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1061" r:id="rId2"/>
    <p:sldId id="1090" r:id="rId3"/>
    <p:sldId id="1091" r:id="rId4"/>
    <p:sldId id="1074" r:id="rId5"/>
    <p:sldId id="1092" r:id="rId6"/>
    <p:sldId id="1093" r:id="rId7"/>
    <p:sldId id="1094" r:id="rId8"/>
  </p:sldIdLst>
  <p:sldSz cx="12190413" cy="6859588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微软雅黑" panose="020B0503020204020204" pitchFamily="34" charset="-122"/>
      <p:regular r:id="rId14"/>
      <p:bold r:id="rId15"/>
    </p:embeddedFont>
  </p:embeddedFontLst>
  <p:custDataLst>
    <p:tags r:id="rId1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09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19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438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048000" algn="l" defTabSz="121856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3657600" algn="l" defTabSz="121856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4267200" algn="l" defTabSz="121856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4876800" algn="l" defTabSz="1218565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D56C"/>
    <a:srgbClr val="D43E01"/>
    <a:srgbClr val="E8EAE9"/>
    <a:srgbClr val="FCFCFC"/>
    <a:srgbClr val="CCD0D1"/>
    <a:srgbClr val="D7D9E1"/>
    <a:srgbClr val="D5D8E3"/>
    <a:srgbClr val="DADBDE"/>
    <a:srgbClr val="D9DDE7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47" autoAdjust="0"/>
    <p:restoredTop sz="94660"/>
  </p:normalViewPr>
  <p:slideViewPr>
    <p:cSldViewPr>
      <p:cViewPr varScale="1">
        <p:scale>
          <a:sx n="69" d="100"/>
          <a:sy n="69" d="100"/>
        </p:scale>
        <p:origin x="72" y="355"/>
      </p:cViewPr>
      <p:guideLst>
        <p:guide orient="horz" pos="2160"/>
        <p:guide pos="3824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876" y="-72"/>
      </p:cViewPr>
      <p:guideLst>
        <p:guide orient="horz" pos="2880"/>
        <p:guide pos="2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t>2022/2/5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8565" rtl="0" eaLnBrk="1" latinLnBrk="0" hangingPunct="1">
      <a:defRPr sz="16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1pPr>
    <a:lvl2pPr marL="609600" algn="l" defTabSz="1218565" rtl="0" eaLnBrk="1" latinLnBrk="0" hangingPunct="1">
      <a:defRPr sz="16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2pPr>
    <a:lvl3pPr marL="1219200" algn="l" defTabSz="1218565" rtl="0" eaLnBrk="1" latinLnBrk="0" hangingPunct="1">
      <a:defRPr sz="16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3pPr>
    <a:lvl4pPr marL="1828800" algn="l" defTabSz="1218565" rtl="0" eaLnBrk="1" latinLnBrk="0" hangingPunct="1">
      <a:defRPr sz="16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4pPr>
    <a:lvl5pPr marL="2438400" algn="l" defTabSz="1218565" rtl="0" eaLnBrk="1" latinLnBrk="0" hangingPunct="1">
      <a:defRPr sz="1600" kern="1200">
        <a:solidFill>
          <a:schemeClr val="tx1"/>
        </a:solidFill>
        <a:latin typeface="+mn-lt"/>
        <a:ea typeface="微软雅黑" panose="020B0503020204020204" pitchFamily="34" charset="-122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7</a:t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5"/>
          <p:cNvGrpSpPr/>
          <p:nvPr userDrawn="1"/>
        </p:nvGrpSpPr>
        <p:grpSpPr>
          <a:xfrm>
            <a:off x="10700612" y="6310782"/>
            <a:ext cx="298737" cy="294943"/>
            <a:chOff x="4328868" y="5502988"/>
            <a:chExt cx="500307" cy="493774"/>
          </a:xfrm>
        </p:grpSpPr>
        <p:sp>
          <p:nvSpPr>
            <p:cNvPr id="9" name="Freeform 7">
              <a:hlinkClick r:id="" action="ppaction://hlinkshowjump?jump=previousslide"/>
            </p:cNvPr>
            <p:cNvSpPr/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0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grpSp>
        <p:nvGrpSpPr>
          <p:cNvPr id="11" name="Group 9"/>
          <p:cNvGrpSpPr/>
          <p:nvPr userDrawn="1"/>
        </p:nvGrpSpPr>
        <p:grpSpPr>
          <a:xfrm flipH="1">
            <a:off x="11482230" y="6310782"/>
            <a:ext cx="298737" cy="294943"/>
            <a:chOff x="4328868" y="5502988"/>
            <a:chExt cx="500307" cy="493774"/>
          </a:xfrm>
        </p:grpSpPr>
        <p:sp>
          <p:nvSpPr>
            <p:cNvPr id="12" name="Freeform 10">
              <a:hlinkClick r:id="" action="ppaction://hlinkshowjump?jump=nextslide"/>
            </p:cNvPr>
            <p:cNvSpPr/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13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</p:grpSp>
      <p:cxnSp>
        <p:nvCxnSpPr>
          <p:cNvPr id="14" name="Straight Connector 3"/>
          <p:cNvCxnSpPr/>
          <p:nvPr userDrawn="1"/>
        </p:nvCxnSpPr>
        <p:spPr>
          <a:xfrm>
            <a:off x="10974296" y="6461963"/>
            <a:ext cx="507934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2"/>
          <p:cNvSpPr>
            <a:spLocks noChangeArrowheads="1"/>
          </p:cNvSpPr>
          <p:nvPr userDrawn="1"/>
        </p:nvSpPr>
        <p:spPr bwMode="auto">
          <a:xfrm>
            <a:off x="-1270" y="649605"/>
            <a:ext cx="12192000" cy="45719"/>
          </a:xfrm>
          <a:prstGeom prst="rect">
            <a:avLst/>
          </a:prstGeom>
          <a:solidFill>
            <a:schemeClr val="tx1"/>
          </a:solidFill>
          <a:ln w="25400" algn="ctr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图片 2" descr="注册商标-定稿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2440" y="43815"/>
            <a:ext cx="1433195" cy="541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79586" cy="68595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5900" kern="1200">
          <a:solidFill>
            <a:schemeClr val="tx1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990600" indent="-3810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2pPr>
      <a:lvl3pPr marL="1524000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3pPr>
      <a:lvl4pPr marL="2133600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4pPr>
      <a:lvl5pPr marL="2743200" indent="-3048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 userDrawn="1"/>
        </p:nvSpPr>
        <p:spPr>
          <a:xfrm>
            <a:off x="337820" y="122555"/>
            <a:ext cx="3209290" cy="470535"/>
          </a:xfrm>
          <a:prstGeom prst="homePlat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2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目录</a:t>
            </a:r>
            <a:endParaRPr lang="zh-CN" altLang="en-US" sz="2200" b="1"/>
          </a:p>
        </p:txBody>
      </p:sp>
      <p:sp>
        <p:nvSpPr>
          <p:cNvPr id="11" name="文本框 10"/>
          <p:cNvSpPr txBox="1"/>
          <p:nvPr/>
        </p:nvSpPr>
        <p:spPr>
          <a:xfrm>
            <a:off x="1704584" y="1783293"/>
            <a:ext cx="798785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01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049905" y="1783782"/>
            <a:ext cx="5883275" cy="5835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zh-CN" sz="3200" dirty="0"/>
              <a:t>什么是拼版</a:t>
            </a:r>
            <a:r>
              <a:rPr lang="en-US" altLang="zh-CN" sz="3200" dirty="0"/>
              <a:t>&amp;</a:t>
            </a:r>
            <a:r>
              <a:rPr lang="zh-CN" sz="3200" dirty="0"/>
              <a:t>为什么要拼版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704584" y="2689263"/>
            <a:ext cx="798785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02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49905" y="2689927"/>
            <a:ext cx="4410710" cy="5835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zh-CN" sz="3200" dirty="0"/>
              <a:t>V-cut</a:t>
            </a:r>
            <a:r>
              <a:rPr lang="zh-CN" altLang="en-US" sz="3200" dirty="0"/>
              <a:t>和邮票孔的概念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704584" y="3595233"/>
            <a:ext cx="798785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03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049905" y="3596072"/>
            <a:ext cx="4839970" cy="5835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zh-CN" sz="3200" dirty="0"/>
              <a:t>拼版的实战演示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704584" y="4501203"/>
            <a:ext cx="798785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04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49905" y="4501582"/>
            <a:ext cx="5506720" cy="5835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zh-CN" sz="3200" dirty="0"/>
              <a:t>Gerber</a:t>
            </a:r>
            <a:r>
              <a:rPr lang="zh-CN" altLang="en-US" sz="3200" dirty="0"/>
              <a:t>文件的输出及整理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 userDrawn="1"/>
        </p:nvSpPr>
        <p:spPr>
          <a:xfrm>
            <a:off x="337820" y="122555"/>
            <a:ext cx="3209290" cy="470535"/>
          </a:xfrm>
          <a:prstGeom prst="homePlat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sz="2200" dirty="0">
                <a:sym typeface="+mn-ea"/>
              </a:rPr>
              <a:t>什么是拼版</a:t>
            </a:r>
            <a:endParaRPr 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94694" y="1841821"/>
            <a:ext cx="798785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01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32725" y="1843405"/>
            <a:ext cx="2656840" cy="5835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zh-CN" altLang="zh-CN" sz="3200" dirty="0"/>
              <a:t>节约生产成本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394694" y="2881776"/>
            <a:ext cx="798785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02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740015" y="2881630"/>
            <a:ext cx="3428365" cy="5835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zh-CN" altLang="en-US" sz="3200" dirty="0"/>
              <a:t>提高</a:t>
            </a:r>
            <a:r>
              <a:rPr lang="en-US" altLang="zh-CN" sz="3200" dirty="0"/>
              <a:t>SMT</a:t>
            </a:r>
            <a:r>
              <a:rPr lang="zh-CN" altLang="en-US" sz="3200" dirty="0"/>
              <a:t>生产效率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394694" y="3942226"/>
            <a:ext cx="798785" cy="5835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03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740015" y="3942715"/>
            <a:ext cx="4075430" cy="5835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zh-CN" sz="3200" dirty="0"/>
              <a:t>节省</a:t>
            </a:r>
            <a:r>
              <a:rPr lang="en-US" altLang="zh-CN" sz="3200" dirty="0"/>
              <a:t>PCBA</a:t>
            </a:r>
            <a:r>
              <a:rPr lang="zh-CN" altLang="en-US" sz="3200" dirty="0"/>
              <a:t>拿放时间</a:t>
            </a:r>
          </a:p>
        </p:txBody>
      </p:sp>
      <p:pic>
        <p:nvPicPr>
          <p:cNvPr id="14" name="图片 13" descr="t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20" y="1047750"/>
            <a:ext cx="2573655" cy="283591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515" y="3883660"/>
            <a:ext cx="2980690" cy="2701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 userDrawn="1"/>
        </p:nvSpPr>
        <p:spPr>
          <a:xfrm>
            <a:off x="337820" y="122555"/>
            <a:ext cx="3209290" cy="470535"/>
          </a:xfrm>
          <a:prstGeom prst="homePlat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sz="2200" dirty="0">
                <a:sym typeface="+mn-ea"/>
              </a:rPr>
              <a:t>拼版的好处</a:t>
            </a:r>
            <a:endParaRPr 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8650" y="942975"/>
            <a:ext cx="10932795" cy="2585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eaLnBrk="1" latinLnBrk="0" hangingPunct="1">
              <a:lnSpc>
                <a:spcPct val="150000"/>
              </a:lnSpc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T产线的最大瓶颈，其实在「锡膏印刷」制程，因为不论PCB的尺寸多大，其印刷所花费的时间几乎都落在25秒上下，也就是说其后面单价较高的快速贴片打件机、泛用贴片打件机所花费的时间如果少于锡膏印刷机，就会空等，站在经济效益的角度来看，这就是一种浪费。</a:t>
            </a:r>
          </a:p>
          <a:p>
            <a:pPr algn="l" eaLnBrk="1" latinLnBrk="0" hangingPunct="1">
              <a:lnSpc>
                <a:spcPct val="150000"/>
              </a:lnSpc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，贴片机的速度非常快，快到一秒钟可以打好几个零件，有些贴片机甚至有好几个吸嘴可以同时打件，以现在手机PCBA上面的零件数来看，如果只有单一片板子，应该花不到10秒就可以完成所有的贴片作业，所以将PCB做拼板来增加贴片的零件数，就可以增加贴片机的利用率，</a:t>
            </a:r>
          </a:p>
          <a:p>
            <a:pPr algn="l" eaLnBrk="1" latinLnBrk="0" hangingPunct="1">
              <a:lnSpc>
                <a:spcPct val="150000"/>
              </a:lnSpc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提升效率。当然，最好可以做到让每台设备可以完全发挥效用。</a:t>
            </a:r>
          </a:p>
        </p:txBody>
      </p:sp>
      <p:pic>
        <p:nvPicPr>
          <p:cNvPr id="3" name="图片 2" descr="t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629025"/>
            <a:ext cx="10903585" cy="2745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 userDrawn="1"/>
        </p:nvSpPr>
        <p:spPr>
          <a:xfrm>
            <a:off x="337820" y="122555"/>
            <a:ext cx="3209290" cy="470535"/>
          </a:xfrm>
          <a:prstGeom prst="homePlat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sz="2200" dirty="0">
                <a:sym typeface="+mn-ea"/>
              </a:rPr>
              <a:t>常见拼版类型</a:t>
            </a:r>
            <a:endParaRPr 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 descr="t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55" y="1323340"/>
            <a:ext cx="4248150" cy="4678680"/>
          </a:xfrm>
          <a:prstGeom prst="rect">
            <a:avLst/>
          </a:prstGeom>
        </p:spPr>
      </p:pic>
      <p:pic>
        <p:nvPicPr>
          <p:cNvPr id="6" name="图片 5" descr="tim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780" y="2760980"/>
            <a:ext cx="6713855" cy="31134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723505" y="2177415"/>
            <a:ext cx="2247265" cy="5835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zh-CN" altLang="en-US" sz="3200" dirty="0"/>
              <a:t>邮票孔拼板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 userDrawn="1"/>
        </p:nvSpPr>
        <p:spPr>
          <a:xfrm>
            <a:off x="337820" y="122555"/>
            <a:ext cx="3209290" cy="470535"/>
          </a:xfrm>
          <a:prstGeom prst="homePlat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/>
              <a:t>什么是</a:t>
            </a:r>
            <a:r>
              <a:rPr lang="en-US" altLang="zh-CN" sz="2200" b="1"/>
              <a:t>V-Cut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743075" y="739775"/>
            <a:ext cx="1312545" cy="5835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endParaRPr lang="en-US" altLang="zh-CN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5974715" y="1254125"/>
            <a:ext cx="4470400" cy="461645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eaLnBrk="1" latinLnBrk="0" hangingPunct="1"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V-CUT 就是V形切割，一刀下去并不把板子切透，在板子背面同样的位置在切一刀也不切透，要切割的地方从截面来看是上下两个V形的，只有中间连着， 所以要是双面V-CUT效果就是只要轻轻一掰，PCB板就会断开，一般用来做拼板或加工艺边用的，在贴完芯片后出厂时掰断。有些塑料拼装玩具也是这样做的，打开时是一张平板，然后把有用的部分掰下来组装成玩具。 </a:t>
            </a:r>
          </a:p>
        </p:txBody>
      </p:sp>
      <p:pic>
        <p:nvPicPr>
          <p:cNvPr id="7" name="图片 6" descr="t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445" y="1179195"/>
            <a:ext cx="4248150" cy="46786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 userDrawn="1"/>
        </p:nvSpPr>
        <p:spPr>
          <a:xfrm>
            <a:off x="337820" y="122555"/>
            <a:ext cx="3209290" cy="470535"/>
          </a:xfrm>
          <a:prstGeom prst="homePlat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/>
              <a:t>什么是</a:t>
            </a:r>
            <a:r>
              <a:rPr lang="en-US" altLang="zh-CN" sz="2200" b="1"/>
              <a:t>Vcut</a:t>
            </a:r>
          </a:p>
        </p:txBody>
      </p:sp>
      <p:sp>
        <p:nvSpPr>
          <p:cNvPr id="2" name="文本框 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8140" y="840105"/>
            <a:ext cx="301879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725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幼圆" panose="02010509060101010101" pitchFamily="49" charset="-122"/>
              </a:defRPr>
            </a:lvl9pPr>
          </a:lstStyle>
          <a:p>
            <a:pPr algn="ctr"/>
            <a:r>
              <a:rPr lang="en-US" altLang="zh-CN" sz="3600" b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PCB</a:t>
            </a:r>
            <a:r>
              <a:rPr lang="zh-CN" altLang="en-US" sz="3600" b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的</a:t>
            </a:r>
            <a:r>
              <a:rPr lang="zh-CN" sz="3600" b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拼版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75" y="1713865"/>
            <a:ext cx="6163945" cy="40201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31430" y="2122805"/>
            <a:ext cx="3456940" cy="23082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 eaLnBrk="1" latinLnBrk="0" hangingPunct="1">
              <a:lnSpc>
                <a:spcPct val="150000"/>
              </a:lnSpc>
            </a:pPr>
            <a:r>
              <a:rPr 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</a:p>
          <a:p>
            <a:pPr algn="l" eaLnBrk="1" latinLnBrk="0" hangingPunct="1"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工艺边</a:t>
            </a:r>
          </a:p>
          <a:p>
            <a:pPr algn="l" eaLnBrk="1" latinLnBrk="0" hangingPunct="1"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、定位孔</a:t>
            </a:r>
          </a:p>
          <a:p>
            <a:pPr algn="l" eaLnBrk="1" latinLnBrk="0" hangingPunct="1"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、光学定位点 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eaLnBrk="1" latinLnBrk="0" hangingPunct="1"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、间距或者器件冲突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 userDrawn="1"/>
        </p:nvSpPr>
        <p:spPr>
          <a:xfrm>
            <a:off x="337820" y="122555"/>
            <a:ext cx="3209290" cy="470535"/>
          </a:xfrm>
          <a:prstGeom prst="homePlat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200" b="1"/>
              <a:t>什么是邮票孔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47115" y="842645"/>
            <a:ext cx="7304405" cy="246189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 eaLnBrk="1" latinLnBrk="0" hangingPunct="1">
              <a:lnSpc>
                <a:spcPct val="200000"/>
              </a:lnSpc>
            </a:pPr>
            <a:r>
              <a:rPr lang="zh-CN" altLang="en-US" sz="2000" dirty="0">
                <a:sym typeface="+mn-ea"/>
              </a:rPr>
              <a:t>在</a:t>
            </a:r>
            <a:r>
              <a:rPr lang="en-US" altLang="zh-CN" sz="2000" dirty="0">
                <a:sym typeface="+mn-ea"/>
              </a:rPr>
              <a:t>PCB</a:t>
            </a:r>
            <a:r>
              <a:rPr lang="zh-CN" altLang="en-US" sz="2000" dirty="0">
                <a:sym typeface="+mn-ea"/>
              </a:rPr>
              <a:t>拼板时，在需要分板的位置打上一些尺寸较小的非金属化孔，方便分板工具进行分板操作，这些打的小孔，因其外形与全张邮票边缘上的孔类似，被称作邮票孔。</a:t>
            </a:r>
            <a:endParaRPr lang="en-US" altLang="zh-CN" sz="2000" dirty="0"/>
          </a:p>
          <a:p>
            <a:pPr algn="l" eaLnBrk="1" latinLnBrk="0" hangingPunct="1">
              <a:lnSpc>
                <a:spcPct val="200000"/>
              </a:lnSpc>
            </a:pPr>
            <a:endParaRPr lang="zh-CN" altLang="en-US" sz="20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413" y="2955067"/>
            <a:ext cx="5544616" cy="300178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345680" y="2955290"/>
            <a:ext cx="2633345" cy="30778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 eaLnBrk="1" latinLnBrk="0" hangingPunct="1">
              <a:lnSpc>
                <a:spcPct val="200000"/>
              </a:lnSpc>
            </a:pPr>
            <a:r>
              <a:rPr sz="2000" dirty="0">
                <a:sym typeface="+mn-ea"/>
              </a:rPr>
              <a:t>一般邮票孔使用孔径为直径0.8mm大小的非金属化孔，孔与孔的中心距1.1MM左右，孔的个数5个孔为宜。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246870" y="626745"/>
            <a:ext cx="1870710" cy="2656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vortex dir="r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f9041d53-c065-49a7-83c5-55378a32aefd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337"/>
  <p:tag name="KSO_WM_UNIT_TYPE" val="a"/>
  <p:tag name="KSO_WM_UNIT_INDEX" val="1"/>
  <p:tag name="KSO_WM_UNIT_ID" val="custom160337_29*a*1"/>
  <p:tag name="KSO_WM_UNIT_CLEAR" val="1"/>
  <p:tag name="KSO_WM_UNIT_LAYERLEVEL" val="1"/>
  <p:tag name="KSO_WM_UNIT_VALUE" val="5"/>
  <p:tag name="KSO_WM_UNIT_ISCONTENTSTITLE" val="0"/>
  <p:tag name="KSO_WM_UNIT_HIGHLIGHT" val="0"/>
  <p:tag name="KSO_WM_UNIT_COMPATIBLE" val="0"/>
  <p:tag name="KSO_WM_UNIT_PRESET_TEXT" val="THANKS"/>
</p:tagLst>
</file>

<file path=ppt/theme/theme1.xml><?xml version="1.0" encoding="utf-8"?>
<a:theme xmlns:a="http://schemas.openxmlformats.org/drawingml/2006/main" name="Office 主题​​">
  <a:themeElements>
    <a:clrScheme name="自定义 22">
      <a:dk1>
        <a:sysClr val="windowText" lastClr="000000"/>
      </a:dk1>
      <a:lt1>
        <a:sysClr val="window" lastClr="FFFFFF"/>
      </a:lt1>
      <a:dk2>
        <a:srgbClr val="7F7F7F"/>
      </a:dk2>
      <a:lt2>
        <a:srgbClr val="7F7F7F"/>
      </a:lt2>
      <a:accent1>
        <a:srgbClr val="0070C0"/>
      </a:accent1>
      <a:accent2>
        <a:srgbClr val="00B0F0"/>
      </a:accent2>
      <a:accent3>
        <a:srgbClr val="0070C0"/>
      </a:accent3>
      <a:accent4>
        <a:srgbClr val="00B0F0"/>
      </a:accent4>
      <a:accent5>
        <a:srgbClr val="0070C0"/>
      </a:accent5>
      <a:accent6>
        <a:srgbClr val="00B0F0"/>
      </a:accent6>
      <a:hlink>
        <a:srgbClr val="FFFFFF"/>
      </a:hlink>
      <a:folHlink>
        <a:srgbClr val="FFFFFF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468</Words>
  <Application>Microsoft Office PowerPoint</Application>
  <PresentationFormat>自定义</PresentationFormat>
  <Paragraphs>41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Calibri</vt:lpstr>
      <vt:lpstr>Arial</vt:lpstr>
      <vt:lpstr>宋体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大侠素材铺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大侠素材铺</dc:title>
  <dc:creator>大侠素材铺</dc:creator>
  <dc:description>大侠素材铺_x000d__x000d__x000d__x000d__x000d__x000d__x000d__x000d__x000d__x000d__x000d__x000d__x000d__x000d__x000d__x000d__x000d__x000d__x000d__x000d__x000d__x000d__x000d__x000d__x000d__x000d__x000d__x000d_
淘宝店：https://dxpu.taobao.com/</dc:description>
  <cp:lastModifiedBy>86134</cp:lastModifiedBy>
  <cp:revision>1402</cp:revision>
  <dcterms:created xsi:type="dcterms:W3CDTF">2015-04-24T01:01:00Z</dcterms:created>
  <dcterms:modified xsi:type="dcterms:W3CDTF">2022-02-05T04:17:46Z</dcterms:modified>
  <cp:category>大侠素材铺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