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8" r:id="rId3"/>
    <p:sldId id="259" r:id="rId4"/>
    <p:sldId id="260" r:id="rId5"/>
    <p:sldId id="261"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notesMaster" Target="notesMasters/notesMaster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24"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1048625"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1048626" name="Date Placeholder 3"/>
          <p:cNvSpPr>
            <a:spLocks noGrp="1"/>
          </p:cNvSpPr>
          <p:nvPr>
            <p:ph type="dt" sz="half" idx="10"/>
          </p:nvPr>
        </p:nvSpPr>
        <p:spPr/>
        <p:txBody>
          <a:bodyPr/>
          <a:lstStyle/>
          <a:p>
            <a:fld id="{70BC1078-46ED-40F9-8930-935BAD7C2B02}" type="datetimeFigureOut">
              <a:rPr lang="zh-CN" altLang="en-US" smtClean="0"/>
              <a:t>2024/7/28</a:t>
            </a:fld>
            <a:endParaRPr lang="zh-CN" altLang="en-US"/>
          </a:p>
        </p:txBody>
      </p:sp>
      <p:sp>
        <p:nvSpPr>
          <p:cNvPr id="1048627" name="Footer Placeholder 4"/>
          <p:cNvSpPr>
            <a:spLocks noGrp="1"/>
          </p:cNvSpPr>
          <p:nvPr>
            <p:ph type="ftr" sz="quarter" idx="11"/>
          </p:nvPr>
        </p:nvSpPr>
        <p:spPr/>
        <p:txBody>
          <a:bodyPr/>
          <a:lstStyle/>
          <a:p>
            <a:endParaRPr lang="zh-CN" altLang="en-US"/>
          </a:p>
        </p:txBody>
      </p:sp>
      <p:sp>
        <p:nvSpPr>
          <p:cNvPr id="1048628"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US" altLang="zh-CN"/>
              <a:t>Click to edit Master title style</a:t>
            </a:r>
            <a:endParaRPr lang="en-US" dirty="0"/>
          </a:p>
        </p:txBody>
      </p:sp>
      <p:sp>
        <p:nvSpPr>
          <p:cNvPr id="1048641"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2" name="Date Placeholder 3"/>
          <p:cNvSpPr>
            <a:spLocks noGrp="1"/>
          </p:cNvSpPr>
          <p:nvPr>
            <p:ph type="dt" sz="half" idx="10"/>
          </p:nvPr>
        </p:nvSpPr>
        <p:spPr/>
        <p:txBody>
          <a:bodyPr/>
          <a:lstStyle/>
          <a:p>
            <a:fld id="{70BC1078-46ED-40F9-8930-935BAD7C2B02}" type="datetimeFigureOut">
              <a:rPr lang="zh-CN" altLang="en-US" smtClean="0"/>
              <a:t>2024/7/28</a:t>
            </a:fld>
            <a:endParaRPr lang="zh-CN" altLang="en-US"/>
          </a:p>
        </p:txBody>
      </p:sp>
      <p:sp>
        <p:nvSpPr>
          <p:cNvPr id="1048643" name="Footer Placeholder 4"/>
          <p:cNvSpPr>
            <a:spLocks noGrp="1"/>
          </p:cNvSpPr>
          <p:nvPr>
            <p:ph type="ftr" sz="quarter" idx="11"/>
          </p:nvPr>
        </p:nvSpPr>
        <p:spPr/>
        <p:txBody>
          <a:bodyPr/>
          <a:lstStyle/>
          <a:p>
            <a:endParaRPr lang="zh-CN" altLang="en-US"/>
          </a:p>
        </p:txBody>
      </p:sp>
      <p:sp>
        <p:nvSpPr>
          <p:cNvPr id="1048644"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9"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1048620"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1" name="Date Placeholder 3"/>
          <p:cNvSpPr>
            <a:spLocks noGrp="1"/>
          </p:cNvSpPr>
          <p:nvPr>
            <p:ph type="dt" sz="half" idx="10"/>
          </p:nvPr>
        </p:nvSpPr>
        <p:spPr/>
        <p:txBody>
          <a:bodyPr/>
          <a:lstStyle/>
          <a:p>
            <a:fld id="{70BC1078-46ED-40F9-8930-935BAD7C2B02}" type="datetimeFigureOut">
              <a:rPr lang="zh-CN" altLang="en-US" smtClean="0"/>
              <a:t>2024/7/28</a:t>
            </a:fld>
            <a:endParaRPr lang="zh-CN" altLang="en-US"/>
          </a:p>
        </p:txBody>
      </p:sp>
      <p:sp>
        <p:nvSpPr>
          <p:cNvPr id="1048622" name="Footer Placeholder 4"/>
          <p:cNvSpPr>
            <a:spLocks noGrp="1"/>
          </p:cNvSpPr>
          <p:nvPr>
            <p:ph type="ftr" sz="quarter" idx="11"/>
          </p:nvPr>
        </p:nvSpPr>
        <p:spPr/>
        <p:txBody>
          <a:bodyPr/>
          <a:lstStyle/>
          <a:p>
            <a:endParaRPr lang="zh-CN" altLang="en-US"/>
          </a:p>
        </p:txBody>
      </p:sp>
      <p:sp>
        <p:nvSpPr>
          <p:cNvPr id="1048623"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en-US" altLang="zh-CN"/>
              <a:t>Click to edit Master title style</a:t>
            </a:r>
            <a:endParaRPr lang="en-US" dirty="0"/>
          </a:p>
        </p:txBody>
      </p:sp>
      <p:sp>
        <p:nvSpPr>
          <p:cNvPr id="1048611"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12" name="Date Placeholder 3"/>
          <p:cNvSpPr>
            <a:spLocks noGrp="1"/>
          </p:cNvSpPr>
          <p:nvPr>
            <p:ph type="dt" sz="half" idx="10"/>
          </p:nvPr>
        </p:nvSpPr>
        <p:spPr/>
        <p:txBody>
          <a:bodyPr/>
          <a:lstStyle/>
          <a:p>
            <a:fld id="{70BC1078-46ED-40F9-8930-935BAD7C2B02}" type="datetimeFigureOut">
              <a:rPr lang="zh-CN" altLang="en-US" smtClean="0"/>
              <a:t>2024/7/28</a:t>
            </a:fld>
            <a:endParaRPr lang="zh-CN" altLang="en-US"/>
          </a:p>
        </p:txBody>
      </p:sp>
      <p:sp>
        <p:nvSpPr>
          <p:cNvPr id="1048613" name="Footer Placeholder 4"/>
          <p:cNvSpPr>
            <a:spLocks noGrp="1"/>
          </p:cNvSpPr>
          <p:nvPr>
            <p:ph type="ftr" sz="quarter" idx="11"/>
          </p:nvPr>
        </p:nvSpPr>
        <p:spPr/>
        <p:txBody>
          <a:bodyPr/>
          <a:lstStyle/>
          <a:p>
            <a:endParaRPr lang="zh-CN" altLang="en-US"/>
          </a:p>
        </p:txBody>
      </p:sp>
      <p:sp>
        <p:nvSpPr>
          <p:cNvPr id="1048614"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5"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1048636"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1048637" name="Date Placeholder 3"/>
          <p:cNvSpPr>
            <a:spLocks noGrp="1"/>
          </p:cNvSpPr>
          <p:nvPr>
            <p:ph type="dt" sz="half" idx="10"/>
          </p:nvPr>
        </p:nvSpPr>
        <p:spPr/>
        <p:txBody>
          <a:bodyPr/>
          <a:lstStyle/>
          <a:p>
            <a:fld id="{70BC1078-46ED-40F9-8930-935BAD7C2B02}" type="datetimeFigureOut">
              <a:rPr lang="zh-CN" altLang="en-US" smtClean="0"/>
              <a:t>2024/7/28</a:t>
            </a:fld>
            <a:endParaRPr lang="zh-CN" altLang="en-US"/>
          </a:p>
        </p:txBody>
      </p:sp>
      <p:sp>
        <p:nvSpPr>
          <p:cNvPr id="1048638" name="Footer Placeholder 4"/>
          <p:cNvSpPr>
            <a:spLocks noGrp="1"/>
          </p:cNvSpPr>
          <p:nvPr>
            <p:ph type="ftr" sz="quarter" idx="11"/>
          </p:nvPr>
        </p:nvSpPr>
        <p:spPr/>
        <p:txBody>
          <a:bodyPr/>
          <a:lstStyle/>
          <a:p>
            <a:endParaRPr lang="zh-CN" altLang="en-US"/>
          </a:p>
        </p:txBody>
      </p:sp>
      <p:sp>
        <p:nvSpPr>
          <p:cNvPr id="1048639"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US" altLang="zh-CN"/>
              <a:t>Click to edit Master title style</a:t>
            </a:r>
            <a:endParaRPr lang="en-US" dirty="0"/>
          </a:p>
        </p:txBody>
      </p:sp>
      <p:sp>
        <p:nvSpPr>
          <p:cNvPr id="1048597"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98"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99" name="Date Placeholder 4"/>
          <p:cNvSpPr>
            <a:spLocks noGrp="1"/>
          </p:cNvSpPr>
          <p:nvPr>
            <p:ph type="dt" sz="half" idx="10"/>
          </p:nvPr>
        </p:nvSpPr>
        <p:spPr/>
        <p:txBody>
          <a:bodyPr/>
          <a:lstStyle/>
          <a:p>
            <a:fld id="{70BC1078-46ED-40F9-8930-935BAD7C2B02}" type="datetimeFigureOut">
              <a:rPr lang="zh-CN" altLang="en-US" smtClean="0"/>
              <a:t>2024/7/28</a:t>
            </a:fld>
            <a:endParaRPr lang="zh-CN" altLang="en-US"/>
          </a:p>
        </p:txBody>
      </p:sp>
      <p:sp>
        <p:nvSpPr>
          <p:cNvPr id="1048600" name="Footer Placeholder 5"/>
          <p:cNvSpPr>
            <a:spLocks noGrp="1"/>
          </p:cNvSpPr>
          <p:nvPr>
            <p:ph type="ftr" sz="quarter" idx="11"/>
          </p:nvPr>
        </p:nvSpPr>
        <p:spPr/>
        <p:txBody>
          <a:bodyPr/>
          <a:lstStyle/>
          <a:p>
            <a:endParaRPr lang="zh-CN" altLang="en-US"/>
          </a:p>
        </p:txBody>
      </p:sp>
      <p:sp>
        <p:nvSpPr>
          <p:cNvPr id="1048601"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0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104860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0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0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0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07" name="Date Placeholder 6"/>
          <p:cNvSpPr>
            <a:spLocks noGrp="1"/>
          </p:cNvSpPr>
          <p:nvPr>
            <p:ph type="dt" sz="half" idx="10"/>
          </p:nvPr>
        </p:nvSpPr>
        <p:spPr/>
        <p:txBody>
          <a:bodyPr/>
          <a:lstStyle/>
          <a:p>
            <a:fld id="{70BC1078-46ED-40F9-8930-935BAD7C2B02}" type="datetimeFigureOut">
              <a:rPr lang="zh-CN" altLang="en-US" smtClean="0"/>
              <a:t>2024/7/28</a:t>
            </a:fld>
            <a:endParaRPr lang="zh-CN" altLang="en-US"/>
          </a:p>
        </p:txBody>
      </p:sp>
      <p:sp>
        <p:nvSpPr>
          <p:cNvPr id="1048608" name="Footer Placeholder 7"/>
          <p:cNvSpPr>
            <a:spLocks noGrp="1"/>
          </p:cNvSpPr>
          <p:nvPr>
            <p:ph type="ftr" sz="quarter" idx="11"/>
          </p:nvPr>
        </p:nvSpPr>
        <p:spPr/>
        <p:txBody>
          <a:bodyPr/>
          <a:lstStyle/>
          <a:p>
            <a:endParaRPr lang="zh-CN" altLang="en-US"/>
          </a:p>
        </p:txBody>
      </p:sp>
      <p:sp>
        <p:nvSpPr>
          <p:cNvPr id="1048609"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r>
              <a:rPr lang="en-US" altLang="zh-CN"/>
              <a:t>Click to edit Master title style</a:t>
            </a:r>
            <a:endParaRPr lang="en-US" dirty="0"/>
          </a:p>
        </p:txBody>
      </p:sp>
      <p:sp>
        <p:nvSpPr>
          <p:cNvPr id="1048616" name="Date Placeholder 2"/>
          <p:cNvSpPr>
            <a:spLocks noGrp="1"/>
          </p:cNvSpPr>
          <p:nvPr>
            <p:ph type="dt" sz="half" idx="10"/>
          </p:nvPr>
        </p:nvSpPr>
        <p:spPr/>
        <p:txBody>
          <a:bodyPr/>
          <a:lstStyle/>
          <a:p>
            <a:fld id="{70BC1078-46ED-40F9-8930-935BAD7C2B02}" type="datetimeFigureOut">
              <a:rPr lang="zh-CN" altLang="en-US" smtClean="0"/>
              <a:t>2024/7/28</a:t>
            </a:fld>
            <a:endParaRPr lang="zh-CN" altLang="en-US"/>
          </a:p>
        </p:txBody>
      </p:sp>
      <p:sp>
        <p:nvSpPr>
          <p:cNvPr id="1048617" name="Footer Placeholder 3"/>
          <p:cNvSpPr>
            <a:spLocks noGrp="1"/>
          </p:cNvSpPr>
          <p:nvPr>
            <p:ph type="ftr" sz="quarter" idx="11"/>
          </p:nvPr>
        </p:nvSpPr>
        <p:spPr/>
        <p:txBody>
          <a:bodyPr/>
          <a:lstStyle/>
          <a:p>
            <a:endParaRPr lang="zh-CN" altLang="en-US"/>
          </a:p>
        </p:txBody>
      </p:sp>
      <p:sp>
        <p:nvSpPr>
          <p:cNvPr id="1048618"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70BC1078-46ED-40F9-8930-935BAD7C2B02}" type="datetimeFigureOut">
              <a:rPr lang="zh-CN" altLang="en-US" smtClean="0"/>
              <a:t>2024/7/28</a:t>
            </a:fld>
            <a:endParaRPr lang="zh-CN" altLang="en-US"/>
          </a:p>
        </p:txBody>
      </p:sp>
      <p:sp>
        <p:nvSpPr>
          <p:cNvPr id="1048582" name="Footer Placeholder 2"/>
          <p:cNvSpPr>
            <a:spLocks noGrp="1"/>
          </p:cNvSpPr>
          <p:nvPr>
            <p:ph type="ftr" sz="quarter" idx="11"/>
          </p:nvPr>
        </p:nvSpPr>
        <p:spPr/>
        <p:txBody>
          <a:bodyPr/>
          <a:lstStyle/>
          <a:p>
            <a:endParaRPr lang="zh-CN" altLang="en-US"/>
          </a:p>
        </p:txBody>
      </p:sp>
      <p:sp>
        <p:nvSpPr>
          <p:cNvPr id="1048583"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5"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4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7"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48" name="Date Placeholder 4"/>
          <p:cNvSpPr>
            <a:spLocks noGrp="1"/>
          </p:cNvSpPr>
          <p:nvPr>
            <p:ph type="dt" sz="half" idx="10"/>
          </p:nvPr>
        </p:nvSpPr>
        <p:spPr/>
        <p:txBody>
          <a:bodyPr/>
          <a:lstStyle/>
          <a:p>
            <a:fld id="{70BC1078-46ED-40F9-8930-935BAD7C2B02}" type="datetimeFigureOut">
              <a:rPr lang="zh-CN" altLang="en-US" smtClean="0"/>
              <a:t>2024/7/28</a:t>
            </a:fld>
            <a:endParaRPr lang="zh-CN" altLang="en-US"/>
          </a:p>
        </p:txBody>
      </p:sp>
      <p:sp>
        <p:nvSpPr>
          <p:cNvPr id="1048649" name="Footer Placeholder 5"/>
          <p:cNvSpPr>
            <a:spLocks noGrp="1"/>
          </p:cNvSpPr>
          <p:nvPr>
            <p:ph type="ftr" sz="quarter" idx="11"/>
          </p:nvPr>
        </p:nvSpPr>
        <p:spPr/>
        <p:txBody>
          <a:bodyPr/>
          <a:lstStyle/>
          <a:p>
            <a:endParaRPr lang="zh-CN" altLang="en-US"/>
          </a:p>
        </p:txBody>
      </p:sp>
      <p:sp>
        <p:nvSpPr>
          <p:cNvPr id="1048650"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9"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30"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048631"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32" name="Date Placeholder 4"/>
          <p:cNvSpPr>
            <a:spLocks noGrp="1"/>
          </p:cNvSpPr>
          <p:nvPr>
            <p:ph type="dt" sz="half" idx="10"/>
          </p:nvPr>
        </p:nvSpPr>
        <p:spPr/>
        <p:txBody>
          <a:bodyPr/>
          <a:lstStyle/>
          <a:p>
            <a:fld id="{70BC1078-46ED-40F9-8930-935BAD7C2B02}" type="datetimeFigureOut">
              <a:rPr lang="zh-CN" altLang="en-US" smtClean="0"/>
              <a:t>2024/7/28</a:t>
            </a:fld>
            <a:endParaRPr lang="zh-CN" altLang="en-US"/>
          </a:p>
        </p:txBody>
      </p:sp>
      <p:sp>
        <p:nvSpPr>
          <p:cNvPr id="1048633" name="Footer Placeholder 5"/>
          <p:cNvSpPr>
            <a:spLocks noGrp="1"/>
          </p:cNvSpPr>
          <p:nvPr>
            <p:ph type="ftr" sz="quarter" idx="11"/>
          </p:nvPr>
        </p:nvSpPr>
        <p:spPr/>
        <p:txBody>
          <a:bodyPr/>
          <a:lstStyle/>
          <a:p>
            <a:endParaRPr lang="zh-CN" altLang="en-US"/>
          </a:p>
        </p:txBody>
      </p:sp>
      <p:sp>
        <p:nvSpPr>
          <p:cNvPr id="1048634"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2024/7/28</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2.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Picture 2097158"/>
          <p:cNvPicPr>
            <a:picLocks/>
          </p:cNvPicPr>
          <p:nvPr/>
        </p:nvPicPr>
        <p:blipFill>
          <a:blip r:embed="rId2"/>
          <a:stretch>
            <a:fillRect/>
          </a:stretch>
        </p:blipFill>
        <p:spPr>
          <a:xfrm>
            <a:off x="0" y="0"/>
            <a:ext cx="9144000" cy="6859826"/>
          </a:xfrm>
          <a:prstGeom prst="rect">
            <a:avLst/>
          </a:prstGeom>
        </p:spPr>
      </p:pic>
      <p:sp>
        <p:nvSpPr>
          <p:cNvPr id="1048594" name="TextBox 1048593"/>
          <p:cNvSpPr txBox="1"/>
          <p:nvPr/>
        </p:nvSpPr>
        <p:spPr>
          <a:xfrm>
            <a:off x="2572000" y="3219450"/>
            <a:ext cx="4000000" cy="510540"/>
          </a:xfrm>
          <a:prstGeom prst="rect">
            <a:avLst/>
          </a:prstGeom>
        </p:spPr>
        <p:txBody>
          <a:bodyPr wrap="square" rtlCol="0">
            <a:spAutoFit/>
          </a:bodyPr>
          <a:lstStyle/>
          <a:p>
            <a:endParaRPr lang="en-US" sz="2800">
              <a:solidFill>
                <a:srgbClr val="000000"/>
              </a:solidFill>
            </a:endParaRPr>
          </a:p>
        </p:txBody>
      </p:sp>
      <p:sp>
        <p:nvSpPr>
          <p:cNvPr id="1048595" name="TextBox 1048594"/>
          <p:cNvSpPr txBox="1"/>
          <p:nvPr/>
        </p:nvSpPr>
        <p:spPr>
          <a:xfrm>
            <a:off x="841404" y="2183130"/>
            <a:ext cx="7105102" cy="2491740"/>
          </a:xfrm>
          <a:prstGeom prst="rect">
            <a:avLst/>
          </a:prstGeom>
        </p:spPr>
        <p:txBody>
          <a:bodyPr wrap="square" rtlCol="0">
            <a:spAutoFit/>
          </a:bodyPr>
          <a:lstStyle/>
          <a:p>
            <a:pPr lvl="1" algn="ctr">
              <a:lnSpc>
                <a:spcPct val="100000"/>
              </a:lnSpc>
            </a:pPr>
            <a:r>
              <a:rPr lang="en-US" sz="5400" b="1">
                <a:solidFill>
                  <a:srgbClr val="FFFFFF"/>
                </a:solidFill>
              </a:rPr>
              <a:t>DATABASE MANAGEMENT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2097157"/>
          <p:cNvPicPr>
            <a:picLocks/>
          </p:cNvPicPr>
          <p:nvPr/>
        </p:nvPicPr>
        <p:blipFill>
          <a:blip r:embed="rId2"/>
          <a:stretch>
            <a:fillRect/>
          </a:stretch>
        </p:blipFill>
        <p:spPr>
          <a:xfrm>
            <a:off x="0" y="-39216"/>
            <a:ext cx="9144000" cy="6897216"/>
          </a:xfrm>
          <a:prstGeom prst="rect">
            <a:avLst/>
          </a:prstGeom>
        </p:spPr>
      </p:pic>
      <p:sp>
        <p:nvSpPr>
          <p:cNvPr id="1048592" name="TextBox 1048591"/>
          <p:cNvSpPr txBox="1"/>
          <p:nvPr/>
        </p:nvSpPr>
        <p:spPr>
          <a:xfrm>
            <a:off x="-70855" y="966576"/>
            <a:ext cx="8864484" cy="5400040"/>
          </a:xfrm>
          <a:prstGeom prst="rect">
            <a:avLst/>
          </a:prstGeom>
        </p:spPr>
        <p:txBody>
          <a:bodyPr wrap="square" rtlCol="0">
            <a:spAutoFit/>
          </a:bodyPr>
          <a:lstStyle/>
          <a:p>
            <a:pPr marL="285750" indent="-285750">
              <a:buFont typeface="Wingdings" charset="2"/>
              <a:buChar char="n"/>
            </a:pPr>
            <a:r>
              <a:rPr lang="en-US" sz="1600" b="1">
                <a:solidFill>
                  <a:srgbClr val="36363D"/>
                </a:solidFill>
              </a:rPr>
              <a:t>A database management system (DBMS) is system software for creating and managing databases. The DBMS provides users and programmers with a systematic way to create, retrieve, update and manage data.A DBMS makes it possible for end users to create, read, update and delete data in a database. The DBMS essentially serves as an interface between the database and end users or application programs, ensuring that data is consistently organized and remains easily accessible.
The DBMS manages three important things: the data, the database engine that allows data to be accessed, locked and modified -- and the database schema, which defines the database’s logical structure. These three foundational elements help provide concurrency, security, data integrity and uniform administration procedures. Typical database administration tasks supported by the DBMS include change management, performance monitoring/tuning and backup and recovery. Many database management systems are also responsible for automated rollbacks, restarts and recovery as well as the logging and auditing of activity..</a:t>
            </a:r>
          </a:p>
          <a:p>
            <a:pPr marL="285750" indent="-285750">
              <a:buFont typeface="Wingdings" charset="2"/>
              <a:buChar char="n"/>
            </a:pPr>
            <a:r>
              <a:rPr lang="en-US" sz="1600" b="1">
                <a:solidFill>
                  <a:srgbClr val="36363D"/>
                </a:solidFill>
              </a:rPr>
              <a:t>
The DBMS is perhaps most useful for providing a centralized view of data that can be accessed by multiple users, from multiple locations, in a controlled manner. A DBMS can limit what data the end user sees, as well as how that end user can view the data, providing many views of a single database schema. End users and software programs are free from having to understand where the data is physically located or on what type of storage media it resides because the DBMS handles all requests.
</a:t>
            </a:r>
          </a:p>
        </p:txBody>
      </p:sp>
      <p:sp>
        <p:nvSpPr>
          <p:cNvPr id="1048593" name="TextBox 1048592"/>
          <p:cNvSpPr txBox="1"/>
          <p:nvPr/>
        </p:nvSpPr>
        <p:spPr>
          <a:xfrm>
            <a:off x="361387" y="285063"/>
            <a:ext cx="4000000" cy="561339"/>
          </a:xfrm>
          <a:prstGeom prst="rect">
            <a:avLst/>
          </a:prstGeom>
        </p:spPr>
        <p:txBody>
          <a:bodyPr wrap="square" rtlCol="0">
            <a:spAutoFit/>
          </a:bodyPr>
          <a:lstStyle/>
          <a:p>
            <a:pPr marL="457200" indent="-457200">
              <a:buFont typeface="Wingdings" charset="2"/>
              <a:buChar char="ü"/>
            </a:pPr>
            <a:r>
              <a:rPr lang="en-US" sz="3100" b="1" u="sng">
                <a:solidFill>
                  <a:srgbClr val="FFC000"/>
                </a:solidFill>
              </a:rPr>
              <a:t>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2097155"/>
          <p:cNvPicPr>
            <a:picLocks/>
          </p:cNvPicPr>
          <p:nvPr/>
        </p:nvPicPr>
        <p:blipFill>
          <a:blip r:embed="rId2"/>
          <a:stretch>
            <a:fillRect/>
          </a:stretch>
        </p:blipFill>
        <p:spPr>
          <a:xfrm>
            <a:off x="0" y="-39216"/>
            <a:ext cx="9144000" cy="6897216"/>
          </a:xfrm>
          <a:prstGeom prst="rect">
            <a:avLst/>
          </a:prstGeom>
        </p:spPr>
      </p:pic>
      <p:sp>
        <p:nvSpPr>
          <p:cNvPr id="1048590" name="TextBox 1048589"/>
          <p:cNvSpPr txBox="1"/>
          <p:nvPr/>
        </p:nvSpPr>
        <p:spPr>
          <a:xfrm>
            <a:off x="184483" y="190472"/>
            <a:ext cx="8843158" cy="815340"/>
          </a:xfrm>
          <a:prstGeom prst="rect">
            <a:avLst/>
          </a:prstGeom>
        </p:spPr>
        <p:txBody>
          <a:bodyPr wrap="square" rtlCol="0" anchor="t">
            <a:spAutoFit/>
          </a:bodyPr>
          <a:lstStyle/>
          <a:p>
            <a:pPr marL="457200" indent="-457200" algn="l">
              <a:lnSpc>
                <a:spcPct val="100000"/>
              </a:lnSpc>
              <a:buFont typeface="Wingdings" charset="2"/>
              <a:buChar char="n"/>
            </a:pPr>
            <a:r>
              <a:rPr lang="en-US" sz="1600">
                <a:solidFill>
                  <a:srgbClr val="000000"/>
                </a:solidFill>
              </a:rPr>
              <a:t>DBMS, developers won't have to modify programs just because changes have been made to the database. With relational DBMSs (RDBMSs), this API is SQL, a standard programming language for defining, protecting and accessing data in a RDBMS.</a:t>
            </a:r>
          </a:p>
        </p:txBody>
      </p:sp>
      <p:pic>
        <p:nvPicPr>
          <p:cNvPr id="2097157" name="Picture 2097156"/>
          <p:cNvPicPr>
            <a:picLocks/>
          </p:cNvPicPr>
          <p:nvPr/>
        </p:nvPicPr>
        <p:blipFill>
          <a:blip r:embed="rId3"/>
          <a:stretch>
            <a:fillRect/>
          </a:stretch>
        </p:blipFill>
        <p:spPr>
          <a:xfrm>
            <a:off x="3130550" y="1213477"/>
            <a:ext cx="3470555" cy="2449815"/>
          </a:xfrm>
          <a:prstGeom prst="rect">
            <a:avLst/>
          </a:prstGeom>
        </p:spPr>
      </p:pic>
      <p:sp>
        <p:nvSpPr>
          <p:cNvPr id="1048591" name="TextBox 1048590"/>
          <p:cNvSpPr txBox="1"/>
          <p:nvPr/>
        </p:nvSpPr>
        <p:spPr>
          <a:xfrm>
            <a:off x="-14285" y="3663293"/>
            <a:ext cx="8876584" cy="2987041"/>
          </a:xfrm>
          <a:prstGeom prst="rect">
            <a:avLst/>
          </a:prstGeom>
        </p:spPr>
        <p:txBody>
          <a:bodyPr wrap="square" rtlCol="0">
            <a:spAutoFit/>
          </a:bodyPr>
          <a:lstStyle/>
          <a:p>
            <a:pPr marL="457200" indent="-457200">
              <a:buFont typeface="Wingdings" charset="2"/>
              <a:buChar char="n"/>
            </a:pPr>
            <a:r>
              <a:rPr lang="en-US" sz="1600" b="1" u="sng">
                <a:solidFill>
                  <a:srgbClr val="000000"/>
                </a:solidFill>
              </a:rPr>
              <a:t>Popular types of DBMSes
</a:t>
            </a:r>
            <a:r>
              <a:rPr lang="en-US" sz="1600">
                <a:solidFill>
                  <a:srgbClr val="000000"/>
                </a:solidFill>
              </a:rPr>
              <a:t>Popular database models and their management systems include:
Relational database management system (RDMS)  - adaptable to most use cases, but RDBMS Tier-1 products can be quite expensive.
</a:t>
            </a:r>
            <a:r>
              <a:rPr lang="en-US" sz="1600" b="1">
                <a:solidFill>
                  <a:srgbClr val="000000"/>
                </a:solidFill>
              </a:rPr>
              <a:t>1)NoSQL DBMS</a:t>
            </a:r>
            <a:r>
              <a:rPr lang="en-US" sz="1600">
                <a:solidFill>
                  <a:srgbClr val="000000"/>
                </a:solidFill>
              </a:rPr>
              <a:t> - well-suited for loosely defined data structures that may evolve over time. 
In-memory database management system (IMDBMS) - provides faster response times and better performance.
</a:t>
            </a:r>
            <a:r>
              <a:rPr lang="en-US" sz="1600" b="1">
                <a:solidFill>
                  <a:srgbClr val="000000"/>
                </a:solidFill>
              </a:rPr>
              <a:t>2)Columnar database management system (CDBMS) </a:t>
            </a:r>
            <a:r>
              <a:rPr lang="en-US" sz="1600">
                <a:solidFill>
                  <a:srgbClr val="000000"/>
                </a:solidFill>
              </a:rPr>
              <a:t>- well-suited for data warehouses that have a large number of similar data items.
Cloud-based data management system - the cloud service provider is responsible for providing and maintaining the DBMS.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2097153"/>
          <p:cNvPicPr>
            <a:picLocks/>
          </p:cNvPicPr>
          <p:nvPr/>
        </p:nvPicPr>
        <p:blipFill>
          <a:blip r:embed="rId2"/>
          <a:stretch>
            <a:fillRect/>
          </a:stretch>
        </p:blipFill>
        <p:spPr>
          <a:xfrm>
            <a:off x="0" y="-39216"/>
            <a:ext cx="9144000" cy="6897216"/>
          </a:xfrm>
          <a:prstGeom prst="rect">
            <a:avLst/>
          </a:prstGeom>
        </p:spPr>
      </p:pic>
      <p:sp>
        <p:nvSpPr>
          <p:cNvPr id="1048587" name="TextBox 1048586"/>
          <p:cNvSpPr txBox="1"/>
          <p:nvPr/>
        </p:nvSpPr>
        <p:spPr>
          <a:xfrm>
            <a:off x="0" y="196756"/>
            <a:ext cx="9193199" cy="2275840"/>
          </a:xfrm>
          <a:prstGeom prst="rect">
            <a:avLst/>
          </a:prstGeom>
        </p:spPr>
        <p:txBody>
          <a:bodyPr wrap="square" rtlCol="0" anchor="t">
            <a:spAutoFit/>
          </a:bodyPr>
          <a:lstStyle/>
          <a:p>
            <a:pPr marL="285750" indent="-285750">
              <a:buFont typeface="Wingdings" charset="2"/>
              <a:buChar char="n"/>
            </a:pPr>
            <a:r>
              <a:rPr lang="en-US" sz="1700" b="1" u="sng">
                <a:solidFill>
                  <a:srgbClr val="000000"/>
                </a:solidFill>
              </a:rPr>
              <a:t>Advantages of a DBMS
</a:t>
            </a:r>
            <a:r>
              <a:rPr lang="en-US" sz="1600">
                <a:solidFill>
                  <a:srgbClr val="000000"/>
                </a:solidFill>
              </a:rPr>
              <a:t>Using a DBMS to store and manage data comes with advantages, but also overhead. One of the biggest advantages of using a DBMS is that it lets end users and application programmers access and use the same data while managing data integrity. Data is better protected and maintained when it can be shared using a DBMS instead of creating new iterations of the same data stored in new files for every new application. The DBMS provides a central store of data that can be accessed by multiple users in a controlled manner.Central storage and management of data within the DBMS provides:
</a:t>
            </a:r>
          </a:p>
        </p:txBody>
      </p:sp>
      <p:pic>
        <p:nvPicPr>
          <p:cNvPr id="2097155" name="Picture 2097154"/>
          <p:cNvPicPr>
            <a:picLocks/>
          </p:cNvPicPr>
          <p:nvPr/>
        </p:nvPicPr>
        <p:blipFill>
          <a:blip r:embed="rId3"/>
          <a:stretch>
            <a:fillRect/>
          </a:stretch>
        </p:blipFill>
        <p:spPr>
          <a:xfrm>
            <a:off x="5414302" y="2050938"/>
            <a:ext cx="3536330" cy="2170125"/>
          </a:xfrm>
          <a:prstGeom prst="rect">
            <a:avLst/>
          </a:prstGeom>
        </p:spPr>
      </p:pic>
      <p:sp>
        <p:nvSpPr>
          <p:cNvPr id="1048588" name="TextBox 1048587"/>
          <p:cNvSpPr txBox="1"/>
          <p:nvPr/>
        </p:nvSpPr>
        <p:spPr>
          <a:xfrm>
            <a:off x="0" y="2004059"/>
            <a:ext cx="5790837" cy="2263140"/>
          </a:xfrm>
          <a:prstGeom prst="rect">
            <a:avLst/>
          </a:prstGeom>
        </p:spPr>
        <p:txBody>
          <a:bodyPr wrap="square" rtlCol="0">
            <a:spAutoFit/>
          </a:bodyPr>
          <a:lstStyle/>
          <a:p>
            <a:pPr marL="285750" indent="-285750">
              <a:buFont typeface="Wingdings" charset="2"/>
              <a:buChar char="n"/>
            </a:pPr>
            <a:r>
              <a:rPr lang="en-US" sz="1600">
                <a:solidFill>
                  <a:srgbClr val="000000"/>
                </a:solidFill>
              </a:rPr>
              <a:t>
1)Data abstraction and independence
2)Data security
3)A locking mechanism for concurrent access
4)An efficient handler to balance the needs of multiple applications using the same data
5)The ability to swiftly recover from crashes and errors, including restartability and recoverability
</a:t>
            </a:r>
          </a:p>
        </p:txBody>
      </p:sp>
      <p:sp>
        <p:nvSpPr>
          <p:cNvPr id="1048589" name="TextBox 1048588"/>
          <p:cNvSpPr txBox="1"/>
          <p:nvPr/>
        </p:nvSpPr>
        <p:spPr>
          <a:xfrm>
            <a:off x="0" y="4578098"/>
            <a:ext cx="9713415" cy="1551941"/>
          </a:xfrm>
          <a:prstGeom prst="rect">
            <a:avLst/>
          </a:prstGeom>
        </p:spPr>
        <p:txBody>
          <a:bodyPr wrap="square" rtlCol="0">
            <a:spAutoFit/>
          </a:bodyPr>
          <a:lstStyle/>
          <a:p>
            <a:pPr marL="285750" indent="-285750">
              <a:buFont typeface="Wingdings" charset="2"/>
              <a:buChar char="n"/>
            </a:pPr>
            <a:r>
              <a:rPr lang="en-US" sz="1700" b="1" u="sng">
                <a:solidFill>
                  <a:srgbClr val="000000"/>
                </a:solidFill>
              </a:rPr>
              <a:t>DBMS Organization
</a:t>
            </a:r>
            <a:r>
              <a:rPr lang="en-US" sz="1600">
                <a:solidFill>
                  <a:srgbClr val="000000"/>
                </a:solidFill>
              </a:rPr>
              <a:t>From a technical standpoint, database management systems can differ widely. The terms relational, network, flat, and hierarchical all refer to the way a DBMS organizes information internally. The internal organization can affect how quickly and flexibly you can extract information
lled SQL (structured query language). Sophisticated languages for managing database systems are called fourth-generation languages (or 4GLs for short).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2097151"/>
          <p:cNvPicPr>
            <a:picLocks/>
          </p:cNvPicPr>
          <p:nvPr/>
        </p:nvPicPr>
        <p:blipFill>
          <a:blip r:embed="rId2"/>
          <a:stretch>
            <a:fillRect/>
          </a:stretch>
        </p:blipFill>
        <p:spPr>
          <a:xfrm>
            <a:off x="0" y="-39216"/>
            <a:ext cx="9144000" cy="6897216"/>
          </a:xfrm>
          <a:prstGeom prst="rect">
            <a:avLst/>
          </a:prstGeom>
        </p:spPr>
      </p:pic>
      <p:pic>
        <p:nvPicPr>
          <p:cNvPr id="2097153" name="Picture 2097152"/>
          <p:cNvPicPr>
            <a:picLocks/>
          </p:cNvPicPr>
          <p:nvPr/>
        </p:nvPicPr>
        <p:blipFill>
          <a:blip r:embed="rId3"/>
          <a:stretch>
            <a:fillRect/>
          </a:stretch>
        </p:blipFill>
        <p:spPr>
          <a:xfrm>
            <a:off x="5257455" y="6858000"/>
            <a:ext cx="362295" cy="602101"/>
          </a:xfrm>
          <a:prstGeom prst="rect">
            <a:avLst/>
          </a:prstGeom>
        </p:spPr>
      </p:pic>
      <p:sp>
        <p:nvSpPr>
          <p:cNvPr id="1048584" name="TextBox 1048583"/>
          <p:cNvSpPr txBox="1"/>
          <p:nvPr/>
        </p:nvSpPr>
        <p:spPr>
          <a:xfrm>
            <a:off x="421851" y="399099"/>
            <a:ext cx="4835604" cy="2047240"/>
          </a:xfrm>
          <a:prstGeom prst="rect">
            <a:avLst/>
          </a:prstGeom>
        </p:spPr>
        <p:txBody>
          <a:bodyPr wrap="square" rtlCol="0">
            <a:spAutoFit/>
          </a:bodyPr>
          <a:lstStyle/>
          <a:p>
            <a:pPr marL="285750" indent="-285750">
              <a:buFont typeface="Wingdings" charset="2"/>
              <a:buChar char="n"/>
            </a:pPr>
            <a:r>
              <a:rPr lang="en-US" sz="1700" b="1" u="sng">
                <a:solidFill>
                  <a:srgbClr val="000000"/>
                </a:solidFill>
              </a:rPr>
              <a:t>DBMS Formats</a:t>
            </a:r>
            <a:endParaRPr lang="en-US" sz="1600">
              <a:solidFill>
                <a:srgbClr val="000000"/>
              </a:solidFill>
            </a:endParaRPr>
          </a:p>
          <a:p>
            <a:pPr marL="0" indent="0">
              <a:buNone/>
            </a:pPr>
            <a:r>
              <a:rPr lang="en-US" sz="1700" b="1" u="sng">
                <a:solidFill>
                  <a:srgbClr val="000000"/>
                </a:solidFill>
              </a:rPr>
              <a:t>
</a:t>
            </a:r>
            <a:r>
              <a:rPr lang="en-US" sz="1600">
                <a:solidFill>
                  <a:srgbClr val="000000"/>
                </a:solidFill>
              </a:rPr>
              <a:t>The information from a database can be presented in a variety of formats. Most DBMSs include a report writer program that enables you to output data in the form of a report. Many DBMSs also include a graphics component that enables you to output information in the form of graphs and charts.</a:t>
            </a:r>
          </a:p>
        </p:txBody>
      </p:sp>
      <p:sp>
        <p:nvSpPr>
          <p:cNvPr id="1048585" name="TextBox 1048584"/>
          <p:cNvSpPr txBox="1"/>
          <p:nvPr/>
        </p:nvSpPr>
        <p:spPr>
          <a:xfrm>
            <a:off x="354079" y="3048440"/>
            <a:ext cx="6875780" cy="1717041"/>
          </a:xfrm>
          <a:prstGeom prst="rect">
            <a:avLst/>
          </a:prstGeom>
        </p:spPr>
        <p:txBody>
          <a:bodyPr vert="horz" wrap="square" rtlCol="0">
            <a:spAutoFit/>
          </a:bodyPr>
          <a:lstStyle/>
          <a:p>
            <a:pPr marL="285750" indent="-285750">
              <a:buFont typeface="Wingdings" charset="2"/>
              <a:buChar char="n"/>
            </a:pPr>
            <a:r>
              <a:rPr lang="en-US" sz="1600" b="1">
                <a:solidFill>
                  <a:srgbClr val="36363D"/>
                </a:solidFill>
              </a:rPr>
              <a:t>The DBMS can offer both logical and physical data independence. That means it can protect users and applications from needing to know where data is stored or having to be concerned about changes to the physical structure of data (storage and hardware). As long as programs use the application programming interface (API) for the database. </a:t>
            </a:r>
          </a:p>
          <a:p>
            <a:endParaRPr lang="en-US" sz="2800">
              <a:solidFill>
                <a:srgbClr val="000000"/>
              </a:solidFill>
            </a:endParaRPr>
          </a:p>
        </p:txBody>
      </p:sp>
      <p:sp>
        <p:nvSpPr>
          <p:cNvPr id="1048586" name="TextBox 1048585"/>
          <p:cNvSpPr txBox="1"/>
          <p:nvPr/>
        </p:nvSpPr>
        <p:spPr>
          <a:xfrm>
            <a:off x="4572001" y="5167073"/>
            <a:ext cx="4000000" cy="853440"/>
          </a:xfrm>
          <a:prstGeom prst="rect">
            <a:avLst/>
          </a:prstGeom>
        </p:spPr>
        <p:txBody>
          <a:bodyPr wrap="square" rtlCol="0" anchor="t">
            <a:spAutoFit/>
          </a:bodyPr>
          <a:lstStyle/>
          <a:p>
            <a:endParaRPr lang="en-US" sz="2600" u="sng">
              <a:solidFill>
                <a:srgbClr val="FFC000"/>
              </a:solidFill>
            </a:endParaRPr>
          </a:p>
          <a:p>
            <a:r>
              <a:rPr lang="en-US" sz="2600" u="sng">
                <a:solidFill>
                  <a:srgbClr val="FFC000"/>
                </a:solidFill>
              </a:rPr>
              <a:t>     </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katoki0777@gmail.com</cp:lastModifiedBy>
  <cp:revision>1</cp:revision>
  <dcterms:created xsi:type="dcterms:W3CDTF">2015-05-11T11:30:45Z</dcterms:created>
  <dcterms:modified xsi:type="dcterms:W3CDTF">2024-07-28T16:36:53Z</dcterms:modified>
</cp:coreProperties>
</file>