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4F6F6-DCF2-4FB6-A6A5-38A866385599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61A-E471-4B8F-9D5E-D9945194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616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4F6F6-DCF2-4FB6-A6A5-38A866385599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61A-E471-4B8F-9D5E-D9945194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16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4F6F6-DCF2-4FB6-A6A5-38A866385599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61A-E471-4B8F-9D5E-D9945194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6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4F6F6-DCF2-4FB6-A6A5-38A866385599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61A-E471-4B8F-9D5E-D9945194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390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4F6F6-DCF2-4FB6-A6A5-38A866385599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61A-E471-4B8F-9D5E-D9945194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917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4F6F6-DCF2-4FB6-A6A5-38A866385599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61A-E471-4B8F-9D5E-D9945194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375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4F6F6-DCF2-4FB6-A6A5-38A866385599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61A-E471-4B8F-9D5E-D9945194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647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4F6F6-DCF2-4FB6-A6A5-38A866385599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61A-E471-4B8F-9D5E-D9945194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63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4F6F6-DCF2-4FB6-A6A5-38A866385599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61A-E471-4B8F-9D5E-D9945194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322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4F6F6-DCF2-4FB6-A6A5-38A866385599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61A-E471-4B8F-9D5E-D9945194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83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4F6F6-DCF2-4FB6-A6A5-38A866385599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61A-E471-4B8F-9D5E-D9945194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69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4F6F6-DCF2-4FB6-A6A5-38A866385599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9C61A-E471-4B8F-9D5E-D9945194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6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8CBA0-313F-22D9-2D99-BBD15C5C2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54478"/>
            <a:ext cx="9144000" cy="700261"/>
          </a:xfrm>
        </p:spPr>
        <p:txBody>
          <a:bodyPr>
            <a:normAutofit/>
          </a:bodyPr>
          <a:lstStyle/>
          <a:p>
            <a:r>
              <a:rPr lang="en-US" altLang="ko-KR" sz="4400" b="1" dirty="0" err="1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Deepfreezer</a:t>
            </a:r>
            <a:r>
              <a:rPr lang="en-US" altLang="ko-KR" sz="4400" b="1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lang="ko-KR" altLang="en-US" sz="4400" b="1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관련</a:t>
            </a:r>
            <a:r>
              <a:rPr lang="en-US" altLang="ko-KR" sz="4400" b="1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lang="ko-KR" altLang="en-US" sz="4400" b="1" dirty="0" err="1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예지보전</a:t>
            </a:r>
            <a:r>
              <a:rPr lang="ko-KR" altLang="en-US" sz="4400" b="1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프로그램</a:t>
            </a:r>
            <a:endParaRPr lang="ko-KR" altLang="en-US" sz="4400" b="1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773543-EABB-CA47-C260-49ADA6EC8C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sz="2000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개발기간 </a:t>
            </a:r>
            <a:r>
              <a:rPr lang="en-US" altLang="ko-KR" sz="2000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: 2022-12-22 ~</a:t>
            </a:r>
          </a:p>
          <a:p>
            <a:pPr algn="r"/>
            <a:r>
              <a:rPr lang="ko-KR" altLang="en-US" sz="2000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이하나</a:t>
            </a:r>
            <a:endParaRPr lang="ko-KR" altLang="en-US" sz="20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6213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E33868-EF2A-4D29-54F9-F7CF8CA26CBD}"/>
              </a:ext>
            </a:extLst>
          </p:cNvPr>
          <p:cNvSpPr>
            <a:spLocks noGrp="1"/>
          </p:cNvSpPr>
          <p:nvPr>
            <p:ph idx="1"/>
          </p:nvPr>
        </p:nvSpPr>
        <p:spPr>
          <a:ln w="19050">
            <a:solidFill>
              <a:schemeClr val="tx1"/>
            </a:solidFill>
          </a:ln>
        </p:spPr>
        <p:txBody>
          <a:bodyPr lIns="360000" tIns="360000" rIns="360000" bIns="360000"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b="1" spc="100" dirty="0" smtClean="0"/>
              <a:t>데이터 분석</a:t>
            </a:r>
            <a:endParaRPr lang="en-US" altLang="ko-KR" b="1" spc="100" dirty="0" smtClean="0"/>
          </a:p>
          <a:p>
            <a:pPr lvl="1">
              <a:lnSpc>
                <a:spcPct val="120000"/>
              </a:lnSpc>
            </a:pPr>
            <a:r>
              <a:rPr lang="en-US" altLang="ko-KR" spc="100" dirty="0" err="1" smtClean="0"/>
              <a:t>Deepfreezer</a:t>
            </a:r>
            <a:r>
              <a:rPr lang="en-US" altLang="ko-KR" spc="100" dirty="0" smtClean="0"/>
              <a:t> </a:t>
            </a:r>
            <a:r>
              <a:rPr lang="ko-KR" altLang="en-US" spc="100" dirty="0" smtClean="0"/>
              <a:t>외부 온도센서에서</a:t>
            </a:r>
            <a:r>
              <a:rPr lang="en-US" altLang="ko-KR" spc="100" dirty="0" smtClean="0"/>
              <a:t> 1</a:t>
            </a:r>
            <a:r>
              <a:rPr lang="ko-KR" altLang="en-US" spc="100" dirty="0" smtClean="0"/>
              <a:t>분 간격으로 발생되는 데이터를 수집 및 서버에 저장</a:t>
            </a:r>
            <a:endParaRPr lang="en-US" altLang="ko-KR" spc="100" dirty="0" smtClean="0"/>
          </a:p>
          <a:p>
            <a:pPr lvl="1">
              <a:lnSpc>
                <a:spcPct val="120000"/>
              </a:lnSpc>
            </a:pPr>
            <a:r>
              <a:rPr lang="ko-KR" altLang="en-US" spc="100" dirty="0" smtClean="0"/>
              <a:t>이후 저장된 데이터를 분석 후 </a:t>
            </a:r>
            <a:r>
              <a:rPr lang="ko-KR" altLang="en-US" spc="100" dirty="0" err="1" smtClean="0"/>
              <a:t>임계점과</a:t>
            </a:r>
            <a:r>
              <a:rPr lang="ko-KR" altLang="en-US" spc="100" dirty="0" smtClean="0"/>
              <a:t> 허용한계 정의</a:t>
            </a:r>
            <a:endParaRPr lang="en-US" altLang="ko-KR" spc="100" dirty="0" smtClean="0"/>
          </a:p>
          <a:p>
            <a:pPr lvl="1">
              <a:lnSpc>
                <a:spcPct val="120000"/>
              </a:lnSpc>
            </a:pPr>
            <a:r>
              <a:rPr lang="ko-KR" altLang="en-US" spc="100" dirty="0" err="1" smtClean="0"/>
              <a:t>딥러닝을</a:t>
            </a:r>
            <a:r>
              <a:rPr lang="ko-KR" altLang="en-US" spc="100" dirty="0" smtClean="0"/>
              <a:t> 통해 정상적인 </a:t>
            </a:r>
            <a:r>
              <a:rPr lang="ko-KR" altLang="en-US" spc="100" dirty="0" err="1" smtClean="0"/>
              <a:t>데이터을</a:t>
            </a:r>
            <a:r>
              <a:rPr lang="ko-KR" altLang="en-US" spc="100" dirty="0" smtClean="0"/>
              <a:t> 학습 시키고</a:t>
            </a:r>
            <a:r>
              <a:rPr lang="en-US" altLang="ko-KR" spc="100" dirty="0"/>
              <a:t> </a:t>
            </a:r>
            <a:r>
              <a:rPr lang="ko-KR" altLang="en-US" spc="100" dirty="0" smtClean="0"/>
              <a:t>비정상적인 데이터 발생 시 이벤트 저장 및 </a:t>
            </a:r>
            <a:r>
              <a:rPr lang="ko-KR" altLang="en-US" spc="100" dirty="0" err="1" smtClean="0"/>
              <a:t>고객사에</a:t>
            </a:r>
            <a:r>
              <a:rPr lang="ko-KR" altLang="en-US" spc="100" dirty="0" smtClean="0"/>
              <a:t> 통지</a:t>
            </a:r>
            <a:endParaRPr lang="en-US" altLang="ko-KR" spc="100" dirty="0" smtClean="0"/>
          </a:p>
          <a:p>
            <a:pPr lvl="1">
              <a:lnSpc>
                <a:spcPct val="120000"/>
              </a:lnSpc>
            </a:pPr>
            <a:endParaRPr lang="en-US" altLang="ko-KR" spc="100" dirty="0"/>
          </a:p>
          <a:p>
            <a:pPr>
              <a:lnSpc>
                <a:spcPct val="120000"/>
              </a:lnSpc>
            </a:pPr>
            <a:r>
              <a:rPr lang="ko-KR" altLang="en-US" b="1" spc="100" dirty="0" smtClean="0"/>
              <a:t>모니터링</a:t>
            </a:r>
            <a:endParaRPr lang="en-US" altLang="ko-KR" b="1" spc="100" dirty="0" smtClean="0"/>
          </a:p>
          <a:p>
            <a:pPr lvl="1">
              <a:lnSpc>
                <a:spcPct val="120000"/>
              </a:lnSpc>
            </a:pPr>
            <a:r>
              <a:rPr lang="ko-KR" altLang="en-US" spc="100" dirty="0" err="1"/>
              <a:t>서버측에서</a:t>
            </a:r>
            <a:r>
              <a:rPr lang="ko-KR" altLang="en-US" spc="100" dirty="0"/>
              <a:t> 실시간 모니터링</a:t>
            </a:r>
            <a:endParaRPr lang="en-US" altLang="ko-KR" spc="100" dirty="0"/>
          </a:p>
          <a:p>
            <a:pPr lvl="1">
              <a:lnSpc>
                <a:spcPct val="120000"/>
              </a:lnSpc>
            </a:pPr>
            <a:r>
              <a:rPr lang="ko-KR" altLang="en-US" spc="100" dirty="0"/>
              <a:t>추가적으로 고객사측에서 모니터링이 필요할 시 웹 혹은 앱으로 프로그램 </a:t>
            </a:r>
            <a:r>
              <a:rPr lang="ko-KR" altLang="en-US" spc="100" dirty="0" smtClean="0"/>
              <a:t>구현</a:t>
            </a:r>
            <a:endParaRPr lang="en-US" altLang="ko-KR" spc="100" dirty="0" smtClean="0"/>
          </a:p>
          <a:p>
            <a:pPr lvl="1">
              <a:lnSpc>
                <a:spcPct val="120000"/>
              </a:lnSpc>
            </a:pPr>
            <a:r>
              <a:rPr lang="ko-KR" altLang="en-US" spc="100" dirty="0" smtClean="0"/>
              <a:t>장애 발생 시 처리방안 추후 논의</a:t>
            </a:r>
            <a:endParaRPr lang="en-US" altLang="ko-KR" spc="100" dirty="0"/>
          </a:p>
          <a:p>
            <a:pPr lvl="1">
              <a:lnSpc>
                <a:spcPct val="120000"/>
              </a:lnSpc>
            </a:pPr>
            <a:endParaRPr lang="en-US" altLang="ko-KR" spc="100" dirty="0"/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pc="100" dirty="0"/>
          </a:p>
          <a:p>
            <a:pPr lvl="1">
              <a:lnSpc>
                <a:spcPct val="120000"/>
              </a:lnSpc>
            </a:pPr>
            <a:endParaRPr lang="en-US" altLang="ko-KR" spc="100" dirty="0" smtClean="0"/>
          </a:p>
        </p:txBody>
      </p:sp>
      <p:graphicFrame>
        <p:nvGraphicFramePr>
          <p:cNvPr id="4" name="표 9">
            <a:extLst>
              <a:ext uri="{FF2B5EF4-FFF2-40B4-BE49-F238E27FC236}">
                <a16:creationId xmlns:a16="http://schemas.microsoft.com/office/drawing/2014/main" id="{10844488-8498-9028-1D17-AD152B43053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484182"/>
          <a:ext cx="10515600" cy="1251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9893">
                  <a:extLst>
                    <a:ext uri="{9D8B030D-6E8A-4147-A177-3AD203B41FA5}">
                      <a16:colId xmlns:a16="http://schemas.microsoft.com/office/drawing/2014/main" val="3025270916"/>
                    </a:ext>
                  </a:extLst>
                </a:gridCol>
                <a:gridCol w="5299969">
                  <a:extLst>
                    <a:ext uri="{9D8B030D-6E8A-4147-A177-3AD203B41FA5}">
                      <a16:colId xmlns:a16="http://schemas.microsoft.com/office/drawing/2014/main" val="2444258315"/>
                    </a:ext>
                  </a:extLst>
                </a:gridCol>
                <a:gridCol w="1526959">
                  <a:extLst>
                    <a:ext uri="{9D8B030D-6E8A-4147-A177-3AD203B41FA5}">
                      <a16:colId xmlns:a16="http://schemas.microsoft.com/office/drawing/2014/main" val="300970640"/>
                    </a:ext>
                  </a:extLst>
                </a:gridCol>
                <a:gridCol w="2138779">
                  <a:extLst>
                    <a:ext uri="{9D8B030D-6E8A-4147-A177-3AD203B41FA5}">
                      <a16:colId xmlns:a16="http://schemas.microsoft.com/office/drawing/2014/main" val="1280743636"/>
                    </a:ext>
                  </a:extLst>
                </a:gridCol>
              </a:tblGrid>
              <a:tr h="4172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j-lt"/>
                        </a:rPr>
                        <a:t>프로젝트명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err="1" smtClean="0">
                          <a:latin typeface="+mj-lt"/>
                          <a:ea typeface="나눔명조 ExtraBold" panose="02020603020101020101" pitchFamily="18" charset="-127"/>
                        </a:rPr>
                        <a:t>Deepfreezer</a:t>
                      </a:r>
                      <a:r>
                        <a:rPr lang="en-US" altLang="ko-KR" sz="1800" b="0" dirty="0" smtClean="0">
                          <a:latin typeface="+mj-lt"/>
                          <a:ea typeface="나눔명조 ExtraBold" panose="02020603020101020101" pitchFamily="18" charset="-127"/>
                        </a:rPr>
                        <a:t> </a:t>
                      </a:r>
                      <a:r>
                        <a:rPr lang="ko-KR" altLang="en-US" sz="1800" b="0" dirty="0" smtClean="0">
                          <a:latin typeface="+mj-ea"/>
                          <a:ea typeface="+mj-ea"/>
                        </a:rPr>
                        <a:t>관련</a:t>
                      </a:r>
                      <a:r>
                        <a:rPr lang="en-US" altLang="ko-KR" sz="1800" b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800" b="0" dirty="0" err="1" smtClean="0">
                          <a:latin typeface="+mj-ea"/>
                          <a:ea typeface="+mj-ea"/>
                        </a:rPr>
                        <a:t>예지보전</a:t>
                      </a:r>
                      <a:r>
                        <a:rPr lang="ko-KR" altLang="en-US" sz="1800" b="0" dirty="0" smtClean="0">
                          <a:latin typeface="+mj-ea"/>
                          <a:ea typeface="+mj-ea"/>
                        </a:rPr>
                        <a:t> 프로그램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1790898"/>
                  </a:ext>
                </a:extLst>
              </a:tr>
              <a:tr h="4172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j-lt"/>
                        </a:rPr>
                        <a:t>개발단계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lt"/>
                        </a:rPr>
                        <a:t>요구사항 분석</a:t>
                      </a:r>
                      <a:endParaRPr lang="ko-KR" alt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j-lt"/>
                        </a:rPr>
                        <a:t>담당자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7136484"/>
                  </a:ext>
                </a:extLst>
              </a:tr>
              <a:tr h="4172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j-lt"/>
                        </a:rPr>
                        <a:t>상세기능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lt"/>
                        </a:rPr>
                        <a:t>시스템 </a:t>
                      </a:r>
                      <a:r>
                        <a:rPr lang="ko-KR" altLang="en-US" dirty="0" err="1" smtClean="0">
                          <a:latin typeface="+mj-lt"/>
                        </a:rPr>
                        <a:t>동작과정</a:t>
                      </a:r>
                      <a:endParaRPr lang="ko-KR" alt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j-lt"/>
                        </a:rPr>
                        <a:t>문서번호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lt"/>
                        </a:rPr>
                        <a:t>001</a:t>
                      </a:r>
                      <a:endParaRPr lang="ko-KR" alt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1881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5426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E33868-EF2A-4D29-54F9-F7CF8CA26CBD}"/>
              </a:ext>
            </a:extLst>
          </p:cNvPr>
          <p:cNvSpPr>
            <a:spLocks noGrp="1"/>
          </p:cNvSpPr>
          <p:nvPr>
            <p:ph idx="1"/>
          </p:nvPr>
        </p:nvSpPr>
        <p:spPr>
          <a:ln w="19050">
            <a:solidFill>
              <a:schemeClr val="tx1"/>
            </a:solidFill>
          </a:ln>
        </p:spPr>
        <p:txBody>
          <a:bodyPr lIns="360000" tIns="360000" rIns="360000" bIns="360000"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b="1" spc="100" dirty="0" smtClean="0"/>
              <a:t>시스템 구성</a:t>
            </a:r>
            <a:endParaRPr lang="en-US" altLang="ko-KR" sz="2000" b="1" spc="100" dirty="0" smtClean="0"/>
          </a:p>
          <a:p>
            <a:pPr lvl="1">
              <a:lnSpc>
                <a:spcPct val="120000"/>
              </a:lnSpc>
            </a:pPr>
            <a:r>
              <a:rPr lang="ko-KR" altLang="en-US" sz="1800" spc="100" dirty="0" smtClean="0"/>
              <a:t>데이터 저장 서버</a:t>
            </a:r>
            <a:endParaRPr lang="en-US" altLang="ko-KR" sz="1800" spc="100" dirty="0" smtClean="0"/>
          </a:p>
          <a:p>
            <a:pPr lvl="1">
              <a:lnSpc>
                <a:spcPct val="120000"/>
              </a:lnSpc>
            </a:pPr>
            <a:r>
              <a:rPr lang="ko-KR" altLang="en-US" sz="1800" spc="100" dirty="0" err="1" smtClean="0"/>
              <a:t>딥러닝</a:t>
            </a:r>
            <a:r>
              <a:rPr lang="ko-KR" altLang="en-US" sz="1800" spc="100" dirty="0" smtClean="0"/>
              <a:t> 서버</a:t>
            </a:r>
            <a:endParaRPr lang="en-US" altLang="ko-KR" sz="1800" spc="100" dirty="0" smtClean="0"/>
          </a:p>
          <a:p>
            <a:pPr lvl="1">
              <a:lnSpc>
                <a:spcPct val="120000"/>
              </a:lnSpc>
            </a:pPr>
            <a:r>
              <a:rPr lang="ko-KR" altLang="en-US" sz="1800" spc="100" dirty="0" smtClean="0"/>
              <a:t>데이터 분석 서버</a:t>
            </a:r>
            <a:endParaRPr lang="en-US" altLang="ko-KR" sz="1800" spc="100" dirty="0" smtClean="0"/>
          </a:p>
          <a:p>
            <a:pPr lvl="1">
              <a:lnSpc>
                <a:spcPct val="120000"/>
              </a:lnSpc>
            </a:pPr>
            <a:r>
              <a:rPr lang="ko-KR" altLang="en-US" sz="1800" spc="100" dirty="0" smtClean="0"/>
              <a:t>온도센서 </a:t>
            </a:r>
            <a:r>
              <a:rPr lang="en-US" altLang="ko-KR" sz="1800" spc="100" dirty="0" smtClean="0"/>
              <a:t>6</a:t>
            </a:r>
            <a:r>
              <a:rPr lang="ko-KR" altLang="en-US" sz="1800" spc="100" dirty="0" smtClean="0"/>
              <a:t>개</a:t>
            </a:r>
            <a:endParaRPr lang="en-US" altLang="ko-KR" sz="1800" spc="100" dirty="0" smtClean="0"/>
          </a:p>
          <a:p>
            <a:pPr lvl="1">
              <a:lnSpc>
                <a:spcPct val="120000"/>
              </a:lnSpc>
            </a:pPr>
            <a:r>
              <a:rPr lang="ko-KR" altLang="en-US" sz="1800" spc="100" dirty="0" smtClean="0"/>
              <a:t>게이트웨이</a:t>
            </a:r>
            <a:r>
              <a:rPr lang="en-US" altLang="ko-KR" sz="1800" spc="100" dirty="0" smtClean="0"/>
              <a:t>( TCP/IP </a:t>
            </a:r>
            <a:r>
              <a:rPr lang="en-US" altLang="ko-KR" sz="1800" spc="100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ko-KR" altLang="en-US" sz="1800" spc="100" dirty="0" err="1" smtClean="0"/>
              <a:t>예지보전</a:t>
            </a:r>
            <a:r>
              <a:rPr lang="ko-KR" altLang="en-US" sz="1800" spc="100" dirty="0" smtClean="0"/>
              <a:t> 솔루션 개발</a:t>
            </a:r>
            <a:endParaRPr lang="en-US" altLang="ko-KR" sz="1800" spc="100" dirty="0" smtClean="0"/>
          </a:p>
          <a:p>
            <a:pPr lvl="1">
              <a:lnSpc>
                <a:spcPct val="120000"/>
              </a:lnSpc>
            </a:pPr>
            <a:r>
              <a:rPr lang="ko-KR" altLang="en-US" sz="1800" spc="100" dirty="0" err="1" smtClean="0"/>
              <a:t>고객사</a:t>
            </a:r>
            <a:r>
              <a:rPr lang="ko-KR" altLang="en-US" sz="1800" spc="100" dirty="0" smtClean="0"/>
              <a:t> </a:t>
            </a:r>
            <a:r>
              <a:rPr lang="en-US" altLang="ko-KR" sz="1800" spc="100" dirty="0" smtClean="0"/>
              <a:t>UI </a:t>
            </a:r>
            <a:r>
              <a:rPr lang="ko-KR" altLang="en-US" sz="1800" spc="100" dirty="0" smtClean="0"/>
              <a:t>요청사항 반영</a:t>
            </a:r>
            <a:endParaRPr lang="en-US" altLang="ko-KR" sz="1800" spc="100" dirty="0"/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pc="100" dirty="0"/>
          </a:p>
          <a:p>
            <a:pPr lvl="1">
              <a:lnSpc>
                <a:spcPct val="120000"/>
              </a:lnSpc>
            </a:pPr>
            <a:endParaRPr lang="en-US" altLang="ko-KR" spc="100" dirty="0" smtClean="0"/>
          </a:p>
        </p:txBody>
      </p:sp>
      <p:graphicFrame>
        <p:nvGraphicFramePr>
          <p:cNvPr id="4" name="표 9">
            <a:extLst>
              <a:ext uri="{FF2B5EF4-FFF2-40B4-BE49-F238E27FC236}">
                <a16:creationId xmlns:a16="http://schemas.microsoft.com/office/drawing/2014/main" id="{10844488-8498-9028-1D17-AD152B430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063821"/>
              </p:ext>
            </p:extLst>
          </p:nvPr>
        </p:nvGraphicFramePr>
        <p:xfrm>
          <a:off x="838200" y="484182"/>
          <a:ext cx="10515600" cy="1251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9893">
                  <a:extLst>
                    <a:ext uri="{9D8B030D-6E8A-4147-A177-3AD203B41FA5}">
                      <a16:colId xmlns:a16="http://schemas.microsoft.com/office/drawing/2014/main" val="3025270916"/>
                    </a:ext>
                  </a:extLst>
                </a:gridCol>
                <a:gridCol w="5299969">
                  <a:extLst>
                    <a:ext uri="{9D8B030D-6E8A-4147-A177-3AD203B41FA5}">
                      <a16:colId xmlns:a16="http://schemas.microsoft.com/office/drawing/2014/main" val="2444258315"/>
                    </a:ext>
                  </a:extLst>
                </a:gridCol>
                <a:gridCol w="1526959">
                  <a:extLst>
                    <a:ext uri="{9D8B030D-6E8A-4147-A177-3AD203B41FA5}">
                      <a16:colId xmlns:a16="http://schemas.microsoft.com/office/drawing/2014/main" val="300970640"/>
                    </a:ext>
                  </a:extLst>
                </a:gridCol>
                <a:gridCol w="2138779">
                  <a:extLst>
                    <a:ext uri="{9D8B030D-6E8A-4147-A177-3AD203B41FA5}">
                      <a16:colId xmlns:a16="http://schemas.microsoft.com/office/drawing/2014/main" val="1280743636"/>
                    </a:ext>
                  </a:extLst>
                </a:gridCol>
              </a:tblGrid>
              <a:tr h="4172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j-lt"/>
                        </a:rPr>
                        <a:t>프로젝트명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err="1" smtClean="0">
                          <a:latin typeface="+mj-lt"/>
                          <a:ea typeface="나눔명조 ExtraBold" panose="02020603020101020101" pitchFamily="18" charset="-127"/>
                        </a:rPr>
                        <a:t>Deepfreezer</a:t>
                      </a:r>
                      <a:r>
                        <a:rPr lang="en-US" altLang="ko-KR" sz="1800" b="0" dirty="0" smtClean="0">
                          <a:latin typeface="+mj-lt"/>
                          <a:ea typeface="나눔명조 ExtraBold" panose="02020603020101020101" pitchFamily="18" charset="-127"/>
                        </a:rPr>
                        <a:t> </a:t>
                      </a:r>
                      <a:r>
                        <a:rPr lang="ko-KR" altLang="en-US" sz="1800" b="0" dirty="0" smtClean="0">
                          <a:latin typeface="+mj-ea"/>
                          <a:ea typeface="+mj-ea"/>
                        </a:rPr>
                        <a:t>관련</a:t>
                      </a:r>
                      <a:r>
                        <a:rPr lang="en-US" altLang="ko-KR" sz="1800" b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800" b="0" dirty="0" err="1" smtClean="0">
                          <a:latin typeface="+mj-ea"/>
                          <a:ea typeface="+mj-ea"/>
                        </a:rPr>
                        <a:t>예지보전</a:t>
                      </a:r>
                      <a:r>
                        <a:rPr lang="ko-KR" altLang="en-US" sz="1800" b="0" dirty="0" smtClean="0">
                          <a:latin typeface="+mj-ea"/>
                          <a:ea typeface="+mj-ea"/>
                        </a:rPr>
                        <a:t> 프로그램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1790898"/>
                  </a:ext>
                </a:extLst>
              </a:tr>
              <a:tr h="4172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j-lt"/>
                        </a:rPr>
                        <a:t>개발단계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lt"/>
                        </a:rPr>
                        <a:t>요구사항 분석</a:t>
                      </a:r>
                      <a:endParaRPr lang="ko-KR" alt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j-lt"/>
                        </a:rPr>
                        <a:t>담당자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7136484"/>
                  </a:ext>
                </a:extLst>
              </a:tr>
              <a:tr h="4172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j-lt"/>
                        </a:rPr>
                        <a:t>상세기능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lt"/>
                        </a:rPr>
                        <a:t>시스템 </a:t>
                      </a:r>
                      <a:r>
                        <a:rPr lang="ko-KR" altLang="en-US" dirty="0" err="1" smtClean="0">
                          <a:latin typeface="+mj-lt"/>
                        </a:rPr>
                        <a:t>동작과정</a:t>
                      </a:r>
                      <a:endParaRPr lang="ko-KR" alt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j-lt"/>
                        </a:rPr>
                        <a:t>문서번호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+mj-lt"/>
                        </a:rPr>
                        <a:t>002</a:t>
                      </a:r>
                      <a:endParaRPr lang="ko-KR" alt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1881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852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E33868-EF2A-4D29-54F9-F7CF8CA26CBD}"/>
              </a:ext>
            </a:extLst>
          </p:cNvPr>
          <p:cNvSpPr>
            <a:spLocks noGrp="1"/>
          </p:cNvSpPr>
          <p:nvPr>
            <p:ph idx="1"/>
          </p:nvPr>
        </p:nvSpPr>
        <p:spPr>
          <a:ln w="19050">
            <a:solidFill>
              <a:schemeClr val="tx1"/>
            </a:solidFill>
          </a:ln>
        </p:spPr>
        <p:txBody>
          <a:bodyPr lIns="360000" tIns="360000" rIns="360000" bIns="360000">
            <a:normAutofit/>
          </a:bodyPr>
          <a:lstStyle/>
          <a:p>
            <a:pPr marL="457200" lvl="1" indent="0">
              <a:lnSpc>
                <a:spcPct val="120000"/>
              </a:lnSpc>
              <a:buNone/>
            </a:pPr>
            <a:endParaRPr lang="en-US" altLang="ko-KR" spc="100" dirty="0"/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pc="100" dirty="0"/>
          </a:p>
          <a:p>
            <a:pPr lvl="1">
              <a:lnSpc>
                <a:spcPct val="120000"/>
              </a:lnSpc>
            </a:pPr>
            <a:endParaRPr lang="en-US" altLang="ko-KR" spc="100" dirty="0" smtClean="0"/>
          </a:p>
        </p:txBody>
      </p:sp>
      <p:graphicFrame>
        <p:nvGraphicFramePr>
          <p:cNvPr id="4" name="표 9">
            <a:extLst>
              <a:ext uri="{FF2B5EF4-FFF2-40B4-BE49-F238E27FC236}">
                <a16:creationId xmlns:a16="http://schemas.microsoft.com/office/drawing/2014/main" id="{10844488-8498-9028-1D17-AD152B430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512160"/>
              </p:ext>
            </p:extLst>
          </p:nvPr>
        </p:nvGraphicFramePr>
        <p:xfrm>
          <a:off x="838200" y="484182"/>
          <a:ext cx="10515600" cy="1251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9893">
                  <a:extLst>
                    <a:ext uri="{9D8B030D-6E8A-4147-A177-3AD203B41FA5}">
                      <a16:colId xmlns:a16="http://schemas.microsoft.com/office/drawing/2014/main" val="3025270916"/>
                    </a:ext>
                  </a:extLst>
                </a:gridCol>
                <a:gridCol w="5299969">
                  <a:extLst>
                    <a:ext uri="{9D8B030D-6E8A-4147-A177-3AD203B41FA5}">
                      <a16:colId xmlns:a16="http://schemas.microsoft.com/office/drawing/2014/main" val="2444258315"/>
                    </a:ext>
                  </a:extLst>
                </a:gridCol>
                <a:gridCol w="1526959">
                  <a:extLst>
                    <a:ext uri="{9D8B030D-6E8A-4147-A177-3AD203B41FA5}">
                      <a16:colId xmlns:a16="http://schemas.microsoft.com/office/drawing/2014/main" val="300970640"/>
                    </a:ext>
                  </a:extLst>
                </a:gridCol>
                <a:gridCol w="2138779">
                  <a:extLst>
                    <a:ext uri="{9D8B030D-6E8A-4147-A177-3AD203B41FA5}">
                      <a16:colId xmlns:a16="http://schemas.microsoft.com/office/drawing/2014/main" val="1280743636"/>
                    </a:ext>
                  </a:extLst>
                </a:gridCol>
              </a:tblGrid>
              <a:tr h="4172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j-lt"/>
                        </a:rPr>
                        <a:t>프로젝트명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err="1" smtClean="0">
                          <a:latin typeface="+mj-lt"/>
                          <a:ea typeface="나눔명조 ExtraBold" panose="02020603020101020101" pitchFamily="18" charset="-127"/>
                        </a:rPr>
                        <a:t>Deepfreezer</a:t>
                      </a:r>
                      <a:r>
                        <a:rPr lang="en-US" altLang="ko-KR" sz="1800" b="0" dirty="0" smtClean="0">
                          <a:latin typeface="+mj-lt"/>
                          <a:ea typeface="나눔명조 ExtraBold" panose="02020603020101020101" pitchFamily="18" charset="-127"/>
                        </a:rPr>
                        <a:t> </a:t>
                      </a:r>
                      <a:r>
                        <a:rPr lang="ko-KR" altLang="en-US" sz="1800" b="0" dirty="0" smtClean="0">
                          <a:latin typeface="+mj-ea"/>
                          <a:ea typeface="+mj-ea"/>
                        </a:rPr>
                        <a:t>관련</a:t>
                      </a:r>
                      <a:r>
                        <a:rPr lang="en-US" altLang="ko-KR" sz="1800" b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800" b="0" dirty="0" err="1" smtClean="0">
                          <a:latin typeface="+mj-ea"/>
                          <a:ea typeface="+mj-ea"/>
                        </a:rPr>
                        <a:t>예지보전</a:t>
                      </a:r>
                      <a:r>
                        <a:rPr lang="ko-KR" altLang="en-US" sz="1800" b="0" dirty="0" smtClean="0">
                          <a:latin typeface="+mj-ea"/>
                          <a:ea typeface="+mj-ea"/>
                        </a:rPr>
                        <a:t> 프로그램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1790898"/>
                  </a:ext>
                </a:extLst>
              </a:tr>
              <a:tr h="4172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j-lt"/>
                        </a:rPr>
                        <a:t>개발단계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lt"/>
                        </a:rPr>
                        <a:t>요구사항 분석</a:t>
                      </a:r>
                      <a:endParaRPr lang="ko-KR" alt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j-lt"/>
                        </a:rPr>
                        <a:t>담당자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7136484"/>
                  </a:ext>
                </a:extLst>
              </a:tr>
              <a:tr h="4172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j-lt"/>
                        </a:rPr>
                        <a:t>상세기능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lt"/>
                        </a:rPr>
                        <a:t>시스템 </a:t>
                      </a:r>
                      <a:r>
                        <a:rPr lang="ko-KR" altLang="en-US" dirty="0" err="1" smtClean="0">
                          <a:latin typeface="+mj-lt"/>
                        </a:rPr>
                        <a:t>동작과정</a:t>
                      </a:r>
                      <a:endParaRPr lang="ko-KR" alt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j-lt"/>
                        </a:rPr>
                        <a:t>문서번호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lt"/>
                        </a:rPr>
                        <a:t>003</a:t>
                      </a:r>
                      <a:endParaRPr lang="ko-KR" alt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1881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5008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132</Words>
  <Application>Microsoft Office PowerPoint</Application>
  <PresentationFormat>와이드스크린</PresentationFormat>
  <Paragraphs>49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나눔명조 ExtraBold</vt:lpstr>
      <vt:lpstr>맑은 고딕</vt:lpstr>
      <vt:lpstr>Arial</vt:lpstr>
      <vt:lpstr>Office 테마</vt:lpstr>
      <vt:lpstr>Deepfreezer 관련 예지보전 프로그램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Deepfreezer 관련 예지보전 프로그램</dc:title>
  <dc:creator>user8</dc:creator>
  <cp:lastModifiedBy>user8</cp:lastModifiedBy>
  <cp:revision>3</cp:revision>
  <dcterms:created xsi:type="dcterms:W3CDTF">2022-12-22T03:02:55Z</dcterms:created>
  <dcterms:modified xsi:type="dcterms:W3CDTF">2022-12-22T04:13:13Z</dcterms:modified>
</cp:coreProperties>
</file>