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7"/>
  </p:notesMasterIdLst>
  <p:sldIdLst>
    <p:sldId id="301" r:id="rId2"/>
    <p:sldId id="271" r:id="rId3"/>
    <p:sldId id="303" r:id="rId4"/>
    <p:sldId id="302" r:id="rId5"/>
    <p:sldId id="299" r:id="rId6"/>
    <p:sldId id="278" r:id="rId7"/>
    <p:sldId id="297" r:id="rId8"/>
    <p:sldId id="298" r:id="rId9"/>
    <p:sldId id="304" r:id="rId10"/>
    <p:sldId id="270" r:id="rId11"/>
    <p:sldId id="261" r:id="rId12"/>
    <p:sldId id="300" r:id="rId13"/>
    <p:sldId id="305" r:id="rId14"/>
    <p:sldId id="286" r:id="rId15"/>
    <p:sldId id="294" r:id="rId16"/>
    <p:sldId id="277" r:id="rId17"/>
    <p:sldId id="258" r:id="rId18"/>
    <p:sldId id="259" r:id="rId19"/>
    <p:sldId id="262" r:id="rId20"/>
    <p:sldId id="291" r:id="rId21"/>
    <p:sldId id="287" r:id="rId22"/>
    <p:sldId id="288" r:id="rId23"/>
    <p:sldId id="306" r:id="rId24"/>
    <p:sldId id="307" r:id="rId25"/>
    <p:sldId id="265" r:id="rId26"/>
    <p:sldId id="317" r:id="rId27"/>
    <p:sldId id="289" r:id="rId28"/>
    <p:sldId id="318" r:id="rId29"/>
    <p:sldId id="293" r:id="rId30"/>
    <p:sldId id="316" r:id="rId31"/>
    <p:sldId id="266" r:id="rId32"/>
    <p:sldId id="310" r:id="rId33"/>
    <p:sldId id="311" r:id="rId34"/>
    <p:sldId id="312" r:id="rId35"/>
    <p:sldId id="313" r:id="rId36"/>
    <p:sldId id="314" r:id="rId37"/>
    <p:sldId id="315" r:id="rId38"/>
    <p:sldId id="260" r:id="rId39"/>
    <p:sldId id="281" r:id="rId40"/>
    <p:sldId id="282" r:id="rId41"/>
    <p:sldId id="280" r:id="rId42"/>
    <p:sldId id="274" r:id="rId43"/>
    <p:sldId id="275" r:id="rId44"/>
    <p:sldId id="283" r:id="rId45"/>
    <p:sldId id="309"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00" autoAdjust="0"/>
    <p:restoredTop sz="93956" autoAdjust="0"/>
  </p:normalViewPr>
  <p:slideViewPr>
    <p:cSldViewPr snapToGrid="0">
      <p:cViewPr varScale="1">
        <p:scale>
          <a:sx n="68" d="100"/>
          <a:sy n="68" d="100"/>
        </p:scale>
        <p:origin x="7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F4D24F-054C-423D-BFF4-64AB6512A3FE}" type="datetimeFigureOut">
              <a:rPr lang="zh-CN" altLang="en-US" smtClean="0"/>
              <a:t>2018/1/9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2BFED1-D2C3-4EC9-9603-FCBBF7F37E51}" type="slidenum">
              <a:rPr lang="zh-CN" altLang="en-US" smtClean="0"/>
              <a:t>‹#›</a:t>
            </a:fld>
            <a:endParaRPr lang="zh-CN" altLang="en-US"/>
          </a:p>
        </p:txBody>
      </p:sp>
    </p:spTree>
    <p:extLst>
      <p:ext uri="{BB962C8B-B14F-4D97-AF65-F5344CB8AC3E}">
        <p14:creationId xmlns:p14="http://schemas.microsoft.com/office/powerpoint/2010/main" val="1072902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2BFED1-D2C3-4EC9-9603-FCBBF7F37E51}" type="slidenum">
              <a:rPr lang="zh-CN" altLang="en-US" smtClean="0"/>
              <a:t>25</a:t>
            </a:fld>
            <a:endParaRPr lang="zh-CN" altLang="en-US"/>
          </a:p>
        </p:txBody>
      </p:sp>
    </p:spTree>
    <p:extLst>
      <p:ext uri="{BB962C8B-B14F-4D97-AF65-F5344CB8AC3E}">
        <p14:creationId xmlns:p14="http://schemas.microsoft.com/office/powerpoint/2010/main" val="3239432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2BFED1-D2C3-4EC9-9603-FCBBF7F37E51}" type="slidenum">
              <a:rPr lang="zh-CN" altLang="en-US" smtClean="0"/>
              <a:t>27</a:t>
            </a:fld>
            <a:endParaRPr lang="zh-CN" altLang="en-US"/>
          </a:p>
        </p:txBody>
      </p:sp>
    </p:spTree>
    <p:extLst>
      <p:ext uri="{BB962C8B-B14F-4D97-AF65-F5344CB8AC3E}">
        <p14:creationId xmlns:p14="http://schemas.microsoft.com/office/powerpoint/2010/main" val="1053609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2BFED1-D2C3-4EC9-9603-FCBBF7F37E51}" type="slidenum">
              <a:rPr lang="zh-CN" altLang="en-US" smtClean="0"/>
              <a:t>33</a:t>
            </a:fld>
            <a:endParaRPr lang="zh-CN" altLang="en-US"/>
          </a:p>
        </p:txBody>
      </p:sp>
    </p:spTree>
    <p:extLst>
      <p:ext uri="{BB962C8B-B14F-4D97-AF65-F5344CB8AC3E}">
        <p14:creationId xmlns:p14="http://schemas.microsoft.com/office/powerpoint/2010/main" val="1149626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6BFAF451-710A-4D04-9D1F-328BFAE34C97}" type="datetimeFigureOut">
              <a:rPr lang="zh-CN" altLang="en-US" smtClean="0"/>
              <a:t>2018/1/9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4E6D6D3-3F5E-429E-8A78-318903D4EB67}" type="slidenum">
              <a:rPr lang="zh-CN" altLang="en-US" smtClean="0"/>
              <a:t>‹#›</a:t>
            </a:fld>
            <a:endParaRPr lang="zh-CN" altLang="en-US"/>
          </a:p>
        </p:txBody>
      </p:sp>
    </p:spTree>
    <p:extLst>
      <p:ext uri="{BB962C8B-B14F-4D97-AF65-F5344CB8AC3E}">
        <p14:creationId xmlns:p14="http://schemas.microsoft.com/office/powerpoint/2010/main" val="1627532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6BFAF451-710A-4D04-9D1F-328BFAE34C97}" type="datetimeFigureOut">
              <a:rPr lang="zh-CN" altLang="en-US" smtClean="0"/>
              <a:t>2018/1/9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4E6D6D3-3F5E-429E-8A78-318903D4EB67}" type="slidenum">
              <a:rPr lang="zh-CN" altLang="en-US" smtClean="0"/>
              <a:t>‹#›</a:t>
            </a:fld>
            <a:endParaRPr lang="zh-CN" altLang="en-US"/>
          </a:p>
        </p:txBody>
      </p:sp>
    </p:spTree>
    <p:extLst>
      <p:ext uri="{BB962C8B-B14F-4D97-AF65-F5344CB8AC3E}">
        <p14:creationId xmlns:p14="http://schemas.microsoft.com/office/powerpoint/2010/main" val="127475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6BFAF451-710A-4D04-9D1F-328BFAE34C97}" type="datetimeFigureOut">
              <a:rPr lang="zh-CN" altLang="en-US" smtClean="0"/>
              <a:t>2018/1/9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4E6D6D3-3F5E-429E-8A78-318903D4EB67}"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0868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6BFAF451-710A-4D04-9D1F-328BFAE34C97}" type="datetimeFigureOut">
              <a:rPr lang="zh-CN" altLang="en-US" smtClean="0"/>
              <a:t>2018/1/9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4E6D6D3-3F5E-429E-8A78-318903D4EB67}" type="slidenum">
              <a:rPr lang="zh-CN" altLang="en-US" smtClean="0"/>
              <a:t>‹#›</a:t>
            </a:fld>
            <a:endParaRPr lang="zh-CN" altLang="en-US"/>
          </a:p>
        </p:txBody>
      </p:sp>
    </p:spTree>
    <p:extLst>
      <p:ext uri="{BB962C8B-B14F-4D97-AF65-F5344CB8AC3E}">
        <p14:creationId xmlns:p14="http://schemas.microsoft.com/office/powerpoint/2010/main" val="535088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6BFAF451-710A-4D04-9D1F-328BFAE34C97}" type="datetimeFigureOut">
              <a:rPr lang="zh-CN" altLang="en-US" smtClean="0"/>
              <a:t>2018/1/9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4E6D6D3-3F5E-429E-8A78-318903D4EB67}"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33846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6BFAF451-710A-4D04-9D1F-328BFAE34C97}" type="datetimeFigureOut">
              <a:rPr lang="zh-CN" altLang="en-US" smtClean="0"/>
              <a:t>2018/1/9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4E6D6D3-3F5E-429E-8A78-318903D4EB67}" type="slidenum">
              <a:rPr lang="zh-CN" altLang="en-US" smtClean="0"/>
              <a:t>‹#›</a:t>
            </a:fld>
            <a:endParaRPr lang="zh-CN" altLang="en-US"/>
          </a:p>
        </p:txBody>
      </p:sp>
    </p:spTree>
    <p:extLst>
      <p:ext uri="{BB962C8B-B14F-4D97-AF65-F5344CB8AC3E}">
        <p14:creationId xmlns:p14="http://schemas.microsoft.com/office/powerpoint/2010/main" val="2256816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BFAF451-710A-4D04-9D1F-328BFAE34C97}" type="datetimeFigureOut">
              <a:rPr lang="zh-CN" altLang="en-US" smtClean="0"/>
              <a:t>2018/1/9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4E6D6D3-3F5E-429E-8A78-318903D4EB67}" type="slidenum">
              <a:rPr lang="zh-CN" altLang="en-US" smtClean="0"/>
              <a:t>‹#›</a:t>
            </a:fld>
            <a:endParaRPr lang="zh-CN" altLang="en-US"/>
          </a:p>
        </p:txBody>
      </p:sp>
    </p:spTree>
    <p:extLst>
      <p:ext uri="{BB962C8B-B14F-4D97-AF65-F5344CB8AC3E}">
        <p14:creationId xmlns:p14="http://schemas.microsoft.com/office/powerpoint/2010/main" val="422460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BFAF451-710A-4D04-9D1F-328BFAE34C97}" type="datetimeFigureOut">
              <a:rPr lang="zh-CN" altLang="en-US" smtClean="0"/>
              <a:t>2018/1/9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4E6D6D3-3F5E-429E-8A78-318903D4EB67}" type="slidenum">
              <a:rPr lang="zh-CN" altLang="en-US" smtClean="0"/>
              <a:t>‹#›</a:t>
            </a:fld>
            <a:endParaRPr lang="zh-CN" altLang="en-US"/>
          </a:p>
        </p:txBody>
      </p:sp>
    </p:spTree>
    <p:extLst>
      <p:ext uri="{BB962C8B-B14F-4D97-AF65-F5344CB8AC3E}">
        <p14:creationId xmlns:p14="http://schemas.microsoft.com/office/powerpoint/2010/main" val="960734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BFAF451-710A-4D04-9D1F-328BFAE34C97}" type="datetimeFigureOut">
              <a:rPr lang="zh-CN" altLang="en-US" smtClean="0"/>
              <a:t>2018/1/9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4E6D6D3-3F5E-429E-8A78-318903D4EB67}" type="slidenum">
              <a:rPr lang="zh-CN" altLang="en-US" smtClean="0"/>
              <a:t>‹#›</a:t>
            </a:fld>
            <a:endParaRPr lang="zh-CN" altLang="en-US"/>
          </a:p>
        </p:txBody>
      </p:sp>
    </p:spTree>
    <p:extLst>
      <p:ext uri="{BB962C8B-B14F-4D97-AF65-F5344CB8AC3E}">
        <p14:creationId xmlns:p14="http://schemas.microsoft.com/office/powerpoint/2010/main" val="1567872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6BFAF451-710A-4D04-9D1F-328BFAE34C97}" type="datetimeFigureOut">
              <a:rPr lang="zh-CN" altLang="en-US" smtClean="0"/>
              <a:t>2018/1/9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4E6D6D3-3F5E-429E-8A78-318903D4EB67}" type="slidenum">
              <a:rPr lang="zh-CN" altLang="en-US" smtClean="0"/>
              <a:t>‹#›</a:t>
            </a:fld>
            <a:endParaRPr lang="zh-CN" altLang="en-US"/>
          </a:p>
        </p:txBody>
      </p:sp>
    </p:spTree>
    <p:extLst>
      <p:ext uri="{BB962C8B-B14F-4D97-AF65-F5344CB8AC3E}">
        <p14:creationId xmlns:p14="http://schemas.microsoft.com/office/powerpoint/2010/main" val="305531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BFAF451-710A-4D04-9D1F-328BFAE34C97}" type="datetimeFigureOut">
              <a:rPr lang="zh-CN" altLang="en-US" smtClean="0"/>
              <a:t>2018/1/9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4E6D6D3-3F5E-429E-8A78-318903D4EB67}" type="slidenum">
              <a:rPr lang="zh-CN" altLang="en-US" smtClean="0"/>
              <a:t>‹#›</a:t>
            </a:fld>
            <a:endParaRPr lang="zh-CN" altLang="en-US"/>
          </a:p>
        </p:txBody>
      </p:sp>
    </p:spTree>
    <p:extLst>
      <p:ext uri="{BB962C8B-B14F-4D97-AF65-F5344CB8AC3E}">
        <p14:creationId xmlns:p14="http://schemas.microsoft.com/office/powerpoint/2010/main" val="1373559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BFAF451-710A-4D04-9D1F-328BFAE34C97}" type="datetimeFigureOut">
              <a:rPr lang="zh-CN" altLang="en-US" smtClean="0"/>
              <a:t>2018/1/9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4E6D6D3-3F5E-429E-8A78-318903D4EB67}" type="slidenum">
              <a:rPr lang="zh-CN" altLang="en-US" smtClean="0"/>
              <a:t>‹#›</a:t>
            </a:fld>
            <a:endParaRPr lang="zh-CN" altLang="en-US"/>
          </a:p>
        </p:txBody>
      </p:sp>
    </p:spTree>
    <p:extLst>
      <p:ext uri="{BB962C8B-B14F-4D97-AF65-F5344CB8AC3E}">
        <p14:creationId xmlns:p14="http://schemas.microsoft.com/office/powerpoint/2010/main" val="1282383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BFAF451-710A-4D04-9D1F-328BFAE34C97}" type="datetimeFigureOut">
              <a:rPr lang="zh-CN" altLang="en-US" smtClean="0"/>
              <a:t>2018/1/9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4E6D6D3-3F5E-429E-8A78-318903D4EB67}" type="slidenum">
              <a:rPr lang="zh-CN" altLang="en-US" smtClean="0"/>
              <a:t>‹#›</a:t>
            </a:fld>
            <a:endParaRPr lang="zh-CN" altLang="en-US"/>
          </a:p>
        </p:txBody>
      </p:sp>
    </p:spTree>
    <p:extLst>
      <p:ext uri="{BB962C8B-B14F-4D97-AF65-F5344CB8AC3E}">
        <p14:creationId xmlns:p14="http://schemas.microsoft.com/office/powerpoint/2010/main" val="446410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AF451-710A-4D04-9D1F-328BFAE34C97}" type="datetimeFigureOut">
              <a:rPr lang="zh-CN" altLang="en-US" smtClean="0"/>
              <a:t>2018/1/9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4E6D6D3-3F5E-429E-8A78-318903D4EB67}" type="slidenum">
              <a:rPr lang="zh-CN" altLang="en-US" smtClean="0"/>
              <a:t>‹#›</a:t>
            </a:fld>
            <a:endParaRPr lang="zh-CN" altLang="en-US"/>
          </a:p>
        </p:txBody>
      </p:sp>
    </p:spTree>
    <p:extLst>
      <p:ext uri="{BB962C8B-B14F-4D97-AF65-F5344CB8AC3E}">
        <p14:creationId xmlns:p14="http://schemas.microsoft.com/office/powerpoint/2010/main" val="1750717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BFAF451-710A-4D04-9D1F-328BFAE34C97}" type="datetimeFigureOut">
              <a:rPr lang="zh-CN" altLang="en-US" smtClean="0"/>
              <a:t>2018/1/9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4E6D6D3-3F5E-429E-8A78-318903D4EB67}" type="slidenum">
              <a:rPr lang="zh-CN" altLang="en-US" smtClean="0"/>
              <a:t>‹#›</a:t>
            </a:fld>
            <a:endParaRPr lang="zh-CN" altLang="en-US"/>
          </a:p>
        </p:txBody>
      </p:sp>
    </p:spTree>
    <p:extLst>
      <p:ext uri="{BB962C8B-B14F-4D97-AF65-F5344CB8AC3E}">
        <p14:creationId xmlns:p14="http://schemas.microsoft.com/office/powerpoint/2010/main" val="2141154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BFAF451-710A-4D04-9D1F-328BFAE34C97}" type="datetimeFigureOut">
              <a:rPr lang="zh-CN" altLang="en-US" smtClean="0"/>
              <a:t>2018/1/9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4E6D6D3-3F5E-429E-8A78-318903D4EB67}" type="slidenum">
              <a:rPr lang="zh-CN" altLang="en-US" smtClean="0"/>
              <a:t>‹#›</a:t>
            </a:fld>
            <a:endParaRPr lang="zh-CN" altLang="en-US"/>
          </a:p>
        </p:txBody>
      </p:sp>
    </p:spTree>
    <p:extLst>
      <p:ext uri="{BB962C8B-B14F-4D97-AF65-F5344CB8AC3E}">
        <p14:creationId xmlns:p14="http://schemas.microsoft.com/office/powerpoint/2010/main" val="4158515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BFAF451-710A-4D04-9D1F-328BFAE34C97}" type="datetimeFigureOut">
              <a:rPr lang="zh-CN" altLang="en-US" smtClean="0"/>
              <a:t>2018/1/9</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4E6D6D3-3F5E-429E-8A78-318903D4EB67}" type="slidenum">
              <a:rPr lang="zh-CN" altLang="en-US" smtClean="0"/>
              <a:t>‹#›</a:t>
            </a:fld>
            <a:endParaRPr lang="zh-CN" altLang="en-US"/>
          </a:p>
        </p:txBody>
      </p:sp>
    </p:spTree>
    <p:extLst>
      <p:ext uri="{BB962C8B-B14F-4D97-AF65-F5344CB8AC3E}">
        <p14:creationId xmlns:p14="http://schemas.microsoft.com/office/powerpoint/2010/main" val="408689752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zh.wikipedia.org/wiki/%E9%81%93%E8%B7%AF_(%E5%9B%BE%E8%AE%BA)" TargetMode="External"/><Relationship Id="rId2" Type="http://schemas.openxmlformats.org/officeDocument/2006/relationships/hyperlink" Target="https://zh.wikipedia.org/wiki/%E4%BA%8C%E5%85%83%E6%90%9C%E5%B0%8B%E6%A8%B9"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zh.wikipedia.org/wiki/%E8%87%AA%E5%B9%B3%E8%A1%A1%E4%BA%8C%E5%8F%89%E6%9F%A5%E6%89%BE%E6%A0%91" TargetMode="External"/><Relationship Id="rId2" Type="http://schemas.openxmlformats.org/officeDocument/2006/relationships/hyperlink" Target="https://zh.wikipedia.org/wiki/%E8%AE%A1%E7%AE%97%E6%9C%BA%E7%A7%91%E5%AD%A6"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zh.wikipedia.org/wiki/%E6%95%B0%E6%8D%AE" TargetMode="External"/><Relationship Id="rId2" Type="http://schemas.openxmlformats.org/officeDocument/2006/relationships/hyperlink" Target="https://zh.wikipedia.org/wiki/%E8%AE%A1%E7%AE%97%E6%9C%BA%E7%A7%91%E5%AD%A6"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zh.wikipedia.org/wiki/%E6%95%B0%E5%88%97" TargetMode="External"/><Relationship Id="rId7" Type="http://schemas.openxmlformats.org/officeDocument/2006/relationships/hyperlink" Target="https://zh.wikipedia.org/wiki/%E9%93%BE%E8%A1%A8" TargetMode="External"/><Relationship Id="rId2" Type="http://schemas.openxmlformats.org/officeDocument/2006/relationships/hyperlink" Target="https://zh.wikipedia.org/wiki/%E6%95%B8%E6%93%9A%E9%A1%9E%E5%9E%8B" TargetMode="External"/><Relationship Id="rId1" Type="http://schemas.openxmlformats.org/officeDocument/2006/relationships/slideLayout" Target="../slideLayouts/slideLayout2.xml"/><Relationship Id="rId6" Type="http://schemas.openxmlformats.org/officeDocument/2006/relationships/hyperlink" Target="https://zh.wikipedia.org/wiki/%E5%8F%83%E7%85%A7" TargetMode="External"/><Relationship Id="rId5" Type="http://schemas.openxmlformats.org/officeDocument/2006/relationships/hyperlink" Target="https://zh.wikipedia.org/wiki/%E6%A0%87%E7%AD%BE%E8%81%94%E5%90%88" TargetMode="External"/><Relationship Id="rId4" Type="http://schemas.openxmlformats.org/officeDocument/2006/relationships/hyperlink" Target="https://zh.wikipedia.org/wiki/%E8%AE%B0%E5%BD%95"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zh.wikipedia.org/wiki/%E8%AE%A1%E7%AE%97%E6%9C%BA%E7%A8%8B%E5%BA%8F" TargetMode="External"/><Relationship Id="rId13" Type="http://schemas.openxmlformats.org/officeDocument/2006/relationships/hyperlink" Target="https://zh.wikipedia.org/wiki/Java" TargetMode="External"/><Relationship Id="rId18" Type="http://schemas.openxmlformats.org/officeDocument/2006/relationships/hyperlink" Target="https://zh.wikipedia.org/wiki/%E6%A0%87%E5%87%86%E6%A8%A1%E6%9D%BF%E5%BA%93" TargetMode="External"/><Relationship Id="rId3" Type="http://schemas.openxmlformats.org/officeDocument/2006/relationships/hyperlink" Target="https://zh.wikipedia.org/wiki/%E6%95%B8%E6%93%9A%E9%A1%9E%E5%9E%8B" TargetMode="External"/><Relationship Id="rId7" Type="http://schemas.openxmlformats.org/officeDocument/2006/relationships/hyperlink" Target="https://zh.wikipedia.org/w/index.php?title=%E6%BC%94%E7%AE%97%E6%B3%95%E6%95%88%E7%8E%87&amp;action=edit&amp;redlink=1" TargetMode="External"/><Relationship Id="rId12" Type="http://schemas.openxmlformats.org/officeDocument/2006/relationships/hyperlink" Target="https://zh.wikipedia.org/wiki/C++" TargetMode="External"/><Relationship Id="rId17" Type="http://schemas.openxmlformats.org/officeDocument/2006/relationships/hyperlink" Target="https://zh.wikipedia.org/wiki/%E8%BF%90%E8%A1%8C%E7%8E%AF%E5%A2%83" TargetMode="External"/><Relationship Id="rId2" Type="http://schemas.openxmlformats.org/officeDocument/2006/relationships/hyperlink" Target="https://zh.wikipedia.org/wiki/%E7%BC%96%E7%A8%8B%E8%AF%AD%E8%A8%80" TargetMode="External"/><Relationship Id="rId16" Type="http://schemas.openxmlformats.org/officeDocument/2006/relationships/hyperlink" Target="https://zh.wikipedia.org/wiki/%E7%B1%BB_(%E8%AE%A1%E7%AE%97%E6%9C%BA%E7%A7%91%E5%AD%A6)" TargetMode="External"/><Relationship Id="rId20" Type="http://schemas.openxmlformats.org/officeDocument/2006/relationships/hyperlink" Target="https://zh.wikipedia.org/wiki/.NET_Framework" TargetMode="External"/><Relationship Id="rId1" Type="http://schemas.openxmlformats.org/officeDocument/2006/relationships/slideLayout" Target="../slideLayouts/slideLayout2.xml"/><Relationship Id="rId6" Type="http://schemas.openxmlformats.org/officeDocument/2006/relationships/hyperlink" Target="https://zh.wikipedia.org/wiki/%E6%BC%94%E7%AE%97%E6%B3%95" TargetMode="External"/><Relationship Id="rId11" Type="http://schemas.openxmlformats.org/officeDocument/2006/relationships/hyperlink" Target="https://zh.wikipedia.org/wiki/%E6%A8%A1%E5%9D%97_(%E7%A8%8B%E5%BA%8F%E8%AE%BE%E8%AE%A1)" TargetMode="External"/><Relationship Id="rId5" Type="http://schemas.openxmlformats.org/officeDocument/2006/relationships/hyperlink" Target="https://zh.wikipedia.org/wiki/B%E6%A0%91" TargetMode="External"/><Relationship Id="rId15" Type="http://schemas.openxmlformats.org/officeDocument/2006/relationships/hyperlink" Target="https://zh.wikipedia.org/wiki/%E9%9D%A2%E5%90%91%E5%AF%B9%E8%B1%A1%E7%9A%84%E7%A8%8B%E5%BA%8F%E8%AE%BE%E8%AE%A1" TargetMode="External"/><Relationship Id="rId10" Type="http://schemas.openxmlformats.org/officeDocument/2006/relationships/hyperlink" Target="https://zh.wikipedia.org/wiki/%E7%B3%BB%E7%BB%9F%E6%9E%B6%E6%9E%84" TargetMode="External"/><Relationship Id="rId19" Type="http://schemas.openxmlformats.org/officeDocument/2006/relationships/hyperlink" Target="https://zh.wikipedia.org/wiki/Java%E9%9B%86%E5%90%88%E6%A1%86%E6%9E%B6" TargetMode="External"/><Relationship Id="rId4" Type="http://schemas.openxmlformats.org/officeDocument/2006/relationships/hyperlink" Target="https://zh.wikipedia.org/wiki/%E5%8F%83%E7%85%A7" TargetMode="External"/><Relationship Id="rId9" Type="http://schemas.openxmlformats.org/officeDocument/2006/relationships/hyperlink" Target="https://zh.wikipedia.org/wiki/%E7%A8%8B%E5%BC%8F%E8%A8%AD%E8%A8%88" TargetMode="External"/><Relationship Id="rId14" Type="http://schemas.openxmlformats.org/officeDocument/2006/relationships/hyperlink" Target="https://zh.wikipedia.org/wiki/Python"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s://baike.baidu.com/item/%E8%AF%86%E5%88%AB%E7%A0%81" TargetMode="External"/><Relationship Id="rId13" Type="http://schemas.openxmlformats.org/officeDocument/2006/relationships/hyperlink" Target="https://baike.baidu.com/item/%E7%94%A8%E6%88%B7" TargetMode="External"/><Relationship Id="rId3" Type="http://schemas.openxmlformats.org/officeDocument/2006/relationships/hyperlink" Target="https://baike.baidu.com/item/%E5%BA%8F%E5%88%97%E5%8F%B7" TargetMode="External"/><Relationship Id="rId7" Type="http://schemas.openxmlformats.org/officeDocument/2006/relationships/hyperlink" Target="https://baike.baidu.com/item/CPU" TargetMode="External"/><Relationship Id="rId12" Type="http://schemas.openxmlformats.org/officeDocument/2006/relationships/hyperlink" Target="https://baike.baidu.com/item/%E7%9B%97%E7%89%88" TargetMode="External"/><Relationship Id="rId2" Type="http://schemas.openxmlformats.org/officeDocument/2006/relationships/hyperlink" Target="https://baike.baidu.com/item/%E7%A1%AC%E4%BB%B6" TargetMode="External"/><Relationship Id="rId1" Type="http://schemas.openxmlformats.org/officeDocument/2006/relationships/slideLayout" Target="../slideLayouts/slideLayout2.xml"/><Relationship Id="rId6" Type="http://schemas.openxmlformats.org/officeDocument/2006/relationships/hyperlink" Target="https://baike.baidu.com/item/%E7%A1%AC%E7%9B%98" TargetMode="External"/><Relationship Id="rId11" Type="http://schemas.openxmlformats.org/officeDocument/2006/relationships/hyperlink" Target="https://baike.baidu.com/item/%E8%BD%AF%E4%BB%B6" TargetMode="External"/><Relationship Id="rId5" Type="http://schemas.openxmlformats.org/officeDocument/2006/relationships/hyperlink" Target="https://baike.baidu.com/item/%E6%95%A3%E5%88%97" TargetMode="External"/><Relationship Id="rId15" Type="http://schemas.openxmlformats.org/officeDocument/2006/relationships/hyperlink" Target="https://baike.baidu.com/item/%E8%AE%A4%E8%AF%81%E7%A0%81" TargetMode="External"/><Relationship Id="rId10" Type="http://schemas.openxmlformats.org/officeDocument/2006/relationships/hyperlink" Target="https://baike.baidu.com/item/MAC" TargetMode="External"/><Relationship Id="rId4" Type="http://schemas.openxmlformats.org/officeDocument/2006/relationships/hyperlink" Target="https://baike.baidu.com/item/%E5%8A%A0%E5%AF%86" TargetMode="External"/><Relationship Id="rId9" Type="http://schemas.openxmlformats.org/officeDocument/2006/relationships/hyperlink" Target="https://baike.baidu.com/item/%E7%BD%91%E5%8D%A1" TargetMode="External"/><Relationship Id="rId14" Type="http://schemas.openxmlformats.org/officeDocument/2006/relationships/hyperlink" Target="https://baike.baidu.com/item/%E8%AE%A1%E7%AE%97%E6%9C%BA" TargetMode="External"/></Relationships>
</file>

<file path=ppt/slides/_rels/slide43.xml.rels><?xml version="1.0" encoding="UTF-8" standalone="yes"?>
<Relationships xmlns="http://schemas.openxmlformats.org/package/2006/relationships"><Relationship Id="rId8" Type="http://schemas.openxmlformats.org/officeDocument/2006/relationships/hyperlink" Target="https://baike.baidu.com/item/SSE3" TargetMode="External"/><Relationship Id="rId3" Type="http://schemas.openxmlformats.org/officeDocument/2006/relationships/hyperlink" Target="https://baike.baidu.com/item/%E6%9C%BA%E5%99%A8%E7%A0%81" TargetMode="External"/><Relationship Id="rId7" Type="http://schemas.openxmlformats.org/officeDocument/2006/relationships/hyperlink" Target="https://baike.baidu.com/item/SSE2" TargetMode="External"/><Relationship Id="rId12" Type="http://schemas.openxmlformats.org/officeDocument/2006/relationships/hyperlink" Target="https://baike.baidu.com/item/x86-64" TargetMode="External"/><Relationship Id="rId2" Type="http://schemas.openxmlformats.org/officeDocument/2006/relationships/hyperlink" Target="https://baike.baidu.com/item/%E6%8C%87%E4%BB%A4" TargetMode="External"/><Relationship Id="rId1" Type="http://schemas.openxmlformats.org/officeDocument/2006/relationships/slideLayout" Target="../slideLayouts/slideLayout2.xml"/><Relationship Id="rId6" Type="http://schemas.openxmlformats.org/officeDocument/2006/relationships/hyperlink" Target="https://baike.baidu.com/item/EM64T" TargetMode="External"/><Relationship Id="rId11" Type="http://schemas.openxmlformats.org/officeDocument/2006/relationships/hyperlink" Target="https://baike.baidu.com/item/AVX" TargetMode="External"/><Relationship Id="rId5" Type="http://schemas.openxmlformats.org/officeDocument/2006/relationships/hyperlink" Target="https://baike.baidu.com/item/x86" TargetMode="External"/><Relationship Id="rId10" Type="http://schemas.openxmlformats.org/officeDocument/2006/relationships/hyperlink" Target="https://baike.baidu.com/item/SSE4.2" TargetMode="External"/><Relationship Id="rId4" Type="http://schemas.openxmlformats.org/officeDocument/2006/relationships/hyperlink" Target="https://baike.baidu.com/item/%E7%BC%96%E7%A8%8B%E8%AF%AD%E8%A8%80" TargetMode="External"/><Relationship Id="rId9" Type="http://schemas.openxmlformats.org/officeDocument/2006/relationships/hyperlink" Target="https://baike.baidu.com/item/SSE4.1" TargetMode="External"/></Relationships>
</file>

<file path=ppt/slides/_rels/slide44.xml.rels><?xml version="1.0" encoding="UTF-8" standalone="yes"?>
<Relationships xmlns="http://schemas.openxmlformats.org/package/2006/relationships"><Relationship Id="rId8" Type="http://schemas.openxmlformats.org/officeDocument/2006/relationships/hyperlink" Target="https://github.com/julycoding/The-Art-Of-Programming-By-July/blob/master/ebook/zh/03.01.md" TargetMode="External"/><Relationship Id="rId3" Type="http://schemas.openxmlformats.org/officeDocument/2006/relationships/hyperlink" Target="https://zh.wikipedia.org/wiki/%E7%BA%A2%E9%BB%91%E6%A0%91" TargetMode="External"/><Relationship Id="rId7" Type="http://schemas.openxmlformats.org/officeDocument/2006/relationships/hyperlink" Target="https://segmentfault.com/a/1190000000472153" TargetMode="External"/><Relationship Id="rId2" Type="http://schemas.openxmlformats.org/officeDocument/2006/relationships/hyperlink" Target="http://www.ruanyifeng.com/blog/2013/10/register.html" TargetMode="External"/><Relationship Id="rId1" Type="http://schemas.openxmlformats.org/officeDocument/2006/relationships/slideLayout" Target="../slideLayouts/slideLayout2.xml"/><Relationship Id="rId6" Type="http://schemas.openxmlformats.org/officeDocument/2006/relationships/hyperlink" Target="https://www.zhihu.com/question/27840936" TargetMode="External"/><Relationship Id="rId5" Type="http://schemas.openxmlformats.org/officeDocument/2006/relationships/hyperlink" Target="http://blog.csdn.net/jeffleo/article/details/54946424" TargetMode="External"/><Relationship Id="rId10" Type="http://schemas.openxmlformats.org/officeDocument/2006/relationships/hyperlink" Target="https://www.cnblogs.com/daoluanxiaozi/p/3340382.html" TargetMode="External"/><Relationship Id="rId4" Type="http://schemas.openxmlformats.org/officeDocument/2006/relationships/hyperlink" Target="https://zh.wikipedia.org/wiki/%E5%B9%B3%E8%A1%A1%E6%A0%91" TargetMode="External"/><Relationship Id="rId9" Type="http://schemas.openxmlformats.org/officeDocument/2006/relationships/hyperlink" Target="http://blog.csdn.net/yang_yulei/article/details/26066409"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zh.wikipedia.org/wiki/%E5%85%B3%E8%81%94%E6%95%B0%E7%BB%84" TargetMode="External"/><Relationship Id="rId2" Type="http://schemas.openxmlformats.org/officeDocument/2006/relationships/hyperlink" Target="https://zh.wikipedia.org/wiki/%E4%BC%98%E5%85%88%E9%98%9F%E5%88%97" TargetMode="External"/><Relationship Id="rId1" Type="http://schemas.openxmlformats.org/officeDocument/2006/relationships/slideLayout" Target="../slideLayouts/slideLayout2.xml"/><Relationship Id="rId4" Type="http://schemas.openxmlformats.org/officeDocument/2006/relationships/hyperlink" Target="https://zh.wikipedia.org/wiki/%E6%98%A0%E5%B0%84"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0380" y="2826968"/>
            <a:ext cx="10896601" cy="1330036"/>
          </a:xfrm>
        </p:spPr>
        <p:txBody>
          <a:bodyPr>
            <a:normAutofit/>
          </a:bodyPr>
          <a:lstStyle/>
          <a:p>
            <a:pPr marL="0" indent="0" algn="ctr">
              <a:buNone/>
            </a:pPr>
            <a:r>
              <a:rPr lang="zh-CN" altLang="en-US" sz="6000" dirty="0" smtClean="0"/>
              <a:t>红黑树</a:t>
            </a:r>
            <a:endParaRPr lang="zh-CN" altLang="en-US" sz="6000" dirty="0"/>
          </a:p>
        </p:txBody>
      </p:sp>
    </p:spTree>
    <p:extLst>
      <p:ext uri="{BB962C8B-B14F-4D97-AF65-F5344CB8AC3E}">
        <p14:creationId xmlns:p14="http://schemas.microsoft.com/office/powerpoint/2010/main" val="999676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41760" y="665673"/>
            <a:ext cx="8911687" cy="816762"/>
          </a:xfrm>
        </p:spPr>
        <p:txBody>
          <a:bodyPr/>
          <a:lstStyle/>
          <a:p>
            <a:r>
              <a:rPr lang="zh-CN" altLang="en-US" dirty="0" smtClean="0"/>
              <a:t>红黑树典型应用</a:t>
            </a:r>
            <a:endParaRPr lang="zh-CN" altLang="en-US" dirty="0"/>
          </a:p>
        </p:txBody>
      </p:sp>
      <p:sp>
        <p:nvSpPr>
          <p:cNvPr id="3" name="内容占位符 2"/>
          <p:cNvSpPr>
            <a:spLocks noGrp="1"/>
          </p:cNvSpPr>
          <p:nvPr>
            <p:ph idx="1"/>
          </p:nvPr>
        </p:nvSpPr>
        <p:spPr>
          <a:xfrm>
            <a:off x="1941760" y="2036617"/>
            <a:ext cx="8915400" cy="4026557"/>
          </a:xfrm>
        </p:spPr>
        <p:txBody>
          <a:bodyPr>
            <a:noAutofit/>
          </a:bodyPr>
          <a:lstStyle/>
          <a:p>
            <a:pPr marL="0" indent="0">
              <a:lnSpc>
                <a:spcPct val="150000"/>
              </a:lnSpc>
              <a:spcBef>
                <a:spcPts val="0"/>
              </a:spcBef>
            </a:pPr>
            <a:r>
              <a:rPr lang="en-US" altLang="zh-CN" sz="2400" dirty="0" smtClean="0">
                <a:latin typeface="Arial" panose="020B0604020202020204" pitchFamily="34" charset="0"/>
                <a:cs typeface="Arial" panose="020B0604020202020204" pitchFamily="34" charset="0"/>
              </a:rPr>
              <a:t>STL</a:t>
            </a:r>
            <a:r>
              <a:rPr lang="zh-CN" altLang="en-US" sz="2400" dirty="0" smtClean="0"/>
              <a:t>（</a:t>
            </a:r>
            <a:r>
              <a:rPr lang="en-US" altLang="zh-CN" sz="2400" dirty="0" err="1" smtClean="0"/>
              <a:t>c++</a:t>
            </a:r>
            <a:r>
              <a:rPr lang="zh-CN" altLang="en-US" sz="2400" dirty="0" smtClean="0"/>
              <a:t>标准模板库）</a:t>
            </a:r>
            <a:endParaRPr lang="en-US" altLang="zh-CN" sz="2400" dirty="0" smtClean="0"/>
          </a:p>
          <a:p>
            <a:pPr marL="0" indent="0">
              <a:lnSpc>
                <a:spcPct val="150000"/>
              </a:lnSpc>
              <a:spcBef>
                <a:spcPts val="0"/>
              </a:spcBef>
            </a:pPr>
            <a:endParaRPr lang="en-US" altLang="zh-CN" sz="2400" dirty="0" smtClean="0"/>
          </a:p>
          <a:p>
            <a:pPr marL="0" indent="0">
              <a:lnSpc>
                <a:spcPct val="150000"/>
              </a:lnSpc>
              <a:spcBef>
                <a:spcPts val="0"/>
              </a:spcBef>
            </a:pPr>
            <a:r>
              <a:rPr lang="en-US" altLang="zh-CN" sz="2400" dirty="0" smtClean="0">
                <a:latin typeface="Arial" panose="020B0604020202020204" pitchFamily="34" charset="0"/>
                <a:cs typeface="Arial" panose="020B0604020202020204" pitchFamily="34" charset="0"/>
              </a:rPr>
              <a:t>Linux</a:t>
            </a:r>
            <a:r>
              <a:rPr lang="zh-CN" altLang="en-US" sz="2400" dirty="0" smtClean="0"/>
              <a:t>内核调度</a:t>
            </a:r>
            <a:endParaRPr lang="en-US" altLang="zh-CN" sz="2400" dirty="0" smtClean="0"/>
          </a:p>
          <a:p>
            <a:pPr marL="0" indent="0">
              <a:lnSpc>
                <a:spcPct val="150000"/>
              </a:lnSpc>
              <a:spcBef>
                <a:spcPts val="0"/>
              </a:spcBef>
            </a:pPr>
            <a:endParaRPr lang="en-US" altLang="zh-CN" sz="2400" dirty="0" smtClean="0"/>
          </a:p>
          <a:p>
            <a:pPr marL="0" indent="0">
              <a:lnSpc>
                <a:spcPct val="150000"/>
              </a:lnSpc>
              <a:spcBef>
                <a:spcPts val="0"/>
              </a:spcBef>
            </a:pPr>
            <a:r>
              <a:rPr lang="en-US" altLang="zh-CN" sz="2400" dirty="0" smtClean="0"/>
              <a:t>Java</a:t>
            </a:r>
            <a:r>
              <a:rPr lang="zh-CN" altLang="en-US" sz="2400" dirty="0" smtClean="0"/>
              <a:t>集合框架</a:t>
            </a:r>
            <a:r>
              <a:rPr lang="en-US" altLang="zh-CN" sz="2400" dirty="0" smtClean="0"/>
              <a:t>(</a:t>
            </a:r>
            <a:r>
              <a:rPr lang="en-US" altLang="zh-CN" sz="2400" dirty="0" err="1" smtClean="0"/>
              <a:t>HashMap</a:t>
            </a:r>
            <a:r>
              <a:rPr lang="en-US" altLang="zh-CN" sz="2400" dirty="0" err="1"/>
              <a:t>,</a:t>
            </a:r>
            <a:r>
              <a:rPr lang="en-US" altLang="zh-CN" sz="2400" dirty="0" err="1" smtClean="0"/>
              <a:t>TreeMap</a:t>
            </a:r>
            <a:r>
              <a:rPr lang="en-US" altLang="zh-CN" sz="2400" dirty="0"/>
              <a:t>, </a:t>
            </a:r>
            <a:r>
              <a:rPr lang="en-US" altLang="zh-CN" sz="2400" dirty="0" err="1"/>
              <a:t>TreeSet</a:t>
            </a:r>
            <a:r>
              <a:rPr lang="en-US" altLang="zh-CN" sz="2400" dirty="0"/>
              <a:t> </a:t>
            </a:r>
            <a:r>
              <a:rPr lang="zh-CN" altLang="en-US" sz="2400" dirty="0"/>
              <a:t>等</a:t>
            </a:r>
            <a:r>
              <a:rPr lang="en-US" altLang="zh-CN" sz="2400" dirty="0" smtClean="0"/>
              <a:t>)</a:t>
            </a:r>
          </a:p>
          <a:p>
            <a:pPr marL="0" indent="0">
              <a:lnSpc>
                <a:spcPct val="150000"/>
              </a:lnSpc>
              <a:spcBef>
                <a:spcPts val="0"/>
              </a:spcBef>
            </a:pPr>
            <a:endParaRPr lang="en-US" altLang="zh-CN" sz="2400" dirty="0"/>
          </a:p>
          <a:p>
            <a:pPr marL="0" indent="0">
              <a:lnSpc>
                <a:spcPct val="150000"/>
              </a:lnSpc>
              <a:spcBef>
                <a:spcPts val="0"/>
              </a:spcBef>
            </a:pPr>
            <a:r>
              <a:rPr lang="zh-CN" altLang="en-US" sz="2400" dirty="0" smtClean="0"/>
              <a:t>。。。</a:t>
            </a:r>
            <a:endParaRPr lang="zh-CN" altLang="en-US" sz="2400" dirty="0"/>
          </a:p>
        </p:txBody>
      </p:sp>
    </p:spTree>
    <p:extLst>
      <p:ext uri="{BB962C8B-B14F-4D97-AF65-F5344CB8AC3E}">
        <p14:creationId xmlns:p14="http://schemas.microsoft.com/office/powerpoint/2010/main" val="1205686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32164" y="1510144"/>
            <a:ext cx="10515600" cy="4973782"/>
          </a:xfrm>
        </p:spPr>
        <p:txBody>
          <a:bodyPr>
            <a:normAutofit/>
          </a:bodyPr>
          <a:lstStyle/>
          <a:p>
            <a:pPr>
              <a:lnSpc>
                <a:spcPct val="160000"/>
              </a:lnSpc>
            </a:pPr>
            <a:r>
              <a:rPr lang="zh-CN" altLang="en-US" dirty="0"/>
              <a:t>红黑树是每个节点都带有</a:t>
            </a:r>
            <a:r>
              <a:rPr lang="zh-CN" altLang="en-US" i="1" dirty="0"/>
              <a:t>颜色</a:t>
            </a:r>
            <a:r>
              <a:rPr lang="zh-CN" altLang="en-US" dirty="0"/>
              <a:t>属性</a:t>
            </a:r>
            <a:r>
              <a:rPr lang="zh-CN" altLang="en-US" dirty="0" smtClean="0"/>
              <a:t>的</a:t>
            </a:r>
            <a:r>
              <a:rPr lang="zh-CN" altLang="en-US" dirty="0" smtClean="0">
                <a:solidFill>
                  <a:srgbClr val="00B050"/>
                </a:solidFill>
              </a:rPr>
              <a:t>自平衡</a:t>
            </a:r>
            <a:r>
              <a:rPr lang="zh-CN" altLang="en-US" dirty="0" smtClean="0">
                <a:hlinkClick r:id="rId2" tooltip="二叉查找树"/>
              </a:rPr>
              <a:t>二</a:t>
            </a:r>
            <a:r>
              <a:rPr lang="zh-CN" altLang="en-US" dirty="0">
                <a:hlinkClick r:id="rId2" tooltip="二叉查找树"/>
              </a:rPr>
              <a:t>叉查找树</a:t>
            </a:r>
            <a:r>
              <a:rPr lang="zh-CN" altLang="en-US" dirty="0"/>
              <a:t>，颜色为</a:t>
            </a:r>
            <a:r>
              <a:rPr lang="zh-CN" altLang="en-US" i="1" dirty="0"/>
              <a:t>红色</a:t>
            </a:r>
            <a:r>
              <a:rPr lang="zh-CN" altLang="en-US" dirty="0"/>
              <a:t>或</a:t>
            </a:r>
            <a:r>
              <a:rPr lang="zh-CN" altLang="en-US" i="1" dirty="0"/>
              <a:t>黑色</a:t>
            </a:r>
            <a:r>
              <a:rPr lang="zh-CN" altLang="en-US" dirty="0"/>
              <a:t>。在二叉查找树强制一般要求以外，对于任何有效的红黑树我们增加了如下的额外要求：</a:t>
            </a:r>
          </a:p>
          <a:p>
            <a:pPr>
              <a:lnSpc>
                <a:spcPct val="160000"/>
              </a:lnSpc>
            </a:pPr>
            <a:r>
              <a:rPr lang="zh-CN" altLang="en-US" dirty="0"/>
              <a:t>节点是红色或黑色。</a:t>
            </a:r>
          </a:p>
          <a:p>
            <a:pPr>
              <a:lnSpc>
                <a:spcPct val="160000"/>
              </a:lnSpc>
            </a:pPr>
            <a:r>
              <a:rPr lang="zh-CN" altLang="en-US" dirty="0"/>
              <a:t>根是黑色。</a:t>
            </a:r>
          </a:p>
          <a:p>
            <a:pPr>
              <a:lnSpc>
                <a:spcPct val="160000"/>
              </a:lnSpc>
            </a:pPr>
            <a:r>
              <a:rPr lang="zh-CN" altLang="en-US" dirty="0"/>
              <a:t>所有叶子都是黑色（叶子是</a:t>
            </a:r>
            <a:r>
              <a:rPr lang="en-US" altLang="zh-CN" dirty="0"/>
              <a:t>NIL</a:t>
            </a:r>
            <a:r>
              <a:rPr lang="zh-CN" altLang="en-US" dirty="0"/>
              <a:t>节点）。</a:t>
            </a:r>
          </a:p>
          <a:p>
            <a:pPr>
              <a:lnSpc>
                <a:spcPct val="160000"/>
              </a:lnSpc>
            </a:pPr>
            <a:r>
              <a:rPr lang="zh-CN" altLang="en-US" dirty="0"/>
              <a:t>每个红色节点必须有两个黑色的子节点。（从每个叶子到根的所有路径上不能有两个连续的红色节点。）</a:t>
            </a:r>
          </a:p>
          <a:p>
            <a:pPr>
              <a:lnSpc>
                <a:spcPct val="160000"/>
              </a:lnSpc>
            </a:pPr>
            <a:r>
              <a:rPr lang="zh-CN" altLang="en-US" dirty="0">
                <a:solidFill>
                  <a:srgbClr val="FF0000"/>
                </a:solidFill>
              </a:rPr>
              <a:t>从任一节点到其每个叶子的所有</a:t>
            </a:r>
            <a:r>
              <a:rPr lang="zh-CN" altLang="en-US" dirty="0">
                <a:solidFill>
                  <a:srgbClr val="FF0000"/>
                </a:solidFill>
                <a:hlinkClick r:id="rId3" tooltip="道路 (图论)"/>
              </a:rPr>
              <a:t>简单路径</a:t>
            </a:r>
            <a:r>
              <a:rPr lang="zh-CN" altLang="en-US" dirty="0">
                <a:solidFill>
                  <a:srgbClr val="FF0000"/>
                </a:solidFill>
              </a:rPr>
              <a:t>都包含相同数目的黑色节点</a:t>
            </a:r>
            <a:r>
              <a:rPr lang="zh-CN" altLang="en-US" dirty="0" smtClean="0"/>
              <a:t>。</a:t>
            </a:r>
            <a:endParaRPr lang="en-US" altLang="zh-CN" dirty="0" smtClean="0"/>
          </a:p>
          <a:p>
            <a:pPr>
              <a:lnSpc>
                <a:spcPct val="160000"/>
              </a:lnSpc>
            </a:pPr>
            <a:r>
              <a:rPr lang="zh-CN" altLang="en-US" dirty="0" smtClean="0"/>
              <a:t>特性：从</a:t>
            </a:r>
            <a:r>
              <a:rPr lang="zh-CN" altLang="en-US" dirty="0"/>
              <a:t>根到叶子的最长的可能路径不多于最短的可能路径的两倍</a:t>
            </a:r>
            <a:r>
              <a:rPr lang="zh-CN" altLang="en-US" dirty="0" smtClean="0"/>
              <a:t>长</a:t>
            </a:r>
            <a:endParaRPr lang="zh-CN" altLang="en-US" dirty="0"/>
          </a:p>
        </p:txBody>
      </p:sp>
      <p:sp>
        <p:nvSpPr>
          <p:cNvPr id="4" name="标题 1"/>
          <p:cNvSpPr>
            <a:spLocks noGrp="1"/>
          </p:cNvSpPr>
          <p:nvPr>
            <p:ph type="title"/>
          </p:nvPr>
        </p:nvSpPr>
        <p:spPr>
          <a:xfrm>
            <a:off x="1184564" y="651819"/>
            <a:ext cx="8911687" cy="733635"/>
          </a:xfrm>
        </p:spPr>
        <p:txBody>
          <a:bodyPr/>
          <a:lstStyle/>
          <a:p>
            <a:r>
              <a:rPr lang="zh-CN" altLang="en-US" dirty="0" smtClean="0"/>
              <a:t>红黑树简介</a:t>
            </a:r>
            <a:endParaRPr lang="zh-CN" altLang="en-US" dirty="0"/>
          </a:p>
        </p:txBody>
      </p:sp>
    </p:spTree>
    <p:extLst>
      <p:ext uri="{BB962C8B-B14F-4D97-AF65-F5344CB8AC3E}">
        <p14:creationId xmlns:p14="http://schemas.microsoft.com/office/powerpoint/2010/main" val="25965156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33943" y="1343890"/>
            <a:ext cx="9067800" cy="4904509"/>
          </a:xfrm>
        </p:spPr>
        <p:txBody>
          <a:bodyPr>
            <a:normAutofit/>
          </a:bodyPr>
          <a:lstStyle/>
          <a:p>
            <a:pPr marL="0" indent="0">
              <a:lnSpc>
                <a:spcPct val="150000"/>
              </a:lnSpc>
              <a:spcBef>
                <a:spcPts val="0"/>
              </a:spcBef>
            </a:pPr>
            <a:r>
              <a:rPr lang="zh-CN" altLang="en-US" dirty="0" smtClean="0"/>
              <a:t>   二</a:t>
            </a:r>
            <a:r>
              <a:rPr lang="zh-CN" altLang="en-US" dirty="0"/>
              <a:t>叉查找</a:t>
            </a:r>
            <a:r>
              <a:rPr lang="zh-CN" altLang="en-US" dirty="0" smtClean="0"/>
              <a:t>树：</a:t>
            </a:r>
            <a:endParaRPr lang="en-US" altLang="zh-CN" dirty="0" smtClean="0"/>
          </a:p>
          <a:p>
            <a:pPr marL="0" indent="0">
              <a:lnSpc>
                <a:spcPct val="150000"/>
              </a:lnSpc>
              <a:spcBef>
                <a:spcPts val="0"/>
              </a:spcBef>
              <a:buNone/>
            </a:pPr>
            <a:r>
              <a:rPr lang="zh-CN" altLang="en-US" dirty="0" smtClean="0"/>
              <a:t>      一</a:t>
            </a:r>
            <a:r>
              <a:rPr lang="zh-CN" altLang="en-US" dirty="0"/>
              <a:t>颗二叉查找树（</a:t>
            </a:r>
            <a:r>
              <a:rPr lang="en-US" altLang="zh-CN" dirty="0"/>
              <a:t>BST</a:t>
            </a:r>
            <a:r>
              <a:rPr lang="zh-CN" altLang="en-US" dirty="0"/>
              <a:t>）是一颗二叉树，其中每个节点都含有一个可比较的键（以及相关联的值）且每个结点的键都大于其左子树中的任意结点的键而小于右子树的任意结点的键</a:t>
            </a:r>
            <a:r>
              <a:rPr lang="zh-CN" altLang="en-US" dirty="0" smtClean="0"/>
              <a:t>。</a:t>
            </a:r>
            <a:endParaRPr lang="en-US" altLang="zh-CN" dirty="0" smtClean="0"/>
          </a:p>
          <a:p>
            <a:pPr>
              <a:lnSpc>
                <a:spcPct val="150000"/>
              </a:lnSpc>
            </a:pPr>
            <a:r>
              <a:rPr lang="zh-CN" altLang="en-US" dirty="0"/>
              <a:t>平衡</a:t>
            </a:r>
            <a:r>
              <a:rPr lang="zh-CN" altLang="en-US" dirty="0" smtClean="0"/>
              <a:t>二叉树：</a:t>
            </a:r>
            <a:endParaRPr lang="en-US" altLang="zh-CN" dirty="0" smtClean="0"/>
          </a:p>
          <a:p>
            <a:pPr marL="0" indent="0">
              <a:lnSpc>
                <a:spcPct val="150000"/>
              </a:lnSpc>
              <a:buNone/>
            </a:pPr>
            <a:r>
              <a:rPr lang="zh-CN" altLang="en-US" dirty="0" smtClean="0"/>
              <a:t>      一般</a:t>
            </a:r>
            <a:r>
              <a:rPr lang="zh-CN" altLang="en-US" dirty="0"/>
              <a:t>的二叉查找树的查询复杂度是跟目标结点到树根的距离（即深度）有关，因此当结点的深度普遍较大时，查询的均摊复杂度会上升，为了更高效的查询，</a:t>
            </a:r>
            <a:r>
              <a:rPr lang="zh-CN" altLang="en-US" b="1" dirty="0"/>
              <a:t>平衡树</a:t>
            </a:r>
            <a:r>
              <a:rPr lang="zh-CN" altLang="en-US" dirty="0"/>
              <a:t>应运而生了</a:t>
            </a:r>
            <a:r>
              <a:rPr lang="zh-CN" altLang="en-US" dirty="0" smtClean="0"/>
              <a:t>。</a:t>
            </a:r>
            <a:endParaRPr lang="en-US" altLang="zh-CN" dirty="0" smtClean="0"/>
          </a:p>
          <a:p>
            <a:pPr marL="0" indent="0">
              <a:lnSpc>
                <a:spcPct val="150000"/>
              </a:lnSpc>
              <a:buNone/>
            </a:pPr>
            <a:r>
              <a:rPr lang="en-US" altLang="zh-CN" dirty="0" err="1" smtClean="0"/>
              <a:t>dfs</a:t>
            </a:r>
            <a:r>
              <a:rPr lang="zh-CN" altLang="en-US" dirty="0" smtClean="0"/>
              <a:t>（深度优先）：</a:t>
            </a:r>
            <a:r>
              <a:rPr lang="zh-CN" altLang="en-US" dirty="0"/>
              <a:t>进栈、退栈，一搜到底</a:t>
            </a:r>
            <a:br>
              <a:rPr lang="zh-CN" altLang="en-US" dirty="0"/>
            </a:br>
            <a:r>
              <a:rPr lang="en-US" altLang="zh-CN" dirty="0" err="1" smtClean="0"/>
              <a:t>bfs</a:t>
            </a:r>
            <a:r>
              <a:rPr lang="zh-CN" altLang="en-US" dirty="0" smtClean="0"/>
              <a:t>（广度优先）：</a:t>
            </a:r>
            <a:r>
              <a:rPr lang="zh-CN" altLang="en-US" dirty="0"/>
              <a:t>入队、出队，步步为营</a:t>
            </a:r>
            <a:endParaRPr lang="en-US" altLang="zh-CN" dirty="0"/>
          </a:p>
          <a:p>
            <a:pPr marL="0" indent="0">
              <a:lnSpc>
                <a:spcPct val="150000"/>
              </a:lnSpc>
              <a:buNone/>
            </a:pPr>
            <a:endParaRPr lang="zh-CN" altLang="en-US" dirty="0"/>
          </a:p>
          <a:p>
            <a:pPr marL="0" indent="0">
              <a:lnSpc>
                <a:spcPct val="150000"/>
              </a:lnSpc>
              <a:spcBef>
                <a:spcPts val="0"/>
              </a:spcBef>
            </a:pPr>
            <a:endParaRPr lang="zh-CN" altLang="en-US" dirty="0"/>
          </a:p>
        </p:txBody>
      </p:sp>
      <p:sp>
        <p:nvSpPr>
          <p:cNvPr id="4" name="标题 3"/>
          <p:cNvSpPr>
            <a:spLocks noGrp="1"/>
          </p:cNvSpPr>
          <p:nvPr>
            <p:ph type="title"/>
          </p:nvPr>
        </p:nvSpPr>
        <p:spPr>
          <a:xfrm>
            <a:off x="1733943" y="499419"/>
            <a:ext cx="8911687" cy="844472"/>
          </a:xfrm>
        </p:spPr>
        <p:txBody>
          <a:bodyPr/>
          <a:lstStyle/>
          <a:p>
            <a:r>
              <a:rPr lang="zh-CN" altLang="en-US" dirty="0" smtClean="0"/>
              <a:t>相关概念</a:t>
            </a:r>
            <a:endParaRPr lang="zh-CN" altLang="en-US" dirty="0"/>
          </a:p>
        </p:txBody>
      </p:sp>
    </p:spTree>
    <p:extLst>
      <p:ext uri="{BB962C8B-B14F-4D97-AF65-F5344CB8AC3E}">
        <p14:creationId xmlns:p14="http://schemas.microsoft.com/office/powerpoint/2010/main" val="17198825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52945" y="374073"/>
            <a:ext cx="10326976" cy="6373091"/>
          </a:xfrm>
        </p:spPr>
        <p:txBody>
          <a:bodyPr>
            <a:normAutofit fontScale="92500" lnSpcReduction="10000"/>
          </a:bodyPr>
          <a:lstStyle/>
          <a:p>
            <a:pPr>
              <a:lnSpc>
                <a:spcPct val="160000"/>
              </a:lnSpc>
            </a:pPr>
            <a:r>
              <a:rPr lang="zh-CN" altLang="en-US" dirty="0"/>
              <a:t>二叉查找树（</a:t>
            </a:r>
            <a:r>
              <a:rPr lang="en-US" altLang="zh-CN" dirty="0"/>
              <a:t>Binary Search Tree</a:t>
            </a:r>
            <a:r>
              <a:rPr lang="zh-CN" altLang="en-US" dirty="0"/>
              <a:t>），也称有序二叉树（</a:t>
            </a:r>
            <a:r>
              <a:rPr lang="en-US" altLang="zh-CN" dirty="0"/>
              <a:t>ordered binary tree</a:t>
            </a:r>
            <a:r>
              <a:rPr lang="zh-CN" altLang="en-US" dirty="0"/>
              <a:t>）</a:t>
            </a:r>
            <a:r>
              <a:rPr lang="en-US" altLang="zh-CN" dirty="0"/>
              <a:t>,</a:t>
            </a:r>
            <a:r>
              <a:rPr lang="zh-CN" altLang="en-US" dirty="0"/>
              <a:t>排序二叉树（</a:t>
            </a:r>
            <a:r>
              <a:rPr lang="en-US" altLang="zh-CN" dirty="0"/>
              <a:t>sorted binary tree</a:t>
            </a:r>
            <a:r>
              <a:rPr lang="zh-CN" altLang="en-US" dirty="0"/>
              <a:t>），是指一棵空树或者具有下列性质的二叉树：</a:t>
            </a:r>
          </a:p>
          <a:p>
            <a:pPr>
              <a:lnSpc>
                <a:spcPct val="160000"/>
              </a:lnSpc>
            </a:pPr>
            <a:r>
              <a:rPr lang="zh-CN" altLang="en-US" dirty="0"/>
              <a:t>若任意结点的左子树不空，则左子树上所有结点的值均小于它的根结点的值；</a:t>
            </a:r>
          </a:p>
          <a:p>
            <a:pPr>
              <a:lnSpc>
                <a:spcPct val="160000"/>
              </a:lnSpc>
            </a:pPr>
            <a:r>
              <a:rPr lang="zh-CN" altLang="en-US" dirty="0"/>
              <a:t>若任意结点的右子树不空，则右子树上所有结点的值均大于它的根结点的值；</a:t>
            </a:r>
          </a:p>
          <a:p>
            <a:pPr>
              <a:lnSpc>
                <a:spcPct val="160000"/>
              </a:lnSpc>
            </a:pPr>
            <a:r>
              <a:rPr lang="zh-CN" altLang="en-US" dirty="0"/>
              <a:t>任意结点的左、右子树也分别为二叉查找树。</a:t>
            </a:r>
          </a:p>
          <a:p>
            <a:pPr>
              <a:lnSpc>
                <a:spcPct val="160000"/>
              </a:lnSpc>
            </a:pPr>
            <a:r>
              <a:rPr lang="zh-CN" altLang="en-US" dirty="0"/>
              <a:t>没有键值相等的结点（</a:t>
            </a:r>
            <a:r>
              <a:rPr lang="en-US" altLang="zh-CN" dirty="0"/>
              <a:t>no duplicate nodes</a:t>
            </a:r>
            <a:r>
              <a:rPr lang="zh-CN" altLang="en-US" dirty="0"/>
              <a:t>）。</a:t>
            </a:r>
          </a:p>
          <a:p>
            <a:pPr marL="0" indent="0">
              <a:lnSpc>
                <a:spcPct val="160000"/>
              </a:lnSpc>
              <a:spcBef>
                <a:spcPts val="0"/>
              </a:spcBef>
            </a:pPr>
            <a:endParaRPr lang="en-US" altLang="zh-CN" dirty="0" smtClean="0"/>
          </a:p>
          <a:p>
            <a:pPr marL="0" indent="0">
              <a:lnSpc>
                <a:spcPct val="160000"/>
              </a:lnSpc>
              <a:spcBef>
                <a:spcPts val="0"/>
              </a:spcBef>
            </a:pPr>
            <a:r>
              <a:rPr lang="zh-CN" altLang="en-US" dirty="0" smtClean="0"/>
              <a:t>（</a:t>
            </a:r>
            <a:r>
              <a:rPr lang="zh-CN" altLang="en-US" dirty="0"/>
              <a:t>感兴趣自了解</a:t>
            </a:r>
            <a:r>
              <a:rPr lang="zh-CN" altLang="en-US" dirty="0" smtClean="0"/>
              <a:t>）：</a:t>
            </a:r>
            <a:endParaRPr lang="en-US" altLang="zh-CN" dirty="0"/>
          </a:p>
          <a:p>
            <a:pPr>
              <a:lnSpc>
                <a:spcPct val="160000"/>
              </a:lnSpc>
            </a:pPr>
            <a:r>
              <a:rPr lang="zh-CN" altLang="en-US" dirty="0"/>
              <a:t>树堆</a:t>
            </a:r>
            <a:endParaRPr lang="en-US" altLang="zh-CN" dirty="0"/>
          </a:p>
          <a:p>
            <a:pPr>
              <a:lnSpc>
                <a:spcPct val="160000"/>
              </a:lnSpc>
            </a:pPr>
            <a:r>
              <a:rPr lang="zh-CN" altLang="en-US" dirty="0"/>
              <a:t>在</a:t>
            </a:r>
            <a:r>
              <a:rPr lang="zh-CN" altLang="en-US" dirty="0">
                <a:hlinkClick r:id="rId2" tooltip="计算机科学"/>
              </a:rPr>
              <a:t>计算机科学</a:t>
            </a:r>
            <a:r>
              <a:rPr lang="zh-CN" altLang="en-US" dirty="0"/>
              <a:t>中，</a:t>
            </a:r>
            <a:r>
              <a:rPr lang="en-US" altLang="zh-CN" dirty="0"/>
              <a:t>AVL</a:t>
            </a:r>
            <a:r>
              <a:rPr lang="zh-CN" altLang="en-US" dirty="0"/>
              <a:t>树是最先发明的</a:t>
            </a:r>
            <a:r>
              <a:rPr lang="zh-CN" altLang="en-US" dirty="0">
                <a:hlinkClick r:id="rId3" tooltip="自平衡二叉查找树"/>
              </a:rPr>
              <a:t>自平衡二叉查找</a:t>
            </a:r>
            <a:r>
              <a:rPr lang="zh-CN" altLang="en-US" dirty="0" smtClean="0">
                <a:hlinkClick r:id="rId3" tooltip="自平衡二叉查找树"/>
              </a:rPr>
              <a:t>树</a:t>
            </a:r>
            <a:endParaRPr lang="en-US" altLang="zh-CN" dirty="0" smtClean="0"/>
          </a:p>
          <a:p>
            <a:pPr>
              <a:lnSpc>
                <a:spcPct val="160000"/>
              </a:lnSpc>
            </a:pPr>
            <a:r>
              <a:rPr lang="zh-CN" altLang="en-US" dirty="0" smtClean="0"/>
              <a:t>在</a:t>
            </a:r>
            <a:r>
              <a:rPr lang="en-US" altLang="zh-CN" dirty="0"/>
              <a:t>AVL</a:t>
            </a:r>
            <a:r>
              <a:rPr lang="zh-CN" altLang="en-US" dirty="0"/>
              <a:t>树中任何节点的两个子树的高度最大差别为</a:t>
            </a:r>
            <a:r>
              <a:rPr lang="en-US" altLang="zh-CN" dirty="0"/>
              <a:t>1</a:t>
            </a:r>
            <a:r>
              <a:rPr lang="zh-CN" altLang="en-US" dirty="0"/>
              <a:t>，所以它也被称为高度平衡树。查找、插入和删除在平均和最坏情况下的时间复杂度都是 </a:t>
            </a:r>
            <a:r>
              <a:rPr lang="en-US" altLang="zh-CN" dirty="0"/>
              <a:t>{\</a:t>
            </a:r>
            <a:r>
              <a:rPr lang="en-US" altLang="zh-CN" dirty="0" err="1"/>
              <a:t>displaystyle</a:t>
            </a:r>
            <a:r>
              <a:rPr lang="en-US" altLang="zh-CN" dirty="0"/>
              <a:t> O(\log {n})} O(\log{n})</a:t>
            </a:r>
            <a:r>
              <a:rPr lang="zh-CN" altLang="en-US" dirty="0" smtClean="0"/>
              <a:t>。</a:t>
            </a:r>
            <a:endParaRPr lang="en-US" altLang="zh-CN" dirty="0"/>
          </a:p>
          <a:p>
            <a:pPr>
              <a:lnSpc>
                <a:spcPct val="160000"/>
              </a:lnSpc>
            </a:pPr>
            <a:r>
              <a:rPr lang="zh-CN" altLang="en-US" dirty="0"/>
              <a:t>分布式存储中更倾向于用</a:t>
            </a:r>
            <a:r>
              <a:rPr lang="en-US" altLang="zh-CN" dirty="0" err="1"/>
              <a:t>skiplist</a:t>
            </a:r>
            <a:r>
              <a:rPr lang="zh-CN" altLang="en-US" dirty="0"/>
              <a:t>（跳跃列表）取代平衡树</a:t>
            </a:r>
          </a:p>
        </p:txBody>
      </p:sp>
    </p:spTree>
    <p:extLst>
      <p:ext uri="{BB962C8B-B14F-4D97-AF65-F5344CB8AC3E}">
        <p14:creationId xmlns:p14="http://schemas.microsoft.com/office/powerpoint/2010/main" val="22861210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57746" y="860047"/>
            <a:ext cx="9490364" cy="5414143"/>
          </a:xfrm>
        </p:spPr>
        <p:txBody>
          <a:bodyPr>
            <a:normAutofit/>
          </a:bodyPr>
          <a:lstStyle/>
          <a:p>
            <a:pPr marL="0" indent="0">
              <a:lnSpc>
                <a:spcPct val="200000"/>
              </a:lnSpc>
              <a:spcBef>
                <a:spcPts val="0"/>
              </a:spcBef>
            </a:pPr>
            <a:r>
              <a:rPr lang="zh-CN" altLang="en-US" dirty="0">
                <a:latin typeface="+mn-ea"/>
              </a:rPr>
              <a:t>二叉查找树的一般性质：</a:t>
            </a:r>
          </a:p>
          <a:p>
            <a:pPr marL="0" indent="0">
              <a:lnSpc>
                <a:spcPct val="200000"/>
              </a:lnSpc>
              <a:spcBef>
                <a:spcPts val="0"/>
              </a:spcBef>
            </a:pPr>
            <a:r>
              <a:rPr lang="zh-CN" altLang="en-US" dirty="0">
                <a:latin typeface="+mn-ea"/>
              </a:rPr>
              <a:t> 对于树中的每一个节点，如果它有左子树，则左子树中所有节点的值不大于该节点值；如果它有右子树，则右子树中所有节点的值不小于该节点的值。 根据这个性质，可以证明二叉搜索树具有执行查找、插入、删除等操作的时间复杂度为</a:t>
            </a:r>
            <a:r>
              <a:rPr lang="en-US" altLang="zh-CN" dirty="0">
                <a:latin typeface="+mn-ea"/>
              </a:rPr>
              <a:t>O</a:t>
            </a:r>
            <a:r>
              <a:rPr lang="zh-CN" altLang="en-US" dirty="0">
                <a:latin typeface="+mn-ea"/>
              </a:rPr>
              <a:t>（</a:t>
            </a:r>
            <a:r>
              <a:rPr lang="en-US" altLang="zh-CN" dirty="0" err="1">
                <a:latin typeface="+mn-ea"/>
              </a:rPr>
              <a:t>lgn</a:t>
            </a:r>
            <a:r>
              <a:rPr lang="zh-CN" altLang="en-US" dirty="0">
                <a:latin typeface="+mn-ea"/>
              </a:rPr>
              <a:t>）的特点。而且可以证明，一棵由</a:t>
            </a:r>
            <a:r>
              <a:rPr lang="en-US" altLang="zh-CN" dirty="0">
                <a:latin typeface="+mn-ea"/>
              </a:rPr>
              <a:t>n</a:t>
            </a:r>
            <a:r>
              <a:rPr lang="zh-CN" altLang="en-US" dirty="0">
                <a:latin typeface="+mn-ea"/>
              </a:rPr>
              <a:t>个节点，随机构造的二叉查找树的高度为</a:t>
            </a:r>
            <a:r>
              <a:rPr lang="en-US" altLang="zh-CN" dirty="0" err="1">
                <a:latin typeface="+mn-ea"/>
              </a:rPr>
              <a:t>lgn</a:t>
            </a:r>
            <a:r>
              <a:rPr lang="zh-CN" altLang="en-US" dirty="0">
                <a:latin typeface="+mn-ea"/>
              </a:rPr>
              <a:t>，所以顺理成章，一般操作的执行时间为</a:t>
            </a:r>
            <a:r>
              <a:rPr lang="en-US" altLang="zh-CN" dirty="0">
                <a:latin typeface="+mn-ea"/>
              </a:rPr>
              <a:t>O</a:t>
            </a:r>
            <a:r>
              <a:rPr lang="zh-CN" altLang="en-US" dirty="0">
                <a:latin typeface="+mn-ea"/>
              </a:rPr>
              <a:t>（</a:t>
            </a:r>
            <a:r>
              <a:rPr lang="en-US" altLang="zh-CN" dirty="0" err="1">
                <a:latin typeface="+mn-ea"/>
              </a:rPr>
              <a:t>lgn</a:t>
            </a:r>
            <a:r>
              <a:rPr lang="zh-CN" altLang="en-US" dirty="0">
                <a:latin typeface="+mn-ea"/>
              </a:rPr>
              <a:t>）。至于</a:t>
            </a:r>
            <a:r>
              <a:rPr lang="en-US" altLang="zh-CN" dirty="0">
                <a:latin typeface="+mn-ea"/>
              </a:rPr>
              <a:t>n</a:t>
            </a:r>
            <a:r>
              <a:rPr lang="zh-CN" altLang="en-US" dirty="0">
                <a:latin typeface="+mn-ea"/>
              </a:rPr>
              <a:t>个节点的二叉树高度为</a:t>
            </a:r>
            <a:r>
              <a:rPr lang="en-US" altLang="zh-CN" dirty="0" err="1">
                <a:latin typeface="+mn-ea"/>
              </a:rPr>
              <a:t>lgn</a:t>
            </a:r>
            <a:r>
              <a:rPr lang="zh-CN" altLang="en-US" dirty="0">
                <a:latin typeface="+mn-ea"/>
              </a:rPr>
              <a:t>的证明，可参考算法导论 第</a:t>
            </a:r>
            <a:r>
              <a:rPr lang="en-US" altLang="zh-CN" dirty="0">
                <a:latin typeface="+mn-ea"/>
              </a:rPr>
              <a:t>12</a:t>
            </a:r>
            <a:r>
              <a:rPr lang="zh-CN" altLang="en-US" dirty="0">
                <a:latin typeface="+mn-ea"/>
              </a:rPr>
              <a:t>章 二叉查找树 第</a:t>
            </a:r>
            <a:r>
              <a:rPr lang="en-US" altLang="zh-CN" dirty="0">
                <a:latin typeface="+mn-ea"/>
              </a:rPr>
              <a:t>12.4</a:t>
            </a:r>
            <a:r>
              <a:rPr lang="zh-CN" altLang="en-US" dirty="0">
                <a:latin typeface="+mn-ea"/>
              </a:rPr>
              <a:t>节。</a:t>
            </a:r>
          </a:p>
          <a:p>
            <a:pPr marL="0" indent="0">
              <a:lnSpc>
                <a:spcPct val="200000"/>
              </a:lnSpc>
              <a:spcBef>
                <a:spcPts val="0"/>
              </a:spcBef>
            </a:pPr>
            <a:r>
              <a:rPr lang="zh-CN" altLang="en-US" dirty="0">
                <a:latin typeface="+mn-ea"/>
              </a:rPr>
              <a:t>但若是一棵具有</a:t>
            </a:r>
            <a:r>
              <a:rPr lang="en-US" altLang="zh-CN" dirty="0">
                <a:latin typeface="+mn-ea"/>
              </a:rPr>
              <a:t>n</a:t>
            </a:r>
            <a:r>
              <a:rPr lang="zh-CN" altLang="en-US" dirty="0">
                <a:latin typeface="+mn-ea"/>
              </a:rPr>
              <a:t>个节点的线性链，则此些操作最坏情况运行时间为</a:t>
            </a:r>
            <a:r>
              <a:rPr lang="en-US" altLang="zh-CN" dirty="0">
                <a:latin typeface="+mn-ea"/>
              </a:rPr>
              <a:t>O</a:t>
            </a:r>
            <a:r>
              <a:rPr lang="zh-CN" altLang="en-US" dirty="0">
                <a:latin typeface="+mn-ea"/>
              </a:rPr>
              <a:t>（</a:t>
            </a:r>
            <a:r>
              <a:rPr lang="en-US" altLang="zh-CN" dirty="0">
                <a:latin typeface="+mn-ea"/>
              </a:rPr>
              <a:t>n</a:t>
            </a:r>
            <a:r>
              <a:rPr lang="zh-CN" altLang="en-US" dirty="0">
                <a:latin typeface="+mn-ea"/>
              </a:rPr>
              <a:t>）。</a:t>
            </a:r>
          </a:p>
          <a:p>
            <a:pPr marL="0" indent="0">
              <a:lnSpc>
                <a:spcPct val="200000"/>
              </a:lnSpc>
              <a:spcBef>
                <a:spcPts val="0"/>
              </a:spcBef>
            </a:pPr>
            <a:r>
              <a:rPr lang="zh-CN" altLang="en-US" dirty="0">
                <a:latin typeface="+mn-ea"/>
              </a:rPr>
              <a:t>而</a:t>
            </a:r>
            <a:r>
              <a:rPr lang="zh-CN" altLang="en-US" b="1" dirty="0">
                <a:latin typeface="+mn-ea"/>
              </a:rPr>
              <a:t>红黑树，能保证在最坏情况下，基本的动态几何操作的时间均为</a:t>
            </a:r>
            <a:r>
              <a:rPr lang="en-US" altLang="zh-CN" b="1" dirty="0">
                <a:latin typeface="+mn-ea"/>
              </a:rPr>
              <a:t>O</a:t>
            </a:r>
            <a:r>
              <a:rPr lang="zh-CN" altLang="en-US" b="1" dirty="0">
                <a:latin typeface="+mn-ea"/>
              </a:rPr>
              <a:t>（</a:t>
            </a:r>
            <a:r>
              <a:rPr lang="en-US" altLang="zh-CN" b="1" dirty="0" err="1">
                <a:latin typeface="+mn-ea"/>
              </a:rPr>
              <a:t>lgn</a:t>
            </a:r>
            <a:r>
              <a:rPr lang="zh-CN" altLang="en-US" b="1" dirty="0">
                <a:latin typeface="+mn-ea"/>
              </a:rPr>
              <a:t>）</a:t>
            </a:r>
            <a:r>
              <a:rPr lang="zh-CN" altLang="en-US" b="1" dirty="0" smtClean="0">
                <a:latin typeface="+mn-ea"/>
              </a:rPr>
              <a:t>。</a:t>
            </a:r>
            <a:endParaRPr lang="zh-CN" altLang="en-US" dirty="0">
              <a:latin typeface="+mn-ea"/>
            </a:endParaRPr>
          </a:p>
        </p:txBody>
      </p:sp>
    </p:spTree>
    <p:extLst>
      <p:ext uri="{BB962C8B-B14F-4D97-AF65-F5344CB8AC3E}">
        <p14:creationId xmlns:p14="http://schemas.microsoft.com/office/powerpoint/2010/main" val="17215593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025237"/>
            <a:ext cx="10515600" cy="5583381"/>
          </a:xfrm>
        </p:spPr>
        <p:txBody>
          <a:bodyPr>
            <a:noAutofit/>
          </a:bodyPr>
          <a:lstStyle/>
          <a:p>
            <a:pPr>
              <a:lnSpc>
                <a:spcPct val="170000"/>
              </a:lnSpc>
            </a:pPr>
            <a:r>
              <a:rPr lang="en-US" altLang="zh-CN" sz="2000" dirty="0"/>
              <a:t>1. </a:t>
            </a:r>
            <a:r>
              <a:rPr lang="zh-CN" altLang="en-US" sz="2000" dirty="0"/>
              <a:t>如果插入一个</a:t>
            </a:r>
            <a:r>
              <a:rPr lang="en-US" altLang="zh-CN" sz="2000" dirty="0"/>
              <a:t>node</a:t>
            </a:r>
            <a:r>
              <a:rPr lang="zh-CN" altLang="en-US" sz="2000" dirty="0"/>
              <a:t>引起了树的不平衡，</a:t>
            </a:r>
            <a:r>
              <a:rPr lang="en-US" altLang="zh-CN" sz="2000" dirty="0"/>
              <a:t>AVL</a:t>
            </a:r>
            <a:r>
              <a:rPr lang="zh-CN" altLang="en-US" sz="2000" dirty="0"/>
              <a:t>和</a:t>
            </a:r>
            <a:r>
              <a:rPr lang="en-US" altLang="zh-CN" sz="2000" dirty="0"/>
              <a:t>RB-Tree</a:t>
            </a:r>
            <a:r>
              <a:rPr lang="zh-CN" altLang="en-US" sz="2000" dirty="0"/>
              <a:t>都是最多只需要</a:t>
            </a:r>
            <a:r>
              <a:rPr lang="en-US" altLang="zh-CN" sz="2000" dirty="0"/>
              <a:t>2</a:t>
            </a:r>
            <a:r>
              <a:rPr lang="zh-CN" altLang="en-US" sz="2000" dirty="0"/>
              <a:t>次旋转操作，即两者都是</a:t>
            </a:r>
            <a:r>
              <a:rPr lang="en-US" altLang="zh-CN" sz="2000" dirty="0"/>
              <a:t>O(1)</a:t>
            </a:r>
            <a:r>
              <a:rPr lang="zh-CN" altLang="en-US" sz="2000" dirty="0"/>
              <a:t>；但是在删除</a:t>
            </a:r>
            <a:r>
              <a:rPr lang="en-US" altLang="zh-CN" sz="2000" dirty="0"/>
              <a:t>node</a:t>
            </a:r>
            <a:r>
              <a:rPr lang="zh-CN" altLang="en-US" sz="2000" dirty="0"/>
              <a:t>引起树的不平衡时，最坏情况下，</a:t>
            </a:r>
            <a:r>
              <a:rPr lang="en-US" altLang="zh-CN" sz="2000" dirty="0"/>
              <a:t>AVL</a:t>
            </a:r>
            <a:r>
              <a:rPr lang="zh-CN" altLang="en-US" sz="2000" dirty="0"/>
              <a:t>需要维护从被删</a:t>
            </a:r>
            <a:r>
              <a:rPr lang="en-US" altLang="zh-CN" sz="2000" dirty="0"/>
              <a:t>node</a:t>
            </a:r>
            <a:r>
              <a:rPr lang="zh-CN" altLang="en-US" sz="2000" dirty="0"/>
              <a:t>到</a:t>
            </a:r>
            <a:r>
              <a:rPr lang="en-US" altLang="zh-CN" sz="2000" dirty="0"/>
              <a:t>root</a:t>
            </a:r>
            <a:r>
              <a:rPr lang="zh-CN" altLang="en-US" sz="2000" dirty="0"/>
              <a:t>这条路径上所有</a:t>
            </a:r>
            <a:r>
              <a:rPr lang="en-US" altLang="zh-CN" sz="2000" dirty="0"/>
              <a:t>node</a:t>
            </a:r>
            <a:r>
              <a:rPr lang="zh-CN" altLang="en-US" sz="2000" dirty="0"/>
              <a:t>的平衡性，因此需要旋转的量级</a:t>
            </a:r>
            <a:r>
              <a:rPr lang="en-US" altLang="zh-CN" sz="2000" dirty="0"/>
              <a:t>O(</a:t>
            </a:r>
            <a:r>
              <a:rPr lang="en-US" altLang="zh-CN" sz="2000" dirty="0" err="1"/>
              <a:t>logN</a:t>
            </a:r>
            <a:r>
              <a:rPr lang="en-US" altLang="zh-CN" sz="2000" dirty="0"/>
              <a:t>)</a:t>
            </a:r>
            <a:r>
              <a:rPr lang="zh-CN" altLang="en-US" sz="2000" dirty="0"/>
              <a:t>，而</a:t>
            </a:r>
            <a:r>
              <a:rPr lang="en-US" altLang="zh-CN" sz="2000" dirty="0"/>
              <a:t>RB-Tree</a:t>
            </a:r>
            <a:r>
              <a:rPr lang="zh-CN" altLang="en-US" sz="2000" dirty="0"/>
              <a:t>最多只需</a:t>
            </a:r>
            <a:r>
              <a:rPr lang="en-US" altLang="zh-CN" sz="2000" dirty="0"/>
              <a:t>3</a:t>
            </a:r>
            <a:r>
              <a:rPr lang="zh-CN" altLang="en-US" sz="2000" dirty="0"/>
              <a:t>次旋转，只需要</a:t>
            </a:r>
            <a:r>
              <a:rPr lang="en-US" altLang="zh-CN" sz="2000" dirty="0"/>
              <a:t>O(1)</a:t>
            </a:r>
            <a:r>
              <a:rPr lang="zh-CN" altLang="en-US" sz="2000" dirty="0"/>
              <a:t>的复杂度。</a:t>
            </a:r>
          </a:p>
          <a:p>
            <a:pPr>
              <a:lnSpc>
                <a:spcPct val="170000"/>
              </a:lnSpc>
            </a:pPr>
            <a:r>
              <a:rPr lang="en-US" altLang="zh-CN" sz="2000" dirty="0"/>
              <a:t>2. </a:t>
            </a:r>
            <a:r>
              <a:rPr lang="zh-CN" altLang="en-US" sz="2000" dirty="0"/>
              <a:t>其次，</a:t>
            </a:r>
            <a:r>
              <a:rPr lang="en-US" altLang="zh-CN" sz="2000" dirty="0"/>
              <a:t>AVL</a:t>
            </a:r>
            <a:r>
              <a:rPr lang="zh-CN" altLang="en-US" sz="2000" dirty="0"/>
              <a:t>的结构相较</a:t>
            </a:r>
            <a:r>
              <a:rPr lang="en-US" altLang="zh-CN" sz="2000" dirty="0"/>
              <a:t>RB-Tree</a:t>
            </a:r>
            <a:r>
              <a:rPr lang="zh-CN" altLang="en-US" sz="2000" dirty="0"/>
              <a:t>来说更为平衡，在插入和删除</a:t>
            </a:r>
            <a:r>
              <a:rPr lang="en-US" altLang="zh-CN" sz="2000" dirty="0"/>
              <a:t>node</a:t>
            </a:r>
            <a:r>
              <a:rPr lang="zh-CN" altLang="en-US" sz="2000" dirty="0"/>
              <a:t>更容易引起</a:t>
            </a:r>
            <a:r>
              <a:rPr lang="en-US" altLang="zh-CN" sz="2000" dirty="0"/>
              <a:t>Tree</a:t>
            </a:r>
            <a:r>
              <a:rPr lang="zh-CN" altLang="en-US" sz="2000" dirty="0"/>
              <a:t>的</a:t>
            </a:r>
            <a:r>
              <a:rPr lang="en-US" altLang="zh-CN" sz="2000" dirty="0"/>
              <a:t>unbalance</a:t>
            </a:r>
            <a:r>
              <a:rPr lang="zh-CN" altLang="en-US" sz="2000" dirty="0"/>
              <a:t>，因此在大量数据需要插入或者删除时，</a:t>
            </a:r>
            <a:r>
              <a:rPr lang="en-US" altLang="zh-CN" sz="2000" dirty="0"/>
              <a:t>AVL</a:t>
            </a:r>
            <a:r>
              <a:rPr lang="zh-CN" altLang="en-US" sz="2000" dirty="0"/>
              <a:t>需要</a:t>
            </a:r>
            <a:r>
              <a:rPr lang="en-US" altLang="zh-CN" sz="2000" dirty="0"/>
              <a:t>rebalance</a:t>
            </a:r>
            <a:r>
              <a:rPr lang="zh-CN" altLang="en-US" sz="2000" dirty="0"/>
              <a:t>的频率会更高。因此，</a:t>
            </a:r>
            <a:r>
              <a:rPr lang="en-US" altLang="zh-CN" sz="2000" dirty="0"/>
              <a:t>RB-Tree</a:t>
            </a:r>
            <a:r>
              <a:rPr lang="zh-CN" altLang="en-US" sz="2000" dirty="0"/>
              <a:t>在需要大量插入和删除</a:t>
            </a:r>
            <a:r>
              <a:rPr lang="en-US" altLang="zh-CN" sz="2000" dirty="0"/>
              <a:t>node</a:t>
            </a:r>
            <a:r>
              <a:rPr lang="zh-CN" altLang="en-US" sz="2000" dirty="0"/>
              <a:t>的场景下，效率更高。自然，由于</a:t>
            </a:r>
            <a:r>
              <a:rPr lang="en-US" altLang="zh-CN" sz="2000" dirty="0"/>
              <a:t>AVL</a:t>
            </a:r>
            <a:r>
              <a:rPr lang="zh-CN" altLang="en-US" sz="2000" dirty="0"/>
              <a:t>高度平衡，因此</a:t>
            </a:r>
            <a:r>
              <a:rPr lang="en-US" altLang="zh-CN" sz="2000" dirty="0"/>
              <a:t>AVL</a:t>
            </a:r>
            <a:r>
              <a:rPr lang="zh-CN" altLang="en-US" sz="2000" dirty="0"/>
              <a:t>的</a:t>
            </a:r>
            <a:r>
              <a:rPr lang="en-US" altLang="zh-CN" sz="2000" dirty="0"/>
              <a:t>search</a:t>
            </a:r>
            <a:r>
              <a:rPr lang="zh-CN" altLang="en-US" sz="2000" dirty="0"/>
              <a:t>效率更高。</a:t>
            </a:r>
          </a:p>
          <a:p>
            <a:pPr>
              <a:lnSpc>
                <a:spcPct val="170000"/>
              </a:lnSpc>
            </a:pPr>
            <a:r>
              <a:rPr lang="en-US" altLang="zh-CN" sz="2000" dirty="0"/>
              <a:t>3. map</a:t>
            </a:r>
            <a:r>
              <a:rPr lang="zh-CN" altLang="en-US" sz="2000" dirty="0"/>
              <a:t>的实现只是折衷了两者在</a:t>
            </a:r>
            <a:r>
              <a:rPr lang="en-US" altLang="zh-CN" sz="2000" dirty="0"/>
              <a:t>search</a:t>
            </a:r>
            <a:r>
              <a:rPr lang="zh-CN" altLang="en-US" sz="2000" dirty="0"/>
              <a:t>、</a:t>
            </a:r>
            <a:r>
              <a:rPr lang="en-US" altLang="zh-CN" sz="2000" dirty="0"/>
              <a:t>insert</a:t>
            </a:r>
            <a:r>
              <a:rPr lang="zh-CN" altLang="en-US" sz="2000" dirty="0"/>
              <a:t>以及</a:t>
            </a:r>
            <a:r>
              <a:rPr lang="en-US" altLang="zh-CN" sz="2000" dirty="0"/>
              <a:t>delete</a:t>
            </a:r>
            <a:r>
              <a:rPr lang="zh-CN" altLang="en-US" sz="2000" dirty="0"/>
              <a:t>下的效率。总体来说，</a:t>
            </a:r>
            <a:r>
              <a:rPr lang="en-US" altLang="zh-CN" sz="2000" dirty="0"/>
              <a:t>RB-tree</a:t>
            </a:r>
            <a:r>
              <a:rPr lang="zh-CN" altLang="en-US" sz="2000" dirty="0"/>
              <a:t>的统计性能是高于</a:t>
            </a:r>
            <a:r>
              <a:rPr lang="en-US" altLang="zh-CN" sz="2000" dirty="0"/>
              <a:t>AVL</a:t>
            </a:r>
            <a:r>
              <a:rPr lang="zh-CN" altLang="en-US" sz="2000" dirty="0"/>
              <a:t>的</a:t>
            </a:r>
            <a:r>
              <a:rPr lang="zh-CN" altLang="en-US" sz="2000" dirty="0" smtClean="0"/>
              <a:t>。</a:t>
            </a:r>
            <a:endParaRPr lang="zh-CN" altLang="en-US" sz="2000" dirty="0"/>
          </a:p>
        </p:txBody>
      </p:sp>
      <p:sp>
        <p:nvSpPr>
          <p:cNvPr id="2" name="文本框 1"/>
          <p:cNvSpPr txBox="1"/>
          <p:nvPr/>
        </p:nvSpPr>
        <p:spPr>
          <a:xfrm>
            <a:off x="1011382" y="415636"/>
            <a:ext cx="3366655" cy="461665"/>
          </a:xfrm>
          <a:prstGeom prst="rect">
            <a:avLst/>
          </a:prstGeom>
          <a:noFill/>
        </p:spPr>
        <p:txBody>
          <a:bodyPr wrap="square" rtlCol="0">
            <a:spAutoFit/>
          </a:bodyPr>
          <a:lstStyle/>
          <a:p>
            <a:r>
              <a:rPr lang="en-US" altLang="zh-CN" sz="2400" dirty="0" smtClean="0"/>
              <a:t>AVL</a:t>
            </a:r>
            <a:r>
              <a:rPr lang="zh-CN" altLang="en-US" sz="2400" dirty="0" smtClean="0"/>
              <a:t>树和</a:t>
            </a:r>
            <a:r>
              <a:rPr lang="en-US" altLang="zh-CN" sz="2400" dirty="0" err="1" smtClean="0"/>
              <a:t>RBTree</a:t>
            </a:r>
            <a:r>
              <a:rPr lang="zh-CN" altLang="en-US" sz="2400" dirty="0" smtClean="0"/>
              <a:t>对比</a:t>
            </a:r>
            <a:endParaRPr lang="zh-CN" altLang="en-US" sz="2400" dirty="0"/>
          </a:p>
        </p:txBody>
      </p:sp>
    </p:spTree>
    <p:extLst>
      <p:ext uri="{BB962C8B-B14F-4D97-AF65-F5344CB8AC3E}">
        <p14:creationId xmlns:p14="http://schemas.microsoft.com/office/powerpoint/2010/main" val="15911911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5387621" y="1104344"/>
            <a:ext cx="5224961" cy="5294755"/>
          </a:xfrm>
          <a:prstGeom prst="rect">
            <a:avLst/>
          </a:prstGeom>
        </p:spPr>
      </p:pic>
      <p:pic>
        <p:nvPicPr>
          <p:cNvPr id="5" name="图片 4"/>
          <p:cNvPicPr>
            <a:picLocks noChangeAspect="1"/>
          </p:cNvPicPr>
          <p:nvPr/>
        </p:nvPicPr>
        <p:blipFill>
          <a:blip r:embed="rId3"/>
          <a:stretch>
            <a:fillRect/>
          </a:stretch>
        </p:blipFill>
        <p:spPr>
          <a:xfrm>
            <a:off x="1530927" y="1104344"/>
            <a:ext cx="2971799" cy="5409611"/>
          </a:xfrm>
          <a:prstGeom prst="rect">
            <a:avLst/>
          </a:prstGeom>
        </p:spPr>
      </p:pic>
      <p:sp>
        <p:nvSpPr>
          <p:cNvPr id="2" name="文本框 1"/>
          <p:cNvSpPr txBox="1"/>
          <p:nvPr/>
        </p:nvSpPr>
        <p:spPr>
          <a:xfrm>
            <a:off x="1530927" y="457200"/>
            <a:ext cx="2833255" cy="461665"/>
          </a:xfrm>
          <a:prstGeom prst="rect">
            <a:avLst/>
          </a:prstGeom>
          <a:noFill/>
        </p:spPr>
        <p:txBody>
          <a:bodyPr wrap="square" rtlCol="0">
            <a:spAutoFit/>
          </a:bodyPr>
          <a:lstStyle/>
          <a:p>
            <a:r>
              <a:rPr lang="zh-CN" altLang="en-US" sz="2400" dirty="0" smtClean="0"/>
              <a:t>不平衡树</a:t>
            </a:r>
            <a:r>
              <a:rPr lang="en-US" altLang="zh-CN" sz="2400" dirty="0" smtClean="0"/>
              <a:t>&amp;</a:t>
            </a:r>
            <a:r>
              <a:rPr lang="zh-CN" altLang="en-US" sz="2400" dirty="0" smtClean="0"/>
              <a:t>平衡树</a:t>
            </a:r>
            <a:endParaRPr lang="zh-CN" altLang="en-US" sz="2400" dirty="0"/>
          </a:p>
        </p:txBody>
      </p:sp>
      <p:sp>
        <p:nvSpPr>
          <p:cNvPr id="3" name="文本框 2"/>
          <p:cNvSpPr txBox="1"/>
          <p:nvPr/>
        </p:nvSpPr>
        <p:spPr>
          <a:xfrm>
            <a:off x="5387621" y="471055"/>
            <a:ext cx="2646218" cy="461665"/>
          </a:xfrm>
          <a:prstGeom prst="rect">
            <a:avLst/>
          </a:prstGeom>
          <a:noFill/>
        </p:spPr>
        <p:txBody>
          <a:bodyPr wrap="square" rtlCol="0">
            <a:spAutoFit/>
          </a:bodyPr>
          <a:lstStyle/>
          <a:p>
            <a:r>
              <a:rPr lang="en-US" altLang="zh-CN" sz="2400" dirty="0" smtClean="0"/>
              <a:t>AVL</a:t>
            </a:r>
            <a:r>
              <a:rPr lang="zh-CN" altLang="en-US" sz="2400" dirty="0" smtClean="0"/>
              <a:t>树</a:t>
            </a:r>
            <a:endParaRPr lang="zh-CN" altLang="en-US" sz="2400" dirty="0"/>
          </a:p>
        </p:txBody>
      </p:sp>
    </p:spTree>
    <p:extLst>
      <p:ext uri="{BB962C8B-B14F-4D97-AF65-F5344CB8AC3E}">
        <p14:creationId xmlns:p14="http://schemas.microsoft.com/office/powerpoint/2010/main" val="40508329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images.jianshu.io/upload_images/3661808-441e2e1044af36d2.png?imageMogr2/auto-orient/strip%7CimageView2/2/w/285"/>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27418" y="2257737"/>
            <a:ext cx="4499767" cy="3962953"/>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177637" y="595745"/>
            <a:ext cx="8825345" cy="1661993"/>
          </a:xfrm>
          <a:prstGeom prst="rect">
            <a:avLst/>
          </a:prstGeom>
          <a:noFill/>
        </p:spPr>
        <p:txBody>
          <a:bodyPr wrap="square" rtlCol="0">
            <a:spAutoFit/>
          </a:bodyPr>
          <a:lstStyle/>
          <a:p>
            <a:r>
              <a:rPr lang="zh-CN" altLang="en-US" sz="2800" dirty="0" smtClean="0"/>
              <a:t>深度优先：</a:t>
            </a:r>
            <a:endParaRPr lang="en-US" altLang="zh-CN" sz="2800" dirty="0" smtClean="0"/>
          </a:p>
          <a:p>
            <a:endParaRPr lang="en-US" altLang="zh-CN" sz="2800" dirty="0"/>
          </a:p>
          <a:p>
            <a:r>
              <a:rPr lang="en-US" altLang="zh-CN" sz="2800" dirty="0"/>
              <a:t>1-&gt;2-&gt;4-&gt;8-&gt;5-&gt;3-&gt;6-&gt;7</a:t>
            </a:r>
            <a:endParaRPr lang="en-US" altLang="zh-CN" sz="2800" dirty="0" smtClean="0"/>
          </a:p>
          <a:p>
            <a:endParaRPr lang="zh-CN" altLang="en-US" dirty="0"/>
          </a:p>
        </p:txBody>
      </p:sp>
    </p:spTree>
    <p:extLst>
      <p:ext uri="{BB962C8B-B14F-4D97-AF65-F5344CB8AC3E}">
        <p14:creationId xmlns:p14="http://schemas.microsoft.com/office/powerpoint/2010/main" val="5294606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84909"/>
            <a:ext cx="10515600" cy="5692054"/>
          </a:xfrm>
        </p:spPr>
        <p:txBody>
          <a:bodyPr>
            <a:normAutofit/>
          </a:bodyPr>
          <a:lstStyle/>
          <a:p>
            <a:pPr>
              <a:lnSpc>
                <a:spcPct val="150000"/>
              </a:lnSpc>
            </a:pPr>
            <a:r>
              <a:rPr lang="zh-CN" altLang="en-US" sz="2800" dirty="0" smtClean="0"/>
              <a:t>广度优先：</a:t>
            </a:r>
            <a:endParaRPr lang="en-US" altLang="zh-CN" sz="2800" dirty="0" smtClean="0"/>
          </a:p>
          <a:p>
            <a:pPr marL="0" indent="0">
              <a:lnSpc>
                <a:spcPct val="150000"/>
              </a:lnSpc>
              <a:buNone/>
            </a:pPr>
            <a:r>
              <a:rPr lang="en-US" altLang="zh-CN" sz="2800" dirty="0" smtClean="0"/>
              <a:t>   1-</a:t>
            </a:r>
            <a:r>
              <a:rPr lang="en-US" altLang="zh-CN" sz="2800" dirty="0"/>
              <a:t>&gt;2-&gt;3-&gt;4-&gt;5-&gt;6-&gt;7-&gt;8</a:t>
            </a:r>
            <a:endParaRPr lang="zh-CN" altLang="en-US" sz="2800" dirty="0"/>
          </a:p>
        </p:txBody>
      </p:sp>
      <p:pic>
        <p:nvPicPr>
          <p:cNvPr id="4" name="Picture 2" descr="https://upload-images.jianshu.io/upload_images/3661808-441e2e1044af36d2.png?imageMogr2/auto-orient/strip%7CimageView2/2/w/2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7850" y="2127033"/>
            <a:ext cx="4598526" cy="4049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3727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0680" y="651819"/>
            <a:ext cx="8911687" cy="1280890"/>
          </a:xfrm>
        </p:spPr>
        <p:txBody>
          <a:bodyPr/>
          <a:lstStyle/>
          <a:p>
            <a:r>
              <a:rPr lang="zh-CN" altLang="en-US" dirty="0" smtClean="0"/>
              <a:t>红黑树模型</a:t>
            </a:r>
            <a:endParaRPr lang="zh-CN" altLang="en-US" dirty="0"/>
          </a:p>
        </p:txBody>
      </p:sp>
      <p:pic>
        <p:nvPicPr>
          <p:cNvPr id="2050" name="Picture 2" descr="An example of a red-black tree"/>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60680" y="1676400"/>
            <a:ext cx="9068428" cy="4364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902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84909"/>
            <a:ext cx="10515600" cy="5692054"/>
          </a:xfrm>
        </p:spPr>
        <p:txBody>
          <a:bodyPr/>
          <a:lstStyle/>
          <a:p>
            <a:endParaRPr lang="en-US" altLang="zh-CN" dirty="0" smtClean="0"/>
          </a:p>
          <a:p>
            <a:endParaRPr lang="zh-CN" altLang="en-US" dirty="0"/>
          </a:p>
        </p:txBody>
      </p:sp>
      <p:sp>
        <p:nvSpPr>
          <p:cNvPr id="4" name="文本框 3"/>
          <p:cNvSpPr txBox="1"/>
          <p:nvPr/>
        </p:nvSpPr>
        <p:spPr>
          <a:xfrm>
            <a:off x="955964" y="1467982"/>
            <a:ext cx="10397836" cy="5170646"/>
          </a:xfrm>
          <a:prstGeom prst="rect">
            <a:avLst/>
          </a:prstGeom>
          <a:noFill/>
        </p:spPr>
        <p:txBody>
          <a:bodyPr wrap="square" rtlCol="0">
            <a:spAutoFit/>
          </a:bodyPr>
          <a:lstStyle/>
          <a:p>
            <a:pPr>
              <a:lnSpc>
                <a:spcPct val="150000"/>
              </a:lnSpc>
            </a:pPr>
            <a:r>
              <a:rPr lang="zh-CN" altLang="en-US" sz="2000" dirty="0">
                <a:solidFill>
                  <a:srgbClr val="222222"/>
                </a:solidFill>
                <a:latin typeface="Arial" panose="020B0604020202020204" pitchFamily="34" charset="0"/>
              </a:rPr>
              <a:t>在</a:t>
            </a:r>
            <a:r>
              <a:rPr lang="zh-CN" altLang="en-US" sz="2000" dirty="0">
                <a:solidFill>
                  <a:srgbClr val="0B0080"/>
                </a:solidFill>
                <a:latin typeface="Arial" panose="020B0604020202020204" pitchFamily="34" charset="0"/>
                <a:hlinkClick r:id="rId2" tooltip="计算机科学"/>
              </a:rPr>
              <a:t>计算机科学</a:t>
            </a:r>
            <a:r>
              <a:rPr lang="zh-CN" altLang="en-US" sz="2000" dirty="0">
                <a:solidFill>
                  <a:srgbClr val="222222"/>
                </a:solidFill>
                <a:latin typeface="Arial" panose="020B0604020202020204" pitchFamily="34" charset="0"/>
              </a:rPr>
              <a:t>中，</a:t>
            </a:r>
            <a:r>
              <a:rPr lang="zh-CN" altLang="en-US" sz="2000" b="1" dirty="0">
                <a:solidFill>
                  <a:srgbClr val="222222"/>
                </a:solidFill>
                <a:latin typeface="Arial" panose="020B0604020202020204" pitchFamily="34" charset="0"/>
              </a:rPr>
              <a:t>数据结构</a:t>
            </a:r>
            <a:r>
              <a:rPr lang="zh-CN" altLang="en-US" sz="2000" dirty="0">
                <a:solidFill>
                  <a:srgbClr val="222222"/>
                </a:solidFill>
                <a:latin typeface="Arial" panose="020B0604020202020204" pitchFamily="34" charset="0"/>
              </a:rPr>
              <a:t>（英语：</a:t>
            </a:r>
            <a:r>
              <a:rPr lang="en-US" altLang="zh-CN" sz="2000" dirty="0">
                <a:solidFill>
                  <a:srgbClr val="222222"/>
                </a:solidFill>
                <a:latin typeface="Arial" panose="020B0604020202020204" pitchFamily="34" charset="0"/>
              </a:rPr>
              <a:t>data structure</a:t>
            </a:r>
            <a:r>
              <a:rPr lang="zh-CN" altLang="en-US" sz="2000" dirty="0">
                <a:solidFill>
                  <a:srgbClr val="222222"/>
                </a:solidFill>
                <a:latin typeface="Arial" panose="020B0604020202020204" pitchFamily="34" charset="0"/>
              </a:rPr>
              <a:t>）是计算机中存储、组织</a:t>
            </a:r>
            <a:r>
              <a:rPr lang="zh-CN" altLang="en-US" sz="2000" dirty="0">
                <a:solidFill>
                  <a:srgbClr val="0B0080"/>
                </a:solidFill>
                <a:latin typeface="Arial" panose="020B0604020202020204" pitchFamily="34" charset="0"/>
                <a:hlinkClick r:id="rId3" tooltip="数据"/>
              </a:rPr>
              <a:t>数据</a:t>
            </a:r>
            <a:r>
              <a:rPr lang="zh-CN" altLang="en-US" sz="2000" dirty="0">
                <a:solidFill>
                  <a:srgbClr val="222222"/>
                </a:solidFill>
                <a:latin typeface="Arial" panose="020B0604020202020204" pitchFamily="34" charset="0"/>
              </a:rPr>
              <a:t>的方式。</a:t>
            </a:r>
          </a:p>
          <a:p>
            <a:pPr>
              <a:lnSpc>
                <a:spcPct val="150000"/>
              </a:lnSpc>
            </a:pPr>
            <a:r>
              <a:rPr lang="zh-CN" altLang="en-US" sz="2000" dirty="0">
                <a:solidFill>
                  <a:srgbClr val="222222"/>
                </a:solidFill>
                <a:latin typeface="Arial" panose="020B0604020202020204" pitchFamily="34" charset="0"/>
              </a:rPr>
              <a:t>数据结构意味着接口或封装：一个数据结构可被视为两个函数之间的接口，或者是由数据类型联合组成的存储内容的访问方法封装。</a:t>
            </a:r>
          </a:p>
          <a:p>
            <a:pPr>
              <a:lnSpc>
                <a:spcPct val="150000"/>
              </a:lnSpc>
            </a:pPr>
            <a:r>
              <a:rPr lang="zh-CN" altLang="en-US" sz="2000" dirty="0">
                <a:solidFill>
                  <a:srgbClr val="222222"/>
                </a:solidFill>
                <a:latin typeface="Arial" panose="020B0604020202020204" pitchFamily="34" charset="0"/>
              </a:rPr>
              <a:t>大多数数据结构都由数列、记录、可辨识联合、引用等基本类型构成。举例而言，可为空的引用（</a:t>
            </a:r>
            <a:r>
              <a:rPr lang="en-US" altLang="zh-CN" sz="2000" dirty="0" err="1">
                <a:solidFill>
                  <a:srgbClr val="222222"/>
                </a:solidFill>
                <a:latin typeface="Arial" panose="020B0604020202020204" pitchFamily="34" charset="0"/>
              </a:rPr>
              <a:t>nullable</a:t>
            </a:r>
            <a:r>
              <a:rPr lang="en-US" altLang="zh-CN" sz="2000" dirty="0">
                <a:solidFill>
                  <a:srgbClr val="222222"/>
                </a:solidFill>
                <a:latin typeface="Arial" panose="020B0604020202020204" pitchFamily="34" charset="0"/>
              </a:rPr>
              <a:t> reference</a:t>
            </a:r>
            <a:r>
              <a:rPr lang="zh-CN" altLang="en-US" sz="2000" dirty="0">
                <a:solidFill>
                  <a:srgbClr val="222222"/>
                </a:solidFill>
                <a:latin typeface="Arial" panose="020B0604020202020204" pitchFamily="34" charset="0"/>
              </a:rPr>
              <a:t>）是引用与可辨识联合的结合体，而最简单的链式结构链表则是由记录与可空引用构成。</a:t>
            </a:r>
          </a:p>
          <a:p>
            <a:pPr>
              <a:lnSpc>
                <a:spcPct val="150000"/>
              </a:lnSpc>
            </a:pPr>
            <a:r>
              <a:rPr lang="zh-CN" altLang="en-US" sz="2000" dirty="0">
                <a:solidFill>
                  <a:srgbClr val="222222"/>
                </a:solidFill>
                <a:latin typeface="Arial" panose="020B0604020202020204" pitchFamily="34" charset="0"/>
              </a:rPr>
              <a:t>数据结构可透过程序语言所提供的数据类型、引用及其他操作加以实现。一个设计良好的数据结构，应该在尽可能使用较少的时间与空间资源的前提下，支持各种程序运行。</a:t>
            </a:r>
          </a:p>
          <a:p>
            <a:pPr>
              <a:lnSpc>
                <a:spcPct val="150000"/>
              </a:lnSpc>
            </a:pPr>
            <a:r>
              <a:rPr lang="zh-CN" altLang="en-US" sz="2000" dirty="0">
                <a:solidFill>
                  <a:srgbClr val="222222"/>
                </a:solidFill>
                <a:latin typeface="Arial" panose="020B0604020202020204" pitchFamily="34" charset="0"/>
              </a:rPr>
              <a:t>不同种类的数据结构适合不同种类的应用，部分数据结构甚至是为了解决特定问题而设计出来的。例如</a:t>
            </a:r>
            <a:r>
              <a:rPr lang="en-US" altLang="zh-CN" sz="2000" dirty="0">
                <a:solidFill>
                  <a:srgbClr val="222222"/>
                </a:solidFill>
                <a:latin typeface="Arial" panose="020B0604020202020204" pitchFamily="34" charset="0"/>
              </a:rPr>
              <a:t>B</a:t>
            </a:r>
            <a:r>
              <a:rPr lang="zh-CN" altLang="en-US" sz="2000" dirty="0">
                <a:solidFill>
                  <a:srgbClr val="222222"/>
                </a:solidFill>
                <a:latin typeface="Arial" panose="020B0604020202020204" pitchFamily="34" charset="0"/>
              </a:rPr>
              <a:t>树即为加快树状结构访问速度而设计的数据结构，常被应用在数据库和文件系统上</a:t>
            </a:r>
            <a:r>
              <a:rPr lang="zh-CN" altLang="en-US" sz="2000" dirty="0" smtClean="0">
                <a:solidFill>
                  <a:srgbClr val="222222"/>
                </a:solidFill>
                <a:latin typeface="Arial" panose="020B0604020202020204" pitchFamily="34" charset="0"/>
              </a:rPr>
              <a:t>。</a:t>
            </a:r>
            <a:endParaRPr lang="en-US" altLang="zh-CN" sz="2000" dirty="0">
              <a:solidFill>
                <a:srgbClr val="222222"/>
              </a:solidFill>
              <a:latin typeface="Arial" panose="020B0604020202020204" pitchFamily="34" charset="0"/>
            </a:endParaRPr>
          </a:p>
        </p:txBody>
      </p:sp>
      <p:sp>
        <p:nvSpPr>
          <p:cNvPr id="5" name="文本框 4"/>
          <p:cNvSpPr txBox="1"/>
          <p:nvPr/>
        </p:nvSpPr>
        <p:spPr>
          <a:xfrm>
            <a:off x="498763" y="714836"/>
            <a:ext cx="3934691" cy="523220"/>
          </a:xfrm>
          <a:prstGeom prst="rect">
            <a:avLst/>
          </a:prstGeom>
          <a:noFill/>
        </p:spPr>
        <p:txBody>
          <a:bodyPr wrap="square" rtlCol="0">
            <a:spAutoFit/>
          </a:bodyPr>
          <a:lstStyle/>
          <a:p>
            <a:r>
              <a:rPr lang="zh-CN" altLang="en-US" sz="2800" dirty="0" smtClean="0"/>
              <a:t>基本资料</a:t>
            </a:r>
            <a:endParaRPr lang="zh-CN" altLang="en-US" sz="2800" dirty="0"/>
          </a:p>
        </p:txBody>
      </p:sp>
    </p:spTree>
    <p:extLst>
      <p:ext uri="{BB962C8B-B14F-4D97-AF65-F5344CB8AC3E}">
        <p14:creationId xmlns:p14="http://schemas.microsoft.com/office/powerpoint/2010/main" val="17451914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10339" y="1579418"/>
            <a:ext cx="8915400" cy="4627417"/>
          </a:xfrm>
        </p:spPr>
        <p:txBody>
          <a:bodyPr>
            <a:normAutofit/>
          </a:bodyPr>
          <a:lstStyle/>
          <a:p>
            <a:pPr>
              <a:lnSpc>
                <a:spcPct val="150000"/>
              </a:lnSpc>
            </a:pPr>
            <a:r>
              <a:rPr lang="en-US" altLang="zh-CN" dirty="0"/>
              <a:t>Java </a:t>
            </a:r>
            <a:r>
              <a:rPr lang="zh-CN" altLang="en-US" dirty="0"/>
              <a:t>实现的红黑树将使用 </a:t>
            </a:r>
            <a:r>
              <a:rPr lang="en-US" altLang="zh-CN" dirty="0"/>
              <a:t>null </a:t>
            </a:r>
            <a:r>
              <a:rPr lang="zh-CN" altLang="en-US" dirty="0"/>
              <a:t>来代表空节点，因此遍历红黑树时将看不到黑色的叶子节点，反而看到每个叶子节点都是红色的</a:t>
            </a:r>
            <a:r>
              <a:rPr lang="zh-CN" altLang="en-US" dirty="0" smtClean="0"/>
              <a:t>。</a:t>
            </a:r>
            <a:endParaRPr lang="en-US" altLang="zh-CN" dirty="0" smtClean="0"/>
          </a:p>
          <a:p>
            <a:pPr>
              <a:lnSpc>
                <a:spcPct val="150000"/>
              </a:lnSpc>
            </a:pPr>
            <a:r>
              <a:rPr lang="zh-CN" altLang="en-US" dirty="0"/>
              <a:t>性质 </a:t>
            </a:r>
            <a:r>
              <a:rPr lang="en-US" altLang="zh-CN" dirty="0"/>
              <a:t>4 </a:t>
            </a:r>
            <a:r>
              <a:rPr lang="zh-CN" altLang="en-US" dirty="0"/>
              <a:t>的意思是：从每个根到节点的路径上不会有两个连续的红色节点，但黑色节点是可以连续的。 </a:t>
            </a:r>
            <a:br>
              <a:rPr lang="zh-CN" altLang="en-US" dirty="0"/>
            </a:br>
            <a:r>
              <a:rPr lang="zh-CN" altLang="en-US" dirty="0"/>
              <a:t>因此若给定黑色节点的个数 </a:t>
            </a:r>
            <a:r>
              <a:rPr lang="en-US" altLang="zh-CN" dirty="0"/>
              <a:t>N</a:t>
            </a:r>
            <a:r>
              <a:rPr lang="zh-CN" altLang="en-US" dirty="0"/>
              <a:t>，最短路径的情况是连续的 </a:t>
            </a:r>
            <a:r>
              <a:rPr lang="en-US" altLang="zh-CN" dirty="0"/>
              <a:t>N </a:t>
            </a:r>
            <a:r>
              <a:rPr lang="zh-CN" altLang="en-US" dirty="0"/>
              <a:t>个黑色，树的高度为 </a:t>
            </a:r>
            <a:r>
              <a:rPr lang="en-US" altLang="zh-CN" dirty="0"/>
              <a:t>N - 1;</a:t>
            </a:r>
            <a:r>
              <a:rPr lang="zh-CN" altLang="en-US" dirty="0"/>
              <a:t>最长路径的情况为节点红黑相间，树的高度为 </a:t>
            </a:r>
            <a:r>
              <a:rPr lang="en-US" altLang="zh-CN" dirty="0"/>
              <a:t>2(N - 1) </a:t>
            </a:r>
            <a:r>
              <a:rPr lang="zh-CN" altLang="en-US" dirty="0" smtClean="0"/>
              <a:t>。</a:t>
            </a:r>
            <a:endParaRPr lang="en-US" altLang="zh-CN" dirty="0" smtClean="0"/>
          </a:p>
          <a:p>
            <a:pPr marL="0" indent="0">
              <a:lnSpc>
                <a:spcPct val="150000"/>
              </a:lnSpc>
              <a:buNone/>
            </a:pPr>
            <a:r>
              <a:rPr lang="zh-CN" altLang="en-US" dirty="0" smtClean="0"/>
              <a:t>         （性质</a:t>
            </a:r>
            <a:r>
              <a:rPr lang="en-US" altLang="zh-CN" dirty="0" smtClean="0"/>
              <a:t>4</a:t>
            </a:r>
            <a:r>
              <a:rPr lang="zh-CN" altLang="en-US" dirty="0" smtClean="0"/>
              <a:t>：从</a:t>
            </a:r>
            <a:r>
              <a:rPr lang="zh-CN" altLang="en-US" dirty="0"/>
              <a:t>每个叶子到根的所有路径上不能有两个连续的红色节点。 </a:t>
            </a:r>
            <a:r>
              <a:rPr lang="zh-CN" altLang="en-US" dirty="0" smtClean="0"/>
              <a:t>）</a:t>
            </a:r>
            <a:endParaRPr lang="en-US" altLang="zh-CN" dirty="0" smtClean="0"/>
          </a:p>
          <a:p>
            <a:pPr>
              <a:lnSpc>
                <a:spcPct val="150000"/>
              </a:lnSpc>
            </a:pPr>
            <a:r>
              <a:rPr lang="en-US" altLang="zh-CN" dirty="0"/>
              <a:t>1. </a:t>
            </a:r>
            <a:r>
              <a:rPr lang="zh-CN" altLang="en-US" dirty="0"/>
              <a:t>红黑树每个节点只需要</a:t>
            </a:r>
            <a:r>
              <a:rPr lang="en-US" altLang="zh-CN" dirty="0"/>
              <a:t>1-bit</a:t>
            </a:r>
            <a:r>
              <a:rPr lang="zh-CN" altLang="en-US" dirty="0"/>
              <a:t>附加空间</a:t>
            </a:r>
            <a:br>
              <a:rPr lang="zh-CN" altLang="en-US" dirty="0"/>
            </a:br>
            <a:r>
              <a:rPr lang="en-US" altLang="zh-CN" dirty="0"/>
              <a:t>2. Splay</a:t>
            </a:r>
            <a:r>
              <a:rPr lang="zh-CN" altLang="en-US" dirty="0"/>
              <a:t> （伸展树）不需要附加空间，但是单次操作有可能花费时间较长</a:t>
            </a:r>
            <a:br>
              <a:rPr lang="zh-CN" altLang="en-US" dirty="0"/>
            </a:br>
            <a:r>
              <a:rPr lang="zh-CN" altLang="en-US" dirty="0"/>
              <a:t>所以如果是内存数据结构</a:t>
            </a:r>
            <a:r>
              <a:rPr lang="zh-CN" altLang="en-US" dirty="0" smtClean="0"/>
              <a:t>，一般</a:t>
            </a:r>
            <a:r>
              <a:rPr lang="zh-CN" altLang="en-US" dirty="0"/>
              <a:t>见到</a:t>
            </a:r>
            <a:r>
              <a:rPr lang="en-US" altLang="zh-CN" dirty="0" err="1"/>
              <a:t>rb</a:t>
            </a:r>
            <a:r>
              <a:rPr lang="en-US" altLang="zh-CN" dirty="0"/>
              <a:t>-tree</a:t>
            </a:r>
            <a:r>
              <a:rPr lang="zh-CN" altLang="en-US" dirty="0"/>
              <a:t>和</a:t>
            </a:r>
            <a:r>
              <a:rPr lang="en-US" altLang="zh-CN" dirty="0"/>
              <a:t>splay</a:t>
            </a:r>
            <a:r>
              <a:rPr lang="zh-CN" altLang="en-US" dirty="0"/>
              <a:t>比较多</a:t>
            </a:r>
          </a:p>
          <a:p>
            <a:endParaRPr lang="zh-CN" altLang="en-US" dirty="0"/>
          </a:p>
          <a:p>
            <a:endParaRPr lang="zh-CN" altLang="en-US" dirty="0"/>
          </a:p>
        </p:txBody>
      </p:sp>
      <p:sp>
        <p:nvSpPr>
          <p:cNvPr id="4" name="文本框 3"/>
          <p:cNvSpPr txBox="1"/>
          <p:nvPr/>
        </p:nvSpPr>
        <p:spPr>
          <a:xfrm>
            <a:off x="2230583" y="872837"/>
            <a:ext cx="3186545" cy="523220"/>
          </a:xfrm>
          <a:prstGeom prst="rect">
            <a:avLst/>
          </a:prstGeom>
          <a:noFill/>
        </p:spPr>
        <p:txBody>
          <a:bodyPr wrap="square" rtlCol="0">
            <a:spAutoFit/>
          </a:bodyPr>
          <a:lstStyle/>
          <a:p>
            <a:r>
              <a:rPr lang="zh-CN" altLang="en-US" sz="2800" dirty="0" smtClean="0"/>
              <a:t>相关概念</a:t>
            </a:r>
            <a:endParaRPr lang="zh-CN" altLang="en-US" sz="2800" dirty="0"/>
          </a:p>
        </p:txBody>
      </p:sp>
    </p:spTree>
    <p:extLst>
      <p:ext uri="{BB962C8B-B14F-4D97-AF65-F5344CB8AC3E}">
        <p14:creationId xmlns:p14="http://schemas.microsoft.com/office/powerpoint/2010/main" val="35658931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egmentfault.com/img/bVb8G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3766" y="1046550"/>
            <a:ext cx="8346556" cy="5564371"/>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953766" y="263237"/>
            <a:ext cx="1551709" cy="584775"/>
          </a:xfrm>
          <a:prstGeom prst="rect">
            <a:avLst/>
          </a:prstGeom>
          <a:noFill/>
        </p:spPr>
        <p:txBody>
          <a:bodyPr wrap="square" rtlCol="0">
            <a:spAutoFit/>
          </a:bodyPr>
          <a:lstStyle/>
          <a:p>
            <a:r>
              <a:rPr lang="zh-CN" altLang="en-US" sz="3200" dirty="0" smtClean="0"/>
              <a:t>左旋</a:t>
            </a:r>
            <a:endParaRPr lang="zh-CN" altLang="en-US" sz="3200" dirty="0"/>
          </a:p>
        </p:txBody>
      </p:sp>
    </p:spTree>
    <p:extLst>
      <p:ext uri="{BB962C8B-B14F-4D97-AF65-F5344CB8AC3E}">
        <p14:creationId xmlns:p14="http://schemas.microsoft.com/office/powerpoint/2010/main" val="14257217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egmentfault.com/img/bVb8G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4328" y="1145187"/>
            <a:ext cx="8811491" cy="5324877"/>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064328" y="387928"/>
            <a:ext cx="1343891" cy="584775"/>
          </a:xfrm>
          <a:prstGeom prst="rect">
            <a:avLst/>
          </a:prstGeom>
          <a:noFill/>
        </p:spPr>
        <p:txBody>
          <a:bodyPr wrap="square" rtlCol="0">
            <a:spAutoFit/>
          </a:bodyPr>
          <a:lstStyle/>
          <a:p>
            <a:r>
              <a:rPr lang="zh-CN" altLang="en-US" sz="3200" dirty="0" smtClean="0"/>
              <a:t>右旋</a:t>
            </a:r>
            <a:endParaRPr lang="zh-CN" altLang="en-US" sz="3200" dirty="0"/>
          </a:p>
        </p:txBody>
      </p:sp>
    </p:spTree>
    <p:extLst>
      <p:ext uri="{BB962C8B-B14F-4D97-AF65-F5344CB8AC3E}">
        <p14:creationId xmlns:p14="http://schemas.microsoft.com/office/powerpoint/2010/main" val="15594929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17069" y="499420"/>
            <a:ext cx="8911687" cy="692072"/>
          </a:xfrm>
        </p:spPr>
        <p:txBody>
          <a:bodyPr/>
          <a:lstStyle/>
          <a:p>
            <a:r>
              <a:rPr lang="zh-CN" altLang="en-US" dirty="0" smtClean="0"/>
              <a:t>增</a:t>
            </a:r>
            <a:endParaRPr lang="zh-CN" altLang="en-US" dirty="0"/>
          </a:p>
        </p:txBody>
      </p:sp>
      <p:sp>
        <p:nvSpPr>
          <p:cNvPr id="3" name="内容占位符 2"/>
          <p:cNvSpPr>
            <a:spLocks noGrp="1"/>
          </p:cNvSpPr>
          <p:nvPr>
            <p:ph idx="1"/>
          </p:nvPr>
        </p:nvSpPr>
        <p:spPr>
          <a:xfrm>
            <a:off x="1817069" y="1191492"/>
            <a:ext cx="9225003" cy="5195453"/>
          </a:xfrm>
        </p:spPr>
        <p:txBody>
          <a:bodyPr>
            <a:normAutofit fontScale="92500" lnSpcReduction="10000"/>
          </a:bodyPr>
          <a:lstStyle/>
          <a:p>
            <a:pPr marL="0" indent="0">
              <a:lnSpc>
                <a:spcPct val="160000"/>
              </a:lnSpc>
              <a:spcBef>
                <a:spcPts val="0"/>
              </a:spcBef>
              <a:buNone/>
            </a:pPr>
            <a:r>
              <a:rPr lang="zh-CN" altLang="en-US" sz="2200" dirty="0" smtClean="0"/>
              <a:t>基本性质：</a:t>
            </a:r>
            <a:endParaRPr lang="en-US" altLang="zh-CN" sz="2200" dirty="0" smtClean="0"/>
          </a:p>
          <a:p>
            <a:pPr>
              <a:lnSpc>
                <a:spcPct val="160000"/>
              </a:lnSpc>
              <a:spcBef>
                <a:spcPts val="0"/>
              </a:spcBef>
              <a:buFont typeface="+mj-lt"/>
              <a:buAutoNum type="arabicPeriod"/>
            </a:pPr>
            <a:r>
              <a:rPr lang="zh-CN" altLang="en-US" dirty="0" smtClean="0"/>
              <a:t>每个</a:t>
            </a:r>
            <a:r>
              <a:rPr lang="zh-CN" altLang="en-US" dirty="0"/>
              <a:t>节点要么是红的，要么是黑的。</a:t>
            </a:r>
          </a:p>
          <a:p>
            <a:pPr>
              <a:lnSpc>
                <a:spcPct val="160000"/>
              </a:lnSpc>
              <a:spcBef>
                <a:spcPts val="0"/>
              </a:spcBef>
              <a:buFont typeface="+mj-lt"/>
              <a:buAutoNum type="arabicPeriod"/>
            </a:pPr>
            <a:r>
              <a:rPr lang="zh-CN" altLang="en-US" dirty="0"/>
              <a:t>根节点是黑的。</a:t>
            </a:r>
          </a:p>
          <a:p>
            <a:pPr>
              <a:lnSpc>
                <a:spcPct val="160000"/>
              </a:lnSpc>
              <a:spcBef>
                <a:spcPts val="0"/>
              </a:spcBef>
              <a:buFont typeface="+mj-lt"/>
              <a:buAutoNum type="arabicPeriod"/>
            </a:pPr>
            <a:r>
              <a:rPr lang="zh-CN" altLang="en-US" dirty="0"/>
              <a:t>每个叶节点，即空节点（</a:t>
            </a:r>
            <a:r>
              <a:rPr lang="en-US" altLang="zh-CN" dirty="0"/>
              <a:t>NIL</a:t>
            </a:r>
            <a:r>
              <a:rPr lang="zh-CN" altLang="en-US" dirty="0"/>
              <a:t>）是黑的。</a:t>
            </a:r>
          </a:p>
          <a:p>
            <a:pPr>
              <a:lnSpc>
                <a:spcPct val="160000"/>
              </a:lnSpc>
              <a:spcBef>
                <a:spcPts val="0"/>
              </a:spcBef>
              <a:buFont typeface="+mj-lt"/>
              <a:buAutoNum type="arabicPeriod"/>
            </a:pPr>
            <a:r>
              <a:rPr lang="zh-CN" altLang="en-US" dirty="0"/>
              <a:t>如果一个节点是红的，那么它的俩个儿子都是黑的。</a:t>
            </a:r>
          </a:p>
          <a:p>
            <a:pPr>
              <a:lnSpc>
                <a:spcPct val="160000"/>
              </a:lnSpc>
              <a:spcBef>
                <a:spcPts val="0"/>
              </a:spcBef>
              <a:buFont typeface="+mj-lt"/>
              <a:buAutoNum type="arabicPeriod"/>
            </a:pPr>
            <a:r>
              <a:rPr lang="zh-CN" altLang="en-US" dirty="0"/>
              <a:t>对每个节点，从该节点到其子孙节点的所有路径上包含相同数目的黑节点</a:t>
            </a:r>
            <a:r>
              <a:rPr lang="zh-CN" altLang="en-US" dirty="0" smtClean="0"/>
              <a:t>。</a:t>
            </a:r>
            <a:endParaRPr lang="zh-CN" altLang="en-US" dirty="0"/>
          </a:p>
          <a:p>
            <a:pPr>
              <a:lnSpc>
                <a:spcPct val="150000"/>
              </a:lnSpc>
            </a:pPr>
            <a:r>
              <a:rPr lang="zh-CN" altLang="en-US" dirty="0" smtClean="0"/>
              <a:t>插入</a:t>
            </a:r>
            <a:r>
              <a:rPr lang="zh-CN" altLang="en-US" dirty="0"/>
              <a:t>一个元素后，需要修复，修复有两种手段</a:t>
            </a:r>
          </a:p>
          <a:p>
            <a:pPr lvl="1">
              <a:lnSpc>
                <a:spcPct val="150000"/>
              </a:lnSpc>
            </a:pPr>
            <a:r>
              <a:rPr lang="zh-CN" altLang="en-US" dirty="0"/>
              <a:t>重新着色</a:t>
            </a:r>
          </a:p>
          <a:p>
            <a:pPr lvl="1">
              <a:lnSpc>
                <a:spcPct val="150000"/>
              </a:lnSpc>
            </a:pPr>
            <a:r>
              <a:rPr lang="zh-CN" altLang="en-US" dirty="0"/>
              <a:t>旋转操作：左旋与</a:t>
            </a:r>
            <a:r>
              <a:rPr lang="zh-CN" altLang="en-US" dirty="0" smtClean="0"/>
              <a:t>右旋</a:t>
            </a:r>
            <a:endParaRPr lang="en-US" altLang="zh-CN" dirty="0"/>
          </a:p>
          <a:p>
            <a:pPr>
              <a:lnSpc>
                <a:spcPct val="160000"/>
              </a:lnSpc>
              <a:spcBef>
                <a:spcPts val="0"/>
              </a:spcBef>
            </a:pPr>
            <a:r>
              <a:rPr lang="zh-CN" altLang="en-US" dirty="0" smtClean="0"/>
              <a:t>（</a:t>
            </a:r>
            <a:r>
              <a:rPr lang="en-US" altLang="zh-CN" dirty="0" smtClean="0"/>
              <a:t>1</a:t>
            </a:r>
            <a:r>
              <a:rPr lang="zh-CN" altLang="en-US" dirty="0" smtClean="0"/>
              <a:t>）</a:t>
            </a:r>
            <a:r>
              <a:rPr lang="en-US" altLang="zh-CN" dirty="0" smtClean="0"/>
              <a:t> </a:t>
            </a:r>
            <a:r>
              <a:rPr lang="zh-CN" altLang="en-US" dirty="0"/>
              <a:t>情况</a:t>
            </a:r>
            <a:r>
              <a:rPr lang="en-US" altLang="zh-CN" dirty="0"/>
              <a:t>1</a:t>
            </a:r>
            <a:r>
              <a:rPr lang="zh-CN" altLang="en-US" dirty="0"/>
              <a:t>：插入的是根节点。</a:t>
            </a:r>
          </a:p>
          <a:p>
            <a:pPr>
              <a:lnSpc>
                <a:spcPct val="160000"/>
              </a:lnSpc>
              <a:spcBef>
                <a:spcPts val="0"/>
              </a:spcBef>
            </a:pPr>
            <a:r>
              <a:rPr lang="zh-CN" altLang="en-US" dirty="0"/>
              <a:t>原树是空树，此情况只会违反性质</a:t>
            </a:r>
            <a:r>
              <a:rPr lang="en-US" altLang="zh-CN" dirty="0"/>
              <a:t>2</a:t>
            </a:r>
            <a:r>
              <a:rPr lang="zh-CN" altLang="en-US" dirty="0" smtClean="0"/>
              <a:t>。</a:t>
            </a:r>
            <a:r>
              <a:rPr lang="zh-CN" altLang="en-US" dirty="0"/>
              <a:t/>
            </a:r>
            <a:br>
              <a:rPr lang="zh-CN" altLang="en-US" dirty="0"/>
            </a:br>
            <a:r>
              <a:rPr lang="zh-CN" altLang="en-US" dirty="0"/>
              <a:t>对策：直接把此节点涂为黑色。</a:t>
            </a:r>
          </a:p>
          <a:p>
            <a:endParaRPr lang="zh-CN" altLang="en-US" dirty="0"/>
          </a:p>
        </p:txBody>
      </p:sp>
    </p:spTree>
    <p:extLst>
      <p:ext uri="{BB962C8B-B14F-4D97-AF65-F5344CB8AC3E}">
        <p14:creationId xmlns:p14="http://schemas.microsoft.com/office/powerpoint/2010/main" val="21244337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27213" y="745588"/>
            <a:ext cx="8751692" cy="5303520"/>
          </a:xfrm>
        </p:spPr>
        <p:txBody>
          <a:bodyPr>
            <a:normAutofit lnSpcReduction="10000"/>
          </a:bodyPr>
          <a:lstStyle/>
          <a:p>
            <a:pPr>
              <a:lnSpc>
                <a:spcPct val="160000"/>
              </a:lnSpc>
              <a:spcBef>
                <a:spcPts val="0"/>
              </a:spcBef>
            </a:pPr>
            <a:r>
              <a:rPr lang="zh-CN" altLang="en-US" dirty="0" smtClean="0"/>
              <a:t>（</a:t>
            </a:r>
            <a:r>
              <a:rPr lang="en-US" altLang="zh-CN" dirty="0"/>
              <a:t>2</a:t>
            </a:r>
            <a:r>
              <a:rPr lang="zh-CN" altLang="en-US" dirty="0"/>
              <a:t>）情况</a:t>
            </a:r>
            <a:r>
              <a:rPr lang="en-US" altLang="zh-CN" dirty="0"/>
              <a:t>2</a:t>
            </a:r>
            <a:r>
              <a:rPr lang="zh-CN" altLang="en-US" dirty="0"/>
              <a:t>：插入的节点的父节点是黑色。</a:t>
            </a:r>
          </a:p>
          <a:p>
            <a:pPr>
              <a:lnSpc>
                <a:spcPct val="160000"/>
              </a:lnSpc>
              <a:spcBef>
                <a:spcPts val="0"/>
              </a:spcBef>
            </a:pPr>
            <a:r>
              <a:rPr lang="zh-CN" altLang="en-US" dirty="0"/>
              <a:t>此不会违反性质</a:t>
            </a:r>
            <a:r>
              <a:rPr lang="en-US" altLang="zh-CN" dirty="0"/>
              <a:t>2</a:t>
            </a:r>
            <a:r>
              <a:rPr lang="zh-CN" altLang="en-US" dirty="0"/>
              <a:t>和性质</a:t>
            </a:r>
            <a:r>
              <a:rPr lang="en-US" altLang="zh-CN" dirty="0"/>
              <a:t>4</a:t>
            </a:r>
            <a:r>
              <a:rPr lang="zh-CN" altLang="en-US" dirty="0"/>
              <a:t>，红黑树没有被破坏。</a:t>
            </a:r>
          </a:p>
          <a:p>
            <a:pPr>
              <a:lnSpc>
                <a:spcPct val="160000"/>
              </a:lnSpc>
              <a:spcBef>
                <a:spcPts val="0"/>
              </a:spcBef>
            </a:pPr>
            <a:r>
              <a:rPr lang="zh-CN" altLang="en-US" dirty="0"/>
              <a:t>对策：什么也不做</a:t>
            </a:r>
            <a:r>
              <a:rPr lang="zh-CN" altLang="en-US" dirty="0" smtClean="0"/>
              <a:t>。</a:t>
            </a:r>
            <a:endParaRPr lang="en-US" altLang="zh-CN" dirty="0" smtClean="0"/>
          </a:p>
          <a:p>
            <a:pPr>
              <a:lnSpc>
                <a:spcPct val="160000"/>
              </a:lnSpc>
              <a:spcBef>
                <a:spcPts val="0"/>
              </a:spcBef>
            </a:pPr>
            <a:endParaRPr lang="zh-CN" altLang="en-US" dirty="0"/>
          </a:p>
          <a:p>
            <a:pPr>
              <a:lnSpc>
                <a:spcPct val="150000"/>
              </a:lnSpc>
              <a:spcBef>
                <a:spcPts val="0"/>
              </a:spcBef>
            </a:pPr>
            <a:r>
              <a:rPr lang="zh-CN" altLang="en-US" dirty="0" smtClean="0"/>
              <a:t>（</a:t>
            </a:r>
            <a:r>
              <a:rPr lang="en-US" altLang="zh-CN" dirty="0" smtClean="0"/>
              <a:t>3</a:t>
            </a:r>
            <a:r>
              <a:rPr lang="zh-CN" altLang="en-US" dirty="0" smtClean="0"/>
              <a:t>）情况</a:t>
            </a:r>
            <a:r>
              <a:rPr lang="en-US" altLang="zh-CN" dirty="0"/>
              <a:t>3</a:t>
            </a:r>
            <a:r>
              <a:rPr lang="zh-CN" altLang="en-US" dirty="0"/>
              <a:t>：当前节点的父节点是红色且祖父节点的另一个子节点（叔叔节点）是红色。</a:t>
            </a:r>
          </a:p>
          <a:p>
            <a:pPr>
              <a:lnSpc>
                <a:spcPct val="150000"/>
              </a:lnSpc>
              <a:spcBef>
                <a:spcPts val="0"/>
              </a:spcBef>
            </a:pPr>
            <a:r>
              <a:rPr lang="zh-CN" altLang="en-US" dirty="0"/>
              <a:t>此时父节点的父节点一定存在，否则插入前就已不是红黑树。与此同时，又分为父节点是祖父节点的左子还是右子，对于对称性，我们只要解开一个方向就可以了。 在此，我们只考虑父节点为祖父左子的情况。 同时，还可以分为当前节点是其父节点的左子还是右子，但是处理方式是一样的。我们将此归为同一类。</a:t>
            </a:r>
            <a:br>
              <a:rPr lang="zh-CN" altLang="en-US" dirty="0"/>
            </a:br>
            <a:r>
              <a:rPr lang="zh-CN" altLang="en-US" dirty="0"/>
              <a:t> </a:t>
            </a:r>
            <a:br>
              <a:rPr lang="zh-CN" altLang="en-US" dirty="0"/>
            </a:br>
            <a:r>
              <a:rPr lang="zh-CN" altLang="en-US" dirty="0"/>
              <a:t>对策：将当前节点的父节点和叔叔节点涂黑，祖父节点涂红，把当前节点指向祖父节点，从新的当前节点重新开始算法</a:t>
            </a:r>
            <a:r>
              <a:rPr lang="zh-CN" altLang="en-US" dirty="0" smtClean="0"/>
              <a:t>。（当前</a:t>
            </a:r>
            <a:r>
              <a:rPr lang="en-US" altLang="zh-CN" dirty="0" smtClean="0"/>
              <a:t>4</a:t>
            </a:r>
            <a:r>
              <a:rPr lang="zh-CN" altLang="en-US" dirty="0" smtClean="0"/>
              <a:t>）</a:t>
            </a:r>
            <a:endParaRPr lang="zh-CN" altLang="en-US" dirty="0"/>
          </a:p>
          <a:p>
            <a:endParaRPr lang="zh-CN" altLang="en-US" dirty="0"/>
          </a:p>
        </p:txBody>
      </p:sp>
    </p:spTree>
    <p:extLst>
      <p:ext uri="{BB962C8B-B14F-4D97-AF65-F5344CB8AC3E}">
        <p14:creationId xmlns:p14="http://schemas.microsoft.com/office/powerpoint/2010/main" val="24171931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egmentfault.com/img/bVb8G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587" y="677885"/>
            <a:ext cx="5162843" cy="532945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egmentfault.com/img/bVb8G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6677" y="677885"/>
            <a:ext cx="5214425" cy="5329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690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9995" y="436098"/>
            <a:ext cx="10674618" cy="6077243"/>
          </a:xfrm>
        </p:spPr>
        <p:txBody>
          <a:bodyPr/>
          <a:lstStyle/>
          <a:p>
            <a:pPr>
              <a:lnSpc>
                <a:spcPct val="150000"/>
              </a:lnSpc>
            </a:pPr>
            <a:r>
              <a:rPr lang="zh-CN" altLang="en-US" dirty="0"/>
              <a:t>解析：</a:t>
            </a:r>
            <a:r>
              <a:rPr lang="en-US" altLang="zh-CN" dirty="0"/>
              <a:t>N</a:t>
            </a:r>
            <a:r>
              <a:rPr lang="zh-CN" altLang="en-US" dirty="0"/>
              <a:t>、</a:t>
            </a:r>
            <a:r>
              <a:rPr lang="en-US" altLang="zh-CN" dirty="0"/>
              <a:t>P</a:t>
            </a:r>
            <a:r>
              <a:rPr lang="zh-CN" altLang="en-US" dirty="0"/>
              <a:t>都为红，违反性质</a:t>
            </a:r>
            <a:r>
              <a:rPr lang="en-US" altLang="zh-CN" dirty="0"/>
              <a:t>4</a:t>
            </a:r>
            <a:r>
              <a:rPr lang="zh-CN" altLang="en-US" dirty="0"/>
              <a:t>；若把</a:t>
            </a:r>
            <a:r>
              <a:rPr lang="en-US" altLang="zh-CN" dirty="0"/>
              <a:t>P</a:t>
            </a:r>
            <a:r>
              <a:rPr lang="zh-CN" altLang="en-US" dirty="0"/>
              <a:t>改为黑，符合性质</a:t>
            </a:r>
            <a:r>
              <a:rPr lang="en-US" altLang="zh-CN" dirty="0"/>
              <a:t>4</a:t>
            </a:r>
            <a:r>
              <a:rPr lang="zh-CN" altLang="en-US" dirty="0"/>
              <a:t>，显然左边少了一个黑节点，违反性质</a:t>
            </a:r>
            <a:r>
              <a:rPr lang="en-US" altLang="zh-CN" dirty="0"/>
              <a:t>5</a:t>
            </a:r>
            <a:r>
              <a:rPr lang="zh-CN" altLang="en-US" dirty="0"/>
              <a:t>；所以我们把</a:t>
            </a:r>
            <a:r>
              <a:rPr lang="en-US" altLang="zh-CN" dirty="0"/>
              <a:t>G</a:t>
            </a:r>
            <a:r>
              <a:rPr lang="zh-CN" altLang="en-US" dirty="0"/>
              <a:t>，</a:t>
            </a:r>
            <a:r>
              <a:rPr lang="en-US" altLang="zh-CN" dirty="0"/>
              <a:t>U</a:t>
            </a:r>
            <a:r>
              <a:rPr lang="zh-CN" altLang="en-US" dirty="0"/>
              <a:t>都改为相反色，这样一来通过</a:t>
            </a:r>
            <a:r>
              <a:rPr lang="en-US" altLang="zh-CN" dirty="0"/>
              <a:t>G</a:t>
            </a:r>
            <a:r>
              <a:rPr lang="zh-CN" altLang="en-US" dirty="0"/>
              <a:t>的路径的黑节点数目没变，即符合</a:t>
            </a:r>
            <a:r>
              <a:rPr lang="en-US" altLang="zh-CN" dirty="0"/>
              <a:t>4</a:t>
            </a:r>
            <a:r>
              <a:rPr lang="zh-CN" altLang="en-US" dirty="0"/>
              <a:t>、</a:t>
            </a:r>
            <a:r>
              <a:rPr lang="en-US" altLang="zh-CN" dirty="0"/>
              <a:t>5</a:t>
            </a:r>
            <a:r>
              <a:rPr lang="zh-CN" altLang="en-US" dirty="0"/>
              <a:t>，但是</a:t>
            </a:r>
            <a:r>
              <a:rPr lang="en-US" altLang="zh-CN" dirty="0"/>
              <a:t>G</a:t>
            </a:r>
            <a:r>
              <a:rPr lang="zh-CN" altLang="en-US" dirty="0"/>
              <a:t>变红了，若</a:t>
            </a:r>
            <a:r>
              <a:rPr lang="en-US" altLang="zh-CN" dirty="0"/>
              <a:t>G</a:t>
            </a:r>
            <a:r>
              <a:rPr lang="zh-CN" altLang="en-US" dirty="0"/>
              <a:t>的父节点又是红的不就有违反了</a:t>
            </a:r>
            <a:r>
              <a:rPr lang="en-US" altLang="zh-CN" dirty="0"/>
              <a:t>4</a:t>
            </a:r>
            <a:r>
              <a:rPr lang="zh-CN" altLang="en-US" dirty="0"/>
              <a:t>，是这样，所以经过上边操作后未结束，需把</a:t>
            </a:r>
            <a:r>
              <a:rPr lang="en-US" altLang="zh-CN" dirty="0"/>
              <a:t>G</a:t>
            </a:r>
            <a:r>
              <a:rPr lang="zh-CN" altLang="en-US" dirty="0"/>
              <a:t>作为起始点，即把</a:t>
            </a:r>
            <a:r>
              <a:rPr lang="en-US" altLang="zh-CN" dirty="0"/>
              <a:t>G</a:t>
            </a:r>
            <a:r>
              <a:rPr lang="zh-CN" altLang="en-US" dirty="0"/>
              <a:t>看做一个插入的红节点继续向上检索</a:t>
            </a:r>
            <a:r>
              <a:rPr lang="en-US" altLang="zh-CN" dirty="0"/>
              <a:t>----</a:t>
            </a:r>
            <a:r>
              <a:rPr lang="zh-CN" altLang="en-US" dirty="0"/>
              <a:t>属于哪种情况，按那种情况操作</a:t>
            </a:r>
            <a:r>
              <a:rPr lang="en-US" altLang="zh-CN" dirty="0"/>
              <a:t>~</a:t>
            </a:r>
            <a:r>
              <a:rPr lang="zh-CN" altLang="en-US" dirty="0"/>
              <a:t>要么中间就结束，要么知道根结点（此时根结点变红，一根结点向上检索，那木有了，那就把他变为黑色吧）</a:t>
            </a:r>
            <a:r>
              <a:rPr lang="zh-CN" altLang="en-US" dirty="0" smtClean="0"/>
              <a:t>。</a:t>
            </a:r>
            <a:endParaRPr lang="en-US" altLang="zh-CN" dirty="0" smtClean="0"/>
          </a:p>
          <a:p>
            <a:endParaRPr lang="zh-CN" altLang="en-US" dirty="0"/>
          </a:p>
        </p:txBody>
      </p:sp>
      <p:pic>
        <p:nvPicPr>
          <p:cNvPr id="6" name="图片 5"/>
          <p:cNvPicPr>
            <a:picLocks noChangeAspect="1"/>
          </p:cNvPicPr>
          <p:nvPr/>
        </p:nvPicPr>
        <p:blipFill>
          <a:blip r:embed="rId2"/>
          <a:stretch>
            <a:fillRect/>
          </a:stretch>
        </p:blipFill>
        <p:spPr>
          <a:xfrm>
            <a:off x="1280161" y="2761076"/>
            <a:ext cx="10160770" cy="3555318"/>
          </a:xfrm>
          <a:prstGeom prst="rect">
            <a:avLst/>
          </a:prstGeom>
        </p:spPr>
      </p:pic>
    </p:spTree>
    <p:extLst>
      <p:ext uri="{BB962C8B-B14F-4D97-AF65-F5344CB8AC3E}">
        <p14:creationId xmlns:p14="http://schemas.microsoft.com/office/powerpoint/2010/main" val="3120273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egmentfault.com/img/bVb8GL"/>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73724" y="1482436"/>
            <a:ext cx="5266236" cy="496056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egmentfault.com/img/bVb8G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1543" y="1482436"/>
            <a:ext cx="5310571" cy="4960566"/>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1073104" y="406706"/>
            <a:ext cx="10432471" cy="1200329"/>
          </a:xfrm>
          <a:prstGeom prst="rect">
            <a:avLst/>
          </a:prstGeom>
          <a:noFill/>
        </p:spPr>
        <p:txBody>
          <a:bodyPr wrap="square" rtlCol="0">
            <a:spAutoFit/>
          </a:bodyPr>
          <a:lstStyle/>
          <a:p>
            <a:pPr>
              <a:lnSpc>
                <a:spcPct val="150000"/>
              </a:lnSpc>
            </a:pPr>
            <a:r>
              <a:rPr lang="zh-CN" altLang="en-US" dirty="0" smtClean="0"/>
              <a:t>（</a:t>
            </a:r>
            <a:r>
              <a:rPr lang="en-US" altLang="zh-CN" dirty="0" smtClean="0"/>
              <a:t>4</a:t>
            </a:r>
            <a:r>
              <a:rPr lang="zh-CN" altLang="en-US" dirty="0" smtClean="0"/>
              <a:t>）情况</a:t>
            </a:r>
            <a:r>
              <a:rPr lang="en-US" altLang="zh-CN" dirty="0"/>
              <a:t>4</a:t>
            </a:r>
            <a:r>
              <a:rPr lang="zh-CN" altLang="en-US" dirty="0"/>
              <a:t>：当前节点的父节点是红色</a:t>
            </a:r>
            <a:r>
              <a:rPr lang="en-US" altLang="zh-CN" dirty="0"/>
              <a:t>,</a:t>
            </a:r>
            <a:r>
              <a:rPr lang="zh-CN" altLang="en-US" dirty="0"/>
              <a:t>叔叔节点是黑色，当前节点是其父节点的右子</a:t>
            </a:r>
          </a:p>
          <a:p>
            <a:pPr>
              <a:lnSpc>
                <a:spcPct val="150000"/>
              </a:lnSpc>
            </a:pPr>
            <a:r>
              <a:rPr lang="zh-CN" altLang="en-US" dirty="0"/>
              <a:t>对策：当前节点的父节点做为新的当前节点，以新当前节点为支点左旋</a:t>
            </a:r>
            <a:r>
              <a:rPr lang="zh-CN" altLang="en-US" dirty="0" smtClean="0"/>
              <a:t>。（</a:t>
            </a:r>
            <a:r>
              <a:rPr lang="zh-CN" altLang="en-US" dirty="0"/>
              <a:t>当前</a:t>
            </a:r>
            <a:r>
              <a:rPr lang="en-US" altLang="zh-CN" dirty="0"/>
              <a:t>7</a:t>
            </a:r>
            <a:r>
              <a:rPr lang="zh-CN" altLang="en-US" dirty="0"/>
              <a:t>）</a:t>
            </a:r>
          </a:p>
          <a:p>
            <a:endParaRPr lang="zh-CN" altLang="en-US" dirty="0"/>
          </a:p>
        </p:txBody>
      </p:sp>
    </p:spTree>
    <p:extLst>
      <p:ext uri="{BB962C8B-B14F-4D97-AF65-F5344CB8AC3E}">
        <p14:creationId xmlns:p14="http://schemas.microsoft.com/office/powerpoint/2010/main" val="1165147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1011" y="562708"/>
            <a:ext cx="10353820" cy="6006904"/>
          </a:xfrm>
        </p:spPr>
        <p:txBody>
          <a:bodyPr/>
          <a:lstStyle/>
          <a:p>
            <a:pPr>
              <a:lnSpc>
                <a:spcPct val="150000"/>
              </a:lnSpc>
            </a:pPr>
            <a:r>
              <a:rPr lang="zh-CN" altLang="en-US" dirty="0"/>
              <a:t>解析：由于</a:t>
            </a:r>
            <a:r>
              <a:rPr lang="en-US" altLang="zh-CN" dirty="0"/>
              <a:t>P</a:t>
            </a:r>
            <a:r>
              <a:rPr lang="zh-CN" altLang="en-US" dirty="0"/>
              <a:t>、</a:t>
            </a:r>
            <a:r>
              <a:rPr lang="en-US" altLang="zh-CN" dirty="0"/>
              <a:t>N</a:t>
            </a:r>
            <a:r>
              <a:rPr lang="zh-CN" altLang="en-US" dirty="0"/>
              <a:t>都为红，经变换，不违反性质</a:t>
            </a:r>
            <a:r>
              <a:rPr lang="en-US" altLang="zh-CN" dirty="0"/>
              <a:t>5</a:t>
            </a:r>
            <a:r>
              <a:rPr lang="zh-CN" altLang="en-US" dirty="0"/>
              <a:t>；然后就变成</a:t>
            </a:r>
            <a:r>
              <a:rPr lang="en-US" altLang="zh-CN" dirty="0"/>
              <a:t>4</a:t>
            </a:r>
            <a:r>
              <a:rPr lang="zh-CN" altLang="en-US" dirty="0"/>
              <a:t>的情形，此时</a:t>
            </a:r>
            <a:r>
              <a:rPr lang="en-US" altLang="zh-CN" dirty="0"/>
              <a:t>G</a:t>
            </a:r>
            <a:r>
              <a:rPr lang="zh-CN" altLang="en-US" dirty="0"/>
              <a:t>与</a:t>
            </a:r>
            <a:r>
              <a:rPr lang="en-US" altLang="zh-CN" dirty="0"/>
              <a:t>G</a:t>
            </a:r>
            <a:r>
              <a:rPr lang="zh-CN" altLang="en-US" dirty="0"/>
              <a:t>现在的左孩子变色，并变换，结束</a:t>
            </a:r>
            <a:r>
              <a:rPr lang="zh-CN" altLang="en-US" dirty="0" smtClean="0"/>
              <a:t>。</a:t>
            </a:r>
            <a:endParaRPr lang="en-US" altLang="zh-CN" dirty="0" smtClean="0"/>
          </a:p>
          <a:p>
            <a:pPr>
              <a:lnSpc>
                <a:spcPct val="150000"/>
              </a:lnSpc>
            </a:pPr>
            <a:endParaRPr lang="zh-CN" altLang="en-US" dirty="0"/>
          </a:p>
        </p:txBody>
      </p:sp>
      <p:pic>
        <p:nvPicPr>
          <p:cNvPr id="3074" name="Picture 2" descr="https://pic002.cnblogs.com/images/2011/330710/201112011748087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0496" y="1611141"/>
            <a:ext cx="8754849" cy="4620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534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egmentfault.com/img/bVb8GU"/>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4113" y="1643423"/>
            <a:ext cx="5315920" cy="455915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egmentfault.com/img/bVb8G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0121" y="1643424"/>
            <a:ext cx="5410200" cy="4559156"/>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764113" y="471055"/>
            <a:ext cx="9571378" cy="1200329"/>
          </a:xfrm>
          <a:prstGeom prst="rect">
            <a:avLst/>
          </a:prstGeom>
          <a:noFill/>
        </p:spPr>
        <p:txBody>
          <a:bodyPr wrap="square" rtlCol="0">
            <a:spAutoFit/>
          </a:bodyPr>
          <a:lstStyle/>
          <a:p>
            <a:pPr>
              <a:lnSpc>
                <a:spcPct val="150000"/>
              </a:lnSpc>
            </a:pPr>
            <a:r>
              <a:rPr lang="zh-CN" altLang="en-US" dirty="0" smtClean="0"/>
              <a:t>（</a:t>
            </a:r>
            <a:r>
              <a:rPr lang="en-US" altLang="zh-CN" dirty="0" smtClean="0"/>
              <a:t>5</a:t>
            </a:r>
            <a:r>
              <a:rPr lang="zh-CN" altLang="en-US" dirty="0" smtClean="0"/>
              <a:t>）情况</a:t>
            </a:r>
            <a:r>
              <a:rPr lang="en-US" altLang="zh-CN" dirty="0"/>
              <a:t>5</a:t>
            </a:r>
            <a:r>
              <a:rPr lang="zh-CN" altLang="en-US" dirty="0"/>
              <a:t>：当前节点的父节点是红色</a:t>
            </a:r>
            <a:r>
              <a:rPr lang="en-US" altLang="zh-CN" dirty="0"/>
              <a:t>,</a:t>
            </a:r>
            <a:r>
              <a:rPr lang="zh-CN" altLang="en-US" dirty="0"/>
              <a:t>叔叔节点是黑色，当前节点是其父节点的左子</a:t>
            </a:r>
          </a:p>
          <a:p>
            <a:pPr>
              <a:lnSpc>
                <a:spcPct val="150000"/>
              </a:lnSpc>
            </a:pPr>
            <a:r>
              <a:rPr lang="zh-CN" altLang="en-US" dirty="0"/>
              <a:t>解法：父节点变为黑色，祖父节点变为红色，在祖父节点为支点右旋（当前</a:t>
            </a:r>
            <a:r>
              <a:rPr lang="en-US" altLang="zh-CN" dirty="0"/>
              <a:t>2</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1833675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endParaRPr lang="zh-CN" altLang="en-US" dirty="0">
              <a:solidFill>
                <a:srgbClr val="222222"/>
              </a:solidFill>
              <a:latin typeface="Arial" panose="020B0604020202020204" pitchFamily="34" charset="0"/>
            </a:endParaRPr>
          </a:p>
          <a:p>
            <a:endParaRPr lang="zh-CN" altLang="en-US" dirty="0"/>
          </a:p>
        </p:txBody>
      </p:sp>
      <p:sp>
        <p:nvSpPr>
          <p:cNvPr id="4" name="文本框 3"/>
          <p:cNvSpPr txBox="1"/>
          <p:nvPr/>
        </p:nvSpPr>
        <p:spPr>
          <a:xfrm>
            <a:off x="1149927" y="706581"/>
            <a:ext cx="10169237" cy="5909310"/>
          </a:xfrm>
          <a:prstGeom prst="rect">
            <a:avLst/>
          </a:prstGeom>
          <a:noFill/>
        </p:spPr>
        <p:txBody>
          <a:bodyPr wrap="square" rtlCol="0">
            <a:spAutoFit/>
          </a:bodyPr>
          <a:lstStyle/>
          <a:p>
            <a:pPr>
              <a:lnSpc>
                <a:spcPct val="150000"/>
              </a:lnSpc>
            </a:pPr>
            <a:r>
              <a:rPr lang="zh-CN" altLang="en-US" dirty="0">
                <a:solidFill>
                  <a:srgbClr val="222222"/>
                </a:solidFill>
                <a:latin typeface="Arial" panose="020B0604020202020204" pitchFamily="34" charset="0"/>
              </a:rPr>
              <a:t>正确的数据结构选择可以提高算法的效率（请参考算法效率）。在计算机程序设计的过程里，选择适当的数据结构是一项重要工作。许多大型系统的编写经验显示，程序设计的困难程度与最终成果的质量与表现，取决于是否选择了最适合的数据结构。</a:t>
            </a:r>
            <a:endParaRPr lang="en-US" altLang="zh-CN" dirty="0">
              <a:solidFill>
                <a:srgbClr val="222222"/>
              </a:solidFill>
              <a:latin typeface="Arial" panose="020B0604020202020204" pitchFamily="34" charset="0"/>
            </a:endParaRPr>
          </a:p>
          <a:p>
            <a:pPr>
              <a:lnSpc>
                <a:spcPct val="150000"/>
              </a:lnSpc>
            </a:pPr>
            <a:r>
              <a:rPr lang="zh-CN" altLang="en-US" dirty="0" smtClean="0">
                <a:solidFill>
                  <a:srgbClr val="222222"/>
                </a:solidFill>
                <a:latin typeface="Arial" panose="020B0604020202020204" pitchFamily="34" charset="0"/>
              </a:rPr>
              <a:t>系统</a:t>
            </a:r>
            <a:r>
              <a:rPr lang="zh-CN" altLang="en-US" dirty="0">
                <a:solidFill>
                  <a:srgbClr val="222222"/>
                </a:solidFill>
                <a:latin typeface="Arial" panose="020B0604020202020204" pitchFamily="34" charset="0"/>
              </a:rPr>
              <a:t>架构的关键因素是数据结构而非算法的见解，导致了多种形式化的设计方法与编程语言的出现。绝大多数的语言都带有某种程度上的模块化思想，透过将数据结构的具体实现封装隐藏于用户界面之后的方法，来让不同的应用程序能够安全地重用这些数据结构。</a:t>
            </a:r>
            <a:r>
              <a:rPr lang="en-US" altLang="zh-CN" dirty="0">
                <a:solidFill>
                  <a:srgbClr val="222222"/>
                </a:solidFill>
                <a:latin typeface="Arial" panose="020B0604020202020204" pitchFamily="34" charset="0"/>
              </a:rPr>
              <a:t>C++</a:t>
            </a:r>
            <a:r>
              <a:rPr lang="zh-CN" altLang="en-US" dirty="0">
                <a:solidFill>
                  <a:srgbClr val="222222"/>
                </a:solidFill>
                <a:latin typeface="Arial" panose="020B0604020202020204" pitchFamily="34" charset="0"/>
              </a:rPr>
              <a:t>、</a:t>
            </a:r>
            <a:r>
              <a:rPr lang="en-US" altLang="zh-CN" dirty="0">
                <a:solidFill>
                  <a:srgbClr val="222222"/>
                </a:solidFill>
                <a:latin typeface="Arial" panose="020B0604020202020204" pitchFamily="34" charset="0"/>
              </a:rPr>
              <a:t>Java</a:t>
            </a:r>
            <a:r>
              <a:rPr lang="zh-CN" altLang="en-US" dirty="0">
                <a:solidFill>
                  <a:srgbClr val="222222"/>
                </a:solidFill>
                <a:latin typeface="Arial" panose="020B0604020202020204" pitchFamily="34" charset="0"/>
              </a:rPr>
              <a:t>、</a:t>
            </a:r>
            <a:r>
              <a:rPr lang="en-US" altLang="zh-CN" dirty="0">
                <a:solidFill>
                  <a:srgbClr val="222222"/>
                </a:solidFill>
                <a:latin typeface="Arial" panose="020B0604020202020204" pitchFamily="34" charset="0"/>
              </a:rPr>
              <a:t>Python</a:t>
            </a:r>
            <a:r>
              <a:rPr lang="zh-CN" altLang="en-US" dirty="0">
                <a:solidFill>
                  <a:srgbClr val="222222"/>
                </a:solidFill>
                <a:latin typeface="Arial" panose="020B0604020202020204" pitchFamily="34" charset="0"/>
              </a:rPr>
              <a:t>等面向对象的编程语言可使用类别来达到这个目的</a:t>
            </a:r>
            <a:r>
              <a:rPr lang="zh-CN" altLang="en-US" dirty="0" smtClean="0">
                <a:solidFill>
                  <a:srgbClr val="222222"/>
                </a:solidFill>
                <a:latin typeface="Arial" panose="020B0604020202020204" pitchFamily="34" charset="0"/>
              </a:rPr>
              <a:t>。</a:t>
            </a:r>
            <a:endParaRPr lang="en-US" altLang="zh-CN" dirty="0" smtClean="0">
              <a:solidFill>
                <a:srgbClr val="222222"/>
              </a:solidFill>
              <a:latin typeface="Arial" panose="020B0604020202020204" pitchFamily="34" charset="0"/>
            </a:endParaRPr>
          </a:p>
          <a:p>
            <a:pPr>
              <a:lnSpc>
                <a:spcPct val="150000"/>
              </a:lnSpc>
            </a:pPr>
            <a:r>
              <a:rPr lang="zh-CN" altLang="en-US" dirty="0">
                <a:solidFill>
                  <a:srgbClr val="222222"/>
                </a:solidFill>
                <a:latin typeface="Arial" panose="020B0604020202020204" pitchFamily="34" charset="0"/>
              </a:rPr>
              <a:t>因为数据结构概念的普及，现代编程语言及其</a:t>
            </a:r>
            <a:r>
              <a:rPr lang="en-US" altLang="zh-CN" dirty="0">
                <a:solidFill>
                  <a:srgbClr val="222222"/>
                </a:solidFill>
                <a:latin typeface="Arial" panose="020B0604020202020204" pitchFamily="34" charset="0"/>
              </a:rPr>
              <a:t>API</a:t>
            </a:r>
            <a:r>
              <a:rPr lang="zh-CN" altLang="en-US" dirty="0">
                <a:solidFill>
                  <a:srgbClr val="222222"/>
                </a:solidFill>
                <a:latin typeface="Arial" panose="020B0604020202020204" pitchFamily="34" charset="0"/>
              </a:rPr>
              <a:t>中都包含了多种默认的数据结构，例如 </a:t>
            </a:r>
            <a:r>
              <a:rPr lang="en-US" altLang="zh-CN" dirty="0">
                <a:solidFill>
                  <a:srgbClr val="222222"/>
                </a:solidFill>
                <a:latin typeface="Arial" panose="020B0604020202020204" pitchFamily="34" charset="0"/>
              </a:rPr>
              <a:t>C++ </a:t>
            </a:r>
            <a:r>
              <a:rPr lang="zh-CN" altLang="en-US" dirty="0">
                <a:solidFill>
                  <a:srgbClr val="222222"/>
                </a:solidFill>
                <a:latin typeface="Arial" panose="020B0604020202020204" pitchFamily="34" charset="0"/>
              </a:rPr>
              <a:t>标准模板库中的容器、</a:t>
            </a:r>
            <a:r>
              <a:rPr lang="en-US" altLang="zh-CN" dirty="0">
                <a:solidFill>
                  <a:srgbClr val="222222"/>
                </a:solidFill>
                <a:latin typeface="Arial" panose="020B0604020202020204" pitchFamily="34" charset="0"/>
              </a:rPr>
              <a:t>Java</a:t>
            </a:r>
            <a:r>
              <a:rPr lang="zh-CN" altLang="en-US" dirty="0">
                <a:solidFill>
                  <a:srgbClr val="222222"/>
                </a:solidFill>
                <a:latin typeface="Arial" panose="020B0604020202020204" pitchFamily="34" charset="0"/>
              </a:rPr>
              <a:t>集合框架以及微软的</a:t>
            </a:r>
            <a:r>
              <a:rPr lang="en-US" altLang="zh-CN" dirty="0">
                <a:solidFill>
                  <a:srgbClr val="222222"/>
                </a:solidFill>
                <a:latin typeface="Arial" panose="020B0604020202020204" pitchFamily="34" charset="0"/>
              </a:rPr>
              <a:t>.NET Framework</a:t>
            </a:r>
            <a:r>
              <a:rPr lang="zh-CN" altLang="en-US" dirty="0">
                <a:solidFill>
                  <a:srgbClr val="222222"/>
                </a:solidFill>
                <a:latin typeface="Arial" panose="020B0604020202020204" pitchFamily="34" charset="0"/>
              </a:rPr>
              <a:t>。数之间的接口，或者是由</a:t>
            </a:r>
            <a:r>
              <a:rPr lang="zh-CN" altLang="en-US" dirty="0">
                <a:solidFill>
                  <a:srgbClr val="0B0080"/>
                </a:solidFill>
                <a:latin typeface="Arial" panose="020B0604020202020204" pitchFamily="34" charset="0"/>
                <a:hlinkClick r:id="rId2" tooltip="数据类型"/>
              </a:rPr>
              <a:t>数据类型</a:t>
            </a:r>
            <a:r>
              <a:rPr lang="zh-CN" altLang="en-US" dirty="0">
                <a:solidFill>
                  <a:srgbClr val="222222"/>
                </a:solidFill>
                <a:latin typeface="Arial" panose="020B0604020202020204" pitchFamily="34" charset="0"/>
              </a:rPr>
              <a:t>联合组成的存储内容的访问方法封装。</a:t>
            </a:r>
          </a:p>
          <a:p>
            <a:pPr>
              <a:lnSpc>
                <a:spcPct val="150000"/>
              </a:lnSpc>
            </a:pPr>
            <a:r>
              <a:rPr lang="zh-CN" altLang="en-US" dirty="0">
                <a:solidFill>
                  <a:srgbClr val="222222"/>
                </a:solidFill>
                <a:latin typeface="Arial" panose="020B0604020202020204" pitchFamily="34" charset="0"/>
              </a:rPr>
              <a:t>大多数数据结构都由</a:t>
            </a:r>
            <a:r>
              <a:rPr lang="zh-CN" altLang="en-US" dirty="0">
                <a:solidFill>
                  <a:srgbClr val="0B0080"/>
                </a:solidFill>
                <a:latin typeface="Arial" panose="020B0604020202020204" pitchFamily="34" charset="0"/>
                <a:hlinkClick r:id="rId3" tooltip="数列"/>
              </a:rPr>
              <a:t>数列</a:t>
            </a:r>
            <a:r>
              <a:rPr lang="zh-CN" altLang="en-US" dirty="0">
                <a:solidFill>
                  <a:srgbClr val="222222"/>
                </a:solidFill>
                <a:latin typeface="Arial" panose="020B0604020202020204" pitchFamily="34" charset="0"/>
              </a:rPr>
              <a:t>、</a:t>
            </a:r>
            <a:r>
              <a:rPr lang="zh-CN" altLang="en-US" dirty="0">
                <a:solidFill>
                  <a:srgbClr val="0B0080"/>
                </a:solidFill>
                <a:latin typeface="Arial" panose="020B0604020202020204" pitchFamily="34" charset="0"/>
                <a:hlinkClick r:id="rId4" tooltip="记录"/>
              </a:rPr>
              <a:t>记录</a:t>
            </a:r>
            <a:r>
              <a:rPr lang="zh-CN" altLang="en-US" dirty="0">
                <a:solidFill>
                  <a:srgbClr val="222222"/>
                </a:solidFill>
                <a:latin typeface="Arial" panose="020B0604020202020204" pitchFamily="34" charset="0"/>
              </a:rPr>
              <a:t>、</a:t>
            </a:r>
            <a:r>
              <a:rPr lang="zh-CN" altLang="en-US" dirty="0">
                <a:solidFill>
                  <a:srgbClr val="0B0080"/>
                </a:solidFill>
                <a:latin typeface="Arial" panose="020B0604020202020204" pitchFamily="34" charset="0"/>
                <a:hlinkClick r:id="rId5" tooltip="标签联合"/>
              </a:rPr>
              <a:t>可辨识联合</a:t>
            </a:r>
            <a:r>
              <a:rPr lang="zh-CN" altLang="en-US" dirty="0">
                <a:solidFill>
                  <a:srgbClr val="222222"/>
                </a:solidFill>
                <a:latin typeface="Arial" panose="020B0604020202020204" pitchFamily="34" charset="0"/>
              </a:rPr>
              <a:t>、</a:t>
            </a:r>
            <a:r>
              <a:rPr lang="zh-CN" altLang="en-US" dirty="0">
                <a:solidFill>
                  <a:srgbClr val="0B0080"/>
                </a:solidFill>
                <a:latin typeface="Arial" panose="020B0604020202020204" pitchFamily="34" charset="0"/>
                <a:hlinkClick r:id="rId6" tooltip="引用"/>
              </a:rPr>
              <a:t>引用</a:t>
            </a:r>
            <a:r>
              <a:rPr lang="zh-CN" altLang="en-US" dirty="0">
                <a:solidFill>
                  <a:srgbClr val="222222"/>
                </a:solidFill>
                <a:latin typeface="Arial" panose="020B0604020202020204" pitchFamily="34" charset="0"/>
              </a:rPr>
              <a:t>等基本类型构成。举例而言，可为空的引用（</a:t>
            </a:r>
            <a:r>
              <a:rPr lang="en-US" altLang="zh-CN" dirty="0" err="1">
                <a:solidFill>
                  <a:srgbClr val="222222"/>
                </a:solidFill>
                <a:latin typeface="Arial" panose="020B0604020202020204" pitchFamily="34" charset="0"/>
              </a:rPr>
              <a:t>nullable</a:t>
            </a:r>
            <a:r>
              <a:rPr lang="en-US" altLang="zh-CN" dirty="0">
                <a:solidFill>
                  <a:srgbClr val="222222"/>
                </a:solidFill>
                <a:latin typeface="Arial" panose="020B0604020202020204" pitchFamily="34" charset="0"/>
              </a:rPr>
              <a:t> reference</a:t>
            </a:r>
            <a:r>
              <a:rPr lang="zh-CN" altLang="en-US" dirty="0">
                <a:solidFill>
                  <a:srgbClr val="222222"/>
                </a:solidFill>
                <a:latin typeface="Arial" panose="020B0604020202020204" pitchFamily="34" charset="0"/>
              </a:rPr>
              <a:t>）是引用与可辨识联合的结合体，而最简单的链式结构</a:t>
            </a:r>
            <a:r>
              <a:rPr lang="zh-CN" altLang="en-US" dirty="0">
                <a:solidFill>
                  <a:srgbClr val="0B0080"/>
                </a:solidFill>
                <a:latin typeface="Arial" panose="020B0604020202020204" pitchFamily="34" charset="0"/>
                <a:hlinkClick r:id="rId7" tooltip="链表"/>
              </a:rPr>
              <a:t>链表</a:t>
            </a:r>
            <a:r>
              <a:rPr lang="zh-CN" altLang="en-US" dirty="0">
                <a:solidFill>
                  <a:srgbClr val="222222"/>
                </a:solidFill>
                <a:latin typeface="Arial" panose="020B0604020202020204" pitchFamily="34" charset="0"/>
              </a:rPr>
              <a:t>则是由记录与可空引用构成。</a:t>
            </a:r>
          </a:p>
          <a:p>
            <a:pPr>
              <a:lnSpc>
                <a:spcPct val="150000"/>
              </a:lnSpc>
            </a:pPr>
            <a:endParaRPr lang="zh-CN" altLang="en-US" dirty="0">
              <a:solidFill>
                <a:srgbClr val="222222"/>
              </a:solidFill>
              <a:latin typeface="Arial" panose="020B0604020202020204" pitchFamily="34" charset="0"/>
            </a:endParaRPr>
          </a:p>
        </p:txBody>
      </p:sp>
    </p:spTree>
    <p:extLst>
      <p:ext uri="{BB962C8B-B14F-4D97-AF65-F5344CB8AC3E}">
        <p14:creationId xmlns:p14="http://schemas.microsoft.com/office/powerpoint/2010/main" val="22043533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55077" y="407964"/>
            <a:ext cx="10449535" cy="6260122"/>
          </a:xfrm>
        </p:spPr>
        <p:txBody>
          <a:bodyPr/>
          <a:lstStyle/>
          <a:p>
            <a:pPr marL="0" indent="0">
              <a:lnSpc>
                <a:spcPct val="150000"/>
              </a:lnSpc>
              <a:buNone/>
            </a:pPr>
            <a:r>
              <a:rPr lang="zh-CN" altLang="en-US" dirty="0" smtClean="0"/>
              <a:t>解析：经过</a:t>
            </a:r>
            <a:r>
              <a:rPr lang="en-US" altLang="zh-CN" dirty="0"/>
              <a:t>P</a:t>
            </a:r>
            <a:r>
              <a:rPr lang="zh-CN" altLang="en-US" dirty="0"/>
              <a:t>、</a:t>
            </a:r>
            <a:r>
              <a:rPr lang="en-US" altLang="zh-CN" dirty="0"/>
              <a:t>G</a:t>
            </a:r>
            <a:r>
              <a:rPr lang="zh-CN" altLang="en-US" dirty="0"/>
              <a:t>变换（旋转），变换后</a:t>
            </a:r>
            <a:r>
              <a:rPr lang="en-US" altLang="zh-CN" dirty="0"/>
              <a:t>P</a:t>
            </a:r>
            <a:r>
              <a:rPr lang="zh-CN" altLang="en-US" dirty="0"/>
              <a:t>的位置就是当年</a:t>
            </a:r>
            <a:r>
              <a:rPr lang="en-US" altLang="zh-CN" dirty="0"/>
              <a:t>G</a:t>
            </a:r>
            <a:r>
              <a:rPr lang="zh-CN" altLang="en-US" dirty="0"/>
              <a:t>的位置，所以红</a:t>
            </a:r>
            <a:r>
              <a:rPr lang="en-US" altLang="zh-CN" dirty="0"/>
              <a:t>P</a:t>
            </a:r>
            <a:r>
              <a:rPr lang="zh-CN" altLang="en-US" dirty="0"/>
              <a:t>变为黑，而黑</a:t>
            </a:r>
            <a:r>
              <a:rPr lang="en-US" altLang="zh-CN" dirty="0"/>
              <a:t>G</a:t>
            </a:r>
            <a:r>
              <a:rPr lang="zh-CN" altLang="en-US" dirty="0"/>
              <a:t>变为红都是为了不违反性质</a:t>
            </a:r>
            <a:r>
              <a:rPr lang="en-US" altLang="zh-CN" dirty="0"/>
              <a:t>5</a:t>
            </a:r>
            <a:r>
              <a:rPr lang="zh-CN" altLang="en-US" dirty="0"/>
              <a:t>，而维持到达叶节点所包含的黑节点的数目不变！还可以理解为：也就是相当于（只是相当于，并不是实事，只是为了更好理解；）把红</a:t>
            </a:r>
            <a:r>
              <a:rPr lang="en-US" altLang="zh-CN" dirty="0"/>
              <a:t>N</a:t>
            </a:r>
            <a:r>
              <a:rPr lang="zh-CN" altLang="en-US" dirty="0"/>
              <a:t>头上的红节点移到对面黑</a:t>
            </a:r>
            <a:r>
              <a:rPr lang="en-US" altLang="zh-CN" dirty="0"/>
              <a:t>U</a:t>
            </a:r>
            <a:r>
              <a:rPr lang="zh-CN" altLang="en-US" dirty="0"/>
              <a:t>的头上；这样即符合了性质</a:t>
            </a:r>
            <a:r>
              <a:rPr lang="en-US" altLang="zh-CN" dirty="0"/>
              <a:t>4</a:t>
            </a:r>
            <a:r>
              <a:rPr lang="zh-CN" altLang="en-US" dirty="0"/>
              <a:t>也不违反性质</a:t>
            </a:r>
            <a:r>
              <a:rPr lang="en-US" altLang="zh-CN" dirty="0"/>
              <a:t>5</a:t>
            </a:r>
            <a:r>
              <a:rPr lang="zh-CN" altLang="en-US" dirty="0"/>
              <a:t>，这样就结束了。</a:t>
            </a:r>
          </a:p>
        </p:txBody>
      </p:sp>
      <p:pic>
        <p:nvPicPr>
          <p:cNvPr id="5" name="图片 4"/>
          <p:cNvPicPr>
            <a:picLocks noChangeAspect="1"/>
          </p:cNvPicPr>
          <p:nvPr/>
        </p:nvPicPr>
        <p:blipFill>
          <a:blip r:embed="rId2"/>
          <a:stretch>
            <a:fillRect/>
          </a:stretch>
        </p:blipFill>
        <p:spPr>
          <a:xfrm>
            <a:off x="1165547" y="2307541"/>
            <a:ext cx="10228593" cy="4135462"/>
          </a:xfrm>
          <a:prstGeom prst="rect">
            <a:avLst/>
          </a:prstGeom>
        </p:spPr>
      </p:pic>
    </p:spTree>
    <p:extLst>
      <p:ext uri="{BB962C8B-B14F-4D97-AF65-F5344CB8AC3E}">
        <p14:creationId xmlns:p14="http://schemas.microsoft.com/office/powerpoint/2010/main" val="563209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6690" y="360874"/>
            <a:ext cx="8911687" cy="705926"/>
          </a:xfrm>
        </p:spPr>
        <p:txBody>
          <a:bodyPr/>
          <a:lstStyle/>
          <a:p>
            <a:r>
              <a:rPr lang="zh-CN" altLang="en-US" dirty="0" smtClean="0"/>
              <a:t>删</a:t>
            </a:r>
            <a:endParaRPr lang="zh-CN" altLang="en-US" dirty="0"/>
          </a:p>
        </p:txBody>
      </p:sp>
      <p:sp>
        <p:nvSpPr>
          <p:cNvPr id="3" name="内容占位符 2"/>
          <p:cNvSpPr>
            <a:spLocks noGrp="1"/>
          </p:cNvSpPr>
          <p:nvPr>
            <p:ph idx="1"/>
          </p:nvPr>
        </p:nvSpPr>
        <p:spPr>
          <a:xfrm>
            <a:off x="1039090" y="1177636"/>
            <a:ext cx="10875819" cy="5237019"/>
          </a:xfrm>
        </p:spPr>
        <p:txBody>
          <a:bodyPr>
            <a:normAutofit/>
          </a:bodyPr>
          <a:lstStyle/>
          <a:p>
            <a:pPr>
              <a:lnSpc>
                <a:spcPct val="150000"/>
              </a:lnSpc>
            </a:pPr>
            <a:r>
              <a:rPr lang="zh-CN" altLang="en-US" dirty="0" smtClean="0"/>
              <a:t>删除</a:t>
            </a:r>
            <a:r>
              <a:rPr lang="zh-CN" altLang="en-US" dirty="0"/>
              <a:t>的节点的方法与常规二叉搜索树中删除节点的方法是一样</a:t>
            </a:r>
            <a:r>
              <a:rPr lang="zh-CN" altLang="en-US" dirty="0" smtClean="0"/>
              <a:t>的。</a:t>
            </a:r>
            <a:endParaRPr lang="en-US" altLang="zh-CN" dirty="0" smtClean="0"/>
          </a:p>
          <a:p>
            <a:pPr>
              <a:lnSpc>
                <a:spcPct val="150000"/>
              </a:lnSpc>
              <a:buFont typeface="+mj-lt"/>
              <a:buAutoNum type="arabicPeriod"/>
            </a:pPr>
            <a:r>
              <a:rPr lang="zh-CN" altLang="en-US" dirty="0" smtClean="0"/>
              <a:t>如果</a:t>
            </a:r>
            <a:r>
              <a:rPr lang="zh-CN" altLang="en-US" dirty="0"/>
              <a:t>被删除的节点不是有双非空子女，则直接删除这个节点，用它的唯一子节点顶替它的位置</a:t>
            </a:r>
            <a:r>
              <a:rPr lang="zh-CN" altLang="en-US" dirty="0" smtClean="0"/>
              <a:t>，</a:t>
            </a:r>
            <a:endParaRPr lang="en-US" altLang="zh-CN" dirty="0" smtClean="0"/>
          </a:p>
          <a:p>
            <a:pPr>
              <a:lnSpc>
                <a:spcPct val="150000"/>
              </a:lnSpc>
              <a:buFont typeface="+mj-lt"/>
              <a:buAutoNum type="arabicPeriod"/>
            </a:pPr>
            <a:r>
              <a:rPr lang="zh-CN" altLang="en-US" dirty="0" smtClean="0"/>
              <a:t>如果</a:t>
            </a:r>
            <a:r>
              <a:rPr lang="zh-CN" altLang="en-US" dirty="0"/>
              <a:t>它的子</a:t>
            </a:r>
            <a:r>
              <a:rPr lang="zh-CN" altLang="en-US" dirty="0" smtClean="0"/>
              <a:t>节点是</a:t>
            </a:r>
            <a:r>
              <a:rPr lang="zh-CN" altLang="en-US" dirty="0"/>
              <a:t>空节点，那就用空节点顶替它的位置</a:t>
            </a:r>
            <a:r>
              <a:rPr lang="zh-CN" altLang="en-US" dirty="0" smtClean="0"/>
              <a:t>，</a:t>
            </a:r>
            <a:endParaRPr lang="en-US" altLang="zh-CN" dirty="0" smtClean="0"/>
          </a:p>
          <a:p>
            <a:pPr>
              <a:lnSpc>
                <a:spcPct val="150000"/>
              </a:lnSpc>
              <a:buFont typeface="+mj-lt"/>
              <a:buAutoNum type="arabicPeriod"/>
            </a:pPr>
            <a:r>
              <a:rPr lang="zh-CN" altLang="en-US" dirty="0" smtClean="0"/>
              <a:t>如果</a:t>
            </a:r>
            <a:r>
              <a:rPr lang="zh-CN" altLang="en-US" dirty="0"/>
              <a:t>它的双子全为非空，我们就把它的直接后继节点内容复制到它的位置，之后以同样的方式删除它的后继节点，它的后继节点不可能是双子非空，因此此传递过程最多只进行一次</a:t>
            </a:r>
            <a:r>
              <a:rPr lang="zh-CN" altLang="en-US" dirty="0" smtClean="0"/>
              <a:t>。</a:t>
            </a:r>
            <a:endParaRPr lang="en-US" altLang="zh-CN" dirty="0" smtClean="0"/>
          </a:p>
          <a:p>
            <a:pPr>
              <a:lnSpc>
                <a:spcPct val="150000"/>
              </a:lnSpc>
            </a:pPr>
            <a:r>
              <a:rPr lang="zh-CN" altLang="en-US" dirty="0" smtClean="0"/>
              <a:t>二叉树</a:t>
            </a:r>
            <a:r>
              <a:rPr lang="zh-CN" altLang="en-US" dirty="0"/>
              <a:t>节点删除的几种情况，待删除的节点按照儿子的个数可以分为三种：</a:t>
            </a:r>
          </a:p>
          <a:p>
            <a:pPr>
              <a:lnSpc>
                <a:spcPct val="150000"/>
              </a:lnSpc>
              <a:buFont typeface="+mj-lt"/>
              <a:buAutoNum type="arabicPeriod"/>
            </a:pPr>
            <a:r>
              <a:rPr lang="zh-CN" altLang="en-US" dirty="0"/>
              <a:t>没有儿子，即为叶节点。直接把父节点的对应儿子指针设为</a:t>
            </a:r>
            <a:r>
              <a:rPr lang="en-US" altLang="zh-CN" dirty="0"/>
              <a:t>NULL</a:t>
            </a:r>
            <a:r>
              <a:rPr lang="zh-CN" altLang="en-US" dirty="0"/>
              <a:t>，删除儿子节点就</a:t>
            </a:r>
            <a:r>
              <a:rPr lang="en-US" altLang="zh-CN" dirty="0"/>
              <a:t>OK</a:t>
            </a:r>
            <a:r>
              <a:rPr lang="zh-CN" altLang="en-US" dirty="0"/>
              <a:t>了。</a:t>
            </a:r>
          </a:p>
          <a:p>
            <a:pPr>
              <a:lnSpc>
                <a:spcPct val="150000"/>
              </a:lnSpc>
              <a:buFont typeface="+mj-lt"/>
              <a:buAutoNum type="arabicPeriod"/>
            </a:pPr>
            <a:r>
              <a:rPr lang="zh-CN" altLang="en-US" dirty="0"/>
              <a:t>只有一个儿子。那么把父节点的相应儿子指针指向儿子的独生子，删除儿子节点也</a:t>
            </a:r>
            <a:r>
              <a:rPr lang="en-US" altLang="zh-CN" dirty="0"/>
              <a:t>OK</a:t>
            </a:r>
            <a:r>
              <a:rPr lang="zh-CN" altLang="en-US" dirty="0"/>
              <a:t>了。</a:t>
            </a:r>
          </a:p>
          <a:p>
            <a:pPr>
              <a:lnSpc>
                <a:spcPct val="150000"/>
              </a:lnSpc>
              <a:buFont typeface="+mj-lt"/>
              <a:buAutoNum type="arabicPeriod"/>
            </a:pPr>
            <a:r>
              <a:rPr lang="zh-CN" altLang="en-US" dirty="0"/>
              <a:t>有两个儿子。这是最麻烦的情况，</a:t>
            </a:r>
            <a:r>
              <a:rPr lang="zh-CN" altLang="en-US" dirty="0" smtClean="0"/>
              <a:t>因为删除</a:t>
            </a:r>
            <a:r>
              <a:rPr lang="zh-CN" altLang="en-US" dirty="0"/>
              <a:t>节点之后，还要保证满足搜索二叉树的结构</a:t>
            </a:r>
            <a:r>
              <a:rPr lang="zh-CN" altLang="en-US" dirty="0" smtClean="0"/>
              <a:t>。</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6688263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93197" y="647114"/>
            <a:ext cx="10487890" cy="5739619"/>
          </a:xfrm>
        </p:spPr>
        <p:txBody>
          <a:bodyPr>
            <a:normAutofit fontScale="92500"/>
          </a:bodyPr>
          <a:lstStyle/>
          <a:p>
            <a:pPr marL="0" indent="0">
              <a:lnSpc>
                <a:spcPct val="150000"/>
              </a:lnSpc>
              <a:buNone/>
            </a:pPr>
            <a:r>
              <a:rPr lang="zh-CN" altLang="en-US" dirty="0"/>
              <a:t>选择左儿子中的最大元素或者右儿子中的最小元素放到待删除节点的位置，就可以保证结构的不变。当然，要记得调整子树，毕竟又出现了节点删除。习惯上选择左儿子中的最大元素，其实选择右儿子的最小元素也一样，没有任何差别，只是人们习惯从左向右。这里选择左儿子的最大元素，将它放到待删节点的位置。左儿子的最大元素其实很好找，只要顺着左儿子不断的去搜索右子树就可以了，直到找到一个没有右子树的节点，那就是最大的了</a:t>
            </a:r>
            <a:r>
              <a:rPr lang="zh-CN" altLang="en-US" dirty="0" smtClean="0"/>
              <a:t>。</a:t>
            </a:r>
            <a:endParaRPr lang="en-US" altLang="zh-CN" dirty="0" smtClean="0"/>
          </a:p>
          <a:p>
            <a:pPr>
              <a:lnSpc>
                <a:spcPct val="150000"/>
              </a:lnSpc>
            </a:pPr>
            <a:r>
              <a:rPr lang="zh-CN" altLang="en-US" dirty="0" smtClean="0"/>
              <a:t>在</a:t>
            </a:r>
            <a:r>
              <a:rPr lang="zh-CN" altLang="en-US" dirty="0"/>
              <a:t>删除结点后，原红黑树的性质可能被</a:t>
            </a:r>
            <a:r>
              <a:rPr lang="zh-CN" altLang="en-US" dirty="0" smtClean="0"/>
              <a:t>改变</a:t>
            </a:r>
            <a:endParaRPr lang="en-US" altLang="zh-CN" dirty="0" smtClean="0"/>
          </a:p>
          <a:p>
            <a:pPr marL="400050" indent="-400050">
              <a:lnSpc>
                <a:spcPct val="150000"/>
              </a:lnSpc>
              <a:buFont typeface="+mj-lt"/>
              <a:buAutoNum type="romanUcPeriod"/>
            </a:pPr>
            <a:r>
              <a:rPr lang="zh-CN" altLang="en-US" dirty="0" smtClean="0"/>
              <a:t>如果</a:t>
            </a:r>
            <a:r>
              <a:rPr lang="zh-CN" altLang="en-US" dirty="0"/>
              <a:t>删除的是红色结点，那么原红黑树的性质依旧保持，此时不用做修正</a:t>
            </a:r>
            <a:r>
              <a:rPr lang="zh-CN" altLang="en-US" dirty="0" smtClean="0"/>
              <a:t>操作</a:t>
            </a:r>
            <a:endParaRPr lang="en-US" altLang="zh-CN" dirty="0" smtClean="0"/>
          </a:p>
          <a:p>
            <a:pPr marL="400050" indent="-400050">
              <a:lnSpc>
                <a:spcPct val="150000"/>
              </a:lnSpc>
              <a:buFont typeface="+mj-lt"/>
              <a:buAutoNum type="romanUcPeriod"/>
            </a:pPr>
            <a:r>
              <a:rPr lang="zh-CN" altLang="en-US" dirty="0" smtClean="0"/>
              <a:t>如果</a:t>
            </a:r>
            <a:r>
              <a:rPr lang="zh-CN" altLang="en-US" dirty="0"/>
              <a:t>删除的结点是黑色结点，原红黑树的性质可能会被改变，我们要对其做修正操作</a:t>
            </a:r>
            <a:r>
              <a:rPr lang="zh-CN" altLang="en-US" dirty="0" smtClean="0"/>
              <a:t>。</a:t>
            </a:r>
            <a:endParaRPr lang="en-US" altLang="zh-CN" dirty="0" smtClean="0"/>
          </a:p>
          <a:p>
            <a:pPr>
              <a:lnSpc>
                <a:spcPct val="150000"/>
              </a:lnSpc>
              <a:buFont typeface="+mj-ea"/>
              <a:buAutoNum type="circleNumDbPlain"/>
            </a:pPr>
            <a:r>
              <a:rPr lang="zh-CN" altLang="en-US" dirty="0" smtClean="0"/>
              <a:t>如果</a:t>
            </a:r>
            <a:r>
              <a:rPr lang="zh-CN" altLang="en-US" dirty="0"/>
              <a:t>删除结点不是树唯一结点，那么删除结点的那一个支的到各叶结点的黑色结点数会发生变化，此时性质</a:t>
            </a:r>
            <a:r>
              <a:rPr lang="en-US" altLang="zh-CN" dirty="0"/>
              <a:t>5</a:t>
            </a:r>
            <a:r>
              <a:rPr lang="zh-CN" altLang="en-US" dirty="0"/>
              <a:t>被破坏</a:t>
            </a:r>
            <a:r>
              <a:rPr lang="zh-CN" altLang="en-US" dirty="0" smtClean="0"/>
              <a:t>。</a:t>
            </a:r>
            <a:endParaRPr lang="en-US" altLang="zh-CN" dirty="0" smtClean="0"/>
          </a:p>
          <a:p>
            <a:pPr>
              <a:lnSpc>
                <a:spcPct val="150000"/>
              </a:lnSpc>
              <a:buFont typeface="+mj-ea"/>
              <a:buAutoNum type="circleNumDbPlain"/>
            </a:pPr>
            <a:r>
              <a:rPr lang="zh-CN" altLang="en-US" dirty="0" smtClean="0"/>
              <a:t>如果</a:t>
            </a:r>
            <a:r>
              <a:rPr lang="zh-CN" altLang="en-US" dirty="0"/>
              <a:t>被删结点的唯一非空子结点是红色，而被删结点的父结点也是红色，那么性质</a:t>
            </a:r>
            <a:r>
              <a:rPr lang="en-US" altLang="zh-CN" dirty="0"/>
              <a:t>4</a:t>
            </a:r>
            <a:r>
              <a:rPr lang="zh-CN" altLang="en-US" dirty="0"/>
              <a:t>被破坏</a:t>
            </a:r>
            <a:r>
              <a:rPr lang="zh-CN" altLang="en-US" dirty="0" smtClean="0"/>
              <a:t>。</a:t>
            </a:r>
            <a:endParaRPr lang="en-US" altLang="zh-CN" dirty="0" smtClean="0"/>
          </a:p>
          <a:p>
            <a:pPr>
              <a:lnSpc>
                <a:spcPct val="150000"/>
              </a:lnSpc>
              <a:buFont typeface="+mj-ea"/>
              <a:buAutoNum type="circleNumDbPlain"/>
            </a:pPr>
            <a:r>
              <a:rPr lang="zh-CN" altLang="en-US" dirty="0" smtClean="0"/>
              <a:t>如果</a:t>
            </a:r>
            <a:r>
              <a:rPr lang="zh-CN" altLang="en-US" dirty="0"/>
              <a:t>被删结点是根结点，而它的唯一非空子结点是红色，则删除后新根结点将变成红色，违背性质</a:t>
            </a:r>
            <a:r>
              <a:rPr lang="en-US" altLang="zh-CN" dirty="0"/>
              <a:t>2</a:t>
            </a:r>
            <a:r>
              <a:rPr lang="zh-CN" altLang="en-US" dirty="0"/>
              <a:t>。”</a:t>
            </a:r>
          </a:p>
        </p:txBody>
      </p:sp>
    </p:spTree>
    <p:extLst>
      <p:ext uri="{BB962C8B-B14F-4D97-AF65-F5344CB8AC3E}">
        <p14:creationId xmlns:p14="http://schemas.microsoft.com/office/powerpoint/2010/main" val="2287233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8468" y="844062"/>
            <a:ext cx="10590212" cy="5430129"/>
          </a:xfrm>
        </p:spPr>
        <p:txBody>
          <a:bodyPr/>
          <a:lstStyle/>
          <a:p>
            <a:pPr>
              <a:lnSpc>
                <a:spcPct val="150000"/>
              </a:lnSpc>
              <a:buFont typeface="+mj-lt"/>
              <a:buAutoNum type="alphaUcPeriod"/>
            </a:pPr>
            <a:r>
              <a:rPr lang="zh-CN" altLang="en-US" dirty="0"/>
              <a:t>如果是以下情况，恢复比较简单</a:t>
            </a:r>
            <a:r>
              <a:rPr lang="zh-CN" altLang="en-US" dirty="0" smtClean="0"/>
              <a:t>：</a:t>
            </a:r>
            <a:endParaRPr lang="en-US" altLang="zh-CN" dirty="0" smtClean="0"/>
          </a:p>
          <a:p>
            <a:pPr>
              <a:lnSpc>
                <a:spcPct val="150000"/>
              </a:lnSpc>
              <a:buFont typeface="+mj-lt"/>
              <a:buAutoNum type="alphaLcParenR"/>
            </a:pPr>
            <a:r>
              <a:rPr lang="en-US" altLang="zh-CN" dirty="0"/>
              <a:t>a)</a:t>
            </a:r>
            <a:r>
              <a:rPr lang="zh-CN" altLang="en-US" dirty="0"/>
              <a:t>当前结点是红</a:t>
            </a:r>
            <a:r>
              <a:rPr lang="en-US" altLang="zh-CN" dirty="0"/>
              <a:t>+</a:t>
            </a:r>
            <a:r>
              <a:rPr lang="zh-CN" altLang="en-US" dirty="0"/>
              <a:t>黑色</a:t>
            </a:r>
            <a:br>
              <a:rPr lang="zh-CN" altLang="en-US" dirty="0"/>
            </a:br>
            <a:r>
              <a:rPr lang="zh-CN" altLang="en-US" dirty="0"/>
              <a:t>解法，直接把当前结点染成黑色，结束此时红黑树性质全部恢复。</a:t>
            </a:r>
          </a:p>
          <a:p>
            <a:pPr>
              <a:lnSpc>
                <a:spcPct val="150000"/>
              </a:lnSpc>
              <a:buFont typeface="+mj-lt"/>
              <a:buAutoNum type="alphaLcParenR"/>
            </a:pPr>
            <a:r>
              <a:rPr lang="en-US" altLang="zh-CN" dirty="0"/>
              <a:t>b)</a:t>
            </a:r>
            <a:r>
              <a:rPr lang="zh-CN" altLang="en-US" dirty="0"/>
              <a:t>当前结点是黑</a:t>
            </a:r>
            <a:r>
              <a:rPr lang="en-US" altLang="zh-CN" dirty="0"/>
              <a:t>+</a:t>
            </a:r>
            <a:r>
              <a:rPr lang="zh-CN" altLang="en-US" dirty="0"/>
              <a:t>黑且是根结点， 解法：什么都不做，结束</a:t>
            </a:r>
            <a:r>
              <a:rPr lang="zh-CN" altLang="en-US" dirty="0" smtClean="0"/>
              <a:t>。</a:t>
            </a:r>
            <a:endParaRPr lang="zh-CN" altLang="en-US" dirty="0"/>
          </a:p>
          <a:p>
            <a:pPr marL="0" indent="0">
              <a:lnSpc>
                <a:spcPct val="150000"/>
              </a:lnSpc>
              <a:buNone/>
            </a:pPr>
            <a:r>
              <a:rPr lang="zh-CN" altLang="en-US" dirty="0" smtClean="0"/>
              <a:t>      复杂情况：</a:t>
            </a:r>
            <a:endParaRPr lang="en-US" altLang="zh-CN" dirty="0" smtClean="0"/>
          </a:p>
          <a:p>
            <a:pPr>
              <a:lnSpc>
                <a:spcPct val="150000"/>
              </a:lnSpc>
              <a:buFont typeface="+mj-lt"/>
              <a:buAutoNum type="arabicPeriod"/>
            </a:pPr>
            <a:r>
              <a:rPr lang="zh-CN" altLang="en-US" dirty="0"/>
              <a:t>删除修复情况</a:t>
            </a:r>
            <a:r>
              <a:rPr lang="en-US" altLang="zh-CN" dirty="0"/>
              <a:t>1</a:t>
            </a:r>
            <a:r>
              <a:rPr lang="zh-CN" altLang="en-US" dirty="0"/>
              <a:t>：当前结点是黑</a:t>
            </a:r>
            <a:r>
              <a:rPr lang="en-US" altLang="zh-CN" dirty="0"/>
              <a:t>+</a:t>
            </a:r>
            <a:r>
              <a:rPr lang="zh-CN" altLang="en-US" dirty="0"/>
              <a:t>黑且兄弟结点为红色</a:t>
            </a:r>
            <a:r>
              <a:rPr lang="en-US" altLang="zh-CN" dirty="0"/>
              <a:t>(</a:t>
            </a:r>
            <a:r>
              <a:rPr lang="zh-CN" altLang="en-US" dirty="0"/>
              <a:t>此时父结点和兄弟结点的子结点分为黑</a:t>
            </a:r>
            <a:r>
              <a:rPr lang="en-US" altLang="zh-CN" dirty="0"/>
              <a:t>)</a:t>
            </a:r>
          </a:p>
          <a:p>
            <a:pPr>
              <a:lnSpc>
                <a:spcPct val="150000"/>
              </a:lnSpc>
              <a:buFont typeface="+mj-lt"/>
              <a:buAutoNum type="arabicPeriod"/>
            </a:pPr>
            <a:r>
              <a:rPr lang="zh-CN" altLang="en-US" dirty="0"/>
              <a:t>删除修复情况</a:t>
            </a:r>
            <a:r>
              <a:rPr lang="en-US" altLang="zh-CN" dirty="0"/>
              <a:t>2</a:t>
            </a:r>
            <a:r>
              <a:rPr lang="zh-CN" altLang="en-US" dirty="0"/>
              <a:t>：当前结点是黑加黑且兄弟是黑色且兄弟结点的两个子结点全为黑色</a:t>
            </a:r>
          </a:p>
          <a:p>
            <a:pPr>
              <a:lnSpc>
                <a:spcPct val="150000"/>
              </a:lnSpc>
              <a:buFont typeface="+mj-lt"/>
              <a:buAutoNum type="arabicPeriod"/>
            </a:pPr>
            <a:r>
              <a:rPr lang="zh-CN" altLang="en-US" dirty="0"/>
              <a:t>删除修复情况</a:t>
            </a:r>
            <a:r>
              <a:rPr lang="en-US" altLang="zh-CN" dirty="0"/>
              <a:t>3</a:t>
            </a:r>
            <a:r>
              <a:rPr lang="zh-CN" altLang="en-US" dirty="0"/>
              <a:t>：当前结点颜色是黑</a:t>
            </a:r>
            <a:r>
              <a:rPr lang="en-US" altLang="zh-CN" dirty="0"/>
              <a:t>+</a:t>
            </a:r>
            <a:r>
              <a:rPr lang="zh-CN" altLang="en-US" dirty="0"/>
              <a:t>黑，兄弟结点是黑色，兄弟的左子是红色，右子是黑色</a:t>
            </a:r>
          </a:p>
          <a:p>
            <a:pPr>
              <a:lnSpc>
                <a:spcPct val="150000"/>
              </a:lnSpc>
              <a:buFont typeface="+mj-lt"/>
              <a:buAutoNum type="arabicPeriod"/>
            </a:pPr>
            <a:r>
              <a:rPr lang="zh-CN" altLang="en-US" dirty="0"/>
              <a:t>删除修复情况</a:t>
            </a:r>
            <a:r>
              <a:rPr lang="en-US" altLang="zh-CN" dirty="0"/>
              <a:t>4</a:t>
            </a:r>
            <a:r>
              <a:rPr lang="zh-CN" altLang="en-US" dirty="0"/>
              <a:t>：当前结点颜色是黑</a:t>
            </a:r>
            <a:r>
              <a:rPr lang="en-US" altLang="zh-CN" dirty="0"/>
              <a:t>-</a:t>
            </a:r>
            <a:r>
              <a:rPr lang="zh-CN" altLang="en-US" dirty="0"/>
              <a:t>黑色，它的兄弟结点是黑色，但是兄弟结点的右子是红色，兄弟结点左子的颜色任意</a:t>
            </a:r>
          </a:p>
          <a:p>
            <a:pPr>
              <a:lnSpc>
                <a:spcPct val="150000"/>
              </a:lnSpc>
            </a:pPr>
            <a:endParaRPr lang="zh-CN" altLang="en-US" dirty="0"/>
          </a:p>
          <a:p>
            <a:endParaRPr lang="zh-CN" altLang="en-US" dirty="0"/>
          </a:p>
        </p:txBody>
      </p:sp>
    </p:spTree>
    <p:extLst>
      <p:ext uri="{BB962C8B-B14F-4D97-AF65-F5344CB8AC3E}">
        <p14:creationId xmlns:p14="http://schemas.microsoft.com/office/powerpoint/2010/main" val="1747511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0504" y="235579"/>
            <a:ext cx="11356002" cy="1754326"/>
          </a:xfrm>
          <a:prstGeom prst="rect">
            <a:avLst/>
          </a:prstGeom>
          <a:noFill/>
        </p:spPr>
        <p:txBody>
          <a:bodyPr wrap="square" rtlCol="0">
            <a:spAutoFit/>
          </a:bodyPr>
          <a:lstStyle/>
          <a:p>
            <a:pPr>
              <a:lnSpc>
                <a:spcPct val="150000"/>
              </a:lnSpc>
            </a:pPr>
            <a:r>
              <a:rPr lang="zh-CN" altLang="en-US" dirty="0">
                <a:latin typeface="+mn-ea"/>
              </a:rPr>
              <a:t>删除修复情况</a:t>
            </a:r>
            <a:r>
              <a:rPr lang="en-US" altLang="zh-CN" dirty="0">
                <a:latin typeface="+mn-ea"/>
              </a:rPr>
              <a:t>1</a:t>
            </a:r>
            <a:r>
              <a:rPr lang="zh-CN" altLang="en-US" dirty="0">
                <a:latin typeface="+mn-ea"/>
              </a:rPr>
              <a:t>：当前结点是黑</a:t>
            </a:r>
            <a:r>
              <a:rPr lang="en-US" altLang="zh-CN" dirty="0">
                <a:latin typeface="+mn-ea"/>
              </a:rPr>
              <a:t>+</a:t>
            </a:r>
            <a:r>
              <a:rPr lang="zh-CN" altLang="en-US" dirty="0">
                <a:latin typeface="+mn-ea"/>
              </a:rPr>
              <a:t>黑且兄弟结点为红色</a:t>
            </a:r>
            <a:r>
              <a:rPr lang="en-US" altLang="zh-CN" dirty="0">
                <a:latin typeface="+mn-ea"/>
              </a:rPr>
              <a:t>(</a:t>
            </a:r>
            <a:r>
              <a:rPr lang="zh-CN" altLang="en-US" dirty="0">
                <a:latin typeface="+mn-ea"/>
              </a:rPr>
              <a:t>此时父结点和兄弟结点的子结点分为黑</a:t>
            </a:r>
            <a:r>
              <a:rPr lang="en-US" altLang="zh-CN" dirty="0">
                <a:latin typeface="+mn-ea"/>
              </a:rPr>
              <a:t>)</a:t>
            </a:r>
            <a:r>
              <a:rPr lang="zh-CN" altLang="en-US" dirty="0">
                <a:latin typeface="+mn-ea"/>
              </a:rPr>
              <a:t>。</a:t>
            </a:r>
          </a:p>
          <a:p>
            <a:pPr>
              <a:lnSpc>
                <a:spcPct val="150000"/>
              </a:lnSpc>
            </a:pPr>
            <a:r>
              <a:rPr lang="zh-CN" altLang="en-US" dirty="0">
                <a:latin typeface="+mn-ea"/>
              </a:rPr>
              <a:t>解法：把父结点染成红色，把兄弟结点染成黑色，之后重新进入算法（我们只讨论当前结点是其父结点左孩子时的情况）。此变换后原红黑树性质</a:t>
            </a:r>
            <a:r>
              <a:rPr lang="en-US" altLang="zh-CN" dirty="0">
                <a:latin typeface="+mn-ea"/>
              </a:rPr>
              <a:t>5</a:t>
            </a:r>
            <a:r>
              <a:rPr lang="zh-CN" altLang="en-US" dirty="0">
                <a:latin typeface="+mn-ea"/>
              </a:rPr>
              <a:t>不变，而把问题转化为兄弟结点为黑色的情况</a:t>
            </a:r>
            <a:r>
              <a:rPr lang="en-US" altLang="zh-CN" dirty="0">
                <a:latin typeface="+mn-ea"/>
              </a:rPr>
              <a:t>(</a:t>
            </a:r>
            <a:r>
              <a:rPr lang="zh-CN" altLang="en-US" dirty="0">
                <a:latin typeface="+mn-ea"/>
              </a:rPr>
              <a:t>注：变化前，原本就未违反性质</a:t>
            </a:r>
            <a:r>
              <a:rPr lang="en-US" altLang="zh-CN" dirty="0">
                <a:latin typeface="+mn-ea"/>
              </a:rPr>
              <a:t>5</a:t>
            </a:r>
            <a:r>
              <a:rPr lang="zh-CN" altLang="en-US" dirty="0">
                <a:latin typeface="+mn-ea"/>
              </a:rPr>
              <a:t>，只是为了把问题转化为兄弟结点为黑色的情况</a:t>
            </a:r>
            <a:r>
              <a:rPr lang="en-US" altLang="zh-CN" dirty="0">
                <a:latin typeface="+mn-ea"/>
              </a:rPr>
              <a:t>)</a:t>
            </a:r>
            <a:r>
              <a:rPr lang="zh-CN" altLang="en-US" dirty="0">
                <a:latin typeface="+mn-ea"/>
              </a:rPr>
              <a:t>。</a:t>
            </a:r>
          </a:p>
        </p:txBody>
      </p:sp>
      <p:pic>
        <p:nvPicPr>
          <p:cNvPr id="3074" name="Picture 2" descr="https://github.com/julycoding/The-Art-Of-Programming-By-July/raw/master/ebook/images/rbtree/1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0504" y="2069431"/>
            <a:ext cx="5373859" cy="453548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github.com/julycoding/The-Art-Of-Programming-By-July/raw/master/ebook/images/rbtree/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8578" y="2104315"/>
            <a:ext cx="5277928" cy="4465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4377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1859" y="370891"/>
            <a:ext cx="10702754" cy="1443841"/>
          </a:xfrm>
        </p:spPr>
        <p:txBody>
          <a:bodyPr>
            <a:normAutofit/>
          </a:bodyPr>
          <a:lstStyle/>
          <a:p>
            <a:pPr>
              <a:lnSpc>
                <a:spcPct val="150000"/>
              </a:lnSpc>
            </a:pPr>
            <a:r>
              <a:rPr lang="zh-CN" altLang="en-US" sz="1800" dirty="0"/>
              <a:t>删除修复情况</a:t>
            </a:r>
            <a:r>
              <a:rPr lang="en-US" altLang="zh-CN" sz="1800" dirty="0"/>
              <a:t>2</a:t>
            </a:r>
            <a:r>
              <a:rPr lang="zh-CN" altLang="en-US" sz="1800" dirty="0"/>
              <a:t>：当前结点是黑加黑且兄弟是黑色且兄弟结点的两个子结点全为黑色</a:t>
            </a:r>
            <a:r>
              <a:rPr lang="zh-CN" altLang="en-US" sz="1800" dirty="0" smtClean="0"/>
              <a:t>。</a:t>
            </a:r>
            <a:r>
              <a:rPr lang="zh-CN" altLang="en-US" sz="1800" dirty="0"/>
              <a:t/>
            </a:r>
            <a:br>
              <a:rPr lang="zh-CN" altLang="en-US" sz="1800" dirty="0"/>
            </a:br>
            <a:r>
              <a:rPr lang="zh-CN" altLang="en-US" sz="1800" dirty="0"/>
              <a:t>解法：把当前结点和兄弟结点中抽取一重黑色追加到父结点上，把父结点当成新的当前结点，重新进入算法。</a:t>
            </a:r>
          </a:p>
        </p:txBody>
      </p:sp>
      <p:pic>
        <p:nvPicPr>
          <p:cNvPr id="4098" name="Picture 2" descr="https://github.com/julycoding/The-Art-Of-Programming-By-July/raw/master/ebook/images/rbtree/1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1182" y="1814732"/>
            <a:ext cx="5416061" cy="469861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github.com/julycoding/The-Art-Of-Programming-By-July/raw/master/ebook/images/rbtree/1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9611" y="1863968"/>
            <a:ext cx="5283982" cy="4607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0961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9916" y="427162"/>
            <a:ext cx="10699738" cy="1387569"/>
          </a:xfrm>
        </p:spPr>
        <p:txBody>
          <a:bodyPr>
            <a:noAutofit/>
          </a:bodyPr>
          <a:lstStyle/>
          <a:p>
            <a:pPr>
              <a:lnSpc>
                <a:spcPct val="150000"/>
              </a:lnSpc>
            </a:pPr>
            <a:r>
              <a:rPr lang="zh-CN" altLang="en-US" sz="1800" dirty="0"/>
              <a:t>删除修复情况</a:t>
            </a:r>
            <a:r>
              <a:rPr lang="en-US" altLang="zh-CN" sz="1800" dirty="0"/>
              <a:t>3</a:t>
            </a:r>
            <a:r>
              <a:rPr lang="zh-CN" altLang="en-US" sz="1800" dirty="0"/>
              <a:t>：当前结点颜色是黑</a:t>
            </a:r>
            <a:r>
              <a:rPr lang="en-US" altLang="zh-CN" sz="1800" dirty="0"/>
              <a:t>+</a:t>
            </a:r>
            <a:r>
              <a:rPr lang="zh-CN" altLang="en-US" sz="1800" dirty="0"/>
              <a:t>黑，兄弟结点是黑色，兄弟的左子是红色，右子是黑色。</a:t>
            </a:r>
            <a:br>
              <a:rPr lang="zh-CN" altLang="en-US" sz="1800" dirty="0"/>
            </a:br>
            <a:r>
              <a:rPr lang="zh-CN" altLang="en-US" sz="1800" dirty="0"/>
              <a:t>解法：把兄弟结点染红，兄弟左子结点染黑，之后再在兄弟结点为支点解右旋，之后重新进入算法。此是把当前的情况转化为情况</a:t>
            </a:r>
            <a:r>
              <a:rPr lang="en-US" altLang="zh-CN" sz="1800" dirty="0"/>
              <a:t>4</a:t>
            </a:r>
            <a:r>
              <a:rPr lang="zh-CN" altLang="en-US" sz="1800" dirty="0"/>
              <a:t>，而性质</a:t>
            </a:r>
            <a:r>
              <a:rPr lang="en-US" altLang="zh-CN" sz="1800" dirty="0"/>
              <a:t>5</a:t>
            </a:r>
            <a:r>
              <a:rPr lang="zh-CN" altLang="en-US" sz="1800" dirty="0"/>
              <a:t>得以保持</a:t>
            </a:r>
            <a:br>
              <a:rPr lang="zh-CN" altLang="en-US" sz="1800" dirty="0"/>
            </a:br>
            <a:endParaRPr lang="zh-CN" altLang="en-US" sz="1800" dirty="0"/>
          </a:p>
        </p:txBody>
      </p:sp>
      <p:pic>
        <p:nvPicPr>
          <p:cNvPr id="5122" name="Picture 2" descr="https://github.com/julycoding/The-Art-Of-Programming-By-July/raw/master/ebook/images/rbtree/14.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672" y="1997612"/>
            <a:ext cx="5427113" cy="460013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github.com/julycoding/The-Art-Of-Programming-By-July/raw/master/ebook/images/rbtree/1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8936" y="2110154"/>
            <a:ext cx="5317588" cy="4487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3029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8978" y="230214"/>
            <a:ext cx="10885634" cy="1280890"/>
          </a:xfrm>
        </p:spPr>
        <p:txBody>
          <a:bodyPr>
            <a:noAutofit/>
          </a:bodyPr>
          <a:lstStyle/>
          <a:p>
            <a:pPr>
              <a:lnSpc>
                <a:spcPct val="150000"/>
              </a:lnSpc>
            </a:pPr>
            <a:r>
              <a:rPr lang="zh-CN" altLang="en-US" sz="1800" dirty="0"/>
              <a:t>删除修复情况</a:t>
            </a:r>
            <a:r>
              <a:rPr lang="en-US" altLang="zh-CN" sz="1800" dirty="0"/>
              <a:t>4</a:t>
            </a:r>
            <a:r>
              <a:rPr lang="zh-CN" altLang="en-US" sz="1800" dirty="0"/>
              <a:t>：当前结点颜色是黑</a:t>
            </a:r>
            <a:r>
              <a:rPr lang="en-US" altLang="zh-CN" sz="1800" dirty="0"/>
              <a:t>-</a:t>
            </a:r>
            <a:r>
              <a:rPr lang="zh-CN" altLang="en-US" sz="1800" dirty="0"/>
              <a:t>黑色，它的兄弟结点是黑色，但是兄弟结点的右子是红色，兄弟结点左子的颜色任意。</a:t>
            </a:r>
            <a:br>
              <a:rPr lang="zh-CN" altLang="en-US" sz="1800" dirty="0"/>
            </a:br>
            <a:r>
              <a:rPr lang="zh-CN" altLang="en-US" sz="1800" dirty="0"/>
              <a:t>解法：把兄弟结点染成当前结点父结点的颜色，把当前结点父结点染成黑色，兄弟结点右子染成黑色，之后以当前结点的父结点为支点进行左旋，此时算法结束，红黑树所有性质调整正确</a:t>
            </a:r>
            <a:br>
              <a:rPr lang="zh-CN" altLang="en-US" sz="1800" dirty="0"/>
            </a:br>
            <a:endParaRPr lang="zh-CN" altLang="en-US" sz="1800" dirty="0"/>
          </a:p>
        </p:txBody>
      </p:sp>
      <p:pic>
        <p:nvPicPr>
          <p:cNvPr id="6146" name="Picture 2" descr="https://github.com/julycoding/The-Art-Of-Programming-By-July/raw/master/ebook/images/rbtree/16.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8978" y="2114061"/>
            <a:ext cx="5528604" cy="449775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github.com/julycoding/The-Art-Of-Programming-By-July/raw/master/ebook/images/rbtree/1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6734" y="2114061"/>
            <a:ext cx="5393049" cy="450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4084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45127"/>
            <a:ext cx="10515600" cy="5331836"/>
          </a:xfrm>
        </p:spPr>
        <p:txBody>
          <a:bodyPr>
            <a:normAutofit/>
          </a:bodyPr>
          <a:lstStyle/>
          <a:p>
            <a:endParaRPr lang="en-US" altLang="zh-CN" dirty="0" smtClean="0"/>
          </a:p>
          <a:p>
            <a:pPr marL="0" indent="0">
              <a:lnSpc>
                <a:spcPct val="150000"/>
              </a:lnSpc>
              <a:spcBef>
                <a:spcPts val="0"/>
              </a:spcBef>
            </a:pPr>
            <a:r>
              <a:rPr lang="zh-CN" altLang="en-US" sz="2000" dirty="0" smtClean="0"/>
              <a:t>（后续内容为建议自了解知识）</a:t>
            </a:r>
            <a:endParaRPr lang="en-US" altLang="zh-CN" sz="2000" dirty="0"/>
          </a:p>
          <a:p>
            <a:pPr marL="0" indent="0">
              <a:lnSpc>
                <a:spcPct val="150000"/>
              </a:lnSpc>
              <a:spcBef>
                <a:spcPts val="0"/>
              </a:spcBef>
            </a:pPr>
            <a:endParaRPr lang="en-US" altLang="zh-CN" dirty="0" smtClean="0"/>
          </a:p>
          <a:p>
            <a:pPr marL="0" indent="0">
              <a:lnSpc>
                <a:spcPct val="150000"/>
              </a:lnSpc>
              <a:spcBef>
                <a:spcPts val="0"/>
              </a:spcBef>
            </a:pPr>
            <a:r>
              <a:rPr lang="en-US" altLang="zh-CN" dirty="0" err="1" smtClean="0"/>
              <a:t>Jit</a:t>
            </a:r>
            <a:r>
              <a:rPr lang="zh-CN" altLang="en-US" dirty="0" smtClean="0"/>
              <a:t>：</a:t>
            </a:r>
            <a:r>
              <a:rPr lang="en-US" altLang="zh-CN" dirty="0" smtClean="0"/>
              <a:t>just-in-time  compilation   </a:t>
            </a:r>
            <a:r>
              <a:rPr lang="zh-CN" altLang="en-US" dirty="0" smtClean="0"/>
              <a:t>即时编译 ：结合动态和静态  </a:t>
            </a:r>
            <a:endParaRPr lang="en-US" altLang="zh-CN" dirty="0" smtClean="0"/>
          </a:p>
          <a:p>
            <a:pPr marL="0" indent="0">
              <a:lnSpc>
                <a:spcPct val="150000"/>
              </a:lnSpc>
              <a:spcBef>
                <a:spcPts val="0"/>
              </a:spcBef>
            </a:pPr>
            <a:endParaRPr lang="en-US" altLang="zh-CN" dirty="0"/>
          </a:p>
          <a:p>
            <a:pPr marL="0" indent="0">
              <a:lnSpc>
                <a:spcPct val="150000"/>
              </a:lnSpc>
              <a:spcBef>
                <a:spcPts val="0"/>
              </a:spcBef>
            </a:pPr>
            <a:r>
              <a:rPr lang="zh-CN" altLang="en-US" sz="2000" dirty="0"/>
              <a:t>动态编译            </a:t>
            </a:r>
            <a:endParaRPr lang="en-US" altLang="zh-CN" sz="2000" dirty="0"/>
          </a:p>
          <a:p>
            <a:pPr marL="0" indent="0">
              <a:lnSpc>
                <a:spcPct val="150000"/>
              </a:lnSpc>
              <a:spcBef>
                <a:spcPts val="0"/>
              </a:spcBef>
            </a:pPr>
            <a:endParaRPr lang="en-US" altLang="zh-CN" dirty="0"/>
          </a:p>
          <a:p>
            <a:pPr marL="0" indent="0">
              <a:lnSpc>
                <a:spcPct val="150000"/>
              </a:lnSpc>
              <a:spcBef>
                <a:spcPts val="0"/>
              </a:spcBef>
            </a:pPr>
            <a:r>
              <a:rPr lang="zh-CN" altLang="en-US" dirty="0" smtClean="0"/>
              <a:t>静态编译      机器码</a:t>
            </a:r>
            <a:endParaRPr lang="en-US" altLang="zh-CN" dirty="0" smtClean="0"/>
          </a:p>
          <a:p>
            <a:pPr marL="0" indent="0">
              <a:lnSpc>
                <a:spcPct val="150000"/>
              </a:lnSpc>
              <a:spcBef>
                <a:spcPts val="0"/>
              </a:spcBef>
            </a:pPr>
            <a:endParaRPr lang="en-US" altLang="zh-CN" dirty="0"/>
          </a:p>
          <a:p>
            <a:pPr marL="0" indent="0">
              <a:lnSpc>
                <a:spcPct val="150000"/>
              </a:lnSpc>
              <a:spcBef>
                <a:spcPts val="0"/>
              </a:spcBef>
            </a:pPr>
            <a:r>
              <a:rPr lang="zh-CN" altLang="en-US" dirty="0" smtClean="0"/>
              <a:t>解释性语言</a:t>
            </a:r>
            <a:endParaRPr lang="en-US" altLang="zh-CN" dirty="0" smtClean="0"/>
          </a:p>
          <a:p>
            <a:pPr marL="0" indent="0">
              <a:lnSpc>
                <a:spcPct val="150000"/>
              </a:lnSpc>
              <a:spcBef>
                <a:spcPts val="0"/>
              </a:spcBef>
            </a:pPr>
            <a:endParaRPr lang="en-US" altLang="zh-CN" dirty="0" smtClean="0"/>
          </a:p>
          <a:p>
            <a:pPr marL="0" indent="0">
              <a:lnSpc>
                <a:spcPct val="150000"/>
              </a:lnSpc>
              <a:spcBef>
                <a:spcPts val="0"/>
              </a:spcBef>
            </a:pPr>
            <a:r>
              <a:rPr lang="zh-CN" altLang="en-US" dirty="0" smtClean="0"/>
              <a:t>分层编译（</a:t>
            </a:r>
            <a:r>
              <a:rPr lang="en-US" altLang="zh-CN" dirty="0" smtClean="0"/>
              <a:t>JVM</a:t>
            </a:r>
            <a:r>
              <a:rPr lang="zh-CN" altLang="en-US" dirty="0" smtClean="0"/>
              <a:t>）</a:t>
            </a:r>
            <a:endParaRPr lang="en-US" altLang="zh-CN" dirty="0"/>
          </a:p>
          <a:p>
            <a:endParaRPr lang="zh-CN" altLang="en-US" dirty="0"/>
          </a:p>
        </p:txBody>
      </p:sp>
    </p:spTree>
    <p:extLst>
      <p:ext uri="{BB962C8B-B14F-4D97-AF65-F5344CB8AC3E}">
        <p14:creationId xmlns:p14="http://schemas.microsoft.com/office/powerpoint/2010/main" val="28234991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存储层次"/>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9710" y="294323"/>
            <a:ext cx="10803414" cy="6342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637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55964" y="387928"/>
            <a:ext cx="10501745" cy="6359236"/>
          </a:xfrm>
        </p:spPr>
        <p:txBody>
          <a:bodyPr>
            <a:normAutofit/>
          </a:bodyPr>
          <a:lstStyle/>
          <a:p>
            <a:pPr marL="0" indent="0">
              <a:lnSpc>
                <a:spcPct val="150000"/>
              </a:lnSpc>
              <a:spcBef>
                <a:spcPts val="0"/>
              </a:spcBef>
            </a:pPr>
            <a:r>
              <a:rPr lang="zh-CN" altLang="en-US" dirty="0">
                <a:solidFill>
                  <a:srgbClr val="222222"/>
                </a:solidFill>
                <a:latin typeface="Arial" panose="020B0604020202020204" pitchFamily="34" charset="0"/>
              </a:rPr>
              <a:t>数据结构可透过</a:t>
            </a:r>
            <a:r>
              <a:rPr lang="zh-CN" altLang="en-US" dirty="0">
                <a:solidFill>
                  <a:srgbClr val="0B0080"/>
                </a:solidFill>
                <a:latin typeface="Arial" panose="020B0604020202020204" pitchFamily="34" charset="0"/>
                <a:hlinkClick r:id="rId2" tooltip="编程语言"/>
              </a:rPr>
              <a:t>程序语言</a:t>
            </a:r>
            <a:r>
              <a:rPr lang="zh-CN" altLang="en-US" dirty="0">
                <a:solidFill>
                  <a:srgbClr val="222222"/>
                </a:solidFill>
                <a:latin typeface="Arial" panose="020B0604020202020204" pitchFamily="34" charset="0"/>
              </a:rPr>
              <a:t>所提供的</a:t>
            </a:r>
            <a:r>
              <a:rPr lang="zh-CN" altLang="en-US" dirty="0">
                <a:solidFill>
                  <a:srgbClr val="0B0080"/>
                </a:solidFill>
                <a:latin typeface="Arial" panose="020B0604020202020204" pitchFamily="34" charset="0"/>
                <a:hlinkClick r:id="rId3" tooltip="数据类型"/>
              </a:rPr>
              <a:t>数据类型</a:t>
            </a:r>
            <a:r>
              <a:rPr lang="zh-CN" altLang="en-US" dirty="0">
                <a:solidFill>
                  <a:srgbClr val="222222"/>
                </a:solidFill>
                <a:latin typeface="Arial" panose="020B0604020202020204" pitchFamily="34" charset="0"/>
              </a:rPr>
              <a:t>、</a:t>
            </a:r>
            <a:r>
              <a:rPr lang="zh-CN" altLang="en-US" dirty="0">
                <a:solidFill>
                  <a:srgbClr val="0B0080"/>
                </a:solidFill>
                <a:latin typeface="Arial" panose="020B0604020202020204" pitchFamily="34" charset="0"/>
                <a:hlinkClick r:id="rId4" tooltip="引用"/>
              </a:rPr>
              <a:t>引用</a:t>
            </a:r>
            <a:r>
              <a:rPr lang="zh-CN" altLang="en-US" dirty="0">
                <a:solidFill>
                  <a:srgbClr val="222222"/>
                </a:solidFill>
                <a:latin typeface="Arial" panose="020B0604020202020204" pitchFamily="34" charset="0"/>
              </a:rPr>
              <a:t>及其他操作加以实现。一个设计良好的数据结构，应该在尽可能使用较少的时间与空间资源的前提下，支持各种程序运行。</a:t>
            </a:r>
          </a:p>
          <a:p>
            <a:pPr marL="0" indent="0">
              <a:lnSpc>
                <a:spcPct val="150000"/>
              </a:lnSpc>
              <a:spcBef>
                <a:spcPts val="0"/>
              </a:spcBef>
            </a:pPr>
            <a:r>
              <a:rPr lang="zh-CN" altLang="en-US" dirty="0" smtClean="0">
                <a:solidFill>
                  <a:srgbClr val="222222"/>
                </a:solidFill>
                <a:latin typeface="Arial" panose="020B0604020202020204" pitchFamily="34" charset="0"/>
              </a:rPr>
              <a:t>不同</a:t>
            </a:r>
            <a:r>
              <a:rPr lang="zh-CN" altLang="en-US" dirty="0">
                <a:solidFill>
                  <a:srgbClr val="222222"/>
                </a:solidFill>
                <a:latin typeface="Arial" panose="020B0604020202020204" pitchFamily="34" charset="0"/>
              </a:rPr>
              <a:t>种类的数据结构适合不同种类的应用，部分数据结构甚至是为了解决特定问题而设计出来的。例如</a:t>
            </a:r>
            <a:r>
              <a:rPr lang="en-US" altLang="zh-CN" dirty="0">
                <a:solidFill>
                  <a:srgbClr val="0B0080"/>
                </a:solidFill>
                <a:latin typeface="Arial" panose="020B0604020202020204" pitchFamily="34" charset="0"/>
                <a:hlinkClick r:id="rId5" tooltip="B树"/>
              </a:rPr>
              <a:t>B</a:t>
            </a:r>
            <a:r>
              <a:rPr lang="zh-CN" altLang="en-US" dirty="0">
                <a:solidFill>
                  <a:srgbClr val="0B0080"/>
                </a:solidFill>
                <a:latin typeface="Arial" panose="020B0604020202020204" pitchFamily="34" charset="0"/>
                <a:hlinkClick r:id="rId5" tooltip="B树"/>
              </a:rPr>
              <a:t>树</a:t>
            </a:r>
            <a:r>
              <a:rPr lang="zh-CN" altLang="en-US" dirty="0">
                <a:solidFill>
                  <a:srgbClr val="222222"/>
                </a:solidFill>
                <a:latin typeface="Arial" panose="020B0604020202020204" pitchFamily="34" charset="0"/>
              </a:rPr>
              <a:t>即为加快树状结构访问速度而设计的数据结构，常被应用在数据库和文件系统上。</a:t>
            </a:r>
          </a:p>
          <a:p>
            <a:pPr marL="0" indent="0">
              <a:lnSpc>
                <a:spcPct val="150000"/>
              </a:lnSpc>
              <a:spcBef>
                <a:spcPts val="0"/>
              </a:spcBef>
            </a:pPr>
            <a:r>
              <a:rPr lang="zh-CN" altLang="en-US" dirty="0">
                <a:solidFill>
                  <a:srgbClr val="222222"/>
                </a:solidFill>
                <a:latin typeface="Arial" panose="020B0604020202020204" pitchFamily="34" charset="0"/>
              </a:rPr>
              <a:t>正确的数据结构选择可以提高</a:t>
            </a:r>
            <a:r>
              <a:rPr lang="zh-CN" altLang="en-US" dirty="0">
                <a:solidFill>
                  <a:srgbClr val="0B0080"/>
                </a:solidFill>
                <a:latin typeface="Arial" panose="020B0604020202020204" pitchFamily="34" charset="0"/>
                <a:hlinkClick r:id="rId6" tooltip="算法"/>
              </a:rPr>
              <a:t>算法</a:t>
            </a:r>
            <a:r>
              <a:rPr lang="zh-CN" altLang="en-US" dirty="0">
                <a:solidFill>
                  <a:srgbClr val="222222"/>
                </a:solidFill>
                <a:latin typeface="Arial" panose="020B0604020202020204" pitchFamily="34" charset="0"/>
              </a:rPr>
              <a:t>的效率（请参考</a:t>
            </a:r>
            <a:r>
              <a:rPr lang="zh-CN" altLang="en-US" dirty="0">
                <a:solidFill>
                  <a:srgbClr val="00AF89"/>
                </a:solidFill>
                <a:latin typeface="Arial" panose="020B0604020202020204" pitchFamily="34" charset="0"/>
                <a:hlinkClick r:id="rId7"/>
              </a:rPr>
              <a:t>算法效率</a:t>
            </a:r>
            <a:r>
              <a:rPr lang="zh-CN" altLang="en-US" dirty="0">
                <a:solidFill>
                  <a:srgbClr val="222222"/>
                </a:solidFill>
                <a:latin typeface="Arial" panose="020B0604020202020204" pitchFamily="34" charset="0"/>
              </a:rPr>
              <a:t>）。在</a:t>
            </a:r>
            <a:r>
              <a:rPr lang="zh-CN" altLang="en-US" dirty="0">
                <a:solidFill>
                  <a:srgbClr val="0B0080"/>
                </a:solidFill>
                <a:latin typeface="Arial" panose="020B0604020202020204" pitchFamily="34" charset="0"/>
                <a:hlinkClick r:id="rId8" tooltip="计算机程序"/>
              </a:rPr>
              <a:t>计算机程序</a:t>
            </a:r>
            <a:r>
              <a:rPr lang="zh-CN" altLang="en-US" dirty="0">
                <a:solidFill>
                  <a:srgbClr val="222222"/>
                </a:solidFill>
                <a:latin typeface="Arial" panose="020B0604020202020204" pitchFamily="34" charset="0"/>
              </a:rPr>
              <a:t>设计的过程里，选择适当的数据结构是一项重要工作。许多大型系统的编写经验显示，</a:t>
            </a:r>
            <a:r>
              <a:rPr lang="zh-CN" altLang="en-US" dirty="0">
                <a:solidFill>
                  <a:srgbClr val="0B0080"/>
                </a:solidFill>
                <a:latin typeface="Arial" panose="020B0604020202020204" pitchFamily="34" charset="0"/>
                <a:hlinkClick r:id="rId9" tooltip="程序设计"/>
              </a:rPr>
              <a:t>程序设计</a:t>
            </a:r>
            <a:r>
              <a:rPr lang="zh-CN" altLang="en-US" dirty="0">
                <a:solidFill>
                  <a:srgbClr val="222222"/>
                </a:solidFill>
                <a:latin typeface="Arial" panose="020B0604020202020204" pitchFamily="34" charset="0"/>
              </a:rPr>
              <a:t>的困难程度与最终成果的质量与表现，取决于是否选择了最适合的数据结构。</a:t>
            </a:r>
          </a:p>
          <a:p>
            <a:pPr marL="0" indent="0">
              <a:lnSpc>
                <a:spcPct val="150000"/>
              </a:lnSpc>
              <a:spcBef>
                <a:spcPts val="0"/>
              </a:spcBef>
            </a:pPr>
            <a:r>
              <a:rPr lang="zh-CN" altLang="en-US" dirty="0">
                <a:solidFill>
                  <a:srgbClr val="0B0080"/>
                </a:solidFill>
                <a:latin typeface="Arial" panose="020B0604020202020204" pitchFamily="34" charset="0"/>
                <a:hlinkClick r:id="rId10" tooltip="系统架构"/>
              </a:rPr>
              <a:t>系统架构</a:t>
            </a:r>
            <a:r>
              <a:rPr lang="zh-CN" altLang="en-US" dirty="0">
                <a:solidFill>
                  <a:srgbClr val="222222"/>
                </a:solidFill>
                <a:latin typeface="Arial" panose="020B0604020202020204" pitchFamily="34" charset="0"/>
              </a:rPr>
              <a:t>的关键因素是数据结构而非算法的见解，导致了多种形式化的设计方法与</a:t>
            </a:r>
            <a:r>
              <a:rPr lang="zh-CN" altLang="en-US" dirty="0">
                <a:solidFill>
                  <a:srgbClr val="0B0080"/>
                </a:solidFill>
                <a:latin typeface="Arial" panose="020B0604020202020204" pitchFamily="34" charset="0"/>
                <a:hlinkClick r:id="rId2" tooltip="编程语言"/>
              </a:rPr>
              <a:t>编程语言</a:t>
            </a:r>
            <a:r>
              <a:rPr lang="zh-CN" altLang="en-US" dirty="0">
                <a:solidFill>
                  <a:srgbClr val="222222"/>
                </a:solidFill>
                <a:latin typeface="Arial" panose="020B0604020202020204" pitchFamily="34" charset="0"/>
              </a:rPr>
              <a:t>的出现。绝大多数的语言都带有某种程度上的</a:t>
            </a:r>
            <a:r>
              <a:rPr lang="zh-CN" altLang="en-US" dirty="0">
                <a:solidFill>
                  <a:srgbClr val="0B0080"/>
                </a:solidFill>
                <a:latin typeface="Arial" panose="020B0604020202020204" pitchFamily="34" charset="0"/>
                <a:hlinkClick r:id="rId11" tooltip="模块 (程序设计)"/>
              </a:rPr>
              <a:t>模块化</a:t>
            </a:r>
            <a:r>
              <a:rPr lang="zh-CN" altLang="en-US" dirty="0">
                <a:solidFill>
                  <a:srgbClr val="222222"/>
                </a:solidFill>
                <a:latin typeface="Arial" panose="020B0604020202020204" pitchFamily="34" charset="0"/>
              </a:rPr>
              <a:t>思想，透过将数据结构的具体实现封装隐藏于用户界面之后的方法，来让不同的应用程序能够安全地重用这些数据结构。</a:t>
            </a:r>
            <a:r>
              <a:rPr lang="en-US" altLang="zh-CN" dirty="0">
                <a:solidFill>
                  <a:srgbClr val="0B0080"/>
                </a:solidFill>
                <a:latin typeface="Arial" panose="020B0604020202020204" pitchFamily="34" charset="0"/>
                <a:hlinkClick r:id="rId12" tooltip="C++"/>
              </a:rPr>
              <a:t>C++</a:t>
            </a:r>
            <a:r>
              <a:rPr lang="zh-CN" altLang="en-US" dirty="0">
                <a:solidFill>
                  <a:srgbClr val="222222"/>
                </a:solidFill>
                <a:latin typeface="Arial" panose="020B0604020202020204" pitchFamily="34" charset="0"/>
              </a:rPr>
              <a:t>、</a:t>
            </a:r>
            <a:r>
              <a:rPr lang="en-US" altLang="zh-CN" dirty="0">
                <a:solidFill>
                  <a:srgbClr val="0B0080"/>
                </a:solidFill>
                <a:latin typeface="Arial" panose="020B0604020202020204" pitchFamily="34" charset="0"/>
                <a:hlinkClick r:id="rId13" tooltip="Java"/>
              </a:rPr>
              <a:t>Java</a:t>
            </a:r>
            <a:r>
              <a:rPr lang="zh-CN" altLang="en-US" dirty="0">
                <a:solidFill>
                  <a:srgbClr val="222222"/>
                </a:solidFill>
                <a:latin typeface="Arial" panose="020B0604020202020204" pitchFamily="34" charset="0"/>
              </a:rPr>
              <a:t>、</a:t>
            </a:r>
            <a:r>
              <a:rPr lang="en-US" altLang="zh-CN" dirty="0">
                <a:solidFill>
                  <a:srgbClr val="0B0080"/>
                </a:solidFill>
                <a:latin typeface="Arial" panose="020B0604020202020204" pitchFamily="34" charset="0"/>
                <a:hlinkClick r:id="rId14" tooltip="Python"/>
              </a:rPr>
              <a:t>Python</a:t>
            </a:r>
            <a:r>
              <a:rPr lang="zh-CN" altLang="en-US" dirty="0">
                <a:solidFill>
                  <a:srgbClr val="222222"/>
                </a:solidFill>
                <a:latin typeface="Arial" panose="020B0604020202020204" pitchFamily="34" charset="0"/>
              </a:rPr>
              <a:t>等</a:t>
            </a:r>
            <a:r>
              <a:rPr lang="zh-CN" altLang="en-US" dirty="0">
                <a:solidFill>
                  <a:srgbClr val="0B0080"/>
                </a:solidFill>
                <a:latin typeface="Arial" panose="020B0604020202020204" pitchFamily="34" charset="0"/>
                <a:hlinkClick r:id="rId15" tooltip="面向对象的程序设计"/>
              </a:rPr>
              <a:t>面向对象</a:t>
            </a:r>
            <a:r>
              <a:rPr lang="zh-CN" altLang="en-US" dirty="0">
                <a:solidFill>
                  <a:srgbClr val="222222"/>
                </a:solidFill>
                <a:latin typeface="Arial" panose="020B0604020202020204" pitchFamily="34" charset="0"/>
              </a:rPr>
              <a:t>的编程语言可使用</a:t>
            </a:r>
            <a:r>
              <a:rPr lang="zh-CN" altLang="en-US" dirty="0">
                <a:solidFill>
                  <a:srgbClr val="0B0080"/>
                </a:solidFill>
                <a:latin typeface="Arial" panose="020B0604020202020204" pitchFamily="34" charset="0"/>
                <a:hlinkClick r:id="rId16" tooltip="类 (计算机科学)"/>
              </a:rPr>
              <a:t>类别</a:t>
            </a:r>
            <a:r>
              <a:rPr lang="zh-CN" altLang="en-US" dirty="0">
                <a:solidFill>
                  <a:srgbClr val="222222"/>
                </a:solidFill>
                <a:latin typeface="Arial" panose="020B0604020202020204" pitchFamily="34" charset="0"/>
              </a:rPr>
              <a:t>来达到这个目的。</a:t>
            </a:r>
          </a:p>
          <a:p>
            <a:pPr marL="0" indent="0">
              <a:lnSpc>
                <a:spcPct val="150000"/>
              </a:lnSpc>
              <a:spcBef>
                <a:spcPts val="0"/>
              </a:spcBef>
            </a:pPr>
            <a:r>
              <a:rPr lang="zh-CN" altLang="en-US" dirty="0">
                <a:solidFill>
                  <a:srgbClr val="222222"/>
                </a:solidFill>
                <a:latin typeface="Arial" panose="020B0604020202020204" pitchFamily="34" charset="0"/>
              </a:rPr>
              <a:t>因为数据结构概念的普及，现代编程语言及其</a:t>
            </a:r>
            <a:r>
              <a:rPr lang="en-US" altLang="zh-CN" dirty="0">
                <a:solidFill>
                  <a:srgbClr val="0B0080"/>
                </a:solidFill>
                <a:latin typeface="Arial" panose="020B0604020202020204" pitchFamily="34" charset="0"/>
                <a:hlinkClick r:id="rId17" tooltip="运行环境"/>
              </a:rPr>
              <a:t>API</a:t>
            </a:r>
            <a:r>
              <a:rPr lang="zh-CN" altLang="en-US" dirty="0">
                <a:solidFill>
                  <a:srgbClr val="222222"/>
                </a:solidFill>
                <a:latin typeface="Arial" panose="020B0604020202020204" pitchFamily="34" charset="0"/>
              </a:rPr>
              <a:t>中都包含了多种默认的数据结构，例如 </a:t>
            </a:r>
            <a:r>
              <a:rPr lang="en-US" altLang="zh-CN" dirty="0">
                <a:solidFill>
                  <a:srgbClr val="222222"/>
                </a:solidFill>
                <a:latin typeface="Arial" panose="020B0604020202020204" pitchFamily="34" charset="0"/>
              </a:rPr>
              <a:t>C++ </a:t>
            </a:r>
            <a:r>
              <a:rPr lang="zh-CN" altLang="en-US" dirty="0">
                <a:solidFill>
                  <a:srgbClr val="0B0080"/>
                </a:solidFill>
                <a:latin typeface="Arial" panose="020B0604020202020204" pitchFamily="34" charset="0"/>
                <a:hlinkClick r:id="rId18" tooltip="标准模板库"/>
              </a:rPr>
              <a:t>标准模板库</a:t>
            </a:r>
            <a:r>
              <a:rPr lang="zh-CN" altLang="en-US" dirty="0">
                <a:solidFill>
                  <a:srgbClr val="222222"/>
                </a:solidFill>
                <a:latin typeface="Arial" panose="020B0604020202020204" pitchFamily="34" charset="0"/>
              </a:rPr>
              <a:t>中的容器、</a:t>
            </a:r>
            <a:r>
              <a:rPr lang="en-US" altLang="zh-CN" dirty="0">
                <a:solidFill>
                  <a:srgbClr val="0B0080"/>
                </a:solidFill>
                <a:latin typeface="Arial" panose="020B0604020202020204" pitchFamily="34" charset="0"/>
                <a:hlinkClick r:id="rId19" tooltip="Java集合框架"/>
              </a:rPr>
              <a:t>Java</a:t>
            </a:r>
            <a:r>
              <a:rPr lang="zh-CN" altLang="en-US" dirty="0">
                <a:solidFill>
                  <a:srgbClr val="0B0080"/>
                </a:solidFill>
                <a:latin typeface="Arial" panose="020B0604020202020204" pitchFamily="34" charset="0"/>
                <a:hlinkClick r:id="rId19" tooltip="Java集合框架"/>
              </a:rPr>
              <a:t>集合框架</a:t>
            </a:r>
            <a:r>
              <a:rPr lang="zh-CN" altLang="en-US" dirty="0">
                <a:solidFill>
                  <a:srgbClr val="222222"/>
                </a:solidFill>
                <a:latin typeface="Arial" panose="020B0604020202020204" pitchFamily="34" charset="0"/>
              </a:rPr>
              <a:t>以及微软的</a:t>
            </a:r>
            <a:r>
              <a:rPr lang="en-US" altLang="zh-CN" dirty="0">
                <a:solidFill>
                  <a:srgbClr val="0B0080"/>
                </a:solidFill>
                <a:latin typeface="Arial" panose="020B0604020202020204" pitchFamily="34" charset="0"/>
                <a:hlinkClick r:id="rId20" tooltip=".NET Framework"/>
              </a:rPr>
              <a:t>.NET Framework</a:t>
            </a:r>
            <a:r>
              <a:rPr lang="zh-CN" altLang="en-US" dirty="0" smtClean="0">
                <a:solidFill>
                  <a:srgbClr val="222222"/>
                </a:solidFill>
                <a:latin typeface="Arial" panose="020B0604020202020204" pitchFamily="34" charset="0"/>
              </a:rPr>
              <a:t>。</a:t>
            </a:r>
            <a:endParaRPr lang="en-US" altLang="zh-CN" dirty="0" smtClean="0">
              <a:solidFill>
                <a:srgbClr val="222222"/>
              </a:solidFill>
              <a:latin typeface="Arial" panose="020B0604020202020204" pitchFamily="34" charset="0"/>
            </a:endParaRPr>
          </a:p>
          <a:p>
            <a:pPr marL="0" indent="0">
              <a:lnSpc>
                <a:spcPct val="150000"/>
              </a:lnSpc>
              <a:spcBef>
                <a:spcPts val="0"/>
              </a:spcBef>
            </a:pPr>
            <a:endParaRPr lang="en-US" altLang="zh-CN" dirty="0" smtClean="0">
              <a:solidFill>
                <a:srgbClr val="222222"/>
              </a:solidFill>
              <a:latin typeface="Arial" panose="020B0604020202020204" pitchFamily="34" charset="0"/>
            </a:endParaRPr>
          </a:p>
          <a:p>
            <a:pPr marL="0" indent="0">
              <a:lnSpc>
                <a:spcPct val="150000"/>
              </a:lnSpc>
              <a:spcBef>
                <a:spcPts val="0"/>
              </a:spcBef>
            </a:pPr>
            <a:r>
              <a:rPr lang="zh-CN" altLang="en-US" dirty="0" smtClean="0">
                <a:solidFill>
                  <a:srgbClr val="222222"/>
                </a:solidFill>
                <a:latin typeface="Arial" panose="020B0604020202020204" pitchFamily="34" charset="0"/>
              </a:rPr>
              <a:t>摘自维基百科</a:t>
            </a:r>
            <a:r>
              <a:rPr lang="en-US" altLang="zh-CN" dirty="0">
                <a:solidFill>
                  <a:srgbClr val="222222"/>
                </a:solidFill>
                <a:latin typeface="Arial" panose="020B0604020202020204" pitchFamily="34" charset="0"/>
              </a:rPr>
              <a:t>:</a:t>
            </a:r>
            <a:r>
              <a:rPr lang="en-US" altLang="zh-CN" dirty="0" smtClean="0">
                <a:solidFill>
                  <a:srgbClr val="222222"/>
                </a:solidFill>
                <a:latin typeface="Arial" panose="020B0604020202020204" pitchFamily="34" charset="0"/>
              </a:rPr>
              <a:t>https</a:t>
            </a:r>
            <a:r>
              <a:rPr lang="en-US" altLang="zh-CN" dirty="0">
                <a:solidFill>
                  <a:srgbClr val="222222"/>
                </a:solidFill>
                <a:latin typeface="Arial" panose="020B0604020202020204" pitchFamily="34" charset="0"/>
              </a:rPr>
              <a:t>://zh.wikipedia.org/wiki/%E6%95%B0%E6%8D%AE%E7%BB%93%E6%9E%84</a:t>
            </a:r>
            <a:endParaRPr lang="zh-CN" altLang="en-US" dirty="0">
              <a:solidFill>
                <a:srgbClr val="222222"/>
              </a:solidFill>
              <a:latin typeface="Arial" panose="020B0604020202020204" pitchFamily="34" charset="0"/>
            </a:endParaRPr>
          </a:p>
        </p:txBody>
      </p:sp>
    </p:spTree>
    <p:extLst>
      <p:ext uri="{BB962C8B-B14F-4D97-AF65-F5344CB8AC3E}">
        <p14:creationId xmlns:p14="http://schemas.microsoft.com/office/powerpoint/2010/main" val="18629559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img.blog.csdn.net/2016073016280752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6444" y="138546"/>
            <a:ext cx="9256137" cy="6537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8729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98764"/>
            <a:ext cx="10515600" cy="6082145"/>
          </a:xfrm>
        </p:spPr>
        <p:txBody>
          <a:bodyPr>
            <a:normAutofit lnSpcReduction="10000"/>
          </a:bodyPr>
          <a:lstStyle/>
          <a:p>
            <a:pPr marL="0" indent="0">
              <a:lnSpc>
                <a:spcPct val="150000"/>
              </a:lnSpc>
              <a:spcBef>
                <a:spcPts val="0"/>
              </a:spcBef>
            </a:pPr>
            <a:r>
              <a:rPr lang="en-US" altLang="zh-CN" dirty="0" smtClean="0"/>
              <a:t>1.ArrayList</a:t>
            </a:r>
          </a:p>
          <a:p>
            <a:pPr marL="0" indent="0">
              <a:lnSpc>
                <a:spcPct val="150000"/>
              </a:lnSpc>
              <a:spcBef>
                <a:spcPts val="0"/>
              </a:spcBef>
            </a:pPr>
            <a:r>
              <a:rPr lang="en-US" altLang="zh-CN" dirty="0" smtClean="0"/>
              <a:t>   </a:t>
            </a:r>
            <a:r>
              <a:rPr lang="en-US" altLang="zh-CN" dirty="0" err="1" smtClean="0"/>
              <a:t>ArrayList</a:t>
            </a:r>
            <a:r>
              <a:rPr lang="en-US" altLang="zh-CN" dirty="0" smtClean="0"/>
              <a:t> </a:t>
            </a:r>
            <a:r>
              <a:rPr lang="zh-CN" altLang="en-US" dirty="0" smtClean="0"/>
              <a:t>初始化大小是 </a:t>
            </a:r>
            <a:r>
              <a:rPr lang="en-US" altLang="zh-CN" dirty="0" smtClean="0"/>
              <a:t>10 </a:t>
            </a:r>
            <a:r>
              <a:rPr lang="zh-CN" altLang="en-US" dirty="0" smtClean="0"/>
              <a:t>（如果你知道你的</a:t>
            </a:r>
            <a:r>
              <a:rPr lang="en-US" altLang="zh-CN" dirty="0" err="1" smtClean="0"/>
              <a:t>arrayList</a:t>
            </a:r>
            <a:r>
              <a:rPr lang="en-US" altLang="zh-CN" dirty="0" smtClean="0"/>
              <a:t> </a:t>
            </a:r>
            <a:r>
              <a:rPr lang="zh-CN" altLang="en-US" dirty="0" smtClean="0"/>
              <a:t>会达到多少容量，可以在初始化的时候就指定，能节省扩容的性能开支） </a:t>
            </a:r>
          </a:p>
          <a:p>
            <a:pPr marL="0" indent="0">
              <a:lnSpc>
                <a:spcPct val="150000"/>
              </a:lnSpc>
              <a:spcBef>
                <a:spcPts val="0"/>
              </a:spcBef>
              <a:buNone/>
            </a:pPr>
            <a:r>
              <a:rPr lang="zh-CN" altLang="en-US" dirty="0" smtClean="0"/>
              <a:t>      扩容点规则是，新增的时候发现容量不够用了，就去扩容 </a:t>
            </a:r>
          </a:p>
          <a:p>
            <a:pPr marL="0" indent="0">
              <a:lnSpc>
                <a:spcPct val="150000"/>
              </a:lnSpc>
              <a:spcBef>
                <a:spcPts val="0"/>
              </a:spcBef>
              <a:buNone/>
            </a:pPr>
            <a:r>
              <a:rPr lang="zh-CN" altLang="en-US" dirty="0" smtClean="0"/>
              <a:t>      扩容大小规则是，扩容后的大小</a:t>
            </a:r>
            <a:r>
              <a:rPr lang="en-US" altLang="zh-CN" dirty="0" smtClean="0"/>
              <a:t>= </a:t>
            </a:r>
            <a:r>
              <a:rPr lang="zh-CN" altLang="en-US" dirty="0" smtClean="0"/>
              <a:t>原始大小</a:t>
            </a:r>
            <a:r>
              <a:rPr lang="en-US" altLang="zh-CN" dirty="0" smtClean="0"/>
              <a:t>+</a:t>
            </a:r>
            <a:r>
              <a:rPr lang="zh-CN" altLang="en-US" dirty="0" smtClean="0"/>
              <a:t>原始大小</a:t>
            </a:r>
            <a:r>
              <a:rPr lang="en-US" altLang="zh-CN" dirty="0" smtClean="0"/>
              <a:t>/2 + 1</a:t>
            </a:r>
            <a:r>
              <a:rPr lang="zh-CN" altLang="en-US" dirty="0" smtClean="0"/>
              <a:t>。（例如：原始大小是 </a:t>
            </a:r>
            <a:r>
              <a:rPr lang="en-US" altLang="zh-CN" dirty="0" smtClean="0"/>
              <a:t>10 </a:t>
            </a:r>
            <a:r>
              <a:rPr lang="zh-CN" altLang="en-US" dirty="0" smtClean="0"/>
              <a:t>，扩容后的大小就是 </a:t>
            </a:r>
            <a:r>
              <a:rPr lang="en-US" altLang="zh-CN" dirty="0" smtClean="0"/>
              <a:t>10 + 5+1 = 16</a:t>
            </a:r>
            <a:r>
              <a:rPr lang="zh-CN" altLang="en-US" dirty="0" smtClean="0"/>
              <a:t>）</a:t>
            </a:r>
          </a:p>
          <a:p>
            <a:pPr marL="0" indent="0">
              <a:lnSpc>
                <a:spcPct val="150000"/>
              </a:lnSpc>
              <a:spcBef>
                <a:spcPts val="0"/>
              </a:spcBef>
            </a:pPr>
            <a:r>
              <a:rPr lang="en-US" altLang="zh-CN" dirty="0" smtClean="0"/>
              <a:t>2.linkedList</a:t>
            </a:r>
          </a:p>
          <a:p>
            <a:pPr marL="0" indent="0">
              <a:lnSpc>
                <a:spcPct val="150000"/>
              </a:lnSpc>
              <a:spcBef>
                <a:spcPts val="0"/>
              </a:spcBef>
              <a:buNone/>
            </a:pPr>
            <a:r>
              <a:rPr lang="en-US" altLang="zh-CN" dirty="0" smtClean="0"/>
              <a:t>      </a:t>
            </a:r>
            <a:r>
              <a:rPr lang="en-US" altLang="zh-CN" dirty="0" err="1" smtClean="0"/>
              <a:t>linkedList</a:t>
            </a:r>
            <a:r>
              <a:rPr lang="en-US" altLang="zh-CN" dirty="0" smtClean="0"/>
              <a:t> </a:t>
            </a:r>
            <a:r>
              <a:rPr lang="zh-CN" altLang="en-US" dirty="0" smtClean="0"/>
              <a:t>是一个双向链表，没有初始化大小，也没有扩容的机制，就是一直在前面或者后面新增就好。 </a:t>
            </a:r>
          </a:p>
          <a:p>
            <a:pPr marL="0" indent="0">
              <a:lnSpc>
                <a:spcPct val="150000"/>
              </a:lnSpc>
              <a:spcBef>
                <a:spcPts val="0"/>
              </a:spcBef>
              <a:buNone/>
            </a:pPr>
            <a:r>
              <a:rPr lang="zh-CN" altLang="en-US" dirty="0" smtClean="0"/>
              <a:t>      对于双向链表的理解。</a:t>
            </a:r>
          </a:p>
          <a:p>
            <a:pPr marL="0" indent="0">
              <a:lnSpc>
                <a:spcPct val="150000"/>
              </a:lnSpc>
              <a:spcBef>
                <a:spcPts val="0"/>
              </a:spcBef>
            </a:pPr>
            <a:r>
              <a:rPr lang="en-US" altLang="zh-CN" dirty="0" smtClean="0"/>
              <a:t>3.HashMap</a:t>
            </a:r>
            <a:r>
              <a:rPr lang="zh-CN" altLang="en-US" dirty="0" smtClean="0"/>
              <a:t>（红黑树</a:t>
            </a:r>
            <a:r>
              <a:rPr lang="en-US" altLang="zh-CN" dirty="0" smtClean="0"/>
              <a:t>Java</a:t>
            </a:r>
            <a:r>
              <a:rPr lang="zh-CN" altLang="en-US" dirty="0" smtClean="0"/>
              <a:t>典型实现、部分面试要求自己设计</a:t>
            </a:r>
            <a:r>
              <a:rPr lang="en-US" altLang="zh-CN" dirty="0" err="1" smtClean="0"/>
              <a:t>HashMap</a:t>
            </a:r>
            <a:r>
              <a:rPr lang="zh-CN" altLang="en-US" dirty="0" smtClean="0"/>
              <a:t>（或调优））</a:t>
            </a:r>
            <a:endParaRPr lang="en-US" altLang="zh-CN" dirty="0" smtClean="0"/>
          </a:p>
          <a:p>
            <a:pPr marL="0" indent="0">
              <a:lnSpc>
                <a:spcPct val="150000"/>
              </a:lnSpc>
              <a:spcBef>
                <a:spcPts val="0"/>
              </a:spcBef>
              <a:buNone/>
            </a:pPr>
            <a:r>
              <a:rPr lang="en-US" altLang="zh-CN" dirty="0" smtClean="0"/>
              <a:t>      </a:t>
            </a:r>
            <a:r>
              <a:rPr lang="en-US" altLang="zh-CN" dirty="0" err="1" smtClean="0"/>
              <a:t>HashMap</a:t>
            </a:r>
            <a:r>
              <a:rPr lang="en-US" altLang="zh-CN" dirty="0" smtClean="0"/>
              <a:t> </a:t>
            </a:r>
            <a:r>
              <a:rPr lang="zh-CN" altLang="en-US" dirty="0" smtClean="0"/>
              <a:t>初始化大小是 </a:t>
            </a:r>
            <a:r>
              <a:rPr lang="en-US" altLang="zh-CN" dirty="0" smtClean="0"/>
              <a:t>16 </a:t>
            </a:r>
            <a:r>
              <a:rPr lang="zh-CN" altLang="en-US" dirty="0" smtClean="0"/>
              <a:t>，扩容因子默认</a:t>
            </a:r>
            <a:r>
              <a:rPr lang="en-US" altLang="zh-CN" dirty="0" smtClean="0"/>
              <a:t>0.75</a:t>
            </a:r>
            <a:r>
              <a:rPr lang="zh-CN" altLang="en-US" dirty="0" smtClean="0"/>
              <a:t>（可以指定初始化大小，和扩容因子） </a:t>
            </a:r>
          </a:p>
          <a:p>
            <a:pPr marL="0" indent="0">
              <a:lnSpc>
                <a:spcPct val="150000"/>
              </a:lnSpc>
              <a:spcBef>
                <a:spcPts val="0"/>
              </a:spcBef>
              <a:buNone/>
            </a:pPr>
            <a:r>
              <a:rPr lang="zh-CN" altLang="en-US" dirty="0" smtClean="0"/>
              <a:t>      扩容机制</a:t>
            </a:r>
            <a:r>
              <a:rPr lang="en-US" altLang="zh-CN" dirty="0" smtClean="0"/>
              <a:t>.(</a:t>
            </a:r>
            <a:r>
              <a:rPr lang="zh-CN" altLang="en-US" dirty="0" smtClean="0"/>
              <a:t>当前大小 和 当前容量 的比例超过了 扩容因子，就会扩容，扩容后大小为 一倍。例如：初始大小为 </a:t>
            </a:r>
            <a:r>
              <a:rPr lang="en-US" altLang="zh-CN" dirty="0" smtClean="0"/>
              <a:t>16 </a:t>
            </a:r>
            <a:r>
              <a:rPr lang="zh-CN" altLang="en-US" dirty="0" smtClean="0"/>
              <a:t>，扩容因子 </a:t>
            </a:r>
            <a:r>
              <a:rPr lang="en-US" altLang="zh-CN" dirty="0" smtClean="0"/>
              <a:t>0.75 </a:t>
            </a:r>
            <a:r>
              <a:rPr lang="zh-CN" altLang="en-US" dirty="0" smtClean="0"/>
              <a:t>，当容量为</a:t>
            </a:r>
            <a:r>
              <a:rPr lang="en-US" altLang="zh-CN" dirty="0" smtClean="0"/>
              <a:t>12</a:t>
            </a:r>
            <a:r>
              <a:rPr lang="zh-CN" altLang="en-US" dirty="0" smtClean="0"/>
              <a:t>的时候，比例已经是</a:t>
            </a:r>
            <a:r>
              <a:rPr lang="en-US" altLang="zh-CN" dirty="0" smtClean="0"/>
              <a:t>0.75 </a:t>
            </a:r>
            <a:r>
              <a:rPr lang="zh-CN" altLang="en-US" dirty="0" smtClean="0"/>
              <a:t>。</a:t>
            </a:r>
          </a:p>
          <a:p>
            <a:pPr marL="0" indent="0">
              <a:lnSpc>
                <a:spcPct val="150000"/>
              </a:lnSpc>
              <a:spcBef>
                <a:spcPts val="0"/>
              </a:spcBef>
              <a:buNone/>
            </a:pPr>
            <a:r>
              <a:rPr lang="zh-CN" altLang="en-US" dirty="0" smtClean="0"/>
              <a:t>      触发扩容，扩容后的大小为 </a:t>
            </a:r>
            <a:r>
              <a:rPr lang="en-US" altLang="zh-CN" dirty="0" smtClean="0"/>
              <a:t>32.)</a:t>
            </a:r>
            <a:endParaRPr lang="zh-CN" altLang="en-US" dirty="0"/>
          </a:p>
        </p:txBody>
      </p:sp>
    </p:spTree>
    <p:extLst>
      <p:ext uri="{BB962C8B-B14F-4D97-AF65-F5344CB8AC3E}">
        <p14:creationId xmlns:p14="http://schemas.microsoft.com/office/powerpoint/2010/main" val="27666869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18309" y="1817830"/>
            <a:ext cx="10515600" cy="4555261"/>
          </a:xfrm>
        </p:spPr>
        <p:txBody>
          <a:bodyPr>
            <a:normAutofit fontScale="77500" lnSpcReduction="20000"/>
          </a:bodyPr>
          <a:lstStyle/>
          <a:p>
            <a:pPr>
              <a:lnSpc>
                <a:spcPct val="200000"/>
              </a:lnSpc>
            </a:pPr>
            <a:r>
              <a:rPr lang="zh-CN" altLang="en-US" sz="2300" dirty="0"/>
              <a:t>机器码指的是将</a:t>
            </a:r>
            <a:r>
              <a:rPr lang="zh-CN" altLang="en-US" sz="2300" dirty="0">
                <a:hlinkClick r:id="rId2"/>
              </a:rPr>
              <a:t>硬件</a:t>
            </a:r>
            <a:r>
              <a:rPr lang="zh-CN" altLang="en-US" sz="2300" dirty="0">
                <a:hlinkClick r:id="rId3"/>
              </a:rPr>
              <a:t>序列号</a:t>
            </a:r>
            <a:r>
              <a:rPr lang="zh-CN" altLang="en-US" sz="2300" dirty="0"/>
              <a:t>经过一系列</a:t>
            </a:r>
            <a:r>
              <a:rPr lang="zh-CN" altLang="en-US" sz="2300" dirty="0">
                <a:hlinkClick r:id="rId4"/>
              </a:rPr>
              <a:t>加密</a:t>
            </a:r>
            <a:r>
              <a:rPr lang="zh-CN" altLang="en-US" sz="2300" dirty="0"/>
              <a:t>、</a:t>
            </a:r>
            <a:r>
              <a:rPr lang="zh-CN" altLang="en-US" sz="2300" dirty="0">
                <a:hlinkClick r:id="rId5"/>
              </a:rPr>
              <a:t>散列</a:t>
            </a:r>
            <a:r>
              <a:rPr lang="zh-CN" altLang="en-US" sz="2300" dirty="0"/>
              <a:t>形成的一串</a:t>
            </a:r>
            <a:r>
              <a:rPr lang="zh-CN" altLang="en-US" sz="2300" dirty="0">
                <a:hlinkClick r:id="rId3"/>
              </a:rPr>
              <a:t>序列号</a:t>
            </a:r>
            <a:r>
              <a:rPr lang="zh-CN" altLang="en-US" sz="2300" dirty="0"/>
              <a:t>。</a:t>
            </a:r>
            <a:r>
              <a:rPr lang="zh-CN" altLang="en-US" sz="2300" dirty="0">
                <a:hlinkClick r:id="rId6"/>
              </a:rPr>
              <a:t>硬盘</a:t>
            </a:r>
            <a:r>
              <a:rPr lang="zh-CN" altLang="en-US" sz="2300" dirty="0"/>
              <a:t>，</a:t>
            </a:r>
            <a:r>
              <a:rPr lang="en-US" altLang="zh-CN" sz="2300" dirty="0">
                <a:hlinkClick r:id="rId7"/>
              </a:rPr>
              <a:t>CPU</a:t>
            </a:r>
            <a:r>
              <a:rPr lang="zh-CN" altLang="en-US" sz="2300" dirty="0"/>
              <a:t>都有一个无法修改的</a:t>
            </a:r>
            <a:r>
              <a:rPr lang="zh-CN" altLang="en-US" sz="2300" dirty="0">
                <a:hlinkClick r:id="rId8"/>
              </a:rPr>
              <a:t>识别码</a:t>
            </a:r>
            <a:r>
              <a:rPr lang="zh-CN" altLang="en-US" sz="2300" dirty="0"/>
              <a:t>。</a:t>
            </a:r>
            <a:r>
              <a:rPr lang="zh-CN" altLang="en-US" sz="2300" dirty="0">
                <a:hlinkClick r:id="rId9"/>
              </a:rPr>
              <a:t>网卡</a:t>
            </a:r>
            <a:r>
              <a:rPr lang="zh-CN" altLang="en-US" sz="2300" dirty="0"/>
              <a:t>的</a:t>
            </a:r>
            <a:r>
              <a:rPr lang="en-US" altLang="zh-CN" sz="2300" dirty="0">
                <a:hlinkClick r:id="rId10"/>
              </a:rPr>
              <a:t>MAC</a:t>
            </a:r>
            <a:r>
              <a:rPr lang="zh-CN" altLang="en-US" sz="2300" dirty="0"/>
              <a:t>其实也算一种，但它是可以人为修改的。</a:t>
            </a:r>
          </a:p>
          <a:p>
            <a:pPr>
              <a:lnSpc>
                <a:spcPct val="200000"/>
              </a:lnSpc>
            </a:pPr>
            <a:r>
              <a:rPr lang="zh-CN" altLang="en-US" sz="2300" dirty="0">
                <a:hlinkClick r:id="rId11"/>
              </a:rPr>
              <a:t>软件</a:t>
            </a:r>
            <a:r>
              <a:rPr lang="zh-CN" altLang="en-US" sz="2300" dirty="0"/>
              <a:t>为了防止</a:t>
            </a:r>
            <a:r>
              <a:rPr lang="zh-CN" altLang="en-US" sz="2300" dirty="0">
                <a:hlinkClick r:id="rId12"/>
              </a:rPr>
              <a:t>盗版</a:t>
            </a:r>
            <a:r>
              <a:rPr lang="zh-CN" altLang="en-US" sz="2300" dirty="0"/>
              <a:t>，采取了一定的保护措施。在</a:t>
            </a:r>
            <a:r>
              <a:rPr lang="zh-CN" altLang="en-US" sz="2300" dirty="0">
                <a:hlinkClick r:id="rId13"/>
              </a:rPr>
              <a:t>用户</a:t>
            </a:r>
            <a:r>
              <a:rPr lang="zh-CN" altLang="en-US" sz="2300" dirty="0"/>
              <a:t>注册的时候会根据</a:t>
            </a:r>
            <a:r>
              <a:rPr lang="zh-CN" altLang="en-US" sz="2300" dirty="0">
                <a:hlinkClick r:id="rId13"/>
              </a:rPr>
              <a:t>用户</a:t>
            </a:r>
            <a:r>
              <a:rPr lang="zh-CN" altLang="en-US" sz="2300" dirty="0">
                <a:hlinkClick r:id="rId11"/>
              </a:rPr>
              <a:t>软件</a:t>
            </a:r>
            <a:r>
              <a:rPr lang="zh-CN" altLang="en-US" sz="2300" dirty="0"/>
              <a:t>所安装的</a:t>
            </a:r>
            <a:r>
              <a:rPr lang="zh-CN" altLang="en-US" sz="2300" dirty="0">
                <a:hlinkClick r:id="rId14"/>
              </a:rPr>
              <a:t>计算机</a:t>
            </a:r>
            <a:r>
              <a:rPr lang="zh-CN" altLang="en-US" sz="2300" dirty="0"/>
              <a:t>软</a:t>
            </a:r>
            <a:r>
              <a:rPr lang="zh-CN" altLang="en-US" sz="2300" dirty="0">
                <a:hlinkClick r:id="rId2"/>
              </a:rPr>
              <a:t>硬件</a:t>
            </a:r>
            <a:r>
              <a:rPr lang="zh-CN" altLang="en-US" sz="2300" dirty="0"/>
              <a:t>信息生成唯一的</a:t>
            </a:r>
            <a:r>
              <a:rPr lang="zh-CN" altLang="en-US" sz="2300" dirty="0">
                <a:hlinkClick r:id="rId8"/>
              </a:rPr>
              <a:t>识别码</a:t>
            </a:r>
            <a:r>
              <a:rPr lang="zh-CN" altLang="en-US" sz="2300" dirty="0"/>
              <a:t>，一般称作机器码，也叫</a:t>
            </a:r>
            <a:r>
              <a:rPr lang="zh-CN" altLang="en-US" sz="2300" dirty="0">
                <a:hlinkClick r:id="rId3"/>
              </a:rPr>
              <a:t>序列号</a:t>
            </a:r>
            <a:r>
              <a:rPr lang="zh-CN" altLang="en-US" sz="2300" dirty="0"/>
              <a:t>、</a:t>
            </a:r>
            <a:r>
              <a:rPr lang="zh-CN" altLang="en-US" sz="2300" dirty="0">
                <a:hlinkClick r:id="rId15"/>
              </a:rPr>
              <a:t>认证码</a:t>
            </a:r>
            <a:r>
              <a:rPr lang="zh-CN" altLang="en-US" sz="2300" dirty="0"/>
              <a:t>、注册申请码等。机器码一般用作</a:t>
            </a:r>
            <a:r>
              <a:rPr lang="zh-CN" altLang="en-US" sz="2300" dirty="0">
                <a:hlinkClick r:id="rId11"/>
              </a:rPr>
              <a:t>软件</a:t>
            </a:r>
            <a:r>
              <a:rPr lang="zh-CN" altLang="en-US" sz="2300" dirty="0"/>
              <a:t>能够唯一识别的机器，注册软件时会自动根据</a:t>
            </a:r>
            <a:r>
              <a:rPr lang="zh-CN" altLang="en-US" sz="2300" dirty="0">
                <a:hlinkClick r:id="rId2"/>
              </a:rPr>
              <a:t>硬件</a:t>
            </a:r>
            <a:r>
              <a:rPr lang="zh-CN" altLang="en-US" sz="2300" dirty="0"/>
              <a:t>配置产生一串序号，这串序号叫机器码，</a:t>
            </a:r>
            <a:r>
              <a:rPr lang="zh-CN" altLang="en-US" sz="2300" dirty="0">
                <a:hlinkClick r:id="rId11"/>
              </a:rPr>
              <a:t>软件</a:t>
            </a:r>
            <a:r>
              <a:rPr lang="zh-CN" altLang="en-US" sz="2300" dirty="0"/>
              <a:t>提供商一般根据</a:t>
            </a:r>
            <a:r>
              <a:rPr lang="zh-CN" altLang="en-US" sz="2300" dirty="0">
                <a:hlinkClick r:id="rId13"/>
              </a:rPr>
              <a:t>用户</a:t>
            </a:r>
            <a:r>
              <a:rPr lang="zh-CN" altLang="en-US" sz="2300" dirty="0"/>
              <a:t>所提供的机器码来产生唯一的注册码，这样所使用的软件就可以正常工作了。不过有些黑客们利用机器码和获得的注册码之间的关系，研究出注册码计算器，把机器码输入进去，经过相应的程序计算就能得到注册码。</a:t>
            </a:r>
          </a:p>
          <a:p>
            <a:endParaRPr lang="zh-CN" altLang="en-US" dirty="0"/>
          </a:p>
        </p:txBody>
      </p:sp>
      <p:sp>
        <p:nvSpPr>
          <p:cNvPr id="2" name="文本框 1"/>
          <p:cNvSpPr txBox="1"/>
          <p:nvPr/>
        </p:nvSpPr>
        <p:spPr>
          <a:xfrm>
            <a:off x="1309255" y="1052946"/>
            <a:ext cx="4267200" cy="584775"/>
          </a:xfrm>
          <a:prstGeom prst="rect">
            <a:avLst/>
          </a:prstGeom>
          <a:noFill/>
        </p:spPr>
        <p:txBody>
          <a:bodyPr wrap="square" rtlCol="0">
            <a:spAutoFit/>
          </a:bodyPr>
          <a:lstStyle/>
          <a:p>
            <a:r>
              <a:rPr lang="zh-CN" altLang="en-US" sz="3200" dirty="0" smtClean="0"/>
              <a:t>机器码</a:t>
            </a:r>
            <a:endParaRPr lang="zh-CN" altLang="en-US" sz="3200" dirty="0"/>
          </a:p>
        </p:txBody>
      </p:sp>
    </p:spTree>
    <p:extLst>
      <p:ext uri="{BB962C8B-B14F-4D97-AF65-F5344CB8AC3E}">
        <p14:creationId xmlns:p14="http://schemas.microsoft.com/office/powerpoint/2010/main" val="10136766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18310" y="1704109"/>
            <a:ext cx="10515600" cy="4890655"/>
          </a:xfrm>
        </p:spPr>
        <p:txBody>
          <a:bodyPr>
            <a:normAutofit/>
          </a:bodyPr>
          <a:lstStyle/>
          <a:p>
            <a:pPr>
              <a:lnSpc>
                <a:spcPct val="150000"/>
              </a:lnSpc>
            </a:pPr>
            <a:r>
              <a:rPr lang="zh-CN" altLang="en-US" b="1" dirty="0"/>
              <a:t>机器语言</a:t>
            </a:r>
            <a:r>
              <a:rPr lang="zh-CN" altLang="en-US" dirty="0"/>
              <a:t>（</a:t>
            </a:r>
            <a:r>
              <a:rPr lang="en-US" altLang="zh-CN" dirty="0"/>
              <a:t>machine language</a:t>
            </a:r>
            <a:r>
              <a:rPr lang="zh-CN" altLang="en-US" dirty="0"/>
              <a:t>）是一种</a:t>
            </a:r>
            <a:r>
              <a:rPr lang="zh-CN" altLang="en-US" dirty="0">
                <a:hlinkClick r:id="rId2"/>
              </a:rPr>
              <a:t>指令</a:t>
            </a:r>
            <a:r>
              <a:rPr lang="zh-CN" altLang="en-US" dirty="0"/>
              <a:t>集的体系。这种指令集，称</a:t>
            </a:r>
            <a:r>
              <a:rPr lang="zh-CN" altLang="en-US" b="1" dirty="0">
                <a:hlinkClick r:id="rId3"/>
              </a:rPr>
              <a:t>机器码</a:t>
            </a:r>
            <a:r>
              <a:rPr lang="zh-CN" altLang="en-US" dirty="0"/>
              <a:t>（</a:t>
            </a:r>
            <a:r>
              <a:rPr lang="en-US" altLang="zh-CN" dirty="0"/>
              <a:t>machine code</a:t>
            </a:r>
            <a:r>
              <a:rPr lang="zh-CN" altLang="en-US" dirty="0"/>
              <a:t>），是电脑的</a:t>
            </a:r>
            <a:r>
              <a:rPr lang="en-US" altLang="zh-CN" dirty="0"/>
              <a:t>CPU</a:t>
            </a:r>
            <a:r>
              <a:rPr lang="zh-CN" altLang="en-US" dirty="0"/>
              <a:t>可直接解读的数据。</a:t>
            </a:r>
          </a:p>
          <a:p>
            <a:pPr>
              <a:lnSpc>
                <a:spcPct val="150000"/>
              </a:lnSpc>
            </a:pPr>
            <a:r>
              <a:rPr lang="zh-CN" altLang="en-US" dirty="0"/>
              <a:t>机器码有时也被称为</a:t>
            </a:r>
            <a:r>
              <a:rPr lang="zh-CN" altLang="en-US" b="1" dirty="0"/>
              <a:t>原生码</a:t>
            </a:r>
            <a:r>
              <a:rPr lang="zh-CN" altLang="en-US" dirty="0"/>
              <a:t>（</a:t>
            </a:r>
            <a:r>
              <a:rPr lang="en-US" altLang="zh-CN" dirty="0"/>
              <a:t>Native Code</a:t>
            </a:r>
            <a:r>
              <a:rPr lang="zh-CN" altLang="en-US" dirty="0"/>
              <a:t>），这个名词比较强调某种</a:t>
            </a:r>
            <a:r>
              <a:rPr lang="zh-CN" altLang="en-US" dirty="0">
                <a:hlinkClick r:id="rId4"/>
              </a:rPr>
              <a:t>编程语言</a:t>
            </a:r>
            <a:r>
              <a:rPr lang="zh-CN" altLang="en-US" dirty="0"/>
              <a:t>或库，它与运行平台相关的部</a:t>
            </a:r>
            <a:r>
              <a:rPr lang="zh-CN" altLang="en-US" dirty="0" smtClean="0"/>
              <a:t>份</a:t>
            </a:r>
            <a:endParaRPr lang="en-US" altLang="zh-CN" dirty="0"/>
          </a:p>
          <a:p>
            <a:pPr>
              <a:lnSpc>
                <a:spcPct val="150000"/>
              </a:lnSpc>
            </a:pPr>
            <a:endParaRPr lang="en-US" altLang="zh-CN" dirty="0"/>
          </a:p>
          <a:p>
            <a:pPr>
              <a:lnSpc>
                <a:spcPct val="150000"/>
              </a:lnSpc>
            </a:pPr>
            <a:r>
              <a:rPr lang="zh-CN" altLang="en-US" dirty="0" smtClean="0"/>
              <a:t>指令集</a:t>
            </a:r>
            <a:endParaRPr lang="zh-CN" altLang="en-US" dirty="0"/>
          </a:p>
          <a:p>
            <a:pPr>
              <a:lnSpc>
                <a:spcPct val="150000"/>
              </a:lnSpc>
            </a:pPr>
            <a:r>
              <a:rPr lang="zh-CN" altLang="en-US" dirty="0"/>
              <a:t>指令集是存储在</a:t>
            </a:r>
            <a:r>
              <a:rPr lang="en-US" altLang="zh-CN" dirty="0"/>
              <a:t>CPU</a:t>
            </a:r>
            <a:r>
              <a:rPr lang="zh-CN" altLang="en-US" dirty="0"/>
              <a:t>内部，对</a:t>
            </a:r>
            <a:r>
              <a:rPr lang="en-US" altLang="zh-CN" dirty="0"/>
              <a:t>CPU</a:t>
            </a:r>
            <a:r>
              <a:rPr lang="zh-CN" altLang="en-US" dirty="0"/>
              <a:t>运算进行指导和优化的硬</a:t>
            </a:r>
            <a:r>
              <a:rPr lang="zh-CN" altLang="en-US" dirty="0" smtClean="0"/>
              <a:t>程序。</a:t>
            </a:r>
            <a:endParaRPr lang="en-US" altLang="zh-CN" dirty="0" smtClean="0"/>
          </a:p>
          <a:p>
            <a:pPr>
              <a:lnSpc>
                <a:spcPct val="150000"/>
              </a:lnSpc>
            </a:pPr>
            <a:r>
              <a:rPr lang="en-US" altLang="zh-CN" dirty="0"/>
              <a:t>Intel</a:t>
            </a:r>
            <a:r>
              <a:rPr lang="zh-CN" altLang="en-US" dirty="0"/>
              <a:t>主要有</a:t>
            </a:r>
            <a:r>
              <a:rPr lang="en-US" altLang="zh-CN" dirty="0">
                <a:hlinkClick r:id="rId5"/>
              </a:rPr>
              <a:t>x86</a:t>
            </a:r>
            <a:r>
              <a:rPr lang="zh-CN" altLang="en-US" dirty="0"/>
              <a:t>，</a:t>
            </a:r>
            <a:r>
              <a:rPr lang="en-US" altLang="zh-CN" dirty="0">
                <a:hlinkClick r:id="rId6"/>
              </a:rPr>
              <a:t>EM64T</a:t>
            </a:r>
            <a:r>
              <a:rPr lang="zh-CN" altLang="en-US" dirty="0"/>
              <a:t>，</a:t>
            </a:r>
            <a:r>
              <a:rPr lang="en-US" altLang="zh-CN" dirty="0"/>
              <a:t>MMX</a:t>
            </a:r>
            <a:r>
              <a:rPr lang="zh-CN" altLang="en-US" dirty="0"/>
              <a:t>，</a:t>
            </a:r>
            <a:r>
              <a:rPr lang="en-US" altLang="zh-CN" dirty="0"/>
              <a:t>SSE</a:t>
            </a:r>
            <a:r>
              <a:rPr lang="zh-CN" altLang="en-US" dirty="0"/>
              <a:t>，</a:t>
            </a:r>
            <a:r>
              <a:rPr lang="en-US" altLang="zh-CN" dirty="0">
                <a:hlinkClick r:id="rId7"/>
              </a:rPr>
              <a:t>SSE2</a:t>
            </a:r>
            <a:r>
              <a:rPr lang="zh-CN" altLang="en-US" dirty="0"/>
              <a:t>，</a:t>
            </a:r>
            <a:r>
              <a:rPr lang="en-US" altLang="zh-CN" dirty="0">
                <a:hlinkClick r:id="rId8"/>
              </a:rPr>
              <a:t>SSE3</a:t>
            </a:r>
            <a:r>
              <a:rPr lang="zh-CN" altLang="en-US" dirty="0"/>
              <a:t>，</a:t>
            </a:r>
            <a:r>
              <a:rPr lang="en-US" altLang="zh-CN" dirty="0"/>
              <a:t>SSSE3 (Super SSE3)</a:t>
            </a:r>
            <a:r>
              <a:rPr lang="zh-CN" altLang="en-US" dirty="0"/>
              <a:t>，</a:t>
            </a:r>
            <a:r>
              <a:rPr lang="en-US" altLang="zh-CN" dirty="0"/>
              <a:t>SSE4A</a:t>
            </a:r>
            <a:r>
              <a:rPr lang="zh-CN" altLang="en-US" dirty="0"/>
              <a:t>，</a:t>
            </a:r>
            <a:r>
              <a:rPr lang="en-US" altLang="zh-CN" dirty="0">
                <a:hlinkClick r:id="rId9"/>
              </a:rPr>
              <a:t>SSE4.1</a:t>
            </a:r>
            <a:r>
              <a:rPr lang="zh-CN" altLang="en-US" dirty="0"/>
              <a:t>，</a:t>
            </a:r>
            <a:r>
              <a:rPr lang="en-US" altLang="zh-CN" dirty="0">
                <a:hlinkClick r:id="rId10"/>
              </a:rPr>
              <a:t>SSE4.2</a:t>
            </a:r>
            <a:r>
              <a:rPr lang="zh-CN" altLang="en-US" dirty="0"/>
              <a:t>，</a:t>
            </a:r>
            <a:r>
              <a:rPr lang="en-US" altLang="zh-CN" dirty="0">
                <a:hlinkClick r:id="rId11"/>
              </a:rPr>
              <a:t>AVX</a:t>
            </a:r>
            <a:r>
              <a:rPr lang="zh-CN" altLang="en-US" dirty="0"/>
              <a:t>，</a:t>
            </a:r>
            <a:r>
              <a:rPr lang="en-US" altLang="zh-CN" dirty="0"/>
              <a:t>AVX2</a:t>
            </a:r>
            <a:r>
              <a:rPr lang="zh-CN" altLang="en-US" dirty="0"/>
              <a:t>，</a:t>
            </a:r>
            <a:r>
              <a:rPr lang="en-US" altLang="zh-CN" dirty="0"/>
              <a:t>AVX-512</a:t>
            </a:r>
            <a:r>
              <a:rPr lang="zh-CN" altLang="en-US" dirty="0"/>
              <a:t>，</a:t>
            </a:r>
            <a:r>
              <a:rPr lang="en-US" altLang="zh-CN" dirty="0"/>
              <a:t>VMX</a:t>
            </a:r>
            <a:r>
              <a:rPr lang="zh-CN" altLang="en-US" dirty="0"/>
              <a:t>等指令集。</a:t>
            </a:r>
            <a:r>
              <a:rPr lang="en-US" altLang="zh-CN" dirty="0"/>
              <a:t>AMD</a:t>
            </a:r>
            <a:r>
              <a:rPr lang="zh-CN" altLang="en-US" dirty="0"/>
              <a:t>主要是</a:t>
            </a:r>
            <a:r>
              <a:rPr lang="en-US" altLang="zh-CN" dirty="0">
                <a:hlinkClick r:id="rId5"/>
              </a:rPr>
              <a:t>x86</a:t>
            </a:r>
            <a:r>
              <a:rPr lang="zh-CN" altLang="en-US" dirty="0"/>
              <a:t>，</a:t>
            </a:r>
            <a:r>
              <a:rPr lang="en-US" altLang="zh-CN" dirty="0">
                <a:hlinkClick r:id="rId12"/>
              </a:rPr>
              <a:t>x86-64</a:t>
            </a:r>
            <a:r>
              <a:rPr lang="zh-CN" altLang="en-US" dirty="0"/>
              <a:t>，</a:t>
            </a:r>
            <a:r>
              <a:rPr lang="en-US" altLang="zh-CN" dirty="0"/>
              <a:t>3D-Now!</a:t>
            </a:r>
            <a:r>
              <a:rPr lang="zh-CN" altLang="en-US" dirty="0"/>
              <a:t>指令集。</a:t>
            </a:r>
          </a:p>
        </p:txBody>
      </p:sp>
      <p:sp>
        <p:nvSpPr>
          <p:cNvPr id="2" name="文本框 1"/>
          <p:cNvSpPr txBox="1"/>
          <p:nvPr/>
        </p:nvSpPr>
        <p:spPr>
          <a:xfrm>
            <a:off x="1018310" y="665018"/>
            <a:ext cx="6497782" cy="584775"/>
          </a:xfrm>
          <a:prstGeom prst="rect">
            <a:avLst/>
          </a:prstGeom>
          <a:noFill/>
        </p:spPr>
        <p:txBody>
          <a:bodyPr wrap="square" rtlCol="0">
            <a:spAutoFit/>
          </a:bodyPr>
          <a:lstStyle/>
          <a:p>
            <a:r>
              <a:rPr lang="zh-CN" altLang="en-US" sz="3200" dirty="0" smtClean="0"/>
              <a:t>机器语言、指令集</a:t>
            </a:r>
            <a:endParaRPr lang="zh-CN" altLang="en-US" sz="3200" dirty="0"/>
          </a:p>
        </p:txBody>
      </p:sp>
    </p:spTree>
    <p:extLst>
      <p:ext uri="{BB962C8B-B14F-4D97-AF65-F5344CB8AC3E}">
        <p14:creationId xmlns:p14="http://schemas.microsoft.com/office/powerpoint/2010/main" val="39691406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15504" y="1272913"/>
            <a:ext cx="10515600" cy="5472545"/>
          </a:xfrm>
        </p:spPr>
        <p:txBody>
          <a:bodyPr>
            <a:normAutofit fontScale="85000" lnSpcReduction="10000"/>
          </a:bodyPr>
          <a:lstStyle/>
          <a:p>
            <a:pPr>
              <a:lnSpc>
                <a:spcPct val="150000"/>
              </a:lnSpc>
            </a:pPr>
            <a:r>
              <a:rPr lang="en-US" altLang="zh-CN" dirty="0">
                <a:hlinkClick r:id="rId2"/>
              </a:rPr>
              <a:t>http://</a:t>
            </a:r>
            <a:r>
              <a:rPr lang="en-US" altLang="zh-CN" dirty="0" smtClean="0">
                <a:hlinkClick r:id="rId2"/>
              </a:rPr>
              <a:t>www.ruanyifeng.com/blog/2013/10/register.html</a:t>
            </a:r>
            <a:endParaRPr lang="en-US" altLang="zh-CN" dirty="0" smtClean="0"/>
          </a:p>
          <a:p>
            <a:pPr>
              <a:lnSpc>
                <a:spcPct val="150000"/>
              </a:lnSpc>
            </a:pPr>
            <a:r>
              <a:rPr lang="en-US" altLang="zh-CN" dirty="0">
                <a:hlinkClick r:id="rId3"/>
              </a:rPr>
              <a:t>https://zh.wikipedia.org/wiki/%</a:t>
            </a:r>
            <a:r>
              <a:rPr lang="en-US" altLang="zh-CN" dirty="0" smtClean="0">
                <a:hlinkClick r:id="rId3"/>
              </a:rPr>
              <a:t>E7%BA%A2%E9%BB%91%E6%A0%91</a:t>
            </a:r>
            <a:endParaRPr lang="en-US" altLang="zh-CN" dirty="0" smtClean="0"/>
          </a:p>
          <a:p>
            <a:pPr>
              <a:lnSpc>
                <a:spcPct val="150000"/>
              </a:lnSpc>
            </a:pPr>
            <a:r>
              <a:rPr lang="en-US" altLang="zh-CN" dirty="0">
                <a:hlinkClick r:id="rId4"/>
              </a:rPr>
              <a:t>https://zh.wikipedia.org/wiki/%</a:t>
            </a:r>
            <a:r>
              <a:rPr lang="en-US" altLang="zh-CN" dirty="0" smtClean="0">
                <a:hlinkClick r:id="rId4"/>
              </a:rPr>
              <a:t>E5%B9%B3%E8%A1%A1%E6%A0%91</a:t>
            </a:r>
            <a:endParaRPr lang="en-US" altLang="zh-CN" dirty="0" smtClean="0"/>
          </a:p>
          <a:p>
            <a:pPr>
              <a:lnSpc>
                <a:spcPct val="150000"/>
              </a:lnSpc>
            </a:pPr>
            <a:r>
              <a:rPr lang="en-US" altLang="zh-CN" dirty="0">
                <a:hlinkClick r:id="rId5"/>
              </a:rPr>
              <a:t>http://</a:t>
            </a:r>
            <a:r>
              <a:rPr lang="en-US" altLang="zh-CN" dirty="0" smtClean="0">
                <a:hlinkClick r:id="rId5"/>
              </a:rPr>
              <a:t>blog.csdn.net/jeffleo/article/details/54946424</a:t>
            </a:r>
            <a:endParaRPr lang="en-US" altLang="zh-CN" dirty="0" smtClean="0"/>
          </a:p>
          <a:p>
            <a:pPr>
              <a:lnSpc>
                <a:spcPct val="150000"/>
              </a:lnSpc>
            </a:pPr>
            <a:r>
              <a:rPr lang="en-US" altLang="zh-CN" dirty="0">
                <a:hlinkClick r:id="rId6"/>
              </a:rPr>
              <a:t>https://</a:t>
            </a:r>
            <a:r>
              <a:rPr lang="en-US" altLang="zh-CN" dirty="0" smtClean="0">
                <a:hlinkClick r:id="rId6"/>
              </a:rPr>
              <a:t>www.zhihu.com/question/27840936</a:t>
            </a:r>
            <a:endParaRPr lang="en-US" altLang="zh-CN" dirty="0" smtClean="0"/>
          </a:p>
          <a:p>
            <a:pPr>
              <a:lnSpc>
                <a:spcPct val="150000"/>
              </a:lnSpc>
            </a:pPr>
            <a:r>
              <a:rPr lang="en-US" altLang="zh-CN" dirty="0">
                <a:hlinkClick r:id="rId7"/>
              </a:rPr>
              <a:t>https://</a:t>
            </a:r>
            <a:r>
              <a:rPr lang="en-US" altLang="zh-CN" dirty="0" smtClean="0">
                <a:hlinkClick r:id="rId7"/>
              </a:rPr>
              <a:t>segmentfault.com/a/1190000000472153</a:t>
            </a:r>
            <a:endParaRPr lang="en-US" altLang="zh-CN" dirty="0" smtClean="0"/>
          </a:p>
          <a:p>
            <a:pPr>
              <a:lnSpc>
                <a:spcPct val="150000"/>
              </a:lnSpc>
            </a:pPr>
            <a:r>
              <a:rPr lang="en-US" altLang="zh-CN" u="sng" dirty="0">
                <a:solidFill>
                  <a:schemeClr val="accent1">
                    <a:lumMod val="60000"/>
                    <a:lumOff val="40000"/>
                  </a:schemeClr>
                </a:solidFill>
                <a:hlinkClick r:id="rId8"/>
              </a:rPr>
              <a:t>https://</a:t>
            </a:r>
            <a:r>
              <a:rPr lang="en-US" altLang="zh-CN" u="sng" dirty="0" smtClean="0">
                <a:solidFill>
                  <a:schemeClr val="accent1">
                    <a:lumMod val="60000"/>
                    <a:lumOff val="40000"/>
                  </a:schemeClr>
                </a:solidFill>
                <a:hlinkClick r:id="rId8"/>
              </a:rPr>
              <a:t>github.com/julycoding/The-Art-Of-Programming-By-July/blob/master/ebook/zh/03.01.md</a:t>
            </a:r>
            <a:endParaRPr lang="en-US" altLang="zh-CN" u="sng" dirty="0" smtClean="0">
              <a:solidFill>
                <a:schemeClr val="accent1">
                  <a:lumMod val="60000"/>
                  <a:lumOff val="40000"/>
                </a:schemeClr>
              </a:solidFill>
            </a:endParaRPr>
          </a:p>
          <a:p>
            <a:pPr>
              <a:lnSpc>
                <a:spcPct val="150000"/>
              </a:lnSpc>
            </a:pPr>
            <a:r>
              <a:rPr lang="en-US" altLang="zh-CN" u="sng" dirty="0">
                <a:solidFill>
                  <a:schemeClr val="accent1">
                    <a:lumMod val="60000"/>
                    <a:lumOff val="40000"/>
                  </a:schemeClr>
                </a:solidFill>
                <a:hlinkClick r:id="rId9"/>
              </a:rPr>
              <a:t>http://</a:t>
            </a:r>
            <a:r>
              <a:rPr lang="en-US" altLang="zh-CN" u="sng" dirty="0" smtClean="0">
                <a:solidFill>
                  <a:schemeClr val="accent1">
                    <a:lumMod val="60000"/>
                    <a:lumOff val="40000"/>
                  </a:schemeClr>
                </a:solidFill>
                <a:hlinkClick r:id="rId9"/>
              </a:rPr>
              <a:t>blog.csdn.net/yang_yulei/article/details/26066409</a:t>
            </a:r>
            <a:endParaRPr lang="en-US" altLang="zh-CN" u="sng" dirty="0" smtClean="0">
              <a:solidFill>
                <a:schemeClr val="accent1">
                  <a:lumMod val="60000"/>
                  <a:lumOff val="40000"/>
                </a:schemeClr>
              </a:solidFill>
            </a:endParaRPr>
          </a:p>
          <a:p>
            <a:pPr>
              <a:lnSpc>
                <a:spcPct val="150000"/>
              </a:lnSpc>
            </a:pPr>
            <a:r>
              <a:rPr lang="en-US" altLang="zh-CN" u="sng" dirty="0">
                <a:solidFill>
                  <a:schemeClr val="accent1">
                    <a:lumMod val="60000"/>
                    <a:lumOff val="40000"/>
                  </a:schemeClr>
                </a:solidFill>
                <a:hlinkClick r:id="rId10"/>
              </a:rPr>
              <a:t>https://</a:t>
            </a:r>
            <a:r>
              <a:rPr lang="en-US" altLang="zh-CN" u="sng" dirty="0" smtClean="0">
                <a:solidFill>
                  <a:schemeClr val="accent1">
                    <a:lumMod val="60000"/>
                    <a:lumOff val="40000"/>
                  </a:schemeClr>
                </a:solidFill>
                <a:hlinkClick r:id="rId10"/>
              </a:rPr>
              <a:t>www.cnblogs.com/daoluanxiaozi/p/3340382.html</a:t>
            </a:r>
            <a:endParaRPr lang="en-US" altLang="zh-CN" u="sng" dirty="0" smtClean="0">
              <a:solidFill>
                <a:schemeClr val="accent1">
                  <a:lumMod val="60000"/>
                  <a:lumOff val="40000"/>
                </a:schemeClr>
              </a:solidFill>
            </a:endParaRPr>
          </a:p>
          <a:p>
            <a:pPr>
              <a:lnSpc>
                <a:spcPct val="150000"/>
              </a:lnSpc>
            </a:pPr>
            <a:r>
              <a:rPr lang="en-US" altLang="zh-CN" u="sng" dirty="0">
                <a:solidFill>
                  <a:schemeClr val="accent1">
                    <a:lumMod val="60000"/>
                    <a:lumOff val="40000"/>
                  </a:schemeClr>
                </a:solidFill>
              </a:rPr>
              <a:t>https://www.cnblogs.com/CarpenterLee/p/5503882.html</a:t>
            </a:r>
            <a:endParaRPr lang="en-US" altLang="zh-CN" u="sng" dirty="0">
              <a:solidFill>
                <a:schemeClr val="accent1">
                  <a:lumMod val="60000"/>
                  <a:lumOff val="40000"/>
                </a:schemeClr>
              </a:solidFill>
            </a:endParaRPr>
          </a:p>
          <a:p>
            <a:pPr>
              <a:lnSpc>
                <a:spcPct val="150000"/>
              </a:lnSpc>
            </a:pPr>
            <a:r>
              <a:rPr lang="en-US" altLang="zh-CN" dirty="0"/>
              <a:t>"Linux</a:t>
            </a:r>
            <a:r>
              <a:rPr lang="zh-CN" altLang="en-US" dirty="0"/>
              <a:t>内核中的红黑树源码</a:t>
            </a:r>
            <a:r>
              <a:rPr lang="en-US" altLang="zh-CN" dirty="0"/>
              <a:t>"</a:t>
            </a:r>
            <a:r>
              <a:rPr lang="zh-CN" altLang="en-US" dirty="0"/>
              <a:t>、</a:t>
            </a:r>
            <a:r>
              <a:rPr lang="en-US" altLang="zh-CN" dirty="0"/>
              <a:t>"JDK</a:t>
            </a:r>
            <a:r>
              <a:rPr lang="zh-CN" altLang="en-US" dirty="0"/>
              <a:t>中的红黑树源码</a:t>
            </a:r>
            <a:r>
              <a:rPr lang="en-US" altLang="zh-CN" dirty="0"/>
              <a:t>"</a:t>
            </a:r>
            <a:r>
              <a:rPr lang="zh-CN" altLang="en-US" dirty="0"/>
              <a:t>、</a:t>
            </a:r>
            <a:r>
              <a:rPr lang="en-US" altLang="zh-CN" dirty="0"/>
              <a:t>"STL</a:t>
            </a:r>
            <a:r>
              <a:rPr lang="zh-CN" altLang="en-US" dirty="0"/>
              <a:t>中的红黑树</a:t>
            </a:r>
            <a:r>
              <a:rPr lang="zh-CN" altLang="en-US" dirty="0" smtClean="0"/>
              <a:t>源码</a:t>
            </a:r>
            <a:r>
              <a:rPr lang="en-US" altLang="zh-CN" dirty="0" smtClean="0"/>
              <a:t>“</a:t>
            </a:r>
          </a:p>
          <a:p>
            <a:pPr>
              <a:lnSpc>
                <a:spcPct val="150000"/>
              </a:lnSpc>
            </a:pPr>
            <a:r>
              <a:rPr lang="zh-CN" altLang="en-US" dirty="0" smtClean="0"/>
              <a:t>算法导论第三版</a:t>
            </a:r>
            <a:endParaRPr lang="zh-CN" altLang="en-US" dirty="0"/>
          </a:p>
        </p:txBody>
      </p:sp>
      <p:sp>
        <p:nvSpPr>
          <p:cNvPr id="4" name="文本框 3"/>
          <p:cNvSpPr txBox="1"/>
          <p:nvPr/>
        </p:nvSpPr>
        <p:spPr>
          <a:xfrm>
            <a:off x="1411457" y="580399"/>
            <a:ext cx="7730838" cy="584775"/>
          </a:xfrm>
          <a:prstGeom prst="rect">
            <a:avLst/>
          </a:prstGeom>
          <a:noFill/>
        </p:spPr>
        <p:txBody>
          <a:bodyPr wrap="square" rtlCol="0">
            <a:spAutoFit/>
          </a:bodyPr>
          <a:lstStyle/>
          <a:p>
            <a:r>
              <a:rPr lang="zh-CN" altLang="en-US" sz="3200" dirty="0" smtClean="0"/>
              <a:t>参考资料（部分网页需要翻墙）</a:t>
            </a:r>
            <a:endParaRPr lang="zh-CN" altLang="en-US" sz="3200" dirty="0"/>
          </a:p>
        </p:txBody>
      </p:sp>
    </p:spTree>
    <p:extLst>
      <p:ext uri="{BB962C8B-B14F-4D97-AF65-F5344CB8AC3E}">
        <p14:creationId xmlns:p14="http://schemas.microsoft.com/office/powerpoint/2010/main" val="27728710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16229" y="2715491"/>
            <a:ext cx="5016934" cy="1565564"/>
          </a:xfrm>
        </p:spPr>
        <p:txBody>
          <a:bodyPr>
            <a:normAutofit/>
          </a:bodyPr>
          <a:lstStyle/>
          <a:p>
            <a:pPr marL="0" indent="0">
              <a:buNone/>
            </a:pPr>
            <a:r>
              <a:rPr lang="en-US" altLang="zh-CN" sz="6600" dirty="0" smtClean="0">
                <a:solidFill>
                  <a:schemeClr val="accent1">
                    <a:lumMod val="60000"/>
                    <a:lumOff val="40000"/>
                  </a:schemeClr>
                </a:solidFill>
              </a:rPr>
              <a:t>Thank you</a:t>
            </a:r>
            <a:endParaRPr lang="zh-CN" altLang="en-US" sz="6600" dirty="0">
              <a:solidFill>
                <a:schemeClr val="accent1">
                  <a:lumMod val="60000"/>
                  <a:lumOff val="40000"/>
                </a:schemeClr>
              </a:solidFill>
            </a:endParaRPr>
          </a:p>
        </p:txBody>
      </p:sp>
    </p:spTree>
    <p:extLst>
      <p:ext uri="{BB962C8B-B14F-4D97-AF65-F5344CB8AC3E}">
        <p14:creationId xmlns:p14="http://schemas.microsoft.com/office/powerpoint/2010/main" val="1742056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16214"/>
            <a:ext cx="10515600" cy="5013181"/>
          </a:xfrm>
        </p:spPr>
        <p:txBody>
          <a:bodyPr>
            <a:normAutofit fontScale="92500" lnSpcReduction="10000"/>
          </a:bodyPr>
          <a:lstStyle/>
          <a:p>
            <a:endParaRPr lang="en-US" altLang="zh-CN" dirty="0" smtClean="0"/>
          </a:p>
          <a:p>
            <a:pPr>
              <a:lnSpc>
                <a:spcPct val="150000"/>
              </a:lnSpc>
            </a:pPr>
            <a:r>
              <a:rPr lang="zh-CN" altLang="en-US" dirty="0"/>
              <a:t>数组（</a:t>
            </a:r>
            <a:r>
              <a:rPr lang="en-US" altLang="zh-CN" dirty="0"/>
              <a:t>Array</a:t>
            </a:r>
            <a:r>
              <a:rPr lang="zh-CN" altLang="en-US" dirty="0" smtClean="0"/>
              <a:t>）</a:t>
            </a:r>
            <a:endParaRPr lang="en-US" altLang="zh-CN" dirty="0" smtClean="0"/>
          </a:p>
          <a:p>
            <a:pPr>
              <a:lnSpc>
                <a:spcPct val="150000"/>
              </a:lnSpc>
            </a:pPr>
            <a:r>
              <a:rPr lang="zh-CN" altLang="en-US" dirty="0" smtClean="0"/>
              <a:t>堆栈（</a:t>
            </a:r>
            <a:r>
              <a:rPr lang="en-US" altLang="zh-CN" dirty="0"/>
              <a:t>S</a:t>
            </a:r>
            <a:r>
              <a:rPr lang="en-US" altLang="zh-CN" dirty="0" smtClean="0"/>
              <a:t>tack</a:t>
            </a:r>
            <a:r>
              <a:rPr lang="zh-CN" altLang="en-US" dirty="0" smtClean="0"/>
              <a:t>）</a:t>
            </a:r>
            <a:endParaRPr lang="en-US" altLang="zh-CN" dirty="0" smtClean="0"/>
          </a:p>
          <a:p>
            <a:pPr>
              <a:lnSpc>
                <a:spcPct val="150000"/>
              </a:lnSpc>
            </a:pPr>
            <a:r>
              <a:rPr lang="zh-CN" altLang="en-US" dirty="0" smtClean="0"/>
              <a:t>队列（</a:t>
            </a:r>
            <a:r>
              <a:rPr lang="en-US" altLang="zh-CN" dirty="0" smtClean="0"/>
              <a:t>Queue</a:t>
            </a:r>
            <a:r>
              <a:rPr lang="zh-CN" altLang="en-US" dirty="0" smtClean="0"/>
              <a:t>）</a:t>
            </a:r>
            <a:endParaRPr lang="en-US" altLang="zh-CN" dirty="0" smtClean="0"/>
          </a:p>
          <a:p>
            <a:pPr>
              <a:lnSpc>
                <a:spcPct val="150000"/>
              </a:lnSpc>
            </a:pPr>
            <a:r>
              <a:rPr lang="zh-CN" altLang="en-US" dirty="0" smtClean="0"/>
              <a:t>链表（</a:t>
            </a:r>
            <a:r>
              <a:rPr lang="en-US" altLang="zh-CN" dirty="0"/>
              <a:t>L</a:t>
            </a:r>
            <a:r>
              <a:rPr lang="en-US" altLang="zh-CN" dirty="0" smtClean="0"/>
              <a:t>ist</a:t>
            </a:r>
            <a:r>
              <a:rPr lang="zh-CN" altLang="en-US" dirty="0" smtClean="0"/>
              <a:t>）</a:t>
            </a:r>
            <a:endParaRPr lang="en-US" altLang="zh-CN" dirty="0" smtClean="0"/>
          </a:p>
          <a:p>
            <a:pPr>
              <a:lnSpc>
                <a:spcPct val="150000"/>
              </a:lnSpc>
            </a:pPr>
            <a:r>
              <a:rPr lang="zh-CN" altLang="en-US" dirty="0" smtClean="0"/>
              <a:t>树（</a:t>
            </a:r>
            <a:r>
              <a:rPr lang="en-US" altLang="zh-CN" dirty="0" smtClean="0"/>
              <a:t>Tree</a:t>
            </a:r>
            <a:r>
              <a:rPr lang="zh-CN" altLang="en-US" dirty="0" smtClean="0"/>
              <a:t>）</a:t>
            </a:r>
            <a:endParaRPr lang="en-US" altLang="zh-CN" dirty="0" smtClean="0"/>
          </a:p>
          <a:p>
            <a:pPr>
              <a:lnSpc>
                <a:spcPct val="150000"/>
              </a:lnSpc>
            </a:pPr>
            <a:r>
              <a:rPr lang="zh-CN" altLang="en-US" dirty="0" smtClean="0"/>
              <a:t>图（</a:t>
            </a:r>
            <a:r>
              <a:rPr lang="en-US" altLang="zh-CN" dirty="0" smtClean="0"/>
              <a:t>Map</a:t>
            </a:r>
            <a:r>
              <a:rPr lang="zh-CN" altLang="en-US" dirty="0" smtClean="0"/>
              <a:t>）</a:t>
            </a:r>
            <a:endParaRPr lang="en-US" altLang="zh-CN" dirty="0" smtClean="0"/>
          </a:p>
          <a:p>
            <a:pPr>
              <a:lnSpc>
                <a:spcPct val="150000"/>
              </a:lnSpc>
            </a:pPr>
            <a:r>
              <a:rPr lang="zh-CN" altLang="en-US" dirty="0" smtClean="0"/>
              <a:t>堆（</a:t>
            </a:r>
            <a:r>
              <a:rPr lang="en-US" altLang="zh-CN" dirty="0" smtClean="0"/>
              <a:t>Heap</a:t>
            </a:r>
            <a:r>
              <a:rPr lang="zh-CN" altLang="en-US" dirty="0" smtClean="0"/>
              <a:t>）</a:t>
            </a:r>
            <a:endParaRPr lang="en-US" altLang="zh-CN" dirty="0" smtClean="0"/>
          </a:p>
          <a:p>
            <a:pPr>
              <a:lnSpc>
                <a:spcPct val="150000"/>
              </a:lnSpc>
            </a:pPr>
            <a:r>
              <a:rPr lang="zh-CN" altLang="en-US" dirty="0"/>
              <a:t>散</a:t>
            </a:r>
            <a:r>
              <a:rPr lang="zh-CN" altLang="en-US" dirty="0" smtClean="0"/>
              <a:t>列（</a:t>
            </a:r>
            <a:r>
              <a:rPr lang="en-US" altLang="zh-CN" dirty="0" smtClean="0"/>
              <a:t>Hash</a:t>
            </a:r>
            <a:r>
              <a:rPr lang="zh-CN" altLang="en-US" dirty="0" smtClean="0"/>
              <a:t>）</a:t>
            </a:r>
            <a:endParaRPr lang="en-US" altLang="zh-CN" dirty="0" smtClean="0"/>
          </a:p>
          <a:p>
            <a:endParaRPr lang="en-US" altLang="zh-CN" dirty="0"/>
          </a:p>
          <a:p>
            <a:r>
              <a:rPr lang="zh-CN" altLang="en-US" dirty="0" smtClean="0"/>
              <a:t>基本考虑因素：时间复杂度、空间复杂度</a:t>
            </a:r>
            <a:endParaRPr lang="en-US" altLang="zh-CN" dirty="0" smtClean="0"/>
          </a:p>
        </p:txBody>
      </p:sp>
      <p:sp>
        <p:nvSpPr>
          <p:cNvPr id="2" name="文本框 1"/>
          <p:cNvSpPr txBox="1"/>
          <p:nvPr/>
        </p:nvSpPr>
        <p:spPr>
          <a:xfrm>
            <a:off x="838200" y="579006"/>
            <a:ext cx="9012382" cy="584775"/>
          </a:xfrm>
          <a:prstGeom prst="rect">
            <a:avLst/>
          </a:prstGeom>
          <a:noFill/>
        </p:spPr>
        <p:txBody>
          <a:bodyPr wrap="square" rtlCol="0">
            <a:spAutoFit/>
          </a:bodyPr>
          <a:lstStyle/>
          <a:p>
            <a:r>
              <a:rPr lang="zh-CN" altLang="en-US" sz="3200" dirty="0"/>
              <a:t>常见的数据结构</a:t>
            </a:r>
          </a:p>
        </p:txBody>
      </p:sp>
    </p:spTree>
    <p:extLst>
      <p:ext uri="{BB962C8B-B14F-4D97-AF65-F5344CB8AC3E}">
        <p14:creationId xmlns:p14="http://schemas.microsoft.com/office/powerpoint/2010/main" val="195299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5910" y="817418"/>
            <a:ext cx="10515600" cy="5541818"/>
          </a:xfrm>
        </p:spPr>
        <p:txBody>
          <a:bodyPr>
            <a:normAutofit/>
          </a:bodyPr>
          <a:lstStyle/>
          <a:p>
            <a:pPr>
              <a:lnSpc>
                <a:spcPct val="150000"/>
              </a:lnSpc>
            </a:pPr>
            <a:r>
              <a:rPr lang="zh-CN" altLang="en-US" dirty="0"/>
              <a:t>线性表中数据元素仅有线性关系，树则具有明显的层次性，而图的复杂性要远远超过线性表和树．在图中结点之间的关系是任意的，任何两个结点都可能相关，因此图能用来解决现实世界中一些极其复杂问题</a:t>
            </a:r>
            <a:endParaRPr lang="en-US" altLang="zh-CN" dirty="0"/>
          </a:p>
          <a:p>
            <a:pPr>
              <a:lnSpc>
                <a:spcPct val="150000"/>
              </a:lnSpc>
            </a:pPr>
            <a:r>
              <a:rPr lang="zh-CN" altLang="en-US" dirty="0"/>
              <a:t>树只是图形的受限形式。</a:t>
            </a:r>
          </a:p>
          <a:p>
            <a:pPr>
              <a:lnSpc>
                <a:spcPct val="150000"/>
              </a:lnSpc>
            </a:pPr>
            <a:r>
              <a:rPr lang="zh-CN" altLang="en-US" dirty="0"/>
              <a:t>树有方向</a:t>
            </a:r>
            <a:r>
              <a:rPr lang="en-US" altLang="zh-CN" dirty="0"/>
              <a:t>(</a:t>
            </a:r>
            <a:r>
              <a:rPr lang="zh-CN" altLang="en-US" dirty="0"/>
              <a:t>父</a:t>
            </a:r>
            <a:r>
              <a:rPr lang="en-US" altLang="zh-CN" dirty="0"/>
              <a:t>/</a:t>
            </a:r>
            <a:r>
              <a:rPr lang="zh-CN" altLang="en-US" dirty="0"/>
              <a:t>子关系</a:t>
            </a:r>
            <a:r>
              <a:rPr lang="en-US" altLang="zh-CN" dirty="0"/>
              <a:t>)</a:t>
            </a:r>
            <a:r>
              <a:rPr lang="zh-CN" altLang="en-US" dirty="0"/>
              <a:t>，不包含循环。</a:t>
            </a:r>
            <a:br>
              <a:rPr lang="zh-CN" altLang="en-US" dirty="0"/>
            </a:br>
            <a:r>
              <a:rPr lang="zh-CN" altLang="en-US" dirty="0"/>
              <a:t>它们适合在定向非循环图</a:t>
            </a:r>
            <a:r>
              <a:rPr lang="en-US" altLang="zh-CN" dirty="0"/>
              <a:t>(</a:t>
            </a:r>
            <a:r>
              <a:rPr lang="zh-CN" altLang="en-US" dirty="0"/>
              <a:t>或</a:t>
            </a:r>
            <a:r>
              <a:rPr lang="en-US" altLang="zh-CN" dirty="0"/>
              <a:t>DAG)</a:t>
            </a:r>
            <a:r>
              <a:rPr lang="zh-CN" altLang="en-US" dirty="0"/>
              <a:t>的类别中。</a:t>
            </a:r>
            <a:br>
              <a:rPr lang="zh-CN" altLang="en-US" dirty="0"/>
            </a:br>
            <a:r>
              <a:rPr lang="zh-CN" altLang="en-US" dirty="0"/>
              <a:t>所以树是</a:t>
            </a:r>
            <a:r>
              <a:rPr lang="en-US" altLang="zh-CN" dirty="0"/>
              <a:t>DAG</a:t>
            </a:r>
            <a:r>
              <a:rPr lang="zh-CN" altLang="en-US" dirty="0"/>
              <a:t>，限制一个孩子只能有一个父。</a:t>
            </a:r>
          </a:p>
          <a:p>
            <a:pPr>
              <a:lnSpc>
                <a:spcPct val="150000"/>
              </a:lnSpc>
            </a:pPr>
            <a:r>
              <a:rPr lang="zh-CN" altLang="en-US" dirty="0"/>
              <a:t>有一件很重要的事情要指出，树不是递归的数据结构。</a:t>
            </a:r>
            <a:br>
              <a:rPr lang="zh-CN" altLang="en-US" dirty="0"/>
            </a:br>
            <a:r>
              <a:rPr lang="zh-CN" altLang="en-US" dirty="0"/>
              <a:t>由于上述限制，它们不能实现为递归数据结构。但是也可以使用通常不是递归的任何</a:t>
            </a:r>
            <a:r>
              <a:rPr lang="en-US" altLang="zh-CN" dirty="0"/>
              <a:t>DAG</a:t>
            </a:r>
            <a:r>
              <a:rPr lang="zh-CN" altLang="en-US" dirty="0"/>
              <a:t>实现。</a:t>
            </a:r>
            <a:br>
              <a:rPr lang="zh-CN" altLang="en-US" dirty="0"/>
            </a:br>
            <a:endParaRPr lang="en-US" altLang="zh-CN" dirty="0" smtClean="0"/>
          </a:p>
          <a:p>
            <a:pPr>
              <a:lnSpc>
                <a:spcPct val="150000"/>
              </a:lnSpc>
            </a:pPr>
            <a:r>
              <a:rPr lang="zh-CN" altLang="en-US" dirty="0" smtClean="0"/>
              <a:t>图形</a:t>
            </a:r>
            <a:r>
              <a:rPr lang="zh-CN" altLang="en-US" dirty="0"/>
              <a:t>通常首先是首先呼吸或深度。这同样适用于树</a:t>
            </a:r>
            <a:r>
              <a:rPr lang="zh-CN" altLang="en-US" dirty="0" smtClean="0"/>
              <a:t>。</a:t>
            </a:r>
            <a:endParaRPr lang="zh-CN" altLang="en-US" dirty="0"/>
          </a:p>
        </p:txBody>
      </p:sp>
    </p:spTree>
    <p:extLst>
      <p:ext uri="{BB962C8B-B14F-4D97-AF65-F5344CB8AC3E}">
        <p14:creationId xmlns:p14="http://schemas.microsoft.com/office/powerpoint/2010/main" val="22843611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19200" y="1111135"/>
            <a:ext cx="9989128" cy="4937973"/>
          </a:xfrm>
        </p:spPr>
        <p:txBody>
          <a:bodyPr>
            <a:normAutofit/>
          </a:bodyPr>
          <a:lstStyle/>
          <a:p>
            <a:pPr>
              <a:lnSpc>
                <a:spcPct val="150000"/>
              </a:lnSpc>
              <a:spcBef>
                <a:spcPts val="0"/>
              </a:spcBef>
            </a:pPr>
            <a:r>
              <a:rPr lang="zh-CN" altLang="en-US" dirty="0"/>
              <a:t>用于表示有序的线性数据结构，如</a:t>
            </a:r>
            <a:r>
              <a:rPr lang="zh-CN" altLang="en-US" dirty="0">
                <a:hlinkClick r:id="rId2" tooltip="优先队列"/>
              </a:rPr>
              <a:t>优先队列</a:t>
            </a:r>
            <a:r>
              <a:rPr lang="zh-CN" altLang="en-US" dirty="0"/>
              <a:t>、</a:t>
            </a:r>
            <a:r>
              <a:rPr lang="zh-CN" altLang="en-US" dirty="0">
                <a:hlinkClick r:id="rId3" tooltip="关联数组"/>
              </a:rPr>
              <a:t>关联数组</a:t>
            </a:r>
            <a:r>
              <a:rPr lang="zh-CN" altLang="en-US" dirty="0"/>
              <a:t>、键</a:t>
            </a:r>
            <a:r>
              <a:rPr lang="en-US" altLang="zh-CN" dirty="0"/>
              <a:t>-</a:t>
            </a:r>
            <a:r>
              <a:rPr lang="zh-CN" altLang="en-US" dirty="0"/>
              <a:t>值的</a:t>
            </a:r>
            <a:r>
              <a:rPr lang="zh-CN" altLang="en-US" dirty="0">
                <a:hlinkClick r:id="rId4" tooltip="映射"/>
              </a:rPr>
              <a:t>映射</a:t>
            </a:r>
            <a:r>
              <a:rPr lang="zh-CN" altLang="en-US" dirty="0"/>
              <a:t>等。自平衡的二叉查找树的实现与其竞争对手</a:t>
            </a:r>
            <a:r>
              <a:rPr lang="en-US" altLang="zh-CN" dirty="0"/>
              <a:t>hash</a:t>
            </a:r>
            <a:r>
              <a:rPr lang="zh-CN" altLang="en-US" dirty="0"/>
              <a:t>表的实现，各具有优缺点。自平衡二叉查找树在按序遍历所有键值时是量级最优的，</a:t>
            </a:r>
            <a:r>
              <a:rPr lang="en-US" altLang="zh-CN" dirty="0"/>
              <a:t>hash</a:t>
            </a:r>
            <a:r>
              <a:rPr lang="zh-CN" altLang="en-US" dirty="0"/>
              <a:t>表不能。自平衡二叉查找树在查找一个键值时，最坏情况下时间复杂度优于</a:t>
            </a:r>
            <a:r>
              <a:rPr lang="en-US" altLang="zh-CN" dirty="0"/>
              <a:t>hash</a:t>
            </a:r>
            <a:r>
              <a:rPr lang="zh-CN" altLang="en-US" dirty="0"/>
              <a:t>表， </a:t>
            </a:r>
            <a:r>
              <a:rPr lang="en-US" altLang="zh-CN" dirty="0"/>
              <a:t>O(log n)</a:t>
            </a:r>
            <a:r>
              <a:rPr lang="zh-CN" altLang="en-US" dirty="0"/>
              <a:t>对比</a:t>
            </a:r>
            <a:r>
              <a:rPr lang="en-US" altLang="zh-CN" dirty="0"/>
              <a:t>O(n)</a:t>
            </a:r>
            <a:r>
              <a:rPr lang="zh-CN" altLang="en-US" dirty="0"/>
              <a:t>；但平均时间复杂度逊于</a:t>
            </a:r>
            <a:r>
              <a:rPr lang="en-US" altLang="zh-CN" dirty="0"/>
              <a:t>hash</a:t>
            </a:r>
            <a:r>
              <a:rPr lang="zh-CN" altLang="en-US" dirty="0"/>
              <a:t>表，</a:t>
            </a:r>
            <a:r>
              <a:rPr lang="en-US" altLang="zh-CN" dirty="0"/>
              <a:t>O(log n)</a:t>
            </a:r>
            <a:r>
              <a:rPr lang="zh-CN" altLang="en-US" dirty="0"/>
              <a:t>对比</a:t>
            </a:r>
            <a:r>
              <a:rPr lang="en-US" altLang="zh-CN" dirty="0"/>
              <a:t>O(1)</a:t>
            </a:r>
            <a:r>
              <a:rPr lang="zh-CN" altLang="en-US" dirty="0" smtClean="0"/>
              <a:t>。</a:t>
            </a:r>
            <a:endParaRPr lang="en-US" altLang="zh-CN" dirty="0" smtClean="0"/>
          </a:p>
          <a:p>
            <a:pPr>
              <a:lnSpc>
                <a:spcPct val="150000"/>
              </a:lnSpc>
            </a:pPr>
            <a:r>
              <a:rPr lang="zh-CN" altLang="en-US" dirty="0" smtClean="0"/>
              <a:t>平衡树</a:t>
            </a:r>
            <a:endParaRPr lang="en-US" altLang="zh-CN" dirty="0" smtClean="0"/>
          </a:p>
          <a:p>
            <a:pPr>
              <a:lnSpc>
                <a:spcPct val="150000"/>
              </a:lnSpc>
            </a:pPr>
            <a:r>
              <a:rPr lang="zh-CN" altLang="en-US" dirty="0" smtClean="0"/>
              <a:t>不平衡</a:t>
            </a:r>
            <a:r>
              <a:rPr lang="zh-CN" altLang="en-US" dirty="0"/>
              <a:t>的树结构</a:t>
            </a:r>
          </a:p>
          <a:p>
            <a:pPr>
              <a:lnSpc>
                <a:spcPct val="150000"/>
              </a:lnSpc>
            </a:pPr>
            <a:r>
              <a:rPr lang="zh-CN" altLang="en-US" dirty="0"/>
              <a:t>在这里，平衡指所有叶子的深度趋于平衡，更广义的是指在树上所有可能查找的均摊复杂度偏低</a:t>
            </a:r>
            <a:r>
              <a:rPr lang="zh-CN" altLang="en-US" dirty="0" smtClean="0"/>
              <a:t>。</a:t>
            </a:r>
            <a:endParaRPr lang="zh-CN" altLang="en-US" dirty="0"/>
          </a:p>
          <a:p>
            <a:pPr>
              <a:lnSpc>
                <a:spcPct val="150000"/>
              </a:lnSpc>
              <a:spcBef>
                <a:spcPts val="0"/>
              </a:spcBef>
            </a:pPr>
            <a:r>
              <a:rPr lang="zh-CN" altLang="en-US" dirty="0"/>
              <a:t>自平衡二叉查找树的排序方法，虽然在平均时间复杂度上也是</a:t>
            </a:r>
            <a:r>
              <a:rPr lang="en-US" altLang="zh-CN" dirty="0"/>
              <a:t>O(n log n)</a:t>
            </a:r>
            <a:r>
              <a:rPr lang="zh-CN" altLang="en-US" dirty="0"/>
              <a:t>，但由于</a:t>
            </a:r>
            <a:r>
              <a:rPr lang="en-US" altLang="zh-CN" dirty="0"/>
              <a:t>cache</a:t>
            </a:r>
            <a:r>
              <a:rPr lang="zh-CN" altLang="en-US" dirty="0"/>
              <a:t>性能、树的调整操作等，性能上不如快速排序、堆排序、合并排序</a:t>
            </a:r>
            <a:r>
              <a:rPr lang="zh-CN" altLang="en-US" dirty="0" smtClean="0"/>
              <a:t>。</a:t>
            </a:r>
            <a:endParaRPr lang="en-US" altLang="zh-CN" dirty="0" smtClean="0"/>
          </a:p>
        </p:txBody>
      </p:sp>
    </p:spTree>
    <p:extLst>
      <p:ext uri="{BB962C8B-B14F-4D97-AF65-F5344CB8AC3E}">
        <p14:creationId xmlns:p14="http://schemas.microsoft.com/office/powerpoint/2010/main" val="37683644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a:blip r:embed="rId2"/>
          <a:stretch>
            <a:fillRect/>
          </a:stretch>
        </p:blipFill>
        <p:spPr>
          <a:xfrm>
            <a:off x="770922" y="284078"/>
            <a:ext cx="10856026" cy="6332683"/>
          </a:xfrm>
          <a:prstGeom prst="rect">
            <a:avLst/>
          </a:prstGeom>
        </p:spPr>
      </p:pic>
    </p:spTree>
    <p:extLst>
      <p:ext uri="{BB962C8B-B14F-4D97-AF65-F5344CB8AC3E}">
        <p14:creationId xmlns:p14="http://schemas.microsoft.com/office/powerpoint/2010/main" val="15443534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2270" y="651820"/>
            <a:ext cx="8911687" cy="899890"/>
          </a:xfrm>
        </p:spPr>
        <p:txBody>
          <a:bodyPr/>
          <a:lstStyle/>
          <a:p>
            <a:r>
              <a:rPr lang="zh-CN" altLang="en-US" dirty="0"/>
              <a:t>衡量</a:t>
            </a:r>
            <a:r>
              <a:rPr lang="zh-CN" altLang="en-US" dirty="0" smtClean="0"/>
              <a:t>标准</a:t>
            </a:r>
            <a:endParaRPr lang="zh-CN" altLang="en-US" dirty="0"/>
          </a:p>
        </p:txBody>
      </p:sp>
      <p:sp>
        <p:nvSpPr>
          <p:cNvPr id="3" name="内容占位符 2"/>
          <p:cNvSpPr>
            <a:spLocks noGrp="1"/>
          </p:cNvSpPr>
          <p:nvPr>
            <p:ph idx="1"/>
          </p:nvPr>
        </p:nvSpPr>
        <p:spPr>
          <a:xfrm>
            <a:off x="1508557" y="1551710"/>
            <a:ext cx="8915400" cy="4634345"/>
          </a:xfrm>
        </p:spPr>
        <p:txBody>
          <a:bodyPr>
            <a:noAutofit/>
          </a:bodyPr>
          <a:lstStyle/>
          <a:p>
            <a:pPr marL="0" indent="0">
              <a:lnSpc>
                <a:spcPct val="150000"/>
              </a:lnSpc>
              <a:spcBef>
                <a:spcPts val="0"/>
              </a:spcBef>
            </a:pPr>
            <a:r>
              <a:rPr lang="zh-CN" altLang="en-US" sz="2400" dirty="0" smtClean="0"/>
              <a:t>时间复杂度</a:t>
            </a:r>
            <a:endParaRPr lang="en-US" altLang="zh-CN" sz="2400" dirty="0" smtClean="0"/>
          </a:p>
          <a:p>
            <a:pPr marL="0" indent="0">
              <a:lnSpc>
                <a:spcPct val="150000"/>
              </a:lnSpc>
              <a:spcBef>
                <a:spcPts val="0"/>
              </a:spcBef>
            </a:pPr>
            <a:r>
              <a:rPr lang="zh-CN" altLang="en-US" sz="2400" dirty="0" smtClean="0"/>
              <a:t>空间复杂度</a:t>
            </a:r>
            <a:endParaRPr lang="en-US" altLang="zh-CN" sz="2400" dirty="0" smtClean="0"/>
          </a:p>
          <a:p>
            <a:pPr marL="0" indent="0">
              <a:lnSpc>
                <a:spcPct val="150000"/>
              </a:lnSpc>
              <a:spcBef>
                <a:spcPts val="0"/>
              </a:spcBef>
            </a:pPr>
            <a:r>
              <a:rPr lang="zh-CN" altLang="en-US" sz="2400" dirty="0" smtClean="0"/>
              <a:t>深度</a:t>
            </a:r>
            <a:endParaRPr lang="en-US" altLang="zh-CN" sz="2400" dirty="0" smtClean="0"/>
          </a:p>
          <a:p>
            <a:pPr marL="0" indent="0">
              <a:lnSpc>
                <a:spcPct val="150000"/>
              </a:lnSpc>
              <a:spcBef>
                <a:spcPts val="0"/>
              </a:spcBef>
            </a:pPr>
            <a:r>
              <a:rPr lang="zh-CN" altLang="en-US" sz="2400" dirty="0"/>
              <a:t>广度</a:t>
            </a:r>
            <a:endParaRPr lang="en-US" altLang="zh-CN" sz="2400" dirty="0" smtClean="0"/>
          </a:p>
          <a:p>
            <a:pPr marL="0" indent="0">
              <a:lnSpc>
                <a:spcPct val="150000"/>
              </a:lnSpc>
              <a:spcBef>
                <a:spcPts val="0"/>
              </a:spcBef>
            </a:pPr>
            <a:r>
              <a:rPr lang="zh-CN" altLang="en-US" sz="2400" dirty="0" smtClean="0"/>
              <a:t>增</a:t>
            </a:r>
            <a:endParaRPr lang="en-US" altLang="zh-CN" sz="2400" dirty="0" smtClean="0"/>
          </a:p>
          <a:p>
            <a:pPr marL="0" indent="0">
              <a:lnSpc>
                <a:spcPct val="150000"/>
              </a:lnSpc>
              <a:spcBef>
                <a:spcPts val="0"/>
              </a:spcBef>
            </a:pPr>
            <a:r>
              <a:rPr lang="zh-CN" altLang="en-US" sz="2400" dirty="0" smtClean="0"/>
              <a:t>删</a:t>
            </a:r>
            <a:endParaRPr lang="en-US" altLang="zh-CN" sz="2400" dirty="0" smtClean="0"/>
          </a:p>
          <a:p>
            <a:pPr marL="0" indent="0">
              <a:lnSpc>
                <a:spcPct val="150000"/>
              </a:lnSpc>
              <a:spcBef>
                <a:spcPts val="0"/>
              </a:spcBef>
            </a:pPr>
            <a:r>
              <a:rPr lang="zh-CN" altLang="en-US" sz="2400" dirty="0" smtClean="0"/>
              <a:t>改</a:t>
            </a:r>
            <a:endParaRPr lang="en-US" altLang="zh-CN" sz="2400" dirty="0" smtClean="0"/>
          </a:p>
          <a:p>
            <a:pPr marL="0" indent="0">
              <a:lnSpc>
                <a:spcPct val="150000"/>
              </a:lnSpc>
              <a:spcBef>
                <a:spcPts val="0"/>
              </a:spcBef>
            </a:pPr>
            <a:r>
              <a:rPr lang="zh-CN" altLang="en-US" sz="2400" dirty="0"/>
              <a:t>查</a:t>
            </a:r>
          </a:p>
        </p:txBody>
      </p:sp>
    </p:spTree>
    <p:extLst>
      <p:ext uri="{BB962C8B-B14F-4D97-AF65-F5344CB8AC3E}">
        <p14:creationId xmlns:p14="http://schemas.microsoft.com/office/powerpoint/2010/main" val="3024694678"/>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7434</TotalTime>
  <Words>3992</Words>
  <Application>Microsoft Office PowerPoint</Application>
  <PresentationFormat>宽屏</PresentationFormat>
  <Paragraphs>209</Paragraphs>
  <Slides>45</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45</vt:i4>
      </vt:variant>
    </vt:vector>
  </HeadingPairs>
  <TitlesOfParts>
    <vt:vector size="51" baseType="lpstr">
      <vt:lpstr>等线</vt:lpstr>
      <vt:lpstr>幼圆</vt:lpstr>
      <vt:lpstr>Arial</vt:lpstr>
      <vt:lpstr>Century Gothic</vt:lpstr>
      <vt:lpstr>Wingdings 3</vt:lpstr>
      <vt:lpstr>丝状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衡量标准</vt:lpstr>
      <vt:lpstr>红黑树典型应用</vt:lpstr>
      <vt:lpstr>红黑树简介</vt:lpstr>
      <vt:lpstr>相关概念</vt:lpstr>
      <vt:lpstr>PowerPoint 演示文稿</vt:lpstr>
      <vt:lpstr>PowerPoint 演示文稿</vt:lpstr>
      <vt:lpstr>PowerPoint 演示文稿</vt:lpstr>
      <vt:lpstr>PowerPoint 演示文稿</vt:lpstr>
      <vt:lpstr>PowerPoint 演示文稿</vt:lpstr>
      <vt:lpstr>PowerPoint 演示文稿</vt:lpstr>
      <vt:lpstr>红黑树模型</vt:lpstr>
      <vt:lpstr>PowerPoint 演示文稿</vt:lpstr>
      <vt:lpstr>PowerPoint 演示文稿</vt:lpstr>
      <vt:lpstr>PowerPoint 演示文稿</vt:lpstr>
      <vt:lpstr>增</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删</vt:lpstr>
      <vt:lpstr>PowerPoint 演示文稿</vt:lpstr>
      <vt:lpstr>PowerPoint 演示文稿</vt:lpstr>
      <vt:lpstr>PowerPoint 演示文稿</vt:lpstr>
      <vt:lpstr>删除修复情况2：当前结点是黑加黑且兄弟是黑色且兄弟结点的两个子结点全为黑色。 解法：把当前结点和兄弟结点中抽取一重黑色追加到父结点上，把父结点当成新的当前结点，重新进入算法。</vt:lpstr>
      <vt:lpstr>删除修复情况3：当前结点颜色是黑+黑，兄弟结点是黑色，兄弟的左子是红色，右子是黑色。 解法：把兄弟结点染红，兄弟左子结点染黑，之后再在兄弟结点为支点解右旋，之后重新进入算法。此是把当前的情况转化为情况4，而性质5得以保持 </vt:lpstr>
      <vt:lpstr>删除修复情况4：当前结点颜色是黑-黑色，它的兄弟结点是黑色，但是兄弟结点的右子是红色，兄弟结点左子的颜色任意。 解法：把兄弟结点染成当前结点父结点的颜色，把当前结点父结点染成黑色，兄弟结点右子染成黑色，之后以当前结点的父结点为支点进行左旋，此时算法结束，红黑树所有性质调整正确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树 深度，广度</dc:title>
  <dc:creator>Windows 用户</dc:creator>
  <cp:lastModifiedBy>Windows 用户</cp:lastModifiedBy>
  <cp:revision>462</cp:revision>
  <dcterms:created xsi:type="dcterms:W3CDTF">2018-01-03T06:05:33Z</dcterms:created>
  <dcterms:modified xsi:type="dcterms:W3CDTF">2018-01-09T09:08:46Z</dcterms:modified>
</cp:coreProperties>
</file>