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Libre Baskerville"/>
      <p:regular r:id="rId38"/>
      <p:bold r:id="rId39"/>
      <p: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Baskerville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LibreBaskerville-bold.fntdata"/><Relationship Id="rId16" Type="http://schemas.openxmlformats.org/officeDocument/2006/relationships/slide" Target="slides/slide11.xml"/><Relationship Id="rId38" Type="http://schemas.openxmlformats.org/officeDocument/2006/relationships/font" Target="fonts/LibreBaskervill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2aa6f0a9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2aa6f0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2aa6f0a9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2aa6f0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2b417134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2b41713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2c2e9fc8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2c2e9f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2aa6f0a9_4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2aa6f0a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02b417134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02b4171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2c2e9fc8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02c2e9fc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02c2e9fc8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02c2e9fc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2c2e9fc8_3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02c2e9fc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02c2e9fc8_3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02c2e9fc8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02c2e9fc8_3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02c2e9fc8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2c2e9fc8_3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02c2e9fc8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2c2e9fc8_3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02c2e9fc8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02c2e9fc8_3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02c2e9fc8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02c2e9fc8_3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02c2e9fc8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02c2e9fc8_3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02c2e9fc8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02c2e9fc8_3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02c2e9fc8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02c2e9fc8_3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02c2e9fc8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02c2e9fc8_3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02c2e9fc8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2b417134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2b41713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2b4171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2b4171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2aa6f0a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2aa6f0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2b417134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2b41713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studywolf.wordpress.com/2013/07/01/reinforcement-learning-sarsa-vs-q-learning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Pavlos Protopapas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</a:t>
            </a:r>
            <a:r>
              <a:rPr lang="en"/>
              <a:t>𝛑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617750" y="1974125"/>
            <a:ext cx="7560900" cy="26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725150" y="2148425"/>
            <a:ext cx="7453500" cy="24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 policy is defined by the set of actions an agent takes from the state that it is in.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a map from an agent state to an action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Deterministic Policy :  a = 𝛑(s)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Stochastic Policy : 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𝛑(a|s) = P(a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=a |s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= 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Dynamics Model / Transition Model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617750" y="1974125"/>
            <a:ext cx="7560900" cy="26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671450" y="1852975"/>
            <a:ext cx="74535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Dynamics Model/Transition model represents how the agent would transition from one state to the next.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T(s’,a,s) = P(s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t+1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=s’|s= s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t,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a = a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suggests the probability of transitioning between the states.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Comic Sans MS"/>
                <a:ea typeface="Comic Sans MS"/>
                <a:cs typeface="Comic Sans MS"/>
                <a:sym typeface="Comic Sans MS"/>
              </a:rPr>
              <a:t>Optimizing policy with Model (known or learned) - Model based RL</a:t>
            </a:r>
            <a:endParaRPr i="1"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Comic Sans MS"/>
                <a:ea typeface="Comic Sans MS"/>
                <a:cs typeface="Comic Sans MS"/>
                <a:sym typeface="Comic Sans MS"/>
              </a:rPr>
              <a:t>Optimizing policy without Model - Model free RL</a:t>
            </a:r>
            <a:endParaRPr i="1"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Value Function V(s)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617750" y="1974125"/>
            <a:ext cx="7560900" cy="26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471900" y="1826375"/>
            <a:ext cx="8222100" cy="29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Value Function measures the “long-term goodness of a state”. Value Function is induced by a policy. (E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means expectation on P(s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t+1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|s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t,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) under T)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𝛑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(s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) = E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𝛑,T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R(s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,a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) + 𝛄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R(s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t+1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,a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t+1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) +𝛄</a:t>
            </a:r>
            <a:r>
              <a:rPr b="1" baseline="30000" lang="e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R(s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t+2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,a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t+2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) +.......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)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Note that V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𝛑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(s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) = R(s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,a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~ 𝛑) +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𝛄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(V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𝛑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(s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t+1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))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𝛄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- discount factor denotes future uncertainty. Makes sum of rewards finite.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Libre Baskerville"/>
                <a:ea typeface="Libre Baskerville"/>
                <a:cs typeface="Libre Baskerville"/>
                <a:sym typeface="Libre Baskerville"/>
              </a:rPr>
              <a:t>An optimal policy 𝛑* is one that maximizes the expected value function </a:t>
            </a:r>
            <a:endParaRPr i="1" sz="16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Libre Baskerville"/>
                <a:ea typeface="Libre Baskerville"/>
                <a:cs typeface="Libre Baskerville"/>
                <a:sym typeface="Libre Baskerville"/>
              </a:rPr>
              <a:t>𝛑* = argmax</a:t>
            </a:r>
            <a:r>
              <a:rPr b="1" baseline="-25000" i="1" lang="en" sz="1600">
                <a:latin typeface="Libre Baskerville"/>
                <a:ea typeface="Libre Baskerville"/>
                <a:cs typeface="Libre Baskerville"/>
                <a:sym typeface="Libre Baskerville"/>
              </a:rPr>
              <a:t>𝛑</a:t>
            </a:r>
            <a:r>
              <a:rPr b="1" i="1" lang="en" sz="1600">
                <a:latin typeface="Libre Baskerville"/>
                <a:ea typeface="Libre Baskerville"/>
                <a:cs typeface="Libre Baskerville"/>
                <a:sym typeface="Libre Baskerville"/>
              </a:rPr>
              <a:t> V</a:t>
            </a:r>
            <a:r>
              <a:rPr b="1" baseline="-25000" i="1" lang="en" sz="1600">
                <a:latin typeface="Libre Baskerville"/>
                <a:ea typeface="Libre Baskerville"/>
                <a:cs typeface="Libre Baskerville"/>
                <a:sym typeface="Libre Baskerville"/>
              </a:rPr>
              <a:t>𝛑</a:t>
            </a:r>
            <a:r>
              <a:rPr b="1" i="1" lang="en" sz="1600">
                <a:latin typeface="Libre Baskerville"/>
                <a:ea typeface="Libre Baskerville"/>
                <a:cs typeface="Libre Baskerville"/>
                <a:sym typeface="Libre Baskerville"/>
              </a:rPr>
              <a:t>(s)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- Action </a:t>
            </a:r>
            <a:r>
              <a:rPr lang="en"/>
              <a:t>Value Function Q(s,a)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228300" y="1974125"/>
            <a:ext cx="8635200" cy="26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953500" y="1920425"/>
            <a:ext cx="7225200" cy="29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sum of the one-step rewards for taking an action from a state and then the value function of the subsequent state.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Quantifies how the value function changes if we take an action from a particular state. Provides a convenient form for policy-optimization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𝛑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(s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,a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) = R(s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,a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) + 𝛄 E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(V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𝛑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(s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t+1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))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Q*(s,a) = R(s,a) + 𝛄 E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(V*(s’));      V*(s) = max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Q*(s,a)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V(s) = 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Maze Example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8975"/>
            <a:ext cx="2843037" cy="27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138400" y="4163100"/>
            <a:ext cx="28431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Rewards of -1 for each step.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Four actions - U,D,L,R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Goal ends the episode.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6050" y="1962875"/>
            <a:ext cx="288607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7827" y="1820800"/>
            <a:ext cx="3647823" cy="28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2686050" y="4257150"/>
            <a:ext cx="2843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Policy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6043925" y="4445175"/>
            <a:ext cx="2843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Value Function under the policy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Learning Optimal Policies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Dynamic Programming Methods (Value and Policy Iteration)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228300" y="2054725"/>
            <a:ext cx="8356500" cy="27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Remember that value functions are recursive.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Dynamic Programming - Breaking down a big problem into smaller subproblems and solving the smaller subproblems, store its values and backtrack towards bigger problems.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WORKING BACKWARDS 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V(s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T-1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,a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T-1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 = R(s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T-1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,a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T-1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); 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V(s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T-2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,a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T-2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 = R(s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T-1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,a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T-1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 + V(s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T-1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,a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T-1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 ; ……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(T is terminal state)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</a:t>
            </a: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228300" y="2054725"/>
            <a:ext cx="8356500" cy="27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with some arbitrary value assignments V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Update Policy and repeat until |Vn+1(s) - Vn(s)| &lt; 𝛆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(s,a) = R(s,a) + 𝜸 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[V(s’)]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n+1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(s) = argmax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Q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(s,a)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ibre Baskerville"/>
                <a:ea typeface="Libre Baskerville"/>
                <a:cs typeface="Libre Baskerville"/>
                <a:sym typeface="Libre Baskerville"/>
              </a:rPr>
              <a:t>INTUITION : Iteratively improve your value estimates using Q, V relations.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Iteration</a:t>
            </a:r>
            <a:endParaRPr/>
          </a:p>
        </p:txBody>
      </p:sp>
      <p:sp>
        <p:nvSpPr>
          <p:cNvPr id="181" name="Google Shape;181;p30"/>
          <p:cNvSpPr txBox="1"/>
          <p:nvPr/>
        </p:nvSpPr>
        <p:spPr>
          <a:xfrm>
            <a:off x="228300" y="1933850"/>
            <a:ext cx="87291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with some policy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𝛑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Compute the value of the states V(s) using current policy. 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(Policy Evaluation)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(Policy Improvement)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Update Policy and repeat steps (2) and (3) until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𝛑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k+1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= 𝛑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𝛑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(s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 = argmax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{r(s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,a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 + 𝜸E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[V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𝛑0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(s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)]}    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 Transition from s</a:t>
            </a:r>
            <a:r>
              <a:rPr baseline="-25000" lang="en" sz="1200"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to s</a:t>
            </a:r>
            <a:r>
              <a:rPr baseline="-25000" lang="en" sz="1200">
                <a:latin typeface="Roboto"/>
                <a:ea typeface="Roboto"/>
                <a:cs typeface="Roboto"/>
                <a:sym typeface="Roboto"/>
              </a:rPr>
              <a:t>j</a:t>
            </a:r>
            <a:endParaRPr baseline="-2500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ibre Baskerville"/>
                <a:ea typeface="Libre Baskerville"/>
                <a:cs typeface="Libre Baskerville"/>
                <a:sym typeface="Libre Baskerville"/>
              </a:rPr>
              <a:t>INTUITION : At each step, you are modifying your policy by picking that action which gives you the highest Q-value.</a:t>
            </a:r>
            <a:r>
              <a:rPr lang="en" sz="1200">
                <a:latin typeface="Libre Baskerville"/>
                <a:ea typeface="Libre Baskerville"/>
                <a:cs typeface="Libre Baskerville"/>
                <a:sym typeface="Libre Baskerville"/>
              </a:rPr>
              <a:t> (Remember the fixed point eqns from slide 13)</a:t>
            </a:r>
            <a:endParaRPr sz="12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and Policy Iteration</a:t>
            </a:r>
            <a:endParaRPr/>
          </a:p>
        </p:txBody>
      </p:sp>
      <p:sp>
        <p:nvSpPr>
          <p:cNvPr id="187" name="Google Shape;187;p31"/>
          <p:cNvSpPr txBox="1"/>
          <p:nvPr/>
        </p:nvSpPr>
        <p:spPr>
          <a:xfrm>
            <a:off x="228300" y="1933850"/>
            <a:ext cx="87291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Demo : https://cs.stanford.edu/people/karpathy/reinforcejs/gridworld_dp.html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Convergence in value means convergence in policy, vice versa not true. REASON : Multiple reward/value structures can cause the same policy.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Both algorithms have theoretical guarantees of convergence.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Policy Iteration is expected to be faster.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460950" y="1584675"/>
            <a:ext cx="8222100" cy="14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Model-Free Methods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Q-Learning and SARSA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Model-Free Methods ? </a:t>
            </a:r>
            <a:endParaRPr/>
          </a:p>
        </p:txBody>
      </p:sp>
      <p:sp>
        <p:nvSpPr>
          <p:cNvPr id="198" name="Google Shape;198;p33"/>
          <p:cNvSpPr txBox="1"/>
          <p:nvPr/>
        </p:nvSpPr>
        <p:spPr>
          <a:xfrm>
            <a:off x="228300" y="1933850"/>
            <a:ext cx="87291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Learning or providing a transition model can be hard in several scenarios.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Autonomous Driving, ICU Treatments, Stock Trading etc.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What do you have then ? 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 ability to obtain a set of simulations/trajectories with each transition in the episodes of the form (s,a,r,s’)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E.g. Using sensors to understand robot’s new position when it does an action, Recording new patient vitals when given a drug from a state etc.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On-Policy vs Off-Policy Learning</a:t>
            </a:r>
            <a:r>
              <a:rPr lang="en"/>
              <a:t> </a:t>
            </a:r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228300" y="1933850"/>
            <a:ext cx="87291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On-Policy Learning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Learn on the job.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Evaluate policy 𝛑 when sampling experiences from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𝛑.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Off-Policy Learning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Look over someone’s shoulder.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Evaluate policy 𝛑 (target policy) while following  a different policy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Ѱ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(behavior policy) in the environment.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Some domains prohibit on-policy learning. For instance, treating a patient in ICUs you cannot learn about random actions by testing them out.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Difference (TD) Learning</a:t>
            </a:r>
            <a:endParaRPr/>
          </a:p>
        </p:txBody>
      </p:sp>
      <p:sp>
        <p:nvSpPr>
          <p:cNvPr id="210" name="Google Shape;210;p35"/>
          <p:cNvSpPr txBox="1"/>
          <p:nvPr/>
        </p:nvSpPr>
        <p:spPr>
          <a:xfrm>
            <a:off x="228300" y="1933850"/>
            <a:ext cx="87291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Remember : V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𝛑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(s) = R(s,a ~ 𝛑)+ 𝜸E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[V(s’)]. For any policy, execute and learn V.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Given a transition (s,a,r,s’),  a TD Update adjusts the value function estimate in line with Bellman-Equation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baseline="30000" lang="en" sz="1600"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𝛑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(s) ← V</a:t>
            </a:r>
            <a:r>
              <a:rPr baseline="30000" lang="en" sz="1600">
                <a:latin typeface="Roboto"/>
                <a:ea typeface="Roboto"/>
                <a:cs typeface="Roboto"/>
                <a:sym typeface="Roboto"/>
              </a:rPr>
              <a:t>old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𝛑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(s) + ⍺ [ R(s,a ~ 𝛑)+ 𝜸V</a:t>
            </a:r>
            <a:r>
              <a:rPr baseline="30000" lang="en" sz="1600">
                <a:latin typeface="Roboto"/>
                <a:ea typeface="Roboto"/>
                <a:cs typeface="Roboto"/>
                <a:sym typeface="Roboto"/>
              </a:rPr>
              <a:t>old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(s’) - V</a:t>
            </a:r>
            <a:r>
              <a:rPr baseline="30000" lang="en" sz="1600">
                <a:latin typeface="Roboto"/>
                <a:ea typeface="Roboto"/>
                <a:cs typeface="Roboto"/>
                <a:sym typeface="Roboto"/>
              </a:rPr>
              <a:t>old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𝛑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(s) ]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Perform many such updates over several transitions and we should see convergence. When it converges(V</a:t>
            </a:r>
            <a:r>
              <a:rPr baseline="30000" lang="en" sz="1600"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=V</a:t>
            </a:r>
            <a:r>
              <a:rPr baseline="30000" lang="en" sz="1600">
                <a:latin typeface="Roboto"/>
                <a:ea typeface="Roboto"/>
                <a:cs typeface="Roboto"/>
                <a:sym typeface="Roboto"/>
              </a:rPr>
              <a:t>old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), we expect Bellman Equation to hold.  i.e.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R(s,a ~ 𝛑)+ 𝜸V(s’) - V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𝛑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(s)  =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</a:t>
            </a:r>
            <a:endParaRPr/>
          </a:p>
        </p:txBody>
      </p:sp>
      <p:sp>
        <p:nvSpPr>
          <p:cNvPr id="216" name="Google Shape;216;p36"/>
          <p:cNvSpPr txBox="1"/>
          <p:nvPr/>
        </p:nvSpPr>
        <p:spPr>
          <a:xfrm>
            <a:off x="228300" y="1933850"/>
            <a:ext cx="87291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with a random Q-table (S X A). For all transitions collected according to any behavior policy, perform this TD Update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(s,a) ← Q(s,a) + ⍺ [ R(s,a) + 𝜸max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a’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Q(s’,a’) - Q(s,a) ]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OVER-OPTIMISTIC : Assumes the best things would happen from the next state onwards - Greedy (Hence the max operation over future Q-values)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OFF-POLICY : Q directly approximates the optimal action value function independently of the policy being followed (max over all actions)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SARSA</a:t>
            </a:r>
            <a:endParaRPr/>
          </a:p>
        </p:txBody>
      </p:sp>
      <p:sp>
        <p:nvSpPr>
          <p:cNvPr id="222" name="Google Shape;222;p37"/>
          <p:cNvSpPr txBox="1"/>
          <p:nvPr/>
        </p:nvSpPr>
        <p:spPr>
          <a:xfrm>
            <a:off x="228300" y="1933850"/>
            <a:ext cx="87291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with a random Q-table (S X A). For all transitions (collected by acting according to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𝛑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that maximizes Q)  perform this TD Update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Q(s,a) ← Q(s,a) + ⍺ [ R(s,a) + 𝜸 Q(s’,a’ ~ 𝛑) - Q(s,a) ]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𝛑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- Data collection policy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ON-Policy Learning : While learning the optimal policy it uses the current estimate of the optimal policy to generate the behaviour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and SARSA </a:t>
            </a:r>
            <a:r>
              <a:rPr lang="en"/>
              <a:t>Algorithm</a:t>
            </a:r>
            <a:endParaRPr/>
          </a:p>
        </p:txBody>
      </p:sp>
      <p:sp>
        <p:nvSpPr>
          <p:cNvPr id="228" name="Google Shape;228;p38"/>
          <p:cNvSpPr txBox="1"/>
          <p:nvPr/>
        </p:nvSpPr>
        <p:spPr>
          <a:xfrm>
            <a:off x="228300" y="1933850"/>
            <a:ext cx="87291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Start with a random Q-table (S X A).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Choose one among the two actions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L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(𝜀-greedy) With probability 𝜀, choose a random action (EXPLORATION)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L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With probability 1-𝜀, an action that maximizes Q-value from a state.(EXPLOITATION)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Perform an action and collect transition (s,a,r,s’)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Update Q-table using the corresponding TD updates.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Repeat steps 2-5 till convergence of Q-values across all states.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vs SARSA</a:t>
            </a:r>
            <a:endParaRPr/>
          </a:p>
        </p:txBody>
      </p:sp>
      <p:sp>
        <p:nvSpPr>
          <p:cNvPr id="234" name="Google Shape;234;p39"/>
          <p:cNvSpPr txBox="1"/>
          <p:nvPr/>
        </p:nvSpPr>
        <p:spPr>
          <a:xfrm>
            <a:off x="228300" y="1933850"/>
            <a:ext cx="87291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Demo :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https://studywolf.wordpress.com/2013/07/01/reinforcement-learning-sarsa-vs-q-learning/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Q-Learning converges faster since Q values directly try to approximate the optimal value.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Q-Learning is more risky since it is over-optimistic of what happens in the future. Could be risky for real-life tasks such as robot navigation over dangerous terrains.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Parametric Q-Learning</a:t>
            </a:r>
            <a:endParaRPr/>
          </a:p>
        </p:txBody>
      </p:sp>
      <p:sp>
        <p:nvSpPr>
          <p:cNvPr id="240" name="Google Shape;240;p40"/>
          <p:cNvSpPr txBox="1"/>
          <p:nvPr/>
        </p:nvSpPr>
        <p:spPr>
          <a:xfrm>
            <a:off x="228300" y="1933850"/>
            <a:ext cx="87291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Often hard to learn Q-values in tabular form. E.g. Huge number of states, Continuous state spaces etc.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Parametrize Q(s,a) using any function approximator f - linear model, neural networks etc. and do usual Q-learning.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Q(s,a) = f(s,a;𝜭)        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𝜭- model params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Example : Image Frames in a game - Use ConvNets to parametrize Q(s,a)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60950" y="5225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Reinforcement Learning 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57325" y="1953225"/>
            <a:ext cx="5200200" cy="29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to make sequential decisions in an environment so as to maximize some notion of overall </a:t>
            </a:r>
            <a:r>
              <a:rPr b="1" i="1" lang="en"/>
              <a:t>rewards</a:t>
            </a:r>
            <a:r>
              <a:rPr lang="en"/>
              <a:t> acquired along the way.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Learner has a state and choses an action.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Nature responds with new observation/state and a reward.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Learner learns from reward and makes better decisions.</a:t>
            </a:r>
            <a:endParaRPr sz="16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125" y="1706700"/>
            <a:ext cx="3826450" cy="34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5225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within the ML Spectrum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345875" y="1896325"/>
            <a:ext cx="5689800" cy="29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RL different from other ML paradigms 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supervision, just a reward signal from the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is sometimes delayed (Example: Time taken for drugs to take effect)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matters - sequential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- Agent’s action affects the subsequent data it receives ( not i.i.d.)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5625"/>
            <a:ext cx="3407166" cy="322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Faces of Reinforcement Learning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5" y="1811225"/>
            <a:ext cx="3846616" cy="33322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4021800" y="1879000"/>
            <a:ext cx="4984200" cy="30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Defeat a World Champion in Chess, Go, BackGammon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Manage an investment portfolio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Control a power station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Control the dynamics of a humanoid robot locomotion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Treat patients in the ICU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Automatic fly stunt manoeuvres in helicopters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MDP + Formal Definitions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Decision Process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5800"/>
            <a:ext cx="3300350" cy="27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424525" y="467950"/>
            <a:ext cx="5520000" cy="4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 Markov Decision Process is a 4-tuple (S,A,R,S’) where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 - finite set of states (e.g. : Warm, Cool, Overheated)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 - Finite set of actions that an agent can take from any state s. (e.g. : Slow, Fast)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Markovianity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: P(s’,s) - Under action a from state s, the joint probability of seeing (s,s’) in succession is independent of the history - i.e.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(s’,s) =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P(s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t+1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= s’ | s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= s, a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= a) =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P(s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t+1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= s’ | s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,a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,s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t-1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,a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t-1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,s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t-2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,a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t-2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…..s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,a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(s) - The rewards collected for taking an action a from state s. </a:t>
            </a:r>
            <a:endParaRPr baseline="-25000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617750" y="1974125"/>
            <a:ext cx="7560900" cy="30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Observations are what the agent perceives from the external world (e.g. an image frame in a video game)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States are the agent’s internal representations of the observation.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If we call history H as the collection of observations seen until now, we define any state </a:t>
            </a:r>
            <a:r>
              <a:rPr b="1" i="1" lang="en" sz="16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baseline="-25000" i="1" lang="en" sz="16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i="1" lang="en" sz="1600">
                <a:latin typeface="Roboto"/>
                <a:ea typeface="Roboto"/>
                <a:cs typeface="Roboto"/>
                <a:sym typeface="Roboto"/>
              </a:rPr>
              <a:t>= f(H</a:t>
            </a:r>
            <a:r>
              <a:rPr b="1" baseline="-25000" i="1" lang="en" sz="1600">
                <a:latin typeface="Roboto"/>
                <a:ea typeface="Roboto"/>
                <a:cs typeface="Roboto"/>
                <a:sym typeface="Roboto"/>
              </a:rPr>
              <a:t>1:t</a:t>
            </a:r>
            <a:r>
              <a:rPr b="1" i="1" lang="en" sz="1600"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b="1" i="1" lang="en">
                <a:latin typeface="Roboto"/>
                <a:ea typeface="Roboto"/>
                <a:cs typeface="Roboto"/>
                <a:sym typeface="Roboto"/>
              </a:rPr>
              <a:t>(Remember LSTMs for instance.)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States are Markovian. Once a state </a:t>
            </a:r>
            <a:r>
              <a:rPr b="1" i="1" lang="en" sz="16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baseline="-25000" i="1" lang="en" sz="16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is known, we can throw away the history  </a:t>
            </a:r>
            <a:r>
              <a:rPr b="1" i="1" lang="en" sz="16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="1" baseline="-25000" i="1" lang="en" sz="1600">
                <a:latin typeface="Roboto"/>
                <a:ea typeface="Roboto"/>
                <a:cs typeface="Roboto"/>
                <a:sym typeface="Roboto"/>
              </a:rPr>
              <a:t>1:t</a:t>
            </a:r>
            <a:endParaRPr b="1" baseline="-25000" i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Libre Baskerville"/>
                <a:ea typeface="Libre Baskerville"/>
                <a:cs typeface="Libre Baskerville"/>
                <a:sym typeface="Libre Baskerville"/>
              </a:rPr>
              <a:t>States are Markovian internal representations of the observations.</a:t>
            </a:r>
            <a:endParaRPr i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Rewards R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617750" y="1974125"/>
            <a:ext cx="7560900" cy="26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Rewards - A scalar feedback signal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Indicates how well the agent is doing at current step 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Reinforcement Learning is entirely built on the premise of reward hypothesis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Libre Baskerville"/>
                <a:ea typeface="Libre Baskerville"/>
                <a:cs typeface="Libre Baskerville"/>
                <a:sym typeface="Libre Baskerville"/>
              </a:rPr>
              <a:t>All goals can be described by the maximisation of some expected cumulative reward.</a:t>
            </a:r>
            <a:endParaRPr i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