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6"/>
  </p:notesMasterIdLst>
  <p:sldIdLst>
    <p:sldId id="284" r:id="rId2"/>
    <p:sldId id="285" r:id="rId3"/>
    <p:sldId id="301" r:id="rId4"/>
    <p:sldId id="303" r:id="rId5"/>
    <p:sldId id="286" r:id="rId6"/>
    <p:sldId id="302" r:id="rId7"/>
    <p:sldId id="304" r:id="rId8"/>
    <p:sldId id="306" r:id="rId9"/>
    <p:sldId id="307" r:id="rId10"/>
    <p:sldId id="310" r:id="rId11"/>
    <p:sldId id="308" r:id="rId12"/>
    <p:sldId id="337" r:id="rId13"/>
    <p:sldId id="309" r:id="rId14"/>
    <p:sldId id="311" r:id="rId15"/>
    <p:sldId id="312" r:id="rId16"/>
    <p:sldId id="313" r:id="rId17"/>
    <p:sldId id="314" r:id="rId18"/>
    <p:sldId id="287" r:id="rId19"/>
    <p:sldId id="288" r:id="rId20"/>
    <p:sldId id="316" r:id="rId21"/>
    <p:sldId id="339" r:id="rId22"/>
    <p:sldId id="335" r:id="rId23"/>
    <p:sldId id="319" r:id="rId24"/>
    <p:sldId id="318" r:id="rId25"/>
    <p:sldId id="320" r:id="rId26"/>
    <p:sldId id="321" r:id="rId27"/>
    <p:sldId id="322" r:id="rId28"/>
    <p:sldId id="323" r:id="rId29"/>
    <p:sldId id="324" r:id="rId30"/>
    <p:sldId id="325" r:id="rId31"/>
    <p:sldId id="326" r:id="rId32"/>
    <p:sldId id="328" r:id="rId33"/>
    <p:sldId id="329" r:id="rId34"/>
    <p:sldId id="334" r:id="rId35"/>
    <p:sldId id="330" r:id="rId36"/>
    <p:sldId id="331" r:id="rId37"/>
    <p:sldId id="332" r:id="rId38"/>
    <p:sldId id="340" r:id="rId39"/>
    <p:sldId id="333" r:id="rId40"/>
    <p:sldId id="305" r:id="rId41"/>
    <p:sldId id="270" r:id="rId42"/>
    <p:sldId id="344" r:id="rId43"/>
    <p:sldId id="346" r:id="rId44"/>
    <p:sldId id="342" r:id="rId45"/>
    <p:sldId id="297" r:id="rId46"/>
    <p:sldId id="345" r:id="rId47"/>
    <p:sldId id="347" r:id="rId48"/>
    <p:sldId id="354" r:id="rId49"/>
    <p:sldId id="348" r:id="rId50"/>
    <p:sldId id="349" r:id="rId51"/>
    <p:sldId id="355" r:id="rId52"/>
    <p:sldId id="350" r:id="rId53"/>
    <p:sldId id="352" r:id="rId54"/>
    <p:sldId id="351" r:id="rId55"/>
    <p:sldId id="274" r:id="rId56"/>
    <p:sldId id="275" r:id="rId57"/>
    <p:sldId id="356" r:id="rId58"/>
    <p:sldId id="357" r:id="rId59"/>
    <p:sldId id="278" r:id="rId60"/>
    <p:sldId id="358" r:id="rId61"/>
    <p:sldId id="359" r:id="rId62"/>
    <p:sldId id="353" r:id="rId63"/>
    <p:sldId id="282" r:id="rId64"/>
    <p:sldId id="283" r:id="rId6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1"/>
    <p:restoredTop sz="79292"/>
  </p:normalViewPr>
  <p:slideViewPr>
    <p:cSldViewPr snapToGrid="0">
      <p:cViewPr>
        <p:scale>
          <a:sx n="106" d="100"/>
          <a:sy n="106" d="100"/>
        </p:scale>
        <p:origin x="1704"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887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50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62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5399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smtClean="0"/>
              <a:t>For example, the</a:t>
            </a:r>
            <a:r>
              <a:rPr lang="en-US" baseline="0" dirty="0" smtClean="0"/>
              <a:t> </a:t>
            </a:r>
            <a:r>
              <a:rPr lang="en-US" dirty="0" smtClean="0"/>
              <a:t>robot in the grid world, the agent can have different policies, which will lead to different sets of visited states. For example, this robot can perform the following actions: Blindly move forward regardless of anything Try to go around obstacles by checking whether that previous forward action failed Funnily spin around to entertain its creator Choose an action randomly modelling a drunk robot in the grid world scenario, and so on …</a:t>
            </a:r>
          </a:p>
          <a:p>
            <a:endParaRPr lang="en-US" dirty="0"/>
          </a:p>
        </p:txBody>
      </p:sp>
    </p:spTree>
    <p:extLst>
      <p:ext uri="{BB962C8B-B14F-4D97-AF65-F5344CB8AC3E}">
        <p14:creationId xmlns:p14="http://schemas.microsoft.com/office/powerpoint/2010/main" val="2105845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1286193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372308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dirty="0"/>
          </a:p>
        </p:txBody>
      </p:sp>
    </p:spTree>
    <p:extLst>
      <p:ext uri="{BB962C8B-B14F-4D97-AF65-F5344CB8AC3E}">
        <p14:creationId xmlns:p14="http://schemas.microsoft.com/office/powerpoint/2010/main" val="878500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02b41713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02b41713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a:t>
            </a:r>
            <a:r>
              <a:rPr lang="en-US" baseline="0" dirty="0" smtClean="0"/>
              <a:t> the policy </a:t>
            </a:r>
            <a:endParaRPr lang="en-US" dirty="0"/>
          </a:p>
        </p:txBody>
      </p:sp>
    </p:spTree>
    <p:extLst>
      <p:ext uri="{BB962C8B-B14F-4D97-AF65-F5344CB8AC3E}">
        <p14:creationId xmlns:p14="http://schemas.microsoft.com/office/powerpoint/2010/main" val="1698731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592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6386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02c2e9fc8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02c2e9fc8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02c2e9fc8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02c2e9fc8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02c2e9fc8_3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02c2e9fc8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02c2e9fc8_3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02c2e9fc8_3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02c2e9fc8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02c2e9fc8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Once in a lifetime usually means all zeros until the end</a:t>
            </a:r>
            <a:endParaRPr lang="en-US" dirty="0"/>
          </a:p>
        </p:txBody>
      </p:sp>
    </p:spTree>
    <p:extLst>
      <p:ext uri="{BB962C8B-B14F-4D97-AF65-F5344CB8AC3E}">
        <p14:creationId xmlns:p14="http://schemas.microsoft.com/office/powerpoint/2010/main" val="164253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Once in a lifetime usually means all zeros until the end</a:t>
            </a:r>
          </a:p>
          <a:p>
            <a:r>
              <a:rPr lang="en-US" dirty="0" smtClean="0"/>
              <a:t>Frequency: it can be every second or once in a lifetime.</a:t>
            </a:r>
          </a:p>
          <a:p>
            <a:r>
              <a:rPr lang="en-US" dirty="0" smtClean="0"/>
              <a:t>Purpose: Give an agent feedback about its success</a:t>
            </a:r>
            <a:endParaRPr lang="en-US" dirty="0"/>
          </a:p>
        </p:txBody>
      </p:sp>
    </p:spTree>
    <p:extLst>
      <p:ext uri="{BB962C8B-B14F-4D97-AF65-F5344CB8AC3E}">
        <p14:creationId xmlns:p14="http://schemas.microsoft.com/office/powerpoint/2010/main" val="1194842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7070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(ML): RL, being a subfield of ML, borrows lots of its machinery, tricks, and techniques from ML. Basically, the goal of RL is to learn how an agent should behave when it is given imperfect observational data.</a:t>
            </a:r>
          </a:p>
          <a:p>
            <a:r>
              <a:rPr lang="en-US" dirty="0" smtClean="0"/>
              <a:t>.</a:t>
            </a:r>
          </a:p>
          <a:p>
            <a:r>
              <a:rPr lang="en-US" dirty="0" smtClean="0"/>
              <a:t> Neuroscience: We saw the dopamine system as our example, and it has been shown that the human brain acts closely to the RL model. Psychology: This studies behavior in various conditions, such as how people react and adapt, which is close to the RL topic. </a:t>
            </a:r>
          </a:p>
          <a:p>
            <a:r>
              <a:rPr lang="en-US" dirty="0" smtClean="0"/>
              <a:t>Economics: One of the important topics is how to maximize reward in terms of imperfect knowledge and the changing conditions of the real world. Mathematics: This works with idealized systems, and also devotes significant attention to finding and reaching the optimal conditions in the field of operations research. </a:t>
            </a:r>
          </a:p>
          <a:p>
            <a:r>
              <a:rPr lang="en-US" dirty="0" smtClean="0"/>
              <a:t>Engineering (especially optimal control): This helps in taking a sequence of optimal actions to get the best result</a:t>
            </a:r>
            <a:endParaRPr lang="en-US" dirty="0"/>
          </a:p>
        </p:txBody>
      </p:sp>
    </p:spTree>
    <p:extLst>
      <p:ext uri="{BB962C8B-B14F-4D97-AF65-F5344CB8AC3E}">
        <p14:creationId xmlns:p14="http://schemas.microsoft.com/office/powerpoint/2010/main" val="81105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02b4171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02b4171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87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7847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76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9F9F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271177"/>
            <a:ext cx="7772400" cy="1102519"/>
          </a:xfrm>
          <a:prstGeom prst="rect">
            <a:avLst/>
          </a:prstGeom>
        </p:spPr>
        <p:txBody>
          <a:bodyPr/>
          <a:lstStyle>
            <a:lvl1pPr>
              <a:defRPr sz="2550" b="0" i="0" baseline="0">
                <a:solidFill>
                  <a:srgbClr val="464646"/>
                </a:solidFill>
                <a:latin typeface="Karla" charset="0"/>
                <a:ea typeface="Karla" charset="0"/>
                <a:cs typeface="Karla" charset="0"/>
              </a:defRPr>
            </a:lvl1pPr>
          </a:lstStyle>
          <a:p>
            <a:r>
              <a:rPr lang="en-US"/>
              <a:t>Lecture #: </a:t>
            </a:r>
            <a:endParaRPr lang="en-US" dirty="0"/>
          </a:p>
        </p:txBody>
      </p:sp>
      <p:sp>
        <p:nvSpPr>
          <p:cNvPr id="4" name="Date Placeholder 3"/>
          <p:cNvSpPr>
            <a:spLocks noGrp="1"/>
          </p:cNvSpPr>
          <p:nvPr>
            <p:ph type="dt" sz="half" idx="10"/>
          </p:nvPr>
        </p:nvSpPr>
        <p:spPr/>
        <p:txBody>
          <a:bodyPr/>
          <a:lstStyle/>
          <a:p>
            <a:fld id="{63AEB507-FC84-BF4D-B358-11DDCDC7FC2B}" type="datetime1">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7" name="TextBox 6"/>
          <p:cNvSpPr txBox="1"/>
          <p:nvPr/>
        </p:nvSpPr>
        <p:spPr>
          <a:xfrm>
            <a:off x="1562100" y="2218896"/>
            <a:ext cx="6019800" cy="738664"/>
          </a:xfrm>
          <a:prstGeom prst="rect">
            <a:avLst/>
          </a:prstGeom>
          <a:noFill/>
        </p:spPr>
        <p:txBody>
          <a:bodyPr wrap="square" rtlCol="0">
            <a:spAutoFit/>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n-US" sz="2400" kern="1200" smtClean="0">
                <a:solidFill>
                  <a:schemeClr val="tx1">
                    <a:lumMod val="75000"/>
                    <a:lumOff val="25000"/>
                  </a:schemeClr>
                </a:solidFill>
                <a:effectLst/>
                <a:latin typeface="Karla" charset="0"/>
                <a:ea typeface="Karla" charset="0"/>
                <a:cs typeface="Karla" charset="0"/>
              </a:rPr>
              <a:t>CS109B </a:t>
            </a:r>
            <a:r>
              <a:rPr lang="en-US" sz="2400" kern="1200">
                <a:solidFill>
                  <a:schemeClr val="tx1">
                    <a:lumMod val="75000"/>
                    <a:lumOff val="25000"/>
                  </a:schemeClr>
                </a:solidFill>
                <a:effectLst/>
                <a:latin typeface="Karla" charset="0"/>
                <a:ea typeface="Karla" charset="0"/>
                <a:cs typeface="Karla" charset="0"/>
              </a:rPr>
              <a:t>Data </a:t>
            </a:r>
            <a:r>
              <a:rPr lang="en-US" sz="2400" kern="1200" smtClean="0">
                <a:solidFill>
                  <a:schemeClr val="tx1">
                    <a:lumMod val="75000"/>
                    <a:lumOff val="25000"/>
                  </a:schemeClr>
                </a:solidFill>
                <a:effectLst/>
                <a:latin typeface="Karla" charset="0"/>
                <a:ea typeface="Karla" charset="0"/>
                <a:cs typeface="Karla" charset="0"/>
              </a:rPr>
              <a:t>Science 2</a:t>
            </a:r>
            <a:endParaRPr lang="en-US" sz="1800" b="0" i="0" dirty="0">
              <a:solidFill>
                <a:schemeClr val="tx1">
                  <a:lumMod val="75000"/>
                  <a:lumOff val="25000"/>
                </a:schemeClr>
              </a:solidFill>
              <a:latin typeface="Karla" charset="0"/>
              <a:ea typeface="Karla" charset="0"/>
              <a:cs typeface="Karla" charset="0"/>
            </a:endParaRPr>
          </a:p>
          <a:p>
            <a:pPr algn="ctr"/>
            <a:r>
              <a:rPr lang="en-US" sz="1800" b="0" i="0" dirty="0">
                <a:solidFill>
                  <a:schemeClr val="tx1">
                    <a:lumMod val="75000"/>
                    <a:lumOff val="25000"/>
                  </a:schemeClr>
                </a:solidFill>
                <a:latin typeface="Karla" charset="0"/>
                <a:ea typeface="Karla" charset="0"/>
                <a:cs typeface="Karla" charset="0"/>
              </a:rPr>
              <a:t>Pavlos Protopapas and </a:t>
            </a:r>
            <a:r>
              <a:rPr lang="en-US" sz="1800" b="0" i="0" dirty="0" smtClean="0">
                <a:solidFill>
                  <a:schemeClr val="tx1">
                    <a:lumMod val="75000"/>
                    <a:lumOff val="25000"/>
                  </a:schemeClr>
                </a:solidFill>
                <a:latin typeface="Karla" charset="0"/>
                <a:ea typeface="Karla" charset="0"/>
                <a:cs typeface="Karla" charset="0"/>
              </a:rPr>
              <a:t>Mark Glickman</a:t>
            </a:r>
            <a:endParaRPr lang="en-US" sz="1800" b="0" i="0" dirty="0">
              <a:solidFill>
                <a:schemeClr val="tx1">
                  <a:lumMod val="75000"/>
                  <a:lumOff val="25000"/>
                </a:schemeClr>
              </a:solidFill>
              <a:latin typeface="Karla" charset="0"/>
              <a:ea typeface="Karla" charset="0"/>
              <a:cs typeface="Karla" charset="0"/>
            </a:endParaRPr>
          </a:p>
        </p:txBody>
      </p:sp>
      <p:grpSp>
        <p:nvGrpSpPr>
          <p:cNvPr id="12" name="Group 11"/>
          <p:cNvGrpSpPr>
            <a:grpSpLocks noChangeAspect="1"/>
          </p:cNvGrpSpPr>
          <p:nvPr/>
        </p:nvGrpSpPr>
        <p:grpSpPr>
          <a:xfrm>
            <a:off x="3356351" y="3321412"/>
            <a:ext cx="2365740" cy="1323596"/>
            <a:chOff x="3383860" y="4092499"/>
            <a:chExt cx="1774304" cy="1102997"/>
          </a:xfrm>
        </p:grpSpPr>
        <p:pic>
          <p:nvPicPr>
            <p:cNvPr id="13" name="Picture 12" descr="iacs.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383860" y="4092501"/>
              <a:ext cx="874886" cy="1102995"/>
            </a:xfrm>
            <a:prstGeom prst="rect">
              <a:avLst/>
            </a:prstGeom>
          </p:spPr>
        </p:pic>
        <p:pic>
          <p:nvPicPr>
            <p:cNvPr id="14" name="Picture 13" descr="harvard.png"/>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4283769" y="4092499"/>
              <a:ext cx="874395" cy="1102995"/>
            </a:xfrm>
            <a:prstGeom prst="rect">
              <a:avLst/>
            </a:prstGeom>
          </p:spPr>
        </p:pic>
      </p:grpSp>
    </p:spTree>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2400"/>
            </a:lvl1pPr>
            <a:lvl2pPr marL="342887" indent="0">
              <a:buNone/>
              <a:defRPr sz="2100"/>
            </a:lvl2pPr>
            <a:lvl3pPr marL="685773" indent="0">
              <a:buNone/>
              <a:defRPr sz="1800"/>
            </a:lvl3pPr>
            <a:lvl4pPr marL="1028659" indent="0">
              <a:buNone/>
              <a:defRPr sz="1500"/>
            </a:lvl4pPr>
            <a:lvl5pPr marL="1371545" indent="0">
              <a:buNone/>
              <a:defRPr sz="1500"/>
            </a:lvl5pPr>
            <a:lvl6pPr marL="1714432" indent="0">
              <a:buNone/>
              <a:defRPr sz="1500"/>
            </a:lvl6pPr>
            <a:lvl7pPr marL="2057318" indent="0">
              <a:buNone/>
              <a:defRPr sz="1500"/>
            </a:lvl7pPr>
            <a:lvl8pPr marL="2400204" indent="0">
              <a:buNone/>
              <a:defRPr sz="1500"/>
            </a:lvl8pPr>
            <a:lvl9pPr marL="2743091"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FFD8DE-4F31-844F-B3CF-99A3B8043477}" type="datetime1">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47362"/>
            <a:ext cx="8229600" cy="158335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0295E9-3ED6-674B-ACCD-ACF6C1C11880}" type="datetime1">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1"/>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5C4199-40CE-5A42-87E1-00304B60A924}" type="datetime1">
              <a:rPr lang="en-US" smtClean="0"/>
              <a:t>3/24/19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91725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2087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1969" y="162398"/>
            <a:ext cx="8620062" cy="575457"/>
          </a:xfrm>
          <a:prstGeom prst="rect">
            <a:avLst/>
          </a:prstGeom>
          <a:ln>
            <a:noFill/>
          </a:ln>
        </p:spPr>
        <p:txBody>
          <a:bodyPr/>
          <a:lstStyle>
            <a:lvl1pPr algn="l">
              <a:defRPr>
                <a:solidFill>
                  <a:srgbClr val="46464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061" y="883319"/>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7" name="Picture 6"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8" name="Picture 7"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cxnSp>
        <p:nvCxnSpPr>
          <p:cNvPr id="10" name="Straight Connector 9"/>
          <p:cNvCxnSpPr/>
          <p:nvPr/>
        </p:nvCxnSpPr>
        <p:spPr>
          <a:xfrm>
            <a:off x="0" y="592392"/>
            <a:ext cx="9144000" cy="0"/>
          </a:xfrm>
          <a:prstGeom prst="line">
            <a:avLst/>
          </a:prstGeom>
          <a:ln w="9525" cmpd="sng">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Content ">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713" y="268116"/>
            <a:ext cx="7745256" cy="1583357"/>
          </a:xfrm>
          <a:prstGeom prst="rect">
            <a:avLst/>
          </a:prstGeom>
          <a:ln>
            <a:noFill/>
          </a:ln>
        </p:spPr>
        <p:txBody>
          <a:bodyPr/>
          <a:lstStyle>
            <a:lvl1pPr marL="0" indent="0">
              <a:buNone/>
              <a:defRPr sz="2100">
                <a:solidFill>
                  <a:srgbClr val="464646"/>
                </a:solidFill>
                <a:latin typeface="Karla"/>
                <a:cs typeface="Karla"/>
              </a:defRPr>
            </a:lvl1pPr>
            <a:lvl2pPr>
              <a:defRPr sz="1800">
                <a:solidFill>
                  <a:srgbClr val="464646"/>
                </a:solidFill>
                <a:latin typeface="Karla"/>
                <a:cs typeface="Karla"/>
              </a:defRPr>
            </a:lvl2pPr>
            <a:lvl3pPr>
              <a:defRPr sz="1500">
                <a:solidFill>
                  <a:srgbClr val="464646"/>
                </a:solidFill>
                <a:latin typeface="Karla"/>
                <a:cs typeface="Karla"/>
              </a:defRPr>
            </a:lvl3pPr>
            <a:lvl4pPr>
              <a:defRPr sz="1350">
                <a:solidFill>
                  <a:srgbClr val="464646"/>
                </a:solidFill>
                <a:latin typeface="Karla"/>
                <a:cs typeface="Karla"/>
              </a:defRPr>
            </a:lvl4pPr>
            <a:lvl5pPr>
              <a:defRPr sz="1350">
                <a:solidFill>
                  <a:srgbClr val="464646"/>
                </a:solidFill>
                <a:latin typeface="Karla"/>
                <a:cs typeface="Karla"/>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10" name="Group 9"/>
          <p:cNvGrpSpPr>
            <a:grpSpLocks noChangeAspect="1"/>
          </p:cNvGrpSpPr>
          <p:nvPr/>
        </p:nvGrpSpPr>
        <p:grpSpPr>
          <a:xfrm>
            <a:off x="342900" y="4800600"/>
            <a:ext cx="365564" cy="205740"/>
            <a:chOff x="8442646" y="6356350"/>
            <a:chExt cx="482609" cy="274320"/>
          </a:xfrm>
        </p:grpSpPr>
        <p:pic>
          <p:nvPicPr>
            <p:cNvPr id="11" name="Picture 10"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7"/>
            <a:ext cx="7772400" cy="1021557"/>
          </a:xfrm>
          <a:prstGeom prst="rect">
            <a:avLst/>
          </a:prstGeo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1500">
                <a:solidFill>
                  <a:schemeClr val="tx1">
                    <a:tint val="75000"/>
                  </a:schemeClr>
                </a:solidFill>
              </a:defRPr>
            </a:lvl1pPr>
            <a:lvl2pPr marL="342887" indent="0">
              <a:buNone/>
              <a:defRPr sz="1350">
                <a:solidFill>
                  <a:schemeClr val="tx1">
                    <a:tint val="75000"/>
                  </a:schemeClr>
                </a:solidFill>
              </a:defRPr>
            </a:lvl2pPr>
            <a:lvl3pPr marL="685773" indent="0">
              <a:buNone/>
              <a:defRPr sz="1200">
                <a:solidFill>
                  <a:schemeClr val="tx1">
                    <a:tint val="75000"/>
                  </a:schemeClr>
                </a:solidFill>
              </a:defRPr>
            </a:lvl3pPr>
            <a:lvl4pPr marL="1028659" indent="0">
              <a:buNone/>
              <a:defRPr sz="1050">
                <a:solidFill>
                  <a:schemeClr val="tx1">
                    <a:tint val="75000"/>
                  </a:schemeClr>
                </a:solidFill>
              </a:defRPr>
            </a:lvl4pPr>
            <a:lvl5pPr marL="1371545" indent="0">
              <a:buNone/>
              <a:defRPr sz="1050">
                <a:solidFill>
                  <a:schemeClr val="tx1">
                    <a:tint val="75000"/>
                  </a:schemeClr>
                </a:solidFill>
              </a:defRPr>
            </a:lvl5pPr>
            <a:lvl6pPr marL="1714432" indent="0">
              <a:buNone/>
              <a:defRPr sz="1050">
                <a:solidFill>
                  <a:schemeClr val="tx1">
                    <a:tint val="75000"/>
                  </a:schemeClr>
                </a:solidFill>
              </a:defRPr>
            </a:lvl6pPr>
            <a:lvl7pPr marL="2057318" indent="0">
              <a:buNone/>
              <a:defRPr sz="1050">
                <a:solidFill>
                  <a:schemeClr val="tx1">
                    <a:tint val="75000"/>
                  </a:schemeClr>
                </a:solidFill>
              </a:defRPr>
            </a:lvl7pPr>
            <a:lvl8pPr marL="2400204" indent="0">
              <a:buNone/>
              <a:defRPr sz="1050">
                <a:solidFill>
                  <a:schemeClr val="tx1">
                    <a:tint val="75000"/>
                  </a:schemeClr>
                </a:solidFill>
              </a:defRPr>
            </a:lvl8pPr>
            <a:lvl9pPr marL="2743091" indent="0">
              <a:buNone/>
              <a:defRPr sz="1050">
                <a:solidFill>
                  <a:schemeClr val="tx1">
                    <a:tint val="75000"/>
                  </a:schemeClr>
                </a:solidFill>
              </a:defRPr>
            </a:lvl9pPr>
          </a:lstStyle>
          <a:p>
            <a:pPr lvl="0"/>
            <a:r>
              <a:rPr lang="en-US" smtClean="0"/>
              <a:t>Click to edit Master text styles</a:t>
            </a:r>
          </a:p>
        </p:txBody>
      </p:sp>
      <p:sp>
        <p:nvSpPr>
          <p:cNvPr id="7" name="Slide Number Placeholder 5"/>
          <p:cNvSpPr>
            <a:spLocks noGrp="1"/>
          </p:cNvSpPr>
          <p:nvPr>
            <p:ph type="sldNum" sz="quarter" idx="12"/>
          </p:nvPr>
        </p:nvSpPr>
        <p:spPr>
          <a:xfrm>
            <a:off x="6858000" y="4800600"/>
            <a:ext cx="2133600" cy="273844"/>
          </a:xfrm>
        </p:spPr>
        <p:txBody>
          <a:bodyPr/>
          <a:lstStyle>
            <a:lvl1pPr algn="r">
              <a:defRPr/>
            </a:lvl1pPr>
          </a:lstStyle>
          <a:p>
            <a:pPr marL="0" lvl="0" indent="0" algn="r" rtl="0">
              <a:spcBef>
                <a:spcPts val="0"/>
              </a:spcBef>
              <a:spcAft>
                <a:spcPts val="0"/>
              </a:spcAft>
              <a:buNone/>
            </a:pPr>
            <a:fld id="{00000000-1234-1234-1234-123412341234}" type="slidenum">
              <a:rPr lang="uk-UA" smtClean="0"/>
              <a:t>‹#›</a:t>
            </a:fld>
            <a:endParaRPr lang="uk-UA"/>
          </a:p>
        </p:txBody>
      </p:sp>
      <p:grpSp>
        <p:nvGrpSpPr>
          <p:cNvPr id="8" name="Group 7"/>
          <p:cNvGrpSpPr>
            <a:grpSpLocks noChangeAspect="1"/>
          </p:cNvGrpSpPr>
          <p:nvPr/>
        </p:nvGrpSpPr>
        <p:grpSpPr>
          <a:xfrm>
            <a:off x="342900" y="4800600"/>
            <a:ext cx="365564" cy="205740"/>
            <a:chOff x="8442646" y="6356350"/>
            <a:chExt cx="482609" cy="274320"/>
          </a:xfrm>
        </p:grpSpPr>
        <p:pic>
          <p:nvPicPr>
            <p:cNvPr id="9" name="Picture 8"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0" name="Picture 9"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1" name="TextBox 10"/>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35370" y="233980"/>
            <a:ext cx="8229600" cy="57545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3"/>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sp>
        <p:nvSpPr>
          <p:cNvPr id="11" name="TextBox 10"/>
          <p:cNvSpPr txBox="1"/>
          <p:nvPr/>
        </p:nvSpPr>
        <p:spPr>
          <a:xfrm>
            <a:off x="7581793" y="4582339"/>
            <a:ext cx="1013419" cy="219291"/>
          </a:xfrm>
          <a:prstGeom prst="rect">
            <a:avLst/>
          </a:prstGeom>
          <a:noFill/>
        </p:spPr>
        <p:txBody>
          <a:bodyPr wrap="none" rtlCol="0">
            <a:spAutoFit/>
          </a:bodyPr>
          <a:lstStyle/>
          <a:p>
            <a:r>
              <a:rPr lang="en-US" sz="825" cap="small" baseline="0" dirty="0">
                <a:solidFill>
                  <a:schemeClr val="tx1">
                    <a:lumMod val="50000"/>
                    <a:lumOff val="50000"/>
                  </a:schemeClr>
                </a:solidFill>
                <a:latin typeface="Karla" charset="0"/>
                <a:ea typeface="Karla" charset="0"/>
                <a:cs typeface="Karla" charset="0"/>
              </a:rPr>
              <a:t>Pavlos Protopapas</a:t>
            </a:r>
          </a:p>
        </p:txBody>
      </p:sp>
      <p:grpSp>
        <p:nvGrpSpPr>
          <p:cNvPr id="13" name="Group 12"/>
          <p:cNvGrpSpPr>
            <a:grpSpLocks noChangeAspect="1"/>
          </p:cNvGrpSpPr>
          <p:nvPr/>
        </p:nvGrpSpPr>
        <p:grpSpPr>
          <a:xfrm>
            <a:off x="342900" y="4800600"/>
            <a:ext cx="365564" cy="205740"/>
            <a:chOff x="8442646" y="6356350"/>
            <a:chExt cx="482609" cy="274320"/>
          </a:xfrm>
        </p:grpSpPr>
        <p:pic>
          <p:nvPicPr>
            <p:cNvPr id="14" name="Picture 13"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5" name="Picture 14"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12" name="TextBox 11"/>
          <p:cNvSpPr txBox="1"/>
          <p:nvPr userDrawn="1"/>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756" y="713627"/>
            <a:ext cx="8229600" cy="575457"/>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1800" b="1"/>
            </a:lvl1pPr>
            <a:lvl2pPr marL="342887" indent="0">
              <a:buNone/>
              <a:defRPr sz="1500" b="1"/>
            </a:lvl2pPr>
            <a:lvl3pPr marL="685773"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5" name="Group 14"/>
          <p:cNvGrpSpPr>
            <a:grpSpLocks noChangeAspect="1"/>
          </p:cNvGrpSpPr>
          <p:nvPr/>
        </p:nvGrpSpPr>
        <p:grpSpPr>
          <a:xfrm>
            <a:off x="342900" y="4800600"/>
            <a:ext cx="365564" cy="205740"/>
            <a:chOff x="8442646" y="6356350"/>
            <a:chExt cx="482609" cy="274320"/>
          </a:xfrm>
        </p:grpSpPr>
        <p:pic>
          <p:nvPicPr>
            <p:cNvPr id="16" name="Picture 15"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7" name="Picture 16"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Tree>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2054969"/>
            <a:ext cx="8229600" cy="575457"/>
          </a:xfrm>
          <a:prstGeom prst="rect">
            <a:avLst/>
          </a:prstGeo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11" name="Group 10"/>
          <p:cNvGrpSpPr>
            <a:grpSpLocks noChangeAspect="1"/>
          </p:cNvGrpSpPr>
          <p:nvPr/>
        </p:nvGrpSpPr>
        <p:grpSpPr>
          <a:xfrm>
            <a:off x="342900" y="4800600"/>
            <a:ext cx="365564" cy="205740"/>
            <a:chOff x="8442646" y="6356350"/>
            <a:chExt cx="482609" cy="274320"/>
          </a:xfrm>
        </p:grpSpPr>
        <p:pic>
          <p:nvPicPr>
            <p:cNvPr id="12" name="Picture 11"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3" name="Picture 12"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8" name="TextBox 7"/>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858000" y="4800600"/>
            <a:ext cx="2133600" cy="273844"/>
          </a:xfrm>
        </p:spPr>
        <p:txBody>
          <a:bodyPr/>
          <a:lstStyle/>
          <a:p>
            <a:pPr marL="0" lvl="0" indent="0" algn="r" rtl="0">
              <a:spcBef>
                <a:spcPts val="0"/>
              </a:spcBef>
              <a:spcAft>
                <a:spcPts val="0"/>
              </a:spcAft>
              <a:buNone/>
            </a:pPr>
            <a:fld id="{00000000-1234-1234-1234-123412341234}" type="slidenum">
              <a:rPr lang="uk-UA" smtClean="0"/>
              <a:t>‹#›</a:t>
            </a:fld>
            <a:endParaRPr lang="uk-UA"/>
          </a:p>
        </p:txBody>
      </p:sp>
      <p:grpSp>
        <p:nvGrpSpPr>
          <p:cNvPr id="9" name="Group 8"/>
          <p:cNvGrpSpPr>
            <a:grpSpLocks noChangeAspect="1"/>
          </p:cNvGrpSpPr>
          <p:nvPr/>
        </p:nvGrpSpPr>
        <p:grpSpPr>
          <a:xfrm>
            <a:off x="342900" y="4800600"/>
            <a:ext cx="365564" cy="205740"/>
            <a:chOff x="8442646" y="6356350"/>
            <a:chExt cx="482609" cy="274320"/>
          </a:xfrm>
        </p:grpSpPr>
        <p:pic>
          <p:nvPicPr>
            <p:cNvPr id="10" name="Picture 9" descr="iac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42646" y="6356350"/>
              <a:ext cx="244154" cy="274320"/>
            </a:xfrm>
            <a:prstGeom prst="rect">
              <a:avLst/>
            </a:prstGeom>
          </p:spPr>
        </p:pic>
        <p:pic>
          <p:nvPicPr>
            <p:cNvPr id="11" name="Picture 10" descr="harvar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86800" y="6356350"/>
              <a:ext cx="238455" cy="274320"/>
            </a:xfrm>
            <a:prstGeom prst="rect">
              <a:avLst/>
            </a:prstGeom>
          </p:spPr>
        </p:pic>
      </p:grpSp>
      <p:sp>
        <p:nvSpPr>
          <p:cNvPr id="7" name="TextBox 6"/>
          <p:cNvSpPr txBox="1"/>
          <p:nvPr/>
        </p:nvSpPr>
        <p:spPr>
          <a:xfrm>
            <a:off x="3943350" y="4800601"/>
            <a:ext cx="1548822" cy="219291"/>
          </a:xfrm>
          <a:prstGeom prst="rect">
            <a:avLst/>
          </a:prstGeom>
          <a:noFill/>
        </p:spPr>
        <p:txBody>
          <a:bodyPr wrap="none" rtlCol="0">
            <a:spAutoFit/>
          </a:bodyPr>
          <a:lstStyle/>
          <a:p>
            <a:r>
              <a:rPr lang="en-US" sz="825" cap="small" baseline="0" smtClean="0">
                <a:solidFill>
                  <a:schemeClr val="tx1">
                    <a:lumMod val="50000"/>
                    <a:lumOff val="50000"/>
                  </a:schemeClr>
                </a:solidFill>
                <a:latin typeface="Karla" charset="0"/>
                <a:ea typeface="Karla" charset="0"/>
                <a:cs typeface="Karla" charset="0"/>
              </a:rPr>
              <a:t>CS109B, </a:t>
            </a:r>
            <a:r>
              <a:rPr lang="en-US" sz="825" cap="small" baseline="0" dirty="0">
                <a:solidFill>
                  <a:schemeClr val="tx1">
                    <a:lumMod val="50000"/>
                    <a:lumOff val="50000"/>
                  </a:schemeClr>
                </a:solidFill>
                <a:latin typeface="Karla" charset="0"/>
                <a:ea typeface="Karla" charset="0"/>
                <a:cs typeface="Karla" charset="0"/>
              </a:rPr>
              <a:t>Protopapas, </a:t>
            </a:r>
            <a:r>
              <a:rPr lang="en-US" sz="825" cap="small" baseline="0" dirty="0" smtClean="0">
                <a:solidFill>
                  <a:schemeClr val="tx1">
                    <a:lumMod val="50000"/>
                    <a:lumOff val="50000"/>
                  </a:schemeClr>
                </a:solidFill>
                <a:latin typeface="Karla" charset="0"/>
                <a:ea typeface="Karla" charset="0"/>
                <a:cs typeface="Karla" charset="0"/>
              </a:rPr>
              <a:t>Glickman</a:t>
            </a:r>
            <a:endParaRPr lang="en-US" sz="825" cap="small" baseline="0" dirty="0">
              <a:solidFill>
                <a:schemeClr val="tx1">
                  <a:lumMod val="50000"/>
                  <a:lumOff val="50000"/>
                </a:schemeClr>
              </a:solidFill>
              <a:latin typeface="Karla" charset="0"/>
              <a:ea typeface="Karla" charset="0"/>
              <a:cs typeface="Karla" charset="0"/>
            </a:endParaRP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8"/>
            <a:ext cx="3008313" cy="871538"/>
          </a:xfrm>
          <a:prstGeom prst="rect">
            <a:avLst/>
          </a:prstGeo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a:prstGeom prst="rect">
            <a:avLst/>
          </a:prstGeom>
        </p:spPr>
        <p:txBody>
          <a:bodyPr/>
          <a:lstStyle>
            <a:lvl1pPr marL="0" indent="0">
              <a:buNone/>
              <a:defRPr sz="1050"/>
            </a:lvl1pPr>
            <a:lvl2pPr marL="342887" indent="0">
              <a:buNone/>
              <a:defRPr sz="900"/>
            </a:lvl2pPr>
            <a:lvl3pPr marL="685773" indent="0">
              <a:buNone/>
              <a:defRPr sz="750"/>
            </a:lvl3pPr>
            <a:lvl4pPr marL="1028659" indent="0">
              <a:buNone/>
              <a:defRPr sz="675"/>
            </a:lvl4pPr>
            <a:lvl5pPr marL="1371545" indent="0">
              <a:buNone/>
              <a:defRPr sz="675"/>
            </a:lvl5pPr>
            <a:lvl6pPr marL="1714432" indent="0">
              <a:buNone/>
              <a:defRPr sz="675"/>
            </a:lvl6pPr>
            <a:lvl7pPr marL="2057318" indent="0">
              <a:buNone/>
              <a:defRPr sz="675"/>
            </a:lvl7pPr>
            <a:lvl8pPr marL="2400204" indent="0">
              <a:buNone/>
              <a:defRPr sz="675"/>
            </a:lvl8pPr>
            <a:lvl9pPr marL="2743091"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1E55E-E805-534B-9A7F-BEE5E4E65F69}" type="datetime1">
              <a:rPr lang="en-US" smtClean="0"/>
              <a:t>3/24/19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5"/>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7D59533-EF78-7347-89B8-58E6CADD0DBD}" type="datetime1">
              <a:rPr lang="en-US" smtClean="0"/>
              <a:t>3/24/19</a:t>
            </a:fld>
            <a:endParaRPr lang="en-US"/>
          </a:p>
        </p:txBody>
      </p:sp>
      <p:sp>
        <p:nvSpPr>
          <p:cNvPr id="5" name="Footer Placeholder 4"/>
          <p:cNvSpPr>
            <a:spLocks noGrp="1"/>
          </p:cNvSpPr>
          <p:nvPr>
            <p:ph type="ftr" sz="quarter" idx="3"/>
          </p:nvPr>
        </p:nvSpPr>
        <p:spPr>
          <a:xfrm>
            <a:off x="3124200" y="4767265"/>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5"/>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1687860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6" r:id="rId14"/>
  </p:sldLayoutIdLst>
  <p:hf sldNum="0" hdr="0" ftr="0" dt="0"/>
  <p:txStyles>
    <p:titleStyle>
      <a:lvl1pPr algn="ctr" defTabSz="342887" rtl="0" eaLnBrk="1" latinLnBrk="0" hangingPunct="1">
        <a:spcBef>
          <a:spcPct val="0"/>
        </a:spcBef>
        <a:buNone/>
        <a:defRPr sz="2400" kern="1200" baseline="0">
          <a:solidFill>
            <a:schemeClr val="tx1"/>
          </a:solidFill>
          <a:latin typeface="Karla"/>
          <a:ea typeface="+mj-ea"/>
          <a:cs typeface="Karla"/>
        </a:defRPr>
      </a:lvl1pPr>
    </p:titleStyle>
    <p:body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87" rtl="0" eaLnBrk="1" latinLnBrk="0" hangingPunct="1">
        <a:defRPr sz="1350" kern="1200">
          <a:solidFill>
            <a:schemeClr val="tx1"/>
          </a:solidFill>
          <a:latin typeface="+mn-lt"/>
          <a:ea typeface="+mn-ea"/>
          <a:cs typeface="+mn-cs"/>
        </a:defRPr>
      </a:lvl1pPr>
      <a:lvl2pPr marL="342887" algn="l" defTabSz="342887" rtl="0" eaLnBrk="1" latinLnBrk="0" hangingPunct="1">
        <a:defRPr sz="1350" kern="1200">
          <a:solidFill>
            <a:schemeClr val="tx1"/>
          </a:solidFill>
          <a:latin typeface="+mn-lt"/>
          <a:ea typeface="+mn-ea"/>
          <a:cs typeface="+mn-cs"/>
        </a:defRPr>
      </a:lvl2pPr>
      <a:lvl3pPr marL="685773" algn="l" defTabSz="342887" rtl="0" eaLnBrk="1" latinLnBrk="0" hangingPunct="1">
        <a:defRPr sz="1350" kern="1200">
          <a:solidFill>
            <a:schemeClr val="tx1"/>
          </a:solidFill>
          <a:latin typeface="+mn-lt"/>
          <a:ea typeface="+mn-ea"/>
          <a:cs typeface="+mn-cs"/>
        </a:defRPr>
      </a:lvl3pPr>
      <a:lvl4pPr marL="1028659" algn="l" defTabSz="342887" rtl="0" eaLnBrk="1" latinLnBrk="0" hangingPunct="1">
        <a:defRPr sz="1350" kern="1200">
          <a:solidFill>
            <a:schemeClr val="tx1"/>
          </a:solidFill>
          <a:latin typeface="+mn-lt"/>
          <a:ea typeface="+mn-ea"/>
          <a:cs typeface="+mn-cs"/>
        </a:defRPr>
      </a:lvl4pPr>
      <a:lvl5pPr marL="1371545" algn="l" defTabSz="342887" rtl="0" eaLnBrk="1" latinLnBrk="0" hangingPunct="1">
        <a:defRPr sz="1350" kern="1200">
          <a:solidFill>
            <a:schemeClr val="tx1"/>
          </a:solidFill>
          <a:latin typeface="+mn-lt"/>
          <a:ea typeface="+mn-ea"/>
          <a:cs typeface="+mn-cs"/>
        </a:defRPr>
      </a:lvl5pPr>
      <a:lvl6pPr marL="1714432" algn="l" defTabSz="342887" rtl="0" eaLnBrk="1" latinLnBrk="0" hangingPunct="1">
        <a:defRPr sz="1350" kern="1200">
          <a:solidFill>
            <a:schemeClr val="tx1"/>
          </a:solidFill>
          <a:latin typeface="+mn-lt"/>
          <a:ea typeface="+mn-ea"/>
          <a:cs typeface="+mn-cs"/>
        </a:defRPr>
      </a:lvl6pPr>
      <a:lvl7pPr marL="2057318" algn="l" defTabSz="342887" rtl="0" eaLnBrk="1" latinLnBrk="0" hangingPunct="1">
        <a:defRPr sz="1350" kern="1200">
          <a:solidFill>
            <a:schemeClr val="tx1"/>
          </a:solidFill>
          <a:latin typeface="+mn-lt"/>
          <a:ea typeface="+mn-ea"/>
          <a:cs typeface="+mn-cs"/>
        </a:defRPr>
      </a:lvl7pPr>
      <a:lvl8pPr marL="2400204" algn="l" defTabSz="342887" rtl="0" eaLnBrk="1" latinLnBrk="0" hangingPunct="1">
        <a:defRPr sz="1350" kern="1200">
          <a:solidFill>
            <a:schemeClr val="tx1"/>
          </a:solidFill>
          <a:latin typeface="+mn-lt"/>
          <a:ea typeface="+mn-ea"/>
          <a:cs typeface="+mn-cs"/>
        </a:defRPr>
      </a:lvl8pPr>
      <a:lvl9pPr marL="2743091" algn="l" defTabSz="34288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 Id="rId3" Type="http://schemas.openxmlformats.org/officeDocument/2006/relationships/image" Target="../media/image1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studywolf.wordpress.com/2013/07/01/reinforcement-learning-sarsa-vs-q-learnin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14: Introduction to Reinforcement Learning</a:t>
            </a:r>
            <a:endParaRPr lang="en-US" dirty="0"/>
          </a:p>
        </p:txBody>
      </p:sp>
    </p:spTree>
    <p:extLst>
      <p:ext uri="{BB962C8B-B14F-4D97-AF65-F5344CB8AC3E}">
        <p14:creationId xmlns:p14="http://schemas.microsoft.com/office/powerpoint/2010/main" val="1535962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pic>
        <p:nvPicPr>
          <p:cNvPr id="5" name="Picture 4"/>
          <p:cNvPicPr>
            <a:picLocks noChangeAspect="1"/>
          </p:cNvPicPr>
          <p:nvPr/>
        </p:nvPicPr>
        <p:blipFill>
          <a:blip r:embed="rId3"/>
          <a:stretch>
            <a:fillRect/>
          </a:stretch>
        </p:blipFill>
        <p:spPr>
          <a:xfrm>
            <a:off x="2616200" y="1530350"/>
            <a:ext cx="3911600" cy="2082800"/>
          </a:xfrm>
          <a:prstGeom prst="rect">
            <a:avLst/>
          </a:prstGeom>
        </p:spPr>
      </p:pic>
    </p:spTree>
    <p:extLst>
      <p:ext uri="{BB962C8B-B14F-4D97-AF65-F5344CB8AC3E}">
        <p14:creationId xmlns:p14="http://schemas.microsoft.com/office/powerpoint/2010/main" val="843272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a:t>
            </a:r>
            <a:endParaRPr lang="en-US" dirty="0"/>
          </a:p>
        </p:txBody>
      </p:sp>
      <p:sp>
        <p:nvSpPr>
          <p:cNvPr id="3" name="Content Placeholder 2"/>
          <p:cNvSpPr>
            <a:spLocks noGrp="1"/>
          </p:cNvSpPr>
          <p:nvPr>
            <p:ph idx="1"/>
          </p:nvPr>
        </p:nvSpPr>
        <p:spPr/>
        <p:txBody>
          <a:bodyPr/>
          <a:lstStyle/>
          <a:p>
            <a:pPr marL="342900" indent="-342900">
              <a:buFont typeface="Arial" charset="0"/>
              <a:buChar char="•"/>
            </a:pPr>
            <a:r>
              <a:rPr lang="en-US" sz="2000" dirty="0" smtClean="0"/>
              <a:t>A scalar </a:t>
            </a:r>
            <a:r>
              <a:rPr lang="en-US" sz="2000" dirty="0"/>
              <a:t>value </a:t>
            </a:r>
            <a:r>
              <a:rPr lang="en-US" sz="2000" dirty="0" smtClean="0"/>
              <a:t>obtained from </a:t>
            </a:r>
            <a:r>
              <a:rPr lang="en-US" sz="2000" dirty="0"/>
              <a:t>the </a:t>
            </a:r>
            <a:r>
              <a:rPr lang="en-US" sz="2000" dirty="0" smtClean="0"/>
              <a:t>environment</a:t>
            </a:r>
          </a:p>
          <a:p>
            <a:pPr marL="342900" indent="-342900">
              <a:buFont typeface="Arial" charset="0"/>
              <a:buChar char="•"/>
            </a:pPr>
            <a:r>
              <a:rPr lang="en-US" sz="2000" dirty="0" smtClean="0"/>
              <a:t>It </a:t>
            </a:r>
            <a:r>
              <a:rPr lang="en-US" sz="2000" dirty="0"/>
              <a:t>can be positive or negative, large or </a:t>
            </a:r>
            <a:r>
              <a:rPr lang="en-US" sz="2000" dirty="0" smtClean="0"/>
              <a:t>small</a:t>
            </a:r>
            <a:r>
              <a:rPr lang="en-US" sz="2000" dirty="0"/>
              <a:t> </a:t>
            </a:r>
            <a:endParaRPr lang="en-US" sz="2000" dirty="0" smtClean="0"/>
          </a:p>
          <a:p>
            <a:pPr marL="342900" indent="-342900">
              <a:buFont typeface="Arial" charset="0"/>
              <a:buChar char="•"/>
            </a:pPr>
            <a:r>
              <a:rPr lang="en-US" sz="2000" dirty="0" smtClean="0"/>
              <a:t>The purpose </a:t>
            </a:r>
            <a:r>
              <a:rPr lang="en-US" sz="2000" dirty="0"/>
              <a:t>of reward is to tell our agent how well they have behaved. </a:t>
            </a:r>
            <a:r>
              <a:rPr lang="en-US" sz="2000" dirty="0" smtClean="0"/>
              <a:t> </a:t>
            </a:r>
          </a:p>
          <a:p>
            <a:endParaRPr lang="en-US" sz="2000" dirty="0" smtClean="0"/>
          </a:p>
          <a:p>
            <a:pPr algn="ctr"/>
            <a:r>
              <a:rPr lang="en-US" sz="2000" dirty="0"/>
              <a:t>﻿</a:t>
            </a:r>
            <a:r>
              <a:rPr lang="en-US" sz="2000" dirty="0" smtClean="0"/>
              <a:t>reinforcement = reward or </a:t>
            </a:r>
            <a:r>
              <a:rPr lang="en-US" sz="2000" b="1" dirty="0" smtClean="0"/>
              <a:t>reinforced</a:t>
            </a:r>
            <a:r>
              <a:rPr lang="en-US" sz="2000" dirty="0" smtClean="0"/>
              <a:t> the behavior</a:t>
            </a:r>
          </a:p>
          <a:p>
            <a:pPr>
              <a:spcBef>
                <a:spcPts val="1224"/>
              </a:spcBef>
            </a:pPr>
            <a:r>
              <a:rPr lang="en-US" sz="2000" b="1" dirty="0" smtClean="0"/>
              <a:t>Examples: </a:t>
            </a:r>
          </a:p>
          <a:p>
            <a:pPr lvl="1"/>
            <a:r>
              <a:rPr lang="en-US" dirty="0" smtClean="0"/>
              <a:t>Cheese or electric shock</a:t>
            </a:r>
            <a:endParaRPr lang="en-US" dirty="0"/>
          </a:p>
          <a:p>
            <a:pPr lvl="1"/>
            <a:r>
              <a:rPr lang="en-US" dirty="0" smtClean="0"/>
              <a:t>Grades: Grades are </a:t>
            </a:r>
            <a:r>
              <a:rPr lang="en-US" dirty="0"/>
              <a:t>a reward system to give </a:t>
            </a:r>
            <a:r>
              <a:rPr lang="en-US" dirty="0" smtClean="0"/>
              <a:t>you feedback </a:t>
            </a:r>
            <a:r>
              <a:rPr lang="en-US" dirty="0"/>
              <a:t>about </a:t>
            </a:r>
            <a:r>
              <a:rPr lang="en-US" dirty="0" smtClean="0"/>
              <a:t>you are paying attention to me. </a:t>
            </a:r>
            <a:endParaRPr lang="en-US" dirty="0"/>
          </a:p>
        </p:txBody>
      </p:sp>
    </p:spTree>
    <p:extLst>
      <p:ext uri="{BB962C8B-B14F-4D97-AF65-F5344CB8AC3E}">
        <p14:creationId xmlns:p14="http://schemas.microsoft.com/office/powerpoint/2010/main" val="88410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a:t>
            </a:r>
            <a:r>
              <a:rPr lang="en-US" dirty="0" err="1" smtClean="0"/>
              <a:t>cont</a:t>
            </a:r>
            <a:r>
              <a:rPr lang="en-US" dirty="0" smtClean="0"/>
              <a:t>)</a:t>
            </a:r>
            <a:endParaRPr lang="en-US" dirty="0"/>
          </a:p>
        </p:txBody>
      </p:sp>
      <p:sp>
        <p:nvSpPr>
          <p:cNvPr id="3" name="Content Placeholder 2"/>
          <p:cNvSpPr>
            <a:spLocks noGrp="1"/>
          </p:cNvSpPr>
          <p:nvPr>
            <p:ph idx="1"/>
          </p:nvPr>
        </p:nvSpPr>
        <p:spPr>
          <a:xfrm>
            <a:off x="699372" y="1976395"/>
            <a:ext cx="7745256" cy="1583357"/>
          </a:xfrm>
        </p:spPr>
        <p:txBody>
          <a:bodyPr/>
          <a:lstStyle/>
          <a:p>
            <a:pPr lvl="0" algn="ctr"/>
            <a:r>
              <a:rPr lang="en" sz="2000" i="1" dirty="0">
                <a:latin typeface="Karla" charset="0"/>
                <a:ea typeface="Karla" charset="0"/>
                <a:cs typeface="Karla" charset="0"/>
                <a:sym typeface="Libre Baskerville"/>
              </a:rPr>
              <a:t>All goals can be described by the </a:t>
            </a:r>
            <a:r>
              <a:rPr lang="en" sz="2000" i="1" dirty="0" err="1">
                <a:latin typeface="Karla" charset="0"/>
                <a:ea typeface="Karla" charset="0"/>
                <a:cs typeface="Karla" charset="0"/>
                <a:sym typeface="Libre Baskerville"/>
              </a:rPr>
              <a:t>maximiz</a:t>
            </a:r>
            <a:r>
              <a:rPr lang="en-US" sz="2000" i="1" dirty="0" err="1">
                <a:latin typeface="Karla" charset="0"/>
                <a:ea typeface="Karla" charset="0"/>
                <a:cs typeface="Karla" charset="0"/>
                <a:sym typeface="Libre Baskerville"/>
              </a:rPr>
              <a:t>ation</a:t>
            </a:r>
            <a:r>
              <a:rPr lang="en-US" sz="2000" i="1" dirty="0">
                <a:latin typeface="Karla" charset="0"/>
                <a:ea typeface="Karla" charset="0"/>
                <a:cs typeface="Karla" charset="0"/>
                <a:sym typeface="Libre Baskerville"/>
              </a:rPr>
              <a:t> </a:t>
            </a:r>
            <a:r>
              <a:rPr lang="en" sz="2000" i="1" dirty="0">
                <a:latin typeface="Karla" charset="0"/>
                <a:ea typeface="Karla" charset="0"/>
                <a:cs typeface="Karla" charset="0"/>
                <a:sym typeface="Libre Baskerville"/>
              </a:rPr>
              <a:t>of some expected cumulative reward</a:t>
            </a:r>
            <a:endParaRPr lang="en-US" sz="2000" dirty="0">
              <a:latin typeface="Karla" charset="0"/>
              <a:ea typeface="Karla" charset="0"/>
              <a:cs typeface="Karla" charset="0"/>
            </a:endParaRPr>
          </a:p>
          <a:p>
            <a:pPr marL="342900" indent="-342900">
              <a:buFont typeface="Arial" charset="0"/>
              <a:buChar char="•"/>
            </a:pPr>
            <a:endParaRPr lang="en-US" sz="2000" dirty="0"/>
          </a:p>
        </p:txBody>
      </p:sp>
    </p:spTree>
    <p:extLst>
      <p:ext uri="{BB962C8B-B14F-4D97-AF65-F5344CB8AC3E}">
        <p14:creationId xmlns:p14="http://schemas.microsoft.com/office/powerpoint/2010/main" val="708859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p:txBody>
          <a:bodyPr/>
          <a:lstStyle/>
          <a:p>
            <a:endParaRPr lang="en-US"/>
          </a:p>
        </p:txBody>
      </p:sp>
      <p:pic>
        <p:nvPicPr>
          <p:cNvPr id="1026" name="Picture 2" descr="mage result for secret a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666" y="737854"/>
            <a:ext cx="3438729" cy="3438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890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agent</a:t>
            </a:r>
            <a:endParaRPr lang="en-US" dirty="0"/>
          </a:p>
        </p:txBody>
      </p:sp>
      <p:sp>
        <p:nvSpPr>
          <p:cNvPr id="3" name="Content Placeholder 2"/>
          <p:cNvSpPr>
            <a:spLocks noGrp="1"/>
          </p:cNvSpPr>
          <p:nvPr>
            <p:ph idx="1"/>
          </p:nvPr>
        </p:nvSpPr>
        <p:spPr>
          <a:xfrm>
            <a:off x="625060" y="883319"/>
            <a:ext cx="8518939" cy="1583357"/>
          </a:xfrm>
        </p:spPr>
        <p:txBody>
          <a:bodyPr/>
          <a:lstStyle/>
          <a:p>
            <a:r>
              <a:rPr lang="en-US" dirty="0" smtClean="0"/>
              <a:t>An </a:t>
            </a:r>
            <a:r>
              <a:rPr lang="en-US" dirty="0"/>
              <a:t>agent is somebody or something who/which interacts with the environment by executing certain actions, taking observations, and receiving eventual rewards for this</a:t>
            </a:r>
            <a:r>
              <a:rPr lang="en-US" dirty="0" smtClean="0"/>
              <a:t>.</a:t>
            </a:r>
          </a:p>
          <a:p>
            <a:endParaRPr lang="en-US" dirty="0" smtClean="0"/>
          </a:p>
          <a:p>
            <a:r>
              <a:rPr lang="en-US" dirty="0" smtClean="0"/>
              <a:t> </a:t>
            </a:r>
            <a:r>
              <a:rPr lang="en-US" dirty="0"/>
              <a:t>In most practical RL scenarios, it's our piece of software that is supposed to solve some problem in a more-or-less efficient way</a:t>
            </a:r>
            <a:r>
              <a:rPr lang="en-US" dirty="0" smtClean="0"/>
              <a:t>.</a:t>
            </a:r>
          </a:p>
          <a:p>
            <a:endParaRPr lang="en-US" dirty="0"/>
          </a:p>
          <a:p>
            <a:r>
              <a:rPr lang="en-US" b="1" dirty="0" smtClean="0"/>
              <a:t>Example: </a:t>
            </a:r>
          </a:p>
          <a:p>
            <a:r>
              <a:rPr lang="en-US" dirty="0"/>
              <a:t>	</a:t>
            </a:r>
            <a:r>
              <a:rPr lang="en-US" dirty="0" smtClean="0"/>
              <a:t>You </a:t>
            </a:r>
            <a:endParaRPr lang="en-US" dirty="0"/>
          </a:p>
        </p:txBody>
      </p:sp>
    </p:spTree>
    <p:extLst>
      <p:ext uri="{BB962C8B-B14F-4D97-AF65-F5344CB8AC3E}">
        <p14:creationId xmlns:p14="http://schemas.microsoft.com/office/powerpoint/2010/main" val="4238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environment </a:t>
            </a:r>
            <a:endParaRPr lang="en-US" dirty="0"/>
          </a:p>
        </p:txBody>
      </p:sp>
      <p:sp>
        <p:nvSpPr>
          <p:cNvPr id="3" name="Content Placeholder 2"/>
          <p:cNvSpPr>
            <a:spLocks noGrp="1"/>
          </p:cNvSpPr>
          <p:nvPr>
            <p:ph idx="1"/>
          </p:nvPr>
        </p:nvSpPr>
        <p:spPr/>
        <p:txBody>
          <a:bodyPr/>
          <a:lstStyle/>
          <a:p>
            <a:r>
              <a:rPr lang="en-US" dirty="0" smtClean="0"/>
              <a:t>Everything </a:t>
            </a:r>
            <a:r>
              <a:rPr lang="en-US" dirty="0"/>
              <a:t>outside of an agent</a:t>
            </a:r>
            <a:r>
              <a:rPr lang="en-US" dirty="0" smtClean="0"/>
              <a:t>.</a:t>
            </a:r>
          </a:p>
          <a:p>
            <a:endParaRPr lang="en-US" dirty="0" smtClean="0"/>
          </a:p>
          <a:p>
            <a:r>
              <a:rPr lang="en-US" dirty="0" smtClean="0"/>
              <a:t>The universe! </a:t>
            </a:r>
          </a:p>
          <a:p>
            <a:endParaRPr lang="en-US" dirty="0"/>
          </a:p>
          <a:p>
            <a:r>
              <a:rPr lang="en-US" dirty="0" smtClean="0"/>
              <a:t>The </a:t>
            </a:r>
            <a:r>
              <a:rPr lang="en-US" dirty="0"/>
              <a:t>environment is external to an agent, </a:t>
            </a:r>
            <a:r>
              <a:rPr lang="en-US" dirty="0" smtClean="0"/>
              <a:t>and communications to and from the agent are limited to rewards, observations and actions.</a:t>
            </a:r>
            <a:endParaRPr lang="en-US" dirty="0"/>
          </a:p>
        </p:txBody>
      </p:sp>
      <p:pic>
        <p:nvPicPr>
          <p:cNvPr id="4" name="Picture 3"/>
          <p:cNvPicPr>
            <a:picLocks noChangeAspect="1"/>
          </p:cNvPicPr>
          <p:nvPr/>
        </p:nvPicPr>
        <p:blipFill>
          <a:blip r:embed="rId2"/>
          <a:stretch>
            <a:fillRect/>
          </a:stretch>
        </p:blipFill>
        <p:spPr>
          <a:xfrm>
            <a:off x="6211259" y="3213718"/>
            <a:ext cx="2670772" cy="1768185"/>
          </a:xfrm>
          <a:prstGeom prst="rect">
            <a:avLst/>
          </a:prstGeom>
        </p:spPr>
      </p:pic>
    </p:spTree>
    <p:extLst>
      <p:ext uri="{BB962C8B-B14F-4D97-AF65-F5344CB8AC3E}">
        <p14:creationId xmlns:p14="http://schemas.microsoft.com/office/powerpoint/2010/main" val="229373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lstStyle/>
          <a:p>
            <a:r>
              <a:rPr lang="en-US" dirty="0" smtClean="0"/>
              <a:t>Things an </a:t>
            </a:r>
            <a:r>
              <a:rPr lang="en-US" dirty="0"/>
              <a:t>agent can do in the environment. </a:t>
            </a:r>
            <a:endParaRPr lang="en-US" dirty="0" smtClean="0"/>
          </a:p>
          <a:p>
            <a:r>
              <a:rPr lang="en-US" dirty="0" smtClean="0"/>
              <a:t>Can be:</a:t>
            </a:r>
          </a:p>
          <a:p>
            <a:pPr marL="900090" lvl="1" indent="-342900">
              <a:buFont typeface="Arial" charset="0"/>
              <a:buChar char="•"/>
            </a:pPr>
            <a:r>
              <a:rPr lang="en-US" dirty="0"/>
              <a:t>	</a:t>
            </a:r>
            <a:r>
              <a:rPr lang="en-US" dirty="0" smtClean="0"/>
              <a:t> </a:t>
            </a:r>
            <a:r>
              <a:rPr lang="en-US" sz="2000" dirty="0"/>
              <a:t>moves allowed by the rules of play (if it's some game), </a:t>
            </a:r>
            <a:endParaRPr lang="en-US" sz="2000" dirty="0" smtClean="0"/>
          </a:p>
          <a:p>
            <a:pPr marL="900090" lvl="1" indent="-342900">
              <a:buFont typeface="Arial" charset="0"/>
              <a:buChar char="•"/>
            </a:pPr>
            <a:r>
              <a:rPr lang="en-US" sz="2000" dirty="0"/>
              <a:t>	</a:t>
            </a:r>
            <a:r>
              <a:rPr lang="en-US" sz="2000" dirty="0" smtClean="0"/>
              <a:t> or </a:t>
            </a:r>
            <a:r>
              <a:rPr lang="en-US" sz="2000" dirty="0"/>
              <a:t>it can be doing homework (in the case of school). </a:t>
            </a:r>
            <a:endParaRPr lang="en-US" sz="2000" dirty="0" smtClean="0"/>
          </a:p>
          <a:p>
            <a:endParaRPr lang="en-US" sz="2400" dirty="0"/>
          </a:p>
          <a:p>
            <a:r>
              <a:rPr lang="en-US" dirty="0" smtClean="0"/>
              <a:t>They </a:t>
            </a:r>
            <a:r>
              <a:rPr lang="en-US" dirty="0"/>
              <a:t>can be simple such as move pawn one space forward, or complicated such as fill the tax form in for tomorrow morning. </a:t>
            </a:r>
            <a:r>
              <a:rPr lang="en-US" dirty="0" smtClean="0"/>
              <a:t> </a:t>
            </a:r>
          </a:p>
          <a:p>
            <a:r>
              <a:rPr lang="en-US" dirty="0" smtClean="0"/>
              <a:t>Could be discrete or continuous</a:t>
            </a:r>
            <a:endParaRPr lang="en-US" dirty="0"/>
          </a:p>
        </p:txBody>
      </p:sp>
    </p:spTree>
    <p:extLst>
      <p:ext uri="{BB962C8B-B14F-4D97-AF65-F5344CB8AC3E}">
        <p14:creationId xmlns:p14="http://schemas.microsoft.com/office/powerpoint/2010/main" val="30474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p:sp>
        <p:nvSpPr>
          <p:cNvPr id="3" name="Content Placeholder 2"/>
          <p:cNvSpPr>
            <a:spLocks noGrp="1"/>
          </p:cNvSpPr>
          <p:nvPr>
            <p:ph idx="1"/>
          </p:nvPr>
        </p:nvSpPr>
        <p:spPr/>
        <p:txBody>
          <a:bodyPr/>
          <a:lstStyle/>
          <a:p>
            <a:r>
              <a:rPr lang="en-US" dirty="0"/>
              <a:t>S</a:t>
            </a:r>
            <a:r>
              <a:rPr lang="en-US" dirty="0" smtClean="0"/>
              <a:t>econd </a:t>
            </a:r>
            <a:r>
              <a:rPr lang="en-US" dirty="0"/>
              <a:t>information channel for an agent, with the first being a reward. </a:t>
            </a:r>
            <a:endParaRPr lang="en-US" dirty="0" smtClean="0"/>
          </a:p>
          <a:p>
            <a:endParaRPr lang="en-US" dirty="0" smtClean="0"/>
          </a:p>
          <a:p>
            <a:r>
              <a:rPr lang="en-US" dirty="0" smtClean="0"/>
              <a:t>Why?</a:t>
            </a:r>
            <a:endParaRPr lang="en-US" dirty="0"/>
          </a:p>
          <a:p>
            <a:r>
              <a:rPr lang="en-US" dirty="0" smtClean="0"/>
              <a:t>Convenience </a:t>
            </a:r>
            <a:endParaRPr lang="en-US" dirty="0"/>
          </a:p>
        </p:txBody>
      </p:sp>
    </p:spTree>
    <p:extLst>
      <p:ext uri="{BB962C8B-B14F-4D97-AF65-F5344CB8AC3E}">
        <p14:creationId xmlns:p14="http://schemas.microsoft.com/office/powerpoint/2010/main" val="476752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RL within the ML Spectrum</a:t>
            </a:r>
            <a:endParaRPr lang="en-US" dirty="0"/>
          </a:p>
        </p:txBody>
      </p:sp>
      <p:sp>
        <p:nvSpPr>
          <p:cNvPr id="3" name="Content Placeholder 2"/>
          <p:cNvSpPr>
            <a:spLocks noGrp="1"/>
          </p:cNvSpPr>
          <p:nvPr>
            <p:ph idx="1"/>
          </p:nvPr>
        </p:nvSpPr>
        <p:spPr>
          <a:xfrm>
            <a:off x="4279391" y="737855"/>
            <a:ext cx="4090925" cy="1728821"/>
          </a:xfrm>
        </p:spPr>
        <p:txBody>
          <a:bodyPr/>
          <a:lstStyle/>
          <a:p>
            <a:pPr lvl="0">
              <a:spcBef>
                <a:spcPts val="0"/>
              </a:spcBef>
            </a:pPr>
            <a:r>
              <a:rPr lang="en" sz="1800" dirty="0"/>
              <a:t>What makes RL different from other ML paradigms ?</a:t>
            </a:r>
          </a:p>
          <a:p>
            <a:pPr marL="457200" lvl="0" indent="-342900">
              <a:spcBef>
                <a:spcPts val="1600"/>
              </a:spcBef>
              <a:buSzPts val="1800"/>
              <a:buChar char="●"/>
            </a:pPr>
            <a:r>
              <a:rPr lang="en" sz="1800" dirty="0"/>
              <a:t>No supervision, just a reward signal from the environment</a:t>
            </a:r>
          </a:p>
          <a:p>
            <a:pPr marL="457200" lvl="0" indent="-342900">
              <a:spcBef>
                <a:spcPts val="0"/>
              </a:spcBef>
              <a:buSzPts val="1800"/>
              <a:buChar char="●"/>
            </a:pPr>
            <a:r>
              <a:rPr lang="en" sz="1800" dirty="0"/>
              <a:t>Feedback is sometimes delayed (Example: Time taken for drugs to take effect)</a:t>
            </a:r>
          </a:p>
          <a:p>
            <a:pPr marL="457200" lvl="0" indent="-342900">
              <a:spcBef>
                <a:spcPts val="0"/>
              </a:spcBef>
              <a:buSzPts val="1800"/>
              <a:buChar char="●"/>
            </a:pPr>
            <a:r>
              <a:rPr lang="en" sz="1800" dirty="0"/>
              <a:t>Time matters - sequential data</a:t>
            </a:r>
          </a:p>
          <a:p>
            <a:pPr marL="457200" lvl="0" indent="-342900">
              <a:spcBef>
                <a:spcPts val="0"/>
              </a:spcBef>
              <a:buSzPts val="1800"/>
              <a:buChar char="●"/>
            </a:pPr>
            <a:r>
              <a:rPr lang="en" sz="1800" dirty="0"/>
              <a:t>Feedback - Agent’s action affects the subsequent data it receives ( not </a:t>
            </a:r>
            <a:r>
              <a:rPr lang="en" sz="1800" dirty="0" err="1"/>
              <a:t>i.i.d</a:t>
            </a:r>
            <a:r>
              <a:rPr lang="en" sz="1800" dirty="0"/>
              <a:t>.)</a:t>
            </a:r>
          </a:p>
          <a:p>
            <a:endParaRPr lang="en-US" sz="2000" dirty="0"/>
          </a:p>
        </p:txBody>
      </p:sp>
      <p:pic>
        <p:nvPicPr>
          <p:cNvPr id="4" name="Google Shape;87;p16"/>
          <p:cNvPicPr preferRelativeResize="0"/>
          <p:nvPr/>
        </p:nvPicPr>
        <p:blipFill>
          <a:blip r:embed="rId2">
            <a:alphaModFix/>
          </a:blip>
          <a:stretch>
            <a:fillRect/>
          </a:stretch>
        </p:blipFill>
        <p:spPr>
          <a:xfrm>
            <a:off x="521208" y="883319"/>
            <a:ext cx="3407166" cy="3224426"/>
          </a:xfrm>
          <a:prstGeom prst="rect">
            <a:avLst/>
          </a:prstGeom>
          <a:noFill/>
          <a:ln>
            <a:noFill/>
          </a:ln>
        </p:spPr>
      </p:pic>
    </p:spTree>
    <p:extLst>
      <p:ext uri="{BB962C8B-B14F-4D97-AF65-F5344CB8AC3E}">
        <p14:creationId xmlns:p14="http://schemas.microsoft.com/office/powerpoint/2010/main" val="554735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Many Faces of Reinforcement Learning</a:t>
            </a:r>
            <a:endParaRPr lang="en-US" dirty="0"/>
          </a:p>
        </p:txBody>
      </p:sp>
      <p:sp>
        <p:nvSpPr>
          <p:cNvPr id="3" name="Content Placeholder 2"/>
          <p:cNvSpPr>
            <a:spLocks noGrp="1"/>
          </p:cNvSpPr>
          <p:nvPr>
            <p:ph idx="1"/>
          </p:nvPr>
        </p:nvSpPr>
        <p:spPr>
          <a:xfrm>
            <a:off x="4279391" y="737855"/>
            <a:ext cx="4090925" cy="1728821"/>
          </a:xfrm>
        </p:spPr>
        <p:txBody>
          <a:bodyPr/>
          <a:lstStyle/>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Defeat a World Champion in Chess, Go, </a:t>
            </a:r>
            <a:r>
              <a:rPr lang="en" sz="1800" dirty="0" err="1">
                <a:latin typeface="Karla" charset="0"/>
                <a:ea typeface="Karla" charset="0"/>
                <a:cs typeface="Karla" charset="0"/>
                <a:sym typeface="Roboto"/>
              </a:rPr>
              <a:t>BackGammon</a:t>
            </a:r>
            <a:endParaRPr lang="en" sz="1800" dirty="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Manage an investment portfolio</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a power station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Control the dynamics of a humanoid robot locomotion</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Treat patients in the ICU</a:t>
            </a:r>
          </a:p>
          <a:p>
            <a:pPr marL="457200" lvl="0" indent="-330200">
              <a:lnSpc>
                <a:spcPct val="130000"/>
              </a:lnSpc>
              <a:spcBef>
                <a:spcPts val="0"/>
              </a:spcBef>
              <a:buSzPts val="1600"/>
              <a:buFont typeface="Roboto"/>
              <a:buChar char="●"/>
            </a:pPr>
            <a:r>
              <a:rPr lang="en" sz="1800" dirty="0">
                <a:latin typeface="Karla" charset="0"/>
                <a:ea typeface="Karla" charset="0"/>
                <a:cs typeface="Karla" charset="0"/>
                <a:sym typeface="Roboto"/>
              </a:rPr>
              <a:t>Automatic fly stunt </a:t>
            </a:r>
            <a:r>
              <a:rPr lang="en" sz="1800" dirty="0" err="1">
                <a:latin typeface="Karla" charset="0"/>
                <a:ea typeface="Karla" charset="0"/>
                <a:cs typeface="Karla" charset="0"/>
                <a:sym typeface="Roboto"/>
              </a:rPr>
              <a:t>manoeuvres</a:t>
            </a:r>
            <a:r>
              <a:rPr lang="en" sz="1800" dirty="0">
                <a:latin typeface="Karla" charset="0"/>
                <a:ea typeface="Karla" charset="0"/>
                <a:cs typeface="Karla" charset="0"/>
                <a:sym typeface="Roboto"/>
              </a:rPr>
              <a:t> in helicopters</a:t>
            </a:r>
            <a:endParaRPr lang="en" sz="1800" dirty="0">
              <a:latin typeface="Karla" charset="0"/>
              <a:ea typeface="Karla" charset="0"/>
              <a:cs typeface="Karla" charset="0"/>
              <a:sym typeface="Roboto"/>
            </a:endParaRPr>
          </a:p>
        </p:txBody>
      </p:sp>
      <p:pic>
        <p:nvPicPr>
          <p:cNvPr id="5" name="Google Shape;93;p17"/>
          <p:cNvPicPr preferRelativeResize="0"/>
          <p:nvPr/>
        </p:nvPicPr>
        <p:blipFill>
          <a:blip r:embed="rId3">
            <a:alphaModFix/>
          </a:blip>
          <a:stretch>
            <a:fillRect/>
          </a:stretch>
        </p:blipFill>
        <p:spPr>
          <a:xfrm>
            <a:off x="347372" y="800539"/>
            <a:ext cx="3846616" cy="3332274"/>
          </a:xfrm>
          <a:prstGeom prst="rect">
            <a:avLst/>
          </a:prstGeom>
          <a:noFill/>
          <a:ln>
            <a:noFill/>
          </a:ln>
        </p:spPr>
      </p:pic>
    </p:spTree>
    <p:extLst>
      <p:ext uri="{BB962C8B-B14F-4D97-AF65-F5344CB8AC3E}">
        <p14:creationId xmlns:p14="http://schemas.microsoft.com/office/powerpoint/2010/main" val="439456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16269" y="737855"/>
            <a:ext cx="7745256" cy="1583357"/>
          </a:xfrm>
        </p:spPr>
        <p:txBody>
          <a:bodyPr/>
          <a:lstStyle/>
          <a:p>
            <a:pPr marL="342900" indent="-342900">
              <a:buFont typeface="Arial" charset="0"/>
              <a:buChar char="•"/>
            </a:pPr>
            <a:r>
              <a:rPr lang="en" dirty="0"/>
              <a:t>What is Reinforcement </a:t>
            </a:r>
            <a:r>
              <a:rPr lang="en" dirty="0" smtClean="0"/>
              <a:t>Learning</a:t>
            </a:r>
            <a:endParaRPr lang="en-US" dirty="0" smtClean="0"/>
          </a:p>
          <a:p>
            <a:pPr marL="342900" indent="-342900">
              <a:buFont typeface="Arial" charset="0"/>
              <a:buChar char="•"/>
            </a:pPr>
            <a:r>
              <a:rPr lang="en-US" dirty="0" smtClean="0"/>
              <a:t>RL Formalism </a:t>
            </a:r>
          </a:p>
          <a:p>
            <a:pPr marL="1014390" lvl="1" indent="-457200">
              <a:buFont typeface="+mj-lt"/>
              <a:buAutoNum type="arabicPeriod"/>
            </a:pPr>
            <a:r>
              <a:rPr lang="en-US" dirty="0"/>
              <a:t>	</a:t>
            </a:r>
            <a:r>
              <a:rPr lang="en-US" sz="1600" dirty="0" smtClean="0"/>
              <a:t>Reward</a:t>
            </a:r>
          </a:p>
          <a:p>
            <a:pPr marL="900090" lvl="1" indent="-342900">
              <a:buFont typeface="+mj-lt"/>
              <a:buAutoNum type="arabicPeriod"/>
            </a:pPr>
            <a:r>
              <a:rPr lang="en-US" sz="1600" dirty="0"/>
              <a:t>	</a:t>
            </a:r>
            <a:r>
              <a:rPr lang="en-US" sz="1600" dirty="0" smtClean="0"/>
              <a:t>The agent</a:t>
            </a:r>
          </a:p>
          <a:p>
            <a:pPr marL="900090" lvl="1" indent="-342900">
              <a:buFont typeface="+mj-lt"/>
              <a:buAutoNum type="arabicPeriod"/>
            </a:pPr>
            <a:r>
              <a:rPr lang="en-US" sz="1600" dirty="0"/>
              <a:t>	</a:t>
            </a:r>
            <a:r>
              <a:rPr lang="en-US" sz="1600" dirty="0" smtClean="0"/>
              <a:t>The environment </a:t>
            </a:r>
          </a:p>
          <a:p>
            <a:pPr marL="900090" lvl="1" indent="-342900">
              <a:buFont typeface="+mj-lt"/>
              <a:buAutoNum type="arabicPeriod"/>
            </a:pPr>
            <a:r>
              <a:rPr lang="en-US" sz="1600" dirty="0"/>
              <a:t>	</a:t>
            </a:r>
            <a:r>
              <a:rPr lang="en-US" sz="1600" dirty="0" smtClean="0"/>
              <a:t>Actions</a:t>
            </a:r>
          </a:p>
          <a:p>
            <a:pPr marL="900090" lvl="1" indent="-342900">
              <a:buFont typeface="+mj-lt"/>
              <a:buAutoNum type="arabicPeriod"/>
            </a:pPr>
            <a:r>
              <a:rPr lang="en-US" sz="1600" dirty="0"/>
              <a:t>	</a:t>
            </a:r>
            <a:r>
              <a:rPr lang="en-US" sz="1600" dirty="0" smtClean="0"/>
              <a:t>Observations</a:t>
            </a:r>
            <a:endParaRPr lang="en-US" sz="1600" dirty="0" smtClean="0"/>
          </a:p>
          <a:p>
            <a:pPr marL="342900" lvl="0" indent="-342900">
              <a:buFont typeface="Arial" charset="0"/>
              <a:buChar char="•"/>
            </a:pPr>
            <a:r>
              <a:rPr lang="en-US" sz="2000" dirty="0"/>
              <a:t>Markov Decision 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reward process </a:t>
            </a:r>
          </a:p>
          <a:p>
            <a:pPr marL="900090" lvl="1" indent="-342900">
              <a:buFont typeface="+mj-lt"/>
              <a:buAutoNum type="arabicPeriod"/>
            </a:pPr>
            <a:r>
              <a:rPr lang="en-US" sz="1500" dirty="0"/>
              <a:t>	</a:t>
            </a:r>
            <a:r>
              <a:rPr lang="en-US" sz="1500" dirty="0" smtClean="0"/>
              <a:t>Markov Decision process </a:t>
            </a:r>
            <a:endParaRPr lang="en-US" sz="1700" dirty="0" smtClean="0"/>
          </a:p>
          <a:p>
            <a:pPr marL="342900" lvl="0" indent="-342900">
              <a:buFont typeface="Arial" charset="0"/>
              <a:buChar char="•"/>
            </a:pPr>
            <a:r>
              <a:rPr lang="en-US" sz="2000" dirty="0"/>
              <a:t>Learning Optimal </a:t>
            </a:r>
            <a:r>
              <a:rPr lang="en-US" sz="2000" dirty="0" smtClean="0"/>
              <a:t>Policies</a:t>
            </a:r>
          </a:p>
        </p:txBody>
      </p:sp>
    </p:spTree>
    <p:extLst>
      <p:ext uri="{BB962C8B-B14F-4D97-AF65-F5344CB8AC3E}">
        <p14:creationId xmlns:p14="http://schemas.microsoft.com/office/powerpoint/2010/main" val="168473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16269" y="737855"/>
            <a:ext cx="7745256" cy="1583357"/>
          </a:xfrm>
        </p:spPr>
        <p:txBody>
          <a:bodyPr/>
          <a:lstStyle/>
          <a:p>
            <a:r>
              <a:rPr lang="en" dirty="0">
                <a:solidFill>
                  <a:schemeClr val="bg1">
                    <a:lumMod val="85000"/>
                  </a:schemeClr>
                </a:solidFill>
              </a:rPr>
              <a:t>What is Reinforcement </a:t>
            </a:r>
            <a:r>
              <a:rPr lang="en" dirty="0" smtClean="0">
                <a:solidFill>
                  <a:schemeClr val="bg1">
                    <a:lumMod val="85000"/>
                  </a:schemeClr>
                </a:solidFill>
              </a:rPr>
              <a:t>Learning</a:t>
            </a:r>
            <a:endParaRPr lang="en-US" dirty="0" smtClean="0">
              <a:solidFill>
                <a:schemeClr val="bg1">
                  <a:lumMod val="85000"/>
                </a:schemeClr>
              </a:solidFill>
            </a:endParaRPr>
          </a:p>
          <a:p>
            <a:r>
              <a:rPr lang="en-US" dirty="0" smtClean="0">
                <a:solidFill>
                  <a:schemeClr val="bg1">
                    <a:lumMod val="85000"/>
                  </a:schemeClr>
                </a:solidFill>
              </a:rPr>
              <a:t>RL Formalism </a:t>
            </a:r>
          </a:p>
          <a:p>
            <a:pPr marL="1014390" lvl="1" indent="-457200">
              <a:buFont typeface="+mj-lt"/>
              <a:buAutoNum type="arabicPeriod"/>
            </a:pPr>
            <a:r>
              <a:rPr lang="en-US" dirty="0">
                <a:solidFill>
                  <a:schemeClr val="bg1">
                    <a:lumMod val="85000"/>
                  </a:schemeClr>
                </a:solidFill>
              </a:rPr>
              <a:t>	</a:t>
            </a:r>
            <a:r>
              <a:rPr lang="en-US" sz="1600" dirty="0" smtClean="0">
                <a:solidFill>
                  <a:schemeClr val="bg1">
                    <a:lumMod val="85000"/>
                  </a:schemeClr>
                </a:solidFill>
              </a:rPr>
              <a:t>Reward</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The agent</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The environment </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Actions</a:t>
            </a:r>
          </a:p>
          <a:p>
            <a:pPr marL="900090" lvl="1" indent="-342900">
              <a:buFont typeface="+mj-lt"/>
              <a:buAutoNum type="arabicPeriod"/>
            </a:pPr>
            <a:r>
              <a:rPr lang="en-US" sz="1600" dirty="0">
                <a:solidFill>
                  <a:schemeClr val="bg1">
                    <a:lumMod val="85000"/>
                  </a:schemeClr>
                </a:solidFill>
              </a:rPr>
              <a:t>	</a:t>
            </a:r>
            <a:r>
              <a:rPr lang="en-US" sz="1600" dirty="0" smtClean="0">
                <a:solidFill>
                  <a:schemeClr val="bg1">
                    <a:lumMod val="85000"/>
                  </a:schemeClr>
                </a:solidFill>
              </a:rPr>
              <a:t>Observations</a:t>
            </a:r>
            <a:endParaRPr lang="en-US" sz="1600" dirty="0" smtClean="0">
              <a:solidFill>
                <a:schemeClr val="bg1">
                  <a:lumMod val="85000"/>
                </a:schemeClr>
              </a:solidFill>
            </a:endParaRPr>
          </a:p>
          <a:p>
            <a:pPr lvl="0"/>
            <a:r>
              <a:rPr lang="en-US" sz="2000" dirty="0"/>
              <a:t>Markov Decision Process </a:t>
            </a:r>
            <a:endParaRPr lang="en-US" sz="2000" dirty="0" smtClean="0"/>
          </a:p>
          <a:p>
            <a:pPr marL="1014390" lvl="1" indent="-457200">
              <a:buFont typeface="+mj-lt"/>
              <a:buAutoNum type="arabicPeriod"/>
            </a:pPr>
            <a:r>
              <a:rPr lang="en-US" sz="1700" dirty="0"/>
              <a:t>	</a:t>
            </a:r>
            <a:r>
              <a:rPr lang="en-US" sz="1500" dirty="0" smtClean="0"/>
              <a:t>Markov Process</a:t>
            </a:r>
          </a:p>
          <a:p>
            <a:pPr marL="900090" lvl="1" indent="-342900">
              <a:buFont typeface="+mj-lt"/>
              <a:buAutoNum type="arabicPeriod"/>
            </a:pPr>
            <a:r>
              <a:rPr lang="en-US" sz="1500" dirty="0"/>
              <a:t>	</a:t>
            </a:r>
            <a:r>
              <a:rPr lang="en-US" sz="1500" dirty="0" smtClean="0"/>
              <a:t>Markov reward process </a:t>
            </a:r>
          </a:p>
          <a:p>
            <a:pPr marL="900090" lvl="1" indent="-342900">
              <a:buFont typeface="+mj-lt"/>
              <a:buAutoNum type="arabicPeriod"/>
            </a:pPr>
            <a:r>
              <a:rPr lang="en-US" sz="1500" dirty="0"/>
              <a:t>	</a:t>
            </a:r>
            <a:r>
              <a:rPr lang="en-US" sz="1500" dirty="0" smtClean="0"/>
              <a:t>Markov Decision process </a:t>
            </a:r>
            <a:endParaRPr lang="en-US" sz="1700" dirty="0" smtClean="0"/>
          </a:p>
          <a:p>
            <a:pPr lvl="0"/>
            <a:r>
              <a:rPr lang="en-US" sz="2000" dirty="0">
                <a:solidFill>
                  <a:schemeClr val="bg1">
                    <a:lumMod val="85000"/>
                  </a:schemeClr>
                </a:solidFill>
              </a:rPr>
              <a:t>Learning Optimal </a:t>
            </a:r>
            <a:r>
              <a:rPr lang="en-US" sz="2000" dirty="0" smtClean="0">
                <a:solidFill>
                  <a:schemeClr val="bg1">
                    <a:lumMod val="85000"/>
                  </a:schemeClr>
                </a:solidFill>
              </a:rPr>
              <a:t>Policies</a:t>
            </a:r>
          </a:p>
        </p:txBody>
      </p:sp>
    </p:spTree>
    <p:extLst>
      <p:ext uri="{BB962C8B-B14F-4D97-AF65-F5344CB8AC3E}">
        <p14:creationId xmlns:p14="http://schemas.microsoft.com/office/powerpoint/2010/main" val="491972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MDP + Formal Definitions</a:t>
            </a:r>
            <a:endParaRPr/>
          </a:p>
        </p:txBody>
      </p:sp>
    </p:spTree>
    <p:extLst>
      <p:ext uri="{BB962C8B-B14F-4D97-AF65-F5344CB8AC3E}">
        <p14:creationId xmlns:p14="http://schemas.microsoft.com/office/powerpoint/2010/main" val="1607183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p>
          <a:p>
            <a:pPr marL="285750" indent="-285750">
              <a:spcBef>
                <a:spcPts val="600"/>
              </a:spcBef>
              <a:spcAft>
                <a:spcPts val="600"/>
              </a:spcAft>
              <a:buFont typeface="Arial" charset="0"/>
              <a:buChar char="•"/>
            </a:pPr>
            <a:r>
              <a:rPr lang="en-US" sz="2400" dirty="0" smtClean="0">
                <a:ea typeface="+mj-ea"/>
              </a:rPr>
              <a:t>history </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19683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0" y="883319"/>
            <a:ext cx="8340263" cy="1583357"/>
          </a:xfrm>
        </p:spPr>
        <p:txBody>
          <a:bodyPr/>
          <a:lstStyle/>
          <a:p>
            <a:endParaRPr lang="en-US" sz="2000" dirty="0">
              <a:ea typeface="+mj-ea"/>
            </a:endParaRPr>
          </a:p>
          <a:p>
            <a:r>
              <a:rPr lang="en-US" sz="2000" b="1" dirty="0" smtClean="0">
                <a:solidFill>
                  <a:srgbClr val="C00000"/>
                </a:solidFill>
                <a:ea typeface="+mj-ea"/>
              </a:rPr>
              <a:t>Example</a:t>
            </a:r>
            <a:r>
              <a:rPr lang="en-US" sz="2000" dirty="0" smtClean="0">
                <a:solidFill>
                  <a:srgbClr val="C00000"/>
                </a:solidFill>
                <a:ea typeface="+mj-ea"/>
              </a:rPr>
              <a:t>: </a:t>
            </a:r>
          </a:p>
          <a:p>
            <a:r>
              <a:rPr lang="en-US" sz="2000" dirty="0" smtClean="0">
                <a:ea typeface="+mj-ea"/>
              </a:rPr>
              <a:t>System: Weather </a:t>
            </a:r>
            <a:r>
              <a:rPr lang="en-US" sz="2000" dirty="0">
                <a:ea typeface="+mj-ea"/>
              </a:rPr>
              <a:t>in </a:t>
            </a:r>
            <a:r>
              <a:rPr lang="en-US" sz="2000" dirty="0" smtClean="0">
                <a:ea typeface="+mj-ea"/>
              </a:rPr>
              <a:t>Boston.  </a:t>
            </a:r>
          </a:p>
          <a:p>
            <a:r>
              <a:rPr lang="en-US" sz="2000" b="1" dirty="0" smtClean="0">
                <a:ea typeface="+mj-ea"/>
              </a:rPr>
              <a:t>States</a:t>
            </a:r>
            <a:r>
              <a:rPr lang="en-US" sz="2000" dirty="0" smtClean="0">
                <a:ea typeface="+mj-ea"/>
              </a:rPr>
              <a:t>: We </a:t>
            </a:r>
            <a:r>
              <a:rPr lang="en-US" sz="2000" dirty="0">
                <a:ea typeface="+mj-ea"/>
              </a:rPr>
              <a:t>can observe the current day as sunny or </a:t>
            </a:r>
            <a:r>
              <a:rPr lang="en-US" sz="2000" dirty="0" smtClean="0">
                <a:ea typeface="+mj-ea"/>
              </a:rPr>
              <a:t>rainy</a:t>
            </a:r>
          </a:p>
          <a:p>
            <a:r>
              <a:rPr lang="en-US" sz="2000" b="1" dirty="0" smtClean="0">
                <a:ea typeface="+mj-ea"/>
              </a:rPr>
              <a:t>History</a:t>
            </a:r>
            <a:r>
              <a:rPr lang="en-US" sz="2000" dirty="0" smtClean="0">
                <a:ea typeface="+mj-ea"/>
              </a:rPr>
              <a:t>: . </a:t>
            </a:r>
            <a:r>
              <a:rPr lang="en-US" sz="2000" dirty="0">
                <a:ea typeface="+mj-ea"/>
              </a:rPr>
              <a:t>A sequence of observations over time forms a chain of </a:t>
            </a:r>
            <a:r>
              <a:rPr lang="en-US" sz="2000" b="1" u="sng" dirty="0">
                <a:solidFill>
                  <a:schemeClr val="tx2">
                    <a:lumMod val="75000"/>
                  </a:schemeClr>
                </a:solidFill>
                <a:ea typeface="+mj-ea"/>
              </a:rPr>
              <a:t>states</a:t>
            </a:r>
            <a:r>
              <a:rPr lang="en-US" sz="2000" dirty="0">
                <a:ea typeface="+mj-ea"/>
              </a:rPr>
              <a:t>, such </a:t>
            </a:r>
            <a:r>
              <a:rPr lang="en-US" sz="2000" dirty="0" smtClean="0">
                <a:ea typeface="+mj-ea"/>
              </a:rPr>
              <a:t>as</a:t>
            </a:r>
          </a:p>
          <a:p>
            <a:endParaRPr lang="en-US" sz="2000" dirty="0" smtClean="0">
              <a:ea typeface="+mj-ea"/>
            </a:endParaRPr>
          </a:p>
          <a:p>
            <a:pPr algn="ctr"/>
            <a:r>
              <a:rPr lang="en-US" sz="2000" dirty="0" smtClean="0">
                <a:ea typeface="+mj-ea"/>
              </a:rPr>
              <a:t> [</a:t>
            </a:r>
            <a:r>
              <a:rPr lang="en-US" sz="2000" dirty="0">
                <a:ea typeface="+mj-ea"/>
              </a:rPr>
              <a:t>sunny, sunny, rainy, sunny, …], </a:t>
            </a:r>
            <a:endParaRPr lang="en-US" sz="2000" dirty="0">
              <a:ea typeface="+mj-ea"/>
            </a:endParaRPr>
          </a:p>
        </p:txBody>
      </p:sp>
    </p:spTree>
    <p:extLst>
      <p:ext uri="{BB962C8B-B14F-4D97-AF65-F5344CB8AC3E}">
        <p14:creationId xmlns:p14="http://schemas.microsoft.com/office/powerpoint/2010/main" val="531235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a:solidFill>
                  <a:srgbClr val="464646"/>
                </a:solidFill>
                <a:latin typeface="Karla"/>
                <a:ea typeface="+mj-ea"/>
                <a:cs typeface="Karla"/>
              </a:rPr>
              <a:t>Process</a:t>
            </a:r>
            <a:r>
              <a:rPr lang="en-US" sz="1500" dirty="0" smtClean="0"/>
              <a:t/>
            </a:r>
            <a:br>
              <a:rPr lang="en-US" sz="1500" dirty="0" smtClean="0"/>
            </a:br>
            <a:endParaRPr lang="en-US" dirty="0"/>
          </a:p>
        </p:txBody>
      </p:sp>
      <p:sp>
        <p:nvSpPr>
          <p:cNvPr id="3" name="Content Placeholder 2"/>
          <p:cNvSpPr>
            <a:spLocks noGrp="1"/>
          </p:cNvSpPr>
          <p:nvPr>
            <p:ph idx="1"/>
          </p:nvPr>
        </p:nvSpPr>
        <p:spPr>
          <a:xfrm>
            <a:off x="625061" y="883319"/>
            <a:ext cx="8371794" cy="1583357"/>
          </a:xfrm>
        </p:spPr>
        <p:txBody>
          <a:bodyPr/>
          <a:lstStyle/>
          <a:p>
            <a:pPr marL="342900" indent="-342900">
              <a:buFont typeface="Arial" charset="0"/>
              <a:buChar char="•"/>
            </a:pPr>
            <a:r>
              <a:rPr lang="en-US" sz="2000" dirty="0" smtClean="0">
                <a:ea typeface="+mj-ea"/>
              </a:rPr>
              <a:t>For a given system we observe </a:t>
            </a:r>
            <a:r>
              <a:rPr lang="en-US" sz="2000" b="1" dirty="0" smtClean="0">
                <a:ea typeface="+mj-ea"/>
              </a:rPr>
              <a:t>states</a:t>
            </a: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 system changes between states according to some dynamics. </a:t>
            </a: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We do not influence the system just observe</a:t>
            </a:r>
          </a:p>
          <a:p>
            <a:pPr marL="342900" indent="-342900">
              <a:buFont typeface="Arial" charset="0"/>
              <a:buChar char="•"/>
            </a:pPr>
            <a:endParaRPr lang="en-US" sz="2000" dirty="0" smtClean="0">
              <a:ea typeface="+mj-ea"/>
            </a:endParaRPr>
          </a:p>
          <a:p>
            <a:pPr marL="342900" indent="-342900">
              <a:buFont typeface="Arial" charset="0"/>
              <a:buChar char="•"/>
            </a:pPr>
            <a:r>
              <a:rPr lang="en-US" sz="2000" dirty="0" smtClean="0">
                <a:ea typeface="+mj-ea"/>
              </a:rPr>
              <a:t>There are only finite number of states (could be very large)</a:t>
            </a:r>
          </a:p>
          <a:p>
            <a:pPr marL="342900" indent="-342900">
              <a:buFont typeface="Arial" charset="0"/>
              <a:buChar char="•"/>
            </a:pPr>
            <a:endParaRPr lang="en-US" sz="2000" dirty="0">
              <a:ea typeface="+mj-ea"/>
            </a:endParaRPr>
          </a:p>
          <a:p>
            <a:pPr marL="342900" indent="-342900">
              <a:buFont typeface="Arial" charset="0"/>
              <a:buChar char="•"/>
            </a:pPr>
            <a:r>
              <a:rPr lang="en-US" sz="2000" dirty="0" smtClean="0">
                <a:ea typeface="+mj-ea"/>
              </a:rPr>
              <a:t>Observe a sequence </a:t>
            </a:r>
            <a:r>
              <a:rPr lang="en-US" sz="2000" dirty="0">
                <a:ea typeface="+mj-ea"/>
              </a:rPr>
              <a:t>of states or a chain </a:t>
            </a:r>
            <a:r>
              <a:rPr lang="en-US" sz="2000" dirty="0" smtClean="0">
                <a:ea typeface="+mj-ea"/>
              </a:rPr>
              <a:t>=&gt; </a:t>
            </a:r>
            <a:r>
              <a:rPr lang="en-US" sz="2000" b="1" dirty="0" smtClean="0">
                <a:ea typeface="+mj-ea"/>
              </a:rPr>
              <a:t>Markov chain</a:t>
            </a:r>
            <a:endParaRPr lang="en-US" sz="2000" dirty="0" smtClean="0">
              <a:ea typeface="+mj-ea"/>
            </a:endParaRPr>
          </a:p>
          <a:p>
            <a:pPr marL="342900" indent="-342900">
              <a:buFont typeface="Arial" charset="0"/>
              <a:buChar char="•"/>
            </a:pPr>
            <a:endParaRPr lang="en-US" sz="2000" dirty="0">
              <a:ea typeface="+mj-ea"/>
            </a:endParaRPr>
          </a:p>
        </p:txBody>
      </p:sp>
    </p:spTree>
    <p:extLst>
      <p:ext uri="{BB962C8B-B14F-4D97-AF65-F5344CB8AC3E}">
        <p14:creationId xmlns:p14="http://schemas.microsoft.com/office/powerpoint/2010/main" val="122984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ln w="22225">
            <a:solidFill>
              <a:schemeClr val="accent2"/>
            </a:solidFill>
          </a:ln>
        </p:spPr>
        <p:txBody>
          <a:bodyPr/>
          <a:lstStyle/>
          <a:p>
            <a:r>
              <a:rPr lang="en-US" sz="2000" dirty="0" smtClean="0">
                <a:ea typeface="+mj-ea"/>
              </a:rPr>
              <a:t>A system is a </a:t>
            </a:r>
            <a:r>
              <a:rPr lang="en-US" sz="2000" b="1" dirty="0" smtClean="0">
                <a:ea typeface="+mj-ea"/>
              </a:rPr>
              <a:t>Markov Process</a:t>
            </a:r>
            <a:r>
              <a:rPr lang="en-US" sz="2000" dirty="0" smtClean="0">
                <a:ea typeface="+mj-ea"/>
              </a:rPr>
              <a:t>, if it fulfils </a:t>
            </a:r>
            <a:r>
              <a:rPr lang="en-US" sz="2000" dirty="0">
                <a:ea typeface="+mj-ea"/>
              </a:rPr>
              <a:t>the </a:t>
            </a:r>
            <a:r>
              <a:rPr lang="en-US" sz="2000" b="1" dirty="0">
                <a:ea typeface="+mj-ea"/>
              </a:rPr>
              <a:t>Markov </a:t>
            </a:r>
            <a:r>
              <a:rPr lang="en-US" sz="2000" b="1" dirty="0" smtClean="0">
                <a:ea typeface="+mj-ea"/>
              </a:rPr>
              <a:t>property</a:t>
            </a:r>
            <a:r>
              <a:rPr lang="en-US" sz="2000" dirty="0" smtClean="0">
                <a:ea typeface="+mj-ea"/>
              </a:rPr>
              <a:t>. </a:t>
            </a:r>
          </a:p>
          <a:p>
            <a:endParaRPr lang="en-US" sz="2000" dirty="0" smtClean="0">
              <a:ea typeface="+mj-ea"/>
            </a:endParaRPr>
          </a:p>
          <a:p>
            <a:pPr algn="ctr"/>
            <a:r>
              <a:rPr lang="en-US" sz="2000" i="1" dirty="0" smtClean="0">
                <a:ea typeface="+mj-ea"/>
              </a:rPr>
              <a:t>The future </a:t>
            </a:r>
            <a:r>
              <a:rPr lang="en-US" sz="2000" i="1" dirty="0">
                <a:ea typeface="+mj-ea"/>
              </a:rPr>
              <a:t>system dynamics from any state have to depend on this state only. </a:t>
            </a:r>
            <a:endParaRPr lang="en-US" sz="2000" i="1" dirty="0" smtClean="0">
              <a:ea typeface="+mj-ea"/>
            </a:endParaRPr>
          </a:p>
          <a:p>
            <a:endParaRPr lang="en-US" sz="2000" dirty="0">
              <a:ea typeface="+mj-ea"/>
            </a:endParaRPr>
          </a:p>
          <a:p>
            <a:pPr marL="342900" indent="-342900">
              <a:buFont typeface="Arial" charset="0"/>
              <a:buChar char="•"/>
            </a:pPr>
            <a:r>
              <a:rPr lang="en-US" sz="2000" dirty="0">
                <a:ea typeface="+mj-ea"/>
              </a:rPr>
              <a:t>E</a:t>
            </a:r>
            <a:r>
              <a:rPr lang="en-US" sz="2000" dirty="0" smtClean="0">
                <a:ea typeface="+mj-ea"/>
              </a:rPr>
              <a:t>very </a:t>
            </a:r>
            <a:r>
              <a:rPr lang="en-US" sz="2000" dirty="0">
                <a:ea typeface="+mj-ea"/>
              </a:rPr>
              <a:t>observable state </a:t>
            </a:r>
            <a:r>
              <a:rPr lang="en-US" sz="2000" dirty="0" smtClean="0">
                <a:ea typeface="+mj-ea"/>
              </a:rPr>
              <a:t>is self-contained </a:t>
            </a:r>
            <a:r>
              <a:rPr lang="en-US" sz="2000" dirty="0">
                <a:ea typeface="+mj-ea"/>
              </a:rPr>
              <a:t>to describe the future of the system. </a:t>
            </a:r>
            <a:endParaRPr lang="en-US" sz="2000" dirty="0" smtClean="0">
              <a:ea typeface="+mj-ea"/>
            </a:endParaRPr>
          </a:p>
          <a:p>
            <a:pPr marL="342900" indent="-342900">
              <a:buFont typeface="Arial" charset="0"/>
              <a:buChar char="•"/>
            </a:pPr>
            <a:r>
              <a:rPr lang="en-US" sz="2000" dirty="0">
                <a:ea typeface="+mj-ea"/>
              </a:rPr>
              <a:t>O</a:t>
            </a:r>
            <a:r>
              <a:rPr lang="en-US" sz="2000" dirty="0" smtClean="0">
                <a:ea typeface="+mj-ea"/>
              </a:rPr>
              <a:t>nly </a:t>
            </a:r>
            <a:r>
              <a:rPr lang="en-US" sz="2000" dirty="0">
                <a:ea typeface="+mj-ea"/>
              </a:rPr>
              <a:t>one state is required to model the future dynamics of the system, not the whole history or, say, the last N states</a:t>
            </a:r>
            <a:r>
              <a:rPr lang="en-US" sz="2000" dirty="0" smtClean="0">
                <a:ea typeface="+mj-ea"/>
              </a:rPr>
              <a:t>. </a:t>
            </a:r>
            <a:endParaRPr lang="en-US" sz="2000" dirty="0">
              <a:ea typeface="+mj-ea"/>
            </a:endParaRPr>
          </a:p>
        </p:txBody>
      </p:sp>
    </p:spTree>
    <p:extLst>
      <p:ext uri="{BB962C8B-B14F-4D97-AF65-F5344CB8AC3E}">
        <p14:creationId xmlns:p14="http://schemas.microsoft.com/office/powerpoint/2010/main" val="120451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p:txBody>
          <a:bodyPr/>
          <a:lstStyle/>
          <a:p>
            <a:r>
              <a:rPr lang="en-US" sz="2000" b="1" dirty="0">
                <a:ea typeface="+mj-ea"/>
              </a:rPr>
              <a:t>W</a:t>
            </a:r>
            <a:r>
              <a:rPr lang="en-US" sz="2000" b="1" dirty="0" smtClean="0">
                <a:ea typeface="+mj-ea"/>
              </a:rPr>
              <a:t>eather example</a:t>
            </a:r>
            <a:r>
              <a:rPr lang="en-US" sz="2000" dirty="0" smtClean="0">
                <a:ea typeface="+mj-ea"/>
              </a:rPr>
              <a:t>: </a:t>
            </a:r>
          </a:p>
          <a:p>
            <a:r>
              <a:rPr lang="en-US" sz="2000" dirty="0">
                <a:ea typeface="+mj-ea"/>
              </a:rPr>
              <a:t>T</a:t>
            </a:r>
            <a:r>
              <a:rPr lang="en-US" sz="2000" dirty="0" smtClean="0">
                <a:ea typeface="+mj-ea"/>
              </a:rPr>
              <a:t>he</a:t>
            </a:r>
            <a:r>
              <a:rPr lang="en-US" sz="2000" dirty="0">
                <a:ea typeface="+mj-ea"/>
              </a:rPr>
              <a:t> </a:t>
            </a:r>
            <a:r>
              <a:rPr lang="en-US" sz="2000" dirty="0" smtClean="0">
                <a:ea typeface="+mj-ea"/>
              </a:rPr>
              <a:t>probability of sunny day followed by rainy day is independent of </a:t>
            </a:r>
            <a:r>
              <a:rPr lang="en-US" sz="2000" dirty="0">
                <a:ea typeface="+mj-ea"/>
              </a:rPr>
              <a:t>the amount of sunny days we've seen in the past</a:t>
            </a:r>
            <a:r>
              <a:rPr lang="en-US" sz="2000" dirty="0" smtClean="0">
                <a:ea typeface="+mj-ea"/>
              </a:rPr>
              <a:t>.</a:t>
            </a:r>
          </a:p>
          <a:p>
            <a:endParaRPr lang="en-US" sz="2000" dirty="0" smtClean="0">
              <a:ea typeface="+mj-ea"/>
            </a:endParaRPr>
          </a:p>
          <a:p>
            <a:endParaRPr lang="en-US" sz="2000" dirty="0" smtClean="0">
              <a:ea typeface="+mj-ea"/>
            </a:endParaRPr>
          </a:p>
          <a:p>
            <a:endParaRPr lang="en-US" sz="2000" dirty="0">
              <a:ea typeface="+mj-ea"/>
            </a:endParaRPr>
          </a:p>
          <a:p>
            <a:r>
              <a:rPr lang="en-US" sz="1800" dirty="0" smtClean="0">
                <a:ea typeface="+mj-ea"/>
              </a:rPr>
              <a:t>Notes: </a:t>
            </a:r>
          </a:p>
          <a:p>
            <a:r>
              <a:rPr lang="en-US" sz="1800" dirty="0" smtClean="0">
                <a:ea typeface="+mj-ea"/>
              </a:rPr>
              <a:t>This example </a:t>
            </a:r>
            <a:r>
              <a:rPr lang="en-US" sz="1800" dirty="0">
                <a:ea typeface="+mj-ea"/>
              </a:rPr>
              <a:t>is really naïve, but it's important to understand the </a:t>
            </a:r>
            <a:r>
              <a:rPr lang="en-US" sz="1800" dirty="0" smtClean="0">
                <a:ea typeface="+mj-ea"/>
              </a:rPr>
              <a:t>limitations. </a:t>
            </a:r>
            <a:endParaRPr lang="en-US" sz="1800" dirty="0">
              <a:ea typeface="+mj-ea"/>
            </a:endParaRPr>
          </a:p>
          <a:p>
            <a:r>
              <a:rPr lang="en-US" sz="1800" dirty="0" smtClean="0">
                <a:ea typeface="+mj-ea"/>
              </a:rPr>
              <a:t>We can for example extend the state space to include other factors. </a:t>
            </a:r>
            <a:endParaRPr lang="en-US" sz="1800" dirty="0">
              <a:ea typeface="+mj-ea"/>
            </a:endParaRPr>
          </a:p>
        </p:txBody>
      </p:sp>
    </p:spTree>
    <p:extLst>
      <p:ext uri="{BB962C8B-B14F-4D97-AF65-F5344CB8AC3E}">
        <p14:creationId xmlns:p14="http://schemas.microsoft.com/office/powerpoint/2010/main" val="87729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342887" rtl="0">
              <a:spcBef>
                <a:spcPct val="0"/>
              </a:spcBef>
            </a:pPr>
            <a:r>
              <a:rPr lang="en-US" sz="2400" kern="1200" dirty="0">
                <a:solidFill>
                  <a:srgbClr val="464646"/>
                </a:solidFill>
                <a:latin typeface="Karla"/>
                <a:ea typeface="+mj-ea"/>
                <a:cs typeface="Karla"/>
              </a:rPr>
              <a:t>Markov</a:t>
            </a:r>
            <a:r>
              <a:rPr lang="en-US" sz="1500" dirty="0" smtClean="0"/>
              <a:t> </a:t>
            </a:r>
            <a:r>
              <a:rPr lang="en-US" sz="2400" kern="1200" dirty="0" smtClean="0">
                <a:solidFill>
                  <a:srgbClr val="464646"/>
                </a:solidFill>
                <a:latin typeface="Karla"/>
                <a:ea typeface="+mj-ea"/>
                <a:cs typeface="Karla"/>
              </a:rPr>
              <a:t>Process (</a:t>
            </a:r>
            <a:r>
              <a:rPr lang="en-US" sz="2400" kern="1200" dirty="0" err="1" smtClean="0">
                <a:solidFill>
                  <a:srgbClr val="464646"/>
                </a:solidFill>
                <a:latin typeface="Karla"/>
                <a:ea typeface="+mj-ea"/>
                <a:cs typeface="Karla"/>
              </a:rPr>
              <a:t>cont</a:t>
            </a:r>
            <a:r>
              <a:rPr lang="en-US" sz="2400" kern="1200" dirty="0" smtClean="0">
                <a:solidFill>
                  <a:srgbClr val="464646"/>
                </a:solidFill>
                <a:latin typeface="Karla"/>
                <a:ea typeface="+mj-ea"/>
                <a:cs typeface="Karla"/>
              </a:rPr>
              <a:t>)</a:t>
            </a:r>
            <a:r>
              <a:rPr lang="en-US" sz="1500" dirty="0" smtClean="0"/>
              <a:t/>
            </a:r>
            <a:br>
              <a:rPr lang="en-US" sz="1500" dirty="0" smtClean="0"/>
            </a:br>
            <a:endParaRPr lang="en-US" dirty="0"/>
          </a:p>
        </p:txBody>
      </p:sp>
      <p:sp>
        <p:nvSpPr>
          <p:cNvPr id="3" name="Content Placeholder 2"/>
          <p:cNvSpPr>
            <a:spLocks noGrp="1"/>
          </p:cNvSpPr>
          <p:nvPr>
            <p:ph idx="1"/>
          </p:nvPr>
        </p:nvSpPr>
        <p:spPr>
          <a:xfrm>
            <a:off x="409408" y="765383"/>
            <a:ext cx="7745256" cy="1583357"/>
          </a:xfrm>
        </p:spPr>
        <p:txBody>
          <a:bodyPr/>
          <a:lstStyle/>
          <a:p>
            <a:r>
              <a:rPr lang="en-US" sz="1800" dirty="0">
                <a:ea typeface="+mj-ea"/>
              </a:rPr>
              <a:t>Transition probabilities is expressed as </a:t>
            </a:r>
            <a:r>
              <a:rPr lang="en-US" sz="1800" dirty="0" smtClean="0">
                <a:ea typeface="+mj-ea"/>
              </a:rPr>
              <a:t>a </a:t>
            </a:r>
            <a:r>
              <a:rPr lang="en-US" sz="1800" b="1" dirty="0" smtClean="0">
                <a:ea typeface="+mj-ea"/>
              </a:rPr>
              <a:t>transition </a:t>
            </a:r>
            <a:r>
              <a:rPr lang="en-US" sz="1800" b="1" dirty="0">
                <a:ea typeface="+mj-ea"/>
              </a:rPr>
              <a:t>matrix</a:t>
            </a:r>
            <a:r>
              <a:rPr lang="en-US" sz="1800" dirty="0">
                <a:ea typeface="+mj-ea"/>
              </a:rPr>
              <a:t>, which is a square matrix of the size N×N, where N is the number of states in our model. </a:t>
            </a:r>
            <a:endParaRPr lang="en-US" sz="1800" dirty="0" smtClean="0">
              <a:ea typeface="+mj-ea"/>
            </a:endParaRPr>
          </a:p>
          <a:p>
            <a:endParaRPr lang="en-US" sz="2000" dirty="0">
              <a:ea typeface="+mj-ea"/>
            </a:endParaRPr>
          </a:p>
        </p:txBody>
      </p:sp>
      <p:graphicFrame>
        <p:nvGraphicFramePr>
          <p:cNvPr id="4" name="Table 3"/>
          <p:cNvGraphicFramePr>
            <a:graphicFrameLocks noGrp="1"/>
          </p:cNvGraphicFramePr>
          <p:nvPr>
            <p:extLst>
              <p:ext uri="{D42A27DB-BD31-4B8C-83A1-F6EECF244321}">
                <p14:modId xmlns:p14="http://schemas.microsoft.com/office/powerpoint/2010/main" val="127097754"/>
              </p:ext>
            </p:extLst>
          </p:nvPr>
        </p:nvGraphicFramePr>
        <p:xfrm>
          <a:off x="2940107" y="1570358"/>
          <a:ext cx="2659581" cy="899763"/>
        </p:xfrm>
        <a:graphic>
          <a:graphicData uri="http://schemas.openxmlformats.org/drawingml/2006/table">
            <a:tbl>
              <a:tblPr firstRow="1" bandRow="1">
                <a:tableStyleId>{793D81CF-94F2-401A-BA57-92F5A7B2D0C5}</a:tableStyleId>
              </a:tblPr>
              <a:tblGrid>
                <a:gridCol w="886527"/>
                <a:gridCol w="886527"/>
                <a:gridCol w="886527"/>
              </a:tblGrid>
              <a:tr h="299921">
                <a:tc>
                  <a:txBody>
                    <a:bodyPr/>
                    <a:lstStyle/>
                    <a:p>
                      <a:endParaRPr lang="en-US" dirty="0"/>
                    </a:p>
                  </a:txBody>
                  <a:tcPr>
                    <a:solidFill>
                      <a:schemeClr val="bg1"/>
                    </a:solidFill>
                  </a:tcPr>
                </a:tc>
                <a:tc>
                  <a:txBody>
                    <a:bodyPr/>
                    <a:lstStyle/>
                    <a:p>
                      <a:pPr algn="ctr"/>
                      <a:r>
                        <a:rPr lang="en-US" dirty="0" smtClean="0"/>
                        <a:t>sunny</a:t>
                      </a:r>
                      <a:endParaRPr lang="en-US" dirty="0"/>
                    </a:p>
                  </a:txBody>
                  <a:tcPr>
                    <a:solidFill>
                      <a:schemeClr val="bg1">
                        <a:lumMod val="65000"/>
                      </a:schemeClr>
                    </a:solidFill>
                  </a:tcPr>
                </a:tc>
                <a:tc>
                  <a:txBody>
                    <a:bodyPr/>
                    <a:lstStyle/>
                    <a:p>
                      <a:pPr algn="ctr"/>
                      <a:r>
                        <a:rPr lang="en-US" dirty="0" smtClean="0"/>
                        <a:t>rainy </a:t>
                      </a:r>
                      <a:endParaRPr lang="en-US" dirty="0"/>
                    </a:p>
                  </a:txBody>
                  <a:tcPr>
                    <a:solidFill>
                      <a:schemeClr val="bg1">
                        <a:lumMod val="65000"/>
                      </a:schemeClr>
                    </a:solidFill>
                  </a:tcPr>
                </a:tc>
              </a:tr>
              <a:tr h="299921">
                <a:tc>
                  <a:txBody>
                    <a:bodyPr/>
                    <a:lstStyle/>
                    <a:p>
                      <a:pPr algn="ctr"/>
                      <a:r>
                        <a:rPr lang="en-US" dirty="0" smtClean="0">
                          <a:solidFill>
                            <a:schemeClr val="bg1"/>
                          </a:solidFill>
                        </a:rPr>
                        <a:t>sunny</a:t>
                      </a:r>
                      <a:endParaRPr lang="en-US" dirty="0">
                        <a:solidFill>
                          <a:schemeClr val="bg1"/>
                        </a:solidFill>
                      </a:endParaRPr>
                    </a:p>
                  </a:txBody>
                  <a:tcPr>
                    <a:solidFill>
                      <a:schemeClr val="bg1">
                        <a:lumMod val="65000"/>
                      </a:schemeClr>
                    </a:solidFill>
                  </a:tcPr>
                </a:tc>
                <a:tc>
                  <a:txBody>
                    <a:bodyPr/>
                    <a:lstStyle/>
                    <a:p>
                      <a:pPr algn="ctr"/>
                      <a:r>
                        <a:rPr lang="en-US" dirty="0" smtClean="0"/>
                        <a:t>0.8</a:t>
                      </a:r>
                      <a:endParaRPr lang="en-US" dirty="0"/>
                    </a:p>
                  </a:txBody>
                  <a:tcPr>
                    <a:solidFill>
                      <a:schemeClr val="bg1">
                        <a:lumMod val="85000"/>
                      </a:schemeClr>
                    </a:solidFill>
                  </a:tcPr>
                </a:tc>
                <a:tc>
                  <a:txBody>
                    <a:bodyPr/>
                    <a:lstStyle/>
                    <a:p>
                      <a:pPr algn="ctr"/>
                      <a:r>
                        <a:rPr lang="en-US" dirty="0" smtClean="0"/>
                        <a:t>0.2</a:t>
                      </a:r>
                      <a:endParaRPr lang="en-US" dirty="0"/>
                    </a:p>
                  </a:txBody>
                  <a:tcPr>
                    <a:solidFill>
                      <a:schemeClr val="bg1">
                        <a:lumMod val="85000"/>
                      </a:schemeClr>
                    </a:solidFill>
                  </a:tcPr>
                </a:tc>
              </a:tr>
              <a:tr h="299921">
                <a:tc>
                  <a:txBody>
                    <a:bodyPr/>
                    <a:lstStyle/>
                    <a:p>
                      <a:pPr algn="ctr"/>
                      <a:r>
                        <a:rPr lang="en-US" dirty="0" smtClean="0">
                          <a:solidFill>
                            <a:schemeClr val="bg1"/>
                          </a:solidFill>
                        </a:rPr>
                        <a:t>rainy</a:t>
                      </a:r>
                      <a:endParaRPr lang="en-US" dirty="0">
                        <a:solidFill>
                          <a:schemeClr val="bg1"/>
                        </a:solidFill>
                      </a:endParaRPr>
                    </a:p>
                  </a:txBody>
                  <a:tcPr>
                    <a:solidFill>
                      <a:schemeClr val="bg1">
                        <a:lumMod val="65000"/>
                      </a:schemeClr>
                    </a:solidFill>
                  </a:tcPr>
                </a:tc>
                <a:tc>
                  <a:txBody>
                    <a:bodyPr/>
                    <a:lstStyle/>
                    <a:p>
                      <a:pPr algn="ctr"/>
                      <a:r>
                        <a:rPr lang="en-US" dirty="0" smtClean="0"/>
                        <a:t>0.1</a:t>
                      </a:r>
                      <a:endParaRPr lang="en-US" dirty="0"/>
                    </a:p>
                  </a:txBody>
                  <a:tcPr>
                    <a:solidFill>
                      <a:schemeClr val="bg1">
                        <a:lumMod val="85000"/>
                      </a:schemeClr>
                    </a:solidFill>
                  </a:tcPr>
                </a:tc>
                <a:tc>
                  <a:txBody>
                    <a:bodyPr/>
                    <a:lstStyle/>
                    <a:p>
                      <a:pPr algn="ctr"/>
                      <a:r>
                        <a:rPr lang="en-US" dirty="0" smtClean="0"/>
                        <a:t>0.9</a:t>
                      </a:r>
                      <a:endParaRPr lang="en-US" dirty="0"/>
                    </a:p>
                  </a:txBody>
                  <a:tcPr>
                    <a:solidFill>
                      <a:schemeClr val="bg1">
                        <a:lumMod val="85000"/>
                      </a:schemeClr>
                    </a:solidFill>
                  </a:tcPr>
                </a:tc>
              </a:tr>
            </a:tbl>
          </a:graphicData>
        </a:graphic>
      </p:graphicFrame>
      <p:pic>
        <p:nvPicPr>
          <p:cNvPr id="5" name="Picture 4"/>
          <p:cNvPicPr>
            <a:picLocks noChangeAspect="1"/>
          </p:cNvPicPr>
          <p:nvPr/>
        </p:nvPicPr>
        <p:blipFill>
          <a:blip r:embed="rId3"/>
          <a:stretch>
            <a:fillRect/>
          </a:stretch>
        </p:blipFill>
        <p:spPr>
          <a:xfrm>
            <a:off x="2032000" y="2641600"/>
            <a:ext cx="5080000" cy="2501900"/>
          </a:xfrm>
          <a:prstGeom prst="rect">
            <a:avLst/>
          </a:prstGeom>
        </p:spPr>
      </p:pic>
    </p:spTree>
    <p:extLst>
      <p:ext uri="{BB962C8B-B14F-4D97-AF65-F5344CB8AC3E}">
        <p14:creationId xmlns:p14="http://schemas.microsoft.com/office/powerpoint/2010/main" val="35690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a:t>P</a:t>
            </a:r>
            <a:r>
              <a:rPr lang="en-US" dirty="0" smtClean="0"/>
              <a:t>rocess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Extend Markov process to include rewards. </a:t>
                </a:r>
              </a:p>
              <a:p>
                <a:endParaRPr lang="en-US" dirty="0"/>
              </a:p>
              <a:p>
                <a:r>
                  <a:rPr lang="en-US" dirty="0" smtClean="0"/>
                  <a:t>Add another square matrix which tells us the reward going from state </a:t>
                </a:r>
                <a:r>
                  <a:rPr lang="en-US" i="1" dirty="0" err="1" smtClean="0">
                    <a:latin typeface="Cambria Math" charset="0"/>
                    <a:ea typeface="Cambria Math" charset="0"/>
                    <a:cs typeface="Cambria Math" charset="0"/>
                  </a:rPr>
                  <a:t>i</a:t>
                </a:r>
                <a:r>
                  <a:rPr lang="en-US" dirty="0" smtClean="0"/>
                  <a:t> to state </a:t>
                </a:r>
                <a:r>
                  <a:rPr lang="en-US" i="1" dirty="0" smtClean="0">
                    <a:latin typeface="Cambria Math" charset="0"/>
                    <a:ea typeface="Cambria Math" charset="0"/>
                    <a:cs typeface="Cambria Math" charset="0"/>
                  </a:rPr>
                  <a:t>j. </a:t>
                </a:r>
              </a:p>
              <a:p>
                <a:endParaRPr lang="en-US" i="1" dirty="0" smtClean="0">
                  <a:latin typeface="Cambria Math" charset="0"/>
                  <a:ea typeface="Cambria Math" charset="0"/>
                  <a:cs typeface="Cambria Math" charset="0"/>
                </a:endParaRPr>
              </a:p>
              <a:p>
                <a:r>
                  <a:rPr lang="en-US" dirty="0" smtClean="0">
                    <a:latin typeface="Cambria Math" charset="0"/>
                    <a:ea typeface="Cambria Math" charset="0"/>
                    <a:cs typeface="Cambria Math" charset="0"/>
                  </a:rPr>
                  <a:t>Often (but not always the case) the reward only depends on the landing state  so we only need a number:</a:t>
                </a:r>
              </a:p>
              <a:p>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𝑅</m:t>
                          </m:r>
                        </m:e>
                        <m:sub>
                          <m:r>
                            <a:rPr lang="en-US" b="0" i="1" smtClean="0">
                              <a:latin typeface="Cambria Math" charset="0"/>
                              <a:ea typeface="Cambria Math" charset="0"/>
                              <a:cs typeface="Cambria Math" charset="0"/>
                            </a:rPr>
                            <m:t>𝑡</m:t>
                          </m:r>
                        </m:sub>
                      </m:sSub>
                    </m:oMath>
                  </m:oMathPara>
                </a14:m>
                <a:endParaRPr lang="en-US" dirty="0" smtClean="0">
                  <a:latin typeface="Cambria Math" charset="0"/>
                  <a:ea typeface="Cambria Math" charset="0"/>
                  <a:cs typeface="Cambria Math" charset="0"/>
                </a:endParaRPr>
              </a:p>
              <a:p>
                <a:endParaRPr lang="en-US" dirty="0" smtClean="0">
                  <a:latin typeface="Cambria Math" charset="0"/>
                  <a:ea typeface="Cambria Math" charset="0"/>
                  <a:cs typeface="Cambria Math" charset="0"/>
                </a:endParaRPr>
              </a:p>
              <a:p>
                <a:r>
                  <a:rPr lang="en-US" dirty="0" smtClean="0">
                    <a:latin typeface="Cambria Math" charset="0"/>
                    <a:ea typeface="Cambria Math" charset="0"/>
                    <a:cs typeface="Cambria Math" charset="0"/>
                  </a:rPr>
                  <a:t>Note: Reward is just a number, positive, negative, small, large</a:t>
                </a:r>
                <a:endParaRPr lang="en-US" dirty="0">
                  <a:latin typeface="Cambria Math" charset="0"/>
                  <a:ea typeface="Cambria Math" charset="0"/>
                  <a:cs typeface="Cambria Math"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692" b="-139231"/>
                </a:stretch>
              </a:blipFill>
            </p:spPr>
            <p:txBody>
              <a:bodyPr/>
              <a:lstStyle/>
              <a:p>
                <a:r>
                  <a:rPr lang="en-US">
                    <a:noFill/>
                  </a:rPr>
                  <a:t> </a:t>
                </a:r>
              </a:p>
            </p:txBody>
          </p:sp>
        </mc:Fallback>
      </mc:AlternateContent>
    </p:spTree>
    <p:extLst>
      <p:ext uri="{BB962C8B-B14F-4D97-AF65-F5344CB8AC3E}">
        <p14:creationId xmlns:p14="http://schemas.microsoft.com/office/powerpoint/2010/main" val="1372830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a:t>
            </a:r>
            <a:r>
              <a:rPr lang="en-US" dirty="0"/>
              <a:t>P</a:t>
            </a:r>
            <a:r>
              <a:rPr lang="en-US" dirty="0" smtClean="0"/>
              <a:t>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latin typeface="Karla" charset="0"/>
                    <a:ea typeface="Karla" charset="0"/>
                    <a:cs typeface="Karla" charset="0"/>
                  </a:rPr>
                  <a:t>For </a:t>
                </a:r>
                <a:r>
                  <a:rPr lang="en-US" dirty="0">
                    <a:latin typeface="Karla" charset="0"/>
                    <a:ea typeface="Karla" charset="0"/>
                    <a:cs typeface="Karla" charset="0"/>
                  </a:rPr>
                  <a:t>every time point, we </a:t>
                </a:r>
                <a:r>
                  <a:rPr lang="en-US" dirty="0" smtClean="0">
                    <a:latin typeface="Karla" charset="0"/>
                    <a:ea typeface="Karla" charset="0"/>
                    <a:cs typeface="Karla" charset="0"/>
                  </a:rPr>
                  <a:t>define </a:t>
                </a:r>
                <a:r>
                  <a:rPr lang="en-US" b="1" dirty="0" smtClean="0">
                    <a:latin typeface="Karla" charset="0"/>
                    <a:ea typeface="Karla" charset="0"/>
                    <a:cs typeface="Karla" charset="0"/>
                  </a:rPr>
                  <a:t>return</a:t>
                </a:r>
                <a:r>
                  <a:rPr lang="en-US" dirty="0" smtClean="0">
                    <a:latin typeface="Karla" charset="0"/>
                    <a:ea typeface="Karla" charset="0"/>
                    <a:cs typeface="Karla" charset="0"/>
                  </a:rPr>
                  <a:t> </a:t>
                </a:r>
                <a:r>
                  <a:rPr lang="en-US" dirty="0">
                    <a:latin typeface="Karla" charset="0"/>
                    <a:ea typeface="Karla" charset="0"/>
                    <a:cs typeface="Karla" charset="0"/>
                  </a:rPr>
                  <a:t>as a sum of </a:t>
                </a:r>
                <a:r>
                  <a:rPr lang="en-US" b="1" dirty="0">
                    <a:latin typeface="Karla" charset="0"/>
                    <a:ea typeface="Karla" charset="0"/>
                    <a:cs typeface="Karla" charset="0"/>
                  </a:rPr>
                  <a:t>subsequent</a:t>
                </a:r>
                <a:r>
                  <a:rPr lang="en-US" dirty="0">
                    <a:latin typeface="Karla" charset="0"/>
                    <a:ea typeface="Karla" charset="0"/>
                    <a:cs typeface="Karla" charset="0"/>
                  </a:rPr>
                  <a:t> </a:t>
                </a:r>
                <a:r>
                  <a:rPr lang="en-US" dirty="0" smtClean="0">
                    <a:latin typeface="Karla" charset="0"/>
                    <a:ea typeface="Karla" charset="0"/>
                    <a:cs typeface="Karla" charset="0"/>
                  </a:rPr>
                  <a:t>rewards</a:t>
                </a:r>
                <a:endParaRPr lang="en-US" dirty="0">
                  <a:latin typeface="Karla"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𝐺</m:t>
                          </m:r>
                        </m:e>
                        <m:sub>
                          <m:r>
                            <a:rPr lang="en-US" b="0" i="1" smtClean="0">
                              <a:latin typeface="Cambria Math" charset="0"/>
                              <a:ea typeface="Karla" charset="0"/>
                              <a:cs typeface="Karla" charset="0"/>
                            </a:rPr>
                            <m:t>𝑡</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+1</m:t>
                          </m:r>
                        </m:sub>
                      </m:sSub>
                      <m:r>
                        <a:rPr lang="en-US" b="0" i="1" smtClean="0">
                          <a:latin typeface="Cambria Math" charset="0"/>
                          <a:ea typeface="Karla" charset="0"/>
                          <a:cs typeface="Karla" charset="0"/>
                        </a:rPr>
                        <m:t>+</m:t>
                      </m:r>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+2</m:t>
                          </m:r>
                        </m:sub>
                      </m:sSub>
                      <m:r>
                        <a:rPr lang="en-US" b="0" i="1" smtClean="0">
                          <a:latin typeface="Cambria Math" charset="0"/>
                          <a:ea typeface="Karla" charset="0"/>
                          <a:cs typeface="Karla" charset="0"/>
                        </a:rPr>
                        <m:t>+ …</m:t>
                      </m:r>
                    </m:oMath>
                  </m:oMathPara>
                </a14:m>
                <a:endParaRPr lang="en-US" dirty="0" smtClean="0">
                  <a:latin typeface="Karla" charset="0"/>
                  <a:ea typeface="Karla" charset="0"/>
                  <a:cs typeface="Karla" charset="0"/>
                </a:endParaRPr>
              </a:p>
              <a:p>
                <a:endParaRPr lang="en-US" dirty="0" smtClean="0">
                  <a:latin typeface="Karla" charset="0"/>
                  <a:ea typeface="Karla" charset="0"/>
                  <a:cs typeface="Karla" charset="0"/>
                </a:endParaRPr>
              </a:p>
              <a:p>
                <a:r>
                  <a:rPr lang="en-US" dirty="0">
                    <a:latin typeface="Karla" charset="0"/>
                    <a:ea typeface="Karla" charset="0"/>
                    <a:cs typeface="Karla" charset="0"/>
                  </a:rPr>
                  <a:t>B</a:t>
                </a:r>
                <a:r>
                  <a:rPr lang="en-US" dirty="0" smtClean="0">
                    <a:latin typeface="Karla" charset="0"/>
                    <a:ea typeface="Karla" charset="0"/>
                    <a:cs typeface="Karla" charset="0"/>
                  </a:rPr>
                  <a:t>ut </a:t>
                </a:r>
                <a:r>
                  <a:rPr lang="en-US" dirty="0">
                    <a:latin typeface="Karla" charset="0"/>
                    <a:ea typeface="Karla" charset="0"/>
                    <a:cs typeface="Karla" charset="0"/>
                  </a:rPr>
                  <a:t>more distant rewards </a:t>
                </a:r>
                <a:r>
                  <a:rPr lang="en-US" dirty="0" smtClean="0">
                    <a:latin typeface="Karla" charset="0"/>
                    <a:ea typeface="Karla" charset="0"/>
                    <a:cs typeface="Karla" charset="0"/>
                  </a:rPr>
                  <a:t>should not count as much so we multiply </a:t>
                </a:r>
                <a:r>
                  <a:rPr lang="en-US" dirty="0">
                    <a:latin typeface="Karla" charset="0"/>
                    <a:ea typeface="Karla" charset="0"/>
                    <a:cs typeface="Karla" charset="0"/>
                  </a:rPr>
                  <a:t>by the discount factor raised to the power of the number of steps we are away from the starting point at time </a:t>
                </a:r>
                <a:r>
                  <a:rPr lang="en-US" i="1" dirty="0">
                    <a:latin typeface="Karla" charset="0"/>
                    <a:ea typeface="Karla" charset="0"/>
                    <a:cs typeface="Karla" charset="0"/>
                  </a:rPr>
                  <a:t>t</a:t>
                </a:r>
                <a:r>
                  <a:rPr lang="en-US" dirty="0" smtClean="0">
                    <a:latin typeface="Karla" charset="0"/>
                    <a:ea typeface="Karla" charset="0"/>
                    <a:cs typeface="Karla" charset="0"/>
                  </a:rPr>
                  <a:t>.</a:t>
                </a:r>
              </a:p>
              <a:p>
                <a:pPr/>
                <a:endParaRPr lang="en-US" i="1" dirty="0" smtClean="0">
                  <a:latin typeface="Cambria Math"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charset="0"/>
                              <a:ea typeface="Karla" charset="0"/>
                              <a:cs typeface="Karla" charset="0"/>
                            </a:rPr>
                          </m:ctrlPr>
                        </m:sSubPr>
                        <m:e>
                          <m:r>
                            <a:rPr lang="en-US" i="1">
                              <a:latin typeface="Cambria Math" charset="0"/>
                              <a:ea typeface="Karla" charset="0"/>
                              <a:cs typeface="Karla" charset="0"/>
                            </a:rPr>
                            <m:t>𝐺</m:t>
                          </m:r>
                        </m:e>
                        <m:sub>
                          <m:r>
                            <a:rPr lang="en-US" i="1">
                              <a:latin typeface="Cambria Math" charset="0"/>
                              <a:ea typeface="Karla" charset="0"/>
                              <a:cs typeface="Karla" charset="0"/>
                            </a:rPr>
                            <m:t>𝑡</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+1</m:t>
                          </m:r>
                        </m:sub>
                      </m:sSub>
                      <m:r>
                        <a:rPr lang="en-US" i="1">
                          <a:latin typeface="Cambria Math" charset="0"/>
                          <a:ea typeface="Karla" charset="0"/>
                          <a:cs typeface="Karla" charset="0"/>
                        </a:rPr>
                        <m:t>+</m:t>
                      </m:r>
                      <m:sSub>
                        <m:sSubPr>
                          <m:ctrlPr>
                            <a:rPr lang="en-US" i="1">
                              <a:latin typeface="Cambria Math" charset="0"/>
                              <a:ea typeface="Karla" charset="0"/>
                              <a:cs typeface="Karla" charset="0"/>
                            </a:rPr>
                          </m:ctrlPr>
                        </m:sSubPr>
                        <m:e>
                          <m:r>
                            <a:rPr lang="en-US" b="0" i="1" smtClean="0">
                              <a:latin typeface="Cambria Math" charset="0"/>
                              <a:ea typeface="Karla" charset="0"/>
                              <a:cs typeface="Karla" charset="0"/>
                            </a:rPr>
                            <m:t>𝛾</m:t>
                          </m:r>
                          <m:r>
                            <a:rPr lang="en-US" i="1">
                              <a:latin typeface="Cambria Math" charset="0"/>
                              <a:ea typeface="Karla" charset="0"/>
                              <a:cs typeface="Karla" charset="0"/>
                            </a:rPr>
                            <m:t>𝑅</m:t>
                          </m:r>
                        </m:e>
                        <m:sub>
                          <m:r>
                            <a:rPr lang="en-US" i="1">
                              <a:latin typeface="Cambria Math" charset="0"/>
                              <a:ea typeface="Karla" charset="0"/>
                              <a:cs typeface="Karla" charset="0"/>
                            </a:rPr>
                            <m:t>𝑡</m:t>
                          </m:r>
                          <m:r>
                            <a:rPr lang="en-US" i="1">
                              <a:latin typeface="Cambria Math" charset="0"/>
                              <a:ea typeface="Karla" charset="0"/>
                              <a:cs typeface="Karla" charset="0"/>
                            </a:rPr>
                            <m:t>+2</m:t>
                          </m:r>
                        </m:sub>
                      </m:sSub>
                      <m:r>
                        <a:rPr lang="en-US" i="1">
                          <a:latin typeface="Cambria Math" charset="0"/>
                          <a:ea typeface="Karla" charset="0"/>
                          <a:cs typeface="Karla" charset="0"/>
                        </a:rPr>
                        <m:t>+</m:t>
                      </m:r>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2</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+3</m:t>
                          </m:r>
                        </m:sub>
                      </m:sSub>
                      <m:r>
                        <a:rPr lang="en-US" b="0" i="1" smtClean="0">
                          <a:latin typeface="Cambria Math" charset="0"/>
                          <a:ea typeface="Karla" charset="0"/>
                          <a:cs typeface="Karla" charset="0"/>
                        </a:rPr>
                        <m:t>+…=</m:t>
                      </m:r>
                      <m:nary>
                        <m:naryPr>
                          <m:chr m:val="∑"/>
                          <m:supHide m:val="on"/>
                          <m:ctrlPr>
                            <a:rPr lang="en-US" b="0" i="1" smtClean="0">
                              <a:latin typeface="Cambria Math" charset="0"/>
                              <a:ea typeface="Karla" charset="0"/>
                              <a:cs typeface="Karla" charset="0"/>
                            </a:rPr>
                          </m:ctrlPr>
                        </m:naryPr>
                        <m:sub>
                          <m:r>
                            <a:rPr lang="en-US" b="0" i="1" smtClean="0">
                              <a:latin typeface="Cambria Math" charset="0"/>
                              <a:ea typeface="Karla" charset="0"/>
                              <a:cs typeface="Karla" charset="0"/>
                            </a:rPr>
                            <m:t>𝑘</m:t>
                          </m:r>
                          <m:r>
                            <a:rPr lang="en-US" b="0" i="1" smtClean="0">
                              <a:latin typeface="Cambria Math" charset="0"/>
                              <a:ea typeface="Karla" charset="0"/>
                              <a:cs typeface="Karla" charset="0"/>
                            </a:rPr>
                            <m:t>=0</m:t>
                          </m:r>
                        </m:sub>
                        <m:sup/>
                        <m:e>
                          <m:sSup>
                            <m:sSupPr>
                              <m:ctrlPr>
                                <a:rPr lang="en-US" b="0" i="1" smtClean="0">
                                  <a:latin typeface="Cambria Math" charset="0"/>
                                  <a:ea typeface="Karla" charset="0"/>
                                  <a:cs typeface="Karla" charset="0"/>
                                </a:rPr>
                              </m:ctrlPr>
                            </m:sSupPr>
                            <m:e>
                              <m:r>
                                <a:rPr lang="en-US" b="0" i="1" smtClean="0">
                                  <a:latin typeface="Cambria Math" charset="0"/>
                                  <a:ea typeface="Karla" charset="0"/>
                                  <a:cs typeface="Karla" charset="0"/>
                                </a:rPr>
                                <m:t>𝛾</m:t>
                              </m:r>
                            </m:e>
                            <m:sup>
                              <m:r>
                                <a:rPr lang="en-US" b="0" i="1" smtClean="0">
                                  <a:latin typeface="Cambria Math" charset="0"/>
                                  <a:ea typeface="Karla" charset="0"/>
                                  <a:cs typeface="Karla" charset="0"/>
                                </a:rPr>
                                <m:t>𝑘</m:t>
                              </m:r>
                            </m:sup>
                          </m:sSup>
                          <m:sSub>
                            <m:sSubPr>
                              <m:ctrlPr>
                                <a:rPr lang="en-US" b="0" i="1" smtClean="0">
                                  <a:latin typeface="Cambria Math" charset="0"/>
                                  <a:ea typeface="Karla" charset="0"/>
                                  <a:cs typeface="Karla" charset="0"/>
                                </a:rPr>
                              </m:ctrlPr>
                            </m:sSubPr>
                            <m:e>
                              <m:r>
                                <a:rPr lang="en-US" b="0" i="1" smtClean="0">
                                  <a:latin typeface="Cambria Math" charset="0"/>
                                  <a:ea typeface="Karla" charset="0"/>
                                  <a:cs typeface="Karla" charset="0"/>
                                </a:rPr>
                                <m:t>𝑅</m:t>
                              </m:r>
                            </m:e>
                            <m:sub>
                              <m:r>
                                <a:rPr lang="en-US" b="0" i="1" smtClean="0">
                                  <a:latin typeface="Cambria Math" charset="0"/>
                                  <a:ea typeface="Karla" charset="0"/>
                                  <a:cs typeface="Karla" charset="0"/>
                                </a:rPr>
                                <m:t>𝑡</m:t>
                              </m:r>
                              <m:r>
                                <a:rPr lang="en-US" b="0" i="1" smtClean="0">
                                  <a:latin typeface="Cambria Math" charset="0"/>
                                  <a:ea typeface="Karla" charset="0"/>
                                  <a:cs typeface="Karla" charset="0"/>
                                </a:rPr>
                                <m:t>+</m:t>
                              </m:r>
                              <m:r>
                                <a:rPr lang="en-US" b="0" i="1" smtClean="0">
                                  <a:latin typeface="Cambria Math" charset="0"/>
                                  <a:ea typeface="Karla" charset="0"/>
                                  <a:cs typeface="Karla" charset="0"/>
                                </a:rPr>
                                <m:t>𝑘</m:t>
                              </m:r>
                              <m:r>
                                <a:rPr lang="en-US" b="0" i="1" smtClean="0">
                                  <a:latin typeface="Cambria Math" charset="0"/>
                                  <a:ea typeface="Karla" charset="0"/>
                                  <a:cs typeface="Karla" charset="0"/>
                                </a:rPr>
                                <m:t>+1</m:t>
                              </m:r>
                            </m:sub>
                          </m:sSub>
                        </m:e>
                      </m:nary>
                    </m:oMath>
                  </m:oMathPara>
                </a14:m>
                <a:endParaRPr lang="en-US" dirty="0">
                  <a:latin typeface="Karla" charset="0"/>
                  <a:ea typeface="Karla" charset="0"/>
                  <a:cs typeface="Karla" charset="0"/>
                </a:endParaRPr>
              </a:p>
              <a:p>
                <a:endParaRPr lang="en-US" dirty="0">
                  <a:latin typeface="Karla" charset="0"/>
                  <a:ea typeface="Karla" charset="0"/>
                  <a:cs typeface="Karla" charset="0"/>
                </a:endParaRPr>
              </a:p>
              <a:p>
                <a:r>
                  <a:rPr lang="en-US" dirty="0" smtClean="0">
                    <a:latin typeface="Karla" charset="0"/>
                    <a:ea typeface="Karla" charset="0"/>
                    <a:cs typeface="Karla" charset="0"/>
                  </a:rPr>
                  <a:t> </a:t>
                </a:r>
                <a:endParaRPr lang="en-US"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45" t="-2692" r="-866" b="-125769"/>
                </a:stretch>
              </a:blipFill>
            </p:spPr>
            <p:txBody>
              <a:bodyPr/>
              <a:lstStyle/>
              <a:p>
                <a:r>
                  <a:rPr lang="en-US">
                    <a:noFill/>
                  </a:rPr>
                  <a:t> </a:t>
                </a:r>
              </a:p>
            </p:txBody>
          </p:sp>
        </mc:Fallback>
      </mc:AlternateContent>
    </p:spTree>
    <p:extLst>
      <p:ext uri="{BB962C8B-B14F-4D97-AF65-F5344CB8AC3E}">
        <p14:creationId xmlns:p14="http://schemas.microsoft.com/office/powerpoint/2010/main" val="1779811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762010"/>
            <a:ext cx="4310031" cy="3739485"/>
          </a:xfrm>
          <a:prstGeom prst="rect">
            <a:avLst/>
          </a:prstGeom>
          <a:noFill/>
        </p:spPr>
        <p:txBody>
          <a:bodyPr wrap="square" rtlCol="0">
            <a:spAutoFit/>
          </a:bodyPr>
          <a:lstStyle/>
          <a:p>
            <a:r>
              <a:rPr lang="en-US" sz="2000" dirty="0" smtClean="0">
                <a:solidFill>
                  <a:schemeClr val="tx1">
                    <a:lumMod val="75000"/>
                    <a:lumOff val="25000"/>
                  </a:schemeClr>
                </a:solidFill>
                <a:latin typeface="Karla" charset="0"/>
                <a:ea typeface="Karla" charset="0"/>
                <a:cs typeface="Karla" charset="0"/>
              </a:rPr>
              <a:t>Describe this:</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wants the cheese but not electric shocks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environment</a:t>
            </a:r>
          </a:p>
          <a:p>
            <a:pPr marL="285750" indent="-285750">
              <a:spcBef>
                <a:spcPts val="600"/>
              </a:spcBef>
              <a:spcAft>
                <a:spcPts val="600"/>
              </a:spcAft>
              <a:buFont typeface="Arial" charset="0"/>
              <a:buChar char="•"/>
            </a:pPr>
            <a:endParaRPr lang="en-US" sz="1800" dirty="0" smtClean="0">
              <a:solidFill>
                <a:schemeClr val="tx1">
                  <a:lumMod val="75000"/>
                  <a:lumOff val="25000"/>
                </a:schemeClr>
              </a:solidFill>
              <a:latin typeface="Karla" charset="0"/>
              <a:ea typeface="Karla" charset="0"/>
              <a:cs typeface="Karla" charset="0"/>
            </a:endParaRPr>
          </a:p>
        </p:txBody>
      </p:sp>
    </p:spTree>
    <p:extLst>
      <p:ext uri="{BB962C8B-B14F-4D97-AF65-F5344CB8AC3E}">
        <p14:creationId xmlns:p14="http://schemas.microsoft.com/office/powerpoint/2010/main" val="17040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Reward Process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000" dirty="0" smtClean="0">
                    <a:latin typeface="Karla" charset="0"/>
                    <a:ea typeface="Karla" charset="0"/>
                    <a:cs typeface="Karla" charset="0"/>
                  </a:rPr>
                  <a:t>The </a:t>
                </a:r>
                <a:r>
                  <a:rPr lang="en-US" sz="2000" b="1" dirty="0" smtClean="0">
                    <a:latin typeface="Karla" charset="0"/>
                    <a:ea typeface="Karla" charset="0"/>
                    <a:cs typeface="Karla" charset="0"/>
                  </a:rPr>
                  <a:t>return</a:t>
                </a:r>
                <a:r>
                  <a:rPr lang="en-US" sz="2000" dirty="0" smtClean="0">
                    <a:latin typeface="Karla" charset="0"/>
                    <a:ea typeface="Karla" charset="0"/>
                    <a:cs typeface="Karla" charset="0"/>
                  </a:rPr>
                  <a:t> </a:t>
                </a:r>
                <a:r>
                  <a:rPr lang="en-US" sz="2000" dirty="0">
                    <a:latin typeface="Karla" charset="0"/>
                    <a:ea typeface="Karla" charset="0"/>
                    <a:cs typeface="Karla" charset="0"/>
                  </a:rPr>
                  <a:t>quantity is not very useful in practice, as it was defined for every </a:t>
                </a:r>
                <a:r>
                  <a:rPr lang="en-US" sz="2000" dirty="0" smtClean="0">
                    <a:latin typeface="Karla" charset="0"/>
                    <a:ea typeface="Karla" charset="0"/>
                    <a:cs typeface="Karla" charset="0"/>
                  </a:rPr>
                  <a:t>specific chain. But since there are probabilities to reach other states this can vary a lot depending which path we take.</a:t>
                </a:r>
              </a:p>
              <a:p>
                <a:endParaRPr lang="en-US" sz="2000" dirty="0">
                  <a:latin typeface="Karla" charset="0"/>
                  <a:ea typeface="Karla" charset="0"/>
                  <a:cs typeface="Karla" charset="0"/>
                </a:endParaRPr>
              </a:p>
              <a:p>
                <a:r>
                  <a:rPr lang="en-US" sz="2000" dirty="0" smtClean="0">
                    <a:latin typeface="Karla" charset="0"/>
                    <a:ea typeface="Karla" charset="0"/>
                    <a:cs typeface="Karla" charset="0"/>
                  </a:rPr>
                  <a:t>Take the expectation </a:t>
                </a:r>
                <a:r>
                  <a:rPr lang="en-US" sz="2000" dirty="0">
                    <a:latin typeface="Karla" charset="0"/>
                    <a:ea typeface="Karla" charset="0"/>
                    <a:cs typeface="Karla" charset="0"/>
                  </a:rPr>
                  <a:t>of return for any </a:t>
                </a:r>
                <a:r>
                  <a:rPr lang="en-US" sz="2000" dirty="0" smtClean="0">
                    <a:latin typeface="Karla" charset="0"/>
                    <a:ea typeface="Karla" charset="0"/>
                    <a:cs typeface="Karla" charset="0"/>
                  </a:rPr>
                  <a:t>state we get the quantity </a:t>
                </a:r>
                <a:r>
                  <a:rPr lang="en-US" sz="2000" dirty="0">
                    <a:latin typeface="Karla" charset="0"/>
                    <a:ea typeface="Karla" charset="0"/>
                    <a:cs typeface="Karla" charset="0"/>
                  </a:rPr>
                  <a:t>called a </a:t>
                </a:r>
                <a:r>
                  <a:rPr lang="en-US" sz="2000" b="1" dirty="0">
                    <a:latin typeface="Karla" charset="0"/>
                    <a:ea typeface="Karla" charset="0"/>
                    <a:cs typeface="Karla" charset="0"/>
                  </a:rPr>
                  <a:t>value of </a:t>
                </a:r>
                <a:r>
                  <a:rPr lang="en-US" sz="2000" b="1" dirty="0" smtClean="0">
                    <a:latin typeface="Karla" charset="0"/>
                    <a:ea typeface="Karla" charset="0"/>
                    <a:cs typeface="Karla" charset="0"/>
                  </a:rPr>
                  <a:t>state: </a:t>
                </a:r>
              </a:p>
              <a:p>
                <a14:m>
                  <m:oMathPara xmlns:m="http://schemas.openxmlformats.org/officeDocument/2006/math">
                    <m:oMathParaPr>
                      <m:jc m:val="centerGroup"/>
                    </m:oMathParaPr>
                    <m:oMath xmlns:m="http://schemas.openxmlformats.org/officeDocument/2006/math">
                      <m:r>
                        <a:rPr lang="en-US" sz="2000" b="1" i="1" smtClean="0">
                          <a:latin typeface="Cambria Math" charset="0"/>
                          <a:ea typeface="Karla" charset="0"/>
                          <a:cs typeface="Karla" charset="0"/>
                        </a:rPr>
                        <m:t>𝑽</m:t>
                      </m:r>
                      <m:d>
                        <m:dPr>
                          <m:ctrlPr>
                            <a:rPr lang="en-US" sz="2000" b="1" i="1" smtClean="0">
                              <a:latin typeface="Cambria Math" charset="0"/>
                              <a:ea typeface="Karla" charset="0"/>
                              <a:cs typeface="Karla" charset="0"/>
                            </a:rPr>
                          </m:ctrlPr>
                        </m:dPr>
                        <m:e>
                          <m:r>
                            <a:rPr lang="en-US" sz="2000" b="1" i="1" smtClean="0">
                              <a:latin typeface="Cambria Math" charset="0"/>
                              <a:ea typeface="Karla" charset="0"/>
                              <a:cs typeface="Karla" charset="0"/>
                            </a:rPr>
                            <m:t>𝒔</m:t>
                          </m:r>
                        </m:e>
                      </m:d>
                      <m:r>
                        <a:rPr lang="en-US" sz="2000" b="1" i="1" smtClean="0">
                          <a:latin typeface="Cambria Math" charset="0"/>
                          <a:ea typeface="Karla" charset="0"/>
                          <a:cs typeface="Karla" charset="0"/>
                        </a:rPr>
                        <m:t>=</m:t>
                      </m:r>
                      <m:r>
                        <a:rPr lang="en-US" sz="2000" b="1" i="1" smtClean="0">
                          <a:latin typeface="Cambria Math" charset="0"/>
                          <a:ea typeface="Cambria Math" charset="0"/>
                          <a:cs typeface="Cambria Math" charset="0"/>
                        </a:rPr>
                        <m:t>𝔼</m:t>
                      </m:r>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𝑮</m:t>
                      </m:r>
                      <m:r>
                        <a:rPr lang="en-US" sz="2000" b="1" i="1" smtClean="0">
                          <a:latin typeface="Cambria Math" charset="0"/>
                          <a:ea typeface="Cambria Math" charset="0"/>
                          <a:cs typeface="Cambria Math" charset="0"/>
                        </a:rPr>
                        <m:t>|</m:t>
                      </m:r>
                      <m:sSub>
                        <m:sSubPr>
                          <m:ctrlPr>
                            <a:rPr lang="en-US" sz="2000" b="1" i="1" smtClean="0">
                              <a:latin typeface="Cambria Math" charset="0"/>
                              <a:ea typeface="Cambria Math" charset="0"/>
                              <a:cs typeface="Cambria Math" charset="0"/>
                            </a:rPr>
                          </m:ctrlPr>
                        </m:sSubPr>
                        <m:e>
                          <m:r>
                            <a:rPr lang="en-US" sz="2000" b="1" i="1" smtClean="0">
                              <a:latin typeface="Cambria Math" charset="0"/>
                              <a:ea typeface="Cambria Math" charset="0"/>
                              <a:cs typeface="Cambria Math" charset="0"/>
                            </a:rPr>
                            <m:t>𝑺</m:t>
                          </m:r>
                        </m:e>
                        <m:sub>
                          <m:r>
                            <a:rPr lang="en-US" sz="2000" b="1" i="1" smtClean="0">
                              <a:latin typeface="Cambria Math" charset="0"/>
                              <a:ea typeface="Cambria Math" charset="0"/>
                              <a:cs typeface="Cambria Math" charset="0"/>
                            </a:rPr>
                            <m:t>𝒕</m:t>
                          </m:r>
                        </m:sub>
                      </m:sSub>
                      <m:r>
                        <a:rPr lang="en-US" sz="2000" b="1" i="1" smtClean="0">
                          <a:latin typeface="Cambria Math" charset="0"/>
                          <a:ea typeface="Cambria Math" charset="0"/>
                          <a:cs typeface="Cambria Math" charset="0"/>
                        </a:rPr>
                        <m:t>=</m:t>
                      </m:r>
                      <m:r>
                        <a:rPr lang="en-US" sz="2000" b="1" i="1" smtClean="0">
                          <a:latin typeface="Cambria Math" charset="0"/>
                          <a:ea typeface="Cambria Math" charset="0"/>
                          <a:cs typeface="Cambria Math" charset="0"/>
                        </a:rPr>
                        <m:t>𝒔</m:t>
                      </m:r>
                      <m:r>
                        <a:rPr lang="en-US" sz="2000" b="1" i="1" smtClean="0">
                          <a:latin typeface="Cambria Math" charset="0"/>
                          <a:ea typeface="Cambria Math" charset="0"/>
                          <a:cs typeface="Cambria Math" charset="0"/>
                        </a:rPr>
                        <m:t>]</m:t>
                      </m:r>
                    </m:oMath>
                  </m:oMathPara>
                </a14:m>
                <a:endParaRPr lang="en-US" sz="2000" b="1"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66" t="-2308" r="-236" b="-71154"/>
                </a:stretch>
              </a:blipFill>
            </p:spPr>
            <p:txBody>
              <a:bodyPr/>
              <a:lstStyle/>
              <a:p>
                <a:r>
                  <a:rPr lang="en-US">
                    <a:noFill/>
                  </a:rPr>
                  <a:t> </a:t>
                </a:r>
              </a:p>
            </p:txBody>
          </p:sp>
        </mc:Fallback>
      </mc:AlternateContent>
    </p:spTree>
    <p:extLst>
      <p:ext uri="{BB962C8B-B14F-4D97-AF65-F5344CB8AC3E}">
        <p14:creationId xmlns:p14="http://schemas.microsoft.com/office/powerpoint/2010/main" val="632277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a:t>
            </a:r>
            <a:endParaRPr lang="en-US" dirty="0"/>
          </a:p>
        </p:txBody>
      </p:sp>
      <p:sp>
        <p:nvSpPr>
          <p:cNvPr id="3" name="Content Placeholder 2"/>
          <p:cNvSpPr>
            <a:spLocks noGrp="1"/>
          </p:cNvSpPr>
          <p:nvPr>
            <p:ph idx="1"/>
          </p:nvPr>
        </p:nvSpPr>
        <p:spPr/>
        <p:txBody>
          <a:bodyPr/>
          <a:lstStyle/>
          <a:p>
            <a:r>
              <a:rPr lang="en-US" dirty="0" smtClean="0"/>
              <a:t>How </a:t>
            </a:r>
            <a:r>
              <a:rPr lang="en-US" dirty="0"/>
              <a:t>to extend our </a:t>
            </a:r>
            <a:r>
              <a:rPr lang="en-US" dirty="0" smtClean="0"/>
              <a:t>Markov Return Process </a:t>
            </a:r>
            <a:r>
              <a:rPr lang="en-US" dirty="0"/>
              <a:t>to include </a:t>
            </a:r>
            <a:r>
              <a:rPr lang="en-US" b="1" dirty="0" smtClean="0"/>
              <a:t>actions</a:t>
            </a:r>
            <a:r>
              <a:rPr lang="en-US" dirty="0" smtClean="0"/>
              <a:t>?</a:t>
            </a:r>
          </a:p>
          <a:p>
            <a:endParaRPr lang="en-US" dirty="0" smtClean="0"/>
          </a:p>
          <a:p>
            <a:r>
              <a:rPr lang="en-US" dirty="0" smtClean="0"/>
              <a:t>We must </a:t>
            </a:r>
            <a:r>
              <a:rPr lang="en-US" dirty="0"/>
              <a:t>add a set of actions (A), which has to be finite. This is our agent's </a:t>
            </a:r>
            <a:r>
              <a:rPr lang="en-US" i="1" dirty="0"/>
              <a:t>action space</a:t>
            </a:r>
            <a:r>
              <a:rPr lang="en-US" dirty="0" smtClean="0"/>
              <a:t>. </a:t>
            </a:r>
          </a:p>
          <a:p>
            <a:endParaRPr lang="en-US" dirty="0" smtClean="0"/>
          </a:p>
          <a:p>
            <a:r>
              <a:rPr lang="en-US" dirty="0"/>
              <a:t>C</a:t>
            </a:r>
            <a:r>
              <a:rPr lang="en-US" dirty="0" smtClean="0"/>
              <a:t>ondition </a:t>
            </a:r>
            <a:r>
              <a:rPr lang="en-US" dirty="0"/>
              <a:t>our transition matrix with action, which </a:t>
            </a:r>
            <a:r>
              <a:rPr lang="en-US" dirty="0" smtClean="0"/>
              <a:t>means the transition matrix </a:t>
            </a:r>
            <a:r>
              <a:rPr lang="en-US" dirty="0"/>
              <a:t>needs an extra action </a:t>
            </a:r>
            <a:r>
              <a:rPr lang="en-US" dirty="0" smtClean="0"/>
              <a:t>dimension =&gt; turns </a:t>
            </a:r>
            <a:r>
              <a:rPr lang="en-US" dirty="0"/>
              <a:t>it into a </a:t>
            </a:r>
            <a:r>
              <a:rPr lang="en-US" dirty="0" smtClean="0"/>
              <a:t>cube.</a:t>
            </a:r>
            <a:endParaRPr lang="en-US" dirty="0"/>
          </a:p>
        </p:txBody>
      </p:sp>
    </p:spTree>
    <p:extLst>
      <p:ext uri="{BB962C8B-B14F-4D97-AF65-F5344CB8AC3E}">
        <p14:creationId xmlns:p14="http://schemas.microsoft.com/office/powerpoint/2010/main" val="4112208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pic>
        <p:nvPicPr>
          <p:cNvPr id="5" name="Picture 4"/>
          <p:cNvPicPr>
            <a:picLocks noChangeAspect="1"/>
          </p:cNvPicPr>
          <p:nvPr/>
        </p:nvPicPr>
        <p:blipFill>
          <a:blip r:embed="rId2"/>
          <a:stretch>
            <a:fillRect/>
          </a:stretch>
        </p:blipFill>
        <p:spPr>
          <a:xfrm>
            <a:off x="170213" y="1382936"/>
            <a:ext cx="3495479" cy="2690191"/>
          </a:xfrm>
          <a:prstGeom prst="rect">
            <a:avLst/>
          </a:prstGeom>
        </p:spPr>
      </p:pic>
      <p:sp>
        <p:nvSpPr>
          <p:cNvPr id="6"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smtClean="0"/>
              <a:t>Lapan</a:t>
            </a:r>
            <a:r>
              <a:rPr lang="en-US" sz="1200" dirty="0" smtClean="0"/>
              <a:t>, Maxim. Deep Reinforcement Learning Hands-On</a:t>
            </a:r>
            <a:endParaRPr lang="en-US" sz="1200" dirty="0"/>
          </a:p>
        </p:txBody>
      </p:sp>
      <p:pic>
        <p:nvPicPr>
          <p:cNvPr id="7" name="Picture 6"/>
          <p:cNvPicPr>
            <a:picLocks noChangeAspect="1"/>
          </p:cNvPicPr>
          <p:nvPr/>
        </p:nvPicPr>
        <p:blipFill>
          <a:blip r:embed="rId3"/>
          <a:stretch>
            <a:fillRect/>
          </a:stretch>
        </p:blipFill>
        <p:spPr>
          <a:xfrm>
            <a:off x="4499808" y="1602222"/>
            <a:ext cx="4495863" cy="2214505"/>
          </a:xfrm>
          <a:prstGeom prst="rect">
            <a:avLst/>
          </a:prstGeom>
        </p:spPr>
      </p:pic>
      <p:sp>
        <p:nvSpPr>
          <p:cNvPr id="8" name="Right Arrow 7"/>
          <p:cNvSpPr/>
          <p:nvPr/>
        </p:nvSpPr>
        <p:spPr>
          <a:xfrm>
            <a:off x="3811348" y="2605635"/>
            <a:ext cx="469339" cy="323682"/>
          </a:xfrm>
          <a:prstGeom prst="rightArrow">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3163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Decision </a:t>
            </a:r>
            <a:r>
              <a:rPr lang="en-US" dirty="0"/>
              <a:t>P</a:t>
            </a:r>
            <a:r>
              <a:rPr lang="en-US" dirty="0" smtClean="0"/>
              <a:t>rocess (</a:t>
            </a:r>
            <a:r>
              <a:rPr lang="en-US" dirty="0" err="1" smtClean="0"/>
              <a:t>cont</a:t>
            </a:r>
            <a:r>
              <a:rPr lang="en-US" dirty="0" smtClean="0"/>
              <a:t>)</a:t>
            </a:r>
            <a:endParaRPr lang="en-US" dirty="0"/>
          </a:p>
        </p:txBody>
      </p:sp>
      <p:sp>
        <p:nvSpPr>
          <p:cNvPr id="3" name="Rectangle 2"/>
          <p:cNvSpPr/>
          <p:nvPr/>
        </p:nvSpPr>
        <p:spPr>
          <a:xfrm>
            <a:off x="538119" y="914891"/>
            <a:ext cx="7837137" cy="3416320"/>
          </a:xfrm>
          <a:prstGeom prst="rect">
            <a:avLst/>
          </a:prstGeom>
        </p:spPr>
        <p:txBody>
          <a:bodyPr wrap="square">
            <a:spAutoFit/>
          </a:bodyPr>
          <a:lstStyle/>
          <a:p>
            <a:r>
              <a:rPr lang="en-US" sz="1800" dirty="0" smtClean="0">
                <a:solidFill>
                  <a:schemeClr val="tx1">
                    <a:lumMod val="75000"/>
                    <a:lumOff val="25000"/>
                  </a:schemeClr>
                </a:solidFill>
                <a:latin typeface="Karla" charset="0"/>
                <a:ea typeface="Karla" charset="0"/>
                <a:cs typeface="Karla" charset="0"/>
              </a:rPr>
              <a:t>By choosing </a:t>
            </a:r>
            <a:r>
              <a:rPr lang="en-US" sz="1800" dirty="0">
                <a:solidFill>
                  <a:schemeClr val="tx1">
                    <a:lumMod val="75000"/>
                    <a:lumOff val="25000"/>
                  </a:schemeClr>
                </a:solidFill>
                <a:latin typeface="Karla" charset="0"/>
                <a:ea typeface="Karla" charset="0"/>
                <a:cs typeface="Karla" charset="0"/>
              </a:rPr>
              <a:t>an action, the agent can affect the probabilities of target states, which is </a:t>
            </a:r>
            <a:r>
              <a:rPr lang="en-US" sz="1800" dirty="0" smtClean="0">
                <a:solidFill>
                  <a:schemeClr val="tx1">
                    <a:lumMod val="75000"/>
                    <a:lumOff val="25000"/>
                  </a:schemeClr>
                </a:solidFill>
                <a:latin typeface="Karla" charset="0"/>
                <a:ea typeface="Karla" charset="0"/>
                <a:cs typeface="Karla" charset="0"/>
              </a:rPr>
              <a:t>GREAT to have. </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Finally</a:t>
            </a:r>
            <a:r>
              <a:rPr lang="en-US" sz="1800" dirty="0">
                <a:solidFill>
                  <a:schemeClr val="tx1">
                    <a:lumMod val="75000"/>
                    <a:lumOff val="25000"/>
                  </a:schemeClr>
                </a:solidFill>
                <a:latin typeface="Karla" charset="0"/>
                <a:ea typeface="Karla" charset="0"/>
                <a:cs typeface="Karla" charset="0"/>
              </a:rPr>
              <a:t>, to turn our MRP into an MDP, we need to add actions to our reward matrix in the same way we did with the transition matrix: our reward matrix will depend not only on state but also on action</a:t>
            </a:r>
            <a:r>
              <a:rPr lang="en-US" sz="1800" dirty="0" smtClean="0">
                <a:solidFill>
                  <a:schemeClr val="tx1">
                    <a:lumMod val="75000"/>
                    <a:lumOff val="25000"/>
                  </a:schemeClr>
                </a:solidFill>
                <a:latin typeface="Karla" charset="0"/>
                <a:ea typeface="Karla" charset="0"/>
                <a:cs typeface="Karla" charset="0"/>
              </a:rPr>
              <a:t>.</a:t>
            </a:r>
          </a:p>
          <a:p>
            <a:endParaRPr lang="en-US" sz="1800" dirty="0">
              <a:solidFill>
                <a:schemeClr val="tx1">
                  <a:lumMod val="75000"/>
                  <a:lumOff val="25000"/>
                </a:schemeClr>
              </a:solidFill>
              <a:latin typeface="Karla" charset="0"/>
              <a:ea typeface="Karla" charset="0"/>
              <a:cs typeface="Karla" charset="0"/>
            </a:endParaRPr>
          </a:p>
          <a:p>
            <a:r>
              <a:rPr lang="en-US" sz="1800" dirty="0" smtClean="0">
                <a:solidFill>
                  <a:schemeClr val="tx1">
                    <a:lumMod val="75000"/>
                    <a:lumOff val="25000"/>
                  </a:schemeClr>
                </a:solidFill>
                <a:latin typeface="Karla" charset="0"/>
                <a:ea typeface="Karla" charset="0"/>
                <a:cs typeface="Karla" charset="0"/>
              </a:rPr>
              <a:t>In </a:t>
            </a:r>
            <a:r>
              <a:rPr lang="en-US" sz="1800" dirty="0">
                <a:solidFill>
                  <a:schemeClr val="tx1">
                    <a:lumMod val="75000"/>
                    <a:lumOff val="25000"/>
                  </a:schemeClr>
                </a:solidFill>
                <a:latin typeface="Karla" charset="0"/>
                <a:ea typeface="Karla" charset="0"/>
                <a:cs typeface="Karla" charset="0"/>
              </a:rPr>
              <a:t>other words, it means that the reward the agent obtains now depends not only on the state it ends up in but also on the action that leads to this state. It's similar as when putting effort into something, you're usually gaining skills and knowledge, even if the result of your efforts wasn't too </a:t>
            </a:r>
            <a:r>
              <a:rPr lang="en-US" sz="1800" dirty="0" smtClean="0">
                <a:solidFill>
                  <a:schemeClr val="tx1">
                    <a:lumMod val="75000"/>
                    <a:lumOff val="25000"/>
                  </a:schemeClr>
                </a:solidFill>
                <a:latin typeface="Karla" charset="0"/>
                <a:ea typeface="Karla" charset="0"/>
                <a:cs typeface="Karla" charset="0"/>
              </a:rPr>
              <a:t>successful.</a:t>
            </a:r>
            <a:endParaRPr lang="en-US" sz="1800" dirty="0">
              <a:solidFill>
                <a:schemeClr val="tx1">
                  <a:lumMod val="75000"/>
                  <a:lumOff val="25000"/>
                </a:schemeClr>
              </a:solidFill>
              <a:latin typeface="Karla" charset="0"/>
              <a:ea typeface="Karla" charset="0"/>
              <a:cs typeface="Karla" charset="0"/>
            </a:endParaRPr>
          </a:p>
        </p:txBody>
      </p:sp>
    </p:spTree>
    <p:extLst>
      <p:ext uri="{BB962C8B-B14F-4D97-AF65-F5344CB8AC3E}">
        <p14:creationId xmlns:p14="http://schemas.microsoft.com/office/powerpoint/2010/main" val="1969056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endParaRPr lang="en-US" sz="2400" dirty="0">
              <a:latin typeface="Karla" charset="0"/>
              <a:ea typeface="Karla" charset="0"/>
              <a:cs typeface="Karla" charset="0"/>
            </a:endParaRPr>
          </a:p>
        </p:txBody>
      </p:sp>
    </p:spTree>
    <p:extLst>
      <p:ext uri="{BB962C8B-B14F-4D97-AF65-F5344CB8AC3E}">
        <p14:creationId xmlns:p14="http://schemas.microsoft.com/office/powerpoint/2010/main" val="21471900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a:t>
            </a:r>
            <a:endParaRPr lang="en-US" dirty="0"/>
          </a:p>
        </p:txBody>
      </p:sp>
      <p:sp>
        <p:nvSpPr>
          <p:cNvPr id="3" name="Content Placeholder 2"/>
          <p:cNvSpPr>
            <a:spLocks noGrp="1"/>
          </p:cNvSpPr>
          <p:nvPr>
            <p:ph idx="1"/>
          </p:nvPr>
        </p:nvSpPr>
        <p:spPr/>
        <p:txBody>
          <a:bodyPr/>
          <a:lstStyle/>
          <a:p>
            <a:r>
              <a:rPr lang="en-US" sz="2000" dirty="0" smtClean="0"/>
              <a:t>We are finally </a:t>
            </a:r>
            <a:r>
              <a:rPr lang="en-US" sz="2000" dirty="0"/>
              <a:t>ready to introduce the most important central thing for MDPs and </a:t>
            </a:r>
            <a:r>
              <a:rPr lang="en-US" sz="2000" dirty="0" smtClean="0"/>
              <a:t>Reinforcement Learning: </a:t>
            </a:r>
          </a:p>
          <a:p>
            <a:pPr algn="ctr"/>
            <a:r>
              <a:rPr lang="en-US" sz="4000" b="1" dirty="0"/>
              <a:t>p</a:t>
            </a:r>
            <a:r>
              <a:rPr lang="en-US" sz="4000" b="1" dirty="0" smtClean="0"/>
              <a:t>olicy</a:t>
            </a:r>
          </a:p>
          <a:p>
            <a:endParaRPr lang="en-US" sz="2000" b="1" dirty="0" smtClean="0"/>
          </a:p>
          <a:p>
            <a:r>
              <a:rPr lang="en-US" sz="2000" dirty="0" smtClean="0"/>
              <a:t>The </a:t>
            </a:r>
            <a:r>
              <a:rPr lang="en-US" sz="2000" dirty="0"/>
              <a:t>intuitive definition of policy is that it is some set of rules that controls the agent's behavior</a:t>
            </a:r>
            <a:r>
              <a:rPr lang="en-US" sz="2000" dirty="0" smtClean="0"/>
              <a:t>.  </a:t>
            </a:r>
          </a:p>
          <a:p>
            <a:endParaRPr lang="en-US" sz="2000" dirty="0"/>
          </a:p>
          <a:p>
            <a:r>
              <a:rPr lang="en-US" sz="2000" dirty="0"/>
              <a:t>﻿</a:t>
            </a:r>
          </a:p>
        </p:txBody>
      </p:sp>
    </p:spTree>
    <p:extLst>
      <p:ext uri="{BB962C8B-B14F-4D97-AF65-F5344CB8AC3E}">
        <p14:creationId xmlns:p14="http://schemas.microsoft.com/office/powerpoint/2010/main" val="211235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Even for fairly simple environments, we can have a variety of policies. </a:t>
            </a:r>
            <a:endParaRPr lang="en-US" dirty="0" smtClean="0"/>
          </a:p>
          <a:p>
            <a:endParaRPr lang="en-US" dirty="0"/>
          </a:p>
          <a:p>
            <a:pPr marL="342900" indent="-342900">
              <a:buFont typeface="Arial" charset="0"/>
              <a:buChar char="•"/>
            </a:pPr>
            <a:r>
              <a:rPr lang="en-US" dirty="0" smtClean="0"/>
              <a:t>Always move forward</a:t>
            </a:r>
          </a:p>
          <a:p>
            <a:pPr marL="342900" indent="-342900">
              <a:buFont typeface="Arial" charset="0"/>
              <a:buChar char="•"/>
            </a:pPr>
            <a:r>
              <a:rPr lang="en-US" dirty="0" smtClean="0"/>
              <a:t>Try </a:t>
            </a:r>
            <a:r>
              <a:rPr lang="en-US" dirty="0"/>
              <a:t>to go around obstacles by checking whether that previous forward action </a:t>
            </a:r>
            <a:r>
              <a:rPr lang="en-US" dirty="0" smtClean="0"/>
              <a:t>failed</a:t>
            </a:r>
          </a:p>
          <a:p>
            <a:pPr marL="342900" indent="-342900">
              <a:buFont typeface="Arial" charset="0"/>
              <a:buChar char="•"/>
            </a:pPr>
            <a:r>
              <a:rPr lang="en-US" dirty="0" smtClean="0"/>
              <a:t>Funnily </a:t>
            </a:r>
            <a:r>
              <a:rPr lang="en-US" dirty="0"/>
              <a:t>spin around to </a:t>
            </a:r>
            <a:r>
              <a:rPr lang="en-US" dirty="0" smtClean="0"/>
              <a:t>entertain</a:t>
            </a:r>
          </a:p>
          <a:p>
            <a:pPr marL="342900" indent="-342900">
              <a:buFont typeface="Arial" charset="0"/>
              <a:buChar char="•"/>
            </a:pPr>
            <a:r>
              <a:rPr lang="en-US" dirty="0" smtClean="0"/>
              <a:t>Choose </a:t>
            </a:r>
            <a:r>
              <a:rPr lang="en-US" dirty="0"/>
              <a:t>an action </a:t>
            </a:r>
            <a:r>
              <a:rPr lang="en-US" dirty="0" smtClean="0"/>
              <a:t>randomly</a:t>
            </a:r>
            <a:endParaRPr lang="en-US" dirty="0"/>
          </a:p>
        </p:txBody>
      </p:sp>
    </p:spTree>
    <p:extLst>
      <p:ext uri="{BB962C8B-B14F-4D97-AF65-F5344CB8AC3E}">
        <p14:creationId xmlns:p14="http://schemas.microsoft.com/office/powerpoint/2010/main" val="11660066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r>
              <a:rPr lang="en-US" sz="2000" b="1" i="1" dirty="0" smtClean="0"/>
              <a:t>Remember: </a:t>
            </a:r>
            <a:r>
              <a:rPr lang="en-US" sz="2000" dirty="0" smtClean="0"/>
              <a:t>The </a:t>
            </a:r>
            <a:r>
              <a:rPr lang="en-US" sz="2000" dirty="0"/>
              <a:t>main objective of the agent in RL is to gather as much return (which was defined as discounted cumulative reward) as possible. </a:t>
            </a:r>
            <a:endParaRPr lang="en-US" sz="2000" dirty="0" smtClean="0"/>
          </a:p>
          <a:p>
            <a:endParaRPr lang="en-US" sz="2000" dirty="0"/>
          </a:p>
          <a:p>
            <a:r>
              <a:rPr lang="en-US" sz="2000" dirty="0"/>
              <a:t>D</a:t>
            </a:r>
            <a:r>
              <a:rPr lang="en-US" sz="2000" dirty="0" smtClean="0"/>
              <a:t>ifferent </a:t>
            </a:r>
            <a:r>
              <a:rPr lang="en-US" sz="2000" dirty="0"/>
              <a:t>policies can give us different return, which makes it important to find a good policy. This is why the notion of policy is important, and it's the central thing we're looking for</a:t>
            </a:r>
            <a:r>
              <a:rPr lang="en-US" sz="2000" dirty="0" smtClean="0"/>
              <a:t>. </a:t>
            </a:r>
          </a:p>
          <a:p>
            <a:endParaRPr lang="en-US" sz="2000" dirty="0"/>
          </a:p>
        </p:txBody>
      </p:sp>
    </p:spTree>
    <p:extLst>
      <p:ext uri="{BB962C8B-B14F-4D97-AF65-F5344CB8AC3E}">
        <p14:creationId xmlns:p14="http://schemas.microsoft.com/office/powerpoint/2010/main" val="1007896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a:t>
            </a:r>
            <a:r>
              <a:rPr lang="en-US" dirty="0" err="1" smtClean="0"/>
              <a:t>cont</a:t>
            </a:r>
            <a:r>
              <a:rPr lang="en-US" dirty="0" smtClean="0"/>
              <a:t>) </a:t>
            </a:r>
            <a:endParaRPr lang="en-US" dirty="0"/>
          </a:p>
        </p:txBody>
      </p:sp>
      <mc:AlternateContent xmlns:mc="http://schemas.openxmlformats.org/markup-compatibility/2006">
        <mc:Choice xmlns:a14="http://schemas.microsoft.com/office/drawing/2010/main" Requires="a14">
          <p:sp>
            <p:nvSpPr>
              <p:cNvPr id="5" name="Rectangle 4"/>
              <p:cNvSpPr/>
              <p:nvPr/>
            </p:nvSpPr>
            <p:spPr>
              <a:xfrm>
                <a:off x="585799" y="1109341"/>
                <a:ext cx="7972401" cy="1138773"/>
              </a:xfrm>
              <a:prstGeom prst="rect">
                <a:avLst/>
              </a:prstGeom>
              <a:ln w="19050">
                <a:solidFill>
                  <a:schemeClr val="accent2"/>
                </a:solidFill>
              </a:ln>
            </p:spPr>
            <p:txBody>
              <a:bodyPr wrap="square">
                <a:spAutoFit/>
              </a:bodyPr>
              <a:lstStyle/>
              <a:p>
                <a:r>
                  <a:rPr lang="en-US" sz="1800" dirty="0">
                    <a:solidFill>
                      <a:schemeClr val="tx1">
                        <a:lumMod val="75000"/>
                        <a:lumOff val="25000"/>
                      </a:schemeClr>
                    </a:solidFill>
                    <a:latin typeface="Karla" charset="0"/>
                    <a:ea typeface="Karla" charset="0"/>
                    <a:cs typeface="Karla" charset="0"/>
                  </a:rPr>
                  <a:t>Formally</a:t>
                </a:r>
                <a:r>
                  <a:rPr lang="en-US" sz="1800" dirty="0">
                    <a:solidFill>
                      <a:schemeClr val="tx1">
                        <a:lumMod val="75000"/>
                        <a:lumOff val="25000"/>
                      </a:schemeClr>
                    </a:solidFill>
                    <a:latin typeface="Karla" charset="0"/>
                    <a:ea typeface="Karla" charset="0"/>
                    <a:cs typeface="Karla" charset="0"/>
                  </a:rPr>
                  <a:t>, policy is defined as the probability distribution over actions for every possible state</a:t>
                </a:r>
                <a:r>
                  <a:rPr lang="en-US" sz="1800" dirty="0" smtClean="0">
                    <a:solidFill>
                      <a:schemeClr val="tx1">
                        <a:lumMod val="75000"/>
                        <a:lumOff val="25000"/>
                      </a:schemeClr>
                    </a:solidFill>
                    <a:latin typeface="Karla" charset="0"/>
                    <a:ea typeface="Karla" charset="0"/>
                    <a:cs typeface="Karla" charset="0"/>
                  </a:rPr>
                  <a:t>:</a:t>
                </a:r>
              </a:p>
              <a:p>
                <a:endParaRPr lang="en-US" dirty="0"/>
              </a:p>
              <a:p>
                <a:pPr/>
                <a14:m>
                  <m:oMathPara xmlns:m="http://schemas.openxmlformats.org/officeDocument/2006/math">
                    <m:oMathParaPr>
                      <m:jc m:val="centerGroup"/>
                    </m:oMathParaPr>
                    <m:oMath xmlns:m="http://schemas.openxmlformats.org/officeDocument/2006/math">
                      <m:r>
                        <a:rPr lang="en-US" sz="1800" i="1">
                          <a:latin typeface="Cambria Math" charset="0"/>
                        </a:rPr>
                        <m:t>𝜋</m:t>
                      </m:r>
                      <m:d>
                        <m:dPr>
                          <m:ctrlPr>
                            <a:rPr lang="en-US" sz="1800" i="1">
                              <a:latin typeface="Cambria Math" charset="0"/>
                            </a:rPr>
                          </m:ctrlPr>
                        </m:dPr>
                        <m:e>
                          <m:r>
                            <a:rPr lang="en-US" sz="1800" i="1">
                              <a:latin typeface="Cambria Math" charset="0"/>
                            </a:rPr>
                            <m:t>𝑎</m:t>
                          </m:r>
                        </m:e>
                        <m:e>
                          <m:r>
                            <a:rPr lang="en-US" sz="1800" i="1">
                              <a:latin typeface="Cambria Math" charset="0"/>
                            </a:rPr>
                            <m:t>𝑠</m:t>
                          </m:r>
                        </m:e>
                      </m:d>
                      <m:r>
                        <a:rPr lang="en-US" sz="1800" i="1">
                          <a:latin typeface="Cambria Math" charset="0"/>
                        </a:rPr>
                        <m:t>=</m:t>
                      </m:r>
                      <m:r>
                        <a:rPr lang="en-US" sz="1800" i="1">
                          <a:latin typeface="Cambria Math" charset="0"/>
                        </a:rPr>
                        <m:t>𝑃</m:t>
                      </m:r>
                      <m:r>
                        <a:rPr lang="en-US" sz="1800" i="1">
                          <a:latin typeface="Cambria Math" charset="0"/>
                        </a:rPr>
                        <m:t>(</m:t>
                      </m:r>
                      <m:sSub>
                        <m:sSubPr>
                          <m:ctrlPr>
                            <a:rPr lang="en-US" sz="1800" i="1">
                              <a:latin typeface="Cambria Math" charset="0"/>
                            </a:rPr>
                          </m:ctrlPr>
                        </m:sSubPr>
                        <m:e>
                          <m:r>
                            <a:rPr lang="en-US" sz="1800" i="1">
                              <a:latin typeface="Cambria Math" charset="0"/>
                            </a:rPr>
                            <m:t>𝐴</m:t>
                          </m:r>
                        </m:e>
                        <m:sub>
                          <m:r>
                            <a:rPr lang="en-US" sz="1800" i="1">
                              <a:latin typeface="Cambria Math" charset="0"/>
                            </a:rPr>
                            <m:t>𝑡</m:t>
                          </m:r>
                        </m:sub>
                      </m:sSub>
                      <m:r>
                        <a:rPr lang="en-US" sz="1800" i="1">
                          <a:latin typeface="Cambria Math" charset="0"/>
                        </a:rPr>
                        <m:t>=</m:t>
                      </m:r>
                      <m:r>
                        <a:rPr lang="en-US" sz="1800" i="1">
                          <a:latin typeface="Cambria Math" charset="0"/>
                        </a:rPr>
                        <m:t>𝑎</m:t>
                      </m:r>
                      <m:r>
                        <a:rPr lang="en-US" sz="1800" i="1">
                          <a:latin typeface="Cambria Math" charset="0"/>
                        </a:rPr>
                        <m:t>|</m:t>
                      </m:r>
                      <m:sSub>
                        <m:sSubPr>
                          <m:ctrlPr>
                            <a:rPr lang="en-US" sz="1800" i="1">
                              <a:latin typeface="Cambria Math" charset="0"/>
                            </a:rPr>
                          </m:ctrlPr>
                        </m:sSubPr>
                        <m:e>
                          <m:r>
                            <a:rPr lang="en-US" sz="1800" i="1">
                              <a:latin typeface="Cambria Math" charset="0"/>
                            </a:rPr>
                            <m:t>𝑆</m:t>
                          </m:r>
                        </m:e>
                        <m:sub>
                          <m:r>
                            <a:rPr lang="en-US" sz="1800" i="1">
                              <a:latin typeface="Cambria Math" charset="0"/>
                            </a:rPr>
                            <m:t>𝑡</m:t>
                          </m:r>
                        </m:sub>
                      </m:sSub>
                      <m:r>
                        <a:rPr lang="en-US" sz="1800" i="1">
                          <a:latin typeface="Cambria Math" charset="0"/>
                        </a:rPr>
                        <m:t>=</m:t>
                      </m:r>
                      <m:r>
                        <a:rPr lang="en-US" sz="1800" i="1">
                          <a:latin typeface="Cambria Math" charset="0"/>
                        </a:rPr>
                        <m:t>𝑠</m:t>
                      </m:r>
                      <m:r>
                        <a:rPr lang="en-US" sz="1800" i="1">
                          <a:latin typeface="Cambria Math" charset="0"/>
                        </a:rPr>
                        <m:t>)</m:t>
                      </m:r>
                    </m:oMath>
                  </m:oMathPara>
                </a14:m>
                <a:endParaRPr lang="en-US" sz="1800" dirty="0"/>
              </a:p>
            </p:txBody>
          </p:sp>
        </mc:Choice>
        <mc:Fallback>
          <p:sp>
            <p:nvSpPr>
              <p:cNvPr id="5" name="Rectangle 4"/>
              <p:cNvSpPr>
                <a:spLocks noRot="1" noChangeAspect="1" noMove="1" noResize="1" noEditPoints="1" noAdjustHandles="1" noChangeArrowheads="1" noChangeShapeType="1" noTextEdit="1"/>
              </p:cNvSpPr>
              <p:nvPr/>
            </p:nvSpPr>
            <p:spPr>
              <a:xfrm>
                <a:off x="585799" y="1109341"/>
                <a:ext cx="7972401" cy="1138773"/>
              </a:xfrm>
              <a:prstGeom prst="rect">
                <a:avLst/>
              </a:prstGeom>
              <a:blipFill rotWithShape="0">
                <a:blip r:embed="rId3"/>
                <a:stretch>
                  <a:fillRect l="-534" t="-2632" b="-2632"/>
                </a:stretch>
              </a:blipFill>
              <a:ln w="19050">
                <a:solidFill>
                  <a:schemeClr val="accent2"/>
                </a:solidFill>
              </a:ln>
            </p:spPr>
            <p:txBody>
              <a:bodyPr/>
              <a:lstStyle/>
              <a:p>
                <a:r>
                  <a:rPr lang="en-US">
                    <a:noFill/>
                  </a:rPr>
                  <a:t> </a:t>
                </a:r>
              </a:p>
            </p:txBody>
          </p:sp>
        </mc:Fallback>
      </mc:AlternateContent>
      <p:sp>
        <p:nvSpPr>
          <p:cNvPr id="6" name="Rectangle 5"/>
          <p:cNvSpPr/>
          <p:nvPr/>
        </p:nvSpPr>
        <p:spPr>
          <a:xfrm>
            <a:off x="585799" y="2864569"/>
            <a:ext cx="7972400" cy="1046440"/>
          </a:xfrm>
          <a:prstGeom prst="rect">
            <a:avLst/>
          </a:prstGeom>
          <a:ln w="19050">
            <a:solidFill>
              <a:schemeClr val="accent2"/>
            </a:solidFill>
          </a:ln>
        </p:spPr>
        <p:txBody>
          <a:bodyPr wrap="square">
            <a:spAutoFit/>
          </a:bodyPr>
          <a:lstStyle/>
          <a:p>
            <a:pPr marL="457200" lvl="0" indent="-447675"/>
            <a:r>
              <a:rPr lang="en" sz="1800" dirty="0">
                <a:latin typeface="Karla" charset="0"/>
                <a:ea typeface="Karla" charset="0"/>
                <a:cs typeface="Karla" charset="0"/>
                <a:sym typeface="Libre Baskerville"/>
              </a:rPr>
              <a:t>An optimal policy 𝛑* is one that maximizes the expected value function </a:t>
            </a:r>
            <a:r>
              <a:rPr lang="en-US" sz="1800" dirty="0" smtClean="0">
                <a:latin typeface="Karla" charset="0"/>
                <a:ea typeface="Karla" charset="0"/>
                <a:cs typeface="Karla" charset="0"/>
                <a:sym typeface="Libre Baskerville"/>
              </a:rPr>
              <a:t>:</a:t>
            </a:r>
          </a:p>
          <a:p>
            <a:pPr marL="457200" lvl="0" indent="-447675"/>
            <a:endParaRPr lang="en" sz="2000" dirty="0">
              <a:latin typeface="Karla" charset="0"/>
              <a:ea typeface="Karla" charset="0"/>
              <a:cs typeface="Karla" charset="0"/>
              <a:sym typeface="Libre Baskerville"/>
            </a:endParaRPr>
          </a:p>
          <a:p>
            <a:pPr marL="457200" lvl="0" algn="ctr"/>
            <a:r>
              <a:rPr lang="en" sz="2400" i="1" dirty="0">
                <a:latin typeface="Karla" charset="0"/>
                <a:ea typeface="Karla" charset="0"/>
                <a:cs typeface="Karla" charset="0"/>
                <a:sym typeface="Libre Baskerville"/>
              </a:rPr>
              <a:t>𝛑* = </a:t>
            </a:r>
            <a:r>
              <a:rPr lang="en" sz="2400" i="1" dirty="0" err="1">
                <a:latin typeface="Karla" charset="0"/>
                <a:ea typeface="Karla" charset="0"/>
                <a:cs typeface="Karla" charset="0"/>
                <a:sym typeface="Libre Baskerville"/>
              </a:rPr>
              <a:t>argmax</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 V</a:t>
            </a:r>
            <a:r>
              <a:rPr lang="en" sz="2400" i="1" baseline="-25000" dirty="0">
                <a:latin typeface="Karla" charset="0"/>
                <a:ea typeface="Karla" charset="0"/>
                <a:cs typeface="Karla" charset="0"/>
                <a:sym typeface="Libre Baskerville"/>
              </a:rPr>
              <a:t>𝛑</a:t>
            </a:r>
            <a:r>
              <a:rPr lang="en" sz="2400" i="1" dirty="0">
                <a:latin typeface="Karla" charset="0"/>
                <a:ea typeface="Karla" charset="0"/>
                <a:cs typeface="Karla" charset="0"/>
                <a:sym typeface="Libre Baskerville"/>
              </a:rPr>
              <a:t>(s)</a:t>
            </a:r>
            <a:endParaRPr lang="en" sz="2400" dirty="0">
              <a:latin typeface="Karla" charset="0"/>
              <a:ea typeface="Karla" charset="0"/>
              <a:cs typeface="Karla" charset="0"/>
              <a:sym typeface="Libre Baskerville"/>
            </a:endParaRPr>
          </a:p>
        </p:txBody>
      </p:sp>
    </p:spTree>
    <p:extLst>
      <p:ext uri="{BB962C8B-B14F-4D97-AF65-F5344CB8AC3E}">
        <p14:creationId xmlns:p14="http://schemas.microsoft.com/office/powerpoint/2010/main" val="58921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Markov Decision Process</a:t>
            </a:r>
            <a:endParaRPr lang="en-US" dirty="0"/>
          </a:p>
        </p:txBody>
      </p:sp>
      <p:sp>
        <p:nvSpPr>
          <p:cNvPr id="3" name="Content Placeholder 2"/>
          <p:cNvSpPr>
            <a:spLocks noGrp="1"/>
          </p:cNvSpPr>
          <p:nvPr>
            <p:ph idx="1"/>
          </p:nvPr>
        </p:nvSpPr>
        <p:spPr>
          <a:xfrm>
            <a:off x="520805" y="973360"/>
            <a:ext cx="5099042" cy="2956089"/>
          </a:xfrm>
        </p:spPr>
        <p:txBody>
          <a:bodyPr/>
          <a:lstStyle/>
          <a:p>
            <a:pPr>
              <a:spcBef>
                <a:spcPts val="600"/>
              </a:spcBef>
              <a:spcAft>
                <a:spcPts val="600"/>
              </a:spcAft>
            </a:pPr>
            <a:r>
              <a:rPr lang="en-US" sz="2400" dirty="0" smtClean="0">
                <a:latin typeface="Karla" charset="0"/>
                <a:ea typeface="Karla" charset="0"/>
                <a:cs typeface="Karla" charset="0"/>
              </a:rPr>
              <a:t>More terminology we need to learn</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state  ✓</a:t>
            </a: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episode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ea typeface="+mj-ea"/>
              </a:rPr>
              <a:t>history </a:t>
            </a:r>
            <a:r>
              <a:rPr lang="en-US" sz="2400" dirty="0">
                <a:latin typeface="Karla" charset="0"/>
                <a:ea typeface="Karla" charset="0"/>
                <a:cs typeface="Karla" charset="0"/>
              </a:rPr>
              <a:t>✓</a:t>
            </a:r>
            <a:endParaRPr lang="en-US" sz="2400" dirty="0">
              <a:ea typeface="+mj-ea"/>
            </a:endParaRPr>
          </a:p>
          <a:p>
            <a:pPr marL="285750" indent="-285750">
              <a:spcBef>
                <a:spcPts val="600"/>
              </a:spcBef>
              <a:spcAft>
                <a:spcPts val="600"/>
              </a:spcAft>
              <a:buFont typeface="Arial" charset="0"/>
              <a:buChar char="•"/>
            </a:pPr>
            <a:r>
              <a:rPr lang="en-US" sz="2400" dirty="0">
                <a:latin typeface="Karla" charset="0"/>
                <a:ea typeface="Karla" charset="0"/>
                <a:cs typeface="Karla" charset="0"/>
              </a:rPr>
              <a:t>v</a:t>
            </a:r>
            <a:r>
              <a:rPr lang="en-US" sz="2400" dirty="0" smtClean="0">
                <a:latin typeface="Karla" charset="0"/>
                <a:ea typeface="Karla" charset="0"/>
                <a:cs typeface="Karla" charset="0"/>
              </a:rPr>
              <a:t>alue </a:t>
            </a:r>
            <a:r>
              <a:rPr lang="en-US" sz="2400" dirty="0">
                <a:latin typeface="Karla" charset="0"/>
                <a:ea typeface="Karla" charset="0"/>
                <a:cs typeface="Karla" charset="0"/>
              </a:rPr>
              <a:t>✓</a:t>
            </a:r>
            <a:endParaRPr lang="en-US" sz="2400" dirty="0" smtClean="0">
              <a:latin typeface="Karla" charset="0"/>
              <a:ea typeface="Karla" charset="0"/>
              <a:cs typeface="Karla" charset="0"/>
            </a:endParaRPr>
          </a:p>
          <a:p>
            <a:pPr marL="285750" indent="-285750">
              <a:spcBef>
                <a:spcPts val="600"/>
              </a:spcBef>
              <a:spcAft>
                <a:spcPts val="600"/>
              </a:spcAft>
              <a:buFont typeface="Arial" charset="0"/>
              <a:buChar char="•"/>
            </a:pPr>
            <a:r>
              <a:rPr lang="en-US" sz="2400" dirty="0" smtClean="0">
                <a:latin typeface="Karla" charset="0"/>
                <a:ea typeface="Karla" charset="0"/>
                <a:cs typeface="Karla" charset="0"/>
              </a:rPr>
              <a:t>policy </a:t>
            </a:r>
            <a:r>
              <a:rPr lang="en-US" sz="2400" dirty="0">
                <a:latin typeface="Karla" charset="0"/>
                <a:ea typeface="Karla" charset="0"/>
                <a:cs typeface="Karla" charset="0"/>
              </a:rPr>
              <a:t>✓</a:t>
            </a:r>
          </a:p>
        </p:txBody>
      </p:sp>
    </p:spTree>
    <p:extLst>
      <p:ext uri="{BB962C8B-B14F-4D97-AF65-F5344CB8AC3E}">
        <p14:creationId xmlns:p14="http://schemas.microsoft.com/office/powerpoint/2010/main" val="329019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232324" y="4545758"/>
            <a:ext cx="4369321" cy="272562"/>
          </a:xfrm>
        </p:spPr>
        <p:txBody>
          <a:bodyPr/>
          <a:lstStyle/>
          <a:p>
            <a:pPr marL="114300" lvl="0">
              <a:spcBef>
                <a:spcPts val="600"/>
              </a:spcBef>
              <a:spcAft>
                <a:spcPts val="600"/>
              </a:spcAft>
              <a:buSzPts val="1800"/>
            </a:pPr>
            <a:r>
              <a:rPr lang="en-US" sz="1200" dirty="0" err="1" smtClean="0"/>
              <a:t>Lapan</a:t>
            </a:r>
            <a:r>
              <a:rPr lang="en-US" sz="1200" dirty="0"/>
              <a:t>, Maxim. Deep Reinforcement Learning </a:t>
            </a:r>
            <a:r>
              <a:rPr lang="en-US" sz="1200" dirty="0" smtClean="0"/>
              <a:t>Hands-On</a:t>
            </a:r>
            <a:endParaRPr lang="en-US" sz="1200" dirty="0"/>
          </a:p>
        </p:txBody>
      </p:sp>
      <p:pic>
        <p:nvPicPr>
          <p:cNvPr id="5" name="Picture 4"/>
          <p:cNvPicPr>
            <a:picLocks noChangeAspect="1"/>
          </p:cNvPicPr>
          <p:nvPr/>
        </p:nvPicPr>
        <p:blipFill>
          <a:blip r:embed="rId3"/>
          <a:stretch>
            <a:fillRect/>
          </a:stretch>
        </p:blipFill>
        <p:spPr>
          <a:xfrm>
            <a:off x="261969" y="762011"/>
            <a:ext cx="4017261" cy="3816398"/>
          </a:xfrm>
          <a:prstGeom prst="rect">
            <a:avLst/>
          </a:prstGeom>
        </p:spPr>
      </p:pic>
      <p:sp>
        <p:nvSpPr>
          <p:cNvPr id="7" name="TextBox 6"/>
          <p:cNvSpPr txBox="1"/>
          <p:nvPr/>
        </p:nvSpPr>
        <p:spPr>
          <a:xfrm>
            <a:off x="4571999" y="762010"/>
            <a:ext cx="4310031" cy="3585597"/>
          </a:xfrm>
          <a:prstGeom prst="rect">
            <a:avLst/>
          </a:prstGeom>
          <a:noFill/>
        </p:spPr>
        <p:txBody>
          <a:bodyPr wrap="square" rtlCol="0">
            <a:spAutoFit/>
          </a:bodyPr>
          <a:lstStyle/>
          <a:p>
            <a:r>
              <a:rPr lang="en-US" sz="2000" dirty="0" smtClean="0">
                <a:solidFill>
                  <a:schemeClr val="tx1">
                    <a:lumMod val="75000"/>
                    <a:lumOff val="25000"/>
                  </a:schemeClr>
                </a:solidFill>
                <a:latin typeface="Karla" charset="0"/>
                <a:ea typeface="Karla" charset="0"/>
                <a:cs typeface="Karla" charset="0"/>
              </a:rPr>
              <a:t>Describe this:</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=&gt; </a:t>
            </a:r>
            <a:r>
              <a:rPr lang="en-US" sz="1800" b="1" dirty="0" smtClean="0">
                <a:solidFill>
                  <a:schemeClr val="tx1">
                    <a:lumMod val="75000"/>
                    <a:lumOff val="25000"/>
                  </a:schemeClr>
                </a:solidFill>
                <a:latin typeface="Karla" charset="0"/>
                <a:ea typeface="Karla" charset="0"/>
                <a:cs typeface="Karla" charset="0"/>
              </a:rPr>
              <a:t>Agent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A maze with walls, food and electricity =&gt; </a:t>
            </a:r>
            <a:r>
              <a:rPr lang="en-US" sz="1800" b="1" dirty="0" smtClean="0">
                <a:solidFill>
                  <a:schemeClr val="tx1">
                    <a:lumMod val="75000"/>
                    <a:lumOff val="25000"/>
                  </a:schemeClr>
                </a:solidFill>
                <a:latin typeface="Karla" charset="0"/>
                <a:ea typeface="Karla" charset="0"/>
                <a:cs typeface="Karla" charset="0"/>
              </a:rPr>
              <a:t>Environment </a:t>
            </a:r>
          </a:p>
          <a:p>
            <a:pPr marL="285750" indent="-285750">
              <a:spcBef>
                <a:spcPts val="600"/>
              </a:spcBef>
              <a:spcAft>
                <a:spcPts val="600"/>
              </a:spcAft>
              <a:buFont typeface="Arial" charset="0"/>
              <a:buChar char="•"/>
            </a:pPr>
            <a:r>
              <a:rPr lang="en-US" sz="1800" dirty="0" smtClean="0">
                <a:solidFill>
                  <a:schemeClr val="tx1">
                    <a:lumMod val="75000"/>
                    <a:lumOff val="25000"/>
                  </a:schemeClr>
                </a:solidFill>
                <a:latin typeface="Karla" charset="0"/>
                <a:ea typeface="Karla" charset="0"/>
                <a:cs typeface="Karla" charset="0"/>
              </a:rPr>
              <a:t>Mouse can move left, right, up and down =&gt; </a:t>
            </a:r>
            <a:r>
              <a:rPr lang="en-US" sz="1800" b="1" dirty="0" smtClean="0">
                <a:solidFill>
                  <a:schemeClr val="tx1">
                    <a:lumMod val="75000"/>
                    <a:lumOff val="25000"/>
                  </a:schemeClr>
                </a:solidFill>
                <a:latin typeface="Karla" charset="0"/>
                <a:ea typeface="Karla" charset="0"/>
                <a:cs typeface="Karla" charset="0"/>
              </a:rPr>
              <a:t>Actions</a:t>
            </a: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wants the cheese but not electric </a:t>
            </a:r>
            <a:r>
              <a:rPr lang="en-US" sz="1800" dirty="0" smtClean="0">
                <a:solidFill>
                  <a:schemeClr val="tx1">
                    <a:lumMod val="75000"/>
                    <a:lumOff val="25000"/>
                  </a:schemeClr>
                </a:solidFill>
                <a:latin typeface="Karla" charset="0"/>
                <a:ea typeface="Karla" charset="0"/>
                <a:cs typeface="Karla" charset="0"/>
              </a:rPr>
              <a:t>shocks =&gt; </a:t>
            </a:r>
            <a:r>
              <a:rPr lang="en-US" sz="1800" b="1" dirty="0" smtClean="0">
                <a:solidFill>
                  <a:schemeClr val="tx1">
                    <a:lumMod val="75000"/>
                    <a:lumOff val="25000"/>
                  </a:schemeClr>
                </a:solidFill>
                <a:latin typeface="Karla" charset="0"/>
                <a:ea typeface="Karla" charset="0"/>
                <a:cs typeface="Karla" charset="0"/>
              </a:rPr>
              <a:t>Rewards</a:t>
            </a:r>
            <a:endParaRPr lang="en-US" sz="1800" b="1" dirty="0">
              <a:solidFill>
                <a:schemeClr val="tx1">
                  <a:lumMod val="75000"/>
                  <a:lumOff val="25000"/>
                </a:schemeClr>
              </a:solidFill>
              <a:latin typeface="Karla" charset="0"/>
              <a:ea typeface="Karla" charset="0"/>
              <a:cs typeface="Karla" charset="0"/>
            </a:endParaRPr>
          </a:p>
          <a:p>
            <a:pPr marL="285750" indent="-285750">
              <a:spcBef>
                <a:spcPts val="600"/>
              </a:spcBef>
              <a:spcAft>
                <a:spcPts val="600"/>
              </a:spcAft>
              <a:buFont typeface="Arial" charset="0"/>
              <a:buChar char="•"/>
            </a:pPr>
            <a:r>
              <a:rPr lang="en-US" sz="1800" dirty="0">
                <a:solidFill>
                  <a:schemeClr val="tx1">
                    <a:lumMod val="75000"/>
                    <a:lumOff val="25000"/>
                  </a:schemeClr>
                </a:solidFill>
                <a:latin typeface="Karla" charset="0"/>
                <a:ea typeface="Karla" charset="0"/>
                <a:cs typeface="Karla" charset="0"/>
              </a:rPr>
              <a:t>Mouse can observe the </a:t>
            </a:r>
            <a:r>
              <a:rPr lang="en-US" sz="1800" dirty="0" smtClean="0">
                <a:solidFill>
                  <a:schemeClr val="tx1">
                    <a:lumMod val="75000"/>
                    <a:lumOff val="25000"/>
                  </a:schemeClr>
                </a:solidFill>
                <a:latin typeface="Karla" charset="0"/>
                <a:ea typeface="Karla" charset="0"/>
                <a:cs typeface="Karla" charset="0"/>
              </a:rPr>
              <a:t>environment =&gt; </a:t>
            </a:r>
            <a:r>
              <a:rPr lang="en-US" sz="1800" b="1" dirty="0" smtClean="0">
                <a:solidFill>
                  <a:schemeClr val="tx1">
                    <a:lumMod val="75000"/>
                    <a:lumOff val="25000"/>
                  </a:schemeClr>
                </a:solidFill>
                <a:latin typeface="Karla" charset="0"/>
                <a:ea typeface="Karla" charset="0"/>
                <a:cs typeface="Karla" charset="0"/>
              </a:rPr>
              <a:t>Observations</a:t>
            </a:r>
          </a:p>
        </p:txBody>
      </p:sp>
    </p:spTree>
    <p:extLst>
      <p:ext uri="{BB962C8B-B14F-4D97-AF65-F5344CB8AC3E}">
        <p14:creationId xmlns:p14="http://schemas.microsoft.com/office/powerpoint/2010/main" val="901667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7606" y="1648045"/>
            <a:ext cx="1937650" cy="1569660"/>
          </a:xfrm>
          <a:prstGeom prst="rect">
            <a:avLst/>
          </a:prstGeom>
        </p:spPr>
        <p:txBody>
          <a:bodyPr wrap="square">
            <a:spAutoFit/>
          </a:bodyPr>
          <a:lstStyle/>
          <a:p>
            <a:r>
              <a:rPr lang="sk-SK" sz="9600" dirty="0">
                <a:solidFill>
                  <a:srgbClr val="333333"/>
                </a:solidFill>
                <a:latin typeface="Segoe UI Emoji" charset="0"/>
              </a:rPr>
              <a:t> 🙌</a:t>
            </a:r>
            <a:endParaRPr lang="en-US" sz="9600" dirty="0"/>
          </a:p>
        </p:txBody>
      </p:sp>
    </p:spTree>
    <p:extLst>
      <p:ext uri="{BB962C8B-B14F-4D97-AF65-F5344CB8AC3E}">
        <p14:creationId xmlns:p14="http://schemas.microsoft.com/office/powerpoint/2010/main" val="712570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Learning Optimal Policies</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400" dirty="0"/>
              <a:t>Dynamic Programming Methods (Value and Policy Iteration)</a:t>
            </a:r>
            <a:endParaRPr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(deterministic)  </a:t>
            </a:r>
            <a:endParaRPr lang="en-US" dirty="0"/>
          </a:p>
        </p:txBody>
      </p:sp>
      <p:pic>
        <p:nvPicPr>
          <p:cNvPr id="4" name="Picture 3"/>
          <p:cNvPicPr>
            <a:picLocks noChangeAspect="1"/>
          </p:cNvPicPr>
          <p:nvPr/>
        </p:nvPicPr>
        <p:blipFill>
          <a:blip r:embed="rId2"/>
          <a:stretch>
            <a:fillRect/>
          </a:stretch>
        </p:blipFill>
        <p:spPr>
          <a:xfrm>
            <a:off x="261969" y="873014"/>
            <a:ext cx="3906148" cy="2858157"/>
          </a:xfrm>
          <a:prstGeom prst="rect">
            <a:avLst/>
          </a:prstGeom>
        </p:spPr>
      </p:pic>
      <mc:AlternateContent xmlns:mc="http://schemas.openxmlformats.org/markup-compatibility/2006">
        <mc:Choice xmlns:a14="http://schemas.microsoft.com/office/drawing/2010/main" Requires="a14">
          <p:sp>
            <p:nvSpPr>
              <p:cNvPr id="5" name="Rectangle 4"/>
              <p:cNvSpPr/>
              <p:nvPr/>
            </p:nvSpPr>
            <p:spPr>
              <a:xfrm>
                <a:off x="4477405" y="873014"/>
                <a:ext cx="3920359" cy="3778727"/>
              </a:xfrm>
              <a:prstGeom prst="rect">
                <a:avLst/>
              </a:prstGeom>
            </p:spPr>
            <p:txBody>
              <a:bodyPr wrap="square">
                <a:spAutoFit/>
              </a:bodyPr>
              <a:lstStyle/>
              <a:p>
                <a:r>
                  <a:rPr lang="en-US" sz="1800" dirty="0" smtClean="0">
                    <a:latin typeface="Karla" charset="0"/>
                    <a:ea typeface="Karla" charset="0"/>
                    <a:cs typeface="Karla" charset="0"/>
                  </a:rPr>
                  <a:t>Lets start with state </a:t>
                </a:r>
                <a:r>
                  <a:rPr lang="en-US" sz="1800" i="1" dirty="0" smtClean="0">
                    <a:latin typeface="Cambria Math" charset="0"/>
                    <a:ea typeface="Cambria Math" charset="0"/>
                    <a:cs typeface="Cambria Math" charset="0"/>
                  </a:rPr>
                  <a:t>S</a:t>
                </a:r>
                <a:r>
                  <a:rPr lang="en-US" sz="1800" i="1" baseline="-25000" dirty="0" smtClean="0">
                    <a:latin typeface="Cambria Math" charset="0"/>
                    <a:ea typeface="Cambria Math" charset="0"/>
                    <a:cs typeface="Cambria Math" charset="0"/>
                  </a:rPr>
                  <a:t>0</a:t>
                </a:r>
                <a:r>
                  <a:rPr lang="en-US" sz="1800" dirty="0" smtClean="0">
                    <a:latin typeface="Karla" charset="0"/>
                    <a:ea typeface="Karla" charset="0"/>
                    <a:cs typeface="Karla" charset="0"/>
                  </a:rPr>
                  <a:t>, and take the action </a:t>
                </a:r>
                <a:r>
                  <a:rPr lang="en-US" sz="1800" i="1" dirty="0" err="1" smtClean="0">
                    <a:latin typeface="Cambria Math" charset="0"/>
                    <a:ea typeface="Cambria Math" charset="0"/>
                    <a:cs typeface="Cambria Math" charset="0"/>
                  </a:rPr>
                  <a:t>a</a:t>
                </a:r>
                <a:r>
                  <a:rPr lang="en-US" sz="1800" i="1" baseline="-25000" dirty="0" err="1" smtClean="0">
                    <a:latin typeface="Cambria Math" charset="0"/>
                    <a:ea typeface="Cambria Math" charset="0"/>
                    <a:cs typeface="Cambria Math" charset="0"/>
                  </a:rPr>
                  <a:t>i</a:t>
                </a:r>
                <a:r>
                  <a:rPr lang="en-US" sz="1800" dirty="0" smtClean="0">
                    <a:latin typeface="Karla" charset="0"/>
                    <a:ea typeface="Karla" charset="0"/>
                    <a:cs typeface="Karla" charset="0"/>
                  </a:rPr>
                  <a:t>, then </a:t>
                </a:r>
                <a:r>
                  <a:rPr lang="en-US" sz="1800" dirty="0">
                    <a:latin typeface="Karla" charset="0"/>
                    <a:ea typeface="Karla" charset="0"/>
                    <a:cs typeface="Karla" charset="0"/>
                  </a:rPr>
                  <a:t>the value will be </a:t>
                </a:r>
                <a:endParaRPr lang="en-US" sz="1800" dirty="0" smtClean="0">
                  <a:latin typeface="Karla" charset="0"/>
                  <a:ea typeface="Karla" charset="0"/>
                  <a:cs typeface="Karla" charset="0"/>
                </a:endParaRPr>
              </a:p>
              <a:p>
                <a:endParaRPr lang="en-US" sz="1800" dirty="0" smtClean="0">
                  <a:latin typeface="Karla" charset="0"/>
                  <a:ea typeface="Karla" charset="0"/>
                  <a:cs typeface="Karla" charset="0"/>
                </a:endParaRPr>
              </a:p>
              <a:p>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d>
                        <m:dPr>
                          <m:ctrlPr>
                            <a:rPr lang="en-US" sz="1800" b="0" i="1" smtClean="0">
                              <a:latin typeface="Cambria Math" charset="0"/>
                              <a:ea typeface="Karla" charset="0"/>
                              <a:cs typeface="Karla" charset="0"/>
                            </a:rPr>
                          </m:ctrlPr>
                        </m:dPr>
                        <m:e>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𝑎</m:t>
                              </m:r>
                            </m:e>
                            <m:sub>
                              <m:r>
                                <a:rPr lang="en-US" sz="1800" b="0" i="1" smtClean="0">
                                  <a:latin typeface="Cambria Math" charset="0"/>
                                  <a:ea typeface="Karla" charset="0"/>
                                  <a:cs typeface="Karla" charset="0"/>
                                </a:rPr>
                                <m:t>𝑖</m:t>
                              </m:r>
                            </m:sub>
                          </m:sSub>
                        </m:e>
                      </m:d>
                      <m:r>
                        <a:rPr lang="en-US" sz="1800" b="0" i="1" smtClean="0">
                          <a:latin typeface="Cambria Math" charset="0"/>
                          <a:ea typeface="Karla" charset="0"/>
                          <a:cs typeface="Karla" charset="0"/>
                        </a:rPr>
                        <m:t>=</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b="0" i="1" smtClean="0">
                              <a:latin typeface="Cambria Math" charset="0"/>
                              <a:ea typeface="Karla" charset="0"/>
                              <a:cs typeface="Karla" charset="0"/>
                            </a:rPr>
                            <m:t>𝑖</m:t>
                          </m:r>
                        </m:sub>
                      </m:sSub>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𝛾</m:t>
                      </m:r>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𝑖</m:t>
                          </m:r>
                        </m:sub>
                      </m:sSub>
                    </m:oMath>
                  </m:oMathPara>
                </a14:m>
                <a:endParaRPr lang="en-US" sz="1800" b="0" dirty="0" smtClean="0">
                  <a:latin typeface="Karla" charset="0"/>
                  <a:ea typeface="Karla" charset="0"/>
                  <a:cs typeface="Karla" charset="0"/>
                </a:endParaRPr>
              </a:p>
              <a:p>
                <a:endParaRPr lang="en-US" sz="1800" dirty="0">
                  <a:latin typeface="Karla" charset="0"/>
                  <a:ea typeface="Karla" charset="0"/>
                  <a:cs typeface="Karla" charset="0"/>
                </a:endParaRPr>
              </a:p>
              <a:p>
                <a:r>
                  <a:rPr lang="en-US" sz="1800" dirty="0" smtClean="0">
                    <a:latin typeface="Karla" charset="0"/>
                    <a:ea typeface="Karla" charset="0"/>
                    <a:cs typeface="Karla" charset="0"/>
                  </a:rPr>
                  <a:t>So</a:t>
                </a:r>
                <a:r>
                  <a:rPr lang="en-US" sz="1800" dirty="0">
                    <a:latin typeface="Karla" charset="0"/>
                    <a:ea typeface="Karla" charset="0"/>
                    <a:cs typeface="Karla" charset="0"/>
                  </a:rPr>
                  <a:t>, to choose the best possible action, the agent needs to calculate </a:t>
                </a:r>
                <a:r>
                  <a:rPr lang="en-US" sz="1800" dirty="0" smtClean="0">
                    <a:latin typeface="Karla" charset="0"/>
                    <a:ea typeface="Karla" charset="0"/>
                    <a:cs typeface="Karla" charset="0"/>
                  </a:rPr>
                  <a:t>the the </a:t>
                </a:r>
                <a:r>
                  <a:rPr lang="en-US" sz="1800" dirty="0">
                    <a:latin typeface="Karla" charset="0"/>
                    <a:ea typeface="Karla" charset="0"/>
                    <a:cs typeface="Karla" charset="0"/>
                  </a:rPr>
                  <a:t>resulting values for every action and choose the maximum possible outcome</a:t>
                </a:r>
                <a:r>
                  <a:rPr lang="en-US" sz="1800" dirty="0" smtClean="0">
                    <a:latin typeface="Karla" charset="0"/>
                    <a:ea typeface="Karla" charset="0"/>
                    <a:cs typeface="Karla" charset="0"/>
                  </a:rPr>
                  <a:t>. (not totally greedy) </a:t>
                </a:r>
              </a:p>
              <a:p>
                <a:endParaRPr lang="en-US" sz="1800" i="1" dirty="0">
                  <a:latin typeface="Cambria Math" charset="0"/>
                </a:endParaRPr>
              </a:p>
              <a:p>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rPr>
                          </m:ctrlPr>
                        </m:sSubPr>
                        <m:e>
                          <m:r>
                            <a:rPr lang="en-US" sz="1800" b="0" i="1" smtClean="0">
                              <a:latin typeface="Cambria Math" charset="0"/>
                            </a:rPr>
                            <m:t>𝑉</m:t>
                          </m:r>
                        </m:e>
                        <m:sub>
                          <m:r>
                            <a:rPr lang="en-US" sz="1800" b="0" i="1" smtClean="0">
                              <a:latin typeface="Cambria Math" charset="0"/>
                            </a:rPr>
                            <m:t>0</m:t>
                          </m:r>
                        </m:sub>
                      </m:sSub>
                      <m:r>
                        <a:rPr lang="en-US" sz="1800" b="0" i="1" smtClean="0">
                          <a:latin typeface="Cambria Math" charset="0"/>
                        </a:rPr>
                        <m:t>=</m:t>
                      </m:r>
                      <m:func>
                        <m:funcPr>
                          <m:ctrlPr>
                            <a:rPr lang="en-US" sz="1800" b="0" i="1" smtClean="0">
                              <a:latin typeface="Cambria Math" charset="0"/>
                            </a:rPr>
                          </m:ctrlPr>
                        </m:funcPr>
                        <m:fName>
                          <m:limLow>
                            <m:limLowPr>
                              <m:ctrlPr>
                                <a:rPr lang="en-US" sz="1800" b="0" i="1" smtClean="0">
                                  <a:latin typeface="Cambria Math" charset="0"/>
                                </a:rPr>
                              </m:ctrlPr>
                            </m:limLowPr>
                            <m:e>
                              <m:r>
                                <m:rPr>
                                  <m:sty m:val="p"/>
                                </m:rPr>
                                <a:rPr lang="en-US" sz="1800" b="0" i="0" smtClean="0">
                                  <a:latin typeface="Cambria Math" charset="0"/>
                                </a:rPr>
                                <m:t>max</m:t>
                              </m:r>
                            </m:e>
                            <m:lim>
                              <m:r>
                                <a:rPr lang="en-US" sz="1800" b="0" i="1" smtClean="0">
                                  <a:latin typeface="Cambria Math" charset="0"/>
                                </a:rPr>
                                <m:t>𝑎</m:t>
                              </m:r>
                              <m:r>
                                <a:rPr lang="en-US" sz="1800" b="0" i="1" smtClean="0">
                                  <a:latin typeface="Cambria Math" charset="0"/>
                                </a:rPr>
                                <m:t>∈1…</m:t>
                              </m:r>
                              <m:r>
                                <a:rPr lang="en-US" sz="1800" b="0" i="1" smtClean="0">
                                  <a:latin typeface="Cambria Math" charset="0"/>
                                </a:rPr>
                                <m:t>𝑁</m:t>
                              </m:r>
                            </m:lim>
                          </m:limLow>
                        </m:fName>
                        <m:e>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𝑅</m:t>
                              </m:r>
                            </m:e>
                            <m:sub>
                              <m:r>
                                <a:rPr lang="en-US" sz="1800" b="0" i="1" smtClean="0">
                                  <a:latin typeface="Cambria Math" charset="0"/>
                                </a:rPr>
                                <m:t>𝑎</m:t>
                              </m:r>
                            </m:sub>
                          </m:sSub>
                          <m:r>
                            <a:rPr lang="en-US" sz="1800" b="0" i="1" smtClean="0">
                              <a:latin typeface="Cambria Math" charset="0"/>
                            </a:rPr>
                            <m:t>+</m:t>
                          </m:r>
                          <m:sSub>
                            <m:sSubPr>
                              <m:ctrlPr>
                                <a:rPr lang="en-US" sz="1800" b="0" i="1" smtClean="0">
                                  <a:latin typeface="Cambria Math" charset="0"/>
                                </a:rPr>
                              </m:ctrlPr>
                            </m:sSubPr>
                            <m:e>
                              <m:r>
                                <a:rPr lang="en-US" sz="1800" b="0" i="1" smtClean="0">
                                  <a:latin typeface="Cambria Math" charset="0"/>
                                </a:rPr>
                                <m:t>𝛾</m:t>
                              </m:r>
                              <m:r>
                                <a:rPr lang="en-US" sz="1800" b="0" i="1" smtClean="0">
                                  <a:latin typeface="Cambria Math" charset="0"/>
                                </a:rPr>
                                <m:t>𝑉</m:t>
                              </m:r>
                            </m:e>
                            <m:sub>
                              <m:r>
                                <a:rPr lang="en-US" sz="1800" b="0" i="1" smtClean="0">
                                  <a:latin typeface="Cambria Math" charset="0"/>
                                </a:rPr>
                                <m:t>𝑎</m:t>
                              </m:r>
                            </m:sub>
                          </m:sSub>
                          <m:r>
                            <a:rPr lang="en-US" sz="1800" b="0" i="1" smtClean="0">
                              <a:latin typeface="Cambria Math" charset="0"/>
                            </a:rPr>
                            <m:t>)</m:t>
                          </m:r>
                        </m:e>
                      </m:func>
                    </m:oMath>
                  </m:oMathPara>
                </a14:m>
                <a:endParaRPr lang="en-US" sz="1800" dirty="0"/>
              </a:p>
            </p:txBody>
          </p:sp>
        </mc:Choice>
        <mc:Fallback>
          <p:sp>
            <p:nvSpPr>
              <p:cNvPr id="5" name="Rectangle 4"/>
              <p:cNvSpPr>
                <a:spLocks noRot="1" noChangeAspect="1" noMove="1" noResize="1" noEditPoints="1" noAdjustHandles="1" noChangeArrowheads="1" noChangeShapeType="1" noTextEdit="1"/>
              </p:cNvSpPr>
              <p:nvPr/>
            </p:nvSpPr>
            <p:spPr>
              <a:xfrm>
                <a:off x="4477405" y="873014"/>
                <a:ext cx="3920359" cy="3778727"/>
              </a:xfrm>
              <a:prstGeom prst="rect">
                <a:avLst/>
              </a:prstGeom>
              <a:blipFill rotWithShape="0">
                <a:blip r:embed="rId3"/>
                <a:stretch>
                  <a:fillRect l="-1242" t="-968" r="-2174"/>
                </a:stretch>
              </a:blipFill>
            </p:spPr>
            <p:txBody>
              <a:bodyPr/>
              <a:lstStyle/>
              <a:p>
                <a:r>
                  <a:rPr lang="en-US">
                    <a:noFill/>
                  </a:rPr>
                  <a:t> </a:t>
                </a:r>
              </a:p>
            </p:txBody>
          </p:sp>
        </mc:Fallback>
      </mc:AlternateContent>
    </p:spTree>
    <p:extLst>
      <p:ext uri="{BB962C8B-B14F-4D97-AF65-F5344CB8AC3E}">
        <p14:creationId xmlns:p14="http://schemas.microsoft.com/office/powerpoint/2010/main" val="2106784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smtClean="0"/>
              <a:t>Bellman equation (stochastic) </a:t>
            </a:r>
            <a:endParaRPr lang="en-US" dirty="0"/>
          </a:p>
        </p:txBody>
      </p:sp>
      <p:pic>
        <p:nvPicPr>
          <p:cNvPr id="3" name="Picture 2"/>
          <p:cNvPicPr>
            <a:picLocks noChangeAspect="1"/>
          </p:cNvPicPr>
          <p:nvPr/>
        </p:nvPicPr>
        <p:blipFill>
          <a:blip r:embed="rId2"/>
          <a:stretch>
            <a:fillRect/>
          </a:stretch>
        </p:blipFill>
        <p:spPr>
          <a:xfrm>
            <a:off x="158750" y="653773"/>
            <a:ext cx="3685062" cy="3981289"/>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4097940" y="878152"/>
                <a:ext cx="4572000" cy="1595950"/>
              </a:xfrm>
              <a:prstGeom prst="rect">
                <a:avLst/>
              </a:prstGeom>
            </p:spPr>
            <p:txBody>
              <a:bodyPr>
                <a:spAutoFit/>
              </a:bodyPr>
              <a:lstStyle/>
              <a:p>
                <a:r>
                  <a:rPr lang="en-US" sz="1800" dirty="0" smtClean="0">
                    <a:latin typeface="Karla" charset="0"/>
                    <a:ea typeface="Karla" charset="0"/>
                    <a:cs typeface="Karla" charset="0"/>
                  </a:rPr>
                  <a:t>Bellman </a:t>
                </a:r>
                <a:r>
                  <a:rPr lang="en-US" sz="1800" dirty="0">
                    <a:latin typeface="Karla" charset="0"/>
                    <a:ea typeface="Karla" charset="0"/>
                    <a:cs typeface="Karla" charset="0"/>
                  </a:rPr>
                  <a:t>optimality equation for </a:t>
                </a:r>
                <a:r>
                  <a:rPr lang="en-US" sz="1800" dirty="0" smtClean="0">
                    <a:latin typeface="Karla" charset="0"/>
                    <a:ea typeface="Karla" charset="0"/>
                    <a:cs typeface="Karla" charset="0"/>
                  </a:rPr>
                  <a:t>the general case: </a:t>
                </a:r>
              </a:p>
              <a:p>
                <a:endParaRPr lang="en-US" sz="1800" dirty="0">
                  <a:latin typeface="Karla" charset="0"/>
                  <a:ea typeface="Karla" charset="0"/>
                  <a:cs typeface="Karla" charset="0"/>
                </a:endParaRPr>
              </a:p>
              <a:p>
                <a:pPr/>
                <a14:m>
                  <m:oMathPara xmlns:m="http://schemas.openxmlformats.org/officeDocument/2006/math">
                    <m:oMathParaPr>
                      <m:jc m:val="centerGroup"/>
                    </m:oMathParaPr>
                    <m:oMath xmlns:m="http://schemas.openxmlformats.org/officeDocument/2006/math">
                      <m:sSub>
                        <m:sSubPr>
                          <m:ctrlPr>
                            <a:rPr lang="en-US" sz="1800" b="0" i="1" smtClean="0">
                              <a:latin typeface="Cambria Math" charset="0"/>
                              <a:ea typeface="Karla" charset="0"/>
                              <a:cs typeface="Karla" charset="0"/>
                            </a:rPr>
                          </m:ctrlPr>
                        </m:sSubPr>
                        <m:e>
                          <m:r>
                            <a:rPr lang="en-US" sz="1800" b="0" i="1" smtClean="0">
                              <a:latin typeface="Cambria Math" charset="0"/>
                              <a:ea typeface="Karla" charset="0"/>
                              <a:cs typeface="Karla" charset="0"/>
                            </a:rPr>
                            <m:t>𝑉</m:t>
                          </m:r>
                        </m:e>
                        <m:sub>
                          <m:r>
                            <a:rPr lang="en-US" sz="1800" b="0" i="1" smtClean="0">
                              <a:latin typeface="Cambria Math" charset="0"/>
                              <a:ea typeface="Karla" charset="0"/>
                              <a:cs typeface="Karla" charset="0"/>
                            </a:rPr>
                            <m:t>0</m:t>
                          </m:r>
                        </m:sub>
                      </m:sSub>
                      <m:r>
                        <a:rPr lang="en-US" sz="1800" b="0" i="1" smtClean="0">
                          <a:latin typeface="Cambria Math" charset="0"/>
                          <a:ea typeface="Karla" charset="0"/>
                          <a:cs typeface="Karla" charset="0"/>
                        </a:rPr>
                        <m:t>=</m:t>
                      </m:r>
                      <m:func>
                        <m:funcPr>
                          <m:ctrlPr>
                            <a:rPr lang="en-US" sz="1800" b="0" i="1" smtClean="0">
                              <a:latin typeface="Cambria Math" charset="0"/>
                              <a:ea typeface="Karla" charset="0"/>
                              <a:cs typeface="Karla" charset="0"/>
                            </a:rPr>
                          </m:ctrlPr>
                        </m:funcPr>
                        <m:fName>
                          <m:limLow>
                            <m:limLowPr>
                              <m:ctrlPr>
                                <a:rPr lang="en-US" sz="1800" b="0" i="1" smtClean="0">
                                  <a:latin typeface="Cambria Math" charset="0"/>
                                  <a:ea typeface="Karla" charset="0"/>
                                  <a:cs typeface="Karla" charset="0"/>
                                </a:rPr>
                              </m:ctrlPr>
                            </m:limLowPr>
                            <m:e>
                              <m:r>
                                <m:rPr>
                                  <m:sty m:val="p"/>
                                </m:rPr>
                                <a:rPr lang="en-US" sz="1800" b="0" i="0" smtClean="0">
                                  <a:latin typeface="Cambria Math" charset="0"/>
                                  <a:ea typeface="Karla" charset="0"/>
                                  <a:cs typeface="Karla" charset="0"/>
                                </a:rPr>
                                <m:t>max</m:t>
                              </m:r>
                            </m:e>
                            <m:lim>
                              <m:r>
                                <a:rPr lang="en-US" sz="1800" b="0" i="1" smtClean="0">
                                  <a:latin typeface="Cambria Math" charset="0"/>
                                  <a:ea typeface="Karla" charset="0"/>
                                  <a:cs typeface="Karla" charset="0"/>
                                </a:rPr>
                                <m:t>𝑎</m:t>
                              </m:r>
                              <m:r>
                                <a:rPr lang="en-US" sz="1800" b="0" i="1" smtClean="0">
                                  <a:latin typeface="Cambria Math" charset="0"/>
                                  <a:ea typeface="Karla" charset="0"/>
                                  <a:cs typeface="Karla" charset="0"/>
                                </a:rPr>
                                <m:t>∈</m:t>
                              </m:r>
                              <m:r>
                                <a:rPr lang="en-US" sz="1800" b="0" i="1" smtClean="0">
                                  <a:latin typeface="Cambria Math" charset="0"/>
                                  <a:ea typeface="Karla" charset="0"/>
                                  <a:cs typeface="Karla" charset="0"/>
                                </a:rPr>
                                <m:t>𝐴</m:t>
                              </m:r>
                            </m:lim>
                          </m:limLow>
                        </m:fName>
                        <m:e>
                          <m:nary>
                            <m:naryPr>
                              <m:chr m:val="∑"/>
                              <m:supHide m:val="on"/>
                              <m:ctrlPr>
                                <a:rPr lang="en-US" sz="1800" i="1">
                                  <a:latin typeface="Cambria Math" charset="0"/>
                                  <a:ea typeface="Karla" charset="0"/>
                                  <a:cs typeface="Karla" charset="0"/>
                                </a:rPr>
                              </m:ctrlPr>
                            </m:naryPr>
                            <m:sub>
                              <m:r>
                                <m:rPr>
                                  <m:brk m:alnAt="7"/>
                                </m:rPr>
                                <a:rPr lang="en-US" sz="1800" i="1">
                                  <a:latin typeface="Cambria Math" charset="0"/>
                                  <a:ea typeface="Karla" charset="0"/>
                                  <a:cs typeface="Karla" charset="0"/>
                                </a:rPr>
                                <m:t>𝑠</m:t>
                              </m:r>
                              <m:r>
                                <a:rPr lang="en-US" sz="1800" i="1">
                                  <a:latin typeface="Cambria Math" charset="0"/>
                                  <a:ea typeface="Karla" charset="0"/>
                                  <a:cs typeface="Karla" charset="0"/>
                                </a:rPr>
                                <m:t>∈</m:t>
                              </m:r>
                              <m:r>
                                <m:rPr>
                                  <m:sty m:val="p"/>
                                </m:rPr>
                                <a:rPr lang="en-US" sz="1800" i="1">
                                  <a:latin typeface="Cambria Math" charset="0"/>
                                  <a:ea typeface="Karla" charset="0"/>
                                  <a:cs typeface="Karla" charset="0"/>
                                </a:rPr>
                                <m:t>S</m:t>
                              </m:r>
                              <m:r>
                                <a:rPr lang="en-US" sz="1800" i="1">
                                  <a:latin typeface="Cambria Math" charset="0"/>
                                  <a:ea typeface="Karla" charset="0"/>
                                  <a:cs typeface="Karla" charset="0"/>
                                </a:rPr>
                                <m:t> </m:t>
                              </m:r>
                            </m:sub>
                            <m:sup/>
                            <m:e>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𝑝</m:t>
                                  </m:r>
                                </m:e>
                                <m:sub>
                                  <m:r>
                                    <a:rPr lang="en-US" sz="1800" i="1">
                                      <a:latin typeface="Cambria Math" charset="0"/>
                                      <a:ea typeface="Karla" charset="0"/>
                                      <a:cs typeface="Karla" charset="0"/>
                                    </a:rPr>
                                    <m:t>𝑎</m:t>
                                  </m:r>
                                  <m:r>
                                    <a:rPr lang="en-US" sz="1800" i="1">
                                      <a:latin typeface="Cambria Math" charset="0"/>
                                      <a:ea typeface="Karla" charset="0"/>
                                      <a:cs typeface="Karla" charset="0"/>
                                    </a:rPr>
                                    <m:t>, 0→</m:t>
                                  </m:r>
                                  <m:r>
                                    <a:rPr lang="en-US" sz="1800" i="1">
                                      <a:latin typeface="Cambria Math" charset="0"/>
                                      <a:ea typeface="Karla" charset="0"/>
                                      <a:cs typeface="Karla" charset="0"/>
                                    </a:rPr>
                                    <m:t>𝑠</m:t>
                                  </m:r>
                                </m:sub>
                              </m:sSub>
                              <m:r>
                                <a:rPr lang="en-US" sz="1800" i="1">
                                  <a:latin typeface="Cambria Math" charset="0"/>
                                  <a:ea typeface="Karla" charset="0"/>
                                  <a:cs typeface="Karla" charset="0"/>
                                </a:rPr>
                                <m:t>(</m:t>
                              </m:r>
                              <m:sSub>
                                <m:sSubPr>
                                  <m:ctrlPr>
                                    <a:rPr lang="en-US" sz="1800" i="1">
                                      <a:latin typeface="Cambria Math" charset="0"/>
                                      <a:ea typeface="Karla" charset="0"/>
                                      <a:cs typeface="Karla" charset="0"/>
                                    </a:rPr>
                                  </m:ctrlPr>
                                </m:sSubPr>
                                <m:e>
                                  <m:r>
                                    <a:rPr lang="en-US" sz="1800" b="0" i="1" smtClean="0">
                                      <a:latin typeface="Cambria Math" charset="0"/>
                                      <a:ea typeface="Karla" charset="0"/>
                                      <a:cs typeface="Karla" charset="0"/>
                                    </a:rPr>
                                    <m:t>𝑅</m:t>
                                  </m:r>
                                </m:e>
                                <m:sub>
                                  <m:r>
                                    <a:rPr lang="en-US" sz="1800" i="1">
                                      <a:latin typeface="Cambria Math" charset="0"/>
                                      <a:ea typeface="Karla" charset="0"/>
                                      <a:cs typeface="Karla" charset="0"/>
                                    </a:rPr>
                                    <m:t>𝑠</m:t>
                                  </m:r>
                                  <m:r>
                                    <a:rPr lang="en-US" sz="1800" i="1">
                                      <a:latin typeface="Cambria Math" charset="0"/>
                                      <a:ea typeface="Karla" charset="0"/>
                                      <a:cs typeface="Karla" charset="0"/>
                                    </a:rPr>
                                    <m:t>,</m:t>
                                  </m:r>
                                  <m:r>
                                    <a:rPr lang="en-US" sz="1800" i="1">
                                      <a:latin typeface="Cambria Math" charset="0"/>
                                      <a:ea typeface="Karla" charset="0"/>
                                      <a:cs typeface="Karla" charset="0"/>
                                    </a:rPr>
                                    <m:t>𝑎</m:t>
                                  </m:r>
                                </m:sub>
                              </m:sSub>
                              <m:r>
                                <a:rPr lang="en-US" sz="1800" i="1">
                                  <a:latin typeface="Cambria Math" charset="0"/>
                                  <a:ea typeface="Karla" charset="0"/>
                                  <a:cs typeface="Karla" charset="0"/>
                                </a:rPr>
                                <m:t>+</m:t>
                              </m:r>
                              <m:r>
                                <a:rPr lang="en-US" sz="1800" i="1">
                                  <a:latin typeface="Cambria Math" charset="0"/>
                                  <a:ea typeface="Karla" charset="0"/>
                                  <a:cs typeface="Karla" charset="0"/>
                                </a:rPr>
                                <m:t>𝛾</m:t>
                              </m:r>
                              <m:sSub>
                                <m:sSubPr>
                                  <m:ctrlPr>
                                    <a:rPr lang="en-US" sz="1800" i="1">
                                      <a:latin typeface="Cambria Math" charset="0"/>
                                      <a:ea typeface="Karla" charset="0"/>
                                      <a:cs typeface="Karla" charset="0"/>
                                    </a:rPr>
                                  </m:ctrlPr>
                                </m:sSubPr>
                                <m:e>
                                  <m:r>
                                    <a:rPr lang="en-US" sz="1800" i="1">
                                      <a:latin typeface="Cambria Math" charset="0"/>
                                      <a:ea typeface="Karla" charset="0"/>
                                      <a:cs typeface="Karla" charset="0"/>
                                    </a:rPr>
                                    <m:t>𝑉</m:t>
                                  </m:r>
                                </m:e>
                                <m:sub>
                                  <m:r>
                                    <a:rPr lang="en-US" sz="1800" i="1">
                                      <a:latin typeface="Cambria Math" charset="0"/>
                                      <a:ea typeface="Karla" charset="0"/>
                                      <a:cs typeface="Karla" charset="0"/>
                                    </a:rPr>
                                    <m:t>𝑠</m:t>
                                  </m:r>
                                </m:sub>
                              </m:sSub>
                              <m:r>
                                <a:rPr lang="en-US" sz="1800" i="1">
                                  <a:latin typeface="Cambria Math" charset="0"/>
                                  <a:ea typeface="Karla" charset="0"/>
                                  <a:cs typeface="Karla" charset="0"/>
                                </a:rPr>
                                <m:t>)</m:t>
                              </m:r>
                            </m:e>
                          </m:nary>
                        </m:e>
                      </m:func>
                    </m:oMath>
                  </m:oMathPara>
                </a14:m>
                <a:endParaRPr lang="en-US" sz="1800" dirty="0">
                  <a:latin typeface="Karla" charset="0"/>
                  <a:ea typeface="Karla" charset="0"/>
                  <a:cs typeface="Karla" charset="0"/>
                </a:endParaRPr>
              </a:p>
            </p:txBody>
          </p:sp>
        </mc:Choice>
        <mc:Fallback>
          <p:sp>
            <p:nvSpPr>
              <p:cNvPr id="6" name="Rectangle 5"/>
              <p:cNvSpPr>
                <a:spLocks noRot="1" noChangeAspect="1" noMove="1" noResize="1" noEditPoints="1" noAdjustHandles="1" noChangeArrowheads="1" noChangeShapeType="1" noTextEdit="1"/>
              </p:cNvSpPr>
              <p:nvPr/>
            </p:nvSpPr>
            <p:spPr>
              <a:xfrm>
                <a:off x="4097940" y="878152"/>
                <a:ext cx="4572000" cy="1595950"/>
              </a:xfrm>
              <a:prstGeom prst="rect">
                <a:avLst/>
              </a:prstGeom>
              <a:blipFill rotWithShape="0">
                <a:blip r:embed="rId3"/>
                <a:stretch>
                  <a:fillRect l="-1067" t="-1908"/>
                </a:stretch>
              </a:blipFill>
            </p:spPr>
            <p:txBody>
              <a:bodyPr/>
              <a:lstStyle/>
              <a:p>
                <a:r>
                  <a:rPr lang="en-US">
                    <a:noFill/>
                  </a:rPr>
                  <a:t> </a:t>
                </a:r>
              </a:p>
            </p:txBody>
          </p:sp>
        </mc:Fallback>
      </mc:AlternateContent>
    </p:spTree>
    <p:extLst>
      <p:ext uri="{BB962C8B-B14F-4D97-AF65-F5344CB8AC3E}">
        <p14:creationId xmlns:p14="http://schemas.microsoft.com/office/powerpoint/2010/main" val="19749918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Value </a:t>
            </a:r>
            <a:r>
              <a:rPr lang="en-US" dirty="0" smtClean="0"/>
              <a:t>of Action </a:t>
            </a:r>
            <a:r>
              <a:rPr lang="en" dirty="0" smtClean="0"/>
              <a:t>Q(</a:t>
            </a:r>
            <a:r>
              <a:rPr lang="en" dirty="0" err="1" smtClean="0"/>
              <a:t>s,a</a:t>
            </a:r>
            <a:r>
              <a:rPr lang="en" dirty="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457200" lvl="0" indent="-330200">
                  <a:lnSpc>
                    <a:spcPct val="130000"/>
                  </a:lnSpc>
                  <a:spcBef>
                    <a:spcPts val="0"/>
                  </a:spcBef>
                  <a:buSzPts val="1600"/>
                  <a:buFont typeface="Roboto"/>
                  <a:buChar char="●"/>
                </a:pPr>
                <a:r>
                  <a:rPr lang="en" sz="1800" dirty="0" smtClean="0">
                    <a:latin typeface="Karla" charset="0"/>
                    <a:ea typeface="Karla" charset="0"/>
                    <a:cs typeface="Karla" charset="0"/>
                    <a:sym typeface="Roboto"/>
                  </a:rPr>
                  <a:t>The </a:t>
                </a:r>
                <a:r>
                  <a:rPr lang="en-US" sz="1800" dirty="0" smtClean="0">
                    <a:latin typeface="Karla" charset="0"/>
                    <a:ea typeface="Karla" charset="0"/>
                    <a:cs typeface="Karla" charset="0"/>
                    <a:sym typeface="Roboto"/>
                  </a:rPr>
                  <a:t>total reward </a:t>
                </a:r>
                <a:r>
                  <a:rPr lang="en" sz="1800" dirty="0" smtClean="0">
                    <a:latin typeface="Karla" charset="0"/>
                    <a:ea typeface="Karla" charset="0"/>
                    <a:cs typeface="Karla" charset="0"/>
                    <a:sym typeface="Roboto"/>
                  </a:rPr>
                  <a:t>of the one-step rewards for </a:t>
                </a:r>
                <a:r>
                  <a:rPr lang="en" sz="1800" dirty="0">
                    <a:latin typeface="Karla" charset="0"/>
                    <a:ea typeface="Karla" charset="0"/>
                    <a:cs typeface="Karla" charset="0"/>
                    <a:sym typeface="Roboto"/>
                  </a:rPr>
                  <a:t>taking </a:t>
                </a:r>
                <a:r>
                  <a:rPr lang="en" sz="1800" dirty="0" smtClean="0">
                    <a:latin typeface="Karla" charset="0"/>
                    <a:ea typeface="Karla" charset="0"/>
                    <a:cs typeface="Karla" charset="0"/>
                    <a:sym typeface="Roboto"/>
                  </a:rPr>
                  <a:t>action </a:t>
                </a:r>
                <a:r>
                  <a:rPr lang="en" sz="1800" i="1" dirty="0">
                    <a:latin typeface="Cambria Math" charset="0"/>
                    <a:ea typeface="Cambria Math" charset="0"/>
                    <a:cs typeface="Cambria Math" charset="0"/>
                    <a:sym typeface="Roboto"/>
                  </a:rPr>
                  <a:t>a</a:t>
                </a:r>
                <a:r>
                  <a:rPr lang="en" sz="1800" dirty="0">
                    <a:latin typeface="Karla" charset="0"/>
                    <a:ea typeface="Karla" charset="0"/>
                    <a:cs typeface="Karla" charset="0"/>
                    <a:sym typeface="Roboto"/>
                  </a:rPr>
                  <a:t> in </a:t>
                </a:r>
                <a:r>
                  <a:rPr lang="en" sz="1800" dirty="0" smtClean="0">
                    <a:latin typeface="Karla" charset="0"/>
                    <a:ea typeface="Karla" charset="0"/>
                    <a:cs typeface="Karla" charset="0"/>
                    <a:sym typeface="Roboto"/>
                  </a:rPr>
                  <a:t>state</a:t>
                </a:r>
                <a:r>
                  <a:rPr lang="en-US" sz="1800" dirty="0" smtClean="0">
                    <a:latin typeface="Karla" charset="0"/>
                    <a:ea typeface="Karla" charset="0"/>
                    <a:cs typeface="Karla" charset="0"/>
                    <a:sym typeface="Roboto"/>
                  </a:rPr>
                  <a:t> </a:t>
                </a:r>
                <a:r>
                  <a:rPr lang="en-US" sz="1800" i="1" dirty="0" smtClean="0">
                    <a:latin typeface="Cambria Math" charset="0"/>
                    <a:ea typeface="Cambria Math" charset="0"/>
                    <a:cs typeface="Cambria Math" charset="0"/>
                    <a:sym typeface="Roboto"/>
                  </a:rPr>
                  <a:t>s</a:t>
                </a:r>
                <a:r>
                  <a:rPr lang="en" sz="1800" dirty="0" smtClean="0">
                    <a:latin typeface="Karla" charset="0"/>
                    <a:ea typeface="Karla" charset="0"/>
                    <a:cs typeface="Karla" charset="0"/>
                    <a:sym typeface="Roboto"/>
                  </a:rPr>
                  <a:t> and</a:t>
                </a:r>
                <a:r>
                  <a:rPr lang="en-US" sz="1800" dirty="0" smtClean="0">
                    <a:latin typeface="Karla" charset="0"/>
                    <a:ea typeface="Karla" charset="0"/>
                    <a:cs typeface="Karla" charset="0"/>
                    <a:sym typeface="Roboto"/>
                  </a:rPr>
                  <a:t> can be defined via </a:t>
                </a:r>
                <a14:m>
                  <m:oMath xmlns:m="http://schemas.openxmlformats.org/officeDocument/2006/math">
                    <m:r>
                      <m:rPr>
                        <m:sty m:val="p"/>
                      </m:rPr>
                      <a:rPr lang="en-US" sz="1800" b="0" i="0" smtClean="0">
                        <a:latin typeface="Cambria Math" charset="0"/>
                        <a:ea typeface="Karla" charset="0"/>
                        <a:cs typeface="Karla" charset="0"/>
                        <a:sym typeface="Roboto"/>
                      </a:rPr>
                      <m:t>V</m:t>
                    </m:r>
                    <m:d>
                      <m:dPr>
                        <m:ctrlPr>
                          <a:rPr lang="en-US" sz="1800" i="1">
                            <a:latin typeface="Cambria Math" charset="0"/>
                            <a:ea typeface="Karla" charset="0"/>
                            <a:cs typeface="Karla" charset="0"/>
                            <a:sym typeface="Roboto"/>
                          </a:rPr>
                        </m:ctrlPr>
                      </m:dPr>
                      <m:e>
                        <m:r>
                          <a:rPr lang="en-US" sz="1800" b="0" i="1" smtClean="0">
                            <a:latin typeface="Cambria Math" charset="0"/>
                            <a:ea typeface="Karla" charset="0"/>
                            <a:cs typeface="Karla" charset="0"/>
                            <a:sym typeface="Roboto"/>
                          </a:rPr>
                          <m:t>𝑠</m:t>
                        </m:r>
                      </m:e>
                    </m:d>
                  </m:oMath>
                </a14:m>
                <a:r>
                  <a:rPr lang="en" sz="1800" dirty="0" smtClean="0">
                    <a:latin typeface="Karla" charset="0"/>
                    <a:ea typeface="Karla" charset="0"/>
                    <a:cs typeface="Karla" charset="0"/>
                    <a:sym typeface="Roboto"/>
                  </a:rPr>
                  <a:t>.</a:t>
                </a:r>
                <a:r>
                  <a:rPr lang="en-US" sz="1800" dirty="0">
                    <a:latin typeface="Karla" charset="0"/>
                    <a:ea typeface="Karla" charset="0"/>
                    <a:cs typeface="Karla" charset="0"/>
                    <a:sym typeface="Roboto"/>
                  </a:rPr>
                  <a:t> </a:t>
                </a:r>
                <a:r>
                  <a:rPr lang="en" sz="1800" dirty="0" smtClean="0">
                    <a:latin typeface="Karla" charset="0"/>
                    <a:ea typeface="Karla" charset="0"/>
                    <a:cs typeface="Karla" charset="0"/>
                    <a:sym typeface="Roboto"/>
                  </a:rPr>
                  <a:t> </a:t>
                </a:r>
                <a:endParaRPr lang="en-US" sz="1800" dirty="0" smtClean="0">
                  <a:latin typeface="Karla" charset="0"/>
                  <a:ea typeface="Karla" charset="0"/>
                  <a:cs typeface="Karla" charset="0"/>
                  <a:sym typeface="Roboto"/>
                </a:endParaRPr>
              </a:p>
              <a:p>
                <a:pPr marL="457200" lvl="0" indent="-330200">
                  <a:lnSpc>
                    <a:spcPct val="130000"/>
                  </a:lnSpc>
                  <a:spcBef>
                    <a:spcPts val="0"/>
                  </a:spcBef>
                  <a:buSzPts val="1600"/>
                  <a:buFont typeface="Roboto"/>
                  <a:buChar char="●"/>
                </a:pPr>
                <a:r>
                  <a:rPr lang="en" sz="1800" dirty="0" smtClean="0">
                    <a:latin typeface="Karla" charset="0"/>
                    <a:ea typeface="Karla" charset="0"/>
                    <a:cs typeface="Karla" charset="0"/>
                    <a:sym typeface="Roboto"/>
                  </a:rPr>
                  <a:t>Provides a convenient form for policy-optimization</a:t>
                </a:r>
                <a:r>
                  <a:rPr lang="en-US" sz="1800" dirty="0" smtClean="0">
                    <a:latin typeface="Karla" charset="0"/>
                    <a:ea typeface="Karla" charset="0"/>
                    <a:cs typeface="Karla" charset="0"/>
                    <a:sym typeface="Roboto"/>
                  </a:rPr>
                  <a:t> and learning policies Q-learning.</a:t>
                </a:r>
                <a:endParaRPr lang="en" sz="1800" dirty="0" smtClean="0">
                  <a:latin typeface="Karla" charset="0"/>
                  <a:ea typeface="Karla" charset="0"/>
                  <a:cs typeface="Karla" charset="0"/>
                  <a:sym typeface="Roboto"/>
                </a:endParaRPr>
              </a:p>
              <a:p>
                <a:pPr marL="457200" lvl="0" algn="ctr">
                  <a:lnSpc>
                    <a:spcPct val="200000"/>
                  </a:lnSpc>
                  <a:spcBef>
                    <a:spcPts val="0"/>
                  </a:spcBef>
                </a:pPr>
                <a14:m>
                  <m:oMathPara xmlns:m="http://schemas.openxmlformats.org/officeDocument/2006/math">
                    <m:oMathParaPr>
                      <m:jc m:val="centerGroup"/>
                    </m:oMathParaPr>
                    <m:oMath xmlns:m="http://schemas.openxmlformats.org/officeDocument/2006/math">
                      <m:r>
                        <a:rPr lang="en-US" sz="1800" b="0" i="1" smtClean="0">
                          <a:latin typeface="Cambria Math" charset="0"/>
                          <a:ea typeface="Karla" charset="0"/>
                          <a:cs typeface="Karla" charset="0"/>
                          <a:sym typeface="Roboto"/>
                        </a:rPr>
                        <m:t>𝑄</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𝑖</m:t>
                              </m:r>
                            </m:sub>
                          </m:sSub>
                          <m:r>
                            <a:rPr lang="en-US" sz="1800" i="1">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𝑖</m:t>
                              </m:r>
                            </m:sub>
                          </m:sSub>
                        </m:e>
                      </m:d>
                      <m:r>
                        <a:rPr lang="en-US" sz="1800" i="1">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𝑖</m:t>
                              </m:r>
                            </m:sub>
                          </m:sSub>
                          <m:r>
                            <a:rPr lang="en-US" sz="1800" i="1">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𝑖</m:t>
                              </m:r>
                            </m:sub>
                          </m:sSub>
                        </m:e>
                      </m:d>
                      <m:r>
                        <a:rPr lang="en-US" sz="1800" i="1">
                          <a:latin typeface="Cambria Math" charset="0"/>
                          <a:ea typeface="Karla" charset="0"/>
                          <a:cs typeface="Karla" charset="0"/>
                          <a:sym typeface="Roboto"/>
                        </a:rPr>
                        <m:t>+</m:t>
                      </m:r>
                      <m:r>
                        <a:rPr lang="en-US" sz="1800" i="1">
                          <a:latin typeface="Cambria Math" charset="0"/>
                          <a:ea typeface="Karla" charset="0"/>
                          <a:cs typeface="Karla" charset="0"/>
                          <a:sym typeface="Roboto"/>
                        </a:rPr>
                        <m:t>𝛾</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𝔼</m:t>
                          </m:r>
                        </m:e>
                        <m:sub>
                          <m:r>
                            <a:rPr lang="en-US" sz="1800" i="1">
                              <a:latin typeface="Cambria Math" charset="0"/>
                              <a:ea typeface="Karla" charset="0"/>
                              <a:cs typeface="Karla" charset="0"/>
                              <a:sym typeface="Roboto"/>
                            </a:rPr>
                            <m:t>𝑇</m:t>
                          </m:r>
                        </m:sub>
                      </m:sSub>
                      <m:d>
                        <m:dPr>
                          <m:begChr m:val="["/>
                          <m:endChr m:val="]"/>
                          <m:ctrlPr>
                            <a:rPr lang="en-US" sz="1800" b="0" i="1" smtClean="0">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𝑉</m:t>
                              </m:r>
                            </m:e>
                            <m:sub>
                              <m:r>
                                <a:rPr lang="en-US" sz="1800" b="0" i="1" smtClean="0">
                                  <a:latin typeface="Cambria Math" charset="0"/>
                                  <a:ea typeface="Karla" charset="0"/>
                                  <a:cs typeface="Karla" charset="0"/>
                                  <a:sym typeface="Roboto"/>
                                </a:rPr>
                                <m:t>𝜋</m:t>
                              </m:r>
                            </m:sub>
                          </m:sSub>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𝑠</m:t>
                                  </m:r>
                                </m:e>
                                <m:sub>
                                  <m:r>
                                    <a:rPr lang="en-US" sz="1800" b="0" i="1" smtClean="0">
                                      <a:latin typeface="Cambria Math" charset="0"/>
                                      <a:ea typeface="Karla" charset="0"/>
                                      <a:cs typeface="Karla" charset="0"/>
                                      <a:sym typeface="Roboto"/>
                                    </a:rPr>
                                    <m:t>𝑖</m:t>
                                  </m:r>
                                  <m:r>
                                    <a:rPr lang="en-US" sz="1800" b="0" i="1" smtClean="0">
                                      <a:latin typeface="Cambria Math" charset="0"/>
                                      <a:ea typeface="Karla" charset="0"/>
                                      <a:cs typeface="Karla" charset="0"/>
                                      <a:sym typeface="Roboto"/>
                                    </a:rPr>
                                    <m:t>+1</m:t>
                                  </m:r>
                                </m:sub>
                              </m:sSub>
                            </m:e>
                          </m:d>
                        </m:e>
                      </m:d>
                    </m:oMath>
                  </m:oMathPara>
                </a14:m>
                <a:endParaRPr lang="en-US" sz="1800" dirty="0" smtClean="0">
                  <a:latin typeface="Karla" charset="0"/>
                  <a:ea typeface="Karla" charset="0"/>
                  <a:cs typeface="Karla" charset="0"/>
                  <a:sym typeface="Roboto"/>
                </a:endParaRPr>
              </a:p>
              <a:p>
                <a:pPr marL="457200">
                  <a:lnSpc>
                    <a:spcPct val="200000"/>
                  </a:lnSpc>
                  <a:spcBef>
                    <a:spcPts val="0"/>
                  </a:spcBef>
                </a:pPr>
                <a:r>
                  <a:rPr lang="en-US" sz="1800" dirty="0" smtClean="0">
                    <a:latin typeface="Karla" charset="0"/>
                    <a:ea typeface="Karla" charset="0"/>
                    <a:cs typeface="Karla" charset="0"/>
                    <a:sym typeface="Roboto"/>
                  </a:rPr>
                  <a:t>Notes: </a:t>
                </a:r>
              </a:p>
              <a:p>
                <a:pPr marL="1014390" lvl="1" indent="-447675">
                  <a:spcBef>
                    <a:spcPts val="1200"/>
                  </a:spcBef>
                  <a:buFont typeface="+mj-lt"/>
                  <a:buAutoNum type="alphaUcPeriod"/>
                </a:pPr>
                <a:r>
                  <a:rPr lang="en-US" dirty="0" smtClean="0">
                    <a:latin typeface="Karla" charset="0"/>
                    <a:ea typeface="Karla" charset="0"/>
                    <a:cs typeface="Karla" charset="0"/>
                    <a:sym typeface="Roboto"/>
                  </a:rPr>
                  <a:t>The first action is taken not from the optimal policy. </a:t>
                </a:r>
              </a:p>
              <a:p>
                <a:pPr marL="1014390" lvl="1" indent="-447675">
                  <a:spcBef>
                    <a:spcPts val="1200"/>
                  </a:spcBef>
                  <a:buFont typeface="+mj-lt"/>
                  <a:buAutoNum type="alphaUcPeriod"/>
                </a:pPr>
                <a:r>
                  <a:rPr lang="en-US" dirty="0" smtClean="0">
                    <a:latin typeface="Karla" charset="0"/>
                    <a:ea typeface="Karla" charset="0"/>
                    <a:cs typeface="Karla" charset="0"/>
                    <a:sym typeface="Roboto"/>
                  </a:rPr>
                  <a:t>The expectation </a:t>
                </a:r>
                <a14:m>
                  <m:oMath xmlns:m="http://schemas.openxmlformats.org/officeDocument/2006/math">
                    <m:sSub>
                      <m:sSubPr>
                        <m:ctrlPr>
                          <a:rPr lang="en-US" i="1">
                            <a:latin typeface="Cambria Math" charset="0"/>
                            <a:ea typeface="Karla" charset="0"/>
                            <a:cs typeface="Karla" charset="0"/>
                            <a:sym typeface="Roboto"/>
                          </a:rPr>
                        </m:ctrlPr>
                      </m:sSubPr>
                      <m:e>
                        <m:r>
                          <a:rPr lang="en-US" i="1">
                            <a:latin typeface="Cambria Math" charset="0"/>
                            <a:ea typeface="Karla" charset="0"/>
                            <a:cs typeface="Karla" charset="0"/>
                            <a:sym typeface="Roboto"/>
                          </a:rPr>
                          <m:t>𝔼</m:t>
                        </m:r>
                      </m:e>
                      <m:sub>
                        <m:r>
                          <a:rPr lang="en-US" i="1">
                            <a:latin typeface="Cambria Math" charset="0"/>
                            <a:ea typeface="Karla" charset="0"/>
                            <a:cs typeface="Karla" charset="0"/>
                            <a:sym typeface="Roboto"/>
                          </a:rPr>
                          <m:t>𝑇</m:t>
                        </m:r>
                      </m:sub>
                    </m:sSub>
                  </m:oMath>
                </a14:m>
                <a:r>
                  <a:rPr lang="en-US" dirty="0" smtClean="0">
                    <a:latin typeface="Karla" charset="0"/>
                    <a:ea typeface="Karla" charset="0"/>
                    <a:cs typeface="Karla" charset="0"/>
                    <a:sym typeface="Roboto"/>
                  </a:rPr>
                  <a:t> is because given action this is stochastic.  </a:t>
                </a:r>
              </a:p>
              <a:p>
                <a:pPr marL="457200" lvl="0" algn="ctr">
                  <a:lnSpc>
                    <a:spcPct val="200000"/>
                  </a:lnSpc>
                  <a:spcBef>
                    <a:spcPts val="0"/>
                  </a:spcBef>
                </a:pPr>
                <a:endParaRPr lang="en-US" sz="1800" dirty="0">
                  <a:latin typeface="Karla" charset="0"/>
                  <a:ea typeface="Karla" charset="0"/>
                  <a:cs typeface="Karla" charset="0"/>
                  <a:sym typeface="Roboto"/>
                </a:endParaRPr>
              </a:p>
              <a:p>
                <a:pPr marL="457200" lvl="0" algn="ctr">
                  <a:lnSpc>
                    <a:spcPct val="200000"/>
                  </a:lnSpc>
                  <a:spcBef>
                    <a:spcPts val="0"/>
                  </a:spcBef>
                </a:pPr>
                <a:endParaRPr lang="en-US" sz="1800" dirty="0" smtClean="0">
                  <a:latin typeface="Karla" charset="0"/>
                  <a:ea typeface="Karla" charset="0"/>
                  <a:cs typeface="Karla" charset="0"/>
                  <a:sym typeface="Roboto"/>
                </a:endParaRPr>
              </a:p>
              <a:p>
                <a:pPr marL="457200" lvl="0" algn="ctr">
                  <a:lnSpc>
                    <a:spcPct val="200000"/>
                  </a:lnSpc>
                  <a:spcBef>
                    <a:spcPts val="0"/>
                  </a:spcBef>
                </a:pPr>
                <a:r>
                  <a:rPr lang="en-US" sz="1800" b="1" dirty="0" smtClean="0">
                    <a:latin typeface="Karla" charset="0"/>
                    <a:ea typeface="Karla" charset="0"/>
                    <a:cs typeface="Karla" charset="0"/>
                    <a:sym typeface="Roboto"/>
                  </a:rPr>
                  <a:t>	</a:t>
                </a:r>
                <a:endParaRPr lang="en" sz="1800" b="1" dirty="0">
                  <a:latin typeface="Karla" charset="0"/>
                  <a:ea typeface="Karla" charset="0"/>
                  <a:cs typeface="Karla" charset="0"/>
                  <a:sym typeface="Roboto"/>
                </a:endParaRPr>
              </a:p>
              <a:p>
                <a:pPr marL="457200" lvl="0" algn="ctr">
                  <a:lnSpc>
                    <a:spcPct val="200000"/>
                  </a:lnSpc>
                  <a:spcBef>
                    <a:spcPts val="0"/>
                  </a:spcBef>
                </a:pPr>
                <a:endParaRPr lang="en" sz="1800" b="1" dirty="0">
                  <a:latin typeface="Karla" charset="0"/>
                  <a:ea typeface="Karla" charset="0"/>
                  <a:cs typeface="Karla" charset="0"/>
                  <a:sym typeface="Roboto"/>
                </a:endParaRPr>
              </a:p>
              <a:p>
                <a:pPr marL="457200" lvl="0">
                  <a:lnSpc>
                    <a:spcPct val="200000"/>
                  </a:lnSpc>
                  <a:spcBef>
                    <a:spcPts val="0"/>
                  </a:spcBef>
                </a:pPr>
                <a:endParaRPr lang="en" sz="1800" dirty="0">
                  <a:latin typeface="Karla" charset="0"/>
                  <a:ea typeface="Karla" charset="0"/>
                  <a:cs typeface="Karla" charset="0"/>
                  <a:sym typeface="Roboto"/>
                </a:endParaRPr>
              </a:p>
              <a:p>
                <a:pPr marL="457200" lvl="0">
                  <a:spcBef>
                    <a:spcPts val="0"/>
                  </a:spcBef>
                </a:pPr>
                <a:endParaRPr lang="en" sz="1800" dirty="0">
                  <a:latin typeface="Karla" charset="0"/>
                  <a:ea typeface="Karla" charset="0"/>
                  <a:cs typeface="Karla" charset="0"/>
                  <a:sym typeface="Roboto"/>
                </a:endParaRPr>
              </a:p>
              <a:p>
                <a:pPr marL="457200" lvl="0">
                  <a:spcBef>
                    <a:spcPts val="0"/>
                  </a:spcBef>
                </a:pPr>
                <a:endParaRPr lang="en" sz="1800" dirty="0">
                  <a:latin typeface="Karla" charset="0"/>
                  <a:ea typeface="Karla" charset="0"/>
                  <a:cs typeface="Karla" charset="0"/>
                  <a:sym typeface="Roboto"/>
                </a:endParaRPr>
              </a:p>
              <a:p>
                <a:endParaRPr lang="en-US" sz="1800"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r="-315" b="-125000"/>
                </a:stretch>
              </a:blipFill>
            </p:spPr>
            <p:txBody>
              <a:bodyPr/>
              <a:lstStyle/>
              <a:p>
                <a:r>
                  <a:rPr lang="en-US">
                    <a:noFill/>
                  </a:rPr>
                  <a:t> </a:t>
                </a:r>
              </a:p>
            </p:txBody>
          </p:sp>
        </mc:Fallback>
      </mc:AlternateContent>
    </p:spTree>
    <p:extLst>
      <p:ext uri="{BB962C8B-B14F-4D97-AF65-F5344CB8AC3E}">
        <p14:creationId xmlns:p14="http://schemas.microsoft.com/office/powerpoint/2010/main" val="21335736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Dynamic Programming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0" y="883319"/>
                <a:ext cx="8413431" cy="1583357"/>
              </a:xfrm>
            </p:spPr>
            <p:txBody>
              <a:bodyPr/>
              <a:lstStyle/>
              <a:p>
                <a:pPr marL="457200" lvl="0" indent="-342900">
                  <a:spcBef>
                    <a:spcPts val="0"/>
                  </a:spcBef>
                  <a:buSzPts val="1800"/>
                  <a:buFont typeface="Roboto"/>
                  <a:buChar char="●"/>
                </a:pPr>
                <a:r>
                  <a:rPr lang="en" sz="1800" dirty="0" smtClean="0">
                    <a:latin typeface="Karla" charset="0"/>
                    <a:ea typeface="Karla" charset="0"/>
                    <a:cs typeface="Karla" charset="0"/>
                    <a:sym typeface="Roboto"/>
                  </a:rPr>
                  <a:t>Remember that value functions are recursive.</a:t>
                </a:r>
              </a:p>
              <a:p>
                <a:pPr marL="457200" lvl="0">
                  <a:spcBef>
                    <a:spcPts val="0"/>
                  </a:spcBef>
                </a:pPr>
                <a:endParaRPr lang="en" sz="1800" dirty="0">
                  <a:latin typeface="Karla" charset="0"/>
                  <a:ea typeface="Karla" charset="0"/>
                  <a:cs typeface="Karla" charset="0"/>
                  <a:sym typeface="Roboto"/>
                </a:endParaRPr>
              </a:p>
              <a:p>
                <a:pPr marL="457200" lvl="0" indent="-342900">
                  <a:spcBef>
                    <a:spcPts val="0"/>
                  </a:spcBef>
                  <a:buSzPts val="1800"/>
                  <a:buFont typeface="Roboto"/>
                  <a:buChar char="●"/>
                </a:pPr>
                <a:r>
                  <a:rPr lang="en" sz="1800" dirty="0">
                    <a:latin typeface="Karla" charset="0"/>
                    <a:ea typeface="Karla" charset="0"/>
                    <a:cs typeface="Karla" charset="0"/>
                    <a:sym typeface="Roboto"/>
                  </a:rPr>
                  <a:t>Dynamic Programming - Breaking down a big problem into smaller </a:t>
                </a:r>
                <a:r>
                  <a:rPr lang="en" sz="1800" dirty="0" smtClean="0">
                    <a:latin typeface="Karla" charset="0"/>
                    <a:ea typeface="Karla" charset="0"/>
                    <a:cs typeface="Karla" charset="0"/>
                    <a:sym typeface="Roboto"/>
                  </a:rPr>
                  <a:t>sub</a:t>
                </a:r>
                <a:r>
                  <a:rPr lang="en-US" sz="1800" dirty="0" smtClean="0">
                    <a:latin typeface="Karla" charset="0"/>
                    <a:ea typeface="Karla" charset="0"/>
                    <a:cs typeface="Karla" charset="0"/>
                    <a:sym typeface="Roboto"/>
                  </a:rPr>
                  <a:t>-</a:t>
                </a:r>
                <a:r>
                  <a:rPr lang="en" sz="1800" dirty="0" smtClean="0">
                    <a:latin typeface="Karla" charset="0"/>
                    <a:ea typeface="Karla" charset="0"/>
                    <a:cs typeface="Karla" charset="0"/>
                    <a:sym typeface="Roboto"/>
                  </a:rPr>
                  <a:t>problems </a:t>
                </a:r>
                <a:r>
                  <a:rPr lang="en" sz="1800" dirty="0">
                    <a:latin typeface="Karla" charset="0"/>
                    <a:ea typeface="Karla" charset="0"/>
                    <a:cs typeface="Karla" charset="0"/>
                    <a:sym typeface="Roboto"/>
                  </a:rPr>
                  <a:t>and solving the smaller </a:t>
                </a:r>
                <a:r>
                  <a:rPr lang="en" sz="1800" dirty="0" smtClean="0">
                    <a:latin typeface="Karla" charset="0"/>
                    <a:ea typeface="Karla" charset="0"/>
                    <a:cs typeface="Karla" charset="0"/>
                    <a:sym typeface="Roboto"/>
                  </a:rPr>
                  <a:t>sub</a:t>
                </a:r>
                <a:r>
                  <a:rPr lang="en-US" sz="1800" dirty="0" smtClean="0">
                    <a:latin typeface="Karla" charset="0"/>
                    <a:ea typeface="Karla" charset="0"/>
                    <a:cs typeface="Karla" charset="0"/>
                    <a:sym typeface="Roboto"/>
                  </a:rPr>
                  <a:t>-</a:t>
                </a:r>
                <a:r>
                  <a:rPr lang="en" sz="1800" dirty="0" smtClean="0">
                    <a:latin typeface="Karla" charset="0"/>
                    <a:ea typeface="Karla" charset="0"/>
                    <a:cs typeface="Karla" charset="0"/>
                    <a:sym typeface="Roboto"/>
                  </a:rPr>
                  <a:t>problems</a:t>
                </a:r>
                <a:r>
                  <a:rPr lang="en" sz="1800" dirty="0">
                    <a:latin typeface="Karla" charset="0"/>
                    <a:ea typeface="Karla" charset="0"/>
                    <a:cs typeface="Karla" charset="0"/>
                    <a:sym typeface="Roboto"/>
                  </a:rPr>
                  <a:t>, store its values and backtrack towards bigger problems.</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WORKING BACKWARDS :</a:t>
                </a:r>
              </a:p>
              <a:p>
                <a:pPr lvl="0">
                  <a:spcBef>
                    <a:spcPts val="0"/>
                  </a:spcBef>
                </a:pPr>
                <a:endParaRPr lang="en-US" sz="1800" dirty="0" smtClean="0">
                  <a:latin typeface="Karla" charset="0"/>
                  <a:ea typeface="Karla" charset="0"/>
                  <a:cs typeface="Karla" charset="0"/>
                  <a:sym typeface="Roboto"/>
                </a:endParaRPr>
              </a:p>
              <a:p>
                <a:pPr lvl="0">
                  <a:spcBef>
                    <a:spcPts val="0"/>
                  </a:spcBef>
                </a:pPr>
                <a14:m>
                  <m:oMathPara xmlns:m="http://schemas.openxmlformats.org/officeDocument/2006/math">
                    <m:oMathParaPr>
                      <m:jc m:val="centerGroup"/>
                    </m:oMathParaPr>
                    <m:oMath xmlns:m="http://schemas.openxmlformats.org/officeDocument/2006/math">
                      <m:r>
                        <a:rPr lang="en-US" sz="1800" b="0" i="1" smtClean="0">
                          <a:latin typeface="Cambria Math" charset="0"/>
                          <a:ea typeface="Karla" charset="0"/>
                          <a:cs typeface="Karla" charset="0"/>
                          <a:sym typeface="Roboto"/>
                        </a:rPr>
                        <m:t>𝑉</m:t>
                      </m:r>
                      <m:d>
                        <m:dPr>
                          <m:ctrlPr>
                            <a:rPr lang="en-US" sz="1800" b="0" i="1" smtClean="0">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𝑆</m:t>
                              </m:r>
                            </m:e>
                            <m:sub>
                              <m:r>
                                <a:rPr lang="en-US" sz="1800" b="0" i="1" smtClean="0">
                                  <a:latin typeface="Cambria Math" charset="0"/>
                                  <a:ea typeface="Karla" charset="0"/>
                                  <a:cs typeface="Karla" charset="0"/>
                                  <a:sym typeface="Roboto"/>
                                </a:rPr>
                                <m:t>𝑇</m:t>
                              </m:r>
                              <m:r>
                                <a:rPr lang="en-US" sz="1800" b="0" i="1" smtClean="0">
                                  <a:latin typeface="Cambria Math" charset="0"/>
                                  <a:ea typeface="Karla" charset="0"/>
                                  <a:cs typeface="Karla" charset="0"/>
                                  <a:sym typeface="Roboto"/>
                                </a:rPr>
                                <m:t>−1</m:t>
                              </m:r>
                            </m:sub>
                          </m:sSub>
                          <m:r>
                            <a:rPr lang="en-US" sz="1800" b="0" i="1" smtClean="0">
                              <a:latin typeface="Cambria Math" charset="0"/>
                              <a:ea typeface="Karla" charset="0"/>
                              <a:cs typeface="Karla" charset="0"/>
                              <a:sym typeface="Roboto"/>
                            </a:rPr>
                            <m:t>,</m:t>
                          </m:r>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𝑎</m:t>
                              </m:r>
                            </m:e>
                            <m:sub>
                              <m:r>
                                <a:rPr lang="en-US" sz="1800" b="0" i="1" smtClean="0">
                                  <a:latin typeface="Cambria Math" charset="0"/>
                                  <a:ea typeface="Karla" charset="0"/>
                                  <a:cs typeface="Karla" charset="0"/>
                                  <a:sym typeface="Roboto"/>
                                </a:rPr>
                                <m:t>𝑇</m:t>
                              </m:r>
                              <m:r>
                                <a:rPr lang="en-US" sz="1800" b="0" i="1" smtClean="0">
                                  <a:latin typeface="Cambria Math" charset="0"/>
                                  <a:ea typeface="Karla" charset="0"/>
                                  <a:cs typeface="Karla" charset="0"/>
                                  <a:sym typeface="Roboto"/>
                                </a:rPr>
                                <m:t>−1</m:t>
                              </m:r>
                            </m:sub>
                          </m:sSub>
                        </m:e>
                      </m:d>
                      <m:r>
                        <a:rPr lang="en-US" sz="1800" b="0" i="1" smtClean="0">
                          <a:latin typeface="Cambria Math" charset="0"/>
                          <a:ea typeface="Karla" charset="0"/>
                          <a:cs typeface="Karla" charset="0"/>
                          <a:sym typeface="Roboto"/>
                        </a:rPr>
                        <m:t>=</m:t>
                      </m:r>
                      <m:r>
                        <a:rPr lang="en-US" sz="1800" b="0" i="1" smtClean="0">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b="0" i="1" smtClean="0">
                                  <a:latin typeface="Cambria Math" charset="0"/>
                                  <a:ea typeface="Karla" charset="0"/>
                                  <a:cs typeface="Karla" charset="0"/>
                                  <a:sym typeface="Roboto"/>
                                </a:rPr>
                              </m:ctrlPr>
                            </m:sSubPr>
                            <m:e>
                              <m:r>
                                <a:rPr lang="en-US" sz="1800" b="0" i="1" smtClean="0">
                                  <a:latin typeface="Cambria Math" charset="0"/>
                                  <a:ea typeface="Karla" charset="0"/>
                                  <a:cs typeface="Karla" charset="0"/>
                                  <a:sym typeface="Roboto"/>
                                </a:rPr>
                                <m:t>𝑆</m:t>
                              </m:r>
                            </m:e>
                            <m:sub>
                              <m:r>
                                <a:rPr lang="en-US" sz="1800" b="0" i="1" smtClean="0">
                                  <a:latin typeface="Cambria Math" charset="0"/>
                                  <a:ea typeface="Karla" charset="0"/>
                                  <a:cs typeface="Karla" charset="0"/>
                                  <a:sym typeface="Roboto"/>
                                </a:rPr>
                                <m:t>𝑇</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sub>
                          </m:sSub>
                        </m:e>
                      </m:d>
                    </m:oMath>
                  </m:oMathPara>
                </a14:m>
                <a:endParaRPr lang="en-US" sz="1800" dirty="0" smtClean="0">
                  <a:latin typeface="Karla" charset="0"/>
                  <a:ea typeface="Karla" charset="0"/>
                  <a:cs typeface="Karla" charset="0"/>
                  <a:sym typeface="Roboto"/>
                </a:endParaRPr>
              </a:p>
              <a:p>
                <a:pPr lvl="0" algn="ctr">
                  <a:spcBef>
                    <a:spcPts val="0"/>
                  </a:spcBef>
                </a:pPr>
                <a:r>
                  <a:rPr lang="en-US" sz="1800" dirty="0" smtClean="0">
                    <a:latin typeface="Karla" charset="0"/>
                    <a:ea typeface="Karla" charset="0"/>
                    <a:cs typeface="Karla" charset="0"/>
                    <a:sym typeface="Roboto"/>
                  </a:rPr>
                  <a:t>   </a:t>
                </a:r>
                <a14:m>
                  <m:oMath xmlns:m="http://schemas.openxmlformats.org/officeDocument/2006/math">
                    <m:r>
                      <a:rPr lang="en-US" sz="1800" i="1">
                        <a:latin typeface="Cambria Math" charset="0"/>
                        <a:ea typeface="Karla" charset="0"/>
                        <a:cs typeface="Karla" charset="0"/>
                        <a:sym typeface="Roboto"/>
                      </a:rPr>
                      <m:t>𝑉</m:t>
                    </m:r>
                    <m:d>
                      <m:dPr>
                        <m:ctrlPr>
                          <a:rPr lang="en-US" sz="1800" i="1">
                            <a:latin typeface="Cambria Math" charset="0"/>
                            <a:ea typeface="Karla" charset="0"/>
                            <a:cs typeface="Karla" charset="0"/>
                            <a:sym typeface="Roboto"/>
                          </a:rPr>
                        </m:ctrlPr>
                      </m:dPr>
                      <m:e>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𝑆</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−2</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−2</m:t>
                            </m:r>
                          </m:sub>
                        </m:sSub>
                      </m:e>
                    </m:d>
                    <m:r>
                      <a:rPr lang="en-US" sz="1800" b="0" i="1" smtClean="0">
                        <a:latin typeface="Cambria Math" charset="0"/>
                        <a:ea typeface="Karla" charset="0"/>
                        <a:cs typeface="Karla" charset="0"/>
                        <a:sym typeface="Roboto"/>
                      </a:rPr>
                      <m:t>=</m:t>
                    </m:r>
                    <m:r>
                      <a:rPr lang="en-US" sz="1800" i="1">
                        <a:latin typeface="Cambria Math" charset="0"/>
                        <a:ea typeface="Karla" charset="0"/>
                        <a:cs typeface="Karla" charset="0"/>
                        <a:sym typeface="Roboto"/>
                      </a:rPr>
                      <m:t>𝑅</m:t>
                    </m:r>
                    <m:d>
                      <m:dPr>
                        <m:ctrlPr>
                          <a:rPr lang="en-US" sz="1800" i="1">
                            <a:latin typeface="Cambria Math" charset="0"/>
                            <a:ea typeface="Karla" charset="0"/>
                            <a:cs typeface="Karla" charset="0"/>
                            <a:sym typeface="Roboto"/>
                          </a:rPr>
                        </m:ctrlPr>
                      </m:dPr>
                      <m:e>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𝑆</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e>
                    </m:d>
                  </m:oMath>
                </a14:m>
                <a:r>
                  <a:rPr lang="en-US" sz="1800" dirty="0" smtClean="0">
                    <a:latin typeface="Karla" charset="0"/>
                    <a:ea typeface="Karla" charset="0"/>
                    <a:cs typeface="Karla" charset="0"/>
                    <a:sym typeface="Roboto"/>
                  </a:rPr>
                  <a:t> + </a:t>
                </a:r>
                <a14:m>
                  <m:oMath xmlns:m="http://schemas.openxmlformats.org/officeDocument/2006/math">
                    <m:r>
                      <a:rPr lang="en-US" sz="1800" i="1">
                        <a:latin typeface="Cambria Math" charset="0"/>
                        <a:ea typeface="Karla" charset="0"/>
                        <a:cs typeface="Karla" charset="0"/>
                        <a:sym typeface="Roboto"/>
                      </a:rPr>
                      <m:t>𝑉</m:t>
                    </m:r>
                    <m:d>
                      <m:dPr>
                        <m:ctrlPr>
                          <a:rPr lang="en-US" sz="1800" i="1" smtClean="0">
                            <a:latin typeface="Cambria Math" charset="0"/>
                            <a:ea typeface="Karla" charset="0"/>
                            <a:cs typeface="Karla" charset="0"/>
                            <a:sym typeface="Roboto"/>
                          </a:rPr>
                        </m:ctrlPr>
                      </m:dPr>
                      <m:e>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𝑆</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r>
                          <a:rPr lang="en-US" sz="1800" i="1">
                            <a:latin typeface="Cambria Math" charset="0"/>
                            <a:ea typeface="Karla" charset="0"/>
                            <a:cs typeface="Karla" charset="0"/>
                            <a:sym typeface="Roboto"/>
                          </a:rPr>
                          <m:t>,</m:t>
                        </m:r>
                        <m:sSub>
                          <m:sSubPr>
                            <m:ctrlPr>
                              <a:rPr lang="en-US" sz="1800" i="1">
                                <a:latin typeface="Cambria Math" charset="0"/>
                                <a:ea typeface="Karla" charset="0"/>
                                <a:cs typeface="Karla" charset="0"/>
                                <a:sym typeface="Roboto"/>
                              </a:rPr>
                            </m:ctrlPr>
                          </m:sSubPr>
                          <m:e>
                            <m:r>
                              <a:rPr lang="en-US" sz="1800" i="1">
                                <a:latin typeface="Cambria Math" charset="0"/>
                                <a:ea typeface="Karla" charset="0"/>
                                <a:cs typeface="Karla" charset="0"/>
                                <a:sym typeface="Roboto"/>
                              </a:rPr>
                              <m:t>𝑎</m:t>
                            </m:r>
                          </m:e>
                          <m:sub>
                            <m:r>
                              <a:rPr lang="en-US" sz="1800" i="1">
                                <a:latin typeface="Cambria Math" charset="0"/>
                                <a:ea typeface="Karla" charset="0"/>
                                <a:cs typeface="Karla" charset="0"/>
                                <a:sym typeface="Roboto"/>
                              </a:rPr>
                              <m:t>𝑇</m:t>
                            </m:r>
                            <m:r>
                              <a:rPr lang="en-US" sz="1800" i="1">
                                <a:latin typeface="Cambria Math" charset="0"/>
                                <a:ea typeface="Karla" charset="0"/>
                                <a:cs typeface="Karla" charset="0"/>
                                <a:sym typeface="Roboto"/>
                              </a:rPr>
                              <m:t>−1</m:t>
                            </m:r>
                          </m:sub>
                        </m:sSub>
                      </m:e>
                    </m:d>
                  </m:oMath>
                </a14:m>
                <a:r>
                  <a:rPr lang="en-US" sz="1800" dirty="0" smtClean="0">
                    <a:latin typeface="Karla" charset="0"/>
                    <a:ea typeface="Karla" charset="0"/>
                    <a:cs typeface="Karla" charset="0"/>
                    <a:sym typeface="Roboto"/>
                  </a:rPr>
                  <a:t> </a:t>
                </a:r>
              </a:p>
              <a:p>
                <a:pPr lvl="0" algn="ctr">
                  <a:spcBef>
                    <a:spcPts val="0"/>
                  </a:spcBef>
                </a:pPr>
                <a14:m>
                  <m:oMathPara xmlns:m="http://schemas.openxmlformats.org/officeDocument/2006/math">
                    <m:oMathParaPr>
                      <m:jc m:val="centerGroup"/>
                    </m:oMathParaPr>
                    <m:oMath xmlns:m="http://schemas.openxmlformats.org/officeDocument/2006/math">
                      <m:r>
                        <a:rPr lang="en-US" sz="1800" i="1" smtClean="0">
                          <a:latin typeface="Cambria Math" charset="0"/>
                          <a:ea typeface="Cambria Math" charset="0"/>
                          <a:cs typeface="Cambria Math" charset="0"/>
                          <a:sym typeface="Roboto"/>
                        </a:rPr>
                        <m:t>⋮</m:t>
                      </m:r>
                    </m:oMath>
                  </m:oMathPara>
                </a14:m>
                <a:endParaRPr lang="en-US"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lgn="ctr">
                  <a:spcBef>
                    <a:spcPts val="0"/>
                  </a:spcBef>
                </a:pPr>
                <a:r>
                  <a:rPr lang="en" sz="1800" dirty="0" smtClean="0">
                    <a:latin typeface="Karla" charset="0"/>
                    <a:ea typeface="Karla" charset="0"/>
                    <a:cs typeface="Karla" charset="0"/>
                    <a:sym typeface="Roboto"/>
                  </a:rPr>
                  <a:t>(</a:t>
                </a:r>
                <a:r>
                  <a:rPr lang="en" sz="1800" i="1" dirty="0">
                    <a:latin typeface="Cambria Math" charset="0"/>
                    <a:ea typeface="Cambria Math" charset="0"/>
                    <a:cs typeface="Cambria Math" charset="0"/>
                    <a:sym typeface="Roboto"/>
                  </a:rPr>
                  <a:t>T</a:t>
                </a:r>
                <a:r>
                  <a:rPr lang="en" sz="1800" dirty="0">
                    <a:latin typeface="Karla" charset="0"/>
                    <a:ea typeface="Karla" charset="0"/>
                    <a:cs typeface="Karla" charset="0"/>
                    <a:sym typeface="Roboto"/>
                  </a:rPr>
                  <a:t> is terminal state)</a:t>
                </a:r>
              </a:p>
              <a:p>
                <a:pPr marL="457200" lvl="0">
                  <a:spcBef>
                    <a:spcPts val="0"/>
                  </a:spcBef>
                </a:pPr>
                <a:endParaRPr lang="en" sz="1800" dirty="0">
                  <a:latin typeface="Karla" charset="0"/>
                  <a:ea typeface="Karla" charset="0"/>
                  <a:cs typeface="Karla" charset="0"/>
                  <a:sym typeface="Roboto"/>
                </a:endParaRPr>
              </a:p>
              <a:p>
                <a:endParaRPr lang="en-US" sz="1800" dirty="0">
                  <a:latin typeface="Karla" charset="0"/>
                  <a:ea typeface="Karla" charset="0"/>
                  <a:cs typeface="Karla"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0" y="883319"/>
                <a:ext cx="8413431" cy="1583357"/>
              </a:xfrm>
              <a:blipFill rotWithShape="0">
                <a:blip r:embed="rId2"/>
                <a:stretch>
                  <a:fillRect l="-652" t="-2308" b="-137308"/>
                </a:stretch>
              </a:blipFill>
            </p:spPr>
            <p:txBody>
              <a:bodyPr/>
              <a:lstStyle/>
              <a:p>
                <a:r>
                  <a:rPr lang="en-US">
                    <a:noFill/>
                  </a:rPr>
                  <a:t> </a:t>
                </a:r>
              </a:p>
            </p:txBody>
          </p:sp>
        </mc:Fallback>
      </mc:AlternateContent>
    </p:spTree>
    <p:extLst>
      <p:ext uri="{BB962C8B-B14F-4D97-AF65-F5344CB8AC3E}">
        <p14:creationId xmlns:p14="http://schemas.microsoft.com/office/powerpoint/2010/main" val="757062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Based and Model Free Methods</a:t>
            </a:r>
            <a:endParaRPr lang="en-US" dirty="0"/>
          </a:p>
        </p:txBody>
      </p:sp>
      <p:sp>
        <p:nvSpPr>
          <p:cNvPr id="3" name="Content Placeholder 2"/>
          <p:cNvSpPr>
            <a:spLocks noGrp="1"/>
          </p:cNvSpPr>
          <p:nvPr>
            <p:ph idx="1"/>
          </p:nvPr>
        </p:nvSpPr>
        <p:spPr/>
        <p:txBody>
          <a:bodyPr/>
          <a:lstStyle/>
          <a:p>
            <a:r>
              <a:rPr lang="en-US" b="1" dirty="0" smtClean="0"/>
              <a:t>Model Based: </a:t>
            </a:r>
          </a:p>
          <a:p>
            <a:r>
              <a:rPr lang="en-US" dirty="0" smtClean="0"/>
              <a:t>	Knowing the transition matrix. </a:t>
            </a:r>
          </a:p>
          <a:p>
            <a:endParaRPr lang="en-US" dirty="0"/>
          </a:p>
          <a:p>
            <a:r>
              <a:rPr lang="en-US" b="1" dirty="0" smtClean="0"/>
              <a:t>Model Free: </a:t>
            </a:r>
          </a:p>
          <a:p>
            <a:r>
              <a:rPr lang="en-US" dirty="0"/>
              <a:t>	</a:t>
            </a:r>
            <a:r>
              <a:rPr lang="en-US" dirty="0" smtClean="0"/>
              <a:t>Not knowing the transition matrix.</a:t>
            </a:r>
            <a:endParaRPr lang="en-US" dirty="0"/>
          </a:p>
        </p:txBody>
      </p:sp>
    </p:spTree>
    <p:extLst>
      <p:ext uri="{BB962C8B-B14F-4D97-AF65-F5344CB8AC3E}">
        <p14:creationId xmlns:p14="http://schemas.microsoft.com/office/powerpoint/2010/main" val="1613666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Model-</a:t>
            </a:r>
            <a:r>
              <a:rPr lang="en-US" sz="3600" dirty="0" smtClean="0"/>
              <a:t>Based</a:t>
            </a:r>
            <a:r>
              <a:rPr lang="en" sz="3600" dirty="0" smtClean="0"/>
              <a:t> </a:t>
            </a:r>
            <a:r>
              <a:rPr lang="en" sz="3600" dirty="0"/>
              <a:t>Methods</a:t>
            </a:r>
            <a:endParaRPr sz="3600" dirty="0"/>
          </a:p>
          <a:p>
            <a:pPr marL="0" lvl="0" indent="0" algn="l" rtl="0">
              <a:spcBef>
                <a:spcPts val="0"/>
              </a:spcBef>
              <a:spcAft>
                <a:spcPts val="0"/>
              </a:spcAft>
              <a:buNone/>
            </a:pPr>
            <a:endParaRPr sz="3600" dirty="0"/>
          </a:p>
          <a:p>
            <a:pPr lvl="0" algn="l"/>
            <a:r>
              <a:rPr lang="en" sz="2400" dirty="0"/>
              <a:t>Value </a:t>
            </a:r>
            <a:r>
              <a:rPr lang="en" sz="2400" dirty="0" smtClean="0"/>
              <a:t>Iteration</a:t>
            </a:r>
            <a:r>
              <a:rPr lang="en-US" sz="2400" dirty="0" smtClean="0"/>
              <a:t>, Policy Iteration</a:t>
            </a:r>
            <a:endParaRPr sz="2400" dirty="0"/>
          </a:p>
        </p:txBody>
      </p:sp>
    </p:spTree>
    <p:extLst>
      <p:ext uri="{BB962C8B-B14F-4D97-AF65-F5344CB8AC3E}">
        <p14:creationId xmlns:p14="http://schemas.microsoft.com/office/powerpoint/2010/main" val="2135802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Value Iteration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457200" lvl="0" indent="-342900">
                  <a:lnSpc>
                    <a:spcPct val="150000"/>
                  </a:lnSpc>
                  <a:spcBef>
                    <a:spcPts val="0"/>
                  </a:spcBef>
                  <a:buSzPts val="1800"/>
                  <a:buFont typeface="Roboto"/>
                  <a:buAutoNum type="arabicPeriod"/>
                </a:pPr>
                <a:r>
                  <a:rPr lang="en" sz="1800" dirty="0">
                    <a:solidFill>
                      <a:schemeClr val="tx1">
                        <a:lumMod val="75000"/>
                        <a:lumOff val="25000"/>
                      </a:schemeClr>
                    </a:solidFill>
                    <a:latin typeface="Karla" charset="0"/>
                    <a:ea typeface="Karla" charset="0"/>
                    <a:cs typeface="Karla" charset="0"/>
                    <a:sym typeface="Roboto"/>
                  </a:rPr>
                  <a:t>Start with some arbitrary value assignments </a:t>
                </a:r>
                <a14:m>
                  <m:oMath xmlns:m="http://schemas.openxmlformats.org/officeDocument/2006/math">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𝑉</m:t>
                        </m:r>
                      </m:e>
                      <m:sup>
                        <m:r>
                          <a:rPr lang="en" sz="1800" i="1">
                            <a:solidFill>
                              <a:schemeClr val="tx1">
                                <a:lumMod val="75000"/>
                                <a:lumOff val="25000"/>
                              </a:schemeClr>
                            </a:solidFill>
                            <a:latin typeface="Cambria Math" charset="0"/>
                            <a:ea typeface="Karla" charset="0"/>
                            <a:cs typeface="Karla" charset="0"/>
                            <a:sym typeface="Roboto"/>
                          </a:rPr>
                          <m:t>(0)</m:t>
                        </m:r>
                      </m:sup>
                    </m:sSup>
                  </m:oMath>
                </a14:m>
                <a:r>
                  <a:rPr lang="en" sz="1800" dirty="0">
                    <a:solidFill>
                      <a:schemeClr val="tx1">
                        <a:lumMod val="75000"/>
                        <a:lumOff val="25000"/>
                      </a:schemeClr>
                    </a:solidFill>
                    <a:latin typeface="Karla" charset="0"/>
                    <a:ea typeface="Karla" charset="0"/>
                    <a:cs typeface="Karla" charset="0"/>
                    <a:sym typeface="Roboto"/>
                  </a:rPr>
                  <a:t>(S)</a:t>
                </a:r>
                <a:endParaRPr lang="en" sz="1800" dirty="0">
                  <a:solidFill>
                    <a:schemeClr val="tx1">
                      <a:lumMod val="75000"/>
                      <a:lumOff val="25000"/>
                    </a:schemeClr>
                  </a:solidFill>
                  <a:latin typeface="Karla" charset="0"/>
                  <a:ea typeface="Karla" charset="0"/>
                  <a:cs typeface="Karla" charset="0"/>
                  <a:sym typeface="Roboto"/>
                </a:endParaRPr>
              </a:p>
              <a:p>
                <a:pPr marL="457200" lvl="0" indent="-342900">
                  <a:lnSpc>
                    <a:spcPct val="150000"/>
                  </a:lnSpc>
                  <a:spcBef>
                    <a:spcPts val="0"/>
                  </a:spcBef>
                  <a:buSzPts val="1800"/>
                  <a:buFont typeface="Roboto"/>
                  <a:buAutoNum type="arabicPeriod"/>
                </a:pPr>
                <a:r>
                  <a:rPr lang="en" sz="1800" dirty="0">
                    <a:solidFill>
                      <a:schemeClr val="tx1">
                        <a:lumMod val="75000"/>
                        <a:lumOff val="25000"/>
                      </a:schemeClr>
                    </a:solidFill>
                    <a:latin typeface="Karla" charset="0"/>
                    <a:ea typeface="Karla" charset="0"/>
                    <a:cs typeface="Karla" charset="0"/>
                    <a:sym typeface="Roboto"/>
                  </a:rPr>
                  <a:t>Update Policy and repeat until </a:t>
                </a:r>
                <a14:m>
                  <m:oMath xmlns:m="http://schemas.openxmlformats.org/officeDocument/2006/math">
                    <m:d>
                      <m:dPr>
                        <m:begChr m:val="|"/>
                        <m:endChr m:val="|"/>
                        <m:ctrlPr>
                          <a:rPr lang="en" sz="1800" i="1">
                            <a:solidFill>
                              <a:schemeClr val="tx1">
                                <a:lumMod val="75000"/>
                                <a:lumOff val="25000"/>
                              </a:schemeClr>
                            </a:solidFill>
                            <a:latin typeface="Cambria Math" charset="0"/>
                            <a:ea typeface="Karla" charset="0"/>
                            <a:cs typeface="Karla" charset="0"/>
                            <a:sym typeface="Roboto"/>
                          </a:rPr>
                        </m:ctrlPr>
                      </m:dPr>
                      <m:e>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𝑉</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+1)</m:t>
                            </m:r>
                          </m:sup>
                        </m:s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e>
                        </m:d>
                        <m:r>
                          <a:rPr lang="en" sz="1800" i="1">
                            <a:solidFill>
                              <a:schemeClr val="tx1">
                                <a:lumMod val="75000"/>
                                <a:lumOff val="25000"/>
                              </a:schemeClr>
                            </a:solidFill>
                            <a:latin typeface="Cambria Math" charset="0"/>
                            <a:ea typeface="Karla" charset="0"/>
                            <a:cs typeface="Karla" charset="0"/>
                            <a:sym typeface="Roboto"/>
                          </a:rPr>
                          <m:t>−</m:t>
                        </m:r>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𝑉</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m:t>
                            </m:r>
                          </m:sup>
                        </m:s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e>
                        </m:d>
                      </m:e>
                    </m:d>
                    <m:r>
                      <a:rPr lang="en" sz="1800" i="1">
                        <a:solidFill>
                          <a:schemeClr val="tx1">
                            <a:lumMod val="75000"/>
                            <a:lumOff val="25000"/>
                          </a:schemeClr>
                        </a:solidFill>
                        <a:latin typeface="Cambria Math" charset="0"/>
                        <a:ea typeface="Karla" charset="0"/>
                        <a:cs typeface="Karla" charset="0"/>
                        <a:sym typeface="Roboto"/>
                      </a:rPr>
                      <m:t>&lt;</m:t>
                    </m:r>
                    <m:r>
                      <a:rPr lang="en" sz="1800" i="1">
                        <a:solidFill>
                          <a:schemeClr val="tx1">
                            <a:lumMod val="75000"/>
                            <a:lumOff val="25000"/>
                          </a:schemeClr>
                        </a:solidFill>
                        <a:latin typeface="Cambria Math" charset="0"/>
                        <a:ea typeface="Karla" charset="0"/>
                        <a:cs typeface="Karla" charset="0"/>
                        <a:sym typeface="Roboto"/>
                      </a:rPr>
                      <m:t>𝜖</m:t>
                    </m:r>
                  </m:oMath>
                </a14:m>
                <a:endParaRPr lang="en" sz="1800" dirty="0">
                  <a:solidFill>
                    <a:schemeClr val="tx1">
                      <a:lumMod val="75000"/>
                      <a:lumOff val="25000"/>
                    </a:schemeClr>
                  </a:solidFill>
                  <a:latin typeface="Karla" charset="0"/>
                  <a:ea typeface="Karla" charset="0"/>
                  <a:cs typeface="Karla" charset="0"/>
                  <a:sym typeface="Roboto"/>
                </a:endParaRPr>
              </a:p>
              <a:p>
                <a:pPr marL="114300" lvl="0" algn="ctr">
                  <a:lnSpc>
                    <a:spcPct val="150000"/>
                  </a:lnSpc>
                  <a:spcBef>
                    <a:spcPts val="0"/>
                  </a:spcBef>
                  <a:buSzPts val="1800"/>
                </a:pPr>
                <a14:m>
                  <m:oMathPara xmlns:m="http://schemas.openxmlformats.org/officeDocument/2006/math">
                    <m:oMathParaPr>
                      <m:jc m:val="centerGroup"/>
                    </m:oMathParaPr>
                    <m:oMath xmlns:m="http://schemas.openxmlformats.org/officeDocument/2006/math">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𝑄</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m:t>
                          </m:r>
                        </m:sup>
                      </m:s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𝑎</m:t>
                          </m:r>
                        </m:e>
                      </m:d>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𝑅</m:t>
                      </m:r>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𝑎</m:t>
                          </m:r>
                        </m:e>
                      </m:d>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𝛾</m:t>
                      </m:r>
                      <m:sSub>
                        <m:sSubPr>
                          <m:ctrlPr>
                            <a:rPr lang="en" sz="1800" i="1">
                              <a:solidFill>
                                <a:schemeClr val="tx1">
                                  <a:lumMod val="75000"/>
                                  <a:lumOff val="25000"/>
                                </a:schemeClr>
                              </a:solidFill>
                              <a:latin typeface="Cambria Math" charset="0"/>
                              <a:ea typeface="Karla" charset="0"/>
                              <a:cs typeface="Karla" charset="0"/>
                              <a:sym typeface="Roboto"/>
                            </a:rPr>
                          </m:ctrlPr>
                        </m:sSubPr>
                        <m:e>
                          <m:r>
                            <a:rPr lang="en" sz="1800" i="1">
                              <a:solidFill>
                                <a:schemeClr val="tx1">
                                  <a:lumMod val="75000"/>
                                  <a:lumOff val="25000"/>
                                </a:schemeClr>
                              </a:solidFill>
                              <a:latin typeface="Cambria Math" charset="0"/>
                              <a:ea typeface="Karla" charset="0"/>
                              <a:cs typeface="Karla" charset="0"/>
                              <a:sym typeface="Roboto"/>
                            </a:rPr>
                            <m:t>𝔼</m:t>
                          </m:r>
                        </m:e>
                        <m:sub>
                          <m:r>
                            <a:rPr lang="en" sz="1800" i="1">
                              <a:solidFill>
                                <a:schemeClr val="tx1">
                                  <a:lumMod val="75000"/>
                                  <a:lumOff val="25000"/>
                                </a:schemeClr>
                              </a:solidFill>
                              <a:latin typeface="Cambria Math" charset="0"/>
                              <a:ea typeface="Karla" charset="0"/>
                              <a:cs typeface="Karla" charset="0"/>
                              <a:sym typeface="Roboto"/>
                            </a:rPr>
                            <m:t>𝑇</m:t>
                          </m:r>
                        </m:sub>
                      </m:sSub>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𝑉</m:t>
                      </m:r>
                      <m:d>
                        <m:dPr>
                          <m:ctrlPr>
                            <a:rPr lang="en" sz="1800" i="1">
                              <a:solidFill>
                                <a:schemeClr val="tx1">
                                  <a:lumMod val="75000"/>
                                  <a:lumOff val="25000"/>
                                </a:schemeClr>
                              </a:solidFill>
                              <a:latin typeface="Cambria Math" charset="0"/>
                              <a:ea typeface="Karla" charset="0"/>
                              <a:cs typeface="Karla" charset="0"/>
                              <a:sym typeface="Roboto"/>
                            </a:rPr>
                          </m:ctrlPr>
                        </m:dPr>
                        <m:e>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𝑠</m:t>
                              </m:r>
                            </m:e>
                            <m:sup>
                              <m:r>
                                <a:rPr lang="en" sz="1800" i="1">
                                  <a:solidFill>
                                    <a:schemeClr val="tx1">
                                      <a:lumMod val="75000"/>
                                      <a:lumOff val="25000"/>
                                    </a:schemeClr>
                                  </a:solidFill>
                                  <a:latin typeface="Cambria Math" charset="0"/>
                                  <a:ea typeface="Karla" charset="0"/>
                                  <a:cs typeface="Karla" charset="0"/>
                                  <a:sym typeface="Roboto"/>
                                </a:rPr>
                                <m:t>′</m:t>
                              </m:r>
                            </m:sup>
                          </m:sSup>
                        </m:e>
                      </m:d>
                      <m:r>
                        <a:rPr lang="en" sz="1800" i="1">
                          <a:solidFill>
                            <a:schemeClr val="tx1">
                              <a:lumMod val="75000"/>
                              <a:lumOff val="25000"/>
                            </a:schemeClr>
                          </a:solidFill>
                          <a:latin typeface="Cambria Math" charset="0"/>
                          <a:ea typeface="Karla" charset="0"/>
                          <a:cs typeface="Karla" charset="0"/>
                          <a:sym typeface="Roboto"/>
                        </a:rPr>
                        <m:t>]</m:t>
                      </m:r>
                    </m:oMath>
                  </m:oMathPara>
                </a14:m>
                <a:endParaRPr lang="en" sz="1800" dirty="0">
                  <a:solidFill>
                    <a:schemeClr val="tx1">
                      <a:lumMod val="75000"/>
                      <a:lumOff val="25000"/>
                    </a:schemeClr>
                  </a:solidFill>
                  <a:latin typeface="Karla" charset="0"/>
                  <a:ea typeface="Karla" charset="0"/>
                  <a:cs typeface="Karla" charset="0"/>
                  <a:sym typeface="Roboto"/>
                </a:endParaRPr>
              </a:p>
              <a:p>
                <a:pPr marL="114300" lvl="0" algn="ctr">
                  <a:lnSpc>
                    <a:spcPct val="150000"/>
                  </a:lnSpc>
                  <a:spcBef>
                    <a:spcPts val="0"/>
                  </a:spcBef>
                  <a:buSzPts val="1800"/>
                </a:pPr>
                <a14:m>
                  <m:oMath xmlns:m="http://schemas.openxmlformats.org/officeDocument/2006/math">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𝑉</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+1)</m:t>
                        </m:r>
                      </m:sup>
                    </m:s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e>
                    </m:d>
                    <m:r>
                      <a:rPr lang="en" sz="1800" i="1">
                        <a:solidFill>
                          <a:schemeClr val="tx1">
                            <a:lumMod val="75000"/>
                            <a:lumOff val="25000"/>
                          </a:schemeClr>
                        </a:solidFill>
                        <a:latin typeface="Cambria Math" charset="0"/>
                        <a:ea typeface="Karla" charset="0"/>
                        <a:cs typeface="Karla" charset="0"/>
                        <a:sym typeface="Roboto"/>
                      </a:rPr>
                      <m:t>=</m:t>
                    </m:r>
                    <m:sSub>
                      <m:sSubPr>
                        <m:ctrlPr>
                          <a:rPr lang="en" sz="1800" i="1">
                            <a:solidFill>
                              <a:schemeClr val="tx1">
                                <a:lumMod val="75000"/>
                                <a:lumOff val="25000"/>
                              </a:schemeClr>
                            </a:solidFill>
                            <a:latin typeface="Cambria Math" charset="0"/>
                            <a:ea typeface="Karla" charset="0"/>
                            <a:cs typeface="Karla" charset="0"/>
                            <a:sym typeface="Roboto"/>
                          </a:rPr>
                        </m:ctrlPr>
                      </m:sSubPr>
                      <m:e>
                        <m:r>
                          <m:rPr>
                            <m:sty m:val="p"/>
                          </m:rPr>
                          <a:rPr lang="en" sz="1800">
                            <a:solidFill>
                              <a:schemeClr val="tx1">
                                <a:lumMod val="75000"/>
                                <a:lumOff val="25000"/>
                              </a:schemeClr>
                            </a:solidFill>
                            <a:latin typeface="Cambria Math" charset="0"/>
                            <a:ea typeface="Karla" charset="0"/>
                            <a:cs typeface="Karla" charset="0"/>
                            <a:sym typeface="Roboto"/>
                          </a:rPr>
                          <m:t>max</m:t>
                        </m:r>
                      </m:e>
                      <m:sub>
                        <m:r>
                          <a:rPr lang="en" sz="1800" i="1">
                            <a:solidFill>
                              <a:schemeClr val="tx1">
                                <a:lumMod val="75000"/>
                                <a:lumOff val="25000"/>
                              </a:schemeClr>
                            </a:solidFill>
                            <a:latin typeface="Cambria Math" charset="0"/>
                            <a:ea typeface="Karla" charset="0"/>
                            <a:cs typeface="Karla" charset="0"/>
                            <a:sym typeface="Roboto"/>
                          </a:rPr>
                          <m:t>𝑎</m:t>
                        </m:r>
                      </m:sub>
                    </m:sSub>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𝑄</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m:t>
                        </m:r>
                      </m:sup>
                    </m:s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𝑠</m:t>
                    </m:r>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𝑎</m:t>
                    </m:r>
                    <m:r>
                      <a:rPr lang="en" sz="1800" i="1">
                        <a:solidFill>
                          <a:schemeClr val="tx1">
                            <a:lumMod val="75000"/>
                            <a:lumOff val="25000"/>
                          </a:schemeClr>
                        </a:solidFill>
                        <a:latin typeface="Cambria Math" charset="0"/>
                        <a:ea typeface="Karla" charset="0"/>
                        <a:cs typeface="Karla" charset="0"/>
                        <a:sym typeface="Roboto"/>
                      </a:rPr>
                      <m:t>)</m:t>
                    </m:r>
                  </m:oMath>
                </a14:m>
                <a:r>
                  <a:rPr lang="en" sz="1800" i="1" dirty="0">
                    <a:solidFill>
                      <a:schemeClr val="tx1">
                        <a:lumMod val="75000"/>
                        <a:lumOff val="25000"/>
                      </a:schemeClr>
                    </a:solidFill>
                    <a:latin typeface="Karla" charset="0"/>
                    <a:ea typeface="Karla" charset="0"/>
                    <a:cs typeface="Karla" charset="0"/>
                    <a:sym typeface="Roboto"/>
                  </a:rPr>
                  <a:t> </a:t>
                </a:r>
              </a:p>
              <a:p>
                <a:pPr marL="114300" lvl="0" algn="ctr">
                  <a:lnSpc>
                    <a:spcPct val="150000"/>
                  </a:lnSpc>
                  <a:spcBef>
                    <a:spcPts val="0"/>
                  </a:spcBef>
                  <a:buSzPts val="1800"/>
                </a:pPr>
                <a14:m>
                  <m:oMath xmlns:m="http://schemas.openxmlformats.org/officeDocument/2006/math">
                    <m:sSup>
                      <m:sSupPr>
                        <m:ctrlPr>
                          <a:rPr lang="en-US"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𝜋</m:t>
                        </m:r>
                      </m:e>
                      <m:sup>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𝑛</m:t>
                        </m:r>
                        <m:r>
                          <a:rPr lang="en-US" sz="1800" i="1">
                            <a:solidFill>
                              <a:schemeClr val="tx1">
                                <a:lumMod val="75000"/>
                                <a:lumOff val="25000"/>
                              </a:schemeClr>
                            </a:solidFill>
                            <a:latin typeface="Cambria Math" charset="0"/>
                            <a:ea typeface="Karla" charset="0"/>
                            <a:cs typeface="Karla" charset="0"/>
                            <a:sym typeface="Roboto"/>
                          </a:rPr>
                          <m:t>)</m:t>
                        </m:r>
                      </m:sup>
                    </m:sSup>
                    <m:d>
                      <m:dPr>
                        <m:ctrlPr>
                          <a:rPr lang="en" sz="1800" i="1">
                            <a:solidFill>
                              <a:schemeClr val="tx1">
                                <a:lumMod val="75000"/>
                                <a:lumOff val="25000"/>
                              </a:schemeClr>
                            </a:solidFill>
                            <a:latin typeface="Cambria Math" charset="0"/>
                            <a:ea typeface="Karla" charset="0"/>
                            <a:cs typeface="Karla" charset="0"/>
                            <a:sym typeface="Roboto"/>
                          </a:rPr>
                        </m:ctrlPr>
                      </m:dPr>
                      <m:e>
                        <m:r>
                          <a:rPr lang="en" sz="1800" i="1">
                            <a:solidFill>
                              <a:schemeClr val="tx1">
                                <a:lumMod val="75000"/>
                                <a:lumOff val="25000"/>
                              </a:schemeClr>
                            </a:solidFill>
                            <a:latin typeface="Cambria Math" charset="0"/>
                            <a:ea typeface="Karla" charset="0"/>
                            <a:cs typeface="Karla" charset="0"/>
                            <a:sym typeface="Roboto"/>
                          </a:rPr>
                          <m:t>𝑠</m:t>
                        </m:r>
                      </m:e>
                    </m:d>
                    <m:r>
                      <a:rPr lang="en" sz="1800" i="1">
                        <a:solidFill>
                          <a:schemeClr val="tx1">
                            <a:lumMod val="75000"/>
                            <a:lumOff val="25000"/>
                          </a:schemeClr>
                        </a:solidFill>
                        <a:latin typeface="Cambria Math" charset="0"/>
                        <a:ea typeface="Karla" charset="0"/>
                        <a:cs typeface="Karla" charset="0"/>
                        <a:sym typeface="Roboto"/>
                      </a:rPr>
                      <m:t>=</m:t>
                    </m:r>
                    <m:r>
                      <m:rPr>
                        <m:sty m:val="p"/>
                      </m:rPr>
                      <a:rPr lang="en" sz="1800">
                        <a:solidFill>
                          <a:schemeClr val="tx1">
                            <a:lumMod val="75000"/>
                            <a:lumOff val="25000"/>
                          </a:schemeClr>
                        </a:solidFill>
                        <a:latin typeface="Cambria Math" charset="0"/>
                        <a:ea typeface="Karla" charset="0"/>
                        <a:cs typeface="Karla" charset="0"/>
                        <a:sym typeface="Roboto"/>
                      </a:rPr>
                      <m:t>argma</m:t>
                    </m:r>
                    <m:sSub>
                      <m:sSubPr>
                        <m:ctrlPr>
                          <a:rPr lang="en" sz="1800" i="1">
                            <a:solidFill>
                              <a:schemeClr val="tx1">
                                <a:lumMod val="75000"/>
                                <a:lumOff val="25000"/>
                              </a:schemeClr>
                            </a:solidFill>
                            <a:latin typeface="Cambria Math" charset="0"/>
                            <a:ea typeface="Karla" charset="0"/>
                            <a:cs typeface="Karla" charset="0"/>
                            <a:sym typeface="Roboto"/>
                          </a:rPr>
                        </m:ctrlPr>
                      </m:sSubPr>
                      <m:e>
                        <m:r>
                          <m:rPr>
                            <m:sty m:val="p"/>
                          </m:rPr>
                          <a:rPr lang="en" sz="1800">
                            <a:solidFill>
                              <a:schemeClr val="tx1">
                                <a:lumMod val="75000"/>
                                <a:lumOff val="25000"/>
                              </a:schemeClr>
                            </a:solidFill>
                            <a:latin typeface="Cambria Math" charset="0"/>
                            <a:ea typeface="Karla" charset="0"/>
                            <a:cs typeface="Karla" charset="0"/>
                            <a:sym typeface="Roboto"/>
                          </a:rPr>
                          <m:t>x</m:t>
                        </m:r>
                      </m:e>
                      <m:sub>
                        <m:r>
                          <m:rPr>
                            <m:sty m:val="p"/>
                          </m:rPr>
                          <a:rPr lang="en" sz="1800">
                            <a:solidFill>
                              <a:schemeClr val="tx1">
                                <a:lumMod val="75000"/>
                                <a:lumOff val="25000"/>
                              </a:schemeClr>
                            </a:solidFill>
                            <a:latin typeface="Cambria Math" charset="0"/>
                            <a:ea typeface="Karla" charset="0"/>
                            <a:cs typeface="Karla" charset="0"/>
                            <a:sym typeface="Roboto"/>
                          </a:rPr>
                          <m:t>a</m:t>
                        </m:r>
                      </m:sub>
                    </m:sSub>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𝑄</m:t>
                        </m:r>
                      </m:e>
                      <m: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𝑛</m:t>
                        </m:r>
                        <m:r>
                          <a:rPr lang="en" sz="1800" i="1">
                            <a:solidFill>
                              <a:schemeClr val="tx1">
                                <a:lumMod val="75000"/>
                                <a:lumOff val="25000"/>
                              </a:schemeClr>
                            </a:solidFill>
                            <a:latin typeface="Cambria Math" charset="0"/>
                            <a:ea typeface="Karla" charset="0"/>
                            <a:cs typeface="Karla" charset="0"/>
                            <a:sym typeface="Roboto"/>
                          </a:rPr>
                          <m:t>)</m:t>
                        </m:r>
                      </m:sup>
                    </m:sSup>
                  </m:oMath>
                </a14:m>
                <a:r>
                  <a:rPr lang="en" sz="1800" i="1" dirty="0">
                    <a:solidFill>
                      <a:schemeClr val="tx1">
                        <a:lumMod val="75000"/>
                        <a:lumOff val="25000"/>
                      </a:schemeClr>
                    </a:solidFill>
                    <a:latin typeface="Karla" charset="0"/>
                    <a:ea typeface="Karla" charset="0"/>
                    <a:cs typeface="Karla" charset="0"/>
                    <a:sym typeface="Roboto"/>
                  </a:rPr>
                  <a:t>(s, a)</a:t>
                </a:r>
              </a:p>
              <a:p>
                <a:pPr marL="457200" lvl="0" algn="ctr">
                  <a:lnSpc>
                    <a:spcPct val="150000"/>
                  </a:lnSpc>
                  <a:spcBef>
                    <a:spcPts val="0"/>
                  </a:spcBef>
                </a:pPr>
                <a:endParaRPr lang="en" sz="1800" b="1" dirty="0">
                  <a:solidFill>
                    <a:schemeClr val="tx1">
                      <a:lumMod val="75000"/>
                      <a:lumOff val="25000"/>
                    </a:schemeClr>
                  </a:solidFill>
                  <a:latin typeface="Karla" charset="0"/>
                  <a:ea typeface="Karla" charset="0"/>
                  <a:cs typeface="Karla" charset="0"/>
                  <a:sym typeface="Roboto"/>
                </a:endParaRPr>
              </a:p>
              <a:p>
                <a:pPr lvl="0">
                  <a:lnSpc>
                    <a:spcPct val="150000"/>
                  </a:lnSpc>
                  <a:spcBef>
                    <a:spcPts val="0"/>
                  </a:spcBef>
                </a:pPr>
                <a:r>
                  <a:rPr lang="en" sz="1800" dirty="0">
                    <a:solidFill>
                      <a:schemeClr val="tx1">
                        <a:lumMod val="75000"/>
                        <a:lumOff val="25000"/>
                      </a:schemeClr>
                    </a:solidFill>
                    <a:latin typeface="Karla" charset="0"/>
                    <a:ea typeface="Karla" charset="0"/>
                    <a:cs typeface="Karla" charset="0"/>
                    <a:sym typeface="Libre Baskerville"/>
                  </a:rPr>
                  <a:t>INTUITION : Iteratively improve your value estimates using Q, V relations.</a:t>
                </a:r>
                <a:endParaRPr lang="en" sz="1800" b="1" dirty="0">
                  <a:solidFill>
                    <a:schemeClr val="tx1">
                      <a:lumMod val="75000"/>
                      <a:lumOff val="25000"/>
                    </a:schemeClr>
                  </a:solidFill>
                  <a:latin typeface="Karla" charset="0"/>
                  <a:ea typeface="Karla" charset="0"/>
                  <a:cs typeface="Karla" charset="0"/>
                  <a:sym typeface="Roboto"/>
                </a:endParaRPr>
              </a:p>
              <a:p>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09" r="-79" b="-98846"/>
                </a:stretch>
              </a:blipFill>
            </p:spPr>
            <p:txBody>
              <a:bodyPr/>
              <a:lstStyle/>
              <a:p>
                <a:r>
                  <a:rPr lang="en-US">
                    <a:noFill/>
                  </a:rPr>
                  <a:t> </a:t>
                </a:r>
              </a:p>
            </p:txBody>
          </p:sp>
        </mc:Fallback>
      </mc:AlternateContent>
    </p:spTree>
    <p:extLst>
      <p:ext uri="{BB962C8B-B14F-4D97-AF65-F5344CB8AC3E}">
        <p14:creationId xmlns:p14="http://schemas.microsoft.com/office/powerpoint/2010/main" val="3449765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marR="0" lvl="0" indent="-342900" defTabSz="914400" eaLnBrk="1" fontAlgn="auto" latinLnBrk="0" hangingPunct="1">
              <a:lnSpc>
                <a:spcPct val="150000"/>
              </a:lnSpc>
              <a:spcBef>
                <a:spcPts val="0"/>
              </a:spcBef>
              <a:spcAft>
                <a:spcPts val="0"/>
              </a:spcAft>
              <a:buClrTx/>
              <a:buSzPts val="1800"/>
              <a:buFont typeface="Roboto"/>
              <a:buNone/>
              <a:tabLst/>
              <a:defRPr/>
            </a:pPr>
            <a:r>
              <a:rPr lang="en-US" sz="1800" b="1" dirty="0" smtClean="0">
                <a:solidFill>
                  <a:schemeClr val="tx1">
                    <a:lumMod val="75000"/>
                    <a:lumOff val="25000"/>
                  </a:schemeClr>
                </a:solidFill>
                <a:latin typeface="Cambria Math" charset="0"/>
                <a:ea typeface="Cambria Math" charset="0"/>
                <a:cs typeface="Cambria Math" charset="0"/>
                <a:sym typeface="Roboto"/>
              </a:rPr>
              <a:t>Actions</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R (right)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L (left)</a:t>
            </a:r>
          </a:p>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 0</a:t>
            </a: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 0 </a:t>
            </a:r>
          </a:p>
          <a:p>
            <a:pPr marL="457200" lvl="0" indent="-342900">
              <a:lnSpc>
                <a:spcPct val="150000"/>
              </a:lnSpc>
              <a:buClrTx/>
              <a:buSzPts val="1800"/>
            </a:pPr>
            <a:r>
              <a:rPr lang="en-US" sz="1800" dirty="0" smtClean="0">
                <a:solidFill>
                  <a:srgbClr val="C00000"/>
                </a:solidFill>
                <a:latin typeface="Cambria Math" charset="0"/>
                <a:ea typeface="Cambria Math" charset="0"/>
                <a:cs typeface="Cambria Math" charset="0"/>
                <a:sym typeface="Roboto"/>
              </a:rPr>
              <a:t>Step 1:</a:t>
            </a:r>
          </a:p>
          <a:p>
            <a:pPr marL="457200" lvl="1" indent="4064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 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baseline="-25000" dirty="0">
                <a:solidFill>
                  <a:schemeClr val="tx1">
                    <a:lumMod val="75000"/>
                    <a:lumOff val="25000"/>
                  </a:schemeClr>
                </a:solidFill>
                <a:latin typeface="Cambria Math" charset="0"/>
                <a:ea typeface="Cambria Math" charset="0"/>
                <a:cs typeface="Cambria Math" charset="0"/>
                <a:sym typeface="Roboto"/>
              </a:rPr>
              <a:t>,</a:t>
            </a:r>
            <a:r>
              <a:rPr lang="en-US" sz="1800" dirty="0">
                <a:solidFill>
                  <a:schemeClr val="tx1">
                    <a:lumMod val="75000"/>
                    <a:lumOff val="25000"/>
                  </a:schemeClr>
                </a:solidFill>
                <a:latin typeface="Cambria Math" charset="0"/>
                <a:ea typeface="Cambria Math" charset="0"/>
                <a:cs typeface="Cambria Math" charset="0"/>
                <a:sym typeface="Roboto"/>
              </a:rPr>
              <a:t> 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t>
            </a:r>
            <a:r>
              <a:rPr lang="en-US" sz="1800" dirty="0">
                <a:solidFill>
                  <a:schemeClr val="tx1">
                    <a:lumMod val="75000"/>
                    <a:lumOff val="25000"/>
                  </a:schemeClr>
                </a:solidFill>
                <a:latin typeface="Cambria Math" charset="0"/>
                <a:ea typeface="Cambria Math" charset="0"/>
                <a:cs typeface="Cambria Math" charset="0"/>
                <a:sym typeface="Roboto"/>
              </a:rPr>
              <a:t>V(S</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 -1 + 0  = -1</a:t>
            </a:r>
          </a:p>
          <a:p>
            <a:pPr marL="457200" lvl="1" indent="4064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Q(S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R(S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-1 + 0 = -1</a:t>
            </a:r>
          </a:p>
          <a:p>
            <a:pPr marL="457200" lvl="1" indent="4064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 3 +0 = 3</a:t>
            </a:r>
          </a:p>
          <a:p>
            <a:pPr marL="457200" lvl="1" indent="4064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-1 + 0 = -1 </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defRPr/>
            </a:pPr>
            <a:endParaRPr lang="en" sz="1800" dirty="0">
              <a:solidFill>
                <a:schemeClr val="tx1">
                  <a:lumMod val="75000"/>
                  <a:lumOff val="25000"/>
                </a:schemeClr>
              </a:solidFill>
              <a:latin typeface="Cambria Math" charset="0"/>
              <a:ea typeface="Cambria Math" charset="0"/>
              <a:cs typeface="Cambria Math" charset="0"/>
              <a:sym typeface="Roboto"/>
            </a:endParaRPr>
          </a:p>
          <a:p>
            <a:pPr marL="457200" marR="0" lvl="0" indent="-342900" defTabSz="914400" eaLnBrk="1" fontAlgn="auto" latinLnBrk="0" hangingPunct="1">
              <a:lnSpc>
                <a:spcPct val="150000"/>
              </a:lnSpc>
              <a:spcBef>
                <a:spcPts val="0"/>
              </a:spcBef>
              <a:spcAft>
                <a:spcPts val="0"/>
              </a:spcAft>
              <a:buClrTx/>
              <a:buSzPts val="1800"/>
              <a:buFont typeface="Roboto"/>
              <a:buNone/>
              <a:tabLst/>
              <a:defRPr/>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marR="0" lvl="0" indent="-342900" defTabSz="914400" eaLnBrk="1" fontAlgn="auto" latinLnBrk="0" hangingPunct="1">
              <a:lnSpc>
                <a:spcPct val="150000"/>
              </a:lnSpc>
              <a:spcBef>
                <a:spcPts val="0"/>
              </a:spcBef>
              <a:spcAft>
                <a:spcPts val="0"/>
              </a:spcAft>
              <a:buClrTx/>
              <a:buSzPts val="1800"/>
              <a:buFont typeface="Roboto"/>
              <a:buNone/>
              <a:tabLst/>
              <a:defRPr/>
            </a:pPr>
            <a:endParaRPr lang="en"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1283178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6" y="853350"/>
            <a:ext cx="8273207" cy="1070043"/>
          </a:xfrm>
          <a:ln w="28575">
            <a:solidFill>
              <a:schemeClr val="accent2"/>
            </a:solidFill>
          </a:ln>
        </p:spPr>
        <p:txBody>
          <a:bodyPr/>
          <a:lstStyle/>
          <a:p>
            <a:pPr marL="114300" lvl="0">
              <a:spcBef>
                <a:spcPts val="600"/>
              </a:spcBef>
              <a:spcAft>
                <a:spcPts val="600"/>
              </a:spcAft>
              <a:buSzPts val="1800"/>
            </a:pPr>
            <a:r>
              <a:rPr lang="en" dirty="0"/>
              <a:t>Learning to make sequential decisions in an environment so as to maximize some notion of overall </a:t>
            </a:r>
            <a:r>
              <a:rPr lang="en" b="1" i="1" dirty="0"/>
              <a:t>rewards</a:t>
            </a:r>
            <a:r>
              <a:rPr lang="en" dirty="0"/>
              <a:t> acquired along the way</a:t>
            </a:r>
            <a:r>
              <a:rPr lang="en" dirty="0" smtClean="0"/>
              <a:t>.</a:t>
            </a:r>
            <a:endParaRPr lang="en-US" dirty="0" smtClean="0"/>
          </a:p>
        </p:txBody>
      </p:sp>
      <p:pic>
        <p:nvPicPr>
          <p:cNvPr id="5" name="Picture 4"/>
          <p:cNvPicPr>
            <a:picLocks noChangeAspect="1"/>
          </p:cNvPicPr>
          <p:nvPr/>
        </p:nvPicPr>
        <p:blipFill>
          <a:blip r:embed="rId2"/>
          <a:stretch>
            <a:fillRect/>
          </a:stretch>
        </p:blipFill>
        <p:spPr>
          <a:xfrm>
            <a:off x="517151" y="2036232"/>
            <a:ext cx="2608822" cy="2478381"/>
          </a:xfrm>
          <a:prstGeom prst="rect">
            <a:avLst/>
          </a:prstGeom>
        </p:spPr>
      </p:pic>
      <p:sp>
        <p:nvSpPr>
          <p:cNvPr id="6" name="TextBox 5"/>
          <p:cNvSpPr txBox="1"/>
          <p:nvPr/>
        </p:nvSpPr>
        <p:spPr>
          <a:xfrm>
            <a:off x="3535959" y="2036232"/>
            <a:ext cx="4849852" cy="2585323"/>
          </a:xfrm>
          <a:prstGeom prst="rect">
            <a:avLst/>
          </a:prstGeom>
          <a:noFill/>
        </p:spPr>
        <p:txBody>
          <a:bodyPr wrap="square" rtlCol="0">
            <a:spAutoFit/>
          </a:bodyPr>
          <a:lstStyle/>
          <a:p>
            <a:r>
              <a:rPr lang="en-US" sz="1800" b="1" dirty="0" smtClean="0">
                <a:solidFill>
                  <a:schemeClr val="tx2">
                    <a:lumMod val="75000"/>
                  </a:schemeClr>
                </a:solidFill>
                <a:latin typeface="Karla" charset="0"/>
                <a:ea typeface="Karla" charset="0"/>
                <a:cs typeface="Karla" charset="0"/>
              </a:rPr>
              <a:t>In simple terms: </a:t>
            </a:r>
          </a:p>
          <a:p>
            <a:r>
              <a:rPr lang="en-US" sz="1800" dirty="0" smtClean="0">
                <a:solidFill>
                  <a:schemeClr val="tx1">
                    <a:lumMod val="75000"/>
                    <a:lumOff val="25000"/>
                  </a:schemeClr>
                </a:solidFill>
                <a:latin typeface="Karla" charset="0"/>
                <a:ea typeface="Karla" charset="0"/>
                <a:cs typeface="Karla" charset="0"/>
              </a:rPr>
              <a:t>The mouse is </a:t>
            </a:r>
            <a:r>
              <a:rPr lang="en-US" sz="1800" dirty="0">
                <a:solidFill>
                  <a:schemeClr val="tx1">
                    <a:lumMod val="75000"/>
                    <a:lumOff val="25000"/>
                  </a:schemeClr>
                </a:solidFill>
                <a:latin typeface="Karla" charset="0"/>
                <a:ea typeface="Karla" charset="0"/>
                <a:cs typeface="Karla" charset="0"/>
              </a:rPr>
              <a:t>trying to find as much food as possible, while avoiding an electric shock whenever possible</a:t>
            </a:r>
            <a:r>
              <a:rPr lang="en-US" sz="1800" dirty="0" smtClean="0">
                <a:solidFill>
                  <a:schemeClr val="tx1">
                    <a:lumMod val="75000"/>
                    <a:lumOff val="25000"/>
                  </a:schemeClr>
                </a:solidFill>
                <a:latin typeface="Karla" charset="0"/>
                <a:ea typeface="Karla" charset="0"/>
                <a:cs typeface="Karla" charset="0"/>
              </a:rPr>
              <a:t>. </a:t>
            </a:r>
          </a:p>
          <a:p>
            <a:endParaRPr lang="en-US" sz="1800" dirty="0" smtClean="0">
              <a:solidFill>
                <a:schemeClr val="tx1">
                  <a:lumMod val="75000"/>
                  <a:lumOff val="25000"/>
                </a:schemeClr>
              </a:solidFill>
              <a:latin typeface="Karla" charset="0"/>
              <a:ea typeface="Karla" charset="0"/>
              <a:cs typeface="Karla" charset="0"/>
            </a:endParaRPr>
          </a:p>
          <a:p>
            <a:r>
              <a:rPr lang="en-US" sz="1800" dirty="0">
                <a:solidFill>
                  <a:schemeClr val="tx1">
                    <a:lumMod val="75000"/>
                    <a:lumOff val="25000"/>
                  </a:schemeClr>
                </a:solidFill>
                <a:latin typeface="Karla" charset="0"/>
                <a:ea typeface="Karla" charset="0"/>
                <a:cs typeface="Karla" charset="0"/>
              </a:rPr>
              <a:t>T</a:t>
            </a:r>
            <a:r>
              <a:rPr lang="en-US" sz="1800" dirty="0" smtClean="0">
                <a:solidFill>
                  <a:schemeClr val="tx1">
                    <a:lumMod val="75000"/>
                    <a:lumOff val="25000"/>
                  </a:schemeClr>
                </a:solidFill>
                <a:latin typeface="Karla" charset="0"/>
                <a:ea typeface="Karla" charset="0"/>
                <a:cs typeface="Karla" charset="0"/>
              </a:rPr>
              <a:t>he</a:t>
            </a:r>
            <a:r>
              <a:rPr lang="en-US" sz="1800" dirty="0">
                <a:solidFill>
                  <a:schemeClr val="tx1">
                    <a:lumMod val="75000"/>
                    <a:lumOff val="25000"/>
                  </a:schemeClr>
                </a:solidFill>
                <a:latin typeface="Karla" charset="0"/>
                <a:ea typeface="Karla" charset="0"/>
                <a:cs typeface="Karla" charset="0"/>
              </a:rPr>
              <a:t> mouse could </a:t>
            </a:r>
            <a:r>
              <a:rPr lang="en-US" sz="1800" dirty="0" smtClean="0">
                <a:solidFill>
                  <a:schemeClr val="tx1">
                    <a:lumMod val="75000"/>
                    <a:lumOff val="25000"/>
                  </a:schemeClr>
                </a:solidFill>
                <a:latin typeface="Karla" charset="0"/>
                <a:ea typeface="Karla" charset="0"/>
                <a:cs typeface="Karla" charset="0"/>
              </a:rPr>
              <a:t>be brave and get an electric </a:t>
            </a:r>
            <a:r>
              <a:rPr lang="en-US" sz="1800" dirty="0">
                <a:solidFill>
                  <a:schemeClr val="tx1">
                    <a:lumMod val="75000"/>
                    <a:lumOff val="25000"/>
                  </a:schemeClr>
                </a:solidFill>
                <a:latin typeface="Karla" charset="0"/>
                <a:ea typeface="Karla" charset="0"/>
                <a:cs typeface="Karla" charset="0"/>
              </a:rPr>
              <a:t>shock to get to the place with plenty of food—this </a:t>
            </a:r>
            <a:r>
              <a:rPr lang="en-US" sz="1800" dirty="0" smtClean="0">
                <a:solidFill>
                  <a:schemeClr val="tx1">
                    <a:lumMod val="75000"/>
                    <a:lumOff val="25000"/>
                  </a:schemeClr>
                </a:solidFill>
                <a:latin typeface="Karla" charset="0"/>
                <a:ea typeface="Karla" charset="0"/>
                <a:cs typeface="Karla" charset="0"/>
              </a:rPr>
              <a:t>is  </a:t>
            </a:r>
            <a:r>
              <a:rPr lang="en-US" sz="1800" dirty="0">
                <a:solidFill>
                  <a:schemeClr val="tx1">
                    <a:lumMod val="75000"/>
                    <a:lumOff val="25000"/>
                  </a:schemeClr>
                </a:solidFill>
                <a:latin typeface="Karla" charset="0"/>
                <a:ea typeface="Karla" charset="0"/>
                <a:cs typeface="Karla" charset="0"/>
              </a:rPr>
              <a:t>better result </a:t>
            </a:r>
            <a:r>
              <a:rPr lang="en-US" sz="1800" dirty="0" smtClean="0">
                <a:solidFill>
                  <a:schemeClr val="tx1">
                    <a:lumMod val="75000"/>
                    <a:lumOff val="25000"/>
                  </a:schemeClr>
                </a:solidFill>
                <a:latin typeface="Karla" charset="0"/>
                <a:ea typeface="Karla" charset="0"/>
                <a:cs typeface="Karla" charset="0"/>
              </a:rPr>
              <a:t>than </a:t>
            </a:r>
            <a:r>
              <a:rPr lang="en-US" sz="1800" dirty="0">
                <a:solidFill>
                  <a:schemeClr val="tx1">
                    <a:lumMod val="75000"/>
                    <a:lumOff val="25000"/>
                  </a:schemeClr>
                </a:solidFill>
                <a:latin typeface="Karla" charset="0"/>
                <a:ea typeface="Karla" charset="0"/>
                <a:cs typeface="Karla" charset="0"/>
              </a:rPr>
              <a:t>just standing still and gaining nothing</a:t>
            </a:r>
            <a:r>
              <a:rPr lang="en-US" sz="1800" dirty="0" smtClean="0">
                <a:solidFill>
                  <a:schemeClr val="tx1">
                    <a:lumMod val="75000"/>
                    <a:lumOff val="25000"/>
                  </a:schemeClr>
                </a:solidFill>
                <a:latin typeface="Karla" charset="0"/>
                <a:ea typeface="Karla" charset="0"/>
                <a:cs typeface="Karla" charset="0"/>
              </a:rPr>
              <a:t>. </a:t>
            </a:r>
            <a:endParaRPr lang="en-US" sz="1800" dirty="0">
              <a:solidFill>
                <a:schemeClr val="tx1">
                  <a:lumMod val="75000"/>
                  <a:lumOff val="25000"/>
                </a:schemeClr>
              </a:solidFill>
              <a:latin typeface="Karla" charset="0"/>
              <a:ea typeface="Karla" charset="0"/>
              <a:cs typeface="Karla" charset="0"/>
            </a:endParaRPr>
          </a:p>
        </p:txBody>
      </p:sp>
    </p:spTree>
    <p:extLst>
      <p:ext uri="{BB962C8B-B14F-4D97-AF65-F5344CB8AC3E}">
        <p14:creationId xmlns:p14="http://schemas.microsoft.com/office/powerpoint/2010/main" val="53785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Step2: </a:t>
            </a:r>
          </a:p>
          <a:p>
            <a:pPr marL="457200" lvl="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max(Q(</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,a)) = -1</a:t>
            </a:r>
          </a:p>
          <a:p>
            <a:pPr marL="4572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max(Q(S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3</a:t>
            </a:r>
          </a:p>
          <a:p>
            <a:pPr marL="4572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a:lnSpc>
                <a:spcPct val="150000"/>
              </a:lnSpc>
              <a:buClrTx/>
              <a:buSzPts val="1800"/>
            </a:pPr>
            <a:r>
              <a:rPr lang="en-US" sz="1800" dirty="0">
                <a:solidFill>
                  <a:schemeClr val="tx1">
                    <a:lumMod val="75000"/>
                    <a:lumOff val="25000"/>
                  </a:schemeClr>
                </a:solidFill>
                <a:latin typeface="Symbol" charset="2"/>
                <a:ea typeface="Symbol" charset="2"/>
                <a:cs typeface="Symbol" charset="2"/>
                <a:sym typeface="Roboto"/>
              </a:rPr>
              <a:t>p</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R</a:t>
            </a:r>
          </a:p>
          <a:p>
            <a:pPr marL="457200">
              <a:lnSpc>
                <a:spcPct val="150000"/>
              </a:lnSpc>
              <a:buClrTx/>
              <a:buSzPts val="1800"/>
            </a:pP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R</a:t>
            </a: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12731016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Policy Iteration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457200" lvl="0" indent="-342900">
                  <a:lnSpc>
                    <a:spcPct val="150000"/>
                  </a:lnSpc>
                  <a:spcBef>
                    <a:spcPts val="0"/>
                  </a:spcBef>
                  <a:buSzPts val="1800"/>
                  <a:buFont typeface="Roboto"/>
                  <a:buAutoNum type="arabicPeriod"/>
                </a:pPr>
                <a:r>
                  <a:rPr lang="en" sz="1800" dirty="0">
                    <a:solidFill>
                      <a:schemeClr val="tx1">
                        <a:lumMod val="75000"/>
                        <a:lumOff val="25000"/>
                      </a:schemeClr>
                    </a:solidFill>
                    <a:latin typeface="Karla" charset="0"/>
                    <a:ea typeface="Karla" charset="0"/>
                    <a:cs typeface="Karla" charset="0"/>
                    <a:sym typeface="Roboto"/>
                  </a:rPr>
                  <a:t>Start with some policy </a:t>
                </a:r>
                <a14:m>
                  <m:oMath xmlns:m="http://schemas.openxmlformats.org/officeDocument/2006/math">
                    <m:sSup>
                      <m:sSupPr>
                        <m:ctrlPr>
                          <a:rPr lang="en" sz="1800" i="1">
                            <a:solidFill>
                              <a:schemeClr val="tx1">
                                <a:lumMod val="75000"/>
                                <a:lumOff val="25000"/>
                              </a:schemeClr>
                            </a:solidFill>
                            <a:latin typeface="Cambria Math" charset="0"/>
                            <a:ea typeface="Karla" charset="0"/>
                            <a:cs typeface="Karla" charset="0"/>
                            <a:sym typeface="Roboto"/>
                          </a:rPr>
                        </m:ctrlPr>
                      </m:sSupPr>
                      <m:e>
                        <m:r>
                          <a:rPr lang="en" sz="1800" i="1">
                            <a:solidFill>
                              <a:schemeClr val="tx1">
                                <a:lumMod val="75000"/>
                                <a:lumOff val="25000"/>
                              </a:schemeClr>
                            </a:solidFill>
                            <a:latin typeface="Cambria Math" charset="0"/>
                            <a:ea typeface="Karla" charset="0"/>
                            <a:cs typeface="Karla" charset="0"/>
                            <a:sym typeface="Roboto"/>
                          </a:rPr>
                          <m:t>𝜋</m:t>
                        </m:r>
                      </m:e>
                      <m:sup>
                        <m:r>
                          <a:rPr lang="en-US"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0</m:t>
                        </m:r>
                        <m:r>
                          <a:rPr lang="en-US" sz="1800" i="1">
                            <a:solidFill>
                              <a:schemeClr val="tx1">
                                <a:lumMod val="75000"/>
                                <a:lumOff val="25000"/>
                              </a:schemeClr>
                            </a:solidFill>
                            <a:latin typeface="Cambria Math" charset="0"/>
                            <a:ea typeface="Karla" charset="0"/>
                            <a:cs typeface="Karla" charset="0"/>
                            <a:sym typeface="Roboto"/>
                          </a:rPr>
                          <m:t>)</m:t>
                        </m:r>
                      </m:sup>
                    </m:sSup>
                    <m:r>
                      <a:rPr lang="en" sz="1800" i="1">
                        <a:solidFill>
                          <a:schemeClr val="tx1">
                            <a:lumMod val="75000"/>
                            <a:lumOff val="25000"/>
                          </a:schemeClr>
                        </a:solidFill>
                        <a:latin typeface="Cambria Math" charset="0"/>
                        <a:ea typeface="Karla" charset="0"/>
                        <a:cs typeface="Karla" charset="0"/>
                        <a:sym typeface="Roboto"/>
                      </a:rPr>
                      <m:t>(</m:t>
                    </m:r>
                    <m:r>
                      <a:rPr lang="en" sz="1800" i="1">
                        <a:solidFill>
                          <a:schemeClr val="tx1">
                            <a:lumMod val="75000"/>
                            <a:lumOff val="25000"/>
                          </a:schemeClr>
                        </a:solidFill>
                        <a:latin typeface="Cambria Math" charset="0"/>
                        <a:ea typeface="Karla" charset="0"/>
                        <a:cs typeface="Karla" charset="0"/>
                        <a:sym typeface="Roboto"/>
                      </a:rPr>
                      <m:t>𝑆</m:t>
                    </m:r>
                    <m:r>
                      <a:rPr lang="en" sz="1800" i="1">
                        <a:solidFill>
                          <a:schemeClr val="tx1">
                            <a:lumMod val="75000"/>
                            <a:lumOff val="25000"/>
                          </a:schemeClr>
                        </a:solidFill>
                        <a:latin typeface="Cambria Math" charset="0"/>
                        <a:ea typeface="Karla" charset="0"/>
                        <a:cs typeface="Karla" charset="0"/>
                        <a:sym typeface="Roboto"/>
                      </a:rPr>
                      <m:t>)</m:t>
                    </m:r>
                  </m:oMath>
                </a14:m>
                <a:endParaRPr lang="en" sz="1800" baseline="-25000" dirty="0">
                  <a:solidFill>
                    <a:schemeClr val="tx1">
                      <a:lumMod val="75000"/>
                      <a:lumOff val="25000"/>
                    </a:schemeClr>
                  </a:solidFill>
                  <a:latin typeface="Karla" charset="0"/>
                  <a:ea typeface="Karla" charset="0"/>
                  <a:cs typeface="Karla" charset="0"/>
                  <a:sym typeface="Roboto"/>
                </a:endParaRPr>
              </a:p>
              <a:p>
                <a:pPr marL="457200" lvl="0" indent="-342900">
                  <a:lnSpc>
                    <a:spcPct val="150000"/>
                  </a:lnSpc>
                  <a:spcBef>
                    <a:spcPts val="0"/>
                  </a:spcBef>
                  <a:buSzPts val="1800"/>
                  <a:buFont typeface="Roboto"/>
                  <a:buAutoNum type="arabicPeriod"/>
                </a:pPr>
                <a:r>
                  <a:rPr lang="en" sz="1800" dirty="0">
                    <a:solidFill>
                      <a:schemeClr val="tx1">
                        <a:lumMod val="75000"/>
                        <a:lumOff val="25000"/>
                      </a:schemeClr>
                    </a:solidFill>
                    <a:latin typeface="Karla" charset="0"/>
                    <a:ea typeface="Karla" charset="0"/>
                    <a:cs typeface="Karla" charset="0"/>
                    <a:sym typeface="Roboto"/>
                  </a:rPr>
                  <a:t>Compute the value of the states V(s) using current policy. </a:t>
                </a:r>
                <a:r>
                  <a:rPr lang="en" sz="1800" i="1" dirty="0">
                    <a:solidFill>
                      <a:schemeClr val="tx1">
                        <a:lumMod val="75000"/>
                        <a:lumOff val="25000"/>
                      </a:schemeClr>
                    </a:solidFill>
                    <a:latin typeface="Karla" charset="0"/>
                    <a:ea typeface="Karla" charset="0"/>
                    <a:cs typeface="Karla" charset="0"/>
                    <a:sym typeface="Roboto"/>
                  </a:rPr>
                  <a:t>(Policy Evaluation)</a:t>
                </a:r>
              </a:p>
              <a:p>
                <a:pPr marL="457200" lvl="0" indent="-342900">
                  <a:lnSpc>
                    <a:spcPct val="150000"/>
                  </a:lnSpc>
                  <a:spcBef>
                    <a:spcPts val="0"/>
                  </a:spcBef>
                  <a:buSzPts val="1800"/>
                  <a:buFont typeface="Roboto"/>
                  <a:buAutoNum type="arabicPeriod"/>
                </a:pPr>
                <a:r>
                  <a:rPr lang="en" sz="1800" i="1" dirty="0">
                    <a:solidFill>
                      <a:schemeClr val="tx1">
                        <a:lumMod val="75000"/>
                        <a:lumOff val="25000"/>
                      </a:schemeClr>
                    </a:solidFill>
                    <a:latin typeface="Karla" charset="0"/>
                    <a:ea typeface="Karla" charset="0"/>
                    <a:cs typeface="Karla" charset="0"/>
                    <a:sym typeface="Roboto"/>
                  </a:rPr>
                  <a:t>(Policy Improvement)</a:t>
                </a:r>
                <a:r>
                  <a:rPr lang="en" sz="1800" dirty="0">
                    <a:solidFill>
                      <a:schemeClr val="tx1">
                        <a:lumMod val="75000"/>
                        <a:lumOff val="25000"/>
                      </a:schemeClr>
                    </a:solidFill>
                    <a:latin typeface="Karla" charset="0"/>
                    <a:ea typeface="Karla" charset="0"/>
                    <a:cs typeface="Karla" charset="0"/>
                    <a:sym typeface="Roboto"/>
                  </a:rPr>
                  <a:t> Update Policy and </a:t>
                </a:r>
                <a:r>
                  <a:rPr lang="en-US" sz="1800" dirty="0">
                    <a:solidFill>
                      <a:schemeClr val="tx1">
                        <a:lumMod val="75000"/>
                        <a:lumOff val="25000"/>
                      </a:schemeClr>
                    </a:solidFill>
                    <a:latin typeface="Karla" charset="0"/>
                    <a:ea typeface="Karla" charset="0"/>
                    <a:cs typeface="Karla" charset="0"/>
                    <a:sym typeface="Roboto"/>
                  </a:rPr>
                  <a:t>repeat </a:t>
                </a:r>
                <a:r>
                  <a:rPr lang="en" sz="1800" dirty="0">
                    <a:solidFill>
                      <a:schemeClr val="tx1">
                        <a:lumMod val="75000"/>
                        <a:lumOff val="25000"/>
                      </a:schemeClr>
                    </a:solidFill>
                    <a:latin typeface="Karla" charset="0"/>
                    <a:ea typeface="Karla" charset="0"/>
                    <a:cs typeface="Karla" charset="0"/>
                    <a:sym typeface="Roboto"/>
                  </a:rPr>
                  <a:t>until </a:t>
                </a:r>
                <a14:m>
                  <m:oMath xmlns:m="http://schemas.openxmlformats.org/officeDocument/2006/math">
                    <m:sSup>
                      <m:sSupPr>
                        <m:ctrlPr>
                          <a:rPr lang="en-US" sz="1800" i="1">
                            <a:solidFill>
                              <a:schemeClr val="tx1">
                                <a:lumMod val="75000"/>
                                <a:lumOff val="25000"/>
                              </a:schemeClr>
                            </a:solidFill>
                            <a:latin typeface="Cambria Math" charset="0"/>
                            <a:ea typeface="Karla" charset="0"/>
                            <a:cs typeface="Karla" charset="0"/>
                            <a:sym typeface="Roboto"/>
                          </a:rPr>
                        </m:ctrlPr>
                      </m:sSupPr>
                      <m:e>
                        <m:r>
                          <a:rPr lang="en-US" sz="1800" i="1">
                            <a:solidFill>
                              <a:schemeClr val="tx1">
                                <a:lumMod val="75000"/>
                                <a:lumOff val="25000"/>
                              </a:schemeClr>
                            </a:solidFill>
                            <a:latin typeface="Cambria Math" charset="0"/>
                            <a:ea typeface="Karla" charset="0"/>
                            <a:cs typeface="Karla" charset="0"/>
                            <a:sym typeface="Roboto"/>
                          </a:rPr>
                          <m:t>𝜋</m:t>
                        </m:r>
                      </m:e>
                      <m:sup>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𝑘</m:t>
                        </m:r>
                        <m:r>
                          <a:rPr lang="en-US" sz="1800" i="1">
                            <a:solidFill>
                              <a:schemeClr val="tx1">
                                <a:lumMod val="75000"/>
                                <a:lumOff val="25000"/>
                              </a:schemeClr>
                            </a:solidFill>
                            <a:latin typeface="Cambria Math" charset="0"/>
                            <a:ea typeface="Karla" charset="0"/>
                            <a:cs typeface="Karla" charset="0"/>
                            <a:sym typeface="Roboto"/>
                          </a:rPr>
                          <m:t>+1)</m:t>
                        </m:r>
                      </m:sup>
                    </m:sSup>
                    <m:r>
                      <a:rPr lang="en-US" sz="1800" i="1">
                        <a:solidFill>
                          <a:schemeClr val="tx1">
                            <a:lumMod val="75000"/>
                            <a:lumOff val="25000"/>
                          </a:schemeClr>
                        </a:solidFill>
                        <a:latin typeface="Cambria Math" charset="0"/>
                        <a:ea typeface="Karla" charset="0"/>
                        <a:cs typeface="Karla" charset="0"/>
                        <a:sym typeface="Roboto"/>
                      </a:rPr>
                      <m:t>=</m:t>
                    </m:r>
                    <m:sSup>
                      <m:sSupPr>
                        <m:ctrlPr>
                          <a:rPr lang="en-US" sz="1800" i="1">
                            <a:solidFill>
                              <a:schemeClr val="tx1">
                                <a:lumMod val="75000"/>
                                <a:lumOff val="25000"/>
                              </a:schemeClr>
                            </a:solidFill>
                            <a:latin typeface="Cambria Math" charset="0"/>
                            <a:ea typeface="Karla" charset="0"/>
                            <a:cs typeface="Karla" charset="0"/>
                            <a:sym typeface="Roboto"/>
                          </a:rPr>
                        </m:ctrlPr>
                      </m:sSupPr>
                      <m:e>
                        <m:r>
                          <a:rPr lang="en-US" sz="1800" i="1">
                            <a:solidFill>
                              <a:schemeClr val="tx1">
                                <a:lumMod val="75000"/>
                                <a:lumOff val="25000"/>
                              </a:schemeClr>
                            </a:solidFill>
                            <a:latin typeface="Cambria Math" charset="0"/>
                            <a:ea typeface="Karla" charset="0"/>
                            <a:cs typeface="Karla" charset="0"/>
                            <a:sym typeface="Roboto"/>
                          </a:rPr>
                          <m:t>𝜋</m:t>
                        </m:r>
                      </m:e>
                      <m:sup>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𝑘</m:t>
                        </m:r>
                        <m:r>
                          <a:rPr lang="en-US" sz="1800" i="1">
                            <a:solidFill>
                              <a:schemeClr val="tx1">
                                <a:lumMod val="75000"/>
                                <a:lumOff val="25000"/>
                              </a:schemeClr>
                            </a:solidFill>
                            <a:latin typeface="Cambria Math" charset="0"/>
                            <a:ea typeface="Karla" charset="0"/>
                            <a:cs typeface="Karla" charset="0"/>
                            <a:sym typeface="Roboto"/>
                          </a:rPr>
                          <m:t>)</m:t>
                        </m:r>
                      </m:sup>
                    </m:sSup>
                  </m:oMath>
                </a14:m>
                <a:endParaRPr lang="en" sz="1800" baseline="-25000" dirty="0">
                  <a:solidFill>
                    <a:schemeClr val="tx1">
                      <a:lumMod val="75000"/>
                      <a:lumOff val="25000"/>
                    </a:schemeClr>
                  </a:solidFill>
                  <a:latin typeface="Karla" charset="0"/>
                  <a:ea typeface="Karla" charset="0"/>
                  <a:cs typeface="Karla" charset="0"/>
                  <a:sym typeface="Roboto"/>
                </a:endParaRPr>
              </a:p>
              <a:p>
                <a:pPr marL="914400" lvl="0" algn="ctr">
                  <a:lnSpc>
                    <a:spcPct val="150000"/>
                  </a:lnSpc>
                  <a:spcBef>
                    <a:spcPts val="0"/>
                  </a:spcBef>
                </a:pPr>
                <a14:m>
                  <m:oMath xmlns:m="http://schemas.openxmlformats.org/officeDocument/2006/math">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𝜋</m:t>
                        </m:r>
                      </m:e>
                      <m:sub>
                        <m:r>
                          <a:rPr lang="en-US" sz="1800" i="1">
                            <a:solidFill>
                              <a:schemeClr val="tx1">
                                <a:lumMod val="75000"/>
                                <a:lumOff val="25000"/>
                              </a:schemeClr>
                            </a:solidFill>
                            <a:latin typeface="Cambria Math" charset="0"/>
                            <a:ea typeface="Karla" charset="0"/>
                            <a:cs typeface="Karla" charset="0"/>
                            <a:sym typeface="Roboto"/>
                          </a:rPr>
                          <m:t>1</m:t>
                        </m:r>
                      </m:sub>
                    </m:sSub>
                    <m:d>
                      <m:dPr>
                        <m:ctrlPr>
                          <a:rPr lang="en-US" sz="1800" i="1">
                            <a:solidFill>
                              <a:schemeClr val="tx1">
                                <a:lumMod val="75000"/>
                                <a:lumOff val="25000"/>
                              </a:schemeClr>
                            </a:solidFill>
                            <a:latin typeface="Cambria Math" charset="0"/>
                            <a:ea typeface="Karla" charset="0"/>
                            <a:cs typeface="Karla" charset="0"/>
                            <a:sym typeface="Roboto"/>
                          </a:rPr>
                        </m:ctrlPr>
                      </m:dPr>
                      <m:e>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𝑠</m:t>
                            </m:r>
                          </m:e>
                          <m:sub>
                            <m:r>
                              <a:rPr lang="en-US" sz="1800" i="1">
                                <a:solidFill>
                                  <a:schemeClr val="tx1">
                                    <a:lumMod val="75000"/>
                                    <a:lumOff val="25000"/>
                                  </a:schemeClr>
                                </a:solidFill>
                                <a:latin typeface="Cambria Math" charset="0"/>
                                <a:ea typeface="Karla" charset="0"/>
                                <a:cs typeface="Karla" charset="0"/>
                                <a:sym typeface="Roboto"/>
                              </a:rPr>
                              <m:t>𝑖</m:t>
                            </m:r>
                          </m:sub>
                        </m:sSub>
                      </m:e>
                    </m:d>
                    <m:r>
                      <a:rPr lang="en-US" sz="1800" i="1">
                        <a:solidFill>
                          <a:schemeClr val="tx1">
                            <a:lumMod val="75000"/>
                            <a:lumOff val="25000"/>
                          </a:schemeClr>
                        </a:solidFill>
                        <a:latin typeface="Cambria Math" charset="0"/>
                        <a:ea typeface="Karla" charset="0"/>
                        <a:cs typeface="Karla" charset="0"/>
                        <a:sym typeface="Roboto"/>
                      </a:rPr>
                      <m:t>=</m:t>
                    </m:r>
                    <m:sSub>
                      <m:sSubPr>
                        <m:ctrlPr>
                          <a:rPr lang="en-US" sz="1800" i="1">
                            <a:solidFill>
                              <a:schemeClr val="tx1">
                                <a:lumMod val="75000"/>
                                <a:lumOff val="25000"/>
                              </a:schemeClr>
                            </a:solidFill>
                            <a:latin typeface="Cambria Math" charset="0"/>
                            <a:ea typeface="Karla" charset="0"/>
                            <a:cs typeface="Karla" charset="0"/>
                            <a:sym typeface="Roboto"/>
                          </a:rPr>
                        </m:ctrlPr>
                      </m:sSubPr>
                      <m:e>
                        <m:r>
                          <m:rPr>
                            <m:sty m:val="p"/>
                          </m:rPr>
                          <a:rPr lang="en-US" sz="1800">
                            <a:solidFill>
                              <a:schemeClr val="tx1">
                                <a:lumMod val="75000"/>
                                <a:lumOff val="25000"/>
                              </a:schemeClr>
                            </a:solidFill>
                            <a:latin typeface="Cambria Math" charset="0"/>
                            <a:ea typeface="Karla" charset="0"/>
                            <a:cs typeface="Karla" charset="0"/>
                            <a:sym typeface="Roboto"/>
                          </a:rPr>
                          <m:t>argmax</m:t>
                        </m:r>
                      </m:e>
                      <m:sub>
                        <m:r>
                          <a:rPr lang="en-US" sz="1800" i="1">
                            <a:solidFill>
                              <a:schemeClr val="tx1">
                                <a:lumMod val="75000"/>
                                <a:lumOff val="25000"/>
                              </a:schemeClr>
                            </a:solidFill>
                            <a:latin typeface="Cambria Math" charset="0"/>
                            <a:ea typeface="Karla" charset="0"/>
                            <a:cs typeface="Karla" charset="0"/>
                            <a:sym typeface="Roboto"/>
                          </a:rPr>
                          <m:t>𝑎</m:t>
                        </m:r>
                      </m:sub>
                    </m:sSub>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𝑅</m:t>
                    </m:r>
                    <m:d>
                      <m:dPr>
                        <m:ctrlPr>
                          <a:rPr lang="en-US" sz="1800" i="1">
                            <a:solidFill>
                              <a:schemeClr val="tx1">
                                <a:lumMod val="75000"/>
                                <a:lumOff val="25000"/>
                              </a:schemeClr>
                            </a:solidFill>
                            <a:latin typeface="Cambria Math" charset="0"/>
                            <a:ea typeface="Karla" charset="0"/>
                            <a:cs typeface="Karla" charset="0"/>
                            <a:sym typeface="Roboto"/>
                          </a:rPr>
                        </m:ctrlPr>
                      </m:dPr>
                      <m:e>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𝑠</m:t>
                            </m:r>
                          </m:e>
                          <m:sub>
                            <m:r>
                              <a:rPr lang="en-US" sz="1800" i="1">
                                <a:solidFill>
                                  <a:schemeClr val="tx1">
                                    <a:lumMod val="75000"/>
                                    <a:lumOff val="25000"/>
                                  </a:schemeClr>
                                </a:solidFill>
                                <a:latin typeface="Cambria Math" charset="0"/>
                                <a:ea typeface="Karla" charset="0"/>
                                <a:cs typeface="Karla" charset="0"/>
                                <a:sym typeface="Roboto"/>
                              </a:rPr>
                              <m:t>𝑖</m:t>
                            </m:r>
                          </m:sub>
                        </m:sSub>
                        <m:r>
                          <a:rPr lang="en-US" sz="1800" i="1">
                            <a:solidFill>
                              <a:schemeClr val="tx1">
                                <a:lumMod val="75000"/>
                                <a:lumOff val="25000"/>
                              </a:schemeClr>
                            </a:solidFill>
                            <a:latin typeface="Cambria Math" charset="0"/>
                            <a:ea typeface="Karla" charset="0"/>
                            <a:cs typeface="Karla" charset="0"/>
                            <a:sym typeface="Roboto"/>
                          </a:rPr>
                          <m:t>,</m:t>
                        </m:r>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𝑎</m:t>
                            </m:r>
                          </m:e>
                          <m:sub>
                            <m:r>
                              <a:rPr lang="en-US" sz="1800" i="1">
                                <a:solidFill>
                                  <a:schemeClr val="tx1">
                                    <a:lumMod val="75000"/>
                                    <a:lumOff val="25000"/>
                                  </a:schemeClr>
                                </a:solidFill>
                                <a:latin typeface="Cambria Math" charset="0"/>
                                <a:ea typeface="Karla" charset="0"/>
                                <a:cs typeface="Karla" charset="0"/>
                                <a:sym typeface="Roboto"/>
                              </a:rPr>
                              <m:t>𝑖</m:t>
                            </m:r>
                          </m:sub>
                        </m:sSub>
                      </m:e>
                    </m:d>
                    <m:r>
                      <a:rPr lang="en-US" sz="1800" i="1">
                        <a:solidFill>
                          <a:schemeClr val="tx1">
                            <a:lumMod val="75000"/>
                            <a:lumOff val="25000"/>
                          </a:schemeClr>
                        </a:solidFill>
                        <a:latin typeface="Cambria Math" charset="0"/>
                        <a:ea typeface="Karla" charset="0"/>
                        <a:cs typeface="Karla" charset="0"/>
                        <a:sym typeface="Roboto"/>
                      </a:rPr>
                      <m:t>+</m:t>
                    </m:r>
                    <m:r>
                      <a:rPr lang="en-US" sz="1800" i="1">
                        <a:solidFill>
                          <a:schemeClr val="tx1">
                            <a:lumMod val="75000"/>
                            <a:lumOff val="25000"/>
                          </a:schemeClr>
                        </a:solidFill>
                        <a:latin typeface="Cambria Math" charset="0"/>
                        <a:ea typeface="Karla" charset="0"/>
                        <a:cs typeface="Karla" charset="0"/>
                        <a:sym typeface="Roboto"/>
                      </a:rPr>
                      <m:t>𝛾</m:t>
                    </m:r>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𝔼</m:t>
                        </m:r>
                      </m:e>
                      <m:sub>
                        <m:r>
                          <a:rPr lang="en-US" sz="1800" i="1">
                            <a:solidFill>
                              <a:schemeClr val="tx1">
                                <a:lumMod val="75000"/>
                                <a:lumOff val="25000"/>
                              </a:schemeClr>
                            </a:solidFill>
                            <a:latin typeface="Cambria Math" charset="0"/>
                            <a:ea typeface="Karla" charset="0"/>
                            <a:cs typeface="Karla" charset="0"/>
                            <a:sym typeface="Roboto"/>
                          </a:rPr>
                          <m:t>𝑇</m:t>
                        </m:r>
                      </m:sub>
                    </m:sSub>
                    <m:d>
                      <m:dPr>
                        <m:begChr m:val="["/>
                        <m:endChr m:val="]"/>
                        <m:ctrlPr>
                          <a:rPr lang="en-US" sz="1800" i="1">
                            <a:solidFill>
                              <a:schemeClr val="tx1">
                                <a:lumMod val="75000"/>
                                <a:lumOff val="25000"/>
                              </a:schemeClr>
                            </a:solidFill>
                            <a:latin typeface="Cambria Math" charset="0"/>
                            <a:ea typeface="Karla" charset="0"/>
                            <a:cs typeface="Karla" charset="0"/>
                            <a:sym typeface="Roboto"/>
                          </a:rPr>
                        </m:ctrlPr>
                      </m:dPr>
                      <m:e>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𝑉</m:t>
                            </m:r>
                          </m:e>
                          <m:sub>
                            <m:sSup>
                              <m:sSupPr>
                                <m:ctrlPr>
                                  <a:rPr lang="en-US" sz="1800" i="1">
                                    <a:solidFill>
                                      <a:schemeClr val="tx1">
                                        <a:lumMod val="75000"/>
                                        <a:lumOff val="25000"/>
                                      </a:schemeClr>
                                    </a:solidFill>
                                    <a:latin typeface="Cambria Math" charset="0"/>
                                    <a:ea typeface="Karla" charset="0"/>
                                    <a:cs typeface="Karla" charset="0"/>
                                    <a:sym typeface="Roboto"/>
                                  </a:rPr>
                                </m:ctrlPr>
                              </m:sSupPr>
                              <m:e>
                                <m:r>
                                  <a:rPr lang="en-US" sz="1800" i="1">
                                    <a:solidFill>
                                      <a:schemeClr val="tx1">
                                        <a:lumMod val="75000"/>
                                        <a:lumOff val="25000"/>
                                      </a:schemeClr>
                                    </a:solidFill>
                                    <a:latin typeface="Cambria Math" charset="0"/>
                                    <a:ea typeface="Karla" charset="0"/>
                                    <a:cs typeface="Karla" charset="0"/>
                                    <a:sym typeface="Roboto"/>
                                  </a:rPr>
                                  <m:t>𝜋</m:t>
                                </m:r>
                              </m:e>
                              <m:sup>
                                <m:d>
                                  <m:dPr>
                                    <m:ctrlPr>
                                      <a:rPr lang="en-US" sz="1800" i="1">
                                        <a:solidFill>
                                          <a:schemeClr val="tx1">
                                            <a:lumMod val="75000"/>
                                            <a:lumOff val="25000"/>
                                          </a:schemeClr>
                                        </a:solidFill>
                                        <a:latin typeface="Cambria Math" charset="0"/>
                                        <a:ea typeface="Karla" charset="0"/>
                                        <a:cs typeface="Karla" charset="0"/>
                                        <a:sym typeface="Roboto"/>
                                      </a:rPr>
                                    </m:ctrlPr>
                                  </m:dPr>
                                  <m:e>
                                    <m:r>
                                      <a:rPr lang="en-US" sz="1800" i="1">
                                        <a:solidFill>
                                          <a:schemeClr val="tx1">
                                            <a:lumMod val="75000"/>
                                            <a:lumOff val="25000"/>
                                          </a:schemeClr>
                                        </a:solidFill>
                                        <a:latin typeface="Cambria Math" charset="0"/>
                                        <a:ea typeface="Karla" charset="0"/>
                                        <a:cs typeface="Karla" charset="0"/>
                                        <a:sym typeface="Roboto"/>
                                      </a:rPr>
                                      <m:t>0</m:t>
                                    </m:r>
                                  </m:e>
                                </m:d>
                              </m:sup>
                            </m:sSup>
                          </m:sub>
                        </m:sSub>
                        <m:d>
                          <m:dPr>
                            <m:ctrlPr>
                              <a:rPr lang="en-US" sz="1800" i="1">
                                <a:solidFill>
                                  <a:schemeClr val="tx1">
                                    <a:lumMod val="75000"/>
                                    <a:lumOff val="25000"/>
                                  </a:schemeClr>
                                </a:solidFill>
                                <a:latin typeface="Cambria Math" charset="0"/>
                                <a:ea typeface="Karla" charset="0"/>
                                <a:cs typeface="Karla" charset="0"/>
                                <a:sym typeface="Roboto"/>
                              </a:rPr>
                            </m:ctrlPr>
                          </m:dPr>
                          <m:e>
                            <m:sSub>
                              <m:sSubPr>
                                <m:ctrlPr>
                                  <a:rPr lang="en-US" sz="1800" i="1">
                                    <a:solidFill>
                                      <a:schemeClr val="tx1">
                                        <a:lumMod val="75000"/>
                                        <a:lumOff val="25000"/>
                                      </a:schemeClr>
                                    </a:solidFill>
                                    <a:latin typeface="Cambria Math" charset="0"/>
                                    <a:ea typeface="Karla" charset="0"/>
                                    <a:cs typeface="Karla" charset="0"/>
                                    <a:sym typeface="Roboto"/>
                                  </a:rPr>
                                </m:ctrlPr>
                              </m:sSubPr>
                              <m:e>
                                <m:r>
                                  <a:rPr lang="en-US" sz="1800" i="1">
                                    <a:solidFill>
                                      <a:schemeClr val="tx1">
                                        <a:lumMod val="75000"/>
                                        <a:lumOff val="25000"/>
                                      </a:schemeClr>
                                    </a:solidFill>
                                    <a:latin typeface="Cambria Math" charset="0"/>
                                    <a:ea typeface="Karla" charset="0"/>
                                    <a:cs typeface="Karla" charset="0"/>
                                    <a:sym typeface="Roboto"/>
                                  </a:rPr>
                                  <m:t>𝑠</m:t>
                                </m:r>
                              </m:e>
                              <m:sub>
                                <m:r>
                                  <a:rPr lang="en-US" sz="1800" i="1">
                                    <a:solidFill>
                                      <a:schemeClr val="tx1">
                                        <a:lumMod val="75000"/>
                                        <a:lumOff val="25000"/>
                                      </a:schemeClr>
                                    </a:solidFill>
                                    <a:latin typeface="Cambria Math" charset="0"/>
                                    <a:ea typeface="Karla" charset="0"/>
                                    <a:cs typeface="Karla" charset="0"/>
                                    <a:sym typeface="Roboto"/>
                                  </a:rPr>
                                  <m:t>𝑗</m:t>
                                </m:r>
                              </m:sub>
                            </m:sSub>
                          </m:e>
                        </m:d>
                      </m:e>
                    </m:d>
                    <m:r>
                      <a:rPr lang="en-US" sz="1800" i="1">
                        <a:solidFill>
                          <a:schemeClr val="tx1">
                            <a:lumMod val="75000"/>
                            <a:lumOff val="25000"/>
                          </a:schemeClr>
                        </a:solidFill>
                        <a:latin typeface="Cambria Math" charset="0"/>
                        <a:ea typeface="Karla" charset="0"/>
                        <a:cs typeface="Karla" charset="0"/>
                        <a:sym typeface="Roboto"/>
                      </a:rPr>
                      <m:t>}</m:t>
                    </m:r>
                  </m:oMath>
                </a14:m>
                <a:r>
                  <a:rPr lang="en" sz="1800" dirty="0">
                    <a:solidFill>
                      <a:schemeClr val="tx1">
                        <a:lumMod val="75000"/>
                        <a:lumOff val="25000"/>
                      </a:schemeClr>
                    </a:solidFill>
                    <a:latin typeface="Karla" charset="0"/>
                    <a:ea typeface="Karla" charset="0"/>
                    <a:cs typeface="Karla" charset="0"/>
                    <a:sym typeface="Roboto"/>
                  </a:rPr>
                  <a:t> </a:t>
                </a:r>
                <a:r>
                  <a:rPr lang="en" sz="1800" dirty="0">
                    <a:solidFill>
                      <a:schemeClr val="tx1">
                        <a:lumMod val="75000"/>
                        <a:lumOff val="25000"/>
                      </a:schemeClr>
                    </a:solidFill>
                    <a:latin typeface="Karla" charset="0"/>
                    <a:ea typeface="Karla" charset="0"/>
                    <a:cs typeface="Karla" charset="0"/>
                    <a:sym typeface="Roboto"/>
                  </a:rPr>
                  <a:t>Transition from </a:t>
                </a:r>
                <a:r>
                  <a:rPr lang="en" sz="1800" dirty="0" err="1">
                    <a:solidFill>
                      <a:schemeClr val="tx1">
                        <a:lumMod val="75000"/>
                        <a:lumOff val="25000"/>
                      </a:schemeClr>
                    </a:solidFill>
                    <a:latin typeface="Karla" charset="0"/>
                    <a:ea typeface="Karla" charset="0"/>
                    <a:cs typeface="Karla" charset="0"/>
                    <a:sym typeface="Roboto"/>
                  </a:rPr>
                  <a:t>s</a:t>
                </a:r>
                <a:r>
                  <a:rPr lang="en" sz="1800" baseline="-25000" dirty="0" err="1">
                    <a:solidFill>
                      <a:schemeClr val="tx1">
                        <a:lumMod val="75000"/>
                        <a:lumOff val="25000"/>
                      </a:schemeClr>
                    </a:solidFill>
                    <a:latin typeface="Karla" charset="0"/>
                    <a:ea typeface="Karla" charset="0"/>
                    <a:cs typeface="Karla" charset="0"/>
                    <a:sym typeface="Roboto"/>
                  </a:rPr>
                  <a:t>i</a:t>
                </a:r>
                <a:r>
                  <a:rPr lang="en" sz="1800" baseline="-25000" dirty="0">
                    <a:solidFill>
                      <a:schemeClr val="tx1">
                        <a:lumMod val="75000"/>
                        <a:lumOff val="25000"/>
                      </a:schemeClr>
                    </a:solidFill>
                    <a:latin typeface="Karla" charset="0"/>
                    <a:ea typeface="Karla" charset="0"/>
                    <a:cs typeface="Karla" charset="0"/>
                    <a:sym typeface="Roboto"/>
                  </a:rPr>
                  <a:t> </a:t>
                </a:r>
                <a:r>
                  <a:rPr lang="en" sz="1800" dirty="0">
                    <a:solidFill>
                      <a:schemeClr val="tx1">
                        <a:lumMod val="75000"/>
                        <a:lumOff val="25000"/>
                      </a:schemeClr>
                    </a:solidFill>
                    <a:latin typeface="Karla" charset="0"/>
                    <a:ea typeface="Karla" charset="0"/>
                    <a:cs typeface="Karla" charset="0"/>
                    <a:sym typeface="Roboto"/>
                  </a:rPr>
                  <a:t>to </a:t>
                </a:r>
                <a:r>
                  <a:rPr lang="en" sz="1800" dirty="0" err="1">
                    <a:solidFill>
                      <a:schemeClr val="tx1">
                        <a:lumMod val="75000"/>
                        <a:lumOff val="25000"/>
                      </a:schemeClr>
                    </a:solidFill>
                    <a:latin typeface="Karla" charset="0"/>
                    <a:ea typeface="Karla" charset="0"/>
                    <a:cs typeface="Karla" charset="0"/>
                    <a:sym typeface="Roboto"/>
                  </a:rPr>
                  <a:t>s</a:t>
                </a:r>
                <a:r>
                  <a:rPr lang="en" sz="1800" baseline="-25000" dirty="0" err="1">
                    <a:solidFill>
                      <a:schemeClr val="tx1">
                        <a:lumMod val="75000"/>
                        <a:lumOff val="25000"/>
                      </a:schemeClr>
                    </a:solidFill>
                    <a:latin typeface="Karla" charset="0"/>
                    <a:ea typeface="Karla" charset="0"/>
                    <a:cs typeface="Karla" charset="0"/>
                    <a:sym typeface="Roboto"/>
                  </a:rPr>
                  <a:t>j</a:t>
                </a:r>
                <a:endParaRPr lang="en" sz="1200" baseline="-25000" dirty="0">
                  <a:solidFill>
                    <a:schemeClr val="tx1">
                      <a:lumMod val="75000"/>
                      <a:lumOff val="25000"/>
                    </a:schemeClr>
                  </a:solidFill>
                  <a:latin typeface="Karla" charset="0"/>
                  <a:ea typeface="Karla" charset="0"/>
                  <a:cs typeface="Karla" charset="0"/>
                  <a:sym typeface="Roboto"/>
                </a:endParaRPr>
              </a:p>
              <a:p>
                <a:pPr lvl="0">
                  <a:lnSpc>
                    <a:spcPct val="150000"/>
                  </a:lnSpc>
                  <a:spcBef>
                    <a:spcPts val="0"/>
                  </a:spcBef>
                </a:pPr>
                <a:endParaRPr lang="en" sz="1800" dirty="0">
                  <a:solidFill>
                    <a:schemeClr val="tx1">
                      <a:lumMod val="75000"/>
                      <a:lumOff val="25000"/>
                    </a:schemeClr>
                  </a:solidFill>
                  <a:latin typeface="Karla" charset="0"/>
                  <a:ea typeface="Karla" charset="0"/>
                  <a:cs typeface="Karla" charset="0"/>
                  <a:sym typeface="Roboto"/>
                </a:endParaRPr>
              </a:p>
              <a:p>
                <a:pPr lvl="0">
                  <a:lnSpc>
                    <a:spcPct val="150000"/>
                  </a:lnSpc>
                  <a:spcBef>
                    <a:spcPts val="0"/>
                  </a:spcBef>
                </a:pPr>
                <a:r>
                  <a:rPr lang="en" sz="1800" dirty="0">
                    <a:solidFill>
                      <a:schemeClr val="tx1">
                        <a:lumMod val="75000"/>
                        <a:lumOff val="25000"/>
                      </a:schemeClr>
                    </a:solidFill>
                    <a:latin typeface="Karla" charset="0"/>
                    <a:ea typeface="Karla" charset="0"/>
                    <a:cs typeface="Karla" charset="0"/>
                    <a:sym typeface="Libre Baskerville"/>
                  </a:rPr>
                  <a:t>INTUITION : At each step, you are modifying your policy by picking that action which gives you the highest Q-value.</a:t>
                </a:r>
                <a:r>
                  <a:rPr lang="en" sz="1200" dirty="0">
                    <a:solidFill>
                      <a:schemeClr val="tx1">
                        <a:lumMod val="75000"/>
                        <a:lumOff val="25000"/>
                      </a:schemeClr>
                    </a:solidFill>
                    <a:latin typeface="Karla" charset="0"/>
                    <a:ea typeface="Karla" charset="0"/>
                    <a:cs typeface="Karla" charset="0"/>
                    <a:sym typeface="Libre Baskerville"/>
                  </a:rPr>
                  <a:t> </a:t>
                </a:r>
                <a:endParaRPr lang="en-US" sz="1200" dirty="0">
                  <a:solidFill>
                    <a:schemeClr val="tx1">
                      <a:lumMod val="75000"/>
                      <a:lumOff val="25000"/>
                    </a:schemeClr>
                  </a:solidFill>
                  <a:latin typeface="Karla" charset="0"/>
                  <a:ea typeface="Karla" charset="0"/>
                  <a:cs typeface="Karla" charset="0"/>
                  <a:sym typeface="Libre Baskerville"/>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09" r="-551" b="-149231"/>
                </a:stretch>
              </a:blipFill>
            </p:spPr>
            <p:txBody>
              <a:bodyPr/>
              <a:lstStyle/>
              <a:p>
                <a:r>
                  <a:rPr lang="en-US">
                    <a:noFill/>
                  </a:rPr>
                  <a:t> </a:t>
                </a:r>
              </a:p>
            </p:txBody>
          </p:sp>
        </mc:Fallback>
      </mc:AlternateContent>
    </p:spTree>
    <p:extLst>
      <p:ext uri="{BB962C8B-B14F-4D97-AF65-F5344CB8AC3E}">
        <p14:creationId xmlns:p14="http://schemas.microsoft.com/office/powerpoint/2010/main" val="19183206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marR="0" lvl="0" indent="-342900" defTabSz="914400" eaLnBrk="1" fontAlgn="auto" latinLnBrk="0" hangingPunct="1">
              <a:lnSpc>
                <a:spcPct val="150000"/>
              </a:lnSpc>
              <a:spcBef>
                <a:spcPts val="0"/>
              </a:spcBef>
              <a:spcAft>
                <a:spcPts val="0"/>
              </a:spcAft>
              <a:buClrTx/>
              <a:buSzPts val="1800"/>
              <a:buFont typeface="Roboto"/>
              <a:buNone/>
              <a:tabLst/>
              <a:defRPr/>
            </a:pPr>
            <a:r>
              <a:rPr lang="en-US" sz="1800" b="1" dirty="0" smtClean="0">
                <a:solidFill>
                  <a:schemeClr val="tx1">
                    <a:lumMod val="75000"/>
                    <a:lumOff val="25000"/>
                  </a:schemeClr>
                </a:solidFill>
                <a:latin typeface="Cambria Math" charset="0"/>
                <a:ea typeface="Cambria Math" charset="0"/>
                <a:cs typeface="Cambria Math" charset="0"/>
                <a:sym typeface="Roboto"/>
              </a:rPr>
              <a:t>Actions</a:t>
            </a:r>
            <a:r>
              <a:rPr lang="en-US" sz="1800" dirty="0" smtClean="0">
                <a:solidFill>
                  <a:schemeClr val="tx1">
                    <a:lumMod val="75000"/>
                    <a:lumOff val="25000"/>
                  </a:schemeClr>
                </a:solidFill>
                <a:latin typeface="Cambria Math" charset="0"/>
                <a:ea typeface="Cambria Math" charset="0"/>
                <a:cs typeface="Cambria Math" charset="0"/>
                <a:sym typeface="Roboto"/>
              </a:rPr>
              <a: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R (right)         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Cambria Math" charset="0"/>
                <a:ea typeface="Cambria Math" charset="0"/>
                <a:cs typeface="Cambria Math" charset="0"/>
                <a:sym typeface="Roboto"/>
              </a:rPr>
              <a:t>: L (left)</a:t>
            </a:r>
          </a:p>
          <a:p>
            <a:pPr marL="457200" lvl="0" indent="-342900">
              <a:lnSpc>
                <a:spcPct val="150000"/>
              </a:lnSpc>
              <a:buClrTx/>
              <a:buSzPts val="1800"/>
            </a:pPr>
            <a:r>
              <a:rPr lang="en-US" sz="1800" b="1" dirty="0" smtClean="0">
                <a:solidFill>
                  <a:schemeClr val="tx1">
                    <a:lumMod val="75000"/>
                    <a:lumOff val="25000"/>
                  </a:schemeClr>
                </a:solidFill>
                <a:latin typeface="Cambria Math" charset="0"/>
                <a:ea typeface="Cambria Math" charset="0"/>
                <a:cs typeface="Cambria Math" charset="0"/>
                <a:sym typeface="Roboto"/>
              </a:rPr>
              <a:t>Policy</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R             </a:t>
            </a: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 L        </a:t>
            </a:r>
            <a:r>
              <a:rPr lang="en-US" sz="1800" dirty="0" smtClean="0">
                <a:solidFill>
                  <a:schemeClr val="tx1">
                    <a:lumMod val="75000"/>
                    <a:lumOff val="25000"/>
                  </a:schemeClr>
                </a:solidFill>
                <a:latin typeface="Symbol" charset="2"/>
                <a:ea typeface="Symbol" charset="2"/>
                <a:cs typeface="Symbol" charset="2"/>
                <a:sym typeface="Roboto"/>
              </a:rPr>
              <a:t>g=0.5</a:t>
            </a: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 0</a:t>
            </a:r>
            <a:r>
              <a:rPr lang="en-US" sz="1800" dirty="0" smtClean="0">
                <a:solidFill>
                  <a:schemeClr val="tx1">
                    <a:lumMod val="75000"/>
                    <a:lumOff val="25000"/>
                  </a:schemeClr>
                </a:solidFill>
                <a:latin typeface="Cambria Math" charset="0"/>
                <a:ea typeface="Cambria Math" charset="0"/>
                <a:cs typeface="Cambria Math" charset="0"/>
                <a:sym typeface="Roboto"/>
              </a:rPr>
              <a:t>: </a:t>
            </a:r>
          </a:p>
          <a:p>
            <a:pPr marL="457200" lvl="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Symbol" charset="2"/>
                <a:ea typeface="Symbol" charset="2"/>
                <a:cs typeface="Symbol" charset="2"/>
                <a:sym typeface="Roboto"/>
              </a:rPr>
              <a:t>p) = </a:t>
            </a:r>
            <a:r>
              <a:rPr lang="en-US" sz="1800" dirty="0">
                <a:solidFill>
                  <a:schemeClr val="tx1">
                    <a:lumMod val="75000"/>
                    <a:lumOff val="25000"/>
                  </a:schemeClr>
                </a:solidFill>
                <a:latin typeface="Cambria Math" charset="0"/>
                <a:ea typeface="Cambria Math" charset="0"/>
                <a:cs typeface="Cambria Math" charset="0"/>
                <a:sym typeface="Roboto"/>
              </a:rPr>
              <a:t>R(S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Symbol" charset="2"/>
                <a:ea typeface="Symbol" charset="2"/>
                <a:cs typeface="Symbol" charset="2"/>
                <a:sym typeface="Roboto"/>
              </a:rPr>
              <a:t>g </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a:t>
            </a: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Symbol" charset="2"/>
                <a:ea typeface="Symbol" charset="2"/>
                <a:cs typeface="Symbol" charset="2"/>
                <a:sym typeface="Roboto"/>
              </a:rPr>
              <a:t>p) = </a:t>
            </a:r>
            <a:r>
              <a:rPr lang="en-US" sz="1800" dirty="0" smtClean="0">
                <a:solidFill>
                  <a:schemeClr val="tx1">
                    <a:lumMod val="75000"/>
                    <a:lumOff val="25000"/>
                  </a:schemeClr>
                </a:solidFill>
                <a:latin typeface="Cambria Math" charset="0"/>
                <a:ea typeface="Cambria Math" charset="0"/>
                <a:cs typeface="Cambria Math" charset="0"/>
                <a:sym typeface="Roboto"/>
              </a:rPr>
              <a:t>R(S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a:solidFill>
                  <a:schemeClr val="tx1">
                    <a:lumMod val="75000"/>
                    <a:lumOff val="25000"/>
                  </a:schemeClr>
                </a:solidFill>
                <a:latin typeface="Symbol" charset="2"/>
                <a:ea typeface="Symbol" charset="2"/>
                <a:cs typeface="Symbol" charset="2"/>
                <a:sym typeface="Roboto"/>
              </a:rPr>
              <a:t>g </a:t>
            </a: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a:t>
            </a:r>
          </a:p>
          <a:p>
            <a:pPr marL="45720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-6/5</a:t>
            </a:r>
          </a:p>
          <a:p>
            <a:pPr marL="45720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-8/5</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20701997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Tx/>
              <a:buSzPts val="1800"/>
            </a:pPr>
            <a:r>
              <a:rPr lang="en-US" sz="1800" b="1" dirty="0" smtClean="0">
                <a:solidFill>
                  <a:srgbClr val="C00000"/>
                </a:solidFill>
                <a:latin typeface="Cambria Math" charset="0"/>
                <a:ea typeface="Cambria Math" charset="0"/>
                <a:cs typeface="Cambria Math" charset="0"/>
                <a:sym typeface="Roboto"/>
              </a:rPr>
              <a:t>Step 1</a:t>
            </a:r>
            <a:r>
              <a:rPr lang="en-US" sz="1800" dirty="0" smtClean="0">
                <a:solidFill>
                  <a:schemeClr val="tx1">
                    <a:lumMod val="75000"/>
                    <a:lumOff val="25000"/>
                  </a:schemeClr>
                </a:solidFill>
                <a:latin typeface="Cambria Math" charset="0"/>
                <a:ea typeface="Cambria Math" charset="0"/>
                <a:cs typeface="Cambria Math" charset="0"/>
                <a:sym typeface="Roboto"/>
              </a:rPr>
              <a:t>: </a:t>
            </a:r>
          </a:p>
          <a:p>
            <a:pPr marL="457200" lvl="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Symbol" charset="2"/>
                <a:ea typeface="Symbol" charset="2"/>
                <a:cs typeface="Symbol" charset="2"/>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-1 + ½(-8/5)</a:t>
            </a: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baseline="-25000" dirty="0" smtClean="0">
                <a:solidFill>
                  <a:schemeClr val="tx1">
                    <a:lumMod val="75000"/>
                    <a:lumOff val="25000"/>
                  </a:schemeClr>
                </a:solidFill>
                <a:latin typeface="Cambria Math" charset="0"/>
                <a:ea typeface="Cambria Math" charset="0"/>
                <a:cs typeface="Cambria Math" charset="0"/>
                <a:sym typeface="Roboto"/>
              </a:rPr>
              <a:t>2</a:t>
            </a:r>
            <a:r>
              <a:rPr lang="en-US" sz="1800" dirty="0" smtClean="0">
                <a:solidFill>
                  <a:schemeClr val="tx1">
                    <a:lumMod val="75000"/>
                    <a:lumOff val="25000"/>
                  </a:schemeClr>
                </a:solidFill>
                <a:latin typeface="Symbol" charset="2"/>
                <a:ea typeface="Symbol" charset="2"/>
                <a:cs typeface="Symbol" charset="2"/>
                <a:sym typeface="Roboto"/>
              </a:rPr>
              <a:t>) </a:t>
            </a:r>
            <a:r>
              <a:rPr lang="en-US" sz="1800" dirty="0">
                <a:solidFill>
                  <a:schemeClr val="tx1">
                    <a:lumMod val="75000"/>
                    <a:lumOff val="25000"/>
                  </a:schemeClr>
                </a:solidFill>
                <a:latin typeface="Symbol" charset="2"/>
                <a:ea typeface="Symbol" charset="2"/>
                <a:cs typeface="Symbol" charset="2"/>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-1 + </a:t>
            </a:r>
            <a:r>
              <a:rPr lang="en-US" sz="1800" dirty="0" smtClean="0">
                <a:solidFill>
                  <a:schemeClr val="tx1">
                    <a:lumMod val="75000"/>
                    <a:lumOff val="25000"/>
                  </a:schemeClr>
                </a:solidFill>
                <a:latin typeface="Cambria Math" charset="0"/>
                <a:ea typeface="Cambria Math" charset="0"/>
                <a:cs typeface="Cambria Math" charset="0"/>
                <a:sym typeface="Roboto"/>
              </a:rPr>
              <a:t>½(-6/5)</a:t>
            </a:r>
          </a:p>
          <a:p>
            <a:pPr marL="457200" lvl="0" indent="-342900">
              <a:lnSpc>
                <a:spcPct val="150000"/>
              </a:lnSpc>
              <a:buClrTx/>
              <a:buSzPts val="1800"/>
            </a:pP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1</a:t>
            </a:r>
            <a:r>
              <a:rPr lang="en-US" sz="1800" dirty="0">
                <a:solidFill>
                  <a:schemeClr val="tx1">
                    <a:lumMod val="75000"/>
                    <a:lumOff val="25000"/>
                  </a:schemeClr>
                </a:solidFill>
                <a:latin typeface="Symbol" charset="2"/>
                <a:ea typeface="Symbol" charset="2"/>
                <a:cs typeface="Symbol" charset="2"/>
                <a:sym typeface="Roboto"/>
              </a:rPr>
              <a:t>) = </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    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a</a:t>
            </a:r>
            <a:r>
              <a:rPr lang="en-US" sz="1800" baseline="-25000" dirty="0">
                <a:solidFill>
                  <a:schemeClr val="tx1">
                    <a:lumMod val="75000"/>
                    <a:lumOff val="25000"/>
                  </a:schemeClr>
                </a:solidFill>
                <a:latin typeface="Cambria Math" charset="0"/>
                <a:ea typeface="Cambria Math" charset="0"/>
                <a:cs typeface="Cambria Math" charset="0"/>
                <a:sym typeface="Roboto"/>
              </a:rPr>
              <a:t>2</a:t>
            </a:r>
            <a:r>
              <a:rPr lang="en-US" sz="1800" dirty="0">
                <a:solidFill>
                  <a:schemeClr val="tx1">
                    <a:lumMod val="75000"/>
                    <a:lumOff val="25000"/>
                  </a:schemeClr>
                </a:solidFill>
                <a:latin typeface="Symbol" charset="2"/>
                <a:ea typeface="Symbol" charset="2"/>
                <a:cs typeface="Symbol" charset="2"/>
                <a:sym typeface="Roboto"/>
              </a:rPr>
              <a:t>) </a:t>
            </a:r>
            <a:r>
              <a:rPr lang="en-US" sz="1800" dirty="0" smtClean="0">
                <a:solidFill>
                  <a:schemeClr val="tx1">
                    <a:lumMod val="75000"/>
                    <a:lumOff val="25000"/>
                  </a:schemeClr>
                </a:solidFill>
                <a:latin typeface="Symbol" charset="2"/>
                <a:ea typeface="Symbol" charset="2"/>
                <a:cs typeface="Symbol" charset="2"/>
                <a:sym typeface="Roboto"/>
              </a:rPr>
              <a:t>= </a:t>
            </a: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Update Policy:</a:t>
            </a: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19203241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102068" y="420779"/>
            <a:ext cx="4808484" cy="1369320"/>
            <a:chOff x="1933903" y="1797269"/>
            <a:chExt cx="4808484" cy="1369320"/>
          </a:xfrm>
        </p:grpSpPr>
        <p:sp>
          <p:nvSpPr>
            <p:cNvPr id="3" name="Rectangle 2"/>
            <p:cNvSpPr/>
            <p:nvPr/>
          </p:nvSpPr>
          <p:spPr>
            <a:xfrm>
              <a:off x="2017986"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smtClean="0">
                  <a:solidFill>
                    <a:schemeClr val="tx1">
                      <a:lumMod val="75000"/>
                      <a:lumOff val="25000"/>
                    </a:schemeClr>
                  </a:solidFill>
                  <a:latin typeface="Cambria Math" charset="0"/>
                  <a:ea typeface="Cambria Math" charset="0"/>
                  <a:cs typeface="Cambria Math" charset="0"/>
                </a:rPr>
                <a:t>0</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4" name="Rectangle 3"/>
            <p:cNvSpPr/>
            <p:nvPr/>
          </p:nvSpPr>
          <p:spPr>
            <a:xfrm>
              <a:off x="3880945"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1</a:t>
              </a:r>
              <a:endParaRPr lang="en-US" sz="1800" b="1" i="1" dirty="0">
                <a:solidFill>
                  <a:schemeClr val="tx1">
                    <a:lumMod val="75000"/>
                    <a:lumOff val="25000"/>
                  </a:schemeClr>
                </a:solidFill>
                <a:latin typeface="Cambria Math" charset="0"/>
                <a:ea typeface="Cambria Math" charset="0"/>
                <a:cs typeface="Cambria Math" charset="0"/>
              </a:endParaRPr>
            </a:p>
          </p:txBody>
        </p:sp>
        <p:sp>
          <p:nvSpPr>
            <p:cNvPr id="5" name="Rectangle 4"/>
            <p:cNvSpPr/>
            <p:nvPr/>
          </p:nvSpPr>
          <p:spPr>
            <a:xfrm>
              <a:off x="5743904" y="2333297"/>
              <a:ext cx="998483" cy="567558"/>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1" dirty="0" smtClean="0">
                  <a:solidFill>
                    <a:schemeClr val="tx1">
                      <a:lumMod val="75000"/>
                      <a:lumOff val="25000"/>
                    </a:schemeClr>
                  </a:solidFill>
                  <a:latin typeface="Cambria Math" charset="0"/>
                  <a:ea typeface="Cambria Math" charset="0"/>
                  <a:cs typeface="Cambria Math" charset="0"/>
                </a:rPr>
                <a:t>S</a:t>
              </a:r>
              <a:r>
                <a:rPr lang="en-US" sz="1800" b="1" i="1" baseline="-25000" dirty="0">
                  <a:solidFill>
                    <a:schemeClr val="tx1">
                      <a:lumMod val="75000"/>
                      <a:lumOff val="25000"/>
                    </a:schemeClr>
                  </a:solidFill>
                  <a:latin typeface="Cambria Math" charset="0"/>
                  <a:ea typeface="Cambria Math" charset="0"/>
                  <a:cs typeface="Cambria Math" charset="0"/>
                </a:rPr>
                <a:t>2</a:t>
              </a:r>
              <a:endParaRPr lang="en-US" sz="1800" b="1" i="1" dirty="0">
                <a:solidFill>
                  <a:schemeClr val="tx1">
                    <a:lumMod val="75000"/>
                    <a:lumOff val="25000"/>
                  </a:schemeClr>
                </a:solidFill>
                <a:latin typeface="Cambria Math" charset="0"/>
                <a:ea typeface="Cambria Math" charset="0"/>
                <a:cs typeface="Cambria Math" charset="0"/>
              </a:endParaRPr>
            </a:p>
          </p:txBody>
        </p:sp>
        <p:cxnSp>
          <p:nvCxnSpPr>
            <p:cNvPr id="7" name="Straight Arrow Connector 6"/>
            <p:cNvCxnSpPr/>
            <p:nvPr/>
          </p:nvCxnSpPr>
          <p:spPr>
            <a:xfrm>
              <a:off x="3016469" y="252248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4879428" y="2617076"/>
              <a:ext cx="864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3005959" y="2743203"/>
              <a:ext cx="86447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3" idx="1"/>
              <a:endCxn id="3" idx="0"/>
            </p:cNvCxnSpPr>
            <p:nvPr/>
          </p:nvCxnSpPr>
          <p:spPr>
            <a:xfrm rot="10800000" flipH="1">
              <a:off x="2017986" y="2333298"/>
              <a:ext cx="499242" cy="283779"/>
            </a:xfrm>
            <a:prstGeom prst="bentConnector4">
              <a:avLst>
                <a:gd name="adj1" fmla="val -45789"/>
                <a:gd name="adj2" fmla="val 180556"/>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33903" y="1797269"/>
              <a:ext cx="343364" cy="307777"/>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3326523" y="2159872"/>
              <a:ext cx="343364" cy="307777"/>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3321268" y="2858812"/>
              <a:ext cx="343364" cy="307777"/>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5090486" y="2151647"/>
              <a:ext cx="388248" cy="307777"/>
            </a:xfrm>
            <a:prstGeom prst="rect">
              <a:avLst/>
            </a:prstGeom>
            <a:noFill/>
          </p:spPr>
          <p:txBody>
            <a:bodyPr wrap="none" rtlCol="0">
              <a:spAutoFit/>
            </a:bodyPr>
            <a:lstStyle/>
            <a:p>
              <a:r>
                <a:rPr lang="en-US" dirty="0" smtClean="0"/>
                <a:t>+3</a:t>
              </a:r>
              <a:endParaRPr lang="en-US" dirty="0"/>
            </a:p>
          </p:txBody>
        </p:sp>
      </p:grpSp>
      <p:sp>
        <p:nvSpPr>
          <p:cNvPr id="21" name="Content Placeholder 2"/>
          <p:cNvSpPr txBox="1">
            <a:spLocks/>
          </p:cNvSpPr>
          <p:nvPr/>
        </p:nvSpPr>
        <p:spPr>
          <a:xfrm>
            <a:off x="456895" y="313761"/>
            <a:ext cx="7745256" cy="1583357"/>
          </a:xfrm>
          <a:prstGeom prst="rect">
            <a:avLst/>
          </a:prstGeom>
        </p:spPr>
        <p:txBody>
          <a:bodyPr/>
          <a:lstStyle>
            <a:lvl1pPr marL="257165" indent="-257165" algn="l" defTabSz="342887" rtl="0" eaLnBrk="1" latinLnBrk="0" hangingPunct="1">
              <a:spcBef>
                <a:spcPct val="20000"/>
              </a:spcBef>
              <a:buFont typeface="Arial"/>
              <a:buChar char="•"/>
              <a:defRPr sz="2400" kern="1200">
                <a:solidFill>
                  <a:schemeClr val="tx1"/>
                </a:solidFill>
                <a:latin typeface="+mn-lt"/>
                <a:ea typeface="+mn-ea"/>
                <a:cs typeface="+mn-cs"/>
              </a:defRPr>
            </a:lvl1pPr>
            <a:lvl2pPr marL="557190" indent="-214304" algn="l" defTabSz="342887" rtl="0" eaLnBrk="1" latinLnBrk="0" hangingPunct="1">
              <a:spcBef>
                <a:spcPct val="20000"/>
              </a:spcBef>
              <a:buFont typeface="Arial"/>
              <a:buChar char="–"/>
              <a:defRPr sz="2100" kern="1200">
                <a:solidFill>
                  <a:schemeClr val="tx1"/>
                </a:solidFill>
                <a:latin typeface="+mn-lt"/>
                <a:ea typeface="+mn-ea"/>
                <a:cs typeface="+mn-cs"/>
              </a:defRPr>
            </a:lvl2pPr>
            <a:lvl3pPr marL="857216" indent="-171443" algn="l" defTabSz="342887" rtl="0" eaLnBrk="1" latinLnBrk="0" hangingPunct="1">
              <a:spcBef>
                <a:spcPct val="20000"/>
              </a:spcBef>
              <a:buFont typeface="Arial"/>
              <a:buChar char="•"/>
              <a:defRPr sz="1800" kern="1200">
                <a:solidFill>
                  <a:schemeClr val="tx1"/>
                </a:solidFill>
                <a:latin typeface="+mn-lt"/>
                <a:ea typeface="+mn-ea"/>
                <a:cs typeface="+mn-cs"/>
              </a:defRPr>
            </a:lvl3pPr>
            <a:lvl4pPr marL="1200102" indent="-171443" algn="l" defTabSz="342887" rtl="0" eaLnBrk="1" latinLnBrk="0" hangingPunct="1">
              <a:spcBef>
                <a:spcPct val="20000"/>
              </a:spcBef>
              <a:buFont typeface="Arial"/>
              <a:buChar char="–"/>
              <a:defRPr sz="1500" kern="1200">
                <a:solidFill>
                  <a:schemeClr val="tx1"/>
                </a:solidFill>
                <a:latin typeface="+mn-lt"/>
                <a:ea typeface="+mn-ea"/>
                <a:cs typeface="+mn-cs"/>
              </a:defRPr>
            </a:lvl4pPr>
            <a:lvl5pPr marL="1542988" indent="-171443" algn="l" defTabSz="342887" rtl="0" eaLnBrk="1" latinLnBrk="0" hangingPunct="1">
              <a:spcBef>
                <a:spcPct val="20000"/>
              </a:spcBef>
              <a:buFont typeface="Arial"/>
              <a:buChar char="»"/>
              <a:defRPr sz="1500" kern="1200">
                <a:solidFill>
                  <a:schemeClr val="tx1"/>
                </a:solidFill>
                <a:latin typeface="+mn-lt"/>
                <a:ea typeface="+mn-ea"/>
                <a:cs typeface="+mn-cs"/>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0" indent="0">
              <a:buClrTx/>
              <a:buNone/>
            </a:pPr>
            <a:r>
              <a:rPr lang="en-US" dirty="0" smtClean="0"/>
              <a:t>Example:</a:t>
            </a:r>
            <a:endParaRPr lang="en-US" dirty="0"/>
          </a:p>
        </p:txBody>
      </p:sp>
      <p:sp>
        <p:nvSpPr>
          <p:cNvPr id="16" name="Google Shape;175;p29"/>
          <p:cNvSpPr txBox="1"/>
          <p:nvPr/>
        </p:nvSpPr>
        <p:spPr>
          <a:xfrm>
            <a:off x="621320" y="1808144"/>
            <a:ext cx="8356500" cy="2726100"/>
          </a:xfrm>
          <a:prstGeom prst="rect">
            <a:avLst/>
          </a:prstGeom>
          <a:noFill/>
          <a:ln>
            <a:noFill/>
          </a:ln>
        </p:spPr>
        <p:txBody>
          <a:bodyPr spcFirstLastPara="1" wrap="square" lIns="91425" tIns="91425" rIns="91425" bIns="91425" anchor="t" anchorCtr="0">
            <a:noAutofit/>
          </a:bodyPr>
          <a:lstStyle/>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Update: </a:t>
            </a:r>
          </a:p>
          <a:p>
            <a:pPr marL="457200" lvl="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 = max(Q(</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smtClean="0">
                <a:solidFill>
                  <a:schemeClr val="tx1">
                    <a:lumMod val="75000"/>
                    <a:lumOff val="25000"/>
                  </a:schemeClr>
                </a:solidFill>
                <a:latin typeface="Cambria Math" charset="0"/>
                <a:ea typeface="Cambria Math" charset="0"/>
                <a:cs typeface="Cambria Math" charset="0"/>
                <a:sym typeface="Roboto"/>
              </a:rPr>
              <a:t>,a)) = -1</a:t>
            </a:r>
          </a:p>
          <a:p>
            <a:pPr marL="457200" indent="-342900">
              <a:lnSpc>
                <a:spcPct val="150000"/>
              </a:lnSpc>
              <a:buClrTx/>
              <a:buSzPts val="1800"/>
            </a:pPr>
            <a:r>
              <a:rPr lang="en-US" sz="1800" dirty="0" smtClean="0">
                <a:solidFill>
                  <a:schemeClr val="tx1">
                    <a:lumMod val="75000"/>
                    <a:lumOff val="25000"/>
                  </a:schemeClr>
                </a:solidFill>
                <a:latin typeface="Cambria Math" charset="0"/>
                <a:ea typeface="Cambria Math" charset="0"/>
                <a:cs typeface="Cambria Math" charset="0"/>
                <a:sym typeface="Roboto"/>
              </a:rPr>
              <a:t>V(S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a:t>
            </a:r>
            <a:r>
              <a:rPr lang="en-US" sz="1800" dirty="0" smtClean="0">
                <a:solidFill>
                  <a:schemeClr val="tx1">
                    <a:lumMod val="75000"/>
                    <a:lumOff val="25000"/>
                  </a:schemeClr>
                </a:solidFill>
                <a:latin typeface="Cambria Math" charset="0"/>
                <a:ea typeface="Cambria Math" charset="0"/>
                <a:cs typeface="Cambria Math" charset="0"/>
                <a:sym typeface="Roboto"/>
              </a:rPr>
              <a:t>max(Q(S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,a</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3</a:t>
            </a:r>
          </a:p>
          <a:p>
            <a:pPr marL="45720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indent="-342900">
              <a:lnSpc>
                <a:spcPct val="150000"/>
              </a:lnSpc>
              <a:buClrTx/>
              <a:buSzPts val="1800"/>
            </a:pPr>
            <a:r>
              <a:rPr lang="en-US" sz="1800" dirty="0">
                <a:solidFill>
                  <a:schemeClr val="tx1">
                    <a:lumMod val="75000"/>
                    <a:lumOff val="25000"/>
                  </a:schemeClr>
                </a:solidFill>
                <a:latin typeface="Symbol" charset="2"/>
                <a:ea typeface="Symbol" charset="2"/>
                <a:cs typeface="Symbol" charset="2"/>
                <a:sym typeface="Roboto"/>
              </a:rPr>
              <a:t>p</a:t>
            </a:r>
            <a:r>
              <a:rPr lang="en-US" sz="1800" dirty="0">
                <a:solidFill>
                  <a:schemeClr val="tx1">
                    <a:lumMod val="75000"/>
                    <a:lumOff val="25000"/>
                  </a:schemeClr>
                </a:solidFill>
                <a:latin typeface="Cambria Math" charset="0"/>
                <a:ea typeface="Cambria Math" charset="0"/>
                <a:cs typeface="Cambria Math" charset="0"/>
                <a:sym typeface="Roboto"/>
              </a:rPr>
              <a:t>(S</a:t>
            </a:r>
            <a:r>
              <a:rPr lang="en-US" sz="1800" baseline="-25000" dirty="0">
                <a:solidFill>
                  <a:schemeClr val="tx1">
                    <a:lumMod val="75000"/>
                    <a:lumOff val="25000"/>
                  </a:schemeClr>
                </a:solidFill>
                <a:latin typeface="Cambria Math" charset="0"/>
                <a:ea typeface="Cambria Math" charset="0"/>
                <a:cs typeface="Cambria Math" charset="0"/>
                <a:sym typeface="Roboto"/>
              </a:rPr>
              <a:t>0</a:t>
            </a:r>
            <a:r>
              <a:rPr lang="en-US" sz="1800" dirty="0">
                <a:solidFill>
                  <a:schemeClr val="tx1">
                    <a:lumMod val="75000"/>
                    <a:lumOff val="25000"/>
                  </a:schemeClr>
                </a:solidFill>
                <a:latin typeface="Cambria Math" charset="0"/>
                <a:ea typeface="Cambria Math" charset="0"/>
                <a:cs typeface="Cambria Math" charset="0"/>
                <a:sym typeface="Roboto"/>
              </a:rPr>
              <a:t>) = </a:t>
            </a:r>
            <a:r>
              <a:rPr lang="en-US" sz="1800" dirty="0" smtClean="0">
                <a:solidFill>
                  <a:schemeClr val="tx1">
                    <a:lumMod val="75000"/>
                    <a:lumOff val="25000"/>
                  </a:schemeClr>
                </a:solidFill>
                <a:latin typeface="Cambria Math" charset="0"/>
                <a:ea typeface="Cambria Math" charset="0"/>
                <a:cs typeface="Cambria Math" charset="0"/>
                <a:sym typeface="Roboto"/>
              </a:rPr>
              <a:t>R</a:t>
            </a:r>
          </a:p>
          <a:p>
            <a:pPr marL="457200" indent="-342900">
              <a:lnSpc>
                <a:spcPct val="150000"/>
              </a:lnSpc>
              <a:buClrTx/>
              <a:buSzPts val="1800"/>
            </a:pPr>
            <a:r>
              <a:rPr lang="en-US" sz="1800" dirty="0" smtClean="0">
                <a:solidFill>
                  <a:schemeClr val="tx1">
                    <a:lumMod val="75000"/>
                    <a:lumOff val="25000"/>
                  </a:schemeClr>
                </a:solidFill>
                <a:latin typeface="Symbol" charset="2"/>
                <a:ea typeface="Symbol" charset="2"/>
                <a:cs typeface="Symbol" charset="2"/>
                <a:sym typeface="Roboto"/>
              </a:rPr>
              <a:t>p</a:t>
            </a:r>
            <a:r>
              <a:rPr lang="en-US" sz="1800" dirty="0" smtClean="0">
                <a:solidFill>
                  <a:schemeClr val="tx1">
                    <a:lumMod val="75000"/>
                    <a:lumOff val="25000"/>
                  </a:schemeClr>
                </a:solidFill>
                <a:latin typeface="Cambria Math" charset="0"/>
                <a:ea typeface="Cambria Math" charset="0"/>
                <a:cs typeface="Cambria Math" charset="0"/>
                <a:sym typeface="Roboto"/>
              </a:rPr>
              <a:t>(S</a:t>
            </a:r>
            <a:r>
              <a:rPr lang="en-US" sz="1800" baseline="-25000" dirty="0" smtClean="0">
                <a:solidFill>
                  <a:schemeClr val="tx1">
                    <a:lumMod val="75000"/>
                    <a:lumOff val="25000"/>
                  </a:schemeClr>
                </a:solidFill>
                <a:latin typeface="Cambria Math" charset="0"/>
                <a:ea typeface="Cambria Math" charset="0"/>
                <a:cs typeface="Cambria Math" charset="0"/>
                <a:sym typeface="Roboto"/>
              </a:rPr>
              <a:t>1</a:t>
            </a:r>
            <a:r>
              <a:rPr lang="en-US" sz="1800" dirty="0" smtClean="0">
                <a:solidFill>
                  <a:schemeClr val="tx1">
                    <a:lumMod val="75000"/>
                    <a:lumOff val="25000"/>
                  </a:schemeClr>
                </a:solidFill>
                <a:latin typeface="Cambria Math" charset="0"/>
                <a:ea typeface="Cambria Math" charset="0"/>
                <a:cs typeface="Cambria Math" charset="0"/>
                <a:sym typeface="Roboto"/>
              </a:rPr>
              <a:t>) </a:t>
            </a:r>
            <a:r>
              <a:rPr lang="en-US" sz="1800" dirty="0">
                <a:solidFill>
                  <a:schemeClr val="tx1">
                    <a:lumMod val="75000"/>
                    <a:lumOff val="25000"/>
                  </a:schemeClr>
                </a:solidFill>
                <a:latin typeface="Cambria Math" charset="0"/>
                <a:ea typeface="Cambria Math" charset="0"/>
                <a:cs typeface="Cambria Math" charset="0"/>
                <a:sym typeface="Roboto"/>
              </a:rPr>
              <a:t>= R</a:t>
            </a:r>
          </a:p>
          <a:p>
            <a:pPr marL="457200" indent="-342900">
              <a:lnSpc>
                <a:spcPct val="150000"/>
              </a:lnSpc>
              <a:buClrTx/>
              <a:buSzPts val="1800"/>
            </a:pPr>
            <a:endParaRPr lang="en-US" sz="1800" dirty="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US" sz="1800" dirty="0" smtClean="0">
              <a:solidFill>
                <a:schemeClr val="tx1">
                  <a:lumMod val="75000"/>
                  <a:lumOff val="25000"/>
                </a:schemeClr>
              </a:solidFill>
              <a:latin typeface="Cambria Math" charset="0"/>
              <a:ea typeface="Cambria Math" charset="0"/>
              <a:cs typeface="Cambria Math" charset="0"/>
              <a:sym typeface="Roboto"/>
            </a:endParaRPr>
          </a:p>
          <a:p>
            <a:pPr marL="457200" lvl="0" indent="-342900">
              <a:lnSpc>
                <a:spcPct val="150000"/>
              </a:lnSpc>
              <a:buClrTx/>
              <a:buSzPts val="1800"/>
            </a:pPr>
            <a:endParaRPr lang="en" sz="1800" dirty="0">
              <a:solidFill>
                <a:schemeClr val="tx1">
                  <a:lumMod val="75000"/>
                  <a:lumOff val="25000"/>
                </a:schemeClr>
              </a:solidFill>
              <a:latin typeface="Cambria Math" charset="0"/>
              <a:ea typeface="Cambria Math" charset="0"/>
              <a:cs typeface="Cambria Math" charset="0"/>
              <a:sym typeface="Roboto"/>
            </a:endParaRPr>
          </a:p>
        </p:txBody>
      </p:sp>
    </p:spTree>
    <p:extLst>
      <p:ext uri="{BB962C8B-B14F-4D97-AF65-F5344CB8AC3E}">
        <p14:creationId xmlns:p14="http://schemas.microsoft.com/office/powerpoint/2010/main" val="7852877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27521" y="389809"/>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Value and Policy Iteration</a:t>
            </a:r>
            <a:endParaRPr dirty="0"/>
          </a:p>
        </p:txBody>
      </p:sp>
      <p:sp>
        <p:nvSpPr>
          <p:cNvPr id="187" name="Google Shape;187;p31"/>
          <p:cNvSpPr txBox="1"/>
          <p:nvPr/>
        </p:nvSpPr>
        <p:spPr>
          <a:xfrm>
            <a:off x="327521" y="1584934"/>
            <a:ext cx="8729100" cy="32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Karla" charset="0"/>
                <a:ea typeface="Karla" charset="0"/>
                <a:cs typeface="Karla" charset="0"/>
                <a:sym typeface="Roboto"/>
              </a:rPr>
              <a:t>Demo : https://</a:t>
            </a:r>
            <a:r>
              <a:rPr lang="en" sz="1800" dirty="0" err="1">
                <a:latin typeface="Karla" charset="0"/>
                <a:ea typeface="Karla" charset="0"/>
                <a:cs typeface="Karla" charset="0"/>
                <a:sym typeface="Roboto"/>
              </a:rPr>
              <a:t>cs.stanford.edu</a:t>
            </a:r>
            <a:r>
              <a:rPr lang="en" sz="1800" dirty="0">
                <a:latin typeface="Karla" charset="0"/>
                <a:ea typeface="Karla" charset="0"/>
                <a:cs typeface="Karla" charset="0"/>
                <a:sym typeface="Roboto"/>
              </a:rPr>
              <a:t>/people/</a:t>
            </a:r>
            <a:r>
              <a:rPr lang="en" sz="1800" dirty="0" err="1">
                <a:latin typeface="Karla" charset="0"/>
                <a:ea typeface="Karla" charset="0"/>
                <a:cs typeface="Karla" charset="0"/>
                <a:sym typeface="Roboto"/>
              </a:rPr>
              <a:t>karpathy</a:t>
            </a:r>
            <a:r>
              <a:rPr lang="en" sz="1800" dirty="0">
                <a:latin typeface="Karla" charset="0"/>
                <a:ea typeface="Karla" charset="0"/>
                <a:cs typeface="Karla" charset="0"/>
                <a:sym typeface="Roboto"/>
              </a:rPr>
              <a:t>/</a:t>
            </a:r>
            <a:r>
              <a:rPr lang="en" sz="1800" dirty="0" err="1">
                <a:latin typeface="Karla" charset="0"/>
                <a:ea typeface="Karla" charset="0"/>
                <a:cs typeface="Karla" charset="0"/>
                <a:sym typeface="Roboto"/>
              </a:rPr>
              <a:t>reinforcejs</a:t>
            </a:r>
            <a:r>
              <a:rPr lang="en" sz="1800" dirty="0">
                <a:latin typeface="Karla" charset="0"/>
                <a:ea typeface="Karla" charset="0"/>
                <a:cs typeface="Karla" charset="0"/>
                <a:sym typeface="Roboto"/>
              </a:rPr>
              <a:t>/</a:t>
            </a:r>
            <a:r>
              <a:rPr lang="en" sz="1800" dirty="0" err="1">
                <a:latin typeface="Karla" charset="0"/>
                <a:ea typeface="Karla" charset="0"/>
                <a:cs typeface="Karla" charset="0"/>
                <a:sym typeface="Roboto"/>
              </a:rPr>
              <a:t>gridworld_dp.html</a:t>
            </a:r>
            <a:endParaRPr sz="1800" dirty="0">
              <a:latin typeface="Karla" charset="0"/>
              <a:ea typeface="Karla" charset="0"/>
              <a:cs typeface="Karla" charset="0"/>
              <a:sym typeface="Roboto"/>
            </a:endParaRPr>
          </a:p>
          <a:p>
            <a:pPr marL="914400" lvl="0" indent="0" algn="l" rtl="0">
              <a:spcBef>
                <a:spcPts val="0"/>
              </a:spcBef>
              <a:spcAft>
                <a:spcPts val="0"/>
              </a:spcAft>
              <a:buNone/>
            </a:pPr>
            <a:endParaRPr sz="1800" dirty="0">
              <a:latin typeface="Karla" charset="0"/>
              <a:ea typeface="Karla" charset="0"/>
              <a:cs typeface="Karla" charset="0"/>
              <a:sym typeface="Roboto"/>
            </a:endParaRPr>
          </a:p>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Convergence in value means convergence in policy, vice versa not true. REASON : Multiple reward/value structures can cause the same policy. </a:t>
            </a:r>
            <a:endParaRPr sz="1800" dirty="0">
              <a:latin typeface="Karla" charset="0"/>
              <a:ea typeface="Karla" charset="0"/>
              <a:cs typeface="Karla" charset="0"/>
              <a:sym typeface="Roboto"/>
            </a:endParaRPr>
          </a:p>
          <a:p>
            <a:pPr marL="1371600" lvl="0" indent="0" algn="l" rtl="0">
              <a:spcBef>
                <a:spcPts val="0"/>
              </a:spcBef>
              <a:spcAft>
                <a:spcPts val="0"/>
              </a:spcAft>
              <a:buNone/>
            </a:pPr>
            <a:endParaRPr sz="1800" dirty="0">
              <a:latin typeface="Karla" charset="0"/>
              <a:ea typeface="Karla" charset="0"/>
              <a:cs typeface="Karla" charset="0"/>
              <a:sym typeface="Roboto"/>
            </a:endParaRPr>
          </a:p>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Both algorithms have theoretical guarantees of convergence.</a:t>
            </a:r>
            <a:endParaRPr sz="1800" dirty="0">
              <a:latin typeface="Karla" charset="0"/>
              <a:ea typeface="Karla" charset="0"/>
              <a:cs typeface="Karla" charset="0"/>
              <a:sym typeface="Roboto"/>
            </a:endParaRPr>
          </a:p>
          <a:p>
            <a:pPr marL="1371600" lvl="0" indent="0" algn="l" rtl="0">
              <a:spcBef>
                <a:spcPts val="0"/>
              </a:spcBef>
              <a:spcAft>
                <a:spcPts val="0"/>
              </a:spcAft>
              <a:buNone/>
            </a:pPr>
            <a:endParaRPr sz="1800" dirty="0">
              <a:latin typeface="Karla" charset="0"/>
              <a:ea typeface="Karla" charset="0"/>
              <a:cs typeface="Karla" charset="0"/>
              <a:sym typeface="Roboto"/>
            </a:endParaRPr>
          </a:p>
          <a:p>
            <a:pPr marL="457200" lvl="0" indent="-342900" algn="l" rtl="0">
              <a:spcBef>
                <a:spcPts val="0"/>
              </a:spcBef>
              <a:spcAft>
                <a:spcPts val="0"/>
              </a:spcAft>
              <a:buSzPts val="1800"/>
              <a:buFont typeface="Roboto"/>
              <a:buChar char="●"/>
            </a:pPr>
            <a:r>
              <a:rPr lang="en" sz="1800" dirty="0">
                <a:latin typeface="Karla" charset="0"/>
                <a:ea typeface="Karla" charset="0"/>
                <a:cs typeface="Karla" charset="0"/>
                <a:sym typeface="Roboto"/>
              </a:rPr>
              <a:t>Policy Iteration is expected to be faster.</a:t>
            </a:r>
            <a:endParaRPr sz="1800" dirty="0">
              <a:latin typeface="Karla" charset="0"/>
              <a:ea typeface="Karla" charset="0"/>
              <a:cs typeface="Karla" charset="0"/>
              <a:sym typeface="Roboto"/>
            </a:endParaRPr>
          </a:p>
          <a:p>
            <a:pPr marL="0" lvl="0" indent="0" algn="l" rtl="0">
              <a:spcBef>
                <a:spcPts val="0"/>
              </a:spcBef>
              <a:spcAft>
                <a:spcPts val="0"/>
              </a:spcAft>
              <a:buNone/>
            </a:pPr>
            <a:endParaRPr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60950" y="1584675"/>
            <a:ext cx="8222100" cy="14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Model-Free Methods</a:t>
            </a:r>
            <a:endParaRPr sz="3600" dirty="0"/>
          </a:p>
          <a:p>
            <a:pPr marL="0" lvl="0" indent="0" algn="l" rtl="0">
              <a:spcBef>
                <a:spcPts val="0"/>
              </a:spcBef>
              <a:spcAft>
                <a:spcPts val="0"/>
              </a:spcAft>
              <a:buNone/>
            </a:pPr>
            <a:endParaRPr sz="3600" dirty="0"/>
          </a:p>
          <a:p>
            <a:pPr marL="0" lvl="0" indent="0" algn="l" rtl="0">
              <a:spcBef>
                <a:spcPts val="0"/>
              </a:spcBef>
              <a:spcAft>
                <a:spcPts val="0"/>
              </a:spcAft>
              <a:buNone/>
            </a:pPr>
            <a:r>
              <a:rPr lang="en" sz="2400" dirty="0"/>
              <a:t>Q-Learning and SARSA</a:t>
            </a:r>
            <a:endParaRPr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Why Model-Free Methods ? </a:t>
            </a:r>
            <a:endParaRPr lang="en-US" dirty="0"/>
          </a:p>
        </p:txBody>
      </p:sp>
      <p:sp>
        <p:nvSpPr>
          <p:cNvPr id="3" name="Content Placeholder 2"/>
          <p:cNvSpPr>
            <a:spLocks noGrp="1"/>
          </p:cNvSpPr>
          <p:nvPr>
            <p:ph idx="1"/>
          </p:nvPr>
        </p:nvSpPr>
        <p:spPr/>
        <p:txBody>
          <a:bodyPr/>
          <a:lstStyle/>
          <a:p>
            <a:pPr marL="457200" lvl="0" indent="-342900">
              <a:spcBef>
                <a:spcPts val="0"/>
              </a:spcBef>
              <a:buSzPts val="1800"/>
              <a:buFont typeface="Roboto"/>
              <a:buChar char="●"/>
            </a:pPr>
            <a:r>
              <a:rPr lang="en" sz="1800" dirty="0">
                <a:latin typeface="Karla" charset="0"/>
                <a:ea typeface="Karla" charset="0"/>
                <a:cs typeface="Karla" charset="0"/>
                <a:sym typeface="Roboto"/>
              </a:rPr>
              <a:t>Learning or providing a transition model can be hard in several scenarios.</a:t>
            </a:r>
          </a:p>
          <a:p>
            <a:pPr marL="1828800" lvl="1" indent="-342900">
              <a:spcBef>
                <a:spcPts val="0"/>
              </a:spcBef>
              <a:buSzPts val="1800"/>
              <a:buFont typeface="Roboto"/>
              <a:buChar char="○"/>
            </a:pPr>
            <a:r>
              <a:rPr lang="en" dirty="0">
                <a:latin typeface="Karla" charset="0"/>
                <a:ea typeface="Karla" charset="0"/>
                <a:cs typeface="Karla" charset="0"/>
                <a:sym typeface="Roboto"/>
              </a:rPr>
              <a:t>Autonomous Driving, ICU Treatments, Stock Trading etc.</a:t>
            </a:r>
          </a:p>
          <a:p>
            <a:pPr marL="1828800" lvl="0">
              <a:spcBef>
                <a:spcPts val="0"/>
              </a:spcBef>
            </a:pPr>
            <a:endParaRPr lang="en" sz="1800" dirty="0">
              <a:latin typeface="Karla" charset="0"/>
              <a:ea typeface="Karla" charset="0"/>
              <a:cs typeface="Karla" charset="0"/>
              <a:sym typeface="Roboto"/>
            </a:endParaRPr>
          </a:p>
          <a:p>
            <a:pPr lvl="0" algn="ctr">
              <a:spcBef>
                <a:spcPts val="0"/>
              </a:spcBef>
            </a:pPr>
            <a:r>
              <a:rPr lang="en" sz="1800" u="sng" dirty="0">
                <a:latin typeface="Karla" charset="0"/>
                <a:ea typeface="Karla" charset="0"/>
                <a:cs typeface="Karla" charset="0"/>
                <a:sym typeface="Roboto"/>
              </a:rPr>
              <a:t>What do you have then ? </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An ability to obtain a set of simulations/trajectories with each transition in the episodes of the form (</a:t>
            </a:r>
            <a:r>
              <a:rPr lang="en" sz="1800" dirty="0" err="1">
                <a:latin typeface="Karla" charset="0"/>
                <a:ea typeface="Karla" charset="0"/>
                <a:cs typeface="Karla" charset="0"/>
                <a:sym typeface="Roboto"/>
              </a:rPr>
              <a:t>s,a,r,s</a:t>
            </a:r>
            <a:r>
              <a:rPr lang="en" sz="1800" dirty="0">
                <a:latin typeface="Karla" charset="0"/>
                <a:ea typeface="Karla" charset="0"/>
                <a:cs typeface="Karla" charset="0"/>
                <a:sym typeface="Roboto"/>
              </a:rPr>
              <a:t>’) </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E.g. Using sensors to understand robot’s new position when it does an action, Recording new patient vitals when given a drug from a state etc.</a:t>
            </a:r>
          </a:p>
          <a:p>
            <a:pPr lvl="0">
              <a:spcBef>
                <a:spcPts val="0"/>
              </a:spcBef>
            </a:pPr>
            <a:endParaRPr lang="en"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spcBef>
                <a:spcPts val="0"/>
              </a:spcBef>
            </a:pPr>
            <a:endParaRPr lang="en" dirty="0">
              <a:latin typeface="Karla" charset="0"/>
              <a:ea typeface="Karla" charset="0"/>
              <a:cs typeface="Karla" charset="0"/>
            </a:endParaRPr>
          </a:p>
          <a:p>
            <a:pPr marL="457200" lvl="0">
              <a:spcBef>
                <a:spcPts val="0"/>
              </a:spcBef>
            </a:pPr>
            <a:endParaRPr lang="en" dirty="0">
              <a:latin typeface="Karla" charset="0"/>
              <a:ea typeface="Karla" charset="0"/>
              <a:cs typeface="Karla" charset="0"/>
            </a:endParaRPr>
          </a:p>
          <a:p>
            <a:endParaRPr lang="en-US" dirty="0"/>
          </a:p>
        </p:txBody>
      </p:sp>
    </p:spTree>
    <p:extLst>
      <p:ext uri="{BB962C8B-B14F-4D97-AF65-F5344CB8AC3E}">
        <p14:creationId xmlns:p14="http://schemas.microsoft.com/office/powerpoint/2010/main" val="15209295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On-Policy vs Off-Policy Learning </a:t>
            </a:r>
            <a:endParaRPr lang="en-US" dirty="0"/>
          </a:p>
        </p:txBody>
      </p:sp>
      <p:sp>
        <p:nvSpPr>
          <p:cNvPr id="3" name="Content Placeholder 2"/>
          <p:cNvSpPr>
            <a:spLocks noGrp="1"/>
          </p:cNvSpPr>
          <p:nvPr>
            <p:ph idx="1"/>
          </p:nvPr>
        </p:nvSpPr>
        <p:spPr/>
        <p:txBody>
          <a:bodyPr/>
          <a:lstStyle/>
          <a:p>
            <a:pPr marL="457200" lvl="0" indent="-342900">
              <a:spcBef>
                <a:spcPts val="0"/>
              </a:spcBef>
              <a:buSzPts val="1800"/>
              <a:buFont typeface="Roboto"/>
              <a:buChar char="●"/>
            </a:pPr>
            <a:r>
              <a:rPr lang="en" sz="1800" dirty="0">
                <a:latin typeface="Karla" charset="0"/>
                <a:ea typeface="Karla" charset="0"/>
                <a:cs typeface="Karla" charset="0"/>
                <a:sym typeface="Roboto"/>
              </a:rPr>
              <a:t>On-Policy Learning </a:t>
            </a:r>
          </a:p>
          <a:p>
            <a:pPr marL="914400" lvl="1" indent="-342900">
              <a:spcBef>
                <a:spcPts val="0"/>
              </a:spcBef>
              <a:buSzPts val="1800"/>
              <a:buFont typeface="Roboto"/>
              <a:buChar char="○"/>
            </a:pPr>
            <a:r>
              <a:rPr lang="en" dirty="0">
                <a:latin typeface="Karla" charset="0"/>
                <a:ea typeface="Karla" charset="0"/>
                <a:cs typeface="Karla" charset="0"/>
                <a:sym typeface="Roboto"/>
              </a:rPr>
              <a:t>Learn on the job. </a:t>
            </a:r>
          </a:p>
          <a:p>
            <a:pPr marL="914400" lvl="1" indent="-342900">
              <a:spcBef>
                <a:spcPts val="0"/>
              </a:spcBef>
              <a:buSzPts val="1800"/>
              <a:buFont typeface="Roboto"/>
              <a:buChar char="○"/>
            </a:pPr>
            <a:r>
              <a:rPr lang="en" dirty="0">
                <a:latin typeface="Karla" charset="0"/>
                <a:ea typeface="Karla" charset="0"/>
                <a:cs typeface="Karla" charset="0"/>
                <a:sym typeface="Roboto"/>
              </a:rPr>
              <a:t>Evaluate policy 𝛑 when sampling experiences from 𝛑.</a:t>
            </a:r>
          </a:p>
          <a:p>
            <a:pPr marL="914400" lvl="0">
              <a:spcBef>
                <a:spcPts val="0"/>
              </a:spcBef>
            </a:pPr>
            <a:endParaRPr lang="en" sz="1800" dirty="0">
              <a:latin typeface="Karla" charset="0"/>
              <a:ea typeface="Karla" charset="0"/>
              <a:cs typeface="Karla" charset="0"/>
              <a:sym typeface="Roboto"/>
            </a:endParaRPr>
          </a:p>
          <a:p>
            <a:pPr marL="457200" lvl="0" indent="-342900">
              <a:spcBef>
                <a:spcPts val="0"/>
              </a:spcBef>
              <a:buSzPts val="1800"/>
              <a:buFont typeface="Roboto"/>
              <a:buChar char="●"/>
            </a:pPr>
            <a:r>
              <a:rPr lang="en" sz="1800" dirty="0">
                <a:latin typeface="Karla" charset="0"/>
                <a:ea typeface="Karla" charset="0"/>
                <a:cs typeface="Karla" charset="0"/>
                <a:sym typeface="Roboto"/>
              </a:rPr>
              <a:t>Off-Policy Learning </a:t>
            </a:r>
          </a:p>
          <a:p>
            <a:pPr marL="914400" lvl="1" indent="-342900">
              <a:spcBef>
                <a:spcPts val="0"/>
              </a:spcBef>
              <a:buSzPts val="1800"/>
              <a:buFont typeface="Roboto"/>
              <a:buChar char="○"/>
            </a:pPr>
            <a:r>
              <a:rPr lang="en" dirty="0">
                <a:latin typeface="Karla" charset="0"/>
                <a:ea typeface="Karla" charset="0"/>
                <a:cs typeface="Karla" charset="0"/>
                <a:sym typeface="Roboto"/>
              </a:rPr>
              <a:t>Look over someone’s shoulder. </a:t>
            </a:r>
          </a:p>
          <a:p>
            <a:pPr marL="914400" lvl="1" indent="-342900">
              <a:spcBef>
                <a:spcPts val="0"/>
              </a:spcBef>
              <a:buSzPts val="1800"/>
              <a:buFont typeface="Roboto"/>
              <a:buChar char="○"/>
            </a:pPr>
            <a:r>
              <a:rPr lang="en" dirty="0">
                <a:latin typeface="Karla" charset="0"/>
                <a:ea typeface="Karla" charset="0"/>
                <a:cs typeface="Karla" charset="0"/>
                <a:sym typeface="Roboto"/>
              </a:rPr>
              <a:t>Evaluate policy 𝛑 (target policy) while following  a different policy </a:t>
            </a:r>
            <a:r>
              <a:rPr lang="en" b="1" dirty="0" err="1">
                <a:latin typeface="Karla" charset="0"/>
                <a:ea typeface="Karla" charset="0"/>
                <a:cs typeface="Karla" charset="0"/>
                <a:sym typeface="Roboto"/>
              </a:rPr>
              <a:t>Ѱ</a:t>
            </a:r>
            <a:r>
              <a:rPr lang="en" b="1" dirty="0">
                <a:latin typeface="Karla" charset="0"/>
                <a:ea typeface="Karla" charset="0"/>
                <a:cs typeface="Karla" charset="0"/>
                <a:sym typeface="Roboto"/>
              </a:rPr>
              <a:t> </a:t>
            </a:r>
            <a:r>
              <a:rPr lang="en" dirty="0">
                <a:latin typeface="Karla" charset="0"/>
                <a:ea typeface="Karla" charset="0"/>
                <a:cs typeface="Karla" charset="0"/>
                <a:sym typeface="Roboto"/>
              </a:rPr>
              <a:t>(behavior policy) in the environment.</a:t>
            </a:r>
          </a:p>
          <a:p>
            <a:pPr lvl="0">
              <a:spcBef>
                <a:spcPts val="0"/>
              </a:spcBef>
            </a:pPr>
            <a:endParaRPr lang="en" sz="1800" dirty="0">
              <a:latin typeface="Karla" charset="0"/>
              <a:ea typeface="Karla" charset="0"/>
              <a:cs typeface="Karla" charset="0"/>
              <a:sym typeface="Roboto"/>
            </a:endParaRPr>
          </a:p>
          <a:p>
            <a:pPr lvl="0">
              <a:spcBef>
                <a:spcPts val="0"/>
              </a:spcBef>
            </a:pPr>
            <a:r>
              <a:rPr lang="en" sz="1800" dirty="0">
                <a:latin typeface="Karla" charset="0"/>
                <a:ea typeface="Karla" charset="0"/>
                <a:cs typeface="Karla" charset="0"/>
                <a:sym typeface="Roboto"/>
              </a:rPr>
              <a:t>Some domains prohibit on-policy learning. For instance, treating a patient in ICUs you cannot learn about random actions by testing them out.</a:t>
            </a:r>
          </a:p>
          <a:p>
            <a:pPr lvl="0">
              <a:spcBef>
                <a:spcPts val="0"/>
              </a:spcBef>
            </a:pPr>
            <a:endParaRPr lang="en" sz="1800" dirty="0">
              <a:latin typeface="Karla" charset="0"/>
              <a:ea typeface="Karla" charset="0"/>
              <a:cs typeface="Karla" charset="0"/>
              <a:sym typeface="Roboto"/>
            </a:endParaRPr>
          </a:p>
          <a:p>
            <a:pPr lvl="0">
              <a:spcBef>
                <a:spcPts val="0"/>
              </a:spcBef>
            </a:pPr>
            <a:endParaRPr lang="en" sz="1800" dirty="0">
              <a:latin typeface="Karla" charset="0"/>
              <a:ea typeface="Karla" charset="0"/>
              <a:cs typeface="Karla" charset="0"/>
              <a:sym typeface="Roboto"/>
            </a:endParaRPr>
          </a:p>
          <a:p>
            <a:pPr lvl="0">
              <a:spcBef>
                <a:spcPts val="0"/>
              </a:spcBef>
            </a:pPr>
            <a:endParaRPr lang="en" dirty="0">
              <a:latin typeface="Karla" charset="0"/>
              <a:ea typeface="Karla" charset="0"/>
              <a:cs typeface="Karla" charset="0"/>
            </a:endParaRPr>
          </a:p>
          <a:p>
            <a:pPr marL="457200" lvl="0">
              <a:spcBef>
                <a:spcPts val="0"/>
              </a:spcBef>
            </a:pPr>
            <a:endParaRPr lang="en" dirty="0">
              <a:latin typeface="Karla" charset="0"/>
              <a:ea typeface="Karla" charset="0"/>
              <a:cs typeface="Karla" charset="0"/>
            </a:endParaRPr>
          </a:p>
        </p:txBody>
      </p:sp>
    </p:spTree>
    <p:extLst>
      <p:ext uri="{BB962C8B-B14F-4D97-AF65-F5344CB8AC3E}">
        <p14:creationId xmlns:p14="http://schemas.microsoft.com/office/powerpoint/2010/main" val="9361995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481800" y="28678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Temporal Difference (TD) Learning</a:t>
            </a:r>
            <a:endParaRPr dirty="0"/>
          </a:p>
        </p:txBody>
      </p:sp>
      <mc:AlternateContent xmlns:mc="http://schemas.openxmlformats.org/markup-compatibility/2006">
        <mc:Choice xmlns:a14="http://schemas.microsoft.com/office/drawing/2010/main" Requires="a14">
          <p:sp>
            <p:nvSpPr>
              <p:cNvPr id="210" name="Google Shape;210;p35"/>
              <p:cNvSpPr txBox="1"/>
              <p:nvPr/>
            </p:nvSpPr>
            <p:spPr>
              <a:xfrm>
                <a:off x="228300" y="1334760"/>
                <a:ext cx="8729100" cy="3209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600" dirty="0" smtClean="0">
                    <a:latin typeface="Karla" charset="0"/>
                    <a:ea typeface="Karla" charset="0"/>
                    <a:cs typeface="Karla" charset="0"/>
                    <a:sym typeface="Roboto"/>
                  </a:rPr>
                  <a:t>Remember : V</a:t>
                </a:r>
                <a:r>
                  <a:rPr lang="en" sz="1600" baseline="-25000" dirty="0">
                    <a:latin typeface="Karla" charset="0"/>
                    <a:ea typeface="Karla" charset="0"/>
                    <a:cs typeface="Karla" charset="0"/>
                    <a:sym typeface="Roboto"/>
                  </a:rPr>
                  <a:t>𝛑</a:t>
                </a:r>
                <a:r>
                  <a:rPr lang="en" sz="1600" dirty="0">
                    <a:latin typeface="Karla" charset="0"/>
                    <a:ea typeface="Karla" charset="0"/>
                    <a:cs typeface="Karla" charset="0"/>
                    <a:sym typeface="Roboto"/>
                  </a:rPr>
                  <a:t>(s) = R(</a:t>
                </a:r>
                <a:r>
                  <a:rPr lang="en" sz="1600" dirty="0" err="1">
                    <a:latin typeface="Karla" charset="0"/>
                    <a:ea typeface="Karla" charset="0"/>
                    <a:cs typeface="Karla" charset="0"/>
                    <a:sym typeface="Roboto"/>
                  </a:rPr>
                  <a:t>s,a</a:t>
                </a:r>
                <a:r>
                  <a:rPr lang="en" sz="1600" dirty="0">
                    <a:latin typeface="Karla" charset="0"/>
                    <a:ea typeface="Karla" charset="0"/>
                    <a:cs typeface="Karla" charset="0"/>
                    <a:sym typeface="Roboto"/>
                  </a:rPr>
                  <a:t> ~ 𝛑)+ 𝜸E</a:t>
                </a:r>
                <a:r>
                  <a:rPr lang="en" sz="1600" baseline="-25000" dirty="0">
                    <a:latin typeface="Karla" charset="0"/>
                    <a:ea typeface="Karla" charset="0"/>
                    <a:cs typeface="Karla" charset="0"/>
                    <a:sym typeface="Roboto"/>
                  </a:rPr>
                  <a:t>T</a:t>
                </a:r>
                <a:r>
                  <a:rPr lang="en" sz="1600" dirty="0">
                    <a:latin typeface="Karla" charset="0"/>
                    <a:ea typeface="Karla" charset="0"/>
                    <a:cs typeface="Karla" charset="0"/>
                    <a:sym typeface="Roboto"/>
                  </a:rPr>
                  <a:t>[V(s’)]. For any policy, execute and learn V.</a:t>
                </a:r>
              </a:p>
              <a:p>
                <a:pPr marL="457200" lvl="0" indent="0" algn="l"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r>
                  <a:rPr lang="en" sz="1600" dirty="0">
                    <a:latin typeface="Karla" charset="0"/>
                    <a:ea typeface="Karla" charset="0"/>
                    <a:cs typeface="Karla" charset="0"/>
                    <a:sym typeface="Roboto"/>
                  </a:rPr>
                  <a:t>Given a transition (</a:t>
                </a:r>
                <a:r>
                  <a:rPr lang="en" sz="1600" dirty="0" err="1">
                    <a:latin typeface="Karla" charset="0"/>
                    <a:ea typeface="Karla" charset="0"/>
                    <a:cs typeface="Karla" charset="0"/>
                    <a:sym typeface="Roboto"/>
                  </a:rPr>
                  <a:t>s,a,r,s</a:t>
                </a:r>
                <a:r>
                  <a:rPr lang="en" sz="1600" dirty="0">
                    <a:latin typeface="Karla" charset="0"/>
                    <a:ea typeface="Karla" charset="0"/>
                    <a:cs typeface="Karla" charset="0"/>
                    <a:sym typeface="Roboto"/>
                  </a:rPr>
                  <a:t>’),  a TD Update adjusts the value function estimate in line with </a:t>
                </a:r>
                <a:r>
                  <a:rPr lang="en" sz="1600" dirty="0" smtClean="0">
                    <a:latin typeface="Karla" charset="0"/>
                    <a:ea typeface="Karla" charset="0"/>
                    <a:cs typeface="Karla" charset="0"/>
                    <a:sym typeface="Roboto"/>
                  </a:rPr>
                  <a:t>Bellman-Equation</a:t>
                </a:r>
              </a:p>
              <a:p>
                <a:pPr marL="457200" algn="ctr"/>
                <a14:m>
                  <m:oMath xmlns:m="http://schemas.openxmlformats.org/officeDocument/2006/math">
                    <m:sSubSup>
                      <m:sSubSupPr>
                        <m:ctrlPr>
                          <a:rPr lang="en-US" sz="1600" b="0" i="1" smtClean="0">
                            <a:latin typeface="Cambria Math" charset="0"/>
                            <a:ea typeface="Karla" charset="0"/>
                            <a:cs typeface="Karla" charset="0"/>
                            <a:sym typeface="Roboto"/>
                          </a:rPr>
                        </m:ctrlPr>
                      </m:sSubSupPr>
                      <m:e>
                        <m:r>
                          <a:rPr lang="en" sz="1600" b="0" i="1" smtClean="0">
                            <a:latin typeface="Cambria Math" charset="0"/>
                            <a:ea typeface="Karla" charset="0"/>
                            <a:cs typeface="Karla" charset="0"/>
                            <a:sym typeface="Roboto"/>
                          </a:rPr>
                          <m:t>𝑉</m:t>
                        </m:r>
                      </m:e>
                      <m:sub>
                        <m:r>
                          <a:rPr lang="en-US" sz="1600" b="0" i="1" smtClean="0">
                            <a:latin typeface="Cambria Math" charset="0"/>
                            <a:ea typeface="Karla" charset="0"/>
                            <a:cs typeface="Karla" charset="0"/>
                            <a:sym typeface="Roboto"/>
                          </a:rPr>
                          <m:t>𝜋</m:t>
                        </m:r>
                      </m:sub>
                      <m:sup>
                        <m:r>
                          <a:rPr lang="en-US" sz="1600" b="0" i="1" smtClean="0">
                            <a:latin typeface="Cambria Math" charset="0"/>
                            <a:ea typeface="Karla" charset="0"/>
                            <a:cs typeface="Karla" charset="0"/>
                            <a:sym typeface="Roboto"/>
                          </a:rPr>
                          <m:t>𝑛𝑒𝑤</m:t>
                        </m:r>
                      </m:sup>
                    </m:sSubSup>
                    <m:d>
                      <m:dPr>
                        <m:ctrlPr>
                          <a:rPr lang="en-US" sz="1600" b="0" i="1" smtClean="0">
                            <a:latin typeface="Cambria Math" charset="0"/>
                            <a:ea typeface="Karla" charset="0"/>
                            <a:cs typeface="Karla" charset="0"/>
                            <a:sym typeface="Roboto"/>
                          </a:rPr>
                        </m:ctrlPr>
                      </m:dPr>
                      <m:e>
                        <m:r>
                          <a:rPr lang="en-US" sz="1600" b="0" i="1" smtClean="0">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sSubSup>
                      <m:sSubSupPr>
                        <m:ctrlPr>
                          <a:rPr lang="en-US" sz="1600" i="1">
                            <a:latin typeface="Cambria Math" charset="0"/>
                            <a:ea typeface="Karla" charset="0"/>
                            <a:cs typeface="Karla" charset="0"/>
                            <a:sym typeface="Roboto"/>
                          </a:rPr>
                        </m:ctrlPr>
                      </m:sSubSupPr>
                      <m:e>
                        <m:r>
                          <a:rPr lang="en" sz="1600" i="1">
                            <a:latin typeface="Cambria Math" charset="0"/>
                            <a:ea typeface="Karla" charset="0"/>
                            <a:cs typeface="Karla" charset="0"/>
                            <a:sym typeface="Roboto"/>
                          </a:rPr>
                          <m:t>𝑉</m:t>
                        </m:r>
                      </m:e>
                      <m:sub>
                        <m:r>
                          <a:rPr lang="en-US" sz="1600" b="0" i="1" smtClean="0">
                            <a:latin typeface="Cambria Math" charset="0"/>
                            <a:ea typeface="Karla" charset="0"/>
                            <a:cs typeface="Karla" charset="0"/>
                            <a:sym typeface="Roboto"/>
                          </a:rPr>
                          <m:t>𝜋</m:t>
                        </m:r>
                      </m:sub>
                      <m:sup>
                        <m:r>
                          <a:rPr lang="en-US" sz="1600" b="0" i="1" smtClean="0">
                            <a:latin typeface="Cambria Math" charset="0"/>
                            <a:ea typeface="Karla" charset="0"/>
                            <a:cs typeface="Karla" charset="0"/>
                            <a:sym typeface="Roboto"/>
                          </a:rPr>
                          <m:t>𝑜𝑙𝑑</m:t>
                        </m:r>
                      </m:sup>
                    </m:sSubSup>
                    <m:d>
                      <m:dPr>
                        <m:ctrlPr>
                          <a:rPr lang="en-US" sz="1600" i="1">
                            <a:latin typeface="Cambria Math" charset="0"/>
                            <a:ea typeface="Karla" charset="0"/>
                            <a:cs typeface="Karla" charset="0"/>
                            <a:sym typeface="Roboto"/>
                          </a:rPr>
                        </m:ctrlPr>
                      </m:dPr>
                      <m:e>
                        <m:r>
                          <a:rPr lang="en-US" sz="1600" i="1">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𝛼</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𝑅</m:t>
                    </m:r>
                    <m:d>
                      <m:dPr>
                        <m:endChr m:val="]"/>
                        <m:ctrlPr>
                          <a:rPr lang="en-US" sz="1600" b="0" i="1" smtClean="0">
                            <a:latin typeface="Cambria Math" charset="0"/>
                            <a:ea typeface="Karla" charset="0"/>
                            <a:cs typeface="Karla" charset="0"/>
                            <a:sym typeface="Roboto"/>
                          </a:rPr>
                        </m:ctrlPr>
                      </m:dPr>
                      <m:e>
                        <m:r>
                          <a:rPr lang="en-US" sz="1600" b="0" i="1" smtClean="0">
                            <a:latin typeface="Cambria Math" charset="0"/>
                            <a:ea typeface="Karla" charset="0"/>
                            <a:cs typeface="Karla" charset="0"/>
                            <a:sym typeface="Roboto"/>
                          </a:rPr>
                          <m:t>𝑠</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𝑎</m:t>
                        </m:r>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𝜋</m:t>
                        </m:r>
                      </m:e>
                    </m:d>
                    <m:r>
                      <a:rPr lang="en-US" sz="1600" b="0" i="1" smtClean="0">
                        <a:latin typeface="Cambria Math" charset="0"/>
                        <a:ea typeface="Karla" charset="0"/>
                        <a:cs typeface="Karla" charset="0"/>
                        <a:sym typeface="Roboto"/>
                      </a:rPr>
                      <m:t>+</m:t>
                    </m:r>
                    <m:r>
                      <a:rPr lang="en-US" sz="1600" b="0" i="1" smtClean="0">
                        <a:latin typeface="Cambria Math" charset="0"/>
                        <a:ea typeface="Karla" charset="0"/>
                        <a:cs typeface="Karla" charset="0"/>
                        <a:sym typeface="Roboto"/>
                      </a:rPr>
                      <m:t>𝛾</m:t>
                    </m:r>
                  </m:oMath>
                </a14:m>
                <a:r>
                  <a:rPr lang="en-US" sz="1600" dirty="0">
                    <a:ea typeface="Karla" charset="0"/>
                    <a:cs typeface="Karla" charset="0"/>
                    <a:sym typeface="Roboto"/>
                  </a:rPr>
                  <a:t> </a:t>
                </a:r>
                <a14:m>
                  <m:oMath xmlns:m="http://schemas.openxmlformats.org/officeDocument/2006/math">
                    <m:sSubSup>
                      <m:sSubSupPr>
                        <m:ctrlPr>
                          <a:rPr lang="en-US" sz="1600" i="1">
                            <a:latin typeface="Cambria Math" charset="0"/>
                            <a:ea typeface="Karla" charset="0"/>
                            <a:cs typeface="Karla" charset="0"/>
                            <a:sym typeface="Roboto"/>
                          </a:rPr>
                        </m:ctrlPr>
                      </m:sSubSupPr>
                      <m:e>
                        <m:r>
                          <a:rPr lang="en" sz="1600" i="1">
                            <a:latin typeface="Cambria Math" charset="0"/>
                            <a:ea typeface="Karla" charset="0"/>
                            <a:cs typeface="Karla" charset="0"/>
                            <a:sym typeface="Roboto"/>
                          </a:rPr>
                          <m:t>𝑉</m:t>
                        </m:r>
                      </m:e>
                      <m:sub>
                        <m:r>
                          <a:rPr lang="en-US" sz="1600" i="1">
                            <a:latin typeface="Cambria Math" charset="0"/>
                            <a:ea typeface="Karla" charset="0"/>
                            <a:cs typeface="Karla" charset="0"/>
                            <a:sym typeface="Roboto"/>
                          </a:rPr>
                          <m:t>𝜋</m:t>
                        </m:r>
                      </m:sub>
                      <m:sup>
                        <m:r>
                          <a:rPr lang="en-US" sz="1600" i="1">
                            <a:latin typeface="Cambria Math" charset="0"/>
                            <a:ea typeface="Karla" charset="0"/>
                            <a:cs typeface="Karla" charset="0"/>
                            <a:sym typeface="Roboto"/>
                          </a:rPr>
                          <m:t>𝑜𝑙𝑑</m:t>
                        </m:r>
                      </m:sup>
                    </m:sSubSup>
                    <m:d>
                      <m:dPr>
                        <m:ctrlPr>
                          <a:rPr lang="en-US" sz="1600" i="1">
                            <a:latin typeface="Cambria Math" charset="0"/>
                            <a:ea typeface="Karla" charset="0"/>
                            <a:cs typeface="Karla" charset="0"/>
                            <a:sym typeface="Roboto"/>
                          </a:rPr>
                        </m:ctrlPr>
                      </m:dPr>
                      <m:e>
                        <m:r>
                          <a:rPr lang="en-US" sz="1600" i="1">
                            <a:latin typeface="Cambria Math" charset="0"/>
                            <a:ea typeface="Karla" charset="0"/>
                            <a:cs typeface="Karla" charset="0"/>
                            <a:sym typeface="Roboto"/>
                          </a:rPr>
                          <m:t>𝑠</m:t>
                        </m:r>
                      </m:e>
                    </m:d>
                    <m:r>
                      <a:rPr lang="en-US" sz="1600" b="0" i="1" smtClean="0">
                        <a:latin typeface="Cambria Math" charset="0"/>
                        <a:ea typeface="Karla" charset="0"/>
                        <a:cs typeface="Karla" charset="0"/>
                        <a:sym typeface="Roboto"/>
                      </a:rPr>
                      <m:t>−</m:t>
                    </m:r>
                  </m:oMath>
                </a14:m>
                <a:r>
                  <a:rPr lang="en" sz="1600" dirty="0">
                    <a:latin typeface="Cambria Math" charset="0"/>
                    <a:ea typeface="Cambria Math" charset="0"/>
                    <a:cs typeface="Cambria Math" charset="0"/>
                    <a:sym typeface="Roboto"/>
                  </a:rPr>
                  <a:t> </a:t>
                </a:r>
                <a:r>
                  <a:rPr lang="en" sz="1600" dirty="0" smtClean="0">
                    <a:latin typeface="Cambria Math" charset="0"/>
                    <a:ea typeface="Cambria Math" charset="0"/>
                    <a:cs typeface="Cambria Math" charset="0"/>
                    <a:sym typeface="Roboto"/>
                  </a:rPr>
                  <a:t> </a:t>
                </a:r>
                <a:r>
                  <a:rPr lang="en" sz="1600" dirty="0" err="1">
                    <a:latin typeface="Cambria Math" charset="0"/>
                    <a:ea typeface="Cambria Math" charset="0"/>
                    <a:cs typeface="Cambria Math" charset="0"/>
                    <a:sym typeface="Roboto"/>
                  </a:rPr>
                  <a:t>V</a:t>
                </a:r>
                <a:r>
                  <a:rPr lang="en" sz="1600" baseline="30000" dirty="0" err="1">
                    <a:latin typeface="Cambria Math" charset="0"/>
                    <a:ea typeface="Cambria Math" charset="0"/>
                    <a:cs typeface="Cambria Math" charset="0"/>
                    <a:sym typeface="Roboto"/>
                  </a:rPr>
                  <a:t>old</a:t>
                </a:r>
                <a:r>
                  <a:rPr lang="en" sz="1600" baseline="-25000" dirty="0">
                    <a:latin typeface="Cambria Math" charset="0"/>
                    <a:ea typeface="Cambria Math" charset="0"/>
                    <a:cs typeface="Cambria Math" charset="0"/>
                    <a:sym typeface="Roboto"/>
                  </a:rPr>
                  <a:t>𝛑</a:t>
                </a:r>
                <a:r>
                  <a:rPr lang="en" sz="1600" dirty="0">
                    <a:latin typeface="Cambria Math" charset="0"/>
                    <a:ea typeface="Cambria Math" charset="0"/>
                    <a:cs typeface="Cambria Math" charset="0"/>
                    <a:sym typeface="Roboto"/>
                  </a:rPr>
                  <a:t>(s) </a:t>
                </a:r>
                <a:r>
                  <a:rPr lang="en-US" sz="1600" dirty="0" smtClean="0">
                    <a:latin typeface="Cambria Math" charset="0"/>
                    <a:ea typeface="Cambria Math" charset="0"/>
                    <a:cs typeface="Cambria Math" charset="0"/>
                    <a:sym typeface="Roboto"/>
                  </a:rPr>
                  <a:t>]</a:t>
                </a:r>
                <a:endParaRPr lang="en" sz="1600" dirty="0">
                  <a:latin typeface="Karla" charset="0"/>
                  <a:ea typeface="Karla" charset="0"/>
                  <a:cs typeface="Karla" charset="0"/>
                  <a:sym typeface="Roboto"/>
                </a:endParaRPr>
              </a:p>
              <a:p>
                <a:pPr marL="457200" lvl="0" indent="0" algn="ctr"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endParaRPr lang="en" sz="1600" dirty="0">
                  <a:latin typeface="Karla" charset="0"/>
                  <a:ea typeface="Karla" charset="0"/>
                  <a:cs typeface="Karla" charset="0"/>
                  <a:sym typeface="Roboto"/>
                </a:endParaRPr>
              </a:p>
              <a:p>
                <a:pPr marL="457200" lvl="0" indent="0" algn="l" rtl="0">
                  <a:spcBef>
                    <a:spcPts val="0"/>
                  </a:spcBef>
                  <a:spcAft>
                    <a:spcPts val="0"/>
                  </a:spcAft>
                  <a:buNone/>
                </a:pPr>
                <a:r>
                  <a:rPr lang="en" sz="1600" dirty="0">
                    <a:latin typeface="Karla" charset="0"/>
                    <a:ea typeface="Karla" charset="0"/>
                    <a:cs typeface="Karla" charset="0"/>
                    <a:sym typeface="Roboto"/>
                  </a:rPr>
                  <a:t>Perform many such updates over several transitions and we should see convergence. When it converges(</a:t>
                </a:r>
                <a:r>
                  <a:rPr lang="en" sz="1600" dirty="0" err="1">
                    <a:latin typeface="Karla" charset="0"/>
                    <a:ea typeface="Karla" charset="0"/>
                    <a:cs typeface="Karla" charset="0"/>
                    <a:sym typeface="Roboto"/>
                  </a:rPr>
                  <a:t>V</a:t>
                </a:r>
                <a:r>
                  <a:rPr lang="en" sz="1600" baseline="30000" dirty="0" err="1">
                    <a:latin typeface="Karla" charset="0"/>
                    <a:ea typeface="Karla" charset="0"/>
                    <a:cs typeface="Karla" charset="0"/>
                    <a:sym typeface="Roboto"/>
                  </a:rPr>
                  <a:t>new</a:t>
                </a:r>
                <a:r>
                  <a:rPr lang="en" sz="1600" dirty="0">
                    <a:latin typeface="Karla" charset="0"/>
                    <a:ea typeface="Karla" charset="0"/>
                    <a:cs typeface="Karla" charset="0"/>
                    <a:sym typeface="Roboto"/>
                  </a:rPr>
                  <a:t>=</a:t>
                </a:r>
                <a:r>
                  <a:rPr lang="en" sz="1600" dirty="0" err="1">
                    <a:latin typeface="Karla" charset="0"/>
                    <a:ea typeface="Karla" charset="0"/>
                    <a:cs typeface="Karla" charset="0"/>
                    <a:sym typeface="Roboto"/>
                  </a:rPr>
                  <a:t>V</a:t>
                </a:r>
                <a:r>
                  <a:rPr lang="en" sz="1600" baseline="30000" dirty="0" err="1">
                    <a:latin typeface="Karla" charset="0"/>
                    <a:ea typeface="Karla" charset="0"/>
                    <a:cs typeface="Karla" charset="0"/>
                    <a:sym typeface="Roboto"/>
                  </a:rPr>
                  <a:t>old</a:t>
                </a:r>
                <a:r>
                  <a:rPr lang="en" sz="1600" dirty="0">
                    <a:latin typeface="Karla" charset="0"/>
                    <a:ea typeface="Karla" charset="0"/>
                    <a:cs typeface="Karla" charset="0"/>
                    <a:sym typeface="Roboto"/>
                  </a:rPr>
                  <a:t>), we expect Bellman Equation to hold.  i.e.</a:t>
                </a:r>
              </a:p>
              <a:p>
                <a:pPr marL="2286000" lvl="0" indent="457200" algn="l" rtl="0">
                  <a:spcBef>
                    <a:spcPts val="0"/>
                  </a:spcBef>
                  <a:spcAft>
                    <a:spcPts val="0"/>
                  </a:spcAft>
                  <a:buClr>
                    <a:srgbClr val="000000"/>
                  </a:buClr>
                  <a:buSzPts val="1100"/>
                  <a:buFont typeface="Arial"/>
                  <a:buNone/>
                </a:pPr>
                <a:endParaRPr lang="en-US" sz="1600" dirty="0" smtClean="0">
                  <a:latin typeface="Karla" charset="0"/>
                  <a:ea typeface="Karla" charset="0"/>
                  <a:cs typeface="Karla" charset="0"/>
                  <a:sym typeface="Roboto"/>
                </a:endParaRPr>
              </a:p>
              <a:p>
                <a:pPr marL="2286000" lvl="0" indent="457200" algn="l" rtl="0">
                  <a:spcBef>
                    <a:spcPts val="0"/>
                  </a:spcBef>
                  <a:spcAft>
                    <a:spcPts val="0"/>
                  </a:spcAft>
                  <a:buClr>
                    <a:srgbClr val="000000"/>
                  </a:buClr>
                  <a:buSzPts val="1100"/>
                  <a:buFont typeface="Arial"/>
                  <a:buNone/>
                </a:pPr>
                <a:r>
                  <a:rPr lang="en" sz="1600" dirty="0" smtClean="0">
                    <a:latin typeface="Karla" charset="0"/>
                    <a:ea typeface="Karla" charset="0"/>
                    <a:cs typeface="Karla" charset="0"/>
                    <a:sym typeface="Roboto"/>
                  </a:rPr>
                  <a:t>R(</a:t>
                </a:r>
                <a:r>
                  <a:rPr lang="en" sz="1600" dirty="0" err="1" smtClean="0">
                    <a:latin typeface="Karla" charset="0"/>
                    <a:ea typeface="Karla" charset="0"/>
                    <a:cs typeface="Karla" charset="0"/>
                    <a:sym typeface="Roboto"/>
                  </a:rPr>
                  <a:t>s,a</a:t>
                </a:r>
                <a:r>
                  <a:rPr lang="en" sz="1600" dirty="0" smtClean="0">
                    <a:latin typeface="Karla" charset="0"/>
                    <a:ea typeface="Karla" charset="0"/>
                    <a:cs typeface="Karla" charset="0"/>
                    <a:sym typeface="Roboto"/>
                  </a:rPr>
                  <a:t> </a:t>
                </a:r>
                <a:r>
                  <a:rPr lang="en" sz="1600" dirty="0">
                    <a:latin typeface="Karla" charset="0"/>
                    <a:ea typeface="Karla" charset="0"/>
                    <a:cs typeface="Karla" charset="0"/>
                    <a:sym typeface="Roboto"/>
                  </a:rPr>
                  <a:t>~ 𝛑)+ 𝜸V(s’) - V</a:t>
                </a:r>
                <a:r>
                  <a:rPr lang="en" sz="1600" baseline="-25000" dirty="0">
                    <a:latin typeface="Karla" charset="0"/>
                    <a:ea typeface="Karla" charset="0"/>
                    <a:cs typeface="Karla" charset="0"/>
                    <a:sym typeface="Roboto"/>
                  </a:rPr>
                  <a:t>𝛑</a:t>
                </a:r>
                <a:r>
                  <a:rPr lang="en" sz="1600" dirty="0">
                    <a:latin typeface="Karla" charset="0"/>
                    <a:ea typeface="Karla" charset="0"/>
                    <a:cs typeface="Karla" charset="0"/>
                    <a:sym typeface="Roboto"/>
                  </a:rPr>
                  <a:t>(s)  =</a:t>
                </a:r>
                <a:r>
                  <a:rPr lang="en" sz="1800" dirty="0">
                    <a:latin typeface="Karla" charset="0"/>
                    <a:ea typeface="Karla" charset="0"/>
                    <a:cs typeface="Karla" charset="0"/>
                    <a:sym typeface="Roboto"/>
                  </a:rPr>
                  <a:t> 0</a:t>
                </a: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45720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sz="1800" dirty="0">
                  <a:latin typeface="Karla" charset="0"/>
                  <a:ea typeface="Karla" charset="0"/>
                  <a:cs typeface="Karla" charset="0"/>
                  <a:sym typeface="Roboto"/>
                </a:endParaRPr>
              </a:p>
              <a:p>
                <a:pPr marL="0" lvl="0" indent="0" algn="l" rtl="0">
                  <a:spcBef>
                    <a:spcPts val="0"/>
                  </a:spcBef>
                  <a:spcAft>
                    <a:spcPts val="0"/>
                  </a:spcAft>
                  <a:buNone/>
                </a:pPr>
                <a:endParaRPr lang="en" dirty="0">
                  <a:latin typeface="Karla" charset="0"/>
                  <a:ea typeface="Karla" charset="0"/>
                  <a:cs typeface="Karla" charset="0"/>
                </a:endParaRPr>
              </a:p>
              <a:p>
                <a:pPr marL="457200" lvl="0" indent="0" algn="l" rtl="0">
                  <a:spcBef>
                    <a:spcPts val="0"/>
                  </a:spcBef>
                  <a:spcAft>
                    <a:spcPts val="0"/>
                  </a:spcAft>
                  <a:buNone/>
                </a:pPr>
                <a:endParaRPr dirty="0">
                  <a:latin typeface="Karla" charset="0"/>
                  <a:ea typeface="Karla" charset="0"/>
                  <a:cs typeface="Karla" charset="0"/>
                </a:endParaRPr>
              </a:p>
            </p:txBody>
          </p:sp>
        </mc:Choice>
        <mc:Fallback>
          <p:sp>
            <p:nvSpPr>
              <p:cNvPr id="210" name="Google Shape;210;p35"/>
              <p:cNvSpPr txBox="1">
                <a:spLocks noRot="1" noChangeAspect="1" noMove="1" noResize="1" noEditPoints="1" noAdjustHandles="1" noChangeArrowheads="1" noChangeShapeType="1" noTextEdit="1"/>
              </p:cNvSpPr>
              <p:nvPr/>
            </p:nvSpPr>
            <p:spPr>
              <a:xfrm>
                <a:off x="228300" y="1334760"/>
                <a:ext cx="8729100" cy="3209700"/>
              </a:xfrm>
              <a:prstGeom prst="rect">
                <a:avLst/>
              </a:prstGeom>
              <a:blipFill rotWithShape="0">
                <a:blip r:embed="rId3"/>
                <a:stretch>
                  <a:fillRect/>
                </a:stretch>
              </a:blipFill>
              <a:ln>
                <a:noFill/>
              </a:ln>
            </p:spPr>
            <p:txBody>
              <a:bodyPr/>
              <a:lstStyle/>
              <a:p>
                <a:r>
                  <a:rPr 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What is Reinforcement Learning ?</a:t>
            </a:r>
            <a:endParaRPr lang="en-US" dirty="0"/>
          </a:p>
        </p:txBody>
      </p:sp>
      <p:sp>
        <p:nvSpPr>
          <p:cNvPr id="3" name="Content Placeholder 2"/>
          <p:cNvSpPr>
            <a:spLocks noGrp="1"/>
          </p:cNvSpPr>
          <p:nvPr>
            <p:ph idx="1"/>
          </p:nvPr>
        </p:nvSpPr>
        <p:spPr>
          <a:xfrm>
            <a:off x="387317" y="853350"/>
            <a:ext cx="7868660" cy="1583357"/>
          </a:xfrm>
        </p:spPr>
        <p:txBody>
          <a:bodyPr/>
          <a:lstStyle/>
          <a:p>
            <a:pPr marL="457200" lvl="0" indent="-342900">
              <a:spcBef>
                <a:spcPts val="600"/>
              </a:spcBef>
              <a:spcAft>
                <a:spcPts val="600"/>
              </a:spcAft>
              <a:buSzPts val="1800"/>
              <a:buFont typeface="Arial" charset="0"/>
              <a:buChar char="•"/>
            </a:pPr>
            <a:r>
              <a:rPr lang="en" dirty="0"/>
              <a:t>Learning to make sequential decisions in an environment so as to maximize some notion of overall </a:t>
            </a:r>
            <a:r>
              <a:rPr lang="en" b="1" i="1" dirty="0"/>
              <a:t>rewards</a:t>
            </a:r>
            <a:r>
              <a:rPr lang="en" dirty="0"/>
              <a:t> acquired along the way</a:t>
            </a:r>
            <a:r>
              <a:rPr lang="en" dirty="0" smtClean="0"/>
              <a:t>.</a:t>
            </a:r>
            <a:endParaRPr lang="en-US" dirty="0" smtClean="0"/>
          </a:p>
          <a:p>
            <a:pPr marL="457200" lvl="0" indent="-342900">
              <a:spcBef>
                <a:spcPts val="600"/>
              </a:spcBef>
              <a:spcAft>
                <a:spcPts val="600"/>
              </a:spcAft>
              <a:buSzPts val="1800"/>
              <a:buFont typeface="Arial" charset="0"/>
              <a:buChar char="•"/>
            </a:pPr>
            <a:r>
              <a:rPr lang="en-US" dirty="0" smtClean="0"/>
              <a:t>Simple </a:t>
            </a:r>
            <a:r>
              <a:rPr lang="en-US" dirty="0"/>
              <a:t>Machine Learning </a:t>
            </a:r>
            <a:r>
              <a:rPr lang="en-US" dirty="0" smtClean="0"/>
              <a:t>problems </a:t>
            </a:r>
            <a:r>
              <a:rPr lang="en-US" dirty="0"/>
              <a:t>have a hidden time dimension, which is </a:t>
            </a:r>
            <a:r>
              <a:rPr lang="en-US" dirty="0" smtClean="0"/>
              <a:t>often overlooked</a:t>
            </a:r>
            <a:r>
              <a:rPr lang="en-US" dirty="0"/>
              <a:t>, but it </a:t>
            </a:r>
            <a:r>
              <a:rPr lang="en-US" dirty="0" smtClean="0"/>
              <a:t>is important become in </a:t>
            </a:r>
            <a:r>
              <a:rPr lang="en-US" dirty="0"/>
              <a:t>a production system</a:t>
            </a:r>
            <a:r>
              <a:rPr lang="en-US" dirty="0" smtClean="0"/>
              <a:t>. </a:t>
            </a:r>
          </a:p>
          <a:p>
            <a:pPr marL="457200" lvl="0" indent="-342900">
              <a:spcBef>
                <a:spcPts val="600"/>
              </a:spcBef>
              <a:spcAft>
                <a:spcPts val="600"/>
              </a:spcAft>
              <a:buSzPts val="1800"/>
              <a:buFont typeface="Arial" charset="0"/>
              <a:buChar char="•"/>
            </a:pPr>
            <a:r>
              <a:rPr lang="en-US" b="1" dirty="0" smtClean="0"/>
              <a:t>Reinforcement Learning</a:t>
            </a:r>
            <a:r>
              <a:rPr lang="en-US" dirty="0" smtClean="0"/>
              <a:t> incorporates time (or an extra dimension) into learning, </a:t>
            </a:r>
            <a:r>
              <a:rPr lang="en-US" dirty="0"/>
              <a:t>which puts it much close to the human perception of artificial intelligence. </a:t>
            </a:r>
            <a:endParaRPr lang="en-US" dirty="0"/>
          </a:p>
        </p:txBody>
      </p:sp>
    </p:spTree>
    <p:extLst>
      <p:ext uri="{BB962C8B-B14F-4D97-AF65-F5344CB8AC3E}">
        <p14:creationId xmlns:p14="http://schemas.microsoft.com/office/powerpoint/2010/main" val="82827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Q-Learning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1" y="883319"/>
                <a:ext cx="8422686" cy="2641934"/>
              </a:xfrm>
            </p:spPr>
            <p:txBody>
              <a:bodyPr/>
              <a:lstStyle/>
              <a:p>
                <a:pPr marL="457200" lvl="0" indent="-342900">
                  <a:lnSpc>
                    <a:spcPct val="150000"/>
                  </a:lnSpc>
                  <a:spcBef>
                    <a:spcPts val="0"/>
                  </a:spcBef>
                  <a:buSzPts val="1800"/>
                  <a:buFont typeface="Roboto"/>
                  <a:buChar char="●"/>
                </a:pPr>
                <a:r>
                  <a:rPr lang="en" sz="1900" dirty="0" smtClean="0">
                    <a:latin typeface="Roboto"/>
                    <a:ea typeface="Roboto"/>
                    <a:cs typeface="Roboto"/>
                    <a:sym typeface="Roboto"/>
                  </a:rPr>
                  <a:t>Start with a random Q-table (S x A). For all transitions collected according to any behavior policy, perform this TD Update</a:t>
                </a:r>
                <a:endParaRPr lang="en-US" sz="1900" dirty="0" smtClean="0">
                  <a:latin typeface="Roboto"/>
                  <a:ea typeface="Roboto"/>
                  <a:cs typeface="Roboto"/>
                  <a:sym typeface="Roboto"/>
                </a:endParaRPr>
              </a:p>
              <a:p>
                <a:pPr marL="114300" lvl="0">
                  <a:lnSpc>
                    <a:spcPct val="150000"/>
                  </a:lnSpc>
                  <a:spcBef>
                    <a:spcPts val="0"/>
                  </a:spcBef>
                  <a:buSzPts val="1800"/>
                </a:pPr>
                <a14:m>
                  <m:oMathPara xmlns:m="http://schemas.openxmlformats.org/officeDocument/2006/math">
                    <m:oMathParaPr>
                      <m:jc m:val="centerGroup"/>
                    </m:oMathParaPr>
                    <m:oMath xmlns:m="http://schemas.openxmlformats.org/officeDocument/2006/math">
                      <m:r>
                        <a:rPr lang="en-US" sz="1900" b="1" i="1" smtClean="0">
                          <a:latin typeface="Cambria Math" charset="0"/>
                          <a:ea typeface="Roboto"/>
                          <a:cs typeface="Roboto"/>
                          <a:sym typeface="Roboto"/>
                        </a:rPr>
                        <m:t>𝑸</m:t>
                      </m:r>
                      <m:d>
                        <m:dPr>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𝒔</m:t>
                          </m:r>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𝒂</m:t>
                          </m:r>
                        </m:e>
                      </m:d>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𝑸</m:t>
                      </m:r>
                      <m:d>
                        <m:dPr>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𝒔</m:t>
                          </m:r>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𝒂</m:t>
                          </m:r>
                        </m:e>
                      </m:d>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𝜶</m:t>
                      </m:r>
                      <m:d>
                        <m:dPr>
                          <m:begChr m:val="["/>
                          <m:endChr m:val="]"/>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𝑹</m:t>
                          </m:r>
                          <m:d>
                            <m:dPr>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𝒔</m:t>
                              </m:r>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𝒂</m:t>
                              </m:r>
                            </m:e>
                          </m:d>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𝜸</m:t>
                          </m:r>
                          <m:r>
                            <a:rPr lang="en-US" sz="1900" b="1" i="1" smtClean="0">
                              <a:latin typeface="Cambria Math" charset="0"/>
                              <a:ea typeface="Roboto"/>
                              <a:cs typeface="Roboto"/>
                              <a:sym typeface="Roboto"/>
                            </a:rPr>
                            <m:t> </m:t>
                          </m:r>
                          <m:limLow>
                            <m:limLowPr>
                              <m:ctrlPr>
                                <a:rPr lang="en-US" sz="1900" b="1" i="1" smtClean="0">
                                  <a:latin typeface="Cambria Math" charset="0"/>
                                  <a:ea typeface="Roboto"/>
                                  <a:cs typeface="Roboto"/>
                                  <a:sym typeface="Roboto"/>
                                </a:rPr>
                              </m:ctrlPr>
                            </m:limLowPr>
                            <m:e>
                              <m:r>
                                <m:rPr>
                                  <m:sty m:val="p"/>
                                </m:rPr>
                                <a:rPr lang="en-US" sz="1900" b="0" i="0" smtClean="0">
                                  <a:latin typeface="Cambria Math" charset="0"/>
                                  <a:ea typeface="Roboto"/>
                                  <a:cs typeface="Roboto"/>
                                  <a:sym typeface="Roboto"/>
                                </a:rPr>
                                <m:t>max</m:t>
                              </m:r>
                            </m:e>
                            <m:lim>
                              <m:r>
                                <a:rPr lang="en-US" sz="1900" b="1" i="1" smtClean="0">
                                  <a:latin typeface="Cambria Math" charset="0"/>
                                  <a:ea typeface="Roboto"/>
                                  <a:cs typeface="Roboto"/>
                                  <a:sym typeface="Roboto"/>
                                </a:rPr>
                                <m:t>𝒂</m:t>
                              </m:r>
                            </m:lim>
                          </m:limLow>
                          <m:r>
                            <a:rPr lang="en-US" sz="1900" b="1" i="1" smtClean="0">
                              <a:latin typeface="Cambria Math" charset="0"/>
                              <a:ea typeface="Roboto"/>
                              <a:cs typeface="Roboto"/>
                              <a:sym typeface="Roboto"/>
                            </a:rPr>
                            <m:t> </m:t>
                          </m:r>
                          <m:r>
                            <a:rPr lang="en-US" sz="1900" b="1" i="1" smtClean="0">
                              <a:latin typeface="Cambria Math" charset="0"/>
                              <a:ea typeface="Roboto"/>
                              <a:cs typeface="Roboto"/>
                              <a:sym typeface="Roboto"/>
                            </a:rPr>
                            <m:t>𝑸</m:t>
                          </m:r>
                          <m:d>
                            <m:dPr>
                              <m:ctrlPr>
                                <a:rPr lang="en-US" sz="1900" b="1" i="1" smtClean="0">
                                  <a:latin typeface="Cambria Math" charset="0"/>
                                  <a:ea typeface="Roboto"/>
                                  <a:cs typeface="Roboto"/>
                                  <a:sym typeface="Roboto"/>
                                </a:rPr>
                              </m:ctrlPr>
                            </m:dPr>
                            <m:e>
                              <m:sSup>
                                <m:sSupPr>
                                  <m:ctrlPr>
                                    <a:rPr lang="en-US" sz="1900" b="1" i="1" smtClean="0">
                                      <a:latin typeface="Cambria Math" charset="0"/>
                                      <a:ea typeface="Roboto"/>
                                      <a:cs typeface="Roboto"/>
                                      <a:sym typeface="Roboto"/>
                                    </a:rPr>
                                  </m:ctrlPr>
                                </m:sSupPr>
                                <m:e>
                                  <m:r>
                                    <a:rPr lang="en-US" sz="1900" b="1" i="1" smtClean="0">
                                      <a:latin typeface="Cambria Math" charset="0"/>
                                      <a:ea typeface="Roboto"/>
                                      <a:cs typeface="Roboto"/>
                                      <a:sym typeface="Roboto"/>
                                    </a:rPr>
                                    <m:t>𝒔</m:t>
                                  </m:r>
                                </m:e>
                                <m:sup>
                                  <m:r>
                                    <a:rPr lang="en-US" sz="1900" b="1" i="1" smtClean="0">
                                      <a:latin typeface="Cambria Math" charset="0"/>
                                      <a:ea typeface="Roboto"/>
                                      <a:cs typeface="Roboto"/>
                                      <a:sym typeface="Roboto"/>
                                    </a:rPr>
                                    <m:t>′</m:t>
                                  </m:r>
                                </m:sup>
                              </m:sSup>
                              <m:r>
                                <a:rPr lang="en-US" sz="1900" b="1" i="1" smtClean="0">
                                  <a:latin typeface="Cambria Math" charset="0"/>
                                  <a:ea typeface="Roboto"/>
                                  <a:cs typeface="Roboto"/>
                                  <a:sym typeface="Roboto"/>
                                </a:rPr>
                                <m:t>,</m:t>
                              </m:r>
                              <m:sSup>
                                <m:sSupPr>
                                  <m:ctrlPr>
                                    <a:rPr lang="en-US" sz="1900" b="1" i="1" smtClean="0">
                                      <a:latin typeface="Cambria Math" charset="0"/>
                                      <a:ea typeface="Roboto"/>
                                      <a:cs typeface="Roboto"/>
                                      <a:sym typeface="Roboto"/>
                                    </a:rPr>
                                  </m:ctrlPr>
                                </m:sSupPr>
                                <m:e>
                                  <m:r>
                                    <a:rPr lang="en-US" sz="1900" b="1" i="1" smtClean="0">
                                      <a:latin typeface="Cambria Math" charset="0"/>
                                      <a:ea typeface="Roboto"/>
                                      <a:cs typeface="Roboto"/>
                                      <a:sym typeface="Roboto"/>
                                    </a:rPr>
                                    <m:t>𝒂</m:t>
                                  </m:r>
                                </m:e>
                                <m:sup>
                                  <m:r>
                                    <a:rPr lang="en-US" sz="1900" b="1" i="1" smtClean="0">
                                      <a:latin typeface="Cambria Math" charset="0"/>
                                      <a:ea typeface="Roboto"/>
                                      <a:cs typeface="Roboto"/>
                                      <a:sym typeface="Roboto"/>
                                    </a:rPr>
                                    <m:t>′</m:t>
                                  </m:r>
                                </m:sup>
                              </m:sSup>
                            </m:e>
                          </m:d>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𝑸</m:t>
                          </m:r>
                          <m:d>
                            <m:dPr>
                              <m:ctrlPr>
                                <a:rPr lang="en-US" sz="1900" b="1" i="1" smtClean="0">
                                  <a:latin typeface="Cambria Math" charset="0"/>
                                  <a:ea typeface="Roboto"/>
                                  <a:cs typeface="Roboto"/>
                                  <a:sym typeface="Roboto"/>
                                </a:rPr>
                              </m:ctrlPr>
                            </m:dPr>
                            <m:e>
                              <m:r>
                                <a:rPr lang="en-US" sz="1900" b="1" i="1" smtClean="0">
                                  <a:latin typeface="Cambria Math" charset="0"/>
                                  <a:ea typeface="Roboto"/>
                                  <a:cs typeface="Roboto"/>
                                  <a:sym typeface="Roboto"/>
                                </a:rPr>
                                <m:t>𝒔</m:t>
                              </m:r>
                              <m:r>
                                <a:rPr lang="en-US" sz="1900" b="1" i="1" smtClean="0">
                                  <a:latin typeface="Cambria Math" charset="0"/>
                                  <a:ea typeface="Roboto"/>
                                  <a:cs typeface="Roboto"/>
                                  <a:sym typeface="Roboto"/>
                                </a:rPr>
                                <m:t>,</m:t>
                              </m:r>
                              <m:r>
                                <a:rPr lang="en-US" sz="1900" b="1" i="1" smtClean="0">
                                  <a:latin typeface="Cambria Math" charset="0"/>
                                  <a:ea typeface="Roboto"/>
                                  <a:cs typeface="Roboto"/>
                                  <a:sym typeface="Roboto"/>
                                </a:rPr>
                                <m:t>𝒂</m:t>
                              </m:r>
                            </m:e>
                          </m:d>
                        </m:e>
                      </m:d>
                    </m:oMath>
                  </m:oMathPara>
                </a14:m>
                <a:endParaRPr lang="en-US" sz="1900" b="1" dirty="0" smtClean="0">
                  <a:latin typeface="Roboto"/>
                  <a:ea typeface="Roboto"/>
                  <a:cs typeface="Roboto"/>
                  <a:sym typeface="Roboto"/>
                </a:endParaRPr>
              </a:p>
              <a:p>
                <a:pPr marL="114300" lvl="0">
                  <a:lnSpc>
                    <a:spcPct val="150000"/>
                  </a:lnSpc>
                  <a:spcBef>
                    <a:spcPts val="0"/>
                  </a:spcBef>
                  <a:buSzPts val="1800"/>
                </a:pPr>
                <a:r>
                  <a:rPr lang="en" sz="1900" dirty="0" smtClean="0">
                    <a:latin typeface="Roboto"/>
                    <a:ea typeface="Roboto"/>
                    <a:cs typeface="Roboto"/>
                    <a:sym typeface="Roboto"/>
                  </a:rPr>
                  <a:t>OVER-OPTIMISTIC </a:t>
                </a:r>
                <a:r>
                  <a:rPr lang="en" sz="1900" dirty="0">
                    <a:latin typeface="Roboto"/>
                    <a:ea typeface="Roboto"/>
                    <a:cs typeface="Roboto"/>
                    <a:sym typeface="Roboto"/>
                  </a:rPr>
                  <a:t>: Assumes the best things would happen from the next state onwards - Greedy (Hence the max operation over future Q-values)</a:t>
                </a:r>
              </a:p>
              <a:p>
                <a:pPr marL="457200" lvl="0" indent="-342900">
                  <a:lnSpc>
                    <a:spcPct val="150000"/>
                  </a:lnSpc>
                  <a:spcBef>
                    <a:spcPts val="0"/>
                  </a:spcBef>
                  <a:buSzPts val="1800"/>
                  <a:buFont typeface="Roboto"/>
                  <a:buChar char="●"/>
                </a:pPr>
                <a:r>
                  <a:rPr lang="en" sz="1900" dirty="0">
                    <a:latin typeface="Roboto"/>
                    <a:ea typeface="Roboto"/>
                    <a:cs typeface="Roboto"/>
                    <a:sym typeface="Roboto"/>
                  </a:rPr>
                  <a:t>OFF-POLICY : Q directly approximates the optimal action value function independently of the policy being followed (max over all actions)</a:t>
                </a:r>
              </a:p>
              <a:p>
                <a:pPr marL="914400" lvl="0">
                  <a:lnSpc>
                    <a:spcPct val="150000"/>
                  </a:lnSpc>
                  <a:spcBef>
                    <a:spcPts val="0"/>
                  </a:spcBef>
                </a:pPr>
                <a:endParaRPr lang="en" sz="1900" dirty="0">
                  <a:latin typeface="Roboto"/>
                  <a:ea typeface="Roboto"/>
                  <a:cs typeface="Roboto"/>
                  <a:sym typeface="Roboto"/>
                </a:endParaRPr>
              </a:p>
              <a:p>
                <a:endParaRPr lang="en-US" sz="19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1" y="883319"/>
                <a:ext cx="8422686" cy="2641934"/>
              </a:xfrm>
              <a:blipFill rotWithShape="0">
                <a:blip r:embed="rId2"/>
                <a:stretch>
                  <a:fillRect b="-30023"/>
                </a:stretch>
              </a:blipFill>
            </p:spPr>
            <p:txBody>
              <a:bodyPr/>
              <a:lstStyle/>
              <a:p>
                <a:r>
                  <a:rPr lang="en-US">
                    <a:noFill/>
                  </a:rPr>
                  <a:t> </a:t>
                </a:r>
              </a:p>
            </p:txBody>
          </p:sp>
        </mc:Fallback>
      </mc:AlternateContent>
    </p:spTree>
    <p:extLst>
      <p:ext uri="{BB962C8B-B14F-4D97-AF65-F5344CB8AC3E}">
        <p14:creationId xmlns:p14="http://schemas.microsoft.com/office/powerpoint/2010/main" val="4923450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SARSA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5061" y="883319"/>
                <a:ext cx="8422686" cy="2641934"/>
              </a:xfrm>
            </p:spPr>
            <p:txBody>
              <a:bodyPr/>
              <a:lstStyle/>
              <a:p>
                <a:pPr marL="457200" lvl="0" indent="-342900">
                  <a:lnSpc>
                    <a:spcPct val="150000"/>
                  </a:lnSpc>
                  <a:spcBef>
                    <a:spcPts val="0"/>
                  </a:spcBef>
                  <a:buSzPts val="1800"/>
                  <a:buFont typeface="Roboto"/>
                  <a:buChar char="●"/>
                </a:pPr>
                <a:r>
                  <a:rPr lang="en" sz="1800" dirty="0" smtClean="0">
                    <a:latin typeface="Karla" charset="0"/>
                    <a:ea typeface="Karla" charset="0"/>
                    <a:cs typeface="Karla" charset="0"/>
                    <a:sym typeface="Roboto"/>
                  </a:rPr>
                  <a:t>Start with a random Q-table (S X A). For all transitions (collected by acting according to </a:t>
                </a:r>
                <a:r>
                  <a:rPr lang="en" sz="1800" b="1" dirty="0">
                    <a:latin typeface="Karla" charset="0"/>
                    <a:ea typeface="Karla" charset="0"/>
                    <a:cs typeface="Karla" charset="0"/>
                    <a:sym typeface="Roboto"/>
                  </a:rPr>
                  <a:t>𝛑 </a:t>
                </a:r>
                <a:r>
                  <a:rPr lang="en" sz="1800" dirty="0">
                    <a:latin typeface="Karla" charset="0"/>
                    <a:ea typeface="Karla" charset="0"/>
                    <a:cs typeface="Karla" charset="0"/>
                    <a:sym typeface="Roboto"/>
                  </a:rPr>
                  <a:t>that maximizes Q)  perform this TD Update</a:t>
                </a:r>
                <a:endParaRPr lang="en" sz="1800" b="1" dirty="0">
                  <a:latin typeface="Karla" charset="0"/>
                  <a:ea typeface="Karla" charset="0"/>
                  <a:cs typeface="Karla" charset="0"/>
                  <a:sym typeface="Roboto"/>
                </a:endParaRPr>
              </a:p>
              <a:p>
                <a:pPr marL="457200" lvl="0" algn="ctr">
                  <a:lnSpc>
                    <a:spcPct val="150000"/>
                  </a:lnSpc>
                  <a:spcBef>
                    <a:spcPts val="0"/>
                  </a:spcBef>
                </a:pPr>
                <a14:m>
                  <m:oMathPara xmlns:m="http://schemas.openxmlformats.org/officeDocument/2006/math">
                    <m:oMathParaPr>
                      <m:jc m:val="centerGroup"/>
                    </m:oMathParaPr>
                    <m:oMath xmlns:m="http://schemas.openxmlformats.org/officeDocument/2006/math">
                      <m:r>
                        <a:rPr lang="en-US" sz="1800" b="1" i="1">
                          <a:latin typeface="Cambria Math" charset="0"/>
                          <a:ea typeface="Roboto"/>
                          <a:cs typeface="Roboto"/>
                          <a:sym typeface="Roboto"/>
                        </a:rPr>
                        <m:t>𝑸</m:t>
                      </m:r>
                      <m:d>
                        <m:dPr>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𝒔</m:t>
                          </m:r>
                          <m:r>
                            <a:rPr lang="en-US" sz="1800" b="1" i="1">
                              <a:latin typeface="Cambria Math" charset="0"/>
                              <a:ea typeface="Roboto"/>
                              <a:cs typeface="Roboto"/>
                              <a:sym typeface="Roboto"/>
                            </a:rPr>
                            <m:t>,</m:t>
                          </m:r>
                          <m:r>
                            <a:rPr lang="en-US" sz="1800" b="1" i="1">
                              <a:latin typeface="Cambria Math" charset="0"/>
                              <a:ea typeface="Roboto"/>
                              <a:cs typeface="Roboto"/>
                              <a:sym typeface="Roboto"/>
                            </a:rPr>
                            <m:t>𝒂</m:t>
                          </m:r>
                        </m:e>
                      </m:d>
                      <m:r>
                        <a:rPr lang="en-US" sz="1800" b="1" i="1">
                          <a:latin typeface="Cambria Math" charset="0"/>
                          <a:ea typeface="Roboto"/>
                          <a:cs typeface="Roboto"/>
                          <a:sym typeface="Roboto"/>
                        </a:rPr>
                        <m:t>←</m:t>
                      </m:r>
                      <m:r>
                        <a:rPr lang="en-US" sz="1800" b="1" i="1">
                          <a:latin typeface="Cambria Math" charset="0"/>
                          <a:ea typeface="Roboto"/>
                          <a:cs typeface="Roboto"/>
                          <a:sym typeface="Roboto"/>
                        </a:rPr>
                        <m:t>𝑸</m:t>
                      </m:r>
                      <m:d>
                        <m:dPr>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𝒔</m:t>
                          </m:r>
                          <m:r>
                            <a:rPr lang="en-US" sz="1800" b="1" i="1">
                              <a:latin typeface="Cambria Math" charset="0"/>
                              <a:ea typeface="Roboto"/>
                              <a:cs typeface="Roboto"/>
                              <a:sym typeface="Roboto"/>
                            </a:rPr>
                            <m:t>,</m:t>
                          </m:r>
                          <m:r>
                            <a:rPr lang="en-US" sz="1800" b="1" i="1">
                              <a:latin typeface="Cambria Math" charset="0"/>
                              <a:ea typeface="Roboto"/>
                              <a:cs typeface="Roboto"/>
                              <a:sym typeface="Roboto"/>
                            </a:rPr>
                            <m:t>𝒂</m:t>
                          </m:r>
                        </m:e>
                      </m:d>
                      <m:r>
                        <a:rPr lang="en-US" sz="1800" b="1" i="1">
                          <a:latin typeface="Cambria Math" charset="0"/>
                          <a:ea typeface="Roboto"/>
                          <a:cs typeface="Roboto"/>
                          <a:sym typeface="Roboto"/>
                        </a:rPr>
                        <m:t>+</m:t>
                      </m:r>
                      <m:r>
                        <a:rPr lang="en-US" sz="1800" b="1" i="1">
                          <a:latin typeface="Cambria Math" charset="0"/>
                          <a:ea typeface="Roboto"/>
                          <a:cs typeface="Roboto"/>
                          <a:sym typeface="Roboto"/>
                        </a:rPr>
                        <m:t>𝜶</m:t>
                      </m:r>
                      <m:d>
                        <m:dPr>
                          <m:begChr m:val="["/>
                          <m:endChr m:val="]"/>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𝑹</m:t>
                          </m:r>
                          <m:d>
                            <m:dPr>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𝒔</m:t>
                              </m:r>
                              <m:r>
                                <a:rPr lang="en-US" sz="1800" b="1" i="1">
                                  <a:latin typeface="Cambria Math" charset="0"/>
                                  <a:ea typeface="Roboto"/>
                                  <a:cs typeface="Roboto"/>
                                  <a:sym typeface="Roboto"/>
                                </a:rPr>
                                <m:t>,</m:t>
                              </m:r>
                              <m:r>
                                <a:rPr lang="en-US" sz="1800" b="1" i="1">
                                  <a:latin typeface="Cambria Math" charset="0"/>
                                  <a:ea typeface="Roboto"/>
                                  <a:cs typeface="Roboto"/>
                                  <a:sym typeface="Roboto"/>
                                </a:rPr>
                                <m:t>𝒂</m:t>
                              </m:r>
                            </m:e>
                          </m:d>
                          <m:r>
                            <a:rPr lang="en-US" sz="1800" b="1" i="1">
                              <a:latin typeface="Cambria Math" charset="0"/>
                              <a:ea typeface="Roboto"/>
                              <a:cs typeface="Roboto"/>
                              <a:sym typeface="Roboto"/>
                            </a:rPr>
                            <m:t>+</m:t>
                          </m:r>
                          <m:r>
                            <a:rPr lang="en-US" sz="1800" b="1" i="1">
                              <a:latin typeface="Cambria Math" charset="0"/>
                              <a:ea typeface="Roboto"/>
                              <a:cs typeface="Roboto"/>
                              <a:sym typeface="Roboto"/>
                            </a:rPr>
                            <m:t>𝜸</m:t>
                          </m:r>
                          <m:r>
                            <a:rPr lang="en-US" sz="1800" b="1" i="1">
                              <a:latin typeface="Cambria Math" charset="0"/>
                              <a:ea typeface="Roboto"/>
                              <a:cs typeface="Roboto"/>
                              <a:sym typeface="Roboto"/>
                            </a:rPr>
                            <m:t> </m:t>
                          </m:r>
                          <m:r>
                            <a:rPr lang="en-US" sz="1800" b="1" i="1">
                              <a:latin typeface="Cambria Math" charset="0"/>
                              <a:ea typeface="Roboto"/>
                              <a:cs typeface="Roboto"/>
                              <a:sym typeface="Roboto"/>
                            </a:rPr>
                            <m:t>𝑸</m:t>
                          </m:r>
                          <m:d>
                            <m:dPr>
                              <m:ctrlPr>
                                <a:rPr lang="en-US" sz="1800" b="1" i="1">
                                  <a:latin typeface="Cambria Math" charset="0"/>
                                  <a:ea typeface="Roboto"/>
                                  <a:cs typeface="Roboto"/>
                                  <a:sym typeface="Roboto"/>
                                </a:rPr>
                              </m:ctrlPr>
                            </m:dPr>
                            <m:e>
                              <m:sSup>
                                <m:sSupPr>
                                  <m:ctrlPr>
                                    <a:rPr lang="en-US" sz="1800" b="1" i="1">
                                      <a:latin typeface="Cambria Math" charset="0"/>
                                      <a:ea typeface="Roboto"/>
                                      <a:cs typeface="Roboto"/>
                                      <a:sym typeface="Roboto"/>
                                    </a:rPr>
                                  </m:ctrlPr>
                                </m:sSupPr>
                                <m:e>
                                  <m:r>
                                    <a:rPr lang="en-US" sz="1800" b="1" i="1">
                                      <a:latin typeface="Cambria Math" charset="0"/>
                                      <a:ea typeface="Roboto"/>
                                      <a:cs typeface="Roboto"/>
                                      <a:sym typeface="Roboto"/>
                                    </a:rPr>
                                    <m:t>𝒔</m:t>
                                  </m:r>
                                </m:e>
                                <m:sup>
                                  <m:r>
                                    <a:rPr lang="en-US" sz="1800" b="1" i="1">
                                      <a:latin typeface="Cambria Math" charset="0"/>
                                      <a:ea typeface="Roboto"/>
                                      <a:cs typeface="Roboto"/>
                                      <a:sym typeface="Roboto"/>
                                    </a:rPr>
                                    <m:t>′</m:t>
                                  </m:r>
                                </m:sup>
                              </m:sSup>
                              <m:r>
                                <a:rPr lang="en-US" sz="1800" b="1" i="1">
                                  <a:latin typeface="Cambria Math" charset="0"/>
                                  <a:ea typeface="Roboto"/>
                                  <a:cs typeface="Roboto"/>
                                  <a:sym typeface="Roboto"/>
                                </a:rPr>
                                <m:t>,</m:t>
                              </m:r>
                              <m:sSup>
                                <m:sSupPr>
                                  <m:ctrlPr>
                                    <a:rPr lang="en-US" sz="1800" b="1" i="1">
                                      <a:latin typeface="Cambria Math" charset="0"/>
                                      <a:ea typeface="Roboto"/>
                                      <a:cs typeface="Roboto"/>
                                      <a:sym typeface="Roboto"/>
                                    </a:rPr>
                                  </m:ctrlPr>
                                </m:sSupPr>
                                <m:e>
                                  <m:r>
                                    <a:rPr lang="en-US" sz="1800" b="1" i="1">
                                      <a:latin typeface="Cambria Math" charset="0"/>
                                      <a:ea typeface="Roboto"/>
                                      <a:cs typeface="Roboto"/>
                                      <a:sym typeface="Roboto"/>
                                    </a:rPr>
                                    <m:t>𝒂</m:t>
                                  </m:r>
                                </m:e>
                                <m:sup>
                                  <m:r>
                                    <a:rPr lang="en-US" sz="1800" b="1" i="1">
                                      <a:latin typeface="Cambria Math" charset="0"/>
                                      <a:ea typeface="Roboto"/>
                                      <a:cs typeface="Roboto"/>
                                      <a:sym typeface="Roboto"/>
                                    </a:rPr>
                                    <m:t>′</m:t>
                                  </m:r>
                                </m:sup>
                              </m:sSup>
                              <m:r>
                                <a:rPr lang="en-US" sz="1800" b="1" i="1" smtClean="0">
                                  <a:latin typeface="Cambria Math" charset="0"/>
                                  <a:ea typeface="Roboto"/>
                                  <a:cs typeface="Roboto"/>
                                  <a:sym typeface="Roboto"/>
                                </a:rPr>
                                <m:t>~</m:t>
                              </m:r>
                              <m:r>
                                <a:rPr lang="en-US" sz="1800" b="1" i="1" smtClean="0">
                                  <a:latin typeface="Cambria Math" charset="0"/>
                                  <a:ea typeface="Roboto"/>
                                  <a:cs typeface="Roboto"/>
                                  <a:sym typeface="Roboto"/>
                                </a:rPr>
                                <m:t>𝝅</m:t>
                              </m:r>
                            </m:e>
                          </m:d>
                          <m:r>
                            <a:rPr lang="en-US" sz="1800" b="1" i="1">
                              <a:latin typeface="Cambria Math" charset="0"/>
                              <a:ea typeface="Roboto"/>
                              <a:cs typeface="Roboto"/>
                              <a:sym typeface="Roboto"/>
                            </a:rPr>
                            <m:t>−</m:t>
                          </m:r>
                          <m:r>
                            <a:rPr lang="en-US" sz="1800" b="1" i="1">
                              <a:latin typeface="Cambria Math" charset="0"/>
                              <a:ea typeface="Roboto"/>
                              <a:cs typeface="Roboto"/>
                              <a:sym typeface="Roboto"/>
                            </a:rPr>
                            <m:t>𝑸</m:t>
                          </m:r>
                          <m:d>
                            <m:dPr>
                              <m:ctrlPr>
                                <a:rPr lang="en-US" sz="1800" b="1" i="1">
                                  <a:latin typeface="Cambria Math" charset="0"/>
                                  <a:ea typeface="Roboto"/>
                                  <a:cs typeface="Roboto"/>
                                  <a:sym typeface="Roboto"/>
                                </a:rPr>
                              </m:ctrlPr>
                            </m:dPr>
                            <m:e>
                              <m:r>
                                <a:rPr lang="en-US" sz="1800" b="1" i="1">
                                  <a:latin typeface="Cambria Math" charset="0"/>
                                  <a:ea typeface="Roboto"/>
                                  <a:cs typeface="Roboto"/>
                                  <a:sym typeface="Roboto"/>
                                </a:rPr>
                                <m:t>𝒔</m:t>
                              </m:r>
                              <m:r>
                                <a:rPr lang="en-US" sz="1800" b="1" i="1">
                                  <a:latin typeface="Cambria Math" charset="0"/>
                                  <a:ea typeface="Roboto"/>
                                  <a:cs typeface="Roboto"/>
                                  <a:sym typeface="Roboto"/>
                                </a:rPr>
                                <m:t>,</m:t>
                              </m:r>
                              <m:r>
                                <a:rPr lang="en-US" sz="1800" b="1" i="1">
                                  <a:latin typeface="Cambria Math" charset="0"/>
                                  <a:ea typeface="Roboto"/>
                                  <a:cs typeface="Roboto"/>
                                  <a:sym typeface="Roboto"/>
                                </a:rPr>
                                <m:t>𝒂</m:t>
                              </m:r>
                            </m:e>
                          </m:d>
                        </m:e>
                      </m:d>
                    </m:oMath>
                  </m:oMathPara>
                </a14:m>
                <a:endParaRPr lang="en-US" sz="1800" b="1" dirty="0" smtClean="0">
                  <a:latin typeface="Karla" charset="0"/>
                  <a:ea typeface="Karla" charset="0"/>
                  <a:cs typeface="Karla" charset="0"/>
                  <a:sym typeface="Roboto"/>
                </a:endParaRPr>
              </a:p>
              <a:p>
                <a:pPr marL="457200" lvl="0" algn="ctr">
                  <a:lnSpc>
                    <a:spcPct val="150000"/>
                  </a:lnSpc>
                  <a:spcBef>
                    <a:spcPts val="0"/>
                  </a:spcBef>
                </a:pPr>
                <a:r>
                  <a:rPr lang="en" sz="1800" b="1" dirty="0" smtClean="0">
                    <a:latin typeface="Karla" charset="0"/>
                    <a:ea typeface="Karla" charset="0"/>
                    <a:cs typeface="Karla" charset="0"/>
                    <a:sym typeface="Roboto"/>
                  </a:rPr>
                  <a:t>𝛑 </a:t>
                </a:r>
                <a:r>
                  <a:rPr lang="en" sz="1800" dirty="0">
                    <a:latin typeface="Karla" charset="0"/>
                    <a:ea typeface="Karla" charset="0"/>
                    <a:cs typeface="Karla" charset="0"/>
                    <a:sym typeface="Roboto"/>
                  </a:rPr>
                  <a:t>- Data collection policy</a:t>
                </a:r>
              </a:p>
              <a:p>
                <a:pPr marL="914400" lvl="0">
                  <a:lnSpc>
                    <a:spcPct val="150000"/>
                  </a:lnSpc>
                  <a:spcBef>
                    <a:spcPts val="0"/>
                  </a:spcBef>
                </a:pPr>
                <a:endParaRPr lang="en" sz="1800" dirty="0">
                  <a:latin typeface="Karla" charset="0"/>
                  <a:ea typeface="Karla" charset="0"/>
                  <a:cs typeface="Karla" charset="0"/>
                  <a:sym typeface="Roboto"/>
                </a:endParaRPr>
              </a:p>
              <a:p>
                <a:pPr marL="457200" lvl="0" indent="-342900">
                  <a:lnSpc>
                    <a:spcPct val="150000"/>
                  </a:lnSpc>
                  <a:spcBef>
                    <a:spcPts val="0"/>
                  </a:spcBef>
                  <a:buSzPts val="1800"/>
                  <a:buFont typeface="Roboto"/>
                  <a:buChar char="●"/>
                </a:pPr>
                <a:r>
                  <a:rPr lang="en" sz="1800" dirty="0">
                    <a:latin typeface="Karla" charset="0"/>
                    <a:ea typeface="Karla" charset="0"/>
                    <a:cs typeface="Karla" charset="0"/>
                    <a:sym typeface="Roboto"/>
                  </a:rPr>
                  <a:t>ON-Policy Learning : While learning the optimal policy it uses the current estimate of the optimal policy to generate the </a:t>
                </a:r>
                <a:r>
                  <a:rPr lang="en" sz="1800" dirty="0" err="1">
                    <a:latin typeface="Karla" charset="0"/>
                    <a:ea typeface="Karla" charset="0"/>
                    <a:cs typeface="Karla" charset="0"/>
                    <a:sym typeface="Roboto"/>
                  </a:rPr>
                  <a:t>behaviour</a:t>
                </a:r>
                <a:endParaRPr lang="en" sz="1800" dirty="0">
                  <a:latin typeface="Karla" charset="0"/>
                  <a:ea typeface="Karla" charset="0"/>
                  <a:cs typeface="Karla" charset="0"/>
                  <a:sym typeface="Roboto"/>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5061" y="883319"/>
                <a:ext cx="8422686" cy="2641934"/>
              </a:xfrm>
              <a:blipFill rotWithShape="0">
                <a:blip r:embed="rId2"/>
                <a:stretch>
                  <a:fillRect r="-434" b="-14781"/>
                </a:stretch>
              </a:blipFill>
            </p:spPr>
            <p:txBody>
              <a:bodyPr/>
              <a:lstStyle/>
              <a:p>
                <a:r>
                  <a:rPr lang="en-US">
                    <a:noFill/>
                  </a:rPr>
                  <a:t> </a:t>
                </a:r>
              </a:p>
            </p:txBody>
          </p:sp>
        </mc:Fallback>
      </mc:AlternateContent>
    </p:spTree>
    <p:extLst>
      <p:ext uri="{BB962C8B-B14F-4D97-AF65-F5344CB8AC3E}">
        <p14:creationId xmlns:p14="http://schemas.microsoft.com/office/powerpoint/2010/main" val="6476941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Q-Learning and SARSA Algorithm</a:t>
            </a:r>
            <a:endParaRPr lang="en-US" dirty="0"/>
          </a:p>
        </p:txBody>
      </p:sp>
      <p:sp>
        <p:nvSpPr>
          <p:cNvPr id="3" name="Content Placeholder 2"/>
          <p:cNvSpPr>
            <a:spLocks noGrp="1"/>
          </p:cNvSpPr>
          <p:nvPr>
            <p:ph idx="1"/>
          </p:nvPr>
        </p:nvSpPr>
        <p:spPr/>
        <p:txBody>
          <a:bodyPr/>
          <a:lstStyle/>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Start with a random Q-table (S X A). </a:t>
            </a:r>
          </a:p>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Choose one among the two actions </a:t>
            </a:r>
          </a:p>
          <a:p>
            <a:pPr marL="914400" lvl="1" indent="-330200">
              <a:spcBef>
                <a:spcPts val="1800"/>
              </a:spcBef>
              <a:buSzPts val="1600"/>
              <a:buFont typeface="Roboto"/>
              <a:buAutoNum type="alphaLcPeriod"/>
            </a:pPr>
            <a:r>
              <a:rPr lang="en" dirty="0">
                <a:latin typeface="Karla" charset="0"/>
                <a:ea typeface="Karla" charset="0"/>
                <a:cs typeface="Karla" charset="0"/>
                <a:sym typeface="Roboto"/>
              </a:rPr>
              <a:t>(𝜀-greedy) With probability 𝜀, choose a random action (EXPLORATION)</a:t>
            </a:r>
          </a:p>
          <a:p>
            <a:pPr marL="914400" lvl="1" indent="-330200">
              <a:spcBef>
                <a:spcPts val="1800"/>
              </a:spcBef>
              <a:buSzPts val="1600"/>
              <a:buFont typeface="Roboto"/>
              <a:buAutoNum type="alphaLcPeriod"/>
            </a:pPr>
            <a:r>
              <a:rPr lang="en" dirty="0">
                <a:latin typeface="Karla" charset="0"/>
                <a:ea typeface="Karla" charset="0"/>
                <a:cs typeface="Karla" charset="0"/>
                <a:sym typeface="Roboto"/>
              </a:rPr>
              <a:t>With probability 1-𝜀, an action that maximizes Q-value from a state.(EXPLOITATION)</a:t>
            </a:r>
          </a:p>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Perform an action and collect transition (</a:t>
            </a:r>
            <a:r>
              <a:rPr lang="en" sz="1800" dirty="0" err="1">
                <a:latin typeface="Karla" charset="0"/>
                <a:ea typeface="Karla" charset="0"/>
                <a:cs typeface="Karla" charset="0"/>
                <a:sym typeface="Roboto"/>
              </a:rPr>
              <a:t>s,a,r,s</a:t>
            </a:r>
            <a:r>
              <a:rPr lang="en" sz="1800" dirty="0">
                <a:latin typeface="Karla" charset="0"/>
                <a:ea typeface="Karla" charset="0"/>
                <a:cs typeface="Karla" charset="0"/>
                <a:sym typeface="Roboto"/>
              </a:rPr>
              <a:t>’)</a:t>
            </a:r>
          </a:p>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Update Q-table using the corresponding TD updates.</a:t>
            </a:r>
          </a:p>
          <a:p>
            <a:pPr marL="457200" lvl="0" indent="-330200">
              <a:spcBef>
                <a:spcPts val="1800"/>
              </a:spcBef>
              <a:buSzPts val="1600"/>
              <a:buFont typeface="Roboto"/>
              <a:buAutoNum type="arabicPeriod"/>
            </a:pPr>
            <a:r>
              <a:rPr lang="en" sz="1800" dirty="0">
                <a:latin typeface="Karla" charset="0"/>
                <a:ea typeface="Karla" charset="0"/>
                <a:cs typeface="Karla" charset="0"/>
                <a:sym typeface="Roboto"/>
              </a:rPr>
              <a:t>Repeat steps 2-5 till convergence of Q-values across all states.</a:t>
            </a:r>
          </a:p>
          <a:p>
            <a:pPr>
              <a:spcBef>
                <a:spcPts val="1800"/>
              </a:spcBef>
            </a:pPr>
            <a:endParaRPr lang="en-US" dirty="0"/>
          </a:p>
        </p:txBody>
      </p:sp>
    </p:spTree>
    <p:extLst>
      <p:ext uri="{BB962C8B-B14F-4D97-AF65-F5344CB8AC3E}">
        <p14:creationId xmlns:p14="http://schemas.microsoft.com/office/powerpoint/2010/main" val="677073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Q-Learning vs SARSA</a:t>
            </a:r>
            <a:endParaRPr/>
          </a:p>
        </p:txBody>
      </p:sp>
      <p:sp>
        <p:nvSpPr>
          <p:cNvPr id="234" name="Google Shape;234;p39"/>
          <p:cNvSpPr txBox="1"/>
          <p:nvPr/>
        </p:nvSpPr>
        <p:spPr>
          <a:xfrm>
            <a:off x="228300" y="1933850"/>
            <a:ext cx="8729100" cy="32097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1600" dirty="0">
                <a:latin typeface="Roboto"/>
                <a:ea typeface="Roboto"/>
                <a:cs typeface="Roboto"/>
                <a:sym typeface="Roboto"/>
              </a:rPr>
              <a:t>Demo : </a:t>
            </a:r>
            <a:r>
              <a:rPr lang="en" sz="1600" u="sng" dirty="0">
                <a:solidFill>
                  <a:schemeClr val="hlink"/>
                </a:solidFill>
                <a:latin typeface="Roboto"/>
                <a:ea typeface="Roboto"/>
                <a:cs typeface="Roboto"/>
                <a:sym typeface="Roboto"/>
                <a:hlinkClick r:id="rId3"/>
              </a:rPr>
              <a:t>https://studywolf.wordpress.com/2013/07/01/reinforcement-learning-sarsa-vs-q-learning/</a:t>
            </a:r>
            <a:endParaRPr sz="1600" dirty="0">
              <a:latin typeface="Roboto"/>
              <a:ea typeface="Roboto"/>
              <a:cs typeface="Roboto"/>
              <a:sym typeface="Roboto"/>
            </a:endParaRPr>
          </a:p>
          <a:p>
            <a:pPr marL="457200" lvl="0" indent="0" algn="l" rtl="0">
              <a:lnSpc>
                <a:spcPct val="150000"/>
              </a:lnSpc>
              <a:spcBef>
                <a:spcPts val="0"/>
              </a:spcBef>
              <a:spcAft>
                <a:spcPts val="0"/>
              </a:spcAft>
              <a:buNone/>
            </a:pPr>
            <a:endParaRPr sz="1600" dirty="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dirty="0">
                <a:latin typeface="Roboto"/>
                <a:ea typeface="Roboto"/>
                <a:cs typeface="Roboto"/>
                <a:sym typeface="Roboto"/>
              </a:rPr>
              <a:t>Q-Learning converges faster since Q values directly try to approximate the optimal value.</a:t>
            </a:r>
            <a:endParaRPr sz="1600" dirty="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dirty="0">
                <a:latin typeface="Roboto"/>
                <a:ea typeface="Roboto"/>
                <a:cs typeface="Roboto"/>
                <a:sym typeface="Roboto"/>
              </a:rPr>
              <a:t>Q-Learning is more risky since it is over-optimistic of what happens in the future. Could be risky for real-life tasks such as robot navigation over dangerous terrains.</a:t>
            </a:r>
            <a:endParaRPr sz="1600" dirty="0">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xfrm>
            <a:off x="481800" y="305588"/>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75000"/>
                    <a:lumOff val="25000"/>
                  </a:schemeClr>
                </a:solidFill>
              </a:rPr>
              <a:t>Parametric Q-Learning</a:t>
            </a:r>
            <a:endParaRPr dirty="0">
              <a:solidFill>
                <a:schemeClr val="tx1">
                  <a:lumMod val="75000"/>
                  <a:lumOff val="25000"/>
                </a:schemeClr>
              </a:solidFill>
            </a:endParaRPr>
          </a:p>
        </p:txBody>
      </p:sp>
      <p:sp>
        <p:nvSpPr>
          <p:cNvPr id="240" name="Google Shape;240;p40"/>
          <p:cNvSpPr txBox="1"/>
          <p:nvPr/>
        </p:nvSpPr>
        <p:spPr>
          <a:xfrm>
            <a:off x="228300" y="1260081"/>
            <a:ext cx="8729100" cy="32097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Roboto"/>
              <a:buChar char="●"/>
            </a:pPr>
            <a:r>
              <a:rPr lang="en" sz="1800" dirty="0">
                <a:solidFill>
                  <a:schemeClr val="tx1">
                    <a:lumMod val="75000"/>
                    <a:lumOff val="25000"/>
                  </a:schemeClr>
                </a:solidFill>
                <a:latin typeface="Karla" charset="0"/>
                <a:ea typeface="Karla" charset="0"/>
                <a:cs typeface="Karla" charset="0"/>
                <a:sym typeface="Roboto"/>
              </a:rPr>
              <a:t>Often hard to learn Q-values in tabular form. E.g. Huge number of states, Continuous state spaces etc.</a:t>
            </a:r>
            <a:endParaRPr sz="1800" dirty="0">
              <a:solidFill>
                <a:schemeClr val="tx1">
                  <a:lumMod val="75000"/>
                  <a:lumOff val="25000"/>
                </a:schemeClr>
              </a:solidFill>
              <a:latin typeface="Karla" charset="0"/>
              <a:ea typeface="Karla" charset="0"/>
              <a:cs typeface="Karla" charset="0"/>
              <a:sym typeface="Roboto"/>
            </a:endParaRPr>
          </a:p>
          <a:p>
            <a:pPr marL="457200" lvl="0" indent="-342900" algn="l" rtl="0">
              <a:lnSpc>
                <a:spcPct val="150000"/>
              </a:lnSpc>
              <a:spcBef>
                <a:spcPts val="0"/>
              </a:spcBef>
              <a:spcAft>
                <a:spcPts val="0"/>
              </a:spcAft>
              <a:buSzPts val="1800"/>
              <a:buFont typeface="Roboto"/>
              <a:buChar char="●"/>
            </a:pPr>
            <a:r>
              <a:rPr lang="en" sz="1800" dirty="0">
                <a:solidFill>
                  <a:schemeClr val="tx1">
                    <a:lumMod val="75000"/>
                    <a:lumOff val="25000"/>
                  </a:schemeClr>
                </a:solidFill>
                <a:latin typeface="Karla" charset="0"/>
                <a:ea typeface="Karla" charset="0"/>
                <a:cs typeface="Karla" charset="0"/>
                <a:sym typeface="Roboto"/>
              </a:rPr>
              <a:t>Parametrize Q(</a:t>
            </a:r>
            <a:r>
              <a:rPr lang="en" sz="1800" dirty="0" err="1">
                <a:solidFill>
                  <a:schemeClr val="tx1">
                    <a:lumMod val="75000"/>
                    <a:lumOff val="25000"/>
                  </a:schemeClr>
                </a:solidFill>
                <a:latin typeface="Karla" charset="0"/>
                <a:ea typeface="Karla" charset="0"/>
                <a:cs typeface="Karla" charset="0"/>
                <a:sym typeface="Roboto"/>
              </a:rPr>
              <a:t>s,a</a:t>
            </a:r>
            <a:r>
              <a:rPr lang="en" sz="1800" dirty="0">
                <a:solidFill>
                  <a:schemeClr val="tx1">
                    <a:lumMod val="75000"/>
                    <a:lumOff val="25000"/>
                  </a:schemeClr>
                </a:solidFill>
                <a:latin typeface="Karla" charset="0"/>
                <a:ea typeface="Karla" charset="0"/>
                <a:cs typeface="Karla" charset="0"/>
                <a:sym typeface="Roboto"/>
              </a:rPr>
              <a:t>) using any function </a:t>
            </a:r>
            <a:r>
              <a:rPr lang="en" sz="1800" dirty="0" err="1">
                <a:solidFill>
                  <a:schemeClr val="tx1">
                    <a:lumMod val="75000"/>
                    <a:lumOff val="25000"/>
                  </a:schemeClr>
                </a:solidFill>
                <a:latin typeface="Karla" charset="0"/>
                <a:ea typeface="Karla" charset="0"/>
                <a:cs typeface="Karla" charset="0"/>
                <a:sym typeface="Roboto"/>
              </a:rPr>
              <a:t>approximator</a:t>
            </a:r>
            <a:r>
              <a:rPr lang="en" sz="1800" dirty="0">
                <a:solidFill>
                  <a:schemeClr val="tx1">
                    <a:lumMod val="75000"/>
                    <a:lumOff val="25000"/>
                  </a:schemeClr>
                </a:solidFill>
                <a:latin typeface="Karla" charset="0"/>
                <a:ea typeface="Karla" charset="0"/>
                <a:cs typeface="Karla" charset="0"/>
                <a:sym typeface="Roboto"/>
              </a:rPr>
              <a:t> f - linear model, neural networks etc. and do usual Q-learning.</a:t>
            </a:r>
            <a:endParaRPr sz="1800" dirty="0">
              <a:solidFill>
                <a:schemeClr val="tx1">
                  <a:lumMod val="75000"/>
                  <a:lumOff val="25000"/>
                </a:schemeClr>
              </a:solidFill>
              <a:latin typeface="Karla" charset="0"/>
              <a:ea typeface="Karla" charset="0"/>
              <a:cs typeface="Karla" charset="0"/>
              <a:sym typeface="Roboto"/>
            </a:endParaRPr>
          </a:p>
          <a:p>
            <a:pPr marL="2743200" lvl="0" indent="457200" algn="l" rtl="0">
              <a:lnSpc>
                <a:spcPct val="150000"/>
              </a:lnSpc>
              <a:spcBef>
                <a:spcPts val="0"/>
              </a:spcBef>
              <a:spcAft>
                <a:spcPts val="0"/>
              </a:spcAft>
              <a:buNone/>
            </a:pPr>
            <a:r>
              <a:rPr lang="en" sz="1800" dirty="0">
                <a:solidFill>
                  <a:schemeClr val="tx1">
                    <a:lumMod val="75000"/>
                    <a:lumOff val="25000"/>
                  </a:schemeClr>
                </a:solidFill>
                <a:latin typeface="Karla" charset="0"/>
                <a:ea typeface="Karla" charset="0"/>
                <a:cs typeface="Karla" charset="0"/>
                <a:sym typeface="Roboto"/>
              </a:rPr>
              <a:t>Q(</a:t>
            </a:r>
            <a:r>
              <a:rPr lang="en" sz="1800" dirty="0" err="1">
                <a:solidFill>
                  <a:schemeClr val="tx1">
                    <a:lumMod val="75000"/>
                    <a:lumOff val="25000"/>
                  </a:schemeClr>
                </a:solidFill>
                <a:latin typeface="Karla" charset="0"/>
                <a:ea typeface="Karla" charset="0"/>
                <a:cs typeface="Karla" charset="0"/>
                <a:sym typeface="Roboto"/>
              </a:rPr>
              <a:t>s,a</a:t>
            </a:r>
            <a:r>
              <a:rPr lang="en" sz="1800" dirty="0">
                <a:solidFill>
                  <a:schemeClr val="tx1">
                    <a:lumMod val="75000"/>
                    <a:lumOff val="25000"/>
                  </a:schemeClr>
                </a:solidFill>
                <a:latin typeface="Karla" charset="0"/>
                <a:ea typeface="Karla" charset="0"/>
                <a:cs typeface="Karla" charset="0"/>
                <a:sym typeface="Roboto"/>
              </a:rPr>
              <a:t>) = f(</a:t>
            </a:r>
            <a:r>
              <a:rPr lang="en" sz="1800" dirty="0" err="1">
                <a:solidFill>
                  <a:schemeClr val="tx1">
                    <a:lumMod val="75000"/>
                    <a:lumOff val="25000"/>
                  </a:schemeClr>
                </a:solidFill>
                <a:latin typeface="Karla" charset="0"/>
                <a:ea typeface="Karla" charset="0"/>
                <a:cs typeface="Karla" charset="0"/>
                <a:sym typeface="Roboto"/>
              </a:rPr>
              <a:t>s,a</a:t>
            </a:r>
            <a:r>
              <a:rPr lang="en" sz="1800" dirty="0">
                <a:solidFill>
                  <a:schemeClr val="tx1">
                    <a:lumMod val="75000"/>
                    <a:lumOff val="25000"/>
                  </a:schemeClr>
                </a:solidFill>
                <a:latin typeface="Karla" charset="0"/>
                <a:ea typeface="Karla" charset="0"/>
                <a:cs typeface="Karla" charset="0"/>
                <a:sym typeface="Roboto"/>
              </a:rPr>
              <a:t>;𝜭)         𝜭- model </a:t>
            </a:r>
            <a:r>
              <a:rPr lang="en" sz="1800" dirty="0" err="1">
                <a:solidFill>
                  <a:schemeClr val="tx1">
                    <a:lumMod val="75000"/>
                    <a:lumOff val="25000"/>
                  </a:schemeClr>
                </a:solidFill>
                <a:latin typeface="Karla" charset="0"/>
                <a:ea typeface="Karla" charset="0"/>
                <a:cs typeface="Karla" charset="0"/>
                <a:sym typeface="Roboto"/>
              </a:rPr>
              <a:t>params</a:t>
            </a:r>
            <a:endParaRPr sz="1800" dirty="0">
              <a:solidFill>
                <a:schemeClr val="tx1">
                  <a:lumMod val="75000"/>
                  <a:lumOff val="25000"/>
                </a:schemeClr>
              </a:solidFill>
              <a:latin typeface="Karla" charset="0"/>
              <a:ea typeface="Karla" charset="0"/>
              <a:cs typeface="Karla" charset="0"/>
              <a:sym typeface="Roboto"/>
            </a:endParaRPr>
          </a:p>
          <a:p>
            <a:pPr marL="2743200" lvl="0" indent="457200" algn="l" rtl="0">
              <a:lnSpc>
                <a:spcPct val="150000"/>
              </a:lnSpc>
              <a:spcBef>
                <a:spcPts val="0"/>
              </a:spcBef>
              <a:spcAft>
                <a:spcPts val="0"/>
              </a:spcAft>
              <a:buNone/>
            </a:pPr>
            <a:endParaRPr sz="1800" dirty="0">
              <a:solidFill>
                <a:schemeClr val="tx1">
                  <a:lumMod val="75000"/>
                  <a:lumOff val="25000"/>
                </a:schemeClr>
              </a:solidFill>
              <a:latin typeface="Karla" charset="0"/>
              <a:ea typeface="Karla" charset="0"/>
              <a:cs typeface="Karla" charset="0"/>
              <a:sym typeface="Roboto"/>
            </a:endParaRPr>
          </a:p>
          <a:p>
            <a:pPr marL="0" lvl="0" indent="0" algn="l" rtl="0">
              <a:lnSpc>
                <a:spcPct val="150000"/>
              </a:lnSpc>
              <a:spcBef>
                <a:spcPts val="0"/>
              </a:spcBef>
              <a:spcAft>
                <a:spcPts val="0"/>
              </a:spcAft>
              <a:buNone/>
            </a:pPr>
            <a:r>
              <a:rPr lang="en" sz="1800" dirty="0">
                <a:solidFill>
                  <a:schemeClr val="tx1">
                    <a:lumMod val="75000"/>
                    <a:lumOff val="25000"/>
                  </a:schemeClr>
                </a:solidFill>
                <a:latin typeface="Karla" charset="0"/>
                <a:ea typeface="Karla" charset="0"/>
                <a:cs typeface="Karla" charset="0"/>
                <a:sym typeface="Roboto"/>
              </a:rPr>
              <a:t>Example : Image Frames in a game - Use </a:t>
            </a:r>
            <a:r>
              <a:rPr lang="en" sz="1800" dirty="0" err="1">
                <a:solidFill>
                  <a:schemeClr val="tx1">
                    <a:lumMod val="75000"/>
                    <a:lumOff val="25000"/>
                  </a:schemeClr>
                </a:solidFill>
                <a:latin typeface="Karla" charset="0"/>
                <a:ea typeface="Karla" charset="0"/>
                <a:cs typeface="Karla" charset="0"/>
                <a:sym typeface="Roboto"/>
              </a:rPr>
              <a:t>ConvNets</a:t>
            </a:r>
            <a:r>
              <a:rPr lang="en" sz="1800" dirty="0">
                <a:solidFill>
                  <a:schemeClr val="tx1">
                    <a:lumMod val="75000"/>
                    <a:lumOff val="25000"/>
                  </a:schemeClr>
                </a:solidFill>
                <a:latin typeface="Karla" charset="0"/>
                <a:ea typeface="Karla" charset="0"/>
                <a:cs typeface="Karla" charset="0"/>
                <a:sym typeface="Roboto"/>
              </a:rPr>
              <a:t> to parametrize Q(</a:t>
            </a:r>
            <a:r>
              <a:rPr lang="en" sz="1800" dirty="0" err="1">
                <a:solidFill>
                  <a:schemeClr val="tx1">
                    <a:lumMod val="75000"/>
                    <a:lumOff val="25000"/>
                  </a:schemeClr>
                </a:solidFill>
                <a:latin typeface="Karla" charset="0"/>
                <a:ea typeface="Karla" charset="0"/>
                <a:cs typeface="Karla" charset="0"/>
                <a:sym typeface="Roboto"/>
              </a:rPr>
              <a:t>s,a</a:t>
            </a:r>
            <a:r>
              <a:rPr lang="en" sz="1800" dirty="0">
                <a:solidFill>
                  <a:schemeClr val="tx1">
                    <a:lumMod val="75000"/>
                    <a:lumOff val="25000"/>
                  </a:schemeClr>
                </a:solidFill>
                <a:latin typeface="Karla" charset="0"/>
                <a:ea typeface="Karla" charset="0"/>
                <a:cs typeface="Karla" charset="0"/>
                <a:sym typeface="Roboto"/>
              </a:rPr>
              <a:t>)</a:t>
            </a:r>
            <a:endParaRPr sz="1800" dirty="0">
              <a:solidFill>
                <a:schemeClr val="tx1">
                  <a:lumMod val="75000"/>
                  <a:lumOff val="25000"/>
                </a:schemeClr>
              </a:solidFill>
              <a:latin typeface="Karla" charset="0"/>
              <a:ea typeface="Karla" charset="0"/>
              <a:cs typeface="Karla" charset="0"/>
              <a:sym typeface="Robo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423" y="959897"/>
            <a:ext cx="8403265" cy="3477875"/>
          </a:xfrm>
          <a:prstGeom prst="rect">
            <a:avLst/>
          </a:prstGeom>
        </p:spPr>
        <p:txBody>
          <a:bodyPr wrap="square">
            <a:spAutoFit/>
          </a:bodyPr>
          <a:lstStyle/>
          <a:p>
            <a:r>
              <a:rPr lang="en-US" sz="2000" dirty="0" smtClean="0">
                <a:latin typeface="Karla" charset="0"/>
                <a:ea typeface="Karla" charset="0"/>
                <a:cs typeface="Karla" charset="0"/>
              </a:rPr>
              <a:t>What we don’t want the mouse to do? </a:t>
            </a:r>
          </a:p>
          <a:p>
            <a:endParaRPr lang="en-US" sz="2000" dirty="0">
              <a:latin typeface="Karla" charset="0"/>
              <a:ea typeface="Karla" charset="0"/>
              <a:cs typeface="Karla" charset="0"/>
            </a:endParaRPr>
          </a:p>
          <a:p>
            <a:pPr marL="285750" indent="-285750">
              <a:buFont typeface="Arial" charset="0"/>
              <a:buChar char="•"/>
            </a:pPr>
            <a:r>
              <a:rPr lang="en-US" sz="2000" dirty="0" smtClean="0">
                <a:latin typeface="Karla" charset="0"/>
                <a:ea typeface="Karla" charset="0"/>
                <a:cs typeface="Karla" charset="0"/>
              </a:rPr>
              <a:t>We do </a:t>
            </a:r>
            <a:r>
              <a:rPr lang="en-US" sz="2000" b="1" dirty="0" smtClean="0">
                <a:solidFill>
                  <a:schemeClr val="accent2"/>
                </a:solidFill>
                <a:latin typeface="Karla" charset="0"/>
                <a:ea typeface="Karla" charset="0"/>
                <a:cs typeface="Karla" charset="0"/>
              </a:rPr>
              <a:t>not</a:t>
            </a:r>
            <a:r>
              <a:rPr lang="en-US" sz="2000" dirty="0" smtClean="0">
                <a:solidFill>
                  <a:schemeClr val="accent2"/>
                </a:solidFill>
                <a:latin typeface="Karla" charset="0"/>
                <a:ea typeface="Karla" charset="0"/>
                <a:cs typeface="Karla" charset="0"/>
              </a:rPr>
              <a:t> </a:t>
            </a:r>
            <a:r>
              <a:rPr lang="en-US" sz="2000" dirty="0" smtClean="0">
                <a:latin typeface="Karla" charset="0"/>
                <a:ea typeface="Karla" charset="0"/>
                <a:cs typeface="Karla" charset="0"/>
              </a:rPr>
              <a:t>want to have best actions to take in every specific situation. </a:t>
            </a:r>
            <a:r>
              <a:rPr lang="en-US" sz="2000" dirty="0">
                <a:latin typeface="Karla" charset="0"/>
                <a:ea typeface="Karla" charset="0"/>
                <a:cs typeface="Karla" charset="0"/>
              </a:rPr>
              <a:t>T</a:t>
            </a:r>
            <a:r>
              <a:rPr lang="en-US" sz="2000" dirty="0" smtClean="0">
                <a:latin typeface="Karla" charset="0"/>
                <a:ea typeface="Karla" charset="0"/>
                <a:cs typeface="Karla" charset="0"/>
              </a:rPr>
              <a:t>oo much and not flexible. </a:t>
            </a:r>
          </a:p>
          <a:p>
            <a:endParaRPr lang="en-US" sz="2000" dirty="0">
              <a:latin typeface="Karla" charset="0"/>
              <a:ea typeface="Karla" charset="0"/>
              <a:cs typeface="Karla" charset="0"/>
            </a:endParaRPr>
          </a:p>
          <a:p>
            <a:pPr marL="285750" indent="-285750">
              <a:buFont typeface="Arial" charset="0"/>
              <a:buChar char="•"/>
            </a:pPr>
            <a:r>
              <a:rPr lang="en-US" sz="2000" dirty="0" smtClean="0">
                <a:latin typeface="Karla" charset="0"/>
                <a:ea typeface="Karla" charset="0"/>
                <a:cs typeface="Karla" charset="0"/>
              </a:rPr>
              <a:t>Find some </a:t>
            </a:r>
            <a:r>
              <a:rPr lang="en-US" sz="2000" dirty="0">
                <a:latin typeface="Karla" charset="0"/>
                <a:ea typeface="Karla" charset="0"/>
                <a:cs typeface="Karla" charset="0"/>
              </a:rPr>
              <a:t>magic set of methods that will allow our </a:t>
            </a:r>
            <a:r>
              <a:rPr lang="en-US" sz="2000" dirty="0" smtClean="0">
                <a:latin typeface="Karla" charset="0"/>
                <a:ea typeface="Karla" charset="0"/>
                <a:cs typeface="Karla" charset="0"/>
              </a:rPr>
              <a:t>mouse to </a:t>
            </a:r>
            <a:r>
              <a:rPr lang="en-US" sz="2000" dirty="0">
                <a:latin typeface="Karla" charset="0"/>
                <a:ea typeface="Karla" charset="0"/>
                <a:cs typeface="Karla" charset="0"/>
              </a:rPr>
              <a:t>learn on its own how to avoid electricity and gather as much food as possible</a:t>
            </a:r>
            <a:r>
              <a:rPr lang="en-US" sz="2000" dirty="0" smtClean="0">
                <a:latin typeface="Karla" charset="0"/>
                <a:ea typeface="Karla" charset="0"/>
                <a:cs typeface="Karla" charset="0"/>
              </a:rPr>
              <a:t>.</a:t>
            </a:r>
          </a:p>
          <a:p>
            <a:endParaRPr lang="en-US" sz="2000" dirty="0">
              <a:latin typeface="Karla" charset="0"/>
              <a:ea typeface="Karla" charset="0"/>
              <a:cs typeface="Karla" charset="0"/>
            </a:endParaRPr>
          </a:p>
          <a:p>
            <a:pPr algn="ctr"/>
            <a:r>
              <a:rPr lang="en-US" sz="2000" dirty="0" smtClean="0">
                <a:latin typeface="Karla" charset="0"/>
                <a:ea typeface="Karla" charset="0"/>
                <a:cs typeface="Karla" charset="0"/>
              </a:rPr>
              <a:t>Reinforcement </a:t>
            </a:r>
            <a:r>
              <a:rPr lang="en-US" sz="2000" dirty="0">
                <a:latin typeface="Karla" charset="0"/>
                <a:ea typeface="Karla" charset="0"/>
                <a:cs typeface="Karla" charset="0"/>
              </a:rPr>
              <a:t>Learning is exactly this magic </a:t>
            </a:r>
            <a:r>
              <a:rPr lang="en-US" sz="2000" dirty="0" smtClean="0">
                <a:latin typeface="Karla" charset="0"/>
                <a:ea typeface="Karla" charset="0"/>
                <a:cs typeface="Karla" charset="0"/>
              </a:rPr>
              <a:t>toolbox </a:t>
            </a:r>
          </a:p>
          <a:p>
            <a:endParaRPr lang="en-US" sz="2000" dirty="0">
              <a:latin typeface="Karla" charset="0"/>
              <a:ea typeface="Karla" charset="0"/>
              <a:cs typeface="Karla" charset="0"/>
            </a:endParaRPr>
          </a:p>
        </p:txBody>
      </p:sp>
    </p:spTree>
    <p:extLst>
      <p:ext uri="{BB962C8B-B14F-4D97-AF65-F5344CB8AC3E}">
        <p14:creationId xmlns:p14="http://schemas.microsoft.com/office/powerpoint/2010/main" val="137271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RL</a:t>
            </a:r>
            <a:endParaRPr lang="en-US" dirty="0"/>
          </a:p>
        </p:txBody>
      </p:sp>
      <p:sp>
        <p:nvSpPr>
          <p:cNvPr id="3" name="Content Placeholder 2"/>
          <p:cNvSpPr>
            <a:spLocks noGrp="1"/>
          </p:cNvSpPr>
          <p:nvPr>
            <p:ph idx="1"/>
          </p:nvPr>
        </p:nvSpPr>
        <p:spPr>
          <a:xfrm>
            <a:off x="975935" y="1000278"/>
            <a:ext cx="7745256" cy="5169294"/>
          </a:xfrm>
        </p:spPr>
        <p:txBody>
          <a:bodyPr/>
          <a:lstStyle/>
          <a:p>
            <a:pPr marL="457200" indent="-457200">
              <a:buFont typeface="+mj-lt"/>
              <a:buAutoNum type="alphaUcPeriod"/>
            </a:pPr>
            <a:r>
              <a:rPr lang="en-US" sz="2000" dirty="0" smtClean="0"/>
              <a:t>Observations depends on agent’s actions. </a:t>
            </a:r>
            <a:r>
              <a:rPr lang="en-US" sz="2000" dirty="0"/>
              <a:t>If </a:t>
            </a:r>
            <a:r>
              <a:rPr lang="en-US" sz="2000" dirty="0" smtClean="0"/>
              <a:t>agent </a:t>
            </a:r>
            <a:r>
              <a:rPr lang="en-US" sz="2000" dirty="0"/>
              <a:t>decides to do </a:t>
            </a:r>
            <a:r>
              <a:rPr lang="en-US" sz="2000" dirty="0" smtClean="0"/>
              <a:t>stupid things</a:t>
            </a:r>
            <a:r>
              <a:rPr lang="en-US" sz="2000" dirty="0"/>
              <a:t>, then the observations will tell </a:t>
            </a:r>
            <a:r>
              <a:rPr lang="en-US" sz="2000" dirty="0" smtClean="0"/>
              <a:t>nothing </a:t>
            </a:r>
            <a:r>
              <a:rPr lang="en-US" sz="2000" dirty="0"/>
              <a:t>about </a:t>
            </a:r>
            <a:r>
              <a:rPr lang="en-US" sz="2000" dirty="0" smtClean="0"/>
              <a:t>how to improve the outcome (only negative feedback).</a:t>
            </a:r>
          </a:p>
          <a:p>
            <a:pPr marL="457200" indent="-457200">
              <a:buFont typeface="+mj-lt"/>
              <a:buAutoNum type="alphaUcPeriod"/>
            </a:pPr>
            <a:r>
              <a:rPr lang="en-US" sz="2000" dirty="0" smtClean="0"/>
              <a:t>Agents need </a:t>
            </a:r>
            <a:r>
              <a:rPr lang="en-US" sz="2000" dirty="0"/>
              <a:t>to not only exploit the policy they have learned, but to actively explore the </a:t>
            </a:r>
            <a:r>
              <a:rPr lang="en-US" sz="2000" dirty="0" smtClean="0"/>
              <a:t>environment. In other words maybe </a:t>
            </a:r>
            <a:r>
              <a:rPr lang="en-US" sz="2000" dirty="0"/>
              <a:t>by doing things differently we can significantly improve the outcome. ﻿This exploration/exploitation dilemma is one of the open fundamental questions </a:t>
            </a:r>
            <a:r>
              <a:rPr lang="en-US" sz="2000" dirty="0" smtClean="0"/>
              <a:t>in RL (and in my life).</a:t>
            </a:r>
          </a:p>
          <a:p>
            <a:pPr marL="457200" indent="-457200">
              <a:buFont typeface="+mj-lt"/>
              <a:buAutoNum type="alphaUcPeriod"/>
            </a:pPr>
            <a:r>
              <a:rPr lang="en-US" sz="2000" dirty="0"/>
              <a:t>R</a:t>
            </a:r>
            <a:r>
              <a:rPr lang="en-US" sz="2000" dirty="0" smtClean="0"/>
              <a:t>eward </a:t>
            </a:r>
            <a:r>
              <a:rPr lang="en-US" sz="2000" dirty="0"/>
              <a:t>can be </a:t>
            </a:r>
            <a:r>
              <a:rPr lang="en-US" sz="2000" dirty="0" smtClean="0"/>
              <a:t>delayed </a:t>
            </a:r>
            <a:r>
              <a:rPr lang="en-US" sz="2000" dirty="0"/>
              <a:t>from actions. </a:t>
            </a:r>
            <a:r>
              <a:rPr lang="en-US" sz="2000" dirty="0" smtClean="0"/>
              <a:t>Ex: In </a:t>
            </a:r>
            <a:r>
              <a:rPr lang="en-US" sz="2000" dirty="0"/>
              <a:t>cases of chess, it can be one single strong move in the middle of the game that has shifted the balance. </a:t>
            </a:r>
          </a:p>
        </p:txBody>
      </p:sp>
    </p:spTree>
    <p:extLst>
      <p:ext uri="{BB962C8B-B14F-4D97-AF65-F5344CB8AC3E}">
        <p14:creationId xmlns:p14="http://schemas.microsoft.com/office/powerpoint/2010/main" val="23145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﻿RL formalisms and </a:t>
            </a:r>
            <a:r>
              <a:rPr lang="en-US" dirty="0" smtClean="0"/>
              <a:t>relations </a:t>
            </a:r>
            <a:endParaRPr lang="en-US" dirty="0"/>
          </a:p>
        </p:txBody>
      </p:sp>
      <p:sp>
        <p:nvSpPr>
          <p:cNvPr id="3" name="Content Placeholder 2"/>
          <p:cNvSpPr>
            <a:spLocks noGrp="1"/>
          </p:cNvSpPr>
          <p:nvPr>
            <p:ph idx="1"/>
          </p:nvPr>
        </p:nvSpPr>
        <p:spPr>
          <a:xfrm>
            <a:off x="5656520" y="883319"/>
            <a:ext cx="3487479" cy="1583357"/>
          </a:xfrm>
        </p:spPr>
        <p:txBody>
          <a:bodyPr/>
          <a:lstStyle/>
          <a:p>
            <a:pPr marL="342900" indent="-342900">
              <a:buFont typeface="Arial" charset="0"/>
              <a:buChar char="•"/>
            </a:pPr>
            <a:r>
              <a:rPr lang="en-US" dirty="0" smtClean="0"/>
              <a:t>Agent </a:t>
            </a:r>
          </a:p>
          <a:p>
            <a:pPr marL="342900" indent="-342900">
              <a:buFont typeface="Arial" charset="0"/>
              <a:buChar char="•"/>
            </a:pPr>
            <a:r>
              <a:rPr lang="en-US" dirty="0" smtClean="0"/>
              <a:t>Environment </a:t>
            </a:r>
          </a:p>
          <a:p>
            <a:endParaRPr lang="en-US" dirty="0"/>
          </a:p>
          <a:p>
            <a:r>
              <a:rPr lang="en-US" dirty="0"/>
              <a:t>C</a:t>
            </a:r>
            <a:r>
              <a:rPr lang="en-US" dirty="0" smtClean="0"/>
              <a:t>ommunication </a:t>
            </a:r>
            <a:r>
              <a:rPr lang="en-US" dirty="0"/>
              <a:t>channels: </a:t>
            </a:r>
            <a:endParaRPr lang="en-US" dirty="0" smtClean="0"/>
          </a:p>
          <a:p>
            <a:pPr marL="342900" indent="-342900">
              <a:buFont typeface="Arial" charset="0"/>
              <a:buChar char="•"/>
            </a:pPr>
            <a:r>
              <a:rPr lang="en-US" dirty="0" smtClean="0"/>
              <a:t>Actions</a:t>
            </a:r>
            <a:r>
              <a:rPr lang="en-US" dirty="0"/>
              <a:t>, </a:t>
            </a:r>
            <a:endParaRPr lang="en-US" dirty="0" smtClean="0"/>
          </a:p>
          <a:p>
            <a:pPr marL="342900" indent="-342900">
              <a:buFont typeface="Arial" charset="0"/>
              <a:buChar char="•"/>
            </a:pPr>
            <a:r>
              <a:rPr lang="en-US" dirty="0" smtClean="0"/>
              <a:t>Reward</a:t>
            </a:r>
            <a:r>
              <a:rPr lang="en-US" dirty="0"/>
              <a:t>, and </a:t>
            </a:r>
            <a:endParaRPr lang="en-US" dirty="0" smtClean="0"/>
          </a:p>
          <a:p>
            <a:pPr marL="342900" indent="-342900">
              <a:buFont typeface="Arial" charset="0"/>
              <a:buChar char="•"/>
            </a:pPr>
            <a:r>
              <a:rPr lang="en-US" dirty="0" smtClean="0"/>
              <a:t>Observations:</a:t>
            </a:r>
            <a:endParaRPr lang="en-US" dirty="0"/>
          </a:p>
        </p:txBody>
      </p:sp>
      <p:pic>
        <p:nvPicPr>
          <p:cNvPr id="4" name="Picture 3"/>
          <p:cNvPicPr>
            <a:picLocks noChangeAspect="1"/>
          </p:cNvPicPr>
          <p:nvPr/>
        </p:nvPicPr>
        <p:blipFill>
          <a:blip r:embed="rId2"/>
          <a:stretch>
            <a:fillRect/>
          </a:stretch>
        </p:blipFill>
        <p:spPr>
          <a:xfrm>
            <a:off x="261969" y="883319"/>
            <a:ext cx="4584700" cy="3035300"/>
          </a:xfrm>
          <a:prstGeom prst="rect">
            <a:avLst/>
          </a:prstGeom>
        </p:spPr>
      </p:pic>
      <p:sp>
        <p:nvSpPr>
          <p:cNvPr id="5" name="Content Placeholder 2"/>
          <p:cNvSpPr txBox="1">
            <a:spLocks/>
          </p:cNvSpPr>
          <p:nvPr/>
        </p:nvSpPr>
        <p:spPr>
          <a:xfrm>
            <a:off x="232323" y="4477993"/>
            <a:ext cx="4369321" cy="272562"/>
          </a:xfrm>
          <a:prstGeom prst="rect">
            <a:avLst/>
          </a:prstGeom>
          <a:ln>
            <a:noFill/>
          </a:ln>
        </p:spPr>
        <p:txBody>
          <a:bodyPr/>
          <a:lstStyle>
            <a:lvl1pPr marL="0" indent="0" algn="l" defTabSz="342887" rtl="0" eaLnBrk="1" latinLnBrk="0" hangingPunct="1">
              <a:spcBef>
                <a:spcPct val="20000"/>
              </a:spcBef>
              <a:buFont typeface="Arial"/>
              <a:buNone/>
              <a:defRPr sz="2100" kern="1200">
                <a:solidFill>
                  <a:srgbClr val="464646"/>
                </a:solidFill>
                <a:latin typeface="Karla"/>
                <a:ea typeface="+mn-ea"/>
                <a:cs typeface="Karla"/>
              </a:defRPr>
            </a:lvl1pPr>
            <a:lvl2pPr marL="557190" indent="-214304" algn="l" defTabSz="342887" rtl="0" eaLnBrk="1" latinLnBrk="0" hangingPunct="1">
              <a:spcBef>
                <a:spcPct val="20000"/>
              </a:spcBef>
              <a:buFont typeface="Arial"/>
              <a:buChar char="–"/>
              <a:defRPr sz="1800" kern="1200">
                <a:solidFill>
                  <a:srgbClr val="464646"/>
                </a:solidFill>
                <a:latin typeface="Karla"/>
                <a:ea typeface="+mn-ea"/>
                <a:cs typeface="Karla"/>
              </a:defRPr>
            </a:lvl2pPr>
            <a:lvl3pPr marL="857216" indent="-171443" algn="l" defTabSz="342887" rtl="0" eaLnBrk="1" latinLnBrk="0" hangingPunct="1">
              <a:spcBef>
                <a:spcPct val="20000"/>
              </a:spcBef>
              <a:buFont typeface="Arial"/>
              <a:buChar char="•"/>
              <a:defRPr sz="1500" kern="1200">
                <a:solidFill>
                  <a:srgbClr val="464646"/>
                </a:solidFill>
                <a:latin typeface="Karla"/>
                <a:ea typeface="+mn-ea"/>
                <a:cs typeface="Karla"/>
              </a:defRPr>
            </a:lvl3pPr>
            <a:lvl4pPr marL="1200102" indent="-171443" algn="l" defTabSz="342887" rtl="0" eaLnBrk="1" latinLnBrk="0" hangingPunct="1">
              <a:spcBef>
                <a:spcPct val="20000"/>
              </a:spcBef>
              <a:buFont typeface="Arial"/>
              <a:buChar char="–"/>
              <a:defRPr sz="1350" kern="1200">
                <a:solidFill>
                  <a:srgbClr val="464646"/>
                </a:solidFill>
                <a:latin typeface="Karla"/>
                <a:ea typeface="+mn-ea"/>
                <a:cs typeface="Karla"/>
              </a:defRPr>
            </a:lvl4pPr>
            <a:lvl5pPr marL="1542988" indent="-171443" algn="l" defTabSz="342887" rtl="0" eaLnBrk="1" latinLnBrk="0" hangingPunct="1">
              <a:spcBef>
                <a:spcPct val="20000"/>
              </a:spcBef>
              <a:buFont typeface="Arial"/>
              <a:buChar char="»"/>
              <a:defRPr sz="1350" kern="1200">
                <a:solidFill>
                  <a:srgbClr val="464646"/>
                </a:solidFill>
                <a:latin typeface="Karla"/>
                <a:ea typeface="+mn-ea"/>
                <a:cs typeface="Karla"/>
              </a:defRPr>
            </a:lvl5pPr>
            <a:lvl6pPr marL="1885874" indent="-171443" algn="l" defTabSz="342887" rtl="0" eaLnBrk="1" latinLnBrk="0" hangingPunct="1">
              <a:spcBef>
                <a:spcPct val="20000"/>
              </a:spcBef>
              <a:buFont typeface="Arial"/>
              <a:buChar char="•"/>
              <a:defRPr sz="1500" kern="1200">
                <a:solidFill>
                  <a:schemeClr val="tx1"/>
                </a:solidFill>
                <a:latin typeface="+mn-lt"/>
                <a:ea typeface="+mn-ea"/>
                <a:cs typeface="+mn-cs"/>
              </a:defRPr>
            </a:lvl6pPr>
            <a:lvl7pPr marL="2228761" indent="-171443" algn="l" defTabSz="342887" rtl="0" eaLnBrk="1" latinLnBrk="0" hangingPunct="1">
              <a:spcBef>
                <a:spcPct val="20000"/>
              </a:spcBef>
              <a:buFont typeface="Arial"/>
              <a:buChar char="•"/>
              <a:defRPr sz="1500" kern="1200">
                <a:solidFill>
                  <a:schemeClr val="tx1"/>
                </a:solidFill>
                <a:latin typeface="+mn-lt"/>
                <a:ea typeface="+mn-ea"/>
                <a:cs typeface="+mn-cs"/>
              </a:defRPr>
            </a:lvl7pPr>
            <a:lvl8pPr marL="2571647" indent="-171443" algn="l" defTabSz="342887" rtl="0" eaLnBrk="1" latinLnBrk="0" hangingPunct="1">
              <a:spcBef>
                <a:spcPct val="20000"/>
              </a:spcBef>
              <a:buFont typeface="Arial"/>
              <a:buChar char="•"/>
              <a:defRPr sz="1500" kern="1200">
                <a:solidFill>
                  <a:schemeClr val="tx1"/>
                </a:solidFill>
                <a:latin typeface="+mn-lt"/>
                <a:ea typeface="+mn-ea"/>
                <a:cs typeface="+mn-cs"/>
              </a:defRPr>
            </a:lvl8pPr>
            <a:lvl9pPr marL="2914533" indent="-171443" algn="l" defTabSz="342887" rtl="0" eaLnBrk="1" latinLnBrk="0" hangingPunct="1">
              <a:spcBef>
                <a:spcPct val="20000"/>
              </a:spcBef>
              <a:buFont typeface="Arial"/>
              <a:buChar char="•"/>
              <a:defRPr sz="1500" kern="1200">
                <a:solidFill>
                  <a:schemeClr val="tx1"/>
                </a:solidFill>
                <a:latin typeface="+mn-lt"/>
                <a:ea typeface="+mn-ea"/>
                <a:cs typeface="+mn-cs"/>
              </a:defRPr>
            </a:lvl9pPr>
          </a:lstStyle>
          <a:p>
            <a:pPr marL="114300">
              <a:spcBef>
                <a:spcPts val="600"/>
              </a:spcBef>
              <a:spcAft>
                <a:spcPts val="600"/>
              </a:spcAft>
              <a:buClrTx/>
              <a:buSzPts val="1800"/>
            </a:pPr>
            <a:r>
              <a:rPr lang="en-US" sz="1200" smtClean="0"/>
              <a:t>Lapan</a:t>
            </a:r>
            <a:r>
              <a:rPr lang="en-US" sz="1200" dirty="0" smtClean="0"/>
              <a:t>, Maxim. Deep Reinforcement Learning Hands-On</a:t>
            </a:r>
            <a:endParaRPr lang="en-US" sz="1200" dirty="0"/>
          </a:p>
        </p:txBody>
      </p:sp>
    </p:spTree>
    <p:extLst>
      <p:ext uri="{BB962C8B-B14F-4D97-AF65-F5344CB8AC3E}">
        <p14:creationId xmlns:p14="http://schemas.microsoft.com/office/powerpoint/2010/main" val="1953685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C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109B_template" id="{F5F00624-00A9-874F-B784-A35A96185B41}" vid="{39D723E7-92C0-1845-A752-6B8EA90799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CS109B_template</Template>
  <TotalTime>3841</TotalTime>
  <Words>3437</Words>
  <Application>Microsoft Macintosh PowerPoint</Application>
  <PresentationFormat>On-screen Show (16:9)</PresentationFormat>
  <Paragraphs>491</Paragraphs>
  <Slides>64</Slides>
  <Notes>24</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Calibri</vt:lpstr>
      <vt:lpstr>Cambria Math</vt:lpstr>
      <vt:lpstr>Karla</vt:lpstr>
      <vt:lpstr>Libre Baskerville</vt:lpstr>
      <vt:lpstr>Roboto</vt:lpstr>
      <vt:lpstr>Segoe UI Emoji</vt:lpstr>
      <vt:lpstr>Symbol</vt:lpstr>
      <vt:lpstr>Arial</vt:lpstr>
      <vt:lpstr>GEC_template</vt:lpstr>
      <vt:lpstr>Lecture 14: Introduction to Reinforcement Learning</vt:lpstr>
      <vt:lpstr>Outline</vt:lpstr>
      <vt:lpstr>What is Reinforcement Learning ?</vt:lpstr>
      <vt:lpstr>What is Reinforcement Learning ?</vt:lpstr>
      <vt:lpstr>What is Reinforcement Learning ?</vt:lpstr>
      <vt:lpstr>What is Reinforcement Learning ?</vt:lpstr>
      <vt:lpstr>PowerPoint Presentation</vt:lpstr>
      <vt:lpstr>Challenges of RL</vt:lpstr>
      <vt:lpstr>RL formalisms and relations </vt:lpstr>
      <vt:lpstr>Reward</vt:lpstr>
      <vt:lpstr>Reward</vt:lpstr>
      <vt:lpstr>Reward (cont)</vt:lpstr>
      <vt:lpstr>The agent</vt:lpstr>
      <vt:lpstr>The agent</vt:lpstr>
      <vt:lpstr>The environment </vt:lpstr>
      <vt:lpstr>Actions</vt:lpstr>
      <vt:lpstr>Observations</vt:lpstr>
      <vt:lpstr>RL within the ML Spectrum</vt:lpstr>
      <vt:lpstr>Many Faces of Reinforcement Learning</vt:lpstr>
      <vt:lpstr>Outline</vt:lpstr>
      <vt:lpstr>MDP + Formal Definitions</vt:lpstr>
      <vt:lpstr>Markov Decision Process</vt:lpstr>
      <vt:lpstr>Markov Process </vt:lpstr>
      <vt:lpstr>Markov Process </vt:lpstr>
      <vt:lpstr>Markov Process (cont) </vt:lpstr>
      <vt:lpstr>Markov Process (cont) </vt:lpstr>
      <vt:lpstr>Markov Process (cont) </vt:lpstr>
      <vt:lpstr>Markov Reward Process </vt:lpstr>
      <vt:lpstr>Markov Reward Process (cont) </vt:lpstr>
      <vt:lpstr>Markov Reward Process (cont) </vt:lpstr>
      <vt:lpstr>Markov Decision Process</vt:lpstr>
      <vt:lpstr>Markov Decision Process (cont)</vt:lpstr>
      <vt:lpstr>Markov Decision Process (cont)</vt:lpstr>
      <vt:lpstr>Markov Decision Process</vt:lpstr>
      <vt:lpstr>Policy</vt:lpstr>
      <vt:lpstr>Policy (cont)</vt:lpstr>
      <vt:lpstr>Policy (cont) </vt:lpstr>
      <vt:lpstr>Policy (cont) </vt:lpstr>
      <vt:lpstr>Markov Decision Process</vt:lpstr>
      <vt:lpstr>PowerPoint Presentation</vt:lpstr>
      <vt:lpstr>Learning Optimal Policies  Dynamic Programming Methods (Value and Policy Iteration)</vt:lpstr>
      <vt:lpstr>Bellman equation (deterministic)  </vt:lpstr>
      <vt:lpstr>Bellman equation (stochastic) </vt:lpstr>
      <vt:lpstr>Value of Action Q(s,a)</vt:lpstr>
      <vt:lpstr>Dynamic Programming</vt:lpstr>
      <vt:lpstr>Model Based and Model Free Methods</vt:lpstr>
      <vt:lpstr>Model-Based Methods  Value Iteration, Policy Iteration</vt:lpstr>
      <vt:lpstr>Value Iteration</vt:lpstr>
      <vt:lpstr>PowerPoint Presentation</vt:lpstr>
      <vt:lpstr>PowerPoint Presentation</vt:lpstr>
      <vt:lpstr>Policy Iteration</vt:lpstr>
      <vt:lpstr>PowerPoint Presentation</vt:lpstr>
      <vt:lpstr>PowerPoint Presentation</vt:lpstr>
      <vt:lpstr>PowerPoint Presentation</vt:lpstr>
      <vt:lpstr>Value and Policy Iteration</vt:lpstr>
      <vt:lpstr>Model-Free Methods  Q-Learning and SARSA</vt:lpstr>
      <vt:lpstr>Why Model-Free Methods ? </vt:lpstr>
      <vt:lpstr>On-Policy vs Off-Policy Learning </vt:lpstr>
      <vt:lpstr>Temporal Difference (TD) Learning</vt:lpstr>
      <vt:lpstr>Q-Learning</vt:lpstr>
      <vt:lpstr>SARSA</vt:lpstr>
      <vt:lpstr>Q-Learning and SARSA Algorithm</vt:lpstr>
      <vt:lpstr>Q-Learning vs SARSA</vt:lpstr>
      <vt:lpstr>Parametric Q-Learning</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Introduction to Reinforcement Learning</dc:title>
  <cp:lastModifiedBy>Microsoft Office User</cp:lastModifiedBy>
  <cp:revision>118</cp:revision>
  <cp:lastPrinted>2019-03-27T18:10:48Z</cp:lastPrinted>
  <dcterms:modified xsi:type="dcterms:W3CDTF">2019-03-27T18:26:47Z</dcterms:modified>
</cp:coreProperties>
</file>