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8" r:id="rId6"/>
    <p:sldId id="259" r:id="rId7"/>
    <p:sldId id="260" r:id="rId8"/>
    <p:sldId id="257" r:id="rId9"/>
    <p:sldId id="323" r:id="rId10"/>
    <p:sldId id="313" r:id="rId11"/>
    <p:sldId id="298" r:id="rId12"/>
    <p:sldId id="321" r:id="rId13"/>
    <p:sldId id="305" r:id="rId14"/>
    <p:sldId id="309" r:id="rId15"/>
    <p:sldId id="310" r:id="rId16"/>
    <p:sldId id="314" r:id="rId17"/>
    <p:sldId id="315" r:id="rId18"/>
    <p:sldId id="316" r:id="rId19"/>
    <p:sldId id="317" r:id="rId20"/>
    <p:sldId id="318" r:id="rId21"/>
    <p:sldId id="341" r:id="rId22"/>
    <p:sldId id="303" r:id="rId23"/>
    <p:sldId id="308" r:id="rId24"/>
    <p:sldId id="338" r:id="rId25"/>
    <p:sldId id="328" r:id="rId26"/>
    <p:sldId id="335" r:id="rId27"/>
    <p:sldId id="332" r:id="rId28"/>
    <p:sldId id="339" r:id="rId29"/>
    <p:sldId id="336" r:id="rId30"/>
    <p:sldId id="333" r:id="rId31"/>
    <p:sldId id="337" r:id="rId32"/>
    <p:sldId id="326" r:id="rId33"/>
    <p:sldId id="306" r:id="rId34"/>
    <p:sldId id="319" r:id="rId35"/>
    <p:sldId id="320" r:id="rId36"/>
    <p:sldId id="307" r:id="rId37"/>
    <p:sldId id="334" r:id="rId38"/>
    <p:sldId id="322" r:id="rId39"/>
    <p:sldId id="331" r:id="rId40"/>
  </p:sldIdLst>
  <p:sldSz cx="9144000" cy="5143500" type="screen16x9"/>
  <p:notesSz cx="6858000" cy="9144000"/>
  <p:embeddedFontLst>
    <p:embeddedFont>
      <p:font typeface="Anaheim" panose="02020500000000000000" charset="0"/>
      <p:regular r:id="rId43"/>
    </p:embeddedFont>
    <p:embeddedFont>
      <p:font typeface="Arial Black" panose="020B0A04020102020204" pitchFamily="34" charset="0"/>
      <p:bold r:id="rId44"/>
    </p:embeddedFont>
    <p:embeddedFont>
      <p:font typeface="Arimo" panose="02020500000000000000" charset="0"/>
      <p:regular r:id="rId45"/>
      <p:bold r:id="rId46"/>
      <p:italic r:id="rId47"/>
      <p:boldItalic r:id="rId48"/>
    </p:embeddedFont>
    <p:embeddedFont>
      <p:font typeface="Bebas Neue" panose="020B0606020202050201" pitchFamily="34" charset="0"/>
      <p:regular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Poppins ExtraBold" panose="00000900000000000000" pitchFamily="2" charset="0"/>
      <p:bold r:id="rId54"/>
      <p:boldItalic r:id="rId55"/>
    </p:embeddedFont>
    <p:embeddedFont>
      <p:font typeface="Yu Gothic UI Semibold" panose="020B0700000000000000" pitchFamily="34" charset="-128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178"/>
    <a:srgbClr val="53788C"/>
    <a:srgbClr val="9CDCFE"/>
    <a:srgbClr val="DCDCAA"/>
    <a:srgbClr val="4EC9B0"/>
    <a:srgbClr val="619E92"/>
    <a:srgbClr val="000000"/>
    <a:srgbClr val="F0EBE4"/>
    <a:srgbClr val="4C6A78"/>
    <a:srgbClr val="DCA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10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104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36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21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67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51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03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07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56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870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08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39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644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116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20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70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34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58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62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08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66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411021206 </a:t>
            </a:r>
            <a:r>
              <a:rPr lang="zh-TW" altLang="en-US"/>
              <a:t>莊芳儒、</a:t>
            </a:r>
            <a:r>
              <a:rPr lang="en-US" altLang="zh-TW"/>
              <a:t>411021209</a:t>
            </a:r>
            <a:r>
              <a:rPr lang="zh-TW" altLang="en-US"/>
              <a:t> 張佩慈、</a:t>
            </a:r>
            <a:r>
              <a:rPr lang="en-US" altLang="zh-TW"/>
              <a:t>411021231</a:t>
            </a:r>
            <a:r>
              <a:rPr lang="zh-TW" altLang="en-US"/>
              <a:t> 林芷安</a:t>
            </a:r>
            <a:endParaRPr lang="en-US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-8454" y="450670"/>
            <a:ext cx="9152453" cy="2078412"/>
          </a:xfrm>
        </p:spPr>
        <p:txBody>
          <a:bodyPr/>
          <a:lstStyle/>
          <a:p>
            <a:pPr lvl="0"/>
            <a:r>
              <a:rPr lang="en-US" altLang="zh-TW" sz="4400"/>
              <a:t>Big Data Analytic project</a:t>
            </a:r>
            <a:endParaRPr lang="en-US" sz="4400"/>
          </a:p>
        </p:txBody>
      </p:sp>
      <p:sp>
        <p:nvSpPr>
          <p:cNvPr id="2" name="Google Shape;222;p10">
            <a:extLst>
              <a:ext uri="{FF2B5EF4-FFF2-40B4-BE49-F238E27FC236}">
                <a16:creationId xmlns:a16="http://schemas.microsoft.com/office/drawing/2014/main" id="{CF5DF748-3F42-94D9-9571-C44B7E33085E}"/>
              </a:ext>
            </a:extLst>
          </p:cNvPr>
          <p:cNvSpPr txBox="1"/>
          <p:nvPr/>
        </p:nvSpPr>
        <p:spPr>
          <a:xfrm flipH="1">
            <a:off x="0" y="2637475"/>
            <a:ext cx="915245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Google Play Store Apps Analysis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Data Preprocessing</a:t>
            </a:r>
          </a:p>
        </p:txBody>
      </p:sp>
      <p:sp>
        <p:nvSpPr>
          <p:cNvPr id="222" name="Google Shape;222;p10"/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Cleaning</a:t>
            </a:r>
            <a:endParaRPr lang="en-US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 flipH="1">
            <a:off x="1168233" y="2787679"/>
            <a:ext cx="434790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Feature ‘Installs’</a:t>
            </a:r>
            <a:endParaRPr lang="en-US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1168233" y="1510876"/>
            <a:ext cx="284620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Remove the missing value</a:t>
            </a:r>
            <a:endParaRPr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 flipH="1">
            <a:off x="1168233" y="3045874"/>
            <a:ext cx="3876464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Remove </a:t>
            </a:r>
            <a:r>
              <a:rPr lang="en-US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‘</a:t>
            </a: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+</a:t>
            </a:r>
            <a:r>
              <a:rPr lang="en-US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’</a:t>
            </a: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 and </a:t>
            </a:r>
            <a:r>
              <a:rPr lang="en-US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‘</a:t>
            </a: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</a:t>
            </a:r>
            <a:r>
              <a:rPr lang="en-US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’</a:t>
            </a: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 then convert string to number </a:t>
            </a:r>
            <a:endParaRPr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EAA6CB2A-0F8D-187B-62C2-10E50FBD106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una sola esquina redondeada 2">
            <a:extLst>
              <a:ext uri="{FF2B5EF4-FFF2-40B4-BE49-F238E27FC236}">
                <a16:creationId xmlns:a16="http://schemas.microsoft.com/office/drawing/2014/main" id="{CEEC9241-AA8C-313A-5B89-5E17507A3526}"/>
              </a:ext>
            </a:extLst>
          </p:cNvPr>
          <p:cNvSpPr/>
          <p:nvPr/>
        </p:nvSpPr>
        <p:spPr>
          <a:xfrm>
            <a:off x="723901" y="276165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0B4A4"/>
              </a:solidFill>
            </a:endParaRPr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95228E19-36F6-881D-153F-2E85B95024C0}"/>
              </a:ext>
            </a:extLst>
          </p:cNvPr>
          <p:cNvSpPr txBox="1"/>
          <p:nvPr/>
        </p:nvSpPr>
        <p:spPr>
          <a:xfrm flipH="1">
            <a:off x="723899" y="1908477"/>
            <a:ext cx="7696199" cy="57180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10472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Google Shape;225;p10">
            <a:extLst>
              <a:ext uri="{FF2B5EF4-FFF2-40B4-BE49-F238E27FC236}">
                <a16:creationId xmlns:a16="http://schemas.microsoft.com/office/drawing/2014/main" id="{57162F02-4839-86E6-990B-9CE8873E0C93}"/>
              </a:ext>
            </a:extLst>
          </p:cNvPr>
          <p:cNvSpPr txBox="1"/>
          <p:nvPr/>
        </p:nvSpPr>
        <p:spPr>
          <a:xfrm flipH="1">
            <a:off x="723897" y="3441368"/>
            <a:ext cx="7696199" cy="79535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.Installs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圖片 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5231CE36-35B9-6974-ABFD-2F5B51C1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4" r="4114" b="13158"/>
          <a:stretch/>
        </p:blipFill>
        <p:spPr>
          <a:xfrm>
            <a:off x="5390560" y="1296142"/>
            <a:ext cx="3029536" cy="429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0E259C8C-3400-0F1B-6C84-12D26269C5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5" t="11734" r="3983" b="5201"/>
          <a:stretch/>
        </p:blipFill>
        <p:spPr>
          <a:xfrm>
            <a:off x="7537551" y="2717933"/>
            <a:ext cx="882545" cy="524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10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Data Preprocessing</a:t>
            </a:r>
          </a:p>
        </p:txBody>
      </p:sp>
      <p:sp>
        <p:nvSpPr>
          <p:cNvPr id="222" name="Google Shape;222;p10"/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Feature ‘Price’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 flipH="1">
            <a:off x="1168233" y="2787679"/>
            <a:ext cx="434790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r>
              <a:rPr lang="en-US" altLang="zh-TW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Feature ‘Reviews’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Remove </a:t>
            </a:r>
            <a:r>
              <a:rPr lang="en-US" altLang="zh-TW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‘</a:t>
            </a: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$</a:t>
            </a:r>
            <a:r>
              <a:rPr lang="en-US" altLang="zh-TW" sz="120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mo" panose="020B0604020202020204" pitchFamily="34" charset="0"/>
                <a:sym typeface="Anaheim"/>
              </a:rPr>
              <a:t>’</a:t>
            </a: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 then convert string to number 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 flipH="1">
            <a:off x="1168235" y="3045874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Convert string to number</a:t>
            </a:r>
            <a:endParaRPr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EAA6CB2A-0F8D-187B-62C2-10E50FBD106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una sola esquina redondeada 2">
            <a:extLst>
              <a:ext uri="{FF2B5EF4-FFF2-40B4-BE49-F238E27FC236}">
                <a16:creationId xmlns:a16="http://schemas.microsoft.com/office/drawing/2014/main" id="{CEEC9241-AA8C-313A-5B89-5E17507A3526}"/>
              </a:ext>
            </a:extLst>
          </p:cNvPr>
          <p:cNvSpPr/>
          <p:nvPr/>
        </p:nvSpPr>
        <p:spPr>
          <a:xfrm>
            <a:off x="723901" y="276165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0B4A4"/>
              </a:solidFill>
            </a:endParaRPr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95228E19-36F6-881D-153F-2E85B95024C0}"/>
              </a:ext>
            </a:extLst>
          </p:cNvPr>
          <p:cNvSpPr txBox="1"/>
          <p:nvPr/>
        </p:nvSpPr>
        <p:spPr>
          <a:xfrm flipH="1">
            <a:off x="723899" y="1908477"/>
            <a:ext cx="7696199" cy="57180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Google Shape;225;p10">
            <a:extLst>
              <a:ext uri="{FF2B5EF4-FFF2-40B4-BE49-F238E27FC236}">
                <a16:creationId xmlns:a16="http://schemas.microsoft.com/office/drawing/2014/main" id="{57162F02-4839-86E6-990B-9CE8873E0C93}"/>
              </a:ext>
            </a:extLst>
          </p:cNvPr>
          <p:cNvSpPr txBox="1"/>
          <p:nvPr/>
        </p:nvSpPr>
        <p:spPr>
          <a:xfrm flipH="1">
            <a:off x="723897" y="3441369"/>
            <a:ext cx="7696199" cy="384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'Reviews'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'Reviews'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5" name="圖片 4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4755B20B-28C3-E67C-42B7-96029C385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8" t="6517" r="12242" b="4446"/>
          <a:stretch/>
        </p:blipFill>
        <p:spPr>
          <a:xfrm>
            <a:off x="7825432" y="1253759"/>
            <a:ext cx="594664" cy="515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90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Data Preprocessing</a:t>
            </a:r>
          </a:p>
        </p:txBody>
      </p:sp>
      <p:sp>
        <p:nvSpPr>
          <p:cNvPr id="222" name="Google Shape;222;p10"/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Feature ‘Size’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1168232" y="1503256"/>
            <a:ext cx="4372411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Change the unit to MB</a:t>
            </a:r>
            <a:endParaRPr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EAA6CB2A-0F8D-187B-62C2-10E50FBD106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95228E19-36F6-881D-153F-2E85B95024C0}"/>
              </a:ext>
            </a:extLst>
          </p:cNvPr>
          <p:cNvSpPr txBox="1"/>
          <p:nvPr/>
        </p:nvSpPr>
        <p:spPr>
          <a:xfrm flipH="1">
            <a:off x="723895" y="1908477"/>
            <a:ext cx="7696199" cy="2884504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  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'.3f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     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     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(size)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'Varies with device'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'0.00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'.3f'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4" name="圖片 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6C42FBBB-0460-FEA7-79B7-6293B29F1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" t="8480" r="6370" b="7133"/>
          <a:stretch/>
        </p:blipFill>
        <p:spPr>
          <a:xfrm>
            <a:off x="8025068" y="1252681"/>
            <a:ext cx="395026" cy="554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42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59178754-34EF-D357-9664-BB50F06FC254}"/>
              </a:ext>
            </a:extLst>
          </p:cNvPr>
          <p:cNvSpPr txBox="1"/>
          <p:nvPr/>
        </p:nvSpPr>
        <p:spPr>
          <a:xfrm flipH="1">
            <a:off x="587419" y="1865080"/>
            <a:ext cx="3984580" cy="124671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value_count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value_count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'bar’</a:t>
            </a: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latin typeface="Consolas" panose="020B0609020204030204" pitchFamily="49" charset="0"/>
              </a:rPr>
              <a:t> 3	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color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lightslategray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 b="0" i="0" u="none" strike="noStrike" cap="none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Category-Count bar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圖片 7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E30B4B99-99A6-1C83-9462-6D5D7BF6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3" y="771525"/>
            <a:ext cx="3762375" cy="3600450"/>
          </a:xfrm>
          <a:prstGeom prst="rect">
            <a:avLst/>
          </a:prstGeom>
        </p:spPr>
      </p:pic>
      <p:sp>
        <p:nvSpPr>
          <p:cNvPr id="9" name="Google Shape;225;p10">
            <a:extLst>
              <a:ext uri="{FF2B5EF4-FFF2-40B4-BE49-F238E27FC236}">
                <a16:creationId xmlns:a16="http://schemas.microsoft.com/office/drawing/2014/main" id="{55C32227-D9DC-3EBF-96D9-49BFDDCC863A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Display the number of apps in each category 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1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59178754-34EF-D357-9664-BB50F06FC254}"/>
              </a:ext>
            </a:extLst>
          </p:cNvPr>
          <p:cNvSpPr txBox="1"/>
          <p:nvPr/>
        </p:nvSpPr>
        <p:spPr>
          <a:xfrm flipH="1">
            <a:off x="587415" y="1865081"/>
            <a:ext cx="3984584" cy="99862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'Installs'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lightslategray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'Installs’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Category-Install bar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649AD43C-EE07-24A2-E79C-5D674B8DBBA9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Display the downloads in each category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7" name="圖片 6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38300E44-5883-1849-97F7-FBC4A99E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2" y="771525"/>
            <a:ext cx="3676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59178754-34EF-D357-9664-BB50F06FC254}"/>
              </a:ext>
            </a:extLst>
          </p:cNvPr>
          <p:cNvSpPr txBox="1"/>
          <p:nvPr/>
        </p:nvSpPr>
        <p:spPr>
          <a:xfrm flipH="1">
            <a:off x="587412" y="1865079"/>
            <a:ext cx="4348157" cy="18421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C_Freecnt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C_Freec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.sum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C_Paidcnt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C_Paidc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.sum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 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 err="1">
                <a:solidFill>
                  <a:srgbClr val="9CDCFE"/>
                </a:solidFill>
                <a:latin typeface="Consolas"/>
              </a:rPr>
              <a:t>C_Freecnt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200" b="1" err="1">
                <a:solidFill>
                  <a:srgbClr val="9CDCFE"/>
                </a:solidFill>
                <a:latin typeface="Consolas"/>
              </a:rPr>
              <a:t>C_Paidcnt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</a:t>
            </a:r>
            <a:endParaRPr lang="en-US" altLang="zh-TW" sz="1200" b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4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name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"Free"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"Paid"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5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color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b="1" err="1">
                <a:solidFill>
                  <a:srgbClr val="CE9178"/>
                </a:solidFill>
                <a:latin typeface="Consolas"/>
              </a:rPr>
              <a:t>lightslategray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sz="1200" b="1" err="1">
                <a:solidFill>
                  <a:srgbClr val="CE9178"/>
                </a:solidFill>
                <a:effectLst/>
                <a:latin typeface="Consolas"/>
              </a:rPr>
              <a:t>rosybrown</a:t>
            </a:r>
            <a:r>
              <a:rPr lang="en-US" sz="1200" b="1">
                <a:solidFill>
                  <a:srgbClr val="CE9178"/>
                </a:solidFill>
                <a:effectLst/>
                <a:latin typeface="Consolas"/>
              </a:rPr>
              <a:t>’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]</a:t>
            </a:r>
            <a:endParaRPr lang="en-US" sz="1200" b="1">
              <a:solidFill>
                <a:srgbClr val="CCCCCC"/>
              </a:solidFill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/>
              </a:rPr>
              <a:t> 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200" b="1" err="1">
                <a:solidFill>
                  <a:srgbClr val="DCDCAA"/>
                </a:solidFill>
                <a:latin typeface="Consolas"/>
              </a:rPr>
              <a:t>pie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200" b="1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200" b="1" err="1">
                <a:solidFill>
                  <a:srgbClr val="9CDCFE"/>
                </a:solidFill>
                <a:latin typeface="Consolas"/>
              </a:rPr>
              <a:t>autopct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200" b="1">
                <a:solidFill>
                  <a:srgbClr val="569CD6"/>
                </a:solidFill>
                <a:latin typeface="Consolas"/>
              </a:rPr>
              <a:t>%.3f%%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colors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200" b="1">
                <a:solidFill>
                  <a:srgbClr val="9CDCFE"/>
                </a:solidFill>
                <a:effectLst/>
                <a:latin typeface="Consolas"/>
              </a:rPr>
              <a:t>color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zh-TW" altLang="en-US" sz="1200" b="1">
                <a:solidFill>
                  <a:srgbClr val="CCCCCC"/>
                </a:solidFill>
                <a:latin typeface="Consolas"/>
              </a:rPr>
              <a:t>  </a:t>
            </a:r>
            <a:endParaRPr lang="en-US" altLang="zh-TW" sz="1200" b="1">
              <a:solidFill>
                <a:srgbClr val="CCCCCC"/>
              </a:solidFill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7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	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labels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name</a:t>
            </a:r>
            <a:r>
              <a:rPr lang="en-US" sz="1200" b="1">
                <a:solidFill>
                  <a:srgbClr val="CCCCCC"/>
                </a:solidFill>
                <a:effectLst/>
                <a:latin typeface="Consolas"/>
              </a:rPr>
              <a:t>) 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4"/>
                </a:solidFill>
                <a:latin typeface="Consolas"/>
              </a:rPr>
              <a:t> 8</a:t>
            </a: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Free vs Paid app pie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649AD43C-EE07-24A2-E79C-5D674B8DBBA9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Display the number of apps in free/paid.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9" name="圖片 8" descr="一張含有 文字, 圓形, 螢幕擷取畫面, 字型 的圖片&#10;&#10;自動產生的描述">
            <a:extLst>
              <a:ext uri="{FF2B5EF4-FFF2-40B4-BE49-F238E27FC236}">
                <a16:creationId xmlns:a16="http://schemas.microsoft.com/office/drawing/2014/main" id="{712E2DCB-6A64-8638-4C50-AA119C44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33" y="1425524"/>
            <a:ext cx="2895292" cy="27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8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59178754-34EF-D357-9664-BB50F06FC254}"/>
              </a:ext>
            </a:extLst>
          </p:cNvPr>
          <p:cNvSpPr txBox="1"/>
          <p:nvPr/>
        </p:nvSpPr>
        <p:spPr>
          <a:xfrm flipH="1">
            <a:off x="587413" y="1865080"/>
            <a:ext cx="4136806" cy="1403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C_Free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'Free’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C_Freec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C_Free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C_Freec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.plot.bar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lightslategray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'Free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b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Count-Rating in Free app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649AD43C-EE07-24A2-E79C-5D674B8DBBA9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Display the number of rating in free app. 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9" name="圖片 8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8E871CF6-D12D-D436-C060-C75681C6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18" y="1424522"/>
            <a:ext cx="3604392" cy="2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B4775F8C-8467-6955-CD0B-7A8D0ACD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76" y="1423195"/>
            <a:ext cx="3494034" cy="2597658"/>
          </a:xfrm>
          <a:prstGeom prst="rect">
            <a:avLst/>
          </a:prstGeom>
        </p:spPr>
      </p:pic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59178754-34EF-D357-9664-BB50F06FC254}"/>
              </a:ext>
            </a:extLst>
          </p:cNvPr>
          <p:cNvSpPr txBox="1"/>
          <p:nvPr/>
        </p:nvSpPr>
        <p:spPr>
          <a:xfrm flipH="1">
            <a:off x="587413" y="1865080"/>
            <a:ext cx="4136806" cy="1403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C_Paid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'Paid’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C_Paidc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</a:t>
            </a:r>
            <a:r>
              <a:rPr lang="en-US" altLang="zh-TW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Paid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C_Paidc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.plot.bar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lightslategray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'Free’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b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Count-Rating in Paid app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649AD43C-EE07-24A2-E79C-5D674B8DBBA9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Display the number of rating in paid app. 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8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B4775F8C-8467-6955-CD0B-7A8D0ACD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61" y="1795830"/>
            <a:ext cx="3494034" cy="2597658"/>
          </a:xfrm>
          <a:prstGeom prst="rect">
            <a:avLst/>
          </a:prstGeom>
        </p:spPr>
      </p:pic>
      <p:sp>
        <p:nvSpPr>
          <p:cNvPr id="2" name="Google Shape;219;p10">
            <a:extLst>
              <a:ext uri="{FF2B5EF4-FFF2-40B4-BE49-F238E27FC236}">
                <a16:creationId xmlns:a16="http://schemas.microsoft.com/office/drawing/2014/main" id="{729AE85C-4052-6D05-21D0-88FAB93B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Chart Analysis</a:t>
            </a:r>
          </a:p>
        </p:txBody>
      </p:sp>
      <p:sp>
        <p:nvSpPr>
          <p:cNvPr id="4" name="Google Shape;222;p10">
            <a:extLst>
              <a:ext uri="{FF2B5EF4-FFF2-40B4-BE49-F238E27FC236}">
                <a16:creationId xmlns:a16="http://schemas.microsoft.com/office/drawing/2014/main" id="{16A1A3A9-050A-33FF-B729-989FE73C9EDD}"/>
              </a:ext>
            </a:extLst>
          </p:cNvPr>
          <p:cNvSpPr txBox="1"/>
          <p:nvPr/>
        </p:nvSpPr>
        <p:spPr>
          <a:xfrm flipH="1">
            <a:off x="1168232" y="1252681"/>
            <a:ext cx="533010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43C"/>
              </a:buClr>
              <a:buSzPts val="2500"/>
              <a:buFont typeface="Bebas Neue"/>
              <a:buNone/>
              <a:tabLst/>
              <a:defRPr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Count-Rating: </a:t>
            </a:r>
            <a:r>
              <a: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4C6A78"/>
                </a:solidFill>
                <a:effectLst/>
                <a:uLnTx/>
                <a:uFillTx/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Free vs Paid app </a:t>
            </a:r>
            <a:endParaRPr kumimoji="0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4C6A78"/>
              </a:solidFill>
              <a:effectLst/>
              <a:uLnTx/>
              <a:uFillTx/>
              <a:latin typeface="Poppins ExtraBold" panose="00000900000000000000" pitchFamily="2" charset="0"/>
              <a:cs typeface="Poppins ExtraBold" panose="00000900000000000000" pitchFamily="2" charset="0"/>
              <a:sym typeface="Arial"/>
            </a:endParaRP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BF5A3FC6-D893-58E2-54C5-FC96AB7B0D59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圖片 7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7D3865E2-7A51-6B3E-5E60-01F35F1F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61" y="1796776"/>
            <a:ext cx="3604392" cy="2596712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B31E073-DDF1-71DA-E38D-65B591A99681}"/>
              </a:ext>
            </a:extLst>
          </p:cNvPr>
          <p:cNvSpPr/>
          <p:nvPr/>
        </p:nvSpPr>
        <p:spPr>
          <a:xfrm>
            <a:off x="1176975" y="4057650"/>
            <a:ext cx="919163" cy="1842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A7FDA3-449F-2C81-0E33-8AA20500DB76}"/>
              </a:ext>
            </a:extLst>
          </p:cNvPr>
          <p:cNvSpPr/>
          <p:nvPr/>
        </p:nvSpPr>
        <p:spPr>
          <a:xfrm>
            <a:off x="5232635" y="4057649"/>
            <a:ext cx="1014341" cy="1842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8DE3548E-549E-4024-491C-AE14BC46FF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44" t="81197" r="64762" b="3672"/>
          <a:stretch/>
        </p:blipFill>
        <p:spPr>
          <a:xfrm rot="5400000">
            <a:off x="3126708" y="2732362"/>
            <a:ext cx="814388" cy="392908"/>
          </a:xfrm>
          <a:prstGeom prst="rect">
            <a:avLst/>
          </a:prstGeom>
        </p:spPr>
      </p:pic>
      <p:pic>
        <p:nvPicPr>
          <p:cNvPr id="13" name="圖片 12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40BEDAD5-D01D-C11F-1600-543F000A1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6" t="81205" r="62161" b="3802"/>
          <a:stretch/>
        </p:blipFill>
        <p:spPr>
          <a:xfrm rot="5400000">
            <a:off x="7242778" y="2734070"/>
            <a:ext cx="974621" cy="389493"/>
          </a:xfrm>
          <a:prstGeom prst="rect">
            <a:avLst/>
          </a:prstGeom>
        </p:spPr>
      </p:pic>
      <p:sp>
        <p:nvSpPr>
          <p:cNvPr id="15" name="Google Shape;225;p10">
            <a:extLst>
              <a:ext uri="{FF2B5EF4-FFF2-40B4-BE49-F238E27FC236}">
                <a16:creationId xmlns:a16="http://schemas.microsoft.com/office/drawing/2014/main" id="{242790FE-1DB9-37C8-313D-9CEBE5D37D1F}"/>
              </a:ext>
            </a:extLst>
          </p:cNvPr>
          <p:cNvSpPr txBox="1"/>
          <p:nvPr/>
        </p:nvSpPr>
        <p:spPr>
          <a:xfrm flipH="1">
            <a:off x="3847259" y="2011174"/>
            <a:ext cx="429305" cy="1976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3.9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3.8</a:t>
            </a:r>
          </a:p>
        </p:txBody>
      </p:sp>
      <p:sp>
        <p:nvSpPr>
          <p:cNvPr id="16" name="Google Shape;225;p10">
            <a:extLst>
              <a:ext uri="{FF2B5EF4-FFF2-40B4-BE49-F238E27FC236}">
                <a16:creationId xmlns:a16="http://schemas.microsoft.com/office/drawing/2014/main" id="{DFF13833-1AFB-11E0-4538-C17D19E74F68}"/>
              </a:ext>
            </a:extLst>
          </p:cNvPr>
          <p:cNvSpPr txBox="1"/>
          <p:nvPr/>
        </p:nvSpPr>
        <p:spPr>
          <a:xfrm flipH="1">
            <a:off x="7945157" y="2011174"/>
            <a:ext cx="429305" cy="1976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5.0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4.0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6ECB96-9CCC-107C-A75F-5B163940611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636556" y="2928816"/>
            <a:ext cx="1700892" cy="112883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12DC4F6-B8DD-E891-DBD4-984D611520A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739805" y="2928817"/>
            <a:ext cx="1795537" cy="113173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Forecasting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/>
              <a:t>Correlation analysis and downloads prediction.</a:t>
            </a:r>
          </a:p>
          <a:p>
            <a:pPr lvl="0"/>
            <a:endParaRPr lang="en-US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60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013198" y="325237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250217" y="325237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013198" y="178199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250217" y="178199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160788" y="2259141"/>
            <a:ext cx="2867644" cy="525832"/>
          </a:xfrm>
        </p:spPr>
        <p:txBody>
          <a:bodyPr/>
          <a:lstStyle/>
          <a:p>
            <a:pPr lvl="0"/>
            <a:r>
              <a:rPr lang="en-US"/>
              <a:t>Introduce the Dataset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944882" y="1769383"/>
            <a:ext cx="2268049" cy="392482"/>
          </a:xfrm>
        </p:spPr>
        <p:txBody>
          <a:bodyPr/>
          <a:lstStyle/>
          <a:p>
            <a:pPr lvl="0"/>
            <a:r>
              <a:rPr lang="en-US"/>
              <a:t>Introduction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1169705" y="1769382"/>
            <a:ext cx="775175" cy="392482"/>
          </a:xfrm>
        </p:spPr>
        <p:txBody>
          <a:bodyPr/>
          <a:lstStyle/>
          <a:p>
            <a:pPr lvl="0"/>
            <a:r>
              <a:rPr lang="en-US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>
          <a:xfrm>
            <a:off x="4932690" y="2259140"/>
            <a:ext cx="2954010" cy="525832"/>
          </a:xfrm>
        </p:spPr>
        <p:txBody>
          <a:bodyPr>
            <a:noAutofit/>
          </a:bodyPr>
          <a:lstStyle/>
          <a:p>
            <a:pPr lvl="0"/>
            <a:r>
              <a:rPr lang="en-US"/>
              <a:t>Data Preprocessing and Chart Analyzing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716782" y="1769383"/>
            <a:ext cx="2083549" cy="392482"/>
          </a:xfrm>
        </p:spPr>
        <p:txBody>
          <a:bodyPr/>
          <a:lstStyle/>
          <a:p>
            <a:pPr lvl="0"/>
            <a:r>
              <a:rPr lang="en-US" altLang="zh-TW"/>
              <a:t>Analysis</a:t>
            </a:r>
            <a:endParaRPr lang="en-US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4932687" y="1769382"/>
            <a:ext cx="775173" cy="392482"/>
          </a:xfrm>
        </p:spPr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>
          <a:xfrm>
            <a:off x="4932688" y="3728488"/>
            <a:ext cx="2867642" cy="525832"/>
          </a:xfrm>
        </p:spPr>
        <p:txBody>
          <a:bodyPr>
            <a:noAutofit/>
          </a:bodyPr>
          <a:lstStyle/>
          <a:p>
            <a:pPr lvl="0"/>
            <a:r>
              <a:rPr lang="en-US" altLang="zh-TW"/>
              <a:t>Run the Code</a:t>
            </a:r>
            <a:br>
              <a:rPr lang="en-US"/>
            </a:br>
            <a:endParaRPr lang="en-US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716778" y="3238730"/>
            <a:ext cx="2611882" cy="392482"/>
          </a:xfrm>
        </p:spPr>
        <p:txBody>
          <a:bodyPr/>
          <a:lstStyle/>
          <a:p>
            <a:pPr lvl="0"/>
            <a:r>
              <a:rPr lang="en-US"/>
              <a:t>Demonstration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>
          <a:xfrm>
            <a:off x="4932686" y="3238730"/>
            <a:ext cx="775174" cy="392482"/>
          </a:xfrm>
        </p:spPr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>
          <a:xfrm>
            <a:off x="1160787" y="3728489"/>
            <a:ext cx="3709765" cy="525832"/>
          </a:xfrm>
        </p:spPr>
        <p:txBody>
          <a:bodyPr>
            <a:noAutofit/>
          </a:bodyPr>
          <a:lstStyle/>
          <a:p>
            <a:pPr lvl="0"/>
            <a:r>
              <a:rPr lang="en-US" altLang="zh-TW"/>
              <a:t>Correlation Analysis and Downloads Prediction</a:t>
            </a:r>
            <a:endParaRPr lang="en-US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1944882" y="3238731"/>
            <a:ext cx="2083550" cy="392482"/>
          </a:xfrm>
        </p:spPr>
        <p:txBody>
          <a:bodyPr/>
          <a:lstStyle/>
          <a:p>
            <a:pPr lvl="0"/>
            <a:r>
              <a:rPr lang="en-US"/>
              <a:t>Forecasting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>
          <a:xfrm>
            <a:off x="1169706" y="3238730"/>
            <a:ext cx="775174" cy="392482"/>
          </a:xfrm>
        </p:spPr>
        <p:txBody>
          <a:bodyPr/>
          <a:lstStyle/>
          <a:p>
            <a:pPr lvl="0"/>
            <a:r>
              <a:rPr lang="en-US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5108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altLang="zh-TW"/>
              <a:t>Correlation analysis</a:t>
            </a:r>
            <a:endParaRPr lang="en-US"/>
          </a:p>
        </p:txBody>
      </p:sp>
      <p:pic>
        <p:nvPicPr>
          <p:cNvPr id="2" name="圖片 1" descr="一張含有 文字, 螢幕擷取畫面, 正方形, 數字 的圖片&#10;&#10;自動產生的描述">
            <a:extLst>
              <a:ext uri="{FF2B5EF4-FFF2-40B4-BE49-F238E27FC236}">
                <a16:creationId xmlns:a16="http://schemas.microsoft.com/office/drawing/2014/main" id="{DA5286A9-8DB1-F9DE-B32B-AC2242F3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65" y="1423195"/>
            <a:ext cx="3954845" cy="2853558"/>
          </a:xfrm>
          <a:prstGeom prst="rect">
            <a:avLst/>
          </a:prstGeom>
        </p:spPr>
      </p:pic>
      <p:sp>
        <p:nvSpPr>
          <p:cNvPr id="4" name="Google Shape;225;p10">
            <a:extLst>
              <a:ext uri="{FF2B5EF4-FFF2-40B4-BE49-F238E27FC236}">
                <a16:creationId xmlns:a16="http://schemas.microsoft.com/office/drawing/2014/main" id="{380B381A-3FDA-6F03-8789-3F21970F2389}"/>
              </a:ext>
            </a:extLst>
          </p:cNvPr>
          <p:cNvSpPr txBox="1"/>
          <p:nvPr/>
        </p:nvSpPr>
        <p:spPr>
          <a:xfrm flipH="1">
            <a:off x="662481" y="2330904"/>
            <a:ext cx="4015843" cy="99354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[:,[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corr_matrix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heatmap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corr_matrix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Google Shape;222;p10">
            <a:extLst>
              <a:ext uri="{FF2B5EF4-FFF2-40B4-BE49-F238E27FC236}">
                <a16:creationId xmlns:a16="http://schemas.microsoft.com/office/drawing/2014/main" id="{DCFC8273-6381-A79D-471A-B4A8CE00883F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Filtering feature</a:t>
            </a:r>
          </a:p>
        </p:txBody>
      </p:sp>
      <p:sp>
        <p:nvSpPr>
          <p:cNvPr id="5" name="Rectángulo: una sola esquina redondeada 1">
            <a:extLst>
              <a:ext uri="{FF2B5EF4-FFF2-40B4-BE49-F238E27FC236}">
                <a16:creationId xmlns:a16="http://schemas.microsoft.com/office/drawing/2014/main" id="{6010D353-6446-2CE6-42E1-94D7EE77EFBE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B87224D4-7ACA-FC73-0884-FA56C2E50C82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We select features with correlation coefficients greater than 0.05.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FCB573-6DB0-090C-4188-F54D5B9F7A0B}"/>
              </a:ext>
            </a:extLst>
          </p:cNvPr>
          <p:cNvSpPr/>
          <p:nvPr/>
        </p:nvSpPr>
        <p:spPr>
          <a:xfrm>
            <a:off x="4985040" y="3016580"/>
            <a:ext cx="2027760" cy="50422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8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2A79618A-8453-4A4F-CCA5-A511572B874B}"/>
              </a:ext>
            </a:extLst>
          </p:cNvPr>
          <p:cNvSpPr txBox="1"/>
          <p:nvPr/>
        </p:nvSpPr>
        <p:spPr>
          <a:xfrm flipH="1">
            <a:off x="580592" y="1862553"/>
            <a:ext cx="4471819" cy="1816648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2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 ,[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2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3</a:t>
            </a:r>
            <a:r>
              <a:rPr lang="en-US" altLang="zh-TW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5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6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7   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inertia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n-US" altLang="zh-TW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9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3BADF4-7505-4426-E7BD-65D2090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Poppins ExtraBold"/>
                <a:cs typeface="Poppins ExtraBold"/>
              </a:rPr>
              <a:t>Cluster</a:t>
            </a:r>
            <a:endParaRPr lang="en-US" altLang="zh-TW"/>
          </a:p>
        </p:txBody>
      </p:sp>
      <p:pic>
        <p:nvPicPr>
          <p:cNvPr id="6" name="圖片 5" descr="一張含有 行, 文字, 圖表, 繪圖 的圖片&#10;&#10;自動產生的描述">
            <a:extLst>
              <a:ext uri="{FF2B5EF4-FFF2-40B4-BE49-F238E27FC236}">
                <a16:creationId xmlns:a16="http://schemas.microsoft.com/office/drawing/2014/main" id="{014368C8-48D3-DC70-D649-002CEB27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60" y="1809778"/>
            <a:ext cx="3448050" cy="2466975"/>
          </a:xfrm>
          <a:prstGeom prst="rect">
            <a:avLst/>
          </a:prstGeom>
        </p:spPr>
      </p:pic>
      <p:sp>
        <p:nvSpPr>
          <p:cNvPr id="7" name="Google Shape;222;p10">
            <a:extLst>
              <a:ext uri="{FF2B5EF4-FFF2-40B4-BE49-F238E27FC236}">
                <a16:creationId xmlns:a16="http://schemas.microsoft.com/office/drawing/2014/main" id="{AB6156C4-5644-7FDF-F236-29EC963B8BFA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Rating-Installs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8" name="Rectángulo: una sola esquina redondeada 1">
            <a:extLst>
              <a:ext uri="{FF2B5EF4-FFF2-40B4-BE49-F238E27FC236}">
                <a16:creationId xmlns:a16="http://schemas.microsoft.com/office/drawing/2014/main" id="{F868E4E4-575D-FA27-6721-36A36D9E10BE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225;p10">
            <a:extLst>
              <a:ext uri="{FF2B5EF4-FFF2-40B4-BE49-F238E27FC236}">
                <a16:creationId xmlns:a16="http://schemas.microsoft.com/office/drawing/2014/main" id="{83576E77-BF8B-A759-AC37-6DC129B3A01B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600"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Determine the number of clusters.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3A341E-4EF8-CF3E-CF1A-0AE4932CCDF6}"/>
              </a:ext>
            </a:extLst>
          </p:cNvPr>
          <p:cNvSpPr txBox="1"/>
          <p:nvPr/>
        </p:nvSpPr>
        <p:spPr>
          <a:xfrm>
            <a:off x="6160741" y="4056619"/>
            <a:ext cx="3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TW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FC55CBD-1D41-4CA2-7335-39E9E5CD95C6}"/>
              </a:ext>
            </a:extLst>
          </p:cNvPr>
          <p:cNvCxnSpPr/>
          <p:nvPr/>
        </p:nvCxnSpPr>
        <p:spPr>
          <a:xfrm>
            <a:off x="6320726" y="4023672"/>
            <a:ext cx="0" cy="853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FAF604-ECA0-A9AB-AAC0-984A8E38E72F}"/>
              </a:ext>
            </a:extLst>
          </p:cNvPr>
          <p:cNvCxnSpPr>
            <a:cxnSpLocks/>
          </p:cNvCxnSpPr>
          <p:nvPr/>
        </p:nvCxnSpPr>
        <p:spPr>
          <a:xfrm>
            <a:off x="5996207" y="3438678"/>
            <a:ext cx="324519" cy="41721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4B2CA78-382B-50E9-EDCD-D8DCFBF2F235}"/>
              </a:ext>
            </a:extLst>
          </p:cNvPr>
          <p:cNvCxnSpPr>
            <a:cxnSpLocks/>
          </p:cNvCxnSpPr>
          <p:nvPr/>
        </p:nvCxnSpPr>
        <p:spPr>
          <a:xfrm>
            <a:off x="6290762" y="3832961"/>
            <a:ext cx="373895" cy="9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5E550F-38F9-64FC-E984-D6680265380A}"/>
              </a:ext>
            </a:extLst>
          </p:cNvPr>
          <p:cNvCxnSpPr>
            <a:cxnSpLocks/>
          </p:cNvCxnSpPr>
          <p:nvPr/>
        </p:nvCxnSpPr>
        <p:spPr>
          <a:xfrm>
            <a:off x="6648314" y="3932041"/>
            <a:ext cx="367345" cy="34098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7654DDB-2B09-ECDD-5FD2-5C73A9F3E00B}"/>
              </a:ext>
            </a:extLst>
          </p:cNvPr>
          <p:cNvCxnSpPr>
            <a:cxnSpLocks/>
          </p:cNvCxnSpPr>
          <p:nvPr/>
        </p:nvCxnSpPr>
        <p:spPr>
          <a:xfrm>
            <a:off x="6395085" y="3497486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34B4F54-9CF8-9F38-5F6F-F24561CC2033}"/>
              </a:ext>
            </a:extLst>
          </p:cNvPr>
          <p:cNvCxnSpPr>
            <a:cxnSpLocks/>
          </p:cNvCxnSpPr>
          <p:nvPr/>
        </p:nvCxnSpPr>
        <p:spPr>
          <a:xfrm>
            <a:off x="6395081" y="2984047"/>
            <a:ext cx="4" cy="51343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E2C1E71-EFF2-943E-FF9F-FEE10652D592}"/>
              </a:ext>
            </a:extLst>
          </p:cNvPr>
          <p:cNvCxnSpPr>
            <a:cxnSpLocks/>
          </p:cNvCxnSpPr>
          <p:nvPr/>
        </p:nvCxnSpPr>
        <p:spPr>
          <a:xfrm flipV="1">
            <a:off x="6905182" y="3374796"/>
            <a:ext cx="0" cy="1226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25;p10">
            <a:extLst>
              <a:ext uri="{FF2B5EF4-FFF2-40B4-BE49-F238E27FC236}">
                <a16:creationId xmlns:a16="http://schemas.microsoft.com/office/drawing/2014/main" id="{E6893817-C0B4-0967-211D-D7DF6F3575C1}"/>
              </a:ext>
            </a:extLst>
          </p:cNvPr>
          <p:cNvSpPr txBox="1"/>
          <p:nvPr/>
        </p:nvSpPr>
        <p:spPr>
          <a:xfrm flipH="1">
            <a:off x="6431059" y="2614766"/>
            <a:ext cx="2507663" cy="26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600"/>
            </a:pPr>
            <a:r>
              <a:rPr lang="en-US" altLang="zh-TW" sz="105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The gap from 2 to 3 is the largest.</a:t>
            </a:r>
            <a:endParaRPr lang="en-US" altLang="zh-TW" sz="105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906CC3-F6D8-8C98-FCAF-DB6D34F73A8C}"/>
              </a:ext>
            </a:extLst>
          </p:cNvPr>
          <p:cNvCxnSpPr>
            <a:cxnSpLocks/>
          </p:cNvCxnSpPr>
          <p:nvPr/>
        </p:nvCxnSpPr>
        <p:spPr>
          <a:xfrm>
            <a:off x="6395082" y="2970563"/>
            <a:ext cx="407146" cy="51825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62C02A-EC60-E0EE-8106-E9E01106B61B}"/>
              </a:ext>
            </a:extLst>
          </p:cNvPr>
          <p:cNvCxnSpPr>
            <a:cxnSpLocks/>
          </p:cNvCxnSpPr>
          <p:nvPr/>
        </p:nvCxnSpPr>
        <p:spPr>
          <a:xfrm>
            <a:off x="6905059" y="3374796"/>
            <a:ext cx="407266" cy="11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9900C8A-0407-E87B-48A1-772FFC0062D6}"/>
              </a:ext>
            </a:extLst>
          </p:cNvPr>
          <p:cNvCxnSpPr>
            <a:cxnSpLocks/>
          </p:cNvCxnSpPr>
          <p:nvPr/>
        </p:nvCxnSpPr>
        <p:spPr>
          <a:xfrm>
            <a:off x="6905306" y="3502341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2124330-5EF0-BDD1-D5B9-67C589E81A88}"/>
              </a:ext>
            </a:extLst>
          </p:cNvPr>
          <p:cNvCxnSpPr>
            <a:cxnSpLocks/>
          </p:cNvCxnSpPr>
          <p:nvPr/>
        </p:nvCxnSpPr>
        <p:spPr>
          <a:xfrm>
            <a:off x="7454112" y="3438678"/>
            <a:ext cx="412133" cy="49690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1770503-6A89-898A-2776-145BEEBFD675}"/>
              </a:ext>
            </a:extLst>
          </p:cNvPr>
          <p:cNvCxnSpPr>
            <a:cxnSpLocks/>
          </p:cNvCxnSpPr>
          <p:nvPr/>
        </p:nvCxnSpPr>
        <p:spPr>
          <a:xfrm>
            <a:off x="7454112" y="3507196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08B0D5A-313C-9BF6-05BF-55AFFBB4136B}"/>
              </a:ext>
            </a:extLst>
          </p:cNvPr>
          <p:cNvCxnSpPr/>
          <p:nvPr/>
        </p:nvCxnSpPr>
        <p:spPr>
          <a:xfrm flipV="1">
            <a:off x="7454112" y="3431507"/>
            <a:ext cx="0" cy="75689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98F3-5B96-A0DD-0238-7B83239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Cluster</a:t>
            </a:r>
            <a:endParaRPr lang="zh-TW"/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13FA0E00-849F-0E77-27F6-E35F04066977}"/>
              </a:ext>
            </a:extLst>
          </p:cNvPr>
          <p:cNvSpPr txBox="1"/>
          <p:nvPr/>
        </p:nvSpPr>
        <p:spPr>
          <a:xfrm flipH="1">
            <a:off x="388954" y="1191837"/>
            <a:ext cx="8366092" cy="287222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'k-means++'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				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'Centroids'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 play store apps'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1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536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98F3-5B96-A0DD-0238-7B83239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Cluster</a:t>
            </a:r>
            <a:endParaRPr lang="zh-TW"/>
          </a:p>
        </p:txBody>
      </p:sp>
      <p:pic>
        <p:nvPicPr>
          <p:cNvPr id="4" name="圖片 3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EDAD209D-A807-B60A-977E-CDFC1E83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61" y="1191837"/>
            <a:ext cx="4080678" cy="29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9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E7D2F1-9518-DA8D-9878-73840CE5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00" y="1616972"/>
            <a:ext cx="3448050" cy="2466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3BADF4-7505-4426-E7BD-65D2090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Poppins ExtraBold"/>
                <a:cs typeface="Poppins ExtraBold"/>
              </a:rPr>
              <a:t>Cluster</a:t>
            </a:r>
            <a:endParaRPr lang="en-US" altLang="zh-TW"/>
          </a:p>
        </p:txBody>
      </p:sp>
      <p:sp>
        <p:nvSpPr>
          <p:cNvPr id="7" name="Google Shape;222;p10">
            <a:extLst>
              <a:ext uri="{FF2B5EF4-FFF2-40B4-BE49-F238E27FC236}">
                <a16:creationId xmlns:a16="http://schemas.microsoft.com/office/drawing/2014/main" id="{AB6156C4-5644-7FDF-F236-29EC963B8BFA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Reviews-Installs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8" name="Rectángulo: una sola esquina redondeada 1">
            <a:extLst>
              <a:ext uri="{FF2B5EF4-FFF2-40B4-BE49-F238E27FC236}">
                <a16:creationId xmlns:a16="http://schemas.microsoft.com/office/drawing/2014/main" id="{F868E4E4-575D-FA27-6721-36A36D9E10BE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225;p10">
            <a:extLst>
              <a:ext uri="{FF2B5EF4-FFF2-40B4-BE49-F238E27FC236}">
                <a16:creationId xmlns:a16="http://schemas.microsoft.com/office/drawing/2014/main" id="{83576E77-BF8B-A759-AC37-6DC129B3A01B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600"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Determine the number of clusters.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B2E2AB-B5BC-F9FF-3140-1654F54432F8}"/>
              </a:ext>
            </a:extLst>
          </p:cNvPr>
          <p:cNvSpPr txBox="1"/>
          <p:nvPr/>
        </p:nvSpPr>
        <p:spPr>
          <a:xfrm>
            <a:off x="6199651" y="3857072"/>
            <a:ext cx="3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TW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Google Shape;225;p10">
            <a:extLst>
              <a:ext uri="{FF2B5EF4-FFF2-40B4-BE49-F238E27FC236}">
                <a16:creationId xmlns:a16="http://schemas.microsoft.com/office/drawing/2014/main" id="{73FCDCCC-45BE-0F08-9332-06B46DA4C51D}"/>
              </a:ext>
            </a:extLst>
          </p:cNvPr>
          <p:cNvSpPr txBox="1"/>
          <p:nvPr/>
        </p:nvSpPr>
        <p:spPr>
          <a:xfrm flipH="1">
            <a:off x="587414" y="1816519"/>
            <a:ext cx="4569466" cy="1833596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1</a:t>
            </a:r>
            <a:r>
              <a:rPr lang="zh-TW" altLang="en-US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 ,[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5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</a:t>
            </a:r>
            <a:r>
              <a:rPr lang="en-US" altLang="zh-TW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6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7   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inertia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n-US" altLang="zh-TW" sz="1200" b="1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9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929ABDA-6539-B87C-BC66-8E2CAFA13844}"/>
              </a:ext>
            </a:extLst>
          </p:cNvPr>
          <p:cNvCxnSpPr>
            <a:cxnSpLocks/>
          </p:cNvCxnSpPr>
          <p:nvPr/>
        </p:nvCxnSpPr>
        <p:spPr>
          <a:xfrm>
            <a:off x="6038688" y="3243478"/>
            <a:ext cx="322175" cy="4173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CB750E1-5B78-DC85-D409-82618247565B}"/>
              </a:ext>
            </a:extLst>
          </p:cNvPr>
          <p:cNvCxnSpPr/>
          <p:nvPr/>
        </p:nvCxnSpPr>
        <p:spPr>
          <a:xfrm>
            <a:off x="6345987" y="3650115"/>
            <a:ext cx="331980" cy="8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EAFE0C2-30B7-C7A8-D1A8-68642D4A29C4}"/>
              </a:ext>
            </a:extLst>
          </p:cNvPr>
          <p:cNvCxnSpPr/>
          <p:nvPr/>
        </p:nvCxnSpPr>
        <p:spPr>
          <a:xfrm>
            <a:off x="6654670" y="3737478"/>
            <a:ext cx="358189" cy="2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86DA26D-D295-1FE0-DA5C-7F087EC90C5F}"/>
              </a:ext>
            </a:extLst>
          </p:cNvPr>
          <p:cNvCxnSpPr/>
          <p:nvPr/>
        </p:nvCxnSpPr>
        <p:spPr>
          <a:xfrm>
            <a:off x="6350537" y="3824125"/>
            <a:ext cx="0" cy="853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D3B090D-294E-6ED9-B30B-007C0D9609C9}"/>
              </a:ext>
            </a:extLst>
          </p:cNvPr>
          <p:cNvCxnSpPr>
            <a:cxnSpLocks/>
          </p:cNvCxnSpPr>
          <p:nvPr/>
        </p:nvCxnSpPr>
        <p:spPr>
          <a:xfrm>
            <a:off x="6383954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7848182-2995-8D02-22ED-59FEA46B72D2}"/>
              </a:ext>
            </a:extLst>
          </p:cNvPr>
          <p:cNvCxnSpPr>
            <a:cxnSpLocks/>
          </p:cNvCxnSpPr>
          <p:nvPr/>
        </p:nvCxnSpPr>
        <p:spPr>
          <a:xfrm>
            <a:off x="6894051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293624-772D-9798-5D11-D2453F5D5D38}"/>
              </a:ext>
            </a:extLst>
          </p:cNvPr>
          <p:cNvCxnSpPr>
            <a:cxnSpLocks/>
          </p:cNvCxnSpPr>
          <p:nvPr/>
        </p:nvCxnSpPr>
        <p:spPr>
          <a:xfrm>
            <a:off x="6894050" y="3203307"/>
            <a:ext cx="398178" cy="803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12CDBF7-751E-33E0-75DB-0CC803D53211}"/>
              </a:ext>
            </a:extLst>
          </p:cNvPr>
          <p:cNvCxnSpPr>
            <a:cxnSpLocks/>
          </p:cNvCxnSpPr>
          <p:nvPr/>
        </p:nvCxnSpPr>
        <p:spPr>
          <a:xfrm>
            <a:off x="7422752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5CACAED-7718-12D0-E660-167574DCF864}"/>
              </a:ext>
            </a:extLst>
          </p:cNvPr>
          <p:cNvCxnSpPr>
            <a:cxnSpLocks/>
          </p:cNvCxnSpPr>
          <p:nvPr/>
        </p:nvCxnSpPr>
        <p:spPr>
          <a:xfrm>
            <a:off x="7429897" y="3266196"/>
            <a:ext cx="392461" cy="225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FB3B371-CB27-DFB3-CAC7-8E1A6CBFA371}"/>
              </a:ext>
            </a:extLst>
          </p:cNvPr>
          <p:cNvCxnSpPr>
            <a:cxnSpLocks/>
          </p:cNvCxnSpPr>
          <p:nvPr/>
        </p:nvCxnSpPr>
        <p:spPr>
          <a:xfrm>
            <a:off x="6383953" y="2786007"/>
            <a:ext cx="1" cy="5119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81299BA-F1D1-0CBD-31A5-0F528E1FED3F}"/>
              </a:ext>
            </a:extLst>
          </p:cNvPr>
          <p:cNvCxnSpPr/>
          <p:nvPr/>
        </p:nvCxnSpPr>
        <p:spPr>
          <a:xfrm flipV="1">
            <a:off x="6894051" y="3205730"/>
            <a:ext cx="0" cy="922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EF59A02-D9F9-4A1D-7989-D7416C1782A5}"/>
              </a:ext>
            </a:extLst>
          </p:cNvPr>
          <p:cNvCxnSpPr/>
          <p:nvPr/>
        </p:nvCxnSpPr>
        <p:spPr>
          <a:xfrm flipV="1">
            <a:off x="7429897" y="3269291"/>
            <a:ext cx="0" cy="28648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225;p10">
            <a:extLst>
              <a:ext uri="{FF2B5EF4-FFF2-40B4-BE49-F238E27FC236}">
                <a16:creationId xmlns:a16="http://schemas.microsoft.com/office/drawing/2014/main" id="{60A452C9-42F9-B33C-154D-E8F965611CD4}"/>
              </a:ext>
            </a:extLst>
          </p:cNvPr>
          <p:cNvSpPr txBox="1"/>
          <p:nvPr/>
        </p:nvSpPr>
        <p:spPr>
          <a:xfrm flipH="1">
            <a:off x="5776793" y="2334977"/>
            <a:ext cx="2601831" cy="44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Clr>
                <a:schemeClr val="dk1"/>
              </a:buClr>
              <a:buSzPts val="1600"/>
            </a:pPr>
            <a:r>
              <a:rPr lang="en-US" altLang="zh-TW" sz="105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The gap from 2 to 3 is the largest.</a:t>
            </a:r>
            <a:endParaRPr lang="en-US" altLang="zh-TW" sz="105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FD31B8F-B27C-7F08-CF44-DB06F4FBBCD6}"/>
              </a:ext>
            </a:extLst>
          </p:cNvPr>
          <p:cNvCxnSpPr>
            <a:cxnSpLocks/>
          </p:cNvCxnSpPr>
          <p:nvPr/>
        </p:nvCxnSpPr>
        <p:spPr>
          <a:xfrm>
            <a:off x="6391098" y="2775043"/>
            <a:ext cx="393300" cy="50642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7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98F3-5B96-A0DD-0238-7B83239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Cluster</a:t>
            </a:r>
            <a:endParaRPr lang="zh-TW"/>
          </a:p>
        </p:txBody>
      </p:sp>
      <p:sp>
        <p:nvSpPr>
          <p:cNvPr id="3" name="Google Shape;225;p10">
            <a:extLst>
              <a:ext uri="{FF2B5EF4-FFF2-40B4-BE49-F238E27FC236}">
                <a16:creationId xmlns:a16="http://schemas.microsoft.com/office/drawing/2014/main" id="{13FA0E00-849F-0E77-27F6-E35F04066977}"/>
              </a:ext>
            </a:extLst>
          </p:cNvPr>
          <p:cNvSpPr txBox="1"/>
          <p:nvPr/>
        </p:nvSpPr>
        <p:spPr>
          <a:xfrm flipH="1">
            <a:off x="388954" y="1191837"/>
            <a:ext cx="8366092" cy="287222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'k-means++'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				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'Centroids'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 play store apps'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'Reviews'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1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762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C3180-F3B1-E4B4-2572-87CADD5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 ExtraBold"/>
                <a:cs typeface="Poppins ExtraBold"/>
              </a:rPr>
              <a:t>Cluster</a:t>
            </a:r>
            <a:endParaRPr lang="zh-TW">
              <a:latin typeface="Poppins ExtraBold"/>
              <a:cs typeface="Poppins ExtraBold"/>
            </a:endParaRPr>
          </a:p>
        </p:txBody>
      </p:sp>
      <p:pic>
        <p:nvPicPr>
          <p:cNvPr id="4" name="圖片 3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BE796E7A-7807-D9ED-2DC6-FF289CA9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61" y="1191837"/>
            <a:ext cx="4080678" cy="29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BADF4-7505-4426-E7BD-65D2090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Poppins ExtraBold"/>
                <a:cs typeface="Poppins ExtraBold"/>
              </a:rPr>
              <a:t>Cluster</a:t>
            </a:r>
            <a:endParaRPr lang="en-US" altLang="zh-TW"/>
          </a:p>
        </p:txBody>
      </p:sp>
      <p:sp>
        <p:nvSpPr>
          <p:cNvPr id="7" name="Google Shape;222;p10">
            <a:extLst>
              <a:ext uri="{FF2B5EF4-FFF2-40B4-BE49-F238E27FC236}">
                <a16:creationId xmlns:a16="http://schemas.microsoft.com/office/drawing/2014/main" id="{AB6156C4-5644-7FDF-F236-29EC963B8BFA}"/>
              </a:ext>
            </a:extLst>
          </p:cNvPr>
          <p:cNvSpPr txBox="1"/>
          <p:nvPr/>
        </p:nvSpPr>
        <p:spPr>
          <a:xfrm flipH="1">
            <a:off x="1168233" y="1252681"/>
            <a:ext cx="369369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altLang="zh-TW" sz="2000">
                <a:solidFill>
                  <a:srgbClr val="4C6A78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Size-Installs</a:t>
            </a:r>
            <a:endParaRPr lang="en-US" altLang="zh-TW" sz="2000">
              <a:solidFill>
                <a:srgbClr val="4C6A78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8" name="Rectángulo: una sola esquina redondeada 1">
            <a:extLst>
              <a:ext uri="{FF2B5EF4-FFF2-40B4-BE49-F238E27FC236}">
                <a16:creationId xmlns:a16="http://schemas.microsoft.com/office/drawing/2014/main" id="{F868E4E4-575D-FA27-6721-36A36D9E10BE}"/>
              </a:ext>
            </a:extLst>
          </p:cNvPr>
          <p:cNvSpPr/>
          <p:nvPr/>
        </p:nvSpPr>
        <p:spPr>
          <a:xfrm>
            <a:off x="723901" y="1232072"/>
            <a:ext cx="384900" cy="384900"/>
          </a:xfrm>
          <a:prstGeom prst="round1Rect">
            <a:avLst>
              <a:gd name="adj" fmla="val 31721"/>
            </a:avLst>
          </a:prstGeom>
          <a:solidFill>
            <a:srgbClr val="A7B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225;p10">
            <a:extLst>
              <a:ext uri="{FF2B5EF4-FFF2-40B4-BE49-F238E27FC236}">
                <a16:creationId xmlns:a16="http://schemas.microsoft.com/office/drawing/2014/main" id="{83576E77-BF8B-A759-AC37-6DC129B3A01B}"/>
              </a:ext>
            </a:extLst>
          </p:cNvPr>
          <p:cNvSpPr txBox="1"/>
          <p:nvPr/>
        </p:nvSpPr>
        <p:spPr>
          <a:xfrm flipH="1">
            <a:off x="1168232" y="1510876"/>
            <a:ext cx="375313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600"/>
            </a:pPr>
            <a:r>
              <a:rPr lang="en-US" altLang="zh-TW"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Determine the number of clusters.</a:t>
            </a:r>
            <a:endParaRPr lang="en-US" altLang="zh-TW" sz="120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Google Shape;225;p10">
            <a:extLst>
              <a:ext uri="{FF2B5EF4-FFF2-40B4-BE49-F238E27FC236}">
                <a16:creationId xmlns:a16="http://schemas.microsoft.com/office/drawing/2014/main" id="{73FCDCCC-45BE-0F08-9332-06B46DA4C51D}"/>
              </a:ext>
            </a:extLst>
          </p:cNvPr>
          <p:cNvSpPr txBox="1"/>
          <p:nvPr/>
        </p:nvSpPr>
        <p:spPr>
          <a:xfrm flipH="1">
            <a:off x="587414" y="1816520"/>
            <a:ext cx="4569466" cy="1833596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1</a:t>
            </a:r>
            <a:r>
              <a:rPr lang="zh-TW" altLang="en-US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 ,[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5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</a:t>
            </a:r>
            <a:r>
              <a:rPr lang="en-US" altLang="zh-TW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6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7   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inertia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n-US" altLang="zh-TW" sz="1200" b="1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9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32267-1162-64D1-E2E8-CBC3B12F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00" y="1616972"/>
            <a:ext cx="3448050" cy="24669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9301085-5E68-E2DB-0E0A-CDDBF2E5FD7B}"/>
              </a:ext>
            </a:extLst>
          </p:cNvPr>
          <p:cNvSpPr txBox="1"/>
          <p:nvPr/>
        </p:nvSpPr>
        <p:spPr>
          <a:xfrm>
            <a:off x="6199651" y="3857072"/>
            <a:ext cx="32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TW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393E06-0112-7DE2-F6B5-0216546789E7}"/>
              </a:ext>
            </a:extLst>
          </p:cNvPr>
          <p:cNvCxnSpPr>
            <a:cxnSpLocks/>
          </p:cNvCxnSpPr>
          <p:nvPr/>
        </p:nvCxnSpPr>
        <p:spPr>
          <a:xfrm>
            <a:off x="6038688" y="3243478"/>
            <a:ext cx="322175" cy="4173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EAECAC5-8BDF-5FDC-DD75-5AA8BB0E9D6E}"/>
              </a:ext>
            </a:extLst>
          </p:cNvPr>
          <p:cNvCxnSpPr/>
          <p:nvPr/>
        </p:nvCxnSpPr>
        <p:spPr>
          <a:xfrm>
            <a:off x="6345987" y="3650115"/>
            <a:ext cx="331980" cy="8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FAC8D9E-8799-FB7B-632F-12AB6921F2EB}"/>
              </a:ext>
            </a:extLst>
          </p:cNvPr>
          <p:cNvCxnSpPr/>
          <p:nvPr/>
        </p:nvCxnSpPr>
        <p:spPr>
          <a:xfrm>
            <a:off x="6654670" y="3737478"/>
            <a:ext cx="358189" cy="2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13A5958-853D-0772-82A0-AA3B30A13D15}"/>
              </a:ext>
            </a:extLst>
          </p:cNvPr>
          <p:cNvCxnSpPr/>
          <p:nvPr/>
        </p:nvCxnSpPr>
        <p:spPr>
          <a:xfrm>
            <a:off x="6350537" y="3824125"/>
            <a:ext cx="0" cy="853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E4E7CED-FE1D-8A9A-A3DC-A42C41523D86}"/>
              </a:ext>
            </a:extLst>
          </p:cNvPr>
          <p:cNvCxnSpPr>
            <a:cxnSpLocks/>
          </p:cNvCxnSpPr>
          <p:nvPr/>
        </p:nvCxnSpPr>
        <p:spPr>
          <a:xfrm>
            <a:off x="6383954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5B44070-313B-FEF8-4E04-2D6864966247}"/>
              </a:ext>
            </a:extLst>
          </p:cNvPr>
          <p:cNvCxnSpPr>
            <a:cxnSpLocks/>
          </p:cNvCxnSpPr>
          <p:nvPr/>
        </p:nvCxnSpPr>
        <p:spPr>
          <a:xfrm>
            <a:off x="6894051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C0E4692-0257-BCB7-A6C3-A9EF8AAA6284}"/>
              </a:ext>
            </a:extLst>
          </p:cNvPr>
          <p:cNvCxnSpPr>
            <a:cxnSpLocks/>
          </p:cNvCxnSpPr>
          <p:nvPr/>
        </p:nvCxnSpPr>
        <p:spPr>
          <a:xfrm>
            <a:off x="6894050" y="3203307"/>
            <a:ext cx="398178" cy="803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787A53D-C9AF-485A-7961-72F998A8B0B5}"/>
              </a:ext>
            </a:extLst>
          </p:cNvPr>
          <p:cNvCxnSpPr>
            <a:cxnSpLocks/>
          </p:cNvCxnSpPr>
          <p:nvPr/>
        </p:nvCxnSpPr>
        <p:spPr>
          <a:xfrm>
            <a:off x="7422752" y="3297939"/>
            <a:ext cx="3896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2164104-DEA9-7470-64D6-E438EF9CDBED}"/>
              </a:ext>
            </a:extLst>
          </p:cNvPr>
          <p:cNvCxnSpPr>
            <a:cxnSpLocks/>
          </p:cNvCxnSpPr>
          <p:nvPr/>
        </p:nvCxnSpPr>
        <p:spPr>
          <a:xfrm>
            <a:off x="7429897" y="3266196"/>
            <a:ext cx="392461" cy="225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76C1A02-3852-8FA5-7283-2A26BDB2D3BA}"/>
              </a:ext>
            </a:extLst>
          </p:cNvPr>
          <p:cNvCxnSpPr>
            <a:cxnSpLocks/>
          </p:cNvCxnSpPr>
          <p:nvPr/>
        </p:nvCxnSpPr>
        <p:spPr>
          <a:xfrm>
            <a:off x="6383953" y="2786007"/>
            <a:ext cx="1" cy="5119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5D40A7-0F0B-DCE4-97CD-4D26A6B73EE2}"/>
              </a:ext>
            </a:extLst>
          </p:cNvPr>
          <p:cNvCxnSpPr/>
          <p:nvPr/>
        </p:nvCxnSpPr>
        <p:spPr>
          <a:xfrm flipV="1">
            <a:off x="6894051" y="3205730"/>
            <a:ext cx="0" cy="922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D0CBF7D-1990-1688-9FA7-FCAA00C0A372}"/>
              </a:ext>
            </a:extLst>
          </p:cNvPr>
          <p:cNvCxnSpPr/>
          <p:nvPr/>
        </p:nvCxnSpPr>
        <p:spPr>
          <a:xfrm flipV="1">
            <a:off x="7429897" y="3269291"/>
            <a:ext cx="0" cy="28648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25;p10">
            <a:extLst>
              <a:ext uri="{FF2B5EF4-FFF2-40B4-BE49-F238E27FC236}">
                <a16:creationId xmlns:a16="http://schemas.microsoft.com/office/drawing/2014/main" id="{FD4A617E-A71F-D76A-5AE1-73BE04019386}"/>
              </a:ext>
            </a:extLst>
          </p:cNvPr>
          <p:cNvSpPr txBox="1"/>
          <p:nvPr/>
        </p:nvSpPr>
        <p:spPr>
          <a:xfrm flipH="1">
            <a:off x="5776793" y="2334977"/>
            <a:ext cx="2601831" cy="44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Clr>
                <a:schemeClr val="dk1"/>
              </a:buClr>
              <a:buSzPts val="1600"/>
            </a:pPr>
            <a:r>
              <a:rPr lang="en-US" altLang="zh-TW" sz="105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The gap from 2 to 3 is the largest.</a:t>
            </a:r>
            <a:endParaRPr lang="en-US" altLang="zh-TW" sz="105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50D78DC-463B-1226-9038-CC441DCF0ADF}"/>
              </a:ext>
            </a:extLst>
          </p:cNvPr>
          <p:cNvCxnSpPr>
            <a:cxnSpLocks/>
          </p:cNvCxnSpPr>
          <p:nvPr/>
        </p:nvCxnSpPr>
        <p:spPr>
          <a:xfrm>
            <a:off x="6391098" y="2775043"/>
            <a:ext cx="393300" cy="50642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9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C3180-F3B1-E4B4-2572-87CADD5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 ExtraBold"/>
                <a:cs typeface="Poppins ExtraBold"/>
              </a:rPr>
              <a:t>Cluster</a:t>
            </a:r>
            <a:endParaRPr lang="zh-TW">
              <a:latin typeface="Poppins ExtraBold"/>
              <a:cs typeface="Poppins ExtraBold"/>
            </a:endParaRPr>
          </a:p>
        </p:txBody>
      </p:sp>
      <p:sp>
        <p:nvSpPr>
          <p:cNvPr id="9" name="Google Shape;225;p10">
            <a:extLst>
              <a:ext uri="{FF2B5EF4-FFF2-40B4-BE49-F238E27FC236}">
                <a16:creationId xmlns:a16="http://schemas.microsoft.com/office/drawing/2014/main" id="{4B397E59-09EA-5153-8FAD-5C221611439B}"/>
              </a:ext>
            </a:extLst>
          </p:cNvPr>
          <p:cNvSpPr txBox="1"/>
          <p:nvPr/>
        </p:nvSpPr>
        <p:spPr>
          <a:xfrm flipH="1">
            <a:off x="388955" y="1191837"/>
            <a:ext cx="8366090" cy="285456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'k-means++’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err="1">
                <a:solidFill>
                  <a:srgbClr val="9CDCFE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latin typeface="Consolas" panose="020B0609020204030204" pitchFamily="49" charset="0"/>
              </a:rPr>
              <a:t>fit_predict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y_kmeans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cluster_centers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n-US" altLang="zh-TW" sz="1200" b="1">
                <a:solidFill>
                  <a:srgbClr val="CCCCCC"/>
                </a:solidFill>
                <a:latin typeface="Consolas" panose="020B0609020204030204" pitchFamily="49" charset="0"/>
              </a:rPr>
              <a:t> 	    				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'Centroids'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'google play store apps'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'Installs'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79698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19B8E-40E1-E173-290B-8937A0F3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Cluster</a:t>
            </a:r>
            <a:endParaRPr lang="zh-TW"/>
          </a:p>
        </p:txBody>
      </p:sp>
      <p:pic>
        <p:nvPicPr>
          <p:cNvPr id="4" name="圖片 3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F7C22B6F-9E34-E817-2E2A-BABE2127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61" y="1191837"/>
            <a:ext cx="4080678" cy="29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/>
              <a:t>Introduce the dataset</a:t>
            </a:r>
            <a:endParaRPr lang="en-US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517613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altLang="zh-TW"/>
              <a:t>Linear Regression</a:t>
            </a:r>
            <a:endParaRPr lang="en-US"/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A143423C-249F-8891-546B-ADC034E43DDC}"/>
              </a:ext>
            </a:extLst>
          </p:cNvPr>
          <p:cNvSpPr txBox="1"/>
          <p:nvPr/>
        </p:nvSpPr>
        <p:spPr>
          <a:xfrm flipH="1">
            <a:off x="723900" y="1456182"/>
            <a:ext cx="7696200" cy="2231136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6A9955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1</a:t>
            </a:r>
            <a:r>
              <a:rPr lang="en-US" altLang="zh-TW" sz="1200" b="1">
                <a:solidFill>
                  <a:srgbClr val="6A9955"/>
                </a:solidFill>
                <a:effectLst/>
                <a:latin typeface="Consolas"/>
              </a:rPr>
              <a:t> # split data into 2 parts, before and after </a:t>
            </a:r>
            <a:r>
              <a:rPr lang="en-US" altLang="zh-TW" sz="1200" b="1">
                <a:solidFill>
                  <a:srgbClr val="6A9955"/>
                </a:solidFill>
                <a:latin typeface="Consolas"/>
              </a:rPr>
              <a:t>2018.07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'Last Updated'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to_datetime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'Last Updated'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before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'Last Updated'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/>
              </a:rPr>
              <a:t>&lt;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latin typeface="Consolas"/>
              </a:rPr>
              <a:t>'2018-07-01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4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after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'Last Updated'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 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/>
              </a:rPr>
              <a:t>&gt;=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latin typeface="Consolas"/>
              </a:rPr>
              <a:t>'2018-07-01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5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br>
              <a:rPr lang="en-US" altLang="zh-TW" sz="1200" b="1">
                <a:effectLst/>
                <a:latin typeface="Consolas" panose="020B0609020204030204" pitchFamily="49" charset="0"/>
              </a:rPr>
            </a:b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6 </a:t>
            </a:r>
            <a:r>
              <a:rPr lang="en-US" altLang="zh-TW" sz="1200" b="1">
                <a:solidFill>
                  <a:srgbClr val="6A9955"/>
                </a:solidFill>
                <a:effectLst/>
                <a:latin typeface="Consolas"/>
              </a:rPr>
              <a:t># select feature and put into </a:t>
            </a:r>
            <a:r>
              <a:rPr lang="en-US" altLang="zh-TW" sz="1200" b="1" err="1">
                <a:solidFill>
                  <a:srgbClr val="6A9955"/>
                </a:solidFill>
                <a:effectLst/>
                <a:latin typeface="Consolas"/>
              </a:rPr>
              <a:t>traning</a:t>
            </a:r>
            <a:r>
              <a:rPr lang="en-US" altLang="zh-TW" sz="1200" b="1">
                <a:solidFill>
                  <a:srgbClr val="6A9955"/>
                </a:solidFill>
                <a:effectLst/>
                <a:latin typeface="Consolas"/>
              </a:rPr>
              <a:t> set and test set</a:t>
            </a:r>
            <a:endParaRPr lang="en-US" altLang="zh-TW" sz="1200" b="1">
              <a:solidFill>
                <a:srgbClr val="CCCCCC"/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7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x_train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before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'Rating'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'Reviews'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8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y_train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before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'Installs'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9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x_test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after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'Rating'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'Reviews'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'Size'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10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y_test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after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[[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'Installs'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]]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br>
              <a:rPr lang="en-US" altLang="zh-TW" sz="1200" b="1">
                <a:effectLst/>
                <a:latin typeface="Consolas" panose="020B0609020204030204" pitchFamily="49" charset="0"/>
              </a:rPr>
            </a:b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A143423C-249F-8891-546B-ADC034E43DDC}"/>
              </a:ext>
            </a:extLst>
          </p:cNvPr>
          <p:cNvSpPr txBox="1"/>
          <p:nvPr/>
        </p:nvSpPr>
        <p:spPr>
          <a:xfrm flipH="1">
            <a:off x="388956" y="1539794"/>
            <a:ext cx="8366088" cy="121734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train and construct model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regr1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regr1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4</a:t>
            </a:r>
            <a:r>
              <a:rPr lang="en-US" altLang="zh-TW" sz="1200" b="1">
                <a:solidFill>
                  <a:srgbClr val="DCDCAA"/>
                </a:solidFill>
                <a:latin typeface="Consolas"/>
              </a:rPr>
              <a:t> </a:t>
            </a:r>
            <a:r>
              <a:rPr lang="en-US" sz="1200" b="1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"f(X1, X2, X3) = "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regr1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coef_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])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"X1 + </a:t>
            </a:r>
            <a:r>
              <a:rPr lang="en-US" altLang="zh-TW" sz="1200" b="1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 </a:t>
            </a:r>
            <a:r>
              <a:rPr lang="en-US" sz="1200" b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regr1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coef_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])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"X2 -"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,  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5 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			</a:t>
            </a:r>
            <a:r>
              <a:rPr lang="en-US" sz="1200" b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-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regr1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coef_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])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CE9178"/>
                </a:solidFill>
                <a:latin typeface="Consolas"/>
              </a:rPr>
              <a:t>"X3 + "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regr1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200" b="1">
                <a:solidFill>
                  <a:srgbClr val="9CDCFE"/>
                </a:solidFill>
                <a:latin typeface="Consolas"/>
              </a:rPr>
              <a:t>intercept_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2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200" b="1">
                <a:solidFill>
                  <a:srgbClr val="CCCCCC"/>
                </a:solidFill>
                <a:latin typeface="Consolas"/>
              </a:rPr>
              <a:t>]))</a:t>
            </a:r>
            <a:endParaRPr lang="en-US" altLang="zh-TW" sz="1200" b="1">
              <a:solidFill>
                <a:srgbClr val="6A9955"/>
              </a:solidFill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TW" sz="1200" b="1">
              <a:solidFill>
                <a:srgbClr val="DCDCAA"/>
              </a:solidFill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DCDCAA"/>
                </a:solidFill>
                <a:effectLst/>
                <a:latin typeface="Consolas"/>
              </a:rPr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2FD152-95B5-8DF4-FE86-769341A0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6" y="3204161"/>
            <a:ext cx="8366088" cy="301996"/>
          </a:xfrm>
          <a:prstGeom prst="rect">
            <a:avLst/>
          </a:prstGeom>
        </p:spPr>
      </p:pic>
      <p:sp>
        <p:nvSpPr>
          <p:cNvPr id="11" name="Google Shape;219;p10">
            <a:extLst>
              <a:ext uri="{FF2B5EF4-FFF2-40B4-BE49-F238E27FC236}">
                <a16:creationId xmlns:a16="http://schemas.microsoft.com/office/drawing/2014/main" id="{C4A748F6-5711-9CB8-B56A-BAF0581BF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17613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altLang="zh-TW"/>
              <a:t>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A143423C-249F-8891-546B-ADC034E43DDC}"/>
              </a:ext>
            </a:extLst>
          </p:cNvPr>
          <p:cNvSpPr txBox="1"/>
          <p:nvPr/>
        </p:nvSpPr>
        <p:spPr>
          <a:xfrm flipH="1">
            <a:off x="723900" y="1456182"/>
            <a:ext cx="7696200" cy="142635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6A9955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1</a:t>
            </a:r>
            <a:r>
              <a:rPr lang="en-US" altLang="zh-TW" sz="1200" b="1">
                <a:solidFill>
                  <a:srgbClr val="6A9955"/>
                </a:solidFill>
                <a:effectLst/>
                <a:latin typeface="Consolas"/>
              </a:rPr>
              <a:t> # use the trained regression model to predict test dataset's target</a:t>
            </a:r>
            <a:endParaRPr lang="en-US" altLang="zh-TW" sz="1200" b="1">
              <a:solidFill>
                <a:srgbClr val="CCCCCC"/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regr1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>
                <a:solidFill>
                  <a:srgbClr val="DCDCAA"/>
                </a:solidFill>
                <a:effectLst/>
                <a:latin typeface="Consolas"/>
              </a:rPr>
              <a:t>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x_test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 </a:t>
            </a:r>
            <a:endParaRPr lang="en-US" altLang="zh-TW" sz="1200" b="1">
              <a:solidFill>
                <a:schemeClr val="accent2">
                  <a:lumMod val="95000"/>
                </a:schemeClr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/>
                </a:solidFill>
                <a:latin typeface="Consolas"/>
              </a:rPr>
              <a:t>3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len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)),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'b'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"predict"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4</a:t>
            </a: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len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y_predict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)), </a:t>
            </a:r>
            <a:r>
              <a:rPr lang="en-US" altLang="zh-TW" sz="1200" b="1" err="1">
                <a:solidFill>
                  <a:srgbClr val="9CDCFE"/>
                </a:solidFill>
                <a:effectLst/>
                <a:latin typeface="Consolas"/>
              </a:rPr>
              <a:t>y_test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'r'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"test"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alpha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B5CEA8"/>
                </a:solidFill>
                <a:effectLst/>
                <a:latin typeface="Consolas"/>
              </a:rPr>
              <a:t>0.5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5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legend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>
                <a:solidFill>
                  <a:srgbClr val="9CDCFE"/>
                </a:solidFill>
                <a:effectLst/>
                <a:latin typeface="Consolas"/>
              </a:rPr>
              <a:t>loc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>
                <a:solidFill>
                  <a:srgbClr val="CE9178"/>
                </a:solidFill>
                <a:effectLst/>
                <a:latin typeface="Consolas"/>
              </a:rPr>
              <a:t>"upper right"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4EC9B0"/>
                </a:solidFill>
                <a:latin typeface="Consolas"/>
              </a:rPr>
              <a:t> </a:t>
            </a:r>
            <a:r>
              <a:rPr lang="en-US" sz="1200" b="1">
                <a:solidFill>
                  <a:schemeClr val="accent2">
                    <a:lumMod val="95000"/>
                  </a:schemeClr>
                </a:solidFill>
                <a:latin typeface="Consolas"/>
              </a:rPr>
              <a:t>6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/>
              </a:rPr>
              <a:t>plt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effectLst/>
                <a:latin typeface="Consolas"/>
              </a:rPr>
              <a:t>show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/>
              </a:rPr>
              <a:t>()</a:t>
            </a:r>
            <a:endParaRPr lang="en-US">
              <a:latin typeface="Consolas"/>
            </a:endParaRPr>
          </a:p>
        </p:txBody>
      </p:sp>
      <p:sp>
        <p:nvSpPr>
          <p:cNvPr id="5" name="Google Shape;219;p10">
            <a:extLst>
              <a:ext uri="{FF2B5EF4-FFF2-40B4-BE49-F238E27FC236}">
                <a16:creationId xmlns:a16="http://schemas.microsoft.com/office/drawing/2014/main" id="{6DE4CF79-E894-FA6C-66AC-3C49C22A7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17613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altLang="zh-TW"/>
              <a:t>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繪圖, 圖表 的圖片&#10;&#10;自動產生的描述">
            <a:extLst>
              <a:ext uri="{FF2B5EF4-FFF2-40B4-BE49-F238E27FC236}">
                <a16:creationId xmlns:a16="http://schemas.microsoft.com/office/drawing/2014/main" id="{62C1E995-D641-6B4E-2378-35D1AB7E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71" y="1190779"/>
            <a:ext cx="5049479" cy="3416402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8EAC974E-CFA7-95FC-B127-10AFBE3A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</p:spPr>
        <p:txBody>
          <a:bodyPr/>
          <a:lstStyle/>
          <a:p>
            <a:r>
              <a:rPr lang="en-US" altLang="zh-TW"/>
              <a:t>Prediction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601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C793-154A-C248-60C9-F3F46A5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Prediction</a:t>
            </a:r>
            <a:endParaRPr lang="zh-TW"/>
          </a:p>
        </p:txBody>
      </p:sp>
      <p:pic>
        <p:nvPicPr>
          <p:cNvPr id="3" name="圖片 2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8A787A55-2541-5DCC-8D4A-641B6D8A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69" y="2108069"/>
            <a:ext cx="2908662" cy="4123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806FC79-E75E-15D4-EE6B-1C59191C84E0}"/>
              </a:ext>
            </a:extLst>
          </p:cNvPr>
          <p:cNvSpPr txBox="1"/>
          <p:nvPr/>
        </p:nvSpPr>
        <p:spPr>
          <a:xfrm>
            <a:off x="823686" y="1371133"/>
            <a:ext cx="7596414" cy="487313"/>
          </a:xfrm>
          <a:prstGeom prst="rect">
            <a:avLst/>
          </a:prstGeom>
          <a:solidFill>
            <a:srgbClr val="0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F2F2F2"/>
                </a:solidFill>
                <a:latin typeface="Consolas"/>
                <a:cs typeface="Segoe UI"/>
              </a:rPr>
              <a:t> 1</a:t>
            </a:r>
            <a:r>
              <a:rPr lang="en-US" altLang="zh-TW" sz="1200" b="1">
                <a:solidFill>
                  <a:srgbClr val="DCDCAA"/>
                </a:solidFill>
                <a:latin typeface="Consolas"/>
                <a:cs typeface="Segoe UI"/>
              </a:rPr>
              <a:t> print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latin typeface="Consolas"/>
                <a:cs typeface="Segoe UI"/>
              </a:rPr>
              <a:t>"</a:t>
            </a:r>
            <a:r>
              <a:rPr lang="en-US" altLang="zh-TW" sz="1200" b="1" err="1">
                <a:solidFill>
                  <a:srgbClr val="CE9178"/>
                </a:solidFill>
                <a:latin typeface="Consolas"/>
                <a:cs typeface="Segoe UI"/>
              </a:rPr>
              <a:t>train_accuracy</a:t>
            </a:r>
            <a:r>
              <a:rPr lang="en-US" altLang="zh-TW" sz="1200" b="1">
                <a:solidFill>
                  <a:srgbClr val="CE9178"/>
                </a:solidFill>
                <a:latin typeface="Consolas"/>
                <a:cs typeface="Segoe UI"/>
              </a:rPr>
              <a:t> : "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, </a:t>
            </a:r>
            <a:r>
              <a:rPr lang="en-US" altLang="zh-TW" sz="1200" b="1">
                <a:solidFill>
                  <a:srgbClr val="9CDCFE"/>
                </a:solidFill>
                <a:latin typeface="Consolas"/>
                <a:cs typeface="Segoe UI"/>
              </a:rPr>
              <a:t>regr1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.</a:t>
            </a:r>
            <a:r>
              <a:rPr lang="en-US" altLang="zh-TW" sz="1200" b="1">
                <a:solidFill>
                  <a:srgbClr val="DCDCAA"/>
                </a:solidFill>
                <a:latin typeface="Consolas"/>
                <a:cs typeface="Segoe UI"/>
              </a:rPr>
              <a:t>score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  <a:cs typeface="Segoe UI"/>
              </a:rPr>
              <a:t>x_train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, 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  <a:cs typeface="Segoe UI"/>
              </a:rPr>
              <a:t>y_train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)) </a:t>
            </a:r>
            <a:r>
              <a:rPr lang="en-US" altLang="zh-TW" sz="1200" b="1">
                <a:solidFill>
                  <a:srgbClr val="6A9955"/>
                </a:solidFill>
                <a:latin typeface="Consolas"/>
                <a:cs typeface="Segoe UI"/>
              </a:rPr>
              <a:t># accuracy​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F2F2F2"/>
                </a:solidFill>
                <a:latin typeface="Consolas"/>
                <a:cs typeface="Segoe UI"/>
              </a:rPr>
              <a:t> 2</a:t>
            </a:r>
            <a:r>
              <a:rPr lang="en-US" altLang="zh-TW" sz="1200" b="1">
                <a:solidFill>
                  <a:srgbClr val="DCDCAA"/>
                </a:solidFill>
                <a:latin typeface="Consolas"/>
                <a:cs typeface="Segoe UI"/>
              </a:rPr>
              <a:t> print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latin typeface="Consolas"/>
                <a:cs typeface="Segoe UI"/>
              </a:rPr>
              <a:t>"</a:t>
            </a:r>
            <a:r>
              <a:rPr lang="en-US" altLang="zh-TW" sz="1200" b="1" err="1">
                <a:solidFill>
                  <a:srgbClr val="CE9178"/>
                </a:solidFill>
                <a:latin typeface="Consolas"/>
                <a:cs typeface="Segoe UI"/>
              </a:rPr>
              <a:t>test_accuracy</a:t>
            </a:r>
            <a:r>
              <a:rPr lang="en-US" altLang="zh-TW" sz="1200" b="1">
                <a:solidFill>
                  <a:srgbClr val="CE9178"/>
                </a:solidFill>
                <a:latin typeface="Consolas"/>
                <a:cs typeface="Segoe UI"/>
              </a:rPr>
              <a:t> : "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, </a:t>
            </a:r>
            <a:r>
              <a:rPr lang="en-US" altLang="zh-TW" sz="1200" b="1">
                <a:solidFill>
                  <a:srgbClr val="9CDCFE"/>
                </a:solidFill>
                <a:latin typeface="Consolas"/>
                <a:cs typeface="Segoe UI"/>
              </a:rPr>
              <a:t>regr1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.</a:t>
            </a:r>
            <a:r>
              <a:rPr lang="en-US" altLang="zh-TW" sz="1200" b="1">
                <a:solidFill>
                  <a:srgbClr val="DCDCAA"/>
                </a:solidFill>
                <a:latin typeface="Consolas"/>
                <a:cs typeface="Segoe UI"/>
              </a:rPr>
              <a:t>score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  <a:cs typeface="Segoe UI"/>
              </a:rPr>
              <a:t>x_test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, 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  <a:cs typeface="Segoe UI"/>
              </a:rPr>
              <a:t>y_test</a:t>
            </a:r>
            <a:r>
              <a:rPr lang="en-US" altLang="zh-TW" sz="1200" b="1">
                <a:solidFill>
                  <a:srgbClr val="CCCCCC"/>
                </a:solidFill>
                <a:latin typeface="Consolas"/>
                <a:cs typeface="Segoe UI"/>
              </a:rPr>
              <a:t>))​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9C8F7F-CED7-FA64-30C2-D2FCDDB2EEF3}"/>
              </a:ext>
            </a:extLst>
          </p:cNvPr>
          <p:cNvSpPr txBox="1"/>
          <p:nvPr/>
        </p:nvSpPr>
        <p:spPr>
          <a:xfrm>
            <a:off x="2195285" y="2081770"/>
            <a:ext cx="1269999" cy="317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Arimo"/>
              </a:rPr>
              <a:t>Output : </a:t>
            </a:r>
            <a:endParaRPr lang="zh-TW" altLang="en-US" b="1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7EA893-5086-3961-D11F-E70AF5D594E2}"/>
              </a:ext>
            </a:extLst>
          </p:cNvPr>
          <p:cNvSpPr txBox="1"/>
          <p:nvPr/>
        </p:nvSpPr>
        <p:spPr>
          <a:xfrm>
            <a:off x="823687" y="2744231"/>
            <a:ext cx="7596413" cy="487313"/>
          </a:xfrm>
          <a:prstGeom prst="rect">
            <a:avLst/>
          </a:prstGeom>
          <a:solidFill>
            <a:srgbClr val="0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/>
                </a:solidFill>
                <a:latin typeface="Consolas"/>
              </a:rPr>
              <a:t>1</a:t>
            </a: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 b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latin typeface="Consolas"/>
              </a:rPr>
              <a:t>pd</a:t>
            </a:r>
            <a:r>
              <a:rPr lang="en-US" altLang="zh-TW" sz="1200" b="1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altLang="zh-TW" sz="1200" b="1" err="1">
                <a:solidFill>
                  <a:srgbClr val="4EC9B0"/>
                </a:solidFill>
                <a:latin typeface="Consolas"/>
              </a:rPr>
              <a:t>DataFrame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</a:rPr>
              <a:t>y_predict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columns</a:t>
            </a:r>
            <a:r>
              <a:rPr lang="en-US" altLang="zh-TW" sz="12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altLang="zh-TW" sz="1200" b="1">
                <a:solidFill>
                  <a:srgbClr val="CE9178"/>
                </a:solidFill>
                <a:latin typeface="Consolas"/>
              </a:rPr>
              <a:t>'Predict'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])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>
                <a:solidFill>
                  <a:schemeClr val="accent2"/>
                </a:solidFill>
                <a:latin typeface="Consolas"/>
              </a:rPr>
              <a:t>2</a:t>
            </a: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 </a:t>
            </a:r>
            <a:r>
              <a:rPr lang="en-US" altLang="zh-TW" sz="1200" b="1" err="1">
                <a:solidFill>
                  <a:srgbClr val="9CDCFE"/>
                </a:solidFill>
                <a:latin typeface="Consolas"/>
              </a:rPr>
              <a:t>b</a:t>
            </a:r>
            <a:r>
              <a:rPr lang="en-US" altLang="zh-TW" sz="1200" b="1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altLang="zh-TW" sz="1200" b="1" err="1">
                <a:solidFill>
                  <a:srgbClr val="DCDCAA"/>
                </a:solidFill>
                <a:latin typeface="Consolas"/>
              </a:rPr>
              <a:t>to_csv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altLang="zh-TW" sz="1200" b="1">
                <a:solidFill>
                  <a:srgbClr val="CE9178"/>
                </a:solidFill>
                <a:latin typeface="Consolas"/>
              </a:rPr>
              <a:t>"test.csv"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altLang="zh-TW" sz="1200" b="1">
                <a:solidFill>
                  <a:srgbClr val="9CDCFE"/>
                </a:solidFill>
                <a:latin typeface="Consolas"/>
              </a:rPr>
              <a:t>index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altLang="zh-TW" sz="1200" b="1">
                <a:solidFill>
                  <a:srgbClr val="569CD6"/>
                </a:solidFill>
                <a:latin typeface="Consolas"/>
              </a:rPr>
              <a:t>False</a:t>
            </a:r>
            <a:r>
              <a:rPr lang="en-US" altLang="zh-TW" sz="1200" b="1">
                <a:solidFill>
                  <a:srgbClr val="CCCCCC"/>
                </a:solidFill>
                <a:latin typeface="Consolas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D2B04A-8A95-B265-AB91-50DD21D4DBFA}"/>
              </a:ext>
            </a:extLst>
          </p:cNvPr>
          <p:cNvSpPr txBox="1"/>
          <p:nvPr/>
        </p:nvSpPr>
        <p:spPr>
          <a:xfrm>
            <a:off x="2195285" y="34040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/>
              <a:t>Output : </a:t>
            </a:r>
            <a:endParaRPr lang="zh-TW" altLang="en-US"/>
          </a:p>
        </p:txBody>
      </p:sp>
      <p:pic>
        <p:nvPicPr>
          <p:cNvPr id="15" name="圖片 1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CA427C1B-A4BB-4DD9-20FA-23AABE8A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03" y="3404025"/>
            <a:ext cx="1510394" cy="12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5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Demonstration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/>
              <a:t>Run the Code</a:t>
            </a:r>
          </a:p>
          <a:p>
            <a:pPr lvl="0"/>
            <a:endParaRPr lang="en-US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9512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B43FCEBF-2E5B-AF90-C867-B17EF1C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Google Shape;262;p13">
            <a:extLst>
              <a:ext uri="{FF2B5EF4-FFF2-40B4-BE49-F238E27FC236}">
                <a16:creationId xmlns:a16="http://schemas.microsoft.com/office/drawing/2014/main" id="{099FFAD9-AE61-28AF-DF13-A78255EC9293}"/>
              </a:ext>
            </a:extLst>
          </p:cNvPr>
          <p:cNvSpPr txBox="1">
            <a:spLocks/>
          </p:cNvSpPr>
          <p:nvPr/>
        </p:nvSpPr>
        <p:spPr>
          <a:xfrm>
            <a:off x="2724178" y="2258851"/>
            <a:ext cx="3695643" cy="9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3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901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49127025-389B-8938-32C7-8C0D52FF0440}"/>
              </a:ext>
            </a:extLst>
          </p:cNvPr>
          <p:cNvSpPr/>
          <p:nvPr/>
        </p:nvSpPr>
        <p:spPr>
          <a:xfrm>
            <a:off x="1611373" y="1313160"/>
            <a:ext cx="5921253" cy="32246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</a:t>
            </a:r>
            <a:r>
              <a:rPr lang="zh-TW" altLang="en-US"/>
              <a:t> </a:t>
            </a:r>
            <a:r>
              <a:rPr lang="en-US" altLang="zh-TW"/>
              <a:t>selection</a:t>
            </a:r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3" name="圖片 10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F11258C-74D6-3F85-EA6C-8A6DC98B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4" b="68982"/>
          <a:stretch/>
        </p:blipFill>
        <p:spPr>
          <a:xfrm>
            <a:off x="1611372" y="1553417"/>
            <a:ext cx="5921253" cy="471412"/>
          </a:xfrm>
          <a:prstGeom prst="rect">
            <a:avLst/>
          </a:prstGeom>
        </p:spPr>
      </p:pic>
      <p:pic>
        <p:nvPicPr>
          <p:cNvPr id="105" name="圖片 10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05DCEAD-D530-0A2F-6DB7-4E1770297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10"/>
          <a:stretch/>
        </p:blipFill>
        <p:spPr>
          <a:xfrm>
            <a:off x="1611373" y="2103523"/>
            <a:ext cx="5921253" cy="886190"/>
          </a:xfrm>
          <a:prstGeom prst="rect">
            <a:avLst/>
          </a:prstGeom>
        </p:spPr>
      </p:pic>
      <p:pic>
        <p:nvPicPr>
          <p:cNvPr id="99" name="圖片 98" descr="一張含有 字型, 圖形, 標誌, 設計 的圖片&#10;&#10;自動產生的描述">
            <a:extLst>
              <a:ext uri="{FF2B5EF4-FFF2-40B4-BE49-F238E27FC236}">
                <a16:creationId xmlns:a16="http://schemas.microsoft.com/office/drawing/2014/main" id="{0FF29085-8B75-08B4-F8C2-945E73AED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2"/>
          <a:stretch/>
        </p:blipFill>
        <p:spPr>
          <a:xfrm>
            <a:off x="6314998" y="1380810"/>
            <a:ext cx="1150720" cy="507305"/>
          </a:xfrm>
          <a:prstGeom prst="rect">
            <a:avLst/>
          </a:prstGeom>
        </p:spPr>
      </p:pic>
      <p:pic>
        <p:nvPicPr>
          <p:cNvPr id="109" name="圖片 108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042A6EC5-4F7D-4C09-9688-0BDEA3164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281" y="3033554"/>
            <a:ext cx="3330229" cy="1447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BF0FE33-E99D-4C22-B635-AE5B20E22858}"/>
              </a:ext>
            </a:extLst>
          </p:cNvPr>
          <p:cNvSpPr/>
          <p:nvPr/>
        </p:nvSpPr>
        <p:spPr>
          <a:xfrm>
            <a:off x="4646573" y="2511132"/>
            <a:ext cx="1121766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7F3482E-1AA5-CBA6-32E0-7420B714F369}"/>
              </a:ext>
            </a:extLst>
          </p:cNvPr>
          <p:cNvSpPr/>
          <p:nvPr/>
        </p:nvSpPr>
        <p:spPr>
          <a:xfrm>
            <a:off x="4646572" y="1419756"/>
            <a:ext cx="1121767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587DBE1-6F6D-B679-3F94-6790C0900B0E}"/>
              </a:ext>
            </a:extLst>
          </p:cNvPr>
          <p:cNvSpPr/>
          <p:nvPr/>
        </p:nvSpPr>
        <p:spPr>
          <a:xfrm>
            <a:off x="825051" y="3585350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2C6E383-F9BA-FCC7-7F45-DF12EBCA253D}"/>
              </a:ext>
            </a:extLst>
          </p:cNvPr>
          <p:cNvSpPr/>
          <p:nvPr/>
        </p:nvSpPr>
        <p:spPr>
          <a:xfrm>
            <a:off x="825052" y="3231851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7617ABE-431E-03EC-340E-5C5EACC1AADF}"/>
              </a:ext>
            </a:extLst>
          </p:cNvPr>
          <p:cNvSpPr/>
          <p:nvPr/>
        </p:nvSpPr>
        <p:spPr>
          <a:xfrm>
            <a:off x="825053" y="2870963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E3ABC98-59E7-29C2-4F25-CC57FE8AAEC0}"/>
              </a:ext>
            </a:extLst>
          </p:cNvPr>
          <p:cNvSpPr/>
          <p:nvPr/>
        </p:nvSpPr>
        <p:spPr>
          <a:xfrm>
            <a:off x="825054" y="2511132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47C7845-A4D6-5679-7297-06A4D72ED42A}"/>
              </a:ext>
            </a:extLst>
          </p:cNvPr>
          <p:cNvSpPr/>
          <p:nvPr/>
        </p:nvSpPr>
        <p:spPr>
          <a:xfrm>
            <a:off x="825055" y="2150244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4793B92-6147-1D82-2148-71C21A831300}"/>
              </a:ext>
            </a:extLst>
          </p:cNvPr>
          <p:cNvSpPr/>
          <p:nvPr/>
        </p:nvSpPr>
        <p:spPr>
          <a:xfrm>
            <a:off x="825056" y="1781505"/>
            <a:ext cx="1064704" cy="2708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7E2A9F83-9B6F-14D4-28A7-80B1099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feature</a:t>
            </a:r>
            <a:endParaRPr lang="zh-TW" altLang="en-US"/>
          </a:p>
        </p:txBody>
      </p:sp>
      <p:graphicFrame>
        <p:nvGraphicFramePr>
          <p:cNvPr id="14" name="Google Shape;134;p28">
            <a:extLst>
              <a:ext uri="{FF2B5EF4-FFF2-40B4-BE49-F238E27FC236}">
                <a16:creationId xmlns:a16="http://schemas.microsoft.com/office/drawing/2014/main" id="{19EBE4A6-A95B-9FF5-FFEB-5F4E869F0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412281"/>
              </p:ext>
            </p:extLst>
          </p:nvPr>
        </p:nvGraphicFramePr>
        <p:xfrm>
          <a:off x="817437" y="1378118"/>
          <a:ext cx="7703994" cy="253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8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52">
                  <a:extLst>
                    <a:ext uri="{9D8B030D-6E8A-4147-A177-3AD203B41FA5}">
                      <a16:colId xmlns:a16="http://schemas.microsoft.com/office/drawing/2014/main" val="2448510623"/>
                    </a:ext>
                  </a:extLst>
                </a:gridCol>
                <a:gridCol w="2752533">
                  <a:extLst>
                    <a:ext uri="{9D8B030D-6E8A-4147-A177-3AD203B41FA5}">
                      <a16:colId xmlns:a16="http://schemas.microsoft.com/office/drawing/2014/main" val="3099697342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App</a:t>
                      </a:r>
                      <a:endParaRPr sz="1000" b="1" u="sng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name of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Price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price of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Category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category of the app.</a:t>
                      </a: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Content Rating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appropriate target audience of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Rating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rating of the app.</a:t>
                      </a: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Genres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genre of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Reviews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number of reviews of the app.</a:t>
                      </a: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Last Updated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date when the app was last updated.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Size</a:t>
                      </a:r>
                      <a:endParaRPr sz="1000" b="1" u="sng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size of the app.</a:t>
                      </a: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Current Ver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 The current version of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Install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number of installs of the app.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Android Ver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The minimum Android version required to run the app.</a:t>
                      </a:r>
                      <a:endParaRPr sz="1000" b="0" i="0" u="none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1" i="0" u="sng" strike="noStrike" cap="none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Type</a:t>
                      </a:r>
                      <a:endParaRPr sz="1000" b="1" i="0" u="sng" strike="noStrike" cap="none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Free or Paid.</a:t>
                      </a: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792084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CD8B4D-25C7-0280-40BA-4618B12E0430}"/>
              </a:ext>
            </a:extLst>
          </p:cNvPr>
          <p:cNvSpPr txBox="1"/>
          <p:nvPr/>
        </p:nvSpPr>
        <p:spPr>
          <a:xfrm>
            <a:off x="723900" y="1017838"/>
            <a:ext cx="26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Googleplaystore.csv</a:t>
            </a:r>
            <a:endParaRPr lang="zh-TW" altLang="en-US" b="1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083E39-F38D-A3BF-D448-98BC290DF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4" r="454" b="8539"/>
          <a:stretch/>
        </p:blipFill>
        <p:spPr>
          <a:xfrm>
            <a:off x="699221" y="3991426"/>
            <a:ext cx="7940426" cy="353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7B59E62-231C-467E-EC82-D6BAE689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51050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Download</a:t>
            </a:r>
          </a:p>
        </p:txBody>
      </p:sp>
      <p:pic>
        <p:nvPicPr>
          <p:cNvPr id="3" name="圖片 2" descr="一張含有 文字, 軟體, 電腦圖示, 網頁 的圖片&#10;&#10;自動產生的描述">
            <a:extLst>
              <a:ext uri="{FF2B5EF4-FFF2-40B4-BE49-F238E27FC236}">
                <a16:creationId xmlns:a16="http://schemas.microsoft.com/office/drawing/2014/main" id="{E83E1CCD-4689-A33A-99EC-A507DAC47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21" t="25804" r="3637" b="35123"/>
          <a:stretch/>
        </p:blipFill>
        <p:spPr>
          <a:xfrm>
            <a:off x="6524200" y="1902667"/>
            <a:ext cx="1895893" cy="2045178"/>
          </a:xfrm>
          <a:prstGeom prst="rect">
            <a:avLst/>
          </a:prstGeom>
        </p:spPr>
      </p:pic>
      <p:pic>
        <p:nvPicPr>
          <p:cNvPr id="5" name="圖片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619786C4-BF24-BD14-790F-62E7D31E0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39" t="53333" r="31061" b="29428"/>
          <a:stretch/>
        </p:blipFill>
        <p:spPr>
          <a:xfrm>
            <a:off x="723894" y="1906485"/>
            <a:ext cx="5146979" cy="998202"/>
          </a:xfrm>
          <a:prstGeom prst="rect">
            <a:avLst/>
          </a:prstGeom>
        </p:spPr>
      </p:pic>
      <p:sp>
        <p:nvSpPr>
          <p:cNvPr id="7" name="Google Shape;225;p10">
            <a:extLst>
              <a:ext uri="{FF2B5EF4-FFF2-40B4-BE49-F238E27FC236}">
                <a16:creationId xmlns:a16="http://schemas.microsoft.com/office/drawing/2014/main" id="{C8C9D93D-4265-0606-616A-7CE54AAF8799}"/>
              </a:ext>
            </a:extLst>
          </p:cNvPr>
          <p:cNvSpPr txBox="1"/>
          <p:nvPr/>
        </p:nvSpPr>
        <p:spPr>
          <a:xfrm flipH="1">
            <a:off x="723894" y="1191837"/>
            <a:ext cx="7696199" cy="40800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PS E:\code\python&gt; </a:t>
            </a:r>
            <a:r>
              <a:rPr lang="en-US" altLang="zh-TW" sz="1200" b="1">
                <a:solidFill>
                  <a:srgbClr val="FFFF00"/>
                </a:solidFill>
                <a:effectLst/>
                <a:latin typeface="Consolas"/>
              </a:rPr>
              <a:t>pip</a:t>
            </a: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install </a:t>
            </a:r>
            <a:r>
              <a:rPr lang="en-US" altLang="zh-TW" sz="1200" b="1" err="1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kaggle</a:t>
            </a:r>
            <a:endParaRPr lang="en-US" altLang="zh-TW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圖片 1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46A393E-229A-DD92-6403-FDB6F9EA3B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12" t="25820" r="63610" b="36333"/>
          <a:stretch/>
        </p:blipFill>
        <p:spPr>
          <a:xfrm>
            <a:off x="4301132" y="3006878"/>
            <a:ext cx="516757" cy="705135"/>
          </a:xfrm>
          <a:prstGeom prst="snip1Rect">
            <a:avLst>
              <a:gd name="adj" fmla="val 3132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圖片 27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CE336C20-4D14-9345-65DB-D2165F1471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951" b="68319" l="27138" r="76646">
                        <a14:foregroundMark x1="35046" y1="38514" x2="51252" y2="37568"/>
                        <a14:foregroundMark x1="34124" y1="33649" x2="44137" y2="36486"/>
                        <a14:foregroundMark x1="32279" y1="32973" x2="50725" y2="34054"/>
                        <a14:foregroundMark x1="39789" y1="31892" x2="58893" y2="33243"/>
                        <a14:foregroundMark x1="53623" y1="35811" x2="65217" y2="34324"/>
                        <a14:foregroundMark x1="27536" y1="43784" x2="29249" y2="57973"/>
                      </a14:backgroundRemoval>
                    </a14:imgEffect>
                  </a14:imgLayer>
                </a14:imgProps>
              </a:ext>
            </a:extLst>
          </a:blip>
          <a:srcRect l="20950" t="19530" r="17165" b="26260"/>
          <a:stretch/>
        </p:blipFill>
        <p:spPr>
          <a:xfrm>
            <a:off x="3121312" y="2997365"/>
            <a:ext cx="1034507" cy="8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77D9B47-A461-73CF-4C9B-98FAFACEB2F8}"/>
              </a:ext>
            </a:extLst>
          </p:cNvPr>
          <p:cNvSpPr txBox="1"/>
          <p:nvPr/>
        </p:nvSpPr>
        <p:spPr>
          <a:xfrm>
            <a:off x="3370788" y="3712013"/>
            <a:ext cx="536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900" err="1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endParaRPr lang="zh-TW" altLang="en-US" sz="900"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CA9A58D-4D21-55BD-1E9E-26DE782D1DDA}"/>
              </a:ext>
            </a:extLst>
          </p:cNvPr>
          <p:cNvSpPr txBox="1"/>
          <p:nvPr/>
        </p:nvSpPr>
        <p:spPr>
          <a:xfrm>
            <a:off x="4261842" y="3717013"/>
            <a:ext cx="595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err="1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endParaRPr lang="zh-TW" altLang="en-US" sz="900"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F16E1D3-A498-DAB3-000A-1559BDD3D255}"/>
              </a:ext>
            </a:extLst>
          </p:cNvPr>
          <p:cNvSpPr/>
          <p:nvPr/>
        </p:nvSpPr>
        <p:spPr>
          <a:xfrm rot="10800000">
            <a:off x="3945785" y="3405368"/>
            <a:ext cx="425976" cy="152970"/>
          </a:xfrm>
          <a:prstGeom prst="rightArrow">
            <a:avLst>
              <a:gd name="adj1" fmla="val 41658"/>
              <a:gd name="adj2" fmla="val 8439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95228E19-36F6-881D-153F-2E85B95024C0}"/>
              </a:ext>
            </a:extLst>
          </p:cNvPr>
          <p:cNvSpPr txBox="1"/>
          <p:nvPr/>
        </p:nvSpPr>
        <p:spPr>
          <a:xfrm flipH="1">
            <a:off x="723894" y="1191837"/>
            <a:ext cx="7696199" cy="200820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1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/>
              </a:rPr>
              <a:t>os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/>
              </a:rPr>
              <a:t>system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 dirty="0" err="1">
                <a:solidFill>
                  <a:srgbClr val="CE9178"/>
                </a:solidFill>
                <a:effectLst/>
                <a:latin typeface="Consolas"/>
              </a:rPr>
              <a:t>kaggle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 datasets download -d lava18/google-play-store-apps'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 </a:t>
            </a:r>
            <a:r>
              <a:rPr lang="en-US" altLang="zh-TW" sz="1200" b="1" dirty="0">
                <a:solidFill>
                  <a:srgbClr val="6A9955"/>
                </a:solidFill>
                <a:effectLst/>
                <a:latin typeface="Consolas"/>
              </a:rPr>
              <a:t># </a:t>
            </a:r>
            <a:r>
              <a:rPr lang="en-US" altLang="zh-TW" sz="1200" b="1" dirty="0" err="1">
                <a:solidFill>
                  <a:srgbClr val="6A9955"/>
                </a:solidFill>
                <a:effectLst/>
                <a:latin typeface="Consolas"/>
              </a:rPr>
              <a:t>kaggle</a:t>
            </a:r>
            <a:r>
              <a:rPr lang="en-US" altLang="zh-TW" sz="1200" b="1" dirty="0">
                <a:solidFill>
                  <a:srgbClr val="6A9955"/>
                </a:solidFill>
                <a:effectLst/>
                <a:latin typeface="Consolas"/>
              </a:rPr>
              <a:t> API</a:t>
            </a:r>
            <a:endParaRPr lang="en-US" altLang="zh-TW" sz="1200" b="1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2</a:t>
            </a:r>
            <a:r>
              <a:rPr lang="en-US" altLang="zh-TW" sz="1200" b="1" dirty="0">
                <a:solidFill>
                  <a:srgbClr val="4EC9B0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/>
              </a:rPr>
              <a:t>os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system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'</a:t>
            </a:r>
            <a:r>
              <a:rPr lang="en-US" altLang="zh-TW" sz="1200" b="1" dirty="0" err="1">
                <a:solidFill>
                  <a:srgbClr val="CE9178"/>
                </a:solidFill>
                <a:effectLst/>
                <a:latin typeface="Consolas"/>
              </a:rPr>
              <a:t>mkdir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 unzip'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 </a:t>
            </a:r>
            <a:r>
              <a:rPr lang="en-US" altLang="zh-TW" sz="1200" b="1" dirty="0">
                <a:solidFill>
                  <a:srgbClr val="6A9955"/>
                </a:solidFill>
                <a:effectLst/>
                <a:latin typeface="Consolas"/>
              </a:rPr>
              <a:t># create directory</a:t>
            </a:r>
            <a:endParaRPr lang="en-US" altLang="zh-TW" sz="1200" b="1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3</a:t>
            </a:r>
            <a:br>
              <a:rPr lang="en-US" altLang="zh-TW" sz="1200" b="1" dirty="0">
                <a:effectLst/>
                <a:latin typeface="Consolas" panose="020B0609020204030204" pitchFamily="49" charset="0"/>
              </a:rPr>
            </a:br>
            <a:r>
              <a:rPr lang="en-US" altLang="zh-TW" sz="12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4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dirty="0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/>
              </a:rPr>
              <a:t>extract_files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zip_path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output_dir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): </a:t>
            </a:r>
            <a:r>
              <a:rPr lang="en-US" altLang="zh-TW" sz="1200" b="1" dirty="0">
                <a:solidFill>
                  <a:srgbClr val="6A9955"/>
                </a:solidFill>
                <a:effectLst/>
                <a:latin typeface="Consolas"/>
              </a:rPr>
              <a:t># unzip the file</a:t>
            </a:r>
            <a:endParaRPr lang="en-US" altLang="zh-TW" sz="1200" b="1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5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altLang="zh-TW" sz="1200" b="1" dirty="0">
                <a:solidFill>
                  <a:srgbClr val="C586C0"/>
                </a:solidFill>
                <a:effectLst/>
                <a:latin typeface="Consolas"/>
              </a:rPr>
              <a:t>with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/>
              </a:rPr>
              <a:t>zipfile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dirty="0" err="1">
                <a:solidFill>
                  <a:srgbClr val="4EC9B0"/>
                </a:solidFill>
                <a:effectLst/>
                <a:latin typeface="Consolas"/>
              </a:rPr>
              <a:t>ZipFile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zip_path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'r'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 </a:t>
            </a:r>
            <a:r>
              <a:rPr lang="en-US" altLang="zh-TW" sz="1200" b="1" dirty="0">
                <a:solidFill>
                  <a:srgbClr val="C586C0"/>
                </a:solidFill>
                <a:effectLst/>
                <a:latin typeface="Consolas"/>
              </a:rPr>
              <a:t>as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zipf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6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        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zipf</a:t>
            </a:r>
            <a:r>
              <a:rPr lang="en-US" altLang="zh-TW" sz="1200" b="1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/>
              </a:rPr>
              <a:t>extractall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 err="1">
                <a:solidFill>
                  <a:srgbClr val="9CDCFE"/>
                </a:solidFill>
                <a:effectLst/>
                <a:latin typeface="Consolas"/>
              </a:rPr>
              <a:t>output_dir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8</a:t>
            </a:r>
            <a:r>
              <a:rPr lang="en-US" altLang="zh-TW" sz="1200" b="1" dirty="0">
                <a:solidFill>
                  <a:srgbClr val="DCDCAA"/>
                </a:solidFill>
                <a:effectLst/>
                <a:latin typeface="Consolas"/>
              </a:rPr>
              <a:t> </a:t>
            </a:r>
            <a:r>
              <a:rPr lang="en-US" altLang="zh-TW" sz="1200" b="1" dirty="0" err="1">
                <a:solidFill>
                  <a:srgbClr val="DCDCAA"/>
                </a:solidFill>
                <a:effectLst/>
                <a:latin typeface="Consolas"/>
              </a:rPr>
              <a:t>extract_files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'google-play-store-apps.zip'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altLang="zh-TW" sz="1200" b="1" dirty="0">
                <a:solidFill>
                  <a:srgbClr val="CE9178"/>
                </a:solidFill>
                <a:effectLst/>
                <a:latin typeface="Consolas"/>
              </a:rPr>
              <a:t>'unzip’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 dirty="0">
                <a:solidFill>
                  <a:schemeClr val="accent2">
                    <a:lumMod val="95000"/>
                  </a:schemeClr>
                </a:solidFill>
                <a:effectLst/>
                <a:latin typeface="Consolas"/>
              </a:rPr>
              <a:t> 9</a:t>
            </a:r>
            <a:r>
              <a:rPr lang="en-US" altLang="zh-TW" sz="1200" b="1" dirty="0">
                <a:solidFill>
                  <a:srgbClr val="9CDCFE"/>
                </a:solidFill>
                <a:effectLst/>
                <a:latin typeface="Consolas"/>
              </a:rPr>
              <a:t> path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altLang="zh-TW" sz="1200" b="1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altLang="zh-TW" sz="1200" b="1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200" b="1" dirty="0">
                <a:solidFill>
                  <a:srgbClr val="CE9178"/>
                </a:solidFill>
                <a:latin typeface="Consolas"/>
              </a:rPr>
              <a:t>C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/>
              </a:rPr>
              <a:t>:/</a:t>
            </a:r>
            <a:r>
              <a:rPr lang="en-US" sz="1200" b="1" dirty="0">
                <a:solidFill>
                  <a:srgbClr val="CE9178"/>
                </a:solidFill>
                <a:latin typeface="Consolas"/>
              </a:rPr>
              <a:t>Users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/>
              </a:rPr>
              <a:t>/</a:t>
            </a:r>
            <a:r>
              <a:rPr lang="en-US" sz="1200" b="1" dirty="0">
                <a:solidFill>
                  <a:srgbClr val="CE9178"/>
                </a:solidFill>
                <a:latin typeface="Consolas"/>
              </a:rPr>
              <a:t>asus/.spyder-py3</a:t>
            </a:r>
            <a:r>
              <a:rPr lang="en-US" altLang="zh-TW" sz="1200" b="1" dirty="0">
                <a:solidFill>
                  <a:srgbClr val="CE9178"/>
                </a:solidFill>
                <a:latin typeface="Consolas"/>
              </a:rPr>
              <a:t>/project</a:t>
            </a:r>
            <a:r>
              <a:rPr lang="en-US" sz="1200" b="1" dirty="0">
                <a:solidFill>
                  <a:srgbClr val="CE9178"/>
                </a:solidFill>
                <a:effectLst/>
                <a:latin typeface="Consolas"/>
              </a:rPr>
              <a:t>/unzip/googleplaystore.csv"</a:t>
            </a:r>
            <a:endParaRPr lang="en-US" sz="1200" b="1" dirty="0">
              <a:solidFill>
                <a:srgbClr val="CCCCCC"/>
              </a:solidFill>
              <a:latin typeface="Consola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TW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51050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88752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Analysis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/>
              <a:t>data preprocessing and chart analyzing.</a:t>
            </a:r>
          </a:p>
          <a:p>
            <a:pPr lvl="0"/>
            <a:endParaRPr lang="en-US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6995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Python Package Index</a:t>
            </a:r>
          </a:p>
        </p:txBody>
      </p:sp>
      <p:sp>
        <p:nvSpPr>
          <p:cNvPr id="6" name="Google Shape;225;p10">
            <a:extLst>
              <a:ext uri="{FF2B5EF4-FFF2-40B4-BE49-F238E27FC236}">
                <a16:creationId xmlns:a16="http://schemas.microsoft.com/office/drawing/2014/main" id="{95228E19-36F6-881D-153F-2E85B95024C0}"/>
              </a:ext>
            </a:extLst>
          </p:cNvPr>
          <p:cNvSpPr txBox="1"/>
          <p:nvPr/>
        </p:nvSpPr>
        <p:spPr>
          <a:xfrm flipH="1">
            <a:off x="723897" y="1436037"/>
            <a:ext cx="7696199" cy="181008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zh-TW" sz="1200" b="1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latin typeface="Consolas" panose="020B0609020204030204" pitchFamily="49" charset="0"/>
              </a:rPr>
              <a:t> 7</a:t>
            </a:r>
            <a:r>
              <a:rPr lang="en-US" altLang="zh-TW" sz="1200" b="1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zipfile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200" b="1">
                <a:solidFill>
                  <a:schemeClr val="accent2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altLang="zh-TW" sz="1200" b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import</a:t>
            </a:r>
            <a:r>
              <a:rPr lang="en-US" altLang="zh-TW" sz="1200" b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zh-TW" sz="1200" b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86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21F91B9BB39D8438FDC66BC31891164" ma:contentTypeVersion="13" ma:contentTypeDescription="建立新的文件。" ma:contentTypeScope="" ma:versionID="823899fc7af98785944fe14427badfb9">
  <xsd:schema xmlns:xsd="http://www.w3.org/2001/XMLSchema" xmlns:xs="http://www.w3.org/2001/XMLSchema" xmlns:p="http://schemas.microsoft.com/office/2006/metadata/properties" xmlns:ns3="d902a40a-f9aa-4c5d-8408-01fe189d7a3b" xmlns:ns4="7cdbc6c8-9c6b-409e-a74d-ef5ff8a246a1" targetNamespace="http://schemas.microsoft.com/office/2006/metadata/properties" ma:root="true" ma:fieldsID="6365bf0e374cd55471f41f8846d7e6e9" ns3:_="" ns4:_="">
    <xsd:import namespace="d902a40a-f9aa-4c5d-8408-01fe189d7a3b"/>
    <xsd:import namespace="7cdbc6c8-9c6b-409e-a74d-ef5ff8a246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2a40a-f9aa-4c5d-8408-01fe189d7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bc6c8-9c6b-409e-a74d-ef5ff8a24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02a40a-f9aa-4c5d-8408-01fe189d7a3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8D339C-DE13-42EF-BAFE-03EE832E0293}">
  <ds:schemaRefs>
    <ds:schemaRef ds:uri="7cdbc6c8-9c6b-409e-a74d-ef5ff8a246a1"/>
    <ds:schemaRef ds:uri="d902a40a-f9aa-4c5d-8408-01fe189d7a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087894-6B88-4391-9192-6D4BC99993C0}">
  <ds:schemaRefs>
    <ds:schemaRef ds:uri="http://schemas.microsoft.com/office/2006/documentManagement/types"/>
    <ds:schemaRef ds:uri="http://purl.org/dc/dcmitype/"/>
    <ds:schemaRef ds:uri="7cdbc6c8-9c6b-409e-a74d-ef5ff8a246a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902a40a-f9aa-4c5d-8408-01fe189d7a3b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49CD21-C3DE-4FD1-A4D5-A9980FEDD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2683</Words>
  <Application>Microsoft Office PowerPoint</Application>
  <PresentationFormat>如螢幕大小 (16:9)</PresentationFormat>
  <Paragraphs>308</Paragraphs>
  <Slides>36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Arimo</vt:lpstr>
      <vt:lpstr>Yu Gothic UI Semibold</vt:lpstr>
      <vt:lpstr>Arial Black</vt:lpstr>
      <vt:lpstr>Arial</vt:lpstr>
      <vt:lpstr>Consolas</vt:lpstr>
      <vt:lpstr>Poppins ExtraBold</vt:lpstr>
      <vt:lpstr>Calibri</vt:lpstr>
      <vt:lpstr>Bebas Neue</vt:lpstr>
      <vt:lpstr>Aptos</vt:lpstr>
      <vt:lpstr>Anaheim</vt:lpstr>
      <vt:lpstr>Elegant Workplan by Slidesgo</vt:lpstr>
      <vt:lpstr>Big Data Analytic project</vt:lpstr>
      <vt:lpstr>Table of contents</vt:lpstr>
      <vt:lpstr>Introduction</vt:lpstr>
      <vt:lpstr>Data selection</vt:lpstr>
      <vt:lpstr>Data feature</vt:lpstr>
      <vt:lpstr>Download</vt:lpstr>
      <vt:lpstr>Download</vt:lpstr>
      <vt:lpstr>Analysis</vt:lpstr>
      <vt:lpstr>Python Package Index</vt:lpstr>
      <vt:lpstr>Data Preprocessing</vt:lpstr>
      <vt:lpstr>Data Preprocessing</vt:lpstr>
      <vt:lpstr>Data Preprocessing</vt:lpstr>
      <vt:lpstr>Chart Analysis</vt:lpstr>
      <vt:lpstr>Chart Analysis</vt:lpstr>
      <vt:lpstr>Chart Analysis</vt:lpstr>
      <vt:lpstr>Chart Analysis</vt:lpstr>
      <vt:lpstr>Chart Analysis</vt:lpstr>
      <vt:lpstr>Chart Analysis</vt:lpstr>
      <vt:lpstr>Forecasting</vt:lpstr>
      <vt:lpstr>Correlation analysis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Linear Regression</vt:lpstr>
      <vt:lpstr>Linear Regression</vt:lpstr>
      <vt:lpstr>Linear Regression</vt:lpstr>
      <vt:lpstr>Prediction</vt:lpstr>
      <vt:lpstr>Prediction</vt:lpstr>
      <vt:lpstr>Demonstration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林芷安</cp:lastModifiedBy>
  <cp:revision>2</cp:revision>
  <dcterms:created xsi:type="dcterms:W3CDTF">2021-10-12T08:06:43Z</dcterms:created>
  <dcterms:modified xsi:type="dcterms:W3CDTF">2024-09-25T12:13:24Z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0x010100F21F91B9BB39D8438FDC66BC31891164</vt:lpwstr>
  </property>
</Properties>
</file>