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9" r:id="rId2"/>
    <p:sldId id="271" r:id="rId3"/>
    <p:sldId id="290" r:id="rId4"/>
    <p:sldId id="282" r:id="rId5"/>
    <p:sldId id="292" r:id="rId6"/>
    <p:sldId id="272" r:id="rId7"/>
    <p:sldId id="284" r:id="rId8"/>
    <p:sldId id="273" r:id="rId9"/>
    <p:sldId id="275" r:id="rId10"/>
    <p:sldId id="276" r:id="rId11"/>
    <p:sldId id="267" r:id="rId12"/>
    <p:sldId id="285" r:id="rId13"/>
    <p:sldId id="277" r:id="rId14"/>
    <p:sldId id="281" r:id="rId15"/>
    <p:sldId id="278" r:id="rId16"/>
    <p:sldId id="293" r:id="rId17"/>
    <p:sldId id="286" r:id="rId18"/>
    <p:sldId id="298" r:id="rId19"/>
    <p:sldId id="299" r:id="rId20"/>
    <p:sldId id="297" r:id="rId21"/>
    <p:sldId id="301" r:id="rId22"/>
    <p:sldId id="287" r:id="rId23"/>
    <p:sldId id="295" r:id="rId24"/>
    <p:sldId id="279" r:id="rId25"/>
    <p:sldId id="288" r:id="rId26"/>
    <p:sldId id="270" r:id="rId27"/>
    <p:sldId id="294" r:id="rId2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74C2E"/>
    <a:srgbClr val="333F50"/>
    <a:srgbClr val="F7D9D3"/>
    <a:srgbClr val="6E6C67"/>
    <a:srgbClr val="7F82BF"/>
    <a:srgbClr val="F8CDC4"/>
    <a:srgbClr val="C8C4BC"/>
    <a:srgbClr val="131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2" autoAdjust="0"/>
    <p:restoredTop sz="92543" autoAdjust="0"/>
  </p:normalViewPr>
  <p:slideViewPr>
    <p:cSldViewPr snapToGrid="0">
      <p:cViewPr varScale="1">
        <p:scale>
          <a:sx n="110" d="100"/>
          <a:sy n="110" d="100"/>
        </p:scale>
        <p:origin x="97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0A092D-9240-4BDF-A6FE-9510CF7A8E11}" type="doc">
      <dgm:prSet loTypeId="urn:microsoft.com/office/officeart/2005/8/layout/cycle2" loCatId="cycle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451BC28A-CDE6-4137-97E2-2FE095455E42}">
      <dgm:prSet phldrT="[文本]"/>
      <dgm:spPr/>
      <dgm:t>
        <a:bodyPr/>
        <a:lstStyle/>
        <a:p>
          <a:r>
            <a:rPr lang="en-US" altLang="zh-CN"/>
            <a:t> </a:t>
          </a:r>
          <a:endParaRPr lang="zh-CN" altLang="en-US"/>
        </a:p>
      </dgm:t>
    </dgm:pt>
    <dgm:pt modelId="{E686F89A-6ED8-4C69-B6C9-E699B4B2353E}" type="parTrans" cxnId="{4366C8D4-1618-4003-9C84-C56D6FFAAFFF}">
      <dgm:prSet/>
      <dgm:spPr/>
      <dgm:t>
        <a:bodyPr/>
        <a:lstStyle/>
        <a:p>
          <a:endParaRPr lang="zh-CN" altLang="en-US"/>
        </a:p>
      </dgm:t>
    </dgm:pt>
    <dgm:pt modelId="{B3905A0A-9562-4105-94EE-A05F4A1BDD21}" type="sibTrans" cxnId="{4366C8D4-1618-4003-9C84-C56D6FFAAFFF}">
      <dgm:prSet/>
      <dgm:spPr/>
      <dgm:t>
        <a:bodyPr/>
        <a:lstStyle/>
        <a:p>
          <a:endParaRPr lang="zh-CN" altLang="en-US"/>
        </a:p>
      </dgm:t>
    </dgm:pt>
    <dgm:pt modelId="{901D069B-74B2-4C33-B44E-22CE12BDBD75}">
      <dgm:prSet phldrT="[文本]"/>
      <dgm:spPr/>
      <dgm:t>
        <a:bodyPr/>
        <a:lstStyle/>
        <a:p>
          <a:r>
            <a:rPr lang="en-US" altLang="zh-CN"/>
            <a:t> </a:t>
          </a:r>
          <a:endParaRPr lang="zh-CN" altLang="en-US"/>
        </a:p>
      </dgm:t>
    </dgm:pt>
    <dgm:pt modelId="{6CBE1DA3-5B35-4953-8BC2-21207BD6A505}" type="parTrans" cxnId="{8A62F310-ABBB-4C92-B2CF-7256B289459A}">
      <dgm:prSet/>
      <dgm:spPr/>
      <dgm:t>
        <a:bodyPr/>
        <a:lstStyle/>
        <a:p>
          <a:endParaRPr lang="zh-CN" altLang="en-US"/>
        </a:p>
      </dgm:t>
    </dgm:pt>
    <dgm:pt modelId="{B9B2D55F-59DC-4159-A95F-63BFAE8EF35F}" type="sibTrans" cxnId="{8A62F310-ABBB-4C92-B2CF-7256B289459A}">
      <dgm:prSet/>
      <dgm:spPr/>
      <dgm:t>
        <a:bodyPr/>
        <a:lstStyle/>
        <a:p>
          <a:endParaRPr lang="zh-CN" altLang="en-US"/>
        </a:p>
      </dgm:t>
    </dgm:pt>
    <dgm:pt modelId="{EC8430A6-6706-4D1D-BC1D-4599F223FCE4}">
      <dgm:prSet phldrT="[文本]"/>
      <dgm:spPr/>
      <dgm:t>
        <a:bodyPr/>
        <a:lstStyle/>
        <a:p>
          <a:r>
            <a:rPr lang="en-US" altLang="zh-CN"/>
            <a:t> </a:t>
          </a:r>
          <a:endParaRPr lang="zh-CN" altLang="en-US"/>
        </a:p>
      </dgm:t>
    </dgm:pt>
    <dgm:pt modelId="{8F07E9C3-0631-484C-96C8-FA34AA5B7E02}" type="parTrans" cxnId="{C73AE7CD-8C97-4730-B8CD-3CC9EA9B589C}">
      <dgm:prSet/>
      <dgm:spPr/>
      <dgm:t>
        <a:bodyPr/>
        <a:lstStyle/>
        <a:p>
          <a:endParaRPr lang="zh-CN" altLang="en-US"/>
        </a:p>
      </dgm:t>
    </dgm:pt>
    <dgm:pt modelId="{CA507BD0-A092-4598-AB3A-1D299FFEE811}" type="sibTrans" cxnId="{C73AE7CD-8C97-4730-B8CD-3CC9EA9B589C}">
      <dgm:prSet/>
      <dgm:spPr/>
      <dgm:t>
        <a:bodyPr/>
        <a:lstStyle/>
        <a:p>
          <a:endParaRPr lang="zh-CN" altLang="en-US"/>
        </a:p>
      </dgm:t>
    </dgm:pt>
    <dgm:pt modelId="{E966FFEE-67CA-46E3-AC0C-54870AA53269}">
      <dgm:prSet phldrT="[文本]"/>
      <dgm:spPr/>
      <dgm:t>
        <a:bodyPr/>
        <a:lstStyle/>
        <a:p>
          <a:r>
            <a:rPr lang="en-US" altLang="zh-CN"/>
            <a:t> </a:t>
          </a:r>
          <a:endParaRPr lang="zh-CN" altLang="en-US"/>
        </a:p>
      </dgm:t>
    </dgm:pt>
    <dgm:pt modelId="{4C491C5F-27D0-4433-9C4C-6A19F47A6325}" type="parTrans" cxnId="{5EF2E194-1E17-4736-A122-30A4569C0891}">
      <dgm:prSet/>
      <dgm:spPr/>
      <dgm:t>
        <a:bodyPr/>
        <a:lstStyle/>
        <a:p>
          <a:endParaRPr lang="zh-CN" altLang="en-US"/>
        </a:p>
      </dgm:t>
    </dgm:pt>
    <dgm:pt modelId="{0EF1DB3B-CDA6-4893-81B6-9D19414FD0C1}" type="sibTrans" cxnId="{5EF2E194-1E17-4736-A122-30A4569C0891}">
      <dgm:prSet/>
      <dgm:spPr/>
      <dgm:t>
        <a:bodyPr/>
        <a:lstStyle/>
        <a:p>
          <a:endParaRPr lang="zh-CN" altLang="en-US"/>
        </a:p>
      </dgm:t>
    </dgm:pt>
    <dgm:pt modelId="{CA0A1FE8-7ED3-4516-96C7-489DD954E86A}">
      <dgm:prSet phldrT="[文本]"/>
      <dgm:spPr/>
      <dgm:t>
        <a:bodyPr/>
        <a:lstStyle/>
        <a:p>
          <a:r>
            <a:rPr lang="en-US" altLang="zh-CN"/>
            <a:t> </a:t>
          </a:r>
          <a:endParaRPr lang="zh-CN" altLang="en-US"/>
        </a:p>
      </dgm:t>
    </dgm:pt>
    <dgm:pt modelId="{9477ECCE-EF9B-4E45-A917-48C83F3326D4}" type="parTrans" cxnId="{3D0BDD3A-2C17-4FCD-BFF3-128A34C7FF7E}">
      <dgm:prSet/>
      <dgm:spPr/>
      <dgm:t>
        <a:bodyPr/>
        <a:lstStyle/>
        <a:p>
          <a:endParaRPr lang="zh-CN" altLang="en-US"/>
        </a:p>
      </dgm:t>
    </dgm:pt>
    <dgm:pt modelId="{9C8007A1-31CF-47ED-95A1-AE1E27005613}" type="sibTrans" cxnId="{3D0BDD3A-2C17-4FCD-BFF3-128A34C7FF7E}">
      <dgm:prSet/>
      <dgm:spPr/>
      <dgm:t>
        <a:bodyPr/>
        <a:lstStyle/>
        <a:p>
          <a:endParaRPr lang="zh-CN" altLang="en-US"/>
        </a:p>
      </dgm:t>
    </dgm:pt>
    <dgm:pt modelId="{80CB8309-8D7B-410B-B150-00DF0AD1F480}" type="pres">
      <dgm:prSet presAssocID="{D50A092D-9240-4BDF-A6FE-9510CF7A8E11}" presName="cycle" presStyleCnt="0">
        <dgm:presLayoutVars>
          <dgm:dir/>
          <dgm:resizeHandles val="exact"/>
        </dgm:presLayoutVars>
      </dgm:prSet>
      <dgm:spPr/>
    </dgm:pt>
    <dgm:pt modelId="{479618CE-3B95-487C-A361-C5B20088BFF9}" type="pres">
      <dgm:prSet presAssocID="{451BC28A-CDE6-4137-97E2-2FE095455E42}" presName="node" presStyleLbl="node1" presStyleIdx="0" presStyleCnt="5">
        <dgm:presLayoutVars>
          <dgm:bulletEnabled val="1"/>
        </dgm:presLayoutVars>
      </dgm:prSet>
      <dgm:spPr/>
    </dgm:pt>
    <dgm:pt modelId="{FCBDB67F-C9A5-4B8F-B1EB-3FACFDCE2B69}" type="pres">
      <dgm:prSet presAssocID="{B3905A0A-9562-4105-94EE-A05F4A1BDD21}" presName="sibTrans" presStyleLbl="sibTrans2D1" presStyleIdx="0" presStyleCnt="5"/>
      <dgm:spPr/>
    </dgm:pt>
    <dgm:pt modelId="{131F91A6-6BDD-487D-AE02-9FAFB4042B24}" type="pres">
      <dgm:prSet presAssocID="{B3905A0A-9562-4105-94EE-A05F4A1BDD21}" presName="connectorText" presStyleLbl="sibTrans2D1" presStyleIdx="0" presStyleCnt="5"/>
      <dgm:spPr/>
    </dgm:pt>
    <dgm:pt modelId="{917F372D-BC0E-4F2E-9B42-407698533A95}" type="pres">
      <dgm:prSet presAssocID="{901D069B-74B2-4C33-B44E-22CE12BDBD75}" presName="node" presStyleLbl="node1" presStyleIdx="1" presStyleCnt="5">
        <dgm:presLayoutVars>
          <dgm:bulletEnabled val="1"/>
        </dgm:presLayoutVars>
      </dgm:prSet>
      <dgm:spPr/>
    </dgm:pt>
    <dgm:pt modelId="{FC7665D9-8158-40F4-BFE3-85BA8241F2DA}" type="pres">
      <dgm:prSet presAssocID="{B9B2D55F-59DC-4159-A95F-63BFAE8EF35F}" presName="sibTrans" presStyleLbl="sibTrans2D1" presStyleIdx="1" presStyleCnt="5"/>
      <dgm:spPr/>
    </dgm:pt>
    <dgm:pt modelId="{9A71B5A3-4FEB-473C-89FA-6C6374FF08E1}" type="pres">
      <dgm:prSet presAssocID="{B9B2D55F-59DC-4159-A95F-63BFAE8EF35F}" presName="connectorText" presStyleLbl="sibTrans2D1" presStyleIdx="1" presStyleCnt="5"/>
      <dgm:spPr/>
    </dgm:pt>
    <dgm:pt modelId="{228A7FC7-DFEE-4334-A01B-E9856E2EAF30}" type="pres">
      <dgm:prSet presAssocID="{EC8430A6-6706-4D1D-BC1D-4599F223FCE4}" presName="node" presStyleLbl="node1" presStyleIdx="2" presStyleCnt="5">
        <dgm:presLayoutVars>
          <dgm:bulletEnabled val="1"/>
        </dgm:presLayoutVars>
      </dgm:prSet>
      <dgm:spPr/>
    </dgm:pt>
    <dgm:pt modelId="{1C02C700-4A95-4B83-B8B0-081136FE8FC2}" type="pres">
      <dgm:prSet presAssocID="{CA507BD0-A092-4598-AB3A-1D299FFEE811}" presName="sibTrans" presStyleLbl="sibTrans2D1" presStyleIdx="2" presStyleCnt="5"/>
      <dgm:spPr/>
    </dgm:pt>
    <dgm:pt modelId="{B3879AA8-815C-488B-A11F-DF0F06BD12CC}" type="pres">
      <dgm:prSet presAssocID="{CA507BD0-A092-4598-AB3A-1D299FFEE811}" presName="connectorText" presStyleLbl="sibTrans2D1" presStyleIdx="2" presStyleCnt="5"/>
      <dgm:spPr/>
    </dgm:pt>
    <dgm:pt modelId="{D974FA5E-E08F-45A5-B36A-2D85CAA4CD19}" type="pres">
      <dgm:prSet presAssocID="{E966FFEE-67CA-46E3-AC0C-54870AA53269}" presName="node" presStyleLbl="node1" presStyleIdx="3" presStyleCnt="5">
        <dgm:presLayoutVars>
          <dgm:bulletEnabled val="1"/>
        </dgm:presLayoutVars>
      </dgm:prSet>
      <dgm:spPr/>
    </dgm:pt>
    <dgm:pt modelId="{609DCA49-AC83-4EEF-AC83-34079250BDAF}" type="pres">
      <dgm:prSet presAssocID="{0EF1DB3B-CDA6-4893-81B6-9D19414FD0C1}" presName="sibTrans" presStyleLbl="sibTrans2D1" presStyleIdx="3" presStyleCnt="5"/>
      <dgm:spPr/>
    </dgm:pt>
    <dgm:pt modelId="{117502FC-7633-4761-810F-00A39C3A859C}" type="pres">
      <dgm:prSet presAssocID="{0EF1DB3B-CDA6-4893-81B6-9D19414FD0C1}" presName="connectorText" presStyleLbl="sibTrans2D1" presStyleIdx="3" presStyleCnt="5"/>
      <dgm:spPr/>
    </dgm:pt>
    <dgm:pt modelId="{98FAEF74-7A64-478E-BE94-855FDD2D78AD}" type="pres">
      <dgm:prSet presAssocID="{CA0A1FE8-7ED3-4516-96C7-489DD954E86A}" presName="node" presStyleLbl="node1" presStyleIdx="4" presStyleCnt="5">
        <dgm:presLayoutVars>
          <dgm:bulletEnabled val="1"/>
        </dgm:presLayoutVars>
      </dgm:prSet>
      <dgm:spPr/>
    </dgm:pt>
    <dgm:pt modelId="{14EA3A8C-5DD7-4CB7-8BF5-C3BBDBC30375}" type="pres">
      <dgm:prSet presAssocID="{9C8007A1-31CF-47ED-95A1-AE1E27005613}" presName="sibTrans" presStyleLbl="sibTrans2D1" presStyleIdx="4" presStyleCnt="5"/>
      <dgm:spPr/>
    </dgm:pt>
    <dgm:pt modelId="{C298063D-F672-489C-A690-94B330578B3C}" type="pres">
      <dgm:prSet presAssocID="{9C8007A1-31CF-47ED-95A1-AE1E27005613}" presName="connectorText" presStyleLbl="sibTrans2D1" presStyleIdx="4" presStyleCnt="5"/>
      <dgm:spPr/>
    </dgm:pt>
  </dgm:ptLst>
  <dgm:cxnLst>
    <dgm:cxn modelId="{8A62F310-ABBB-4C92-B2CF-7256B289459A}" srcId="{D50A092D-9240-4BDF-A6FE-9510CF7A8E11}" destId="{901D069B-74B2-4C33-B44E-22CE12BDBD75}" srcOrd="1" destOrd="0" parTransId="{6CBE1DA3-5B35-4953-8BC2-21207BD6A505}" sibTransId="{B9B2D55F-59DC-4159-A95F-63BFAE8EF35F}"/>
    <dgm:cxn modelId="{1682E217-775D-4AB0-9568-6BDAA68C6177}" type="presOf" srcId="{901D069B-74B2-4C33-B44E-22CE12BDBD75}" destId="{917F372D-BC0E-4F2E-9B42-407698533A95}" srcOrd="0" destOrd="0" presId="urn:microsoft.com/office/officeart/2005/8/layout/cycle2"/>
    <dgm:cxn modelId="{FA37E428-B9FE-4F00-87D6-1359403D5679}" type="presOf" srcId="{CA0A1FE8-7ED3-4516-96C7-489DD954E86A}" destId="{98FAEF74-7A64-478E-BE94-855FDD2D78AD}" srcOrd="0" destOrd="0" presId="urn:microsoft.com/office/officeart/2005/8/layout/cycle2"/>
    <dgm:cxn modelId="{3D0BDD3A-2C17-4FCD-BFF3-128A34C7FF7E}" srcId="{D50A092D-9240-4BDF-A6FE-9510CF7A8E11}" destId="{CA0A1FE8-7ED3-4516-96C7-489DD954E86A}" srcOrd="4" destOrd="0" parTransId="{9477ECCE-EF9B-4E45-A917-48C83F3326D4}" sibTransId="{9C8007A1-31CF-47ED-95A1-AE1E27005613}"/>
    <dgm:cxn modelId="{6CD0733E-48AE-40B2-975C-97D9D70F94F3}" type="presOf" srcId="{CA507BD0-A092-4598-AB3A-1D299FFEE811}" destId="{B3879AA8-815C-488B-A11F-DF0F06BD12CC}" srcOrd="1" destOrd="0" presId="urn:microsoft.com/office/officeart/2005/8/layout/cycle2"/>
    <dgm:cxn modelId="{7C62B45B-780F-4B37-A905-AA473569F4BC}" type="presOf" srcId="{B9B2D55F-59DC-4159-A95F-63BFAE8EF35F}" destId="{FC7665D9-8158-40F4-BFE3-85BA8241F2DA}" srcOrd="0" destOrd="0" presId="urn:microsoft.com/office/officeart/2005/8/layout/cycle2"/>
    <dgm:cxn modelId="{625F6441-9FF8-471C-B5A3-7563EE9378ED}" type="presOf" srcId="{0EF1DB3B-CDA6-4893-81B6-9D19414FD0C1}" destId="{117502FC-7633-4761-810F-00A39C3A859C}" srcOrd="1" destOrd="0" presId="urn:microsoft.com/office/officeart/2005/8/layout/cycle2"/>
    <dgm:cxn modelId="{F1A2FE68-126C-4559-A211-C83AAF480ECB}" type="presOf" srcId="{D50A092D-9240-4BDF-A6FE-9510CF7A8E11}" destId="{80CB8309-8D7B-410B-B150-00DF0AD1F480}" srcOrd="0" destOrd="0" presId="urn:microsoft.com/office/officeart/2005/8/layout/cycle2"/>
    <dgm:cxn modelId="{15326A4D-EA24-4221-8399-BEA432E8DF2B}" type="presOf" srcId="{0EF1DB3B-CDA6-4893-81B6-9D19414FD0C1}" destId="{609DCA49-AC83-4EEF-AC83-34079250BDAF}" srcOrd="0" destOrd="0" presId="urn:microsoft.com/office/officeart/2005/8/layout/cycle2"/>
    <dgm:cxn modelId="{CF365258-5E92-4B38-AE24-B65D7E734B70}" type="presOf" srcId="{E966FFEE-67CA-46E3-AC0C-54870AA53269}" destId="{D974FA5E-E08F-45A5-B36A-2D85CAA4CD19}" srcOrd="0" destOrd="0" presId="urn:microsoft.com/office/officeart/2005/8/layout/cycle2"/>
    <dgm:cxn modelId="{CE3D125A-1DBA-4849-8268-42559B77264D}" type="presOf" srcId="{B9B2D55F-59DC-4159-A95F-63BFAE8EF35F}" destId="{9A71B5A3-4FEB-473C-89FA-6C6374FF08E1}" srcOrd="1" destOrd="0" presId="urn:microsoft.com/office/officeart/2005/8/layout/cycle2"/>
    <dgm:cxn modelId="{34B1087E-F229-43FD-B50C-DD2CB0D14A36}" type="presOf" srcId="{EC8430A6-6706-4D1D-BC1D-4599F223FCE4}" destId="{228A7FC7-DFEE-4334-A01B-E9856E2EAF30}" srcOrd="0" destOrd="0" presId="urn:microsoft.com/office/officeart/2005/8/layout/cycle2"/>
    <dgm:cxn modelId="{77498286-973C-4197-A6E3-EC459B7ADC67}" type="presOf" srcId="{9C8007A1-31CF-47ED-95A1-AE1E27005613}" destId="{C298063D-F672-489C-A690-94B330578B3C}" srcOrd="1" destOrd="0" presId="urn:microsoft.com/office/officeart/2005/8/layout/cycle2"/>
    <dgm:cxn modelId="{63207F87-9ABA-486E-B727-1CFC5E55C5AE}" type="presOf" srcId="{CA507BD0-A092-4598-AB3A-1D299FFEE811}" destId="{1C02C700-4A95-4B83-B8B0-081136FE8FC2}" srcOrd="0" destOrd="0" presId="urn:microsoft.com/office/officeart/2005/8/layout/cycle2"/>
    <dgm:cxn modelId="{5EF2E194-1E17-4736-A122-30A4569C0891}" srcId="{D50A092D-9240-4BDF-A6FE-9510CF7A8E11}" destId="{E966FFEE-67CA-46E3-AC0C-54870AA53269}" srcOrd="3" destOrd="0" parTransId="{4C491C5F-27D0-4433-9C4C-6A19F47A6325}" sibTransId="{0EF1DB3B-CDA6-4893-81B6-9D19414FD0C1}"/>
    <dgm:cxn modelId="{A9A8B2A1-034A-4276-96AF-B1B2C1836237}" type="presOf" srcId="{451BC28A-CDE6-4137-97E2-2FE095455E42}" destId="{479618CE-3B95-487C-A361-C5B20088BFF9}" srcOrd="0" destOrd="0" presId="urn:microsoft.com/office/officeart/2005/8/layout/cycle2"/>
    <dgm:cxn modelId="{CCA1E4AB-7C18-412D-B854-DD4C2D4BCEA4}" type="presOf" srcId="{9C8007A1-31CF-47ED-95A1-AE1E27005613}" destId="{14EA3A8C-5DD7-4CB7-8BF5-C3BBDBC30375}" srcOrd="0" destOrd="0" presId="urn:microsoft.com/office/officeart/2005/8/layout/cycle2"/>
    <dgm:cxn modelId="{A39B48C1-D189-4463-A9A1-5E88F60374CB}" type="presOf" srcId="{B3905A0A-9562-4105-94EE-A05F4A1BDD21}" destId="{FCBDB67F-C9A5-4B8F-B1EB-3FACFDCE2B69}" srcOrd="0" destOrd="0" presId="urn:microsoft.com/office/officeart/2005/8/layout/cycle2"/>
    <dgm:cxn modelId="{C73AE7CD-8C97-4730-B8CD-3CC9EA9B589C}" srcId="{D50A092D-9240-4BDF-A6FE-9510CF7A8E11}" destId="{EC8430A6-6706-4D1D-BC1D-4599F223FCE4}" srcOrd="2" destOrd="0" parTransId="{8F07E9C3-0631-484C-96C8-FA34AA5B7E02}" sibTransId="{CA507BD0-A092-4598-AB3A-1D299FFEE811}"/>
    <dgm:cxn modelId="{4366C8D4-1618-4003-9C84-C56D6FFAAFFF}" srcId="{D50A092D-9240-4BDF-A6FE-9510CF7A8E11}" destId="{451BC28A-CDE6-4137-97E2-2FE095455E42}" srcOrd="0" destOrd="0" parTransId="{E686F89A-6ED8-4C69-B6C9-E699B4B2353E}" sibTransId="{B3905A0A-9562-4105-94EE-A05F4A1BDD21}"/>
    <dgm:cxn modelId="{8C3715F2-449A-4512-901F-2AC2659BAE07}" type="presOf" srcId="{B3905A0A-9562-4105-94EE-A05F4A1BDD21}" destId="{131F91A6-6BDD-487D-AE02-9FAFB4042B24}" srcOrd="1" destOrd="0" presId="urn:microsoft.com/office/officeart/2005/8/layout/cycle2"/>
    <dgm:cxn modelId="{6BE2822F-932E-449A-BF8E-3704EB7D27A8}" type="presParOf" srcId="{80CB8309-8D7B-410B-B150-00DF0AD1F480}" destId="{479618CE-3B95-487C-A361-C5B20088BFF9}" srcOrd="0" destOrd="0" presId="urn:microsoft.com/office/officeart/2005/8/layout/cycle2"/>
    <dgm:cxn modelId="{44EE3545-79B3-40B9-821F-1921A966997C}" type="presParOf" srcId="{80CB8309-8D7B-410B-B150-00DF0AD1F480}" destId="{FCBDB67F-C9A5-4B8F-B1EB-3FACFDCE2B69}" srcOrd="1" destOrd="0" presId="urn:microsoft.com/office/officeart/2005/8/layout/cycle2"/>
    <dgm:cxn modelId="{7080BC4F-6D64-4517-BC34-3BF363ACB96D}" type="presParOf" srcId="{FCBDB67F-C9A5-4B8F-B1EB-3FACFDCE2B69}" destId="{131F91A6-6BDD-487D-AE02-9FAFB4042B24}" srcOrd="0" destOrd="0" presId="urn:microsoft.com/office/officeart/2005/8/layout/cycle2"/>
    <dgm:cxn modelId="{94C2B12E-DA0B-44B8-8363-EB0DD600A22C}" type="presParOf" srcId="{80CB8309-8D7B-410B-B150-00DF0AD1F480}" destId="{917F372D-BC0E-4F2E-9B42-407698533A95}" srcOrd="2" destOrd="0" presId="urn:microsoft.com/office/officeart/2005/8/layout/cycle2"/>
    <dgm:cxn modelId="{B6EF18B7-36DA-4A4E-B24A-18CA2DDF1DA4}" type="presParOf" srcId="{80CB8309-8D7B-410B-B150-00DF0AD1F480}" destId="{FC7665D9-8158-40F4-BFE3-85BA8241F2DA}" srcOrd="3" destOrd="0" presId="urn:microsoft.com/office/officeart/2005/8/layout/cycle2"/>
    <dgm:cxn modelId="{2BF2A1AB-BDC3-49BB-A3CF-62E9BFD4F39E}" type="presParOf" srcId="{FC7665D9-8158-40F4-BFE3-85BA8241F2DA}" destId="{9A71B5A3-4FEB-473C-89FA-6C6374FF08E1}" srcOrd="0" destOrd="0" presId="urn:microsoft.com/office/officeart/2005/8/layout/cycle2"/>
    <dgm:cxn modelId="{3CA99DF8-5284-4099-92C7-F807AE81F58E}" type="presParOf" srcId="{80CB8309-8D7B-410B-B150-00DF0AD1F480}" destId="{228A7FC7-DFEE-4334-A01B-E9856E2EAF30}" srcOrd="4" destOrd="0" presId="urn:microsoft.com/office/officeart/2005/8/layout/cycle2"/>
    <dgm:cxn modelId="{FCA0ABFC-B991-42FC-BB52-C786E00B7731}" type="presParOf" srcId="{80CB8309-8D7B-410B-B150-00DF0AD1F480}" destId="{1C02C700-4A95-4B83-B8B0-081136FE8FC2}" srcOrd="5" destOrd="0" presId="urn:microsoft.com/office/officeart/2005/8/layout/cycle2"/>
    <dgm:cxn modelId="{1B9A1FCB-0C0B-498B-BC76-605B56655AF4}" type="presParOf" srcId="{1C02C700-4A95-4B83-B8B0-081136FE8FC2}" destId="{B3879AA8-815C-488B-A11F-DF0F06BD12CC}" srcOrd="0" destOrd="0" presId="urn:microsoft.com/office/officeart/2005/8/layout/cycle2"/>
    <dgm:cxn modelId="{F3C94F2C-492B-49B8-BA01-C56B5CFC77F7}" type="presParOf" srcId="{80CB8309-8D7B-410B-B150-00DF0AD1F480}" destId="{D974FA5E-E08F-45A5-B36A-2D85CAA4CD19}" srcOrd="6" destOrd="0" presId="urn:microsoft.com/office/officeart/2005/8/layout/cycle2"/>
    <dgm:cxn modelId="{886A3048-A5B7-4063-B865-B43081E4FA66}" type="presParOf" srcId="{80CB8309-8D7B-410B-B150-00DF0AD1F480}" destId="{609DCA49-AC83-4EEF-AC83-34079250BDAF}" srcOrd="7" destOrd="0" presId="urn:microsoft.com/office/officeart/2005/8/layout/cycle2"/>
    <dgm:cxn modelId="{225F9023-300D-4D49-A9E8-3C07254F2B8C}" type="presParOf" srcId="{609DCA49-AC83-4EEF-AC83-34079250BDAF}" destId="{117502FC-7633-4761-810F-00A39C3A859C}" srcOrd="0" destOrd="0" presId="urn:microsoft.com/office/officeart/2005/8/layout/cycle2"/>
    <dgm:cxn modelId="{F08DDFBD-C5BA-43E2-BB6C-3CC78A0F3405}" type="presParOf" srcId="{80CB8309-8D7B-410B-B150-00DF0AD1F480}" destId="{98FAEF74-7A64-478E-BE94-855FDD2D78AD}" srcOrd="8" destOrd="0" presId="urn:microsoft.com/office/officeart/2005/8/layout/cycle2"/>
    <dgm:cxn modelId="{03E4F9A0-747A-4F3E-AC1E-E6F656291780}" type="presParOf" srcId="{80CB8309-8D7B-410B-B150-00DF0AD1F480}" destId="{14EA3A8C-5DD7-4CB7-8BF5-C3BBDBC30375}" srcOrd="9" destOrd="0" presId="urn:microsoft.com/office/officeart/2005/8/layout/cycle2"/>
    <dgm:cxn modelId="{38913ACC-7E82-47E3-9951-D62FA73DD052}" type="presParOf" srcId="{14EA3A8C-5DD7-4CB7-8BF5-C3BBDBC30375}" destId="{C298063D-F672-489C-A690-94B330578B3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618CE-3B95-487C-A361-C5B20088BFF9}">
      <dsp:nvSpPr>
        <dsp:cNvPr id="0" name=""/>
        <dsp:cNvSpPr/>
      </dsp:nvSpPr>
      <dsp:spPr>
        <a:xfrm>
          <a:off x="1871895" y="791"/>
          <a:ext cx="1021457" cy="102145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300" kern="1200"/>
            <a:t> </a:t>
          </a:r>
          <a:endParaRPr lang="zh-CN" altLang="en-US" sz="4300" kern="1200"/>
        </a:p>
      </dsp:txBody>
      <dsp:txXfrm>
        <a:off x="2021484" y="150380"/>
        <a:ext cx="722279" cy="722279"/>
      </dsp:txXfrm>
    </dsp:sp>
    <dsp:sp modelId="{FCBDB67F-C9A5-4B8F-B1EB-3FACFDCE2B69}">
      <dsp:nvSpPr>
        <dsp:cNvPr id="0" name=""/>
        <dsp:cNvSpPr/>
      </dsp:nvSpPr>
      <dsp:spPr>
        <a:xfrm rot="2160000">
          <a:off x="2860872" y="784960"/>
          <a:ext cx="270715" cy="344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2868627" y="830040"/>
        <a:ext cx="189501" cy="206845"/>
      </dsp:txXfrm>
    </dsp:sp>
    <dsp:sp modelId="{917F372D-BC0E-4F2E-9B42-407698533A95}">
      <dsp:nvSpPr>
        <dsp:cNvPr id="0" name=""/>
        <dsp:cNvSpPr/>
      </dsp:nvSpPr>
      <dsp:spPr>
        <a:xfrm>
          <a:off x="3111504" y="901419"/>
          <a:ext cx="1021457" cy="102145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300" kern="1200"/>
            <a:t> </a:t>
          </a:r>
          <a:endParaRPr lang="zh-CN" altLang="en-US" sz="4300" kern="1200"/>
        </a:p>
      </dsp:txBody>
      <dsp:txXfrm>
        <a:off x="3261093" y="1051008"/>
        <a:ext cx="722279" cy="722279"/>
      </dsp:txXfrm>
    </dsp:sp>
    <dsp:sp modelId="{FC7665D9-8158-40F4-BFE3-85BA8241F2DA}">
      <dsp:nvSpPr>
        <dsp:cNvPr id="0" name=""/>
        <dsp:cNvSpPr/>
      </dsp:nvSpPr>
      <dsp:spPr>
        <a:xfrm rot="6480000">
          <a:off x="3252498" y="1961114"/>
          <a:ext cx="270715" cy="344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10800000">
        <a:off x="3305653" y="1991442"/>
        <a:ext cx="189501" cy="206845"/>
      </dsp:txXfrm>
    </dsp:sp>
    <dsp:sp modelId="{228A7FC7-DFEE-4334-A01B-E9856E2EAF30}">
      <dsp:nvSpPr>
        <dsp:cNvPr id="0" name=""/>
        <dsp:cNvSpPr/>
      </dsp:nvSpPr>
      <dsp:spPr>
        <a:xfrm>
          <a:off x="2638016" y="2358667"/>
          <a:ext cx="1021457" cy="102145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300" kern="1200"/>
            <a:t> </a:t>
          </a:r>
          <a:endParaRPr lang="zh-CN" altLang="en-US" sz="4300" kern="1200"/>
        </a:p>
      </dsp:txBody>
      <dsp:txXfrm>
        <a:off x="2787605" y="2508256"/>
        <a:ext cx="722279" cy="722279"/>
      </dsp:txXfrm>
    </dsp:sp>
    <dsp:sp modelId="{1C02C700-4A95-4B83-B8B0-081136FE8FC2}">
      <dsp:nvSpPr>
        <dsp:cNvPr id="0" name=""/>
        <dsp:cNvSpPr/>
      </dsp:nvSpPr>
      <dsp:spPr>
        <a:xfrm rot="10800000">
          <a:off x="2254928" y="2697024"/>
          <a:ext cx="270715" cy="344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10800000">
        <a:off x="2336142" y="2765972"/>
        <a:ext cx="189501" cy="206845"/>
      </dsp:txXfrm>
    </dsp:sp>
    <dsp:sp modelId="{D974FA5E-E08F-45A5-B36A-2D85CAA4CD19}">
      <dsp:nvSpPr>
        <dsp:cNvPr id="0" name=""/>
        <dsp:cNvSpPr/>
      </dsp:nvSpPr>
      <dsp:spPr>
        <a:xfrm>
          <a:off x="1105775" y="2358667"/>
          <a:ext cx="1021457" cy="102145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300" kern="1200"/>
            <a:t> </a:t>
          </a:r>
          <a:endParaRPr lang="zh-CN" altLang="en-US" sz="4300" kern="1200"/>
        </a:p>
      </dsp:txBody>
      <dsp:txXfrm>
        <a:off x="1255364" y="2508256"/>
        <a:ext cx="722279" cy="722279"/>
      </dsp:txXfrm>
    </dsp:sp>
    <dsp:sp modelId="{609DCA49-AC83-4EEF-AC83-34079250BDAF}">
      <dsp:nvSpPr>
        <dsp:cNvPr id="0" name=""/>
        <dsp:cNvSpPr/>
      </dsp:nvSpPr>
      <dsp:spPr>
        <a:xfrm rot="15120000">
          <a:off x="1246770" y="1975687"/>
          <a:ext cx="270715" cy="344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10800000">
        <a:off x="1299925" y="2083255"/>
        <a:ext cx="189501" cy="206845"/>
      </dsp:txXfrm>
    </dsp:sp>
    <dsp:sp modelId="{98FAEF74-7A64-478E-BE94-855FDD2D78AD}">
      <dsp:nvSpPr>
        <dsp:cNvPr id="0" name=""/>
        <dsp:cNvSpPr/>
      </dsp:nvSpPr>
      <dsp:spPr>
        <a:xfrm>
          <a:off x="632287" y="901419"/>
          <a:ext cx="1021457" cy="102145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300" kern="1200"/>
            <a:t> </a:t>
          </a:r>
          <a:endParaRPr lang="zh-CN" altLang="en-US" sz="4300" kern="1200"/>
        </a:p>
      </dsp:txBody>
      <dsp:txXfrm>
        <a:off x="781876" y="1051008"/>
        <a:ext cx="722279" cy="722279"/>
      </dsp:txXfrm>
    </dsp:sp>
    <dsp:sp modelId="{14EA3A8C-5DD7-4CB7-8BF5-C3BBDBC30375}">
      <dsp:nvSpPr>
        <dsp:cNvPr id="0" name=""/>
        <dsp:cNvSpPr/>
      </dsp:nvSpPr>
      <dsp:spPr>
        <a:xfrm rot="19440000">
          <a:off x="1621264" y="793967"/>
          <a:ext cx="270715" cy="3447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629019" y="886783"/>
        <a:ext cx="189501" cy="206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0FCDF14-7940-4857-A0CA-4E681A3603D0}" type="datetimeFigureOut">
              <a:rPr lang="zh-CN" altLang="en-US"/>
              <a:pPr>
                <a:defRPr/>
              </a:pPr>
              <a:t>2017/5/17</a:t>
            </a:fld>
            <a:endParaRPr lang="zh-CN" altLang="en-US"/>
          </a:p>
        </p:txBody>
      </p:sp>
      <p:sp>
        <p:nvSpPr>
          <p:cNvPr id="1331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21F015D-403C-4A2F-B429-711D4EA720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12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3FD1A73B-C40B-4D46-80BA-B3C850EB5C5B}" type="slidenum">
              <a:rPr lang="zh-CN" altLang="en-US"/>
              <a:pPr fontAlgn="base"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355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81D5FA21-494E-428B-9B4B-988492F54369}" type="slidenum">
              <a:rPr lang="zh-CN" altLang="en-US"/>
              <a:pPr fontAlgn="base"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222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9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A6C9109F-9C12-40B0-AF4C-69AC59E4C508}" type="slidenum">
              <a:rPr lang="zh-CN" altLang="en-US"/>
              <a:pPr fontAlgn="base"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174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150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372B5560-1E1F-4F47-A024-9F0AE148A617}" type="slidenum">
              <a:rPr lang="zh-CN" altLang="en-US"/>
              <a:pPr fontAlgn="base"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560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7E424697-6EB5-4D35-BFD1-7C736372139E}" type="slidenum">
              <a:rPr lang="zh-CN" altLang="en-US"/>
              <a:pPr fontAlgn="base"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813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78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3A8EE942-15C8-4B20-9C14-297CB628A54C}" type="slidenum">
              <a:rPr lang="zh-CN" altLang="en-US"/>
              <a:pPr fontAlgn="base"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69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F31683BE-5362-4D0A-A357-13549771B49A}" type="slidenum">
              <a:rPr lang="zh-CN" altLang="en-US"/>
              <a:pPr fontAlgn="base"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33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9750DD7E-9719-4B9B-8D58-1AA937AD9123}" type="slidenum">
              <a:rPr lang="zh-CN" altLang="en-US"/>
              <a:pPr fontAlgn="base"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058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765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21DC5E5E-AACB-4CC3-A6A8-82D71CA5A191}" type="slidenum">
              <a:rPr lang="zh-CN" altLang="en-US"/>
              <a:pPr fontAlgn="base"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560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7E424697-6EB5-4D35-BFD1-7C736372139E}" type="slidenum">
              <a:rPr lang="zh-CN" altLang="en-US"/>
              <a:pPr fontAlgn="base"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30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608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584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693E4D68-4A29-4CE3-93D6-86BFC46844AF}" type="slidenum">
              <a:rPr lang="zh-CN" altLang="en-US"/>
              <a:pPr fontAlgn="base"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46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17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DB235831-D58C-4B12-A941-99F370B7A99B}" type="slidenum">
              <a:rPr lang="zh-CN" altLang="en-US"/>
              <a:pPr fontAlgn="base"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33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9750DD7E-9719-4B9B-8D58-1AA937AD9123}" type="slidenum">
              <a:rPr lang="zh-CN" altLang="en-US"/>
              <a:pPr fontAlgn="base"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774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33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9750DD7E-9719-4B9B-8D58-1AA937AD9123}" type="slidenum">
              <a:rPr lang="zh-CN" altLang="en-US"/>
              <a:pPr fontAlgn="base"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542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403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37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47D01B17-212F-4E25-8EE4-0F69E031AE03}" type="slidenum">
              <a:rPr lang="zh-CN" altLang="en-US"/>
              <a:pPr fontAlgn="base"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222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9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A6C9109F-9C12-40B0-AF4C-69AC59E4C508}" type="slidenum">
              <a:rPr lang="zh-CN" altLang="en-US"/>
              <a:pPr fontAlgn="base"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37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17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32389952-D6AB-4CE0-9CF7-B80173455447}" type="slidenum">
              <a:rPr lang="zh-CN" altLang="en-US"/>
              <a:pPr fontAlgn="base"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017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99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1F97A8B3-6A71-4B6F-890E-304ED78C979C}" type="slidenum">
              <a:rPr lang="zh-CN" altLang="en-US"/>
              <a:pPr fontAlgn="base"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427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40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CC26D266-D894-4F84-913E-7F3E04A44F9B}" type="slidenum">
              <a:rPr lang="zh-CN" altLang="en-US"/>
              <a:pPr fontAlgn="base"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12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3FD1A73B-C40B-4D46-80BA-B3C850EB5C5B}" type="slidenum">
              <a:rPr lang="zh-CN" altLang="en-US"/>
              <a:pPr fontAlgn="base"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03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21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82982BE0-D9BE-4917-9A03-B4DFC57EC680}" type="slidenum">
              <a:rPr lang="zh-CN" altLang="en-US"/>
              <a:pPr fontAlgn="base"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94A8C965-9360-4ACF-85B8-3F8F4E02964B}" type="slidenum">
              <a:rPr lang="zh-CN" altLang="en-US"/>
              <a:pPr fontAlgn="base"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94A8C965-9360-4ACF-85B8-3F8F4E02964B}" type="slidenum">
              <a:rPr lang="zh-CN" altLang="en-US"/>
              <a:pPr fontAlgn="base"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792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33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9750DD7E-9719-4B9B-8D58-1AA937AD9123}" type="slidenum">
              <a:rPr lang="zh-CN" altLang="en-US"/>
              <a:pPr fontAlgn="base"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2DEF038D-F05C-4CD8-B053-06C14D5840E9}" type="slidenum">
              <a:rPr lang="zh-CN" altLang="en-US"/>
              <a:pPr fontAlgn="base"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1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DA17DE7A-03F2-42E3-8FAA-CE5C9995A56F}" type="slidenum">
              <a:rPr lang="zh-CN" altLang="en-US"/>
              <a:pPr fontAlgn="base"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945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0C7CEED6-225D-4FDB-968A-BD62CEAFB20A}" type="slidenum">
              <a:rPr lang="zh-CN" altLang="en-US"/>
              <a:pPr fontAlgn="base"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00C498-3091-4BDF-B1B3-37D76C02645E}" type="datetimeFigureOut">
              <a:rPr lang="zh-CN" altLang="en-US"/>
              <a:pPr>
                <a:defRPr/>
              </a:pPr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400AF5-2980-485A-A2A2-B3D2896761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876709"/>
      </p:ext>
    </p:extLst>
  </p:cSld>
  <p:clrMapOvr>
    <a:masterClrMapping/>
  </p:clrMapOvr>
  <p:transition spd="slow" advTm="4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3645B8-4D82-4E3E-B8D5-8BFB1C2020AA}" type="datetimeFigureOut">
              <a:rPr lang="zh-CN" altLang="en-US"/>
              <a:pPr>
                <a:defRPr/>
              </a:pPr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14A5BD-4AC9-4414-9743-D28F6A57BF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254767"/>
      </p:ext>
    </p:extLst>
  </p:cSld>
  <p:clrMapOvr>
    <a:masterClrMapping/>
  </p:clrMapOvr>
  <p:transition spd="slow" advTm="4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9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61B16A-6930-4A9A-9F78-94E5027A33C6}" type="datetimeFigureOut">
              <a:rPr lang="zh-CN" altLang="en-US"/>
              <a:pPr>
                <a:defRPr/>
              </a:pPr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66E438-0E0D-4751-8831-D95D080758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549948"/>
      </p:ext>
    </p:extLst>
  </p:cSld>
  <p:clrMapOvr>
    <a:masterClrMapping/>
  </p:clrMapOvr>
  <p:transition spd="slow" advTm="4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A767A7-F4FC-4D5C-9E88-7890F2881427}" type="datetimeFigureOut">
              <a:rPr lang="zh-CN" altLang="en-US"/>
              <a:pPr>
                <a:defRPr/>
              </a:pPr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8E7893-C7F5-4149-BC9A-A8139A988C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086776"/>
      </p:ext>
    </p:extLst>
  </p:cSld>
  <p:clrMapOvr>
    <a:masterClrMapping/>
  </p:clrMapOvr>
  <p:transition spd="slow" advTm="4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F2935C-C948-4B2D-A7DE-060EED2E9C88}" type="datetimeFigureOut">
              <a:rPr lang="zh-CN" altLang="en-US"/>
              <a:pPr>
                <a:defRPr/>
              </a:pPr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25B187-4911-41EA-B905-CA553003D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591207"/>
      </p:ext>
    </p:extLst>
  </p:cSld>
  <p:clrMapOvr>
    <a:masterClrMapping/>
  </p:clrMapOvr>
  <p:transition spd="slow" advTm="4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B0714F-7272-47B8-9F44-78675E470B4A}" type="datetimeFigureOut">
              <a:rPr lang="zh-CN" altLang="en-US"/>
              <a:pPr>
                <a:defRPr/>
              </a:pPr>
              <a:t>2017/5/17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268399-03DD-4664-89C5-453A3E8E5C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466307"/>
      </p:ext>
    </p:extLst>
  </p:cSld>
  <p:clrMapOvr>
    <a:masterClrMapping/>
  </p:clrMapOvr>
  <p:transition spd="slow" advTm="4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5E1A6A-2CA5-4AFD-B45A-B573689C59DE}" type="datetimeFigureOut">
              <a:rPr lang="zh-CN" altLang="en-US"/>
              <a:pPr>
                <a:defRPr/>
              </a:pPr>
              <a:t>2017/5/17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C67F87-9047-43E2-BC3A-C98DBF6B9C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892919"/>
      </p:ext>
    </p:extLst>
  </p:cSld>
  <p:clrMapOvr>
    <a:masterClrMapping/>
  </p:clrMapOvr>
  <p:transition spd="slow" advTm="4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38C773-E748-403D-87FE-A62097D48444}" type="datetimeFigureOut">
              <a:rPr lang="zh-CN" altLang="en-US"/>
              <a:pPr>
                <a:defRPr/>
              </a:pPr>
              <a:t>2017/5/17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10787F-64E0-4F9F-8F74-BA1B523ED9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49675"/>
      </p:ext>
    </p:extLst>
  </p:cSld>
  <p:clrMapOvr>
    <a:masterClrMapping/>
  </p:clrMapOvr>
  <p:transition spd="slow" advTm="4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AE895B-E7D0-4E0D-8ADA-197EBB1481EF}" type="datetimeFigureOut">
              <a:rPr lang="zh-CN" altLang="en-US"/>
              <a:pPr>
                <a:defRPr/>
              </a:pPr>
              <a:t>2017/5/17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D713B4-E1D2-4B2A-86D3-D725508154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039868"/>
      </p:ext>
    </p:extLst>
  </p:cSld>
  <p:clrMapOvr>
    <a:masterClrMapping/>
  </p:clrMapOvr>
  <p:transition spd="slow" advTm="4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F736E5-3470-43C2-A5E1-ABEA4EE35001}" type="datetimeFigureOut">
              <a:rPr lang="zh-CN" altLang="en-US"/>
              <a:pPr>
                <a:defRPr/>
              </a:pPr>
              <a:t>2017/5/17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E4FF95-1BE3-4A72-9A3A-333248F6EF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83379"/>
      </p:ext>
    </p:extLst>
  </p:cSld>
  <p:clrMapOvr>
    <a:masterClrMapping/>
  </p:clrMapOvr>
  <p:transition spd="slow" advTm="4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34BA01-236F-4360-B521-ED10BCE06F87}" type="datetimeFigureOut">
              <a:rPr lang="zh-CN" altLang="en-US"/>
              <a:pPr>
                <a:defRPr/>
              </a:pPr>
              <a:t>2017/5/17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C65A57-C4D8-414C-99E4-0D074A295B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175549"/>
      </p:ext>
    </p:extLst>
  </p:cSld>
  <p:clrMapOvr>
    <a:masterClrMapping/>
  </p:clrMapOvr>
  <p:transition spd="slow" advTm="4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 eaLnBrk="1" fontAlgn="auto" hangingPunct="1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535F55-197B-4AF3-9C5C-63A3D8345918}" type="datetimeFigureOut">
              <a:rPr lang="zh-CN" altLang="en-US"/>
              <a:pPr>
                <a:defRPr/>
              </a:pPr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 eaLnBrk="1" fontAlgn="auto" hangingPunct="1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62C6015-0C37-4104-9447-B7A7588655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0" y="6445250"/>
            <a:ext cx="12192000" cy="419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9" name="矩形 8"/>
          <p:cNvSpPr/>
          <p:nvPr userDrawn="1"/>
        </p:nvSpPr>
        <p:spPr>
          <a:xfrm>
            <a:off x="0" y="6445250"/>
            <a:ext cx="1062038" cy="4191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 spd="slow" advTm="400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" name="矩形 4"/>
          <p:cNvSpPr/>
          <p:nvPr/>
        </p:nvSpPr>
        <p:spPr>
          <a:xfrm>
            <a:off x="0" y="2019300"/>
            <a:ext cx="12192000" cy="1447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r>
              <a:rPr lang="en-US" altLang="zh-CN" noProof="1"/>
              <a:t> </a:t>
            </a:r>
            <a:endParaRPr lang="zh-CN" altLang="en-US" noProof="1"/>
          </a:p>
        </p:txBody>
      </p:sp>
      <p:sp>
        <p:nvSpPr>
          <p:cNvPr id="19" name="流程图: 手动输入 18"/>
          <p:cNvSpPr/>
          <p:nvPr/>
        </p:nvSpPr>
        <p:spPr>
          <a:xfrm rot="5400000">
            <a:off x="3884613" y="-411163"/>
            <a:ext cx="609600" cy="837882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0 h 10791"/>
              <a:gd name="connsiteX1-3" fmla="*/ 10000 w 10000"/>
              <a:gd name="connsiteY1-4" fmla="*/ 791 h 10791"/>
              <a:gd name="connsiteX2-5" fmla="*/ 10000 w 10000"/>
              <a:gd name="connsiteY2-6" fmla="*/ 10791 h 10791"/>
              <a:gd name="connsiteX3-7" fmla="*/ 0 w 10000"/>
              <a:gd name="connsiteY3-8" fmla="*/ 10791 h 10791"/>
              <a:gd name="connsiteX4-9" fmla="*/ 0 w 10000"/>
              <a:gd name="connsiteY4-10" fmla="*/ 0 h 10791"/>
              <a:gd name="connsiteX0-11" fmla="*/ 0 w 10000"/>
              <a:gd name="connsiteY0-12" fmla="*/ 0 h 10791"/>
              <a:gd name="connsiteX1-13" fmla="*/ 10000 w 10000"/>
              <a:gd name="connsiteY1-14" fmla="*/ 325 h 10791"/>
              <a:gd name="connsiteX2-15" fmla="*/ 10000 w 10000"/>
              <a:gd name="connsiteY2-16" fmla="*/ 10791 h 10791"/>
              <a:gd name="connsiteX3-17" fmla="*/ 0 w 10000"/>
              <a:gd name="connsiteY3-18" fmla="*/ 10791 h 10791"/>
              <a:gd name="connsiteX4-19" fmla="*/ 0 w 10000"/>
              <a:gd name="connsiteY4-20" fmla="*/ 0 h 10791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791">
                <a:moveTo>
                  <a:pt x="0" y="0"/>
                </a:moveTo>
                <a:lnTo>
                  <a:pt x="10000" y="325"/>
                </a:lnTo>
                <a:lnTo>
                  <a:pt x="10000" y="10791"/>
                </a:lnTo>
                <a:lnTo>
                  <a:pt x="0" y="1079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2" name="流程图: 手动输入 21"/>
          <p:cNvSpPr/>
          <p:nvPr/>
        </p:nvSpPr>
        <p:spPr>
          <a:xfrm rot="16200000" flipH="1">
            <a:off x="9871075" y="1762125"/>
            <a:ext cx="609600" cy="403225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52"/>
              <a:gd name="connsiteY0-2" fmla="*/ 481 h 10000"/>
              <a:gd name="connsiteX1-3" fmla="*/ 10052 w 10052"/>
              <a:gd name="connsiteY1-4" fmla="*/ 0 h 10000"/>
              <a:gd name="connsiteX2-5" fmla="*/ 10052 w 10052"/>
              <a:gd name="connsiteY2-6" fmla="*/ 10000 h 10000"/>
              <a:gd name="connsiteX3-7" fmla="*/ 52 w 10052"/>
              <a:gd name="connsiteY3-8" fmla="*/ 10000 h 10000"/>
              <a:gd name="connsiteX4-9" fmla="*/ 0 w 10052"/>
              <a:gd name="connsiteY4-10" fmla="*/ 481 h 10000"/>
              <a:gd name="connsiteX0-11" fmla="*/ 30 w 10004"/>
              <a:gd name="connsiteY0-12" fmla="*/ 643 h 10000"/>
              <a:gd name="connsiteX1-13" fmla="*/ 10004 w 10004"/>
              <a:gd name="connsiteY1-14" fmla="*/ 0 h 10000"/>
              <a:gd name="connsiteX2-15" fmla="*/ 10004 w 10004"/>
              <a:gd name="connsiteY2-16" fmla="*/ 10000 h 10000"/>
              <a:gd name="connsiteX3-17" fmla="*/ 4 w 10004"/>
              <a:gd name="connsiteY3-18" fmla="*/ 10000 h 10000"/>
              <a:gd name="connsiteX4-19" fmla="*/ 30 w 10004"/>
              <a:gd name="connsiteY4-20" fmla="*/ 643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4" h="10000">
                <a:moveTo>
                  <a:pt x="30" y="643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-13" y="6827"/>
                  <a:pt x="47" y="3816"/>
                  <a:pt x="30" y="64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3" name="TextBox 22"/>
          <p:cNvSpPr txBox="1"/>
          <p:nvPr/>
        </p:nvSpPr>
        <p:spPr>
          <a:xfrm>
            <a:off x="1019125" y="2332038"/>
            <a:ext cx="5724640" cy="830995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4800" b="1" noProof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程序员的简历怎么做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156568" y="3532188"/>
            <a:ext cx="342593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  锋       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2017/05/17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>
            <a:cxnSpLocks noChangeShapeType="1"/>
          </p:cNvCxnSpPr>
          <p:nvPr/>
        </p:nvCxnSpPr>
        <p:spPr bwMode="auto">
          <a:xfrm>
            <a:off x="1473200" y="2308225"/>
            <a:ext cx="479266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26"/>
          <p:cNvCxnSpPr>
            <a:cxnSpLocks noChangeShapeType="1"/>
          </p:cNvCxnSpPr>
          <p:nvPr/>
        </p:nvCxnSpPr>
        <p:spPr bwMode="auto">
          <a:xfrm>
            <a:off x="1525588" y="3155950"/>
            <a:ext cx="479425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24"/>
          <p:cNvSpPr txBox="1"/>
          <p:nvPr/>
        </p:nvSpPr>
        <p:spPr>
          <a:xfrm>
            <a:off x="8546616" y="4159998"/>
            <a:ext cx="3258517" cy="323163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</a:bodyPr>
          <a:lstStyle/>
          <a:p>
            <a:pPr eaLnBrk="1" hangingPunct="1">
              <a:defRPr/>
            </a:pPr>
            <a:r>
              <a:rPr lang="zh-CN" altLang="en-US" sz="1500" spc="300" noProof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树立职业规划，走上人生巅峰</a:t>
            </a:r>
          </a:p>
        </p:txBody>
      </p: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50"/>
                            </p:stCondLst>
                            <p:childTnLst>
                              <p:par>
                                <p:cTn id="1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9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/>
      <p:bldP spid="24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0" y="542925"/>
            <a:ext cx="3370263" cy="509588"/>
            <a:chOff x="0" y="543361"/>
            <a:chExt cx="3370217" cy="508972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32799" name="文本框 3"/>
            <p:cNvSpPr txBox="1">
              <a:spLocks noChangeArrowheads="1"/>
            </p:cNvSpPr>
            <p:nvPr/>
          </p:nvSpPr>
          <p:spPr bwMode="auto">
            <a:xfrm>
              <a:off x="493487" y="590669"/>
              <a:ext cx="2876730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简历的内容</a:t>
              </a:r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7147599" y="4889351"/>
            <a:ext cx="2388287" cy="1081149"/>
            <a:chOff x="7397560" y="4671232"/>
            <a:chExt cx="3868262" cy="1081105"/>
          </a:xfrm>
        </p:grpSpPr>
        <p:grpSp>
          <p:nvGrpSpPr>
            <p:cNvPr id="26" name="组合 25"/>
            <p:cNvGrpSpPr/>
            <p:nvPr/>
          </p:nvGrpSpPr>
          <p:grpSpPr>
            <a:xfrm flipV="1">
              <a:off x="7433162" y="4671232"/>
              <a:ext cx="3832659" cy="1081105"/>
              <a:chOff x="6679705" y="1461492"/>
              <a:chExt cx="3832659" cy="1081105"/>
            </a:xfrm>
            <a:solidFill>
              <a:srgbClr val="E74C2E"/>
            </a:solidFill>
          </p:grpSpPr>
          <p:sp>
            <p:nvSpPr>
              <p:cNvPr id="28" name="矩形 27"/>
              <p:cNvSpPr/>
              <p:nvPr/>
            </p:nvSpPr>
            <p:spPr>
              <a:xfrm>
                <a:off x="6679705" y="1461492"/>
                <a:ext cx="3832659" cy="73634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29" name="等腰三角形 28"/>
              <p:cNvSpPr/>
              <p:nvPr/>
            </p:nvSpPr>
            <p:spPr>
              <a:xfrm rot="10800000">
                <a:off x="6679706" y="1796970"/>
                <a:ext cx="205004" cy="745627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32785" name="文本框 63"/>
            <p:cNvSpPr txBox="1">
              <a:spLocks noChangeArrowheads="1"/>
            </p:cNvSpPr>
            <p:nvPr/>
          </p:nvSpPr>
          <p:spPr bwMode="auto">
            <a:xfrm>
              <a:off x="7397560" y="5060999"/>
              <a:ext cx="3868262" cy="384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chemeClr val="bg1"/>
                  </a:solidFill>
                </a:rPr>
                <a:t>项目</a:t>
              </a:r>
              <a:r>
                <a:rPr lang="en-US" altLang="zh-CN">
                  <a:solidFill>
                    <a:schemeClr val="bg1"/>
                  </a:solidFill>
                </a:rPr>
                <a:t>/</a:t>
              </a:r>
              <a:r>
                <a:rPr lang="zh-CN" altLang="en-US">
                  <a:solidFill>
                    <a:schemeClr val="bg1"/>
                  </a:solidFill>
                </a:rPr>
                <a:t>工作经验</a:t>
              </a: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2177143" y="4966747"/>
            <a:ext cx="2390885" cy="735991"/>
            <a:chOff x="956906" y="3967081"/>
            <a:chExt cx="4195819" cy="736345"/>
          </a:xfrm>
        </p:grpSpPr>
        <p:grpSp>
          <p:nvGrpSpPr>
            <p:cNvPr id="31" name="组合 30"/>
            <p:cNvGrpSpPr/>
            <p:nvPr/>
          </p:nvGrpSpPr>
          <p:grpSpPr>
            <a:xfrm flipH="1" flipV="1">
              <a:off x="956906" y="3967081"/>
              <a:ext cx="4195819" cy="736345"/>
              <a:chOff x="6409394" y="1542827"/>
              <a:chExt cx="4195819" cy="736345"/>
            </a:xfrm>
            <a:solidFill>
              <a:srgbClr val="E74C2E"/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6849757" y="1542827"/>
                <a:ext cx="3755456" cy="73634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 rot="5400000" flipV="1">
                <a:off x="6679706" y="1796970"/>
                <a:ext cx="205004" cy="745627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32783" name="文本框 64"/>
            <p:cNvSpPr txBox="1">
              <a:spLocks noChangeArrowheads="1"/>
            </p:cNvSpPr>
            <p:nvPr/>
          </p:nvSpPr>
          <p:spPr bwMode="auto">
            <a:xfrm>
              <a:off x="959737" y="4023880"/>
              <a:ext cx="3868262" cy="38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教育经历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2776" name="组合 35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37" name="椭圆 36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8" name="右箭头 37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2777" name="组合 38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40" name="椭圆 3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1" name="右箭头 4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98559" y="1843920"/>
            <a:ext cx="4765249" cy="3380916"/>
            <a:chOff x="3498559" y="1843920"/>
            <a:chExt cx="4765249" cy="3380916"/>
          </a:xfrm>
        </p:grpSpPr>
        <p:graphicFrame>
          <p:nvGraphicFramePr>
            <p:cNvPr id="2" name="图示 1"/>
            <p:cNvGraphicFramePr/>
            <p:nvPr>
              <p:extLst>
                <p:ext uri="{D42A27DB-BD31-4B8C-83A1-F6EECF244321}">
                  <p14:modId xmlns:p14="http://schemas.microsoft.com/office/powerpoint/2010/main" val="3536301139"/>
                </p:ext>
              </p:extLst>
            </p:nvPr>
          </p:nvGraphicFramePr>
          <p:xfrm>
            <a:off x="3498559" y="1843920"/>
            <a:ext cx="4765249" cy="33809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3" name="椭圆 12"/>
            <p:cNvSpPr/>
            <p:nvPr/>
          </p:nvSpPr>
          <p:spPr bwMode="auto">
            <a:xfrm>
              <a:off x="5679570" y="2132547"/>
              <a:ext cx="403225" cy="4048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noProof="1">
                  <a:latin typeface="Adobe 黑体 Std R" pitchFamily="34" charset="-122"/>
                  <a:ea typeface="Adobe 黑体 Std R" pitchFamily="34" charset="-122"/>
                </a:rPr>
                <a:t>1</a:t>
              </a:r>
              <a:endParaRPr lang="zh-CN" altLang="en-US" noProof="1">
                <a:latin typeface="Adobe 黑体 Std R" pitchFamily="34" charset="-122"/>
                <a:ea typeface="Adobe 黑体 Std R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 bwMode="auto">
            <a:xfrm>
              <a:off x="6937959" y="3060010"/>
              <a:ext cx="403225" cy="4048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noProof="1">
                  <a:latin typeface="Adobe 黑体 Std R" pitchFamily="34" charset="-122"/>
                  <a:ea typeface="Adobe 黑体 Std R" pitchFamily="34" charset="-122"/>
                </a:rPr>
                <a:t>2</a:t>
              </a:r>
              <a:endParaRPr lang="zh-CN" altLang="en-US" noProof="1">
                <a:latin typeface="Adobe 黑体 Std R" pitchFamily="34" charset="-122"/>
                <a:ea typeface="Adobe 黑体 Std R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 bwMode="auto">
            <a:xfrm>
              <a:off x="6419799" y="4509987"/>
              <a:ext cx="403225" cy="4048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noProof="1">
                  <a:latin typeface="Adobe 黑体 Std R" pitchFamily="34" charset="-122"/>
                  <a:ea typeface="Adobe 黑体 Std R" pitchFamily="34" charset="-122"/>
                </a:rPr>
                <a:t>3</a:t>
              </a:r>
              <a:endParaRPr lang="zh-CN" altLang="en-US" noProof="1">
                <a:latin typeface="Adobe 黑体 Std R" pitchFamily="34" charset="-122"/>
                <a:ea typeface="Adobe 黑体 Std R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 bwMode="auto">
            <a:xfrm>
              <a:off x="4914201" y="4509987"/>
              <a:ext cx="403225" cy="4048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noProof="1">
                  <a:latin typeface="Adobe 黑体 Std R" pitchFamily="34" charset="-122"/>
                  <a:ea typeface="Adobe 黑体 Std R" pitchFamily="34" charset="-122"/>
                </a:rPr>
                <a:t>4</a:t>
              </a:r>
              <a:endParaRPr lang="zh-CN" altLang="en-US" noProof="1">
                <a:latin typeface="Adobe 黑体 Std R" pitchFamily="34" charset="-122"/>
                <a:ea typeface="Adobe 黑体 Std R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 bwMode="auto">
            <a:xfrm>
              <a:off x="4467225" y="3060010"/>
              <a:ext cx="403225" cy="4048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noProof="1">
                  <a:latin typeface="Adobe 黑体 Std R" pitchFamily="34" charset="-122"/>
                  <a:ea typeface="Adobe 黑体 Std R" pitchFamily="34" charset="-122"/>
                </a:rPr>
                <a:t>5</a:t>
              </a:r>
              <a:endParaRPr lang="zh-CN" altLang="en-US" noProof="1">
                <a:latin typeface="Adobe 黑体 Std R" pitchFamily="34" charset="-122"/>
                <a:ea typeface="Adobe 黑体 Std R" pitchFamily="34" charset="-122"/>
              </a:endParaRPr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6206220" y="777753"/>
            <a:ext cx="2328180" cy="1081087"/>
            <a:chOff x="6457548" y="1298962"/>
            <a:chExt cx="3878757" cy="1081106"/>
          </a:xfrm>
        </p:grpSpPr>
        <p:grpSp>
          <p:nvGrpSpPr>
            <p:cNvPr id="47" name="组合 46"/>
            <p:cNvGrpSpPr/>
            <p:nvPr/>
          </p:nvGrpSpPr>
          <p:grpSpPr>
            <a:xfrm>
              <a:off x="6457548" y="1298962"/>
              <a:ext cx="3878757" cy="1081106"/>
              <a:chOff x="6679705" y="1461491"/>
              <a:chExt cx="3878757" cy="1081106"/>
            </a:xfrm>
            <a:solidFill>
              <a:srgbClr val="E74C2E"/>
            </a:solidFill>
          </p:grpSpPr>
          <p:sp>
            <p:nvSpPr>
              <p:cNvPr id="49" name="矩形 48"/>
              <p:cNvSpPr/>
              <p:nvPr/>
            </p:nvSpPr>
            <p:spPr>
              <a:xfrm>
                <a:off x="6679705" y="1461491"/>
                <a:ext cx="3878757" cy="73634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50" name="等腰三角形 49"/>
              <p:cNvSpPr/>
              <p:nvPr/>
            </p:nvSpPr>
            <p:spPr>
              <a:xfrm rot="10800000">
                <a:off x="6679706" y="1796970"/>
                <a:ext cx="205004" cy="745627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48" name="文本框 62"/>
            <p:cNvSpPr txBox="1">
              <a:spLocks noChangeArrowheads="1"/>
            </p:cNvSpPr>
            <p:nvPr/>
          </p:nvSpPr>
          <p:spPr bwMode="auto">
            <a:xfrm>
              <a:off x="6468043" y="1351786"/>
              <a:ext cx="3634935" cy="677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个人基本信息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 flipH="1">
            <a:off x="1201783" y="1852851"/>
            <a:ext cx="2925888" cy="1081087"/>
            <a:chOff x="6457548" y="1298962"/>
            <a:chExt cx="3878757" cy="1081106"/>
          </a:xfrm>
        </p:grpSpPr>
        <p:grpSp>
          <p:nvGrpSpPr>
            <p:cNvPr id="52" name="组合 51"/>
            <p:cNvGrpSpPr/>
            <p:nvPr/>
          </p:nvGrpSpPr>
          <p:grpSpPr>
            <a:xfrm>
              <a:off x="6457548" y="1298962"/>
              <a:ext cx="3878757" cy="1081106"/>
              <a:chOff x="6679705" y="1461491"/>
              <a:chExt cx="3878757" cy="1081106"/>
            </a:xfrm>
            <a:solidFill>
              <a:srgbClr val="E74C2E"/>
            </a:solidFill>
          </p:grpSpPr>
          <p:sp>
            <p:nvSpPr>
              <p:cNvPr id="54" name="矩形 53"/>
              <p:cNvSpPr/>
              <p:nvPr/>
            </p:nvSpPr>
            <p:spPr>
              <a:xfrm>
                <a:off x="6679705" y="1461491"/>
                <a:ext cx="3878757" cy="73634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55" name="等腰三角形 54"/>
              <p:cNvSpPr/>
              <p:nvPr/>
            </p:nvSpPr>
            <p:spPr>
              <a:xfrm rot="10800000">
                <a:off x="6679706" y="1796970"/>
                <a:ext cx="205004" cy="745627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53" name="文本框 62"/>
            <p:cNvSpPr txBox="1">
              <a:spLocks noChangeArrowheads="1"/>
            </p:cNvSpPr>
            <p:nvPr/>
          </p:nvSpPr>
          <p:spPr bwMode="auto">
            <a:xfrm>
              <a:off x="6468043" y="1351786"/>
              <a:ext cx="3868262" cy="677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实践经历、所获荣誉、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个人评价等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组合 55"/>
          <p:cNvGrpSpPr>
            <a:grpSpLocks/>
          </p:cNvGrpSpPr>
          <p:nvPr/>
        </p:nvGrpSpPr>
        <p:grpSpPr bwMode="auto">
          <a:xfrm flipH="1">
            <a:off x="7743399" y="2894420"/>
            <a:ext cx="2480464" cy="735991"/>
            <a:chOff x="956906" y="3967081"/>
            <a:chExt cx="4195819" cy="736345"/>
          </a:xfrm>
        </p:grpSpPr>
        <p:grpSp>
          <p:nvGrpSpPr>
            <p:cNvPr id="57" name="组合 56"/>
            <p:cNvGrpSpPr/>
            <p:nvPr/>
          </p:nvGrpSpPr>
          <p:grpSpPr>
            <a:xfrm flipH="1" flipV="1">
              <a:off x="956906" y="3967081"/>
              <a:ext cx="4195819" cy="736345"/>
              <a:chOff x="6409394" y="1542827"/>
              <a:chExt cx="4195819" cy="736345"/>
            </a:xfrm>
            <a:solidFill>
              <a:srgbClr val="E74C2E"/>
            </a:solidFill>
          </p:grpSpPr>
          <p:sp>
            <p:nvSpPr>
              <p:cNvPr id="59" name="矩形 58"/>
              <p:cNvSpPr/>
              <p:nvPr/>
            </p:nvSpPr>
            <p:spPr>
              <a:xfrm>
                <a:off x="6849757" y="1542827"/>
                <a:ext cx="3755456" cy="73634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60" name="等腰三角形 59"/>
              <p:cNvSpPr/>
              <p:nvPr/>
            </p:nvSpPr>
            <p:spPr>
              <a:xfrm rot="5400000" flipV="1">
                <a:off x="6679706" y="1796970"/>
                <a:ext cx="205004" cy="745627"/>
              </a:xfrm>
              <a:prstGeom prst="triangle">
                <a:avLst>
                  <a:gd name="adj" fmla="val 10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58" name="文本框 64"/>
            <p:cNvSpPr txBox="1">
              <a:spLocks noChangeArrowheads="1"/>
            </p:cNvSpPr>
            <p:nvPr/>
          </p:nvSpPr>
          <p:spPr bwMode="auto">
            <a:xfrm>
              <a:off x="959737" y="4023880"/>
              <a:ext cx="3868262" cy="38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掌握技能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0" y="542925"/>
            <a:ext cx="3370263" cy="494076"/>
            <a:chOff x="0" y="543361"/>
            <a:chExt cx="3370216" cy="493479"/>
          </a:xfrm>
        </p:grpSpPr>
        <p:grpSp>
          <p:nvGrpSpPr>
            <p:cNvPr id="48" name="组合 47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50" name="矩形 49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51" name="直角三角形 50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51247" name="文本框 3"/>
            <p:cNvSpPr txBox="1">
              <a:spLocks noChangeArrowheads="1"/>
            </p:cNvSpPr>
            <p:nvPr/>
          </p:nvSpPr>
          <p:spPr bwMode="auto">
            <a:xfrm>
              <a:off x="415721" y="575733"/>
              <a:ext cx="2909047" cy="461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一份好的简历</a:t>
              </a:r>
            </a:p>
          </p:txBody>
        </p:sp>
      </p:grpSp>
      <p:grpSp>
        <p:nvGrpSpPr>
          <p:cNvPr id="51203" name="组合 51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53" name="椭圆 5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4" name="右箭头 5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51204" name="组合 54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56" name="椭圆 55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右箭头 56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33653" y="1520499"/>
            <a:ext cx="5639193" cy="758867"/>
            <a:chOff x="2433653" y="1520499"/>
            <a:chExt cx="5639193" cy="758867"/>
          </a:xfrm>
        </p:grpSpPr>
        <p:grpSp>
          <p:nvGrpSpPr>
            <p:cNvPr id="4" name="组合 3"/>
            <p:cNvGrpSpPr/>
            <p:nvPr/>
          </p:nvGrpSpPr>
          <p:grpSpPr>
            <a:xfrm>
              <a:off x="2433653" y="1520499"/>
              <a:ext cx="777905" cy="758867"/>
              <a:chOff x="1931231" y="1555334"/>
              <a:chExt cx="777905" cy="758867"/>
            </a:xfrm>
          </p:grpSpPr>
          <p:sp>
            <p:nvSpPr>
              <p:cNvPr id="51213" name="Oval 21"/>
              <p:cNvSpPr>
                <a:spLocks noChangeArrowheads="1"/>
              </p:cNvSpPr>
              <p:nvPr/>
            </p:nvSpPr>
            <p:spPr bwMode="auto">
              <a:xfrm>
                <a:off x="1931231" y="1555334"/>
                <a:ext cx="777905" cy="758867"/>
              </a:xfrm>
              <a:prstGeom prst="ellipse">
                <a:avLst/>
              </a:prstGeom>
              <a:solidFill>
                <a:srgbClr val="595959"/>
              </a:solidFill>
              <a:ln w="285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12" name="WordArt 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36981" y="1722032"/>
                <a:ext cx="249168" cy="4254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400" kern="10">
                    <a:ln w="9525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gradFill rotWithShape="1">
                      <a:gsLst>
                        <a:gs pos="0">
                          <a:srgbClr val="EAEAEA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zh-CN" altLang="en-US" sz="2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58" name="Rectangle 38"/>
            <p:cNvSpPr>
              <a:spLocks noChangeArrowheads="1"/>
            </p:cNvSpPr>
            <p:nvPr/>
          </p:nvSpPr>
          <p:spPr bwMode="auto">
            <a:xfrm>
              <a:off x="3211558" y="1675627"/>
              <a:ext cx="486128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</a:pPr>
              <a:r>
                <a:rPr lang="zh-CN" altLang="en-US" sz="2000" b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针对性强、目的性强，包含有效内容最多</a:t>
              </a:r>
              <a:endParaRPr lang="en-US" altLang="zh-CN" sz="1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433784" y="3999064"/>
            <a:ext cx="4167501" cy="758866"/>
            <a:chOff x="2433784" y="3999064"/>
            <a:chExt cx="4167501" cy="758866"/>
          </a:xfrm>
        </p:grpSpPr>
        <p:grpSp>
          <p:nvGrpSpPr>
            <p:cNvPr id="2" name="组合 1"/>
            <p:cNvGrpSpPr/>
            <p:nvPr/>
          </p:nvGrpSpPr>
          <p:grpSpPr>
            <a:xfrm>
              <a:off x="2433784" y="3999064"/>
              <a:ext cx="777774" cy="758866"/>
              <a:chOff x="1243368" y="1785485"/>
              <a:chExt cx="777774" cy="758866"/>
            </a:xfrm>
          </p:grpSpPr>
          <p:sp>
            <p:nvSpPr>
              <p:cNvPr id="51231" name="Oval 16"/>
              <p:cNvSpPr>
                <a:spLocks noChangeArrowheads="1"/>
              </p:cNvSpPr>
              <p:nvPr/>
            </p:nvSpPr>
            <p:spPr bwMode="auto">
              <a:xfrm>
                <a:off x="1243368" y="1785485"/>
                <a:ext cx="777774" cy="758866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3" name="WordArt 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43917" y="1952811"/>
                <a:ext cx="380950" cy="4254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400" kern="10">
                    <a:ln w="9525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gradFill rotWithShape="1">
                      <a:gsLst>
                        <a:gs pos="0">
                          <a:srgbClr val="EAEAEA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endParaRPr lang="zh-CN" altLang="en-US" sz="2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3324815" y="4166390"/>
              <a:ext cx="3276470" cy="476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</a:pPr>
              <a:r>
                <a:rPr lang="zh-CN" altLang="en-US" sz="2000" b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语言清晰、逻辑性强</a:t>
              </a:r>
              <a:endParaRPr lang="en-US" altLang="zh-CN" sz="1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920343" y="2702719"/>
            <a:ext cx="4493670" cy="758648"/>
            <a:chOff x="4920343" y="2702719"/>
            <a:chExt cx="4493670" cy="758648"/>
          </a:xfrm>
        </p:grpSpPr>
        <p:grpSp>
          <p:nvGrpSpPr>
            <p:cNvPr id="3" name="组合 2"/>
            <p:cNvGrpSpPr/>
            <p:nvPr/>
          </p:nvGrpSpPr>
          <p:grpSpPr>
            <a:xfrm>
              <a:off x="8636016" y="2702719"/>
              <a:ext cx="777997" cy="758648"/>
              <a:chOff x="2592266" y="3233924"/>
              <a:chExt cx="777997" cy="758648"/>
            </a:xfrm>
          </p:grpSpPr>
          <p:sp>
            <p:nvSpPr>
              <p:cNvPr id="51238" name="Oval 21"/>
              <p:cNvSpPr>
                <a:spLocks noChangeArrowheads="1"/>
              </p:cNvSpPr>
              <p:nvPr/>
            </p:nvSpPr>
            <p:spPr bwMode="auto">
              <a:xfrm>
                <a:off x="2592266" y="3233924"/>
                <a:ext cx="777997" cy="758648"/>
              </a:xfrm>
              <a:prstGeom prst="ellipse">
                <a:avLst/>
              </a:prstGeom>
              <a:solidFill>
                <a:srgbClr val="002060"/>
              </a:solidFill>
              <a:ln w="285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7" name="WordArt 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59007" y="3400573"/>
                <a:ext cx="244513" cy="4253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2400" kern="10">
                    <a:ln w="9525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gradFill rotWithShape="1">
                      <a:gsLst>
                        <a:gs pos="0">
                          <a:srgbClr val="EAEAEA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endParaRPr lang="zh-CN" altLang="en-US" sz="2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60" name="Rectangle 38"/>
            <p:cNvSpPr>
              <a:spLocks noChangeArrowheads="1"/>
            </p:cNvSpPr>
            <p:nvPr/>
          </p:nvSpPr>
          <p:spPr bwMode="auto">
            <a:xfrm>
              <a:off x="4920343" y="2869368"/>
              <a:ext cx="35823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40000"/>
                </a:lnSpc>
              </a:pPr>
              <a:r>
                <a:rPr lang="zh-CN" altLang="en-US" sz="2000" b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简洁、明了，完整且重点突出</a:t>
              </a:r>
              <a:endParaRPr lang="en-US" altLang="zh-CN" sz="18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4030608" y="5146803"/>
            <a:ext cx="71881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有了一份好的简历，求职已成功了一半</a:t>
            </a:r>
          </a:p>
        </p:txBody>
      </p: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7" name="单圆角矩形 16"/>
          <p:cNvSpPr/>
          <p:nvPr/>
        </p:nvSpPr>
        <p:spPr>
          <a:xfrm flipV="1">
            <a:off x="5667375" y="701675"/>
            <a:ext cx="5649913" cy="5307013"/>
          </a:xfrm>
          <a:prstGeom prst="round1Rect">
            <a:avLst>
              <a:gd name="adj" fmla="val 9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8" name="单圆角矩形 17"/>
          <p:cNvSpPr/>
          <p:nvPr/>
        </p:nvSpPr>
        <p:spPr>
          <a:xfrm flipH="1">
            <a:off x="4676775" y="1733550"/>
            <a:ext cx="5822950" cy="890588"/>
          </a:xfrm>
          <a:prstGeom prst="round1Rect">
            <a:avLst>
              <a:gd name="adj" fmla="val 327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r>
              <a:rPr lang="zh-CN" altLang="en-US" sz="4400" noProof="1">
                <a:latin typeface="微软雅黑" pitchFamily="34" charset="-122"/>
                <a:ea typeface="微软雅黑" pitchFamily="34" charset="-122"/>
              </a:rPr>
              <a:t>技术能力的编写</a:t>
            </a:r>
            <a:endParaRPr lang="zh-CN" altLang="en-US" sz="1200" spc="-100" noProof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162800" y="2971800"/>
            <a:ext cx="2676525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编写的内容</a:t>
            </a:r>
            <a:endParaRPr lang="en-US" altLang="zh-CN" sz="2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0347325" y="5083175"/>
            <a:ext cx="1255713" cy="965200"/>
            <a:chOff x="10318555" y="4969295"/>
            <a:chExt cx="1255597" cy="964366"/>
          </a:xfrm>
        </p:grpSpPr>
        <p:sp>
          <p:nvSpPr>
            <p:cNvPr id="30732" name="椭圆 20"/>
            <p:cNvSpPr>
              <a:spLocks noChangeArrowheads="1"/>
            </p:cNvSpPr>
            <p:nvPr/>
          </p:nvSpPr>
          <p:spPr bwMode="auto">
            <a:xfrm>
              <a:off x="10318555" y="5162537"/>
              <a:ext cx="971342" cy="47607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33" name="TextBox 21"/>
            <p:cNvSpPr txBox="1">
              <a:spLocks noChangeArrowheads="1"/>
            </p:cNvSpPr>
            <p:nvPr/>
          </p:nvSpPr>
          <p:spPr bwMode="auto">
            <a:xfrm>
              <a:off x="10526974" y="4969295"/>
              <a:ext cx="1047178" cy="964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5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460375" y="6034088"/>
            <a:ext cx="42973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162800" y="3508375"/>
            <a:ext cx="2676525" cy="55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编写的格式</a:t>
            </a:r>
            <a:endParaRPr lang="en-US" altLang="zh-CN" sz="2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29" name="组合 24"/>
          <p:cNvGrpSpPr>
            <a:grpSpLocks/>
          </p:cNvGrpSpPr>
          <p:nvPr/>
        </p:nvGrpSpPr>
        <p:grpSpPr bwMode="auto">
          <a:xfrm>
            <a:off x="479425" y="3725864"/>
            <a:ext cx="3203575" cy="2071481"/>
            <a:chOff x="480120" y="4242235"/>
            <a:chExt cx="2459290" cy="1590929"/>
          </a:xfrm>
        </p:grpSpPr>
        <p:pic>
          <p:nvPicPr>
            <p:cNvPr id="30730" name="图片 2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120" y="4242235"/>
              <a:ext cx="1793776" cy="1345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1" name="TextBox 26"/>
            <p:cNvSpPr txBox="1">
              <a:spLocks noChangeArrowheads="1"/>
            </p:cNvSpPr>
            <p:nvPr/>
          </p:nvSpPr>
          <p:spPr bwMode="auto">
            <a:xfrm>
              <a:off x="748046" y="5449445"/>
              <a:ext cx="2191364" cy="38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0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 Wolrd</a:t>
              </a:r>
            </a:p>
          </p:txBody>
        </p:sp>
      </p:grpSp>
      <p:sp>
        <p:nvSpPr>
          <p:cNvPr id="14" name="TextBox 23"/>
          <p:cNvSpPr txBox="1">
            <a:spLocks noChangeArrowheads="1"/>
          </p:cNvSpPr>
          <p:nvPr/>
        </p:nvSpPr>
        <p:spPr bwMode="auto">
          <a:xfrm>
            <a:off x="7162800" y="4062371"/>
            <a:ext cx="2676525" cy="55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编写的原则</a:t>
            </a:r>
            <a:endParaRPr lang="en-US" altLang="zh-CN" sz="2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8927E-6 -1.19861 L -3.18927E-6 7.40741E-7 L 0.00039 -0.12153 L -3.18927E-6 7.40741E-7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5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92 3.7037E-7 L -1.55168E-6 3.7037E-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3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/>
      <p:bldP spid="24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组合 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4819" name="组合 1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0" y="542925"/>
            <a:ext cx="3370263" cy="509588"/>
            <a:chOff x="0" y="543361"/>
            <a:chExt cx="3370217" cy="508972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34856" name="文本框 3"/>
            <p:cNvSpPr txBox="1">
              <a:spLocks noChangeArrowheads="1"/>
            </p:cNvSpPr>
            <p:nvPr/>
          </p:nvSpPr>
          <p:spPr bwMode="auto">
            <a:xfrm>
              <a:off x="493487" y="590669"/>
              <a:ext cx="2876730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编写的内容</a:t>
              </a:r>
            </a:p>
          </p:txBody>
        </p:sp>
      </p:grpSp>
      <p:sp>
        <p:nvSpPr>
          <p:cNvPr id="157" name="椭圆 156"/>
          <p:cNvSpPr/>
          <p:nvPr/>
        </p:nvSpPr>
        <p:spPr bwMode="auto">
          <a:xfrm>
            <a:off x="10324026" y="4967124"/>
            <a:ext cx="1518038" cy="1066483"/>
          </a:xfrm>
          <a:prstGeom prst="ellipse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>
              <a:rot lat="0" lon="0" rev="0"/>
            </a:lightRig>
          </a:scene3d>
          <a:sp3d extrusionH="279400" prstMaterial="plastic">
            <a:bevelT w="139700" h="152400" prst="convex"/>
          </a:sp3d>
        </p:spPr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kern="0" noProof="1">
              <a:solidFill>
                <a:prstClr val="white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158" name="TextBox 20"/>
          <p:cNvSpPr txBox="1">
            <a:spLocks noChangeArrowheads="1"/>
          </p:cNvSpPr>
          <p:nvPr/>
        </p:nvSpPr>
        <p:spPr bwMode="auto">
          <a:xfrm>
            <a:off x="3052853" y="2861579"/>
            <a:ext cx="6169523" cy="1200327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/>
        </p:spPr>
        <p:txBody>
          <a:bodyPr wrap="square" lIns="91438" tIns="45719" rIns="91438" bIns="45719">
            <a:spAutoFit/>
          </a:bodyPr>
          <a:lstStyle/>
          <a:p>
            <a:pPr eaLnBrk="1" fontAlgn="auto" hangingPunct="1">
              <a:defRPr/>
            </a:pPr>
            <a:r>
              <a:rPr lang="zh-CN" altLang="en-US" sz="3600" noProof="1">
                <a:solidFill>
                  <a:srgbClr val="0070C0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自身所掌握的，</a:t>
            </a:r>
            <a:endParaRPr lang="en-US" altLang="zh-CN" sz="3600" noProof="1">
              <a:solidFill>
                <a:srgbClr val="0070C0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 eaLnBrk="1" fontAlgn="auto" hangingPunct="1">
              <a:defRPr/>
            </a:pPr>
            <a:r>
              <a:rPr lang="zh-CN" altLang="en-US" sz="3600" noProof="1">
                <a:solidFill>
                  <a:srgbClr val="0070C0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且与应聘岗位相符合的技能</a:t>
            </a:r>
          </a:p>
        </p:txBody>
      </p:sp>
      <p:sp>
        <p:nvSpPr>
          <p:cNvPr id="160" name="TextBox 20"/>
          <p:cNvSpPr txBox="1">
            <a:spLocks noChangeArrowheads="1"/>
          </p:cNvSpPr>
          <p:nvPr/>
        </p:nvSpPr>
        <p:spPr bwMode="auto">
          <a:xfrm>
            <a:off x="1216272" y="1818998"/>
            <a:ext cx="1923667" cy="70788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91438" tIns="45719" rIns="91438" bIns="45719"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4000" noProof="1">
                <a:solidFill>
                  <a:srgbClr val="0070C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写什么？</a:t>
            </a:r>
          </a:p>
        </p:txBody>
      </p:sp>
      <p:sp>
        <p:nvSpPr>
          <p:cNvPr id="41" name="椭圆 40"/>
          <p:cNvSpPr/>
          <p:nvPr/>
        </p:nvSpPr>
        <p:spPr bwMode="auto">
          <a:xfrm>
            <a:off x="10584219" y="4733426"/>
            <a:ext cx="942262" cy="651392"/>
          </a:xfrm>
          <a:prstGeom prst="ellipse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>
              <a:rot lat="0" lon="0" rev="0"/>
            </a:lightRig>
          </a:scene3d>
          <a:sp3d extrusionH="279400" prstMaterial="plastic">
            <a:bevelT w="139700" h="152400" prst="convex"/>
          </a:sp3d>
        </p:spPr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kern="0" noProof="1">
              <a:solidFill>
                <a:prstClr val="white"/>
              </a:solidFill>
              <a:latin typeface="Calibri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0" decel="100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50" decel="100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组合 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47107" name="组合 1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0" y="542925"/>
            <a:ext cx="3370263" cy="509588"/>
            <a:chOff x="0" y="543361"/>
            <a:chExt cx="3370217" cy="508972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47124" name="文本框 3"/>
            <p:cNvSpPr txBox="1">
              <a:spLocks noChangeArrowheads="1"/>
            </p:cNvSpPr>
            <p:nvPr/>
          </p:nvSpPr>
          <p:spPr bwMode="auto">
            <a:xfrm>
              <a:off x="635001" y="590669"/>
              <a:ext cx="2735216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编写的格式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1114244" y="1608818"/>
            <a:ext cx="0" cy="3997325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1793968" y="1824628"/>
            <a:ext cx="8395062" cy="3518880"/>
            <a:chOff x="6753497" y="1842321"/>
            <a:chExt cx="5096603" cy="3186198"/>
          </a:xfrm>
          <a:solidFill>
            <a:srgbClr val="002060"/>
          </a:solidFill>
        </p:grpSpPr>
        <p:sp>
          <p:nvSpPr>
            <p:cNvPr id="28" name="矩形 27"/>
            <p:cNvSpPr/>
            <p:nvPr/>
          </p:nvSpPr>
          <p:spPr>
            <a:xfrm>
              <a:off x="6753497" y="1842321"/>
              <a:ext cx="5096603" cy="31861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9" name="文本框 32"/>
            <p:cNvSpPr txBox="1"/>
            <p:nvPr/>
          </p:nvSpPr>
          <p:spPr>
            <a:xfrm>
              <a:off x="6911213" y="2091093"/>
              <a:ext cx="4781171" cy="2731051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eaLnBrk="1" fontAlgn="auto" hangingPunct="1">
                <a:defRPr/>
              </a:pPr>
              <a:r>
                <a:rPr lang="zh-CN" altLang="en-US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熟练应用</a:t>
              </a:r>
              <a:r>
                <a:rPr lang="en-US" altLang="zh-CN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XXXX</a:t>
              </a:r>
            </a:p>
            <a:p>
              <a:pPr eaLnBrk="1" fontAlgn="auto" hangingPunct="1">
                <a:defRPr/>
              </a:pPr>
              <a:r>
                <a:rPr lang="zh-CN" altLang="en-US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熟练</a:t>
              </a:r>
              <a:r>
                <a:rPr lang="en-US" altLang="zh-CN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XXXXX</a:t>
              </a:r>
              <a:r>
                <a:rPr lang="zh-CN" altLang="en-US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的操作，能够</a:t>
              </a:r>
              <a:r>
                <a:rPr lang="en-US" altLang="zh-CN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XXXXX</a:t>
              </a:r>
            </a:p>
            <a:p>
              <a:pPr eaLnBrk="1" fontAlgn="auto" hangingPunct="1">
                <a:defRPr/>
              </a:pPr>
              <a:r>
                <a:rPr lang="zh-CN" altLang="en-US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熟练</a:t>
              </a:r>
              <a:r>
                <a:rPr lang="en-US" altLang="zh-CN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XXXXX</a:t>
              </a:r>
              <a:r>
                <a:rPr lang="zh-CN" altLang="en-US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的应用</a:t>
              </a:r>
              <a:endParaRPr lang="en-US" altLang="zh-CN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defRPr/>
              </a:pPr>
              <a:r>
                <a:rPr lang="zh-CN" altLang="en-US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熟悉</a:t>
              </a:r>
              <a:r>
                <a:rPr lang="en-US" altLang="zh-CN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XXXXX</a:t>
              </a:r>
            </a:p>
            <a:p>
              <a:pPr eaLnBrk="1" fontAlgn="auto" hangingPunct="1">
                <a:defRPr/>
              </a:pPr>
              <a:r>
                <a:rPr lang="zh-CN" altLang="en-US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熟练使用</a:t>
              </a:r>
              <a:r>
                <a:rPr lang="en-US" altLang="zh-CN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XXXXXX</a:t>
              </a:r>
            </a:p>
            <a:p>
              <a:pPr eaLnBrk="1" fontAlgn="auto" hangingPunct="1">
                <a:defRPr/>
              </a:pPr>
              <a:r>
                <a:rPr lang="zh-CN" altLang="en-US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了解</a:t>
              </a:r>
              <a:r>
                <a:rPr lang="en-US" altLang="zh-CN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XXXXX</a:t>
              </a:r>
              <a:r>
                <a:rPr lang="zh-CN" altLang="en-US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，能够</a:t>
              </a:r>
              <a:r>
                <a:rPr lang="en-US" altLang="zh-CN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XXXXXX</a:t>
              </a:r>
            </a:p>
            <a:p>
              <a:pPr eaLnBrk="1" fontAlgn="auto" hangingPunct="1">
                <a:defRPr/>
              </a:pPr>
              <a:r>
                <a:rPr lang="zh-CN" altLang="en-US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XXXXX</a:t>
              </a:r>
              <a:r>
                <a:rPr lang="zh-CN" altLang="en-US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，具备</a:t>
              </a:r>
              <a:r>
                <a:rPr lang="en-US" altLang="zh-CN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XXXXX</a:t>
              </a:r>
              <a:r>
                <a:rPr lang="zh-CN" altLang="en-US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能力</a:t>
              </a:r>
              <a:endParaRPr lang="en-US" altLang="zh-CN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defRPr/>
              </a:pPr>
              <a:r>
                <a:rPr lang="en-US" altLang="zh-CN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XXXXX</a:t>
              </a:r>
              <a:r>
                <a:rPr lang="zh-CN" altLang="en-US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的年的</a:t>
              </a:r>
              <a:r>
                <a:rPr lang="en-US" altLang="zh-CN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XXXXX</a:t>
              </a:r>
              <a:r>
                <a:rPr lang="zh-CN" altLang="en-US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工作经验，</a:t>
              </a:r>
              <a:r>
                <a:rPr lang="en-US" altLang="zh-CN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XXXXX</a:t>
              </a:r>
              <a:r>
                <a:rPr lang="zh-CN" altLang="en-US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能力强</a:t>
              </a:r>
              <a:endParaRPr lang="en-US" altLang="zh-CN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defRPr/>
              </a:pPr>
              <a:r>
                <a:rPr lang="zh-CN" altLang="en-US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具有</a:t>
              </a:r>
              <a:r>
                <a:rPr lang="en-US" altLang="zh-CN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XXXXXX</a:t>
              </a:r>
              <a:r>
                <a:rPr lang="zh-CN" altLang="en-US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的基础</a:t>
              </a:r>
              <a:endParaRPr lang="en-US" altLang="zh-CN" noProof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fontAlgn="auto" hangingPunct="1">
                <a:defRPr/>
              </a:pPr>
              <a:r>
                <a:rPr lang="zh-CN" altLang="en-US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具有</a:t>
              </a:r>
              <a:r>
                <a:rPr lang="en-US" altLang="zh-CN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XXXXXX</a:t>
              </a:r>
              <a:r>
                <a:rPr lang="zh-CN" altLang="en-US" noProof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的编程习惯</a:t>
              </a:r>
            </a:p>
          </p:txBody>
        </p:sp>
      </p:grp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0" y="542925"/>
            <a:ext cx="3370263" cy="509002"/>
            <a:chOff x="0" y="543361"/>
            <a:chExt cx="3370217" cy="508691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38939" name="文本框 3"/>
            <p:cNvSpPr txBox="1">
              <a:spLocks noChangeArrowheads="1"/>
            </p:cNvSpPr>
            <p:nvPr/>
          </p:nvSpPr>
          <p:spPr bwMode="auto">
            <a:xfrm>
              <a:off x="292101" y="590669"/>
              <a:ext cx="3078116" cy="461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编写的原则</a:t>
              </a:r>
            </a:p>
          </p:txBody>
        </p:sp>
      </p:grpSp>
      <p:grpSp>
        <p:nvGrpSpPr>
          <p:cNvPr id="38915" name="组合 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8916" name="组合 1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38917" name="平行四边形 43"/>
          <p:cNvSpPr>
            <a:spLocks noChangeArrowheads="1"/>
          </p:cNvSpPr>
          <p:nvPr/>
        </p:nvSpPr>
        <p:spPr bwMode="auto">
          <a:xfrm rot="-5400000">
            <a:off x="8339838" y="599187"/>
            <a:ext cx="463550" cy="4462462"/>
          </a:xfrm>
          <a:prstGeom prst="parallelogram">
            <a:avLst>
              <a:gd name="adj" fmla="val 0"/>
            </a:avLst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8" name="平行四边形 44"/>
          <p:cNvSpPr>
            <a:spLocks noChangeArrowheads="1"/>
          </p:cNvSpPr>
          <p:nvPr/>
        </p:nvSpPr>
        <p:spPr bwMode="auto">
          <a:xfrm rot="-5400000">
            <a:off x="8352632" y="2229644"/>
            <a:ext cx="463550" cy="4389437"/>
          </a:xfrm>
          <a:prstGeom prst="parallelogram">
            <a:avLst>
              <a:gd name="adj" fmla="val 0"/>
            </a:avLst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9" name="平行四边形 45"/>
          <p:cNvSpPr>
            <a:spLocks noChangeArrowheads="1"/>
          </p:cNvSpPr>
          <p:nvPr/>
        </p:nvSpPr>
        <p:spPr bwMode="auto">
          <a:xfrm rot="-5400000">
            <a:off x="3240882" y="1748631"/>
            <a:ext cx="463550" cy="3814763"/>
          </a:xfrm>
          <a:prstGeom prst="parallelogram">
            <a:avLst>
              <a:gd name="adj" fmla="val 0"/>
            </a:avLst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20" name="平行四边形 46"/>
          <p:cNvSpPr>
            <a:spLocks noChangeArrowheads="1"/>
          </p:cNvSpPr>
          <p:nvPr/>
        </p:nvSpPr>
        <p:spPr bwMode="auto">
          <a:xfrm rot="-5400000">
            <a:off x="3258343" y="189707"/>
            <a:ext cx="461963" cy="3848100"/>
          </a:xfrm>
          <a:prstGeom prst="parallelogram">
            <a:avLst>
              <a:gd name="adj" fmla="val 0"/>
            </a:avLst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97085" y="1484395"/>
            <a:ext cx="1159587" cy="3524104"/>
            <a:chOff x="5297085" y="1484395"/>
            <a:chExt cx="1159587" cy="3524104"/>
          </a:xfrm>
        </p:grpSpPr>
        <p:grpSp>
          <p:nvGrpSpPr>
            <p:cNvPr id="48" name="组合 47"/>
            <p:cNvGrpSpPr/>
            <p:nvPr/>
          </p:nvGrpSpPr>
          <p:grpSpPr>
            <a:xfrm>
              <a:off x="5297085" y="1484395"/>
              <a:ext cx="1159587" cy="3524104"/>
              <a:chOff x="3657239" y="1690070"/>
              <a:chExt cx="1615168" cy="490866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pic>
            <p:nvPicPr>
              <p:cNvPr id="49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>
                <a:fillRect/>
              </a:stretch>
            </p:blipFill>
            <p:spPr bwMode="auto">
              <a:xfrm flipH="1">
                <a:off x="4439707" y="3877079"/>
                <a:ext cx="786606" cy="1658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" name="Picture 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>
                <a:fillRect/>
              </a:stretch>
            </p:blipFill>
            <p:spPr bwMode="auto">
              <a:xfrm flipH="1">
                <a:off x="4485801" y="2784525"/>
                <a:ext cx="786606" cy="16525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51" name="组合 50"/>
              <p:cNvGrpSpPr/>
              <p:nvPr/>
            </p:nvGrpSpPr>
            <p:grpSpPr>
              <a:xfrm>
                <a:off x="3657674" y="1690070"/>
                <a:ext cx="1554181" cy="1637915"/>
                <a:chOff x="4943860" y="1914298"/>
                <a:chExt cx="1867755" cy="1968382"/>
              </a:xfrm>
              <a:effectLst/>
            </p:grpSpPr>
            <p:sp>
              <p:nvSpPr>
                <p:cNvPr id="56" name="椭圆 3"/>
                <p:cNvSpPr/>
                <p:nvPr/>
              </p:nvSpPr>
              <p:spPr bwMode="auto">
                <a:xfrm rot="1267204">
                  <a:off x="4943860" y="1914298"/>
                  <a:ext cx="1867755" cy="1867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7754" h="1867754">
                      <a:moveTo>
                        <a:pt x="650774" y="268682"/>
                      </a:moveTo>
                      <a:cubicBezTo>
                        <a:pt x="391599" y="378303"/>
                        <a:pt x="209744" y="634935"/>
                        <a:pt x="209744" y="934042"/>
                      </a:cubicBezTo>
                      <a:cubicBezTo>
                        <a:pt x="209744" y="1332851"/>
                        <a:pt x="533042" y="1656149"/>
                        <a:pt x="931851" y="1656149"/>
                      </a:cubicBezTo>
                      <a:cubicBezTo>
                        <a:pt x="1330660" y="1656149"/>
                        <a:pt x="1653958" y="1332851"/>
                        <a:pt x="1653958" y="934042"/>
                      </a:cubicBezTo>
                      <a:cubicBezTo>
                        <a:pt x="1653958" y="535233"/>
                        <a:pt x="1330660" y="211935"/>
                        <a:pt x="931851" y="211935"/>
                      </a:cubicBezTo>
                      <a:cubicBezTo>
                        <a:pt x="832149" y="211935"/>
                        <a:pt x="737166" y="232141"/>
                        <a:pt x="650774" y="268682"/>
                      </a:cubicBezTo>
                      <a:close/>
                      <a:moveTo>
                        <a:pt x="570370" y="73389"/>
                      </a:moveTo>
                      <a:cubicBezTo>
                        <a:pt x="682098" y="26132"/>
                        <a:pt x="804935" y="0"/>
                        <a:pt x="933877" y="0"/>
                      </a:cubicBezTo>
                      <a:cubicBezTo>
                        <a:pt x="1449643" y="0"/>
                        <a:pt x="1867754" y="418111"/>
                        <a:pt x="1867754" y="933877"/>
                      </a:cubicBezTo>
                      <a:cubicBezTo>
                        <a:pt x="1867754" y="1449643"/>
                        <a:pt x="1449643" y="1867754"/>
                        <a:pt x="933877" y="1867754"/>
                      </a:cubicBezTo>
                      <a:cubicBezTo>
                        <a:pt x="418111" y="1867754"/>
                        <a:pt x="0" y="1449643"/>
                        <a:pt x="0" y="933877"/>
                      </a:cubicBezTo>
                      <a:cubicBezTo>
                        <a:pt x="0" y="547052"/>
                        <a:pt x="235187" y="215159"/>
                        <a:pt x="570370" y="7338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B0F0"/>
                    </a:gs>
                    <a:gs pos="47000">
                      <a:srgbClr val="1F497D">
                        <a:lumMod val="60000"/>
                        <a:lumOff val="40000"/>
                      </a:srgbClr>
                    </a:gs>
                    <a:gs pos="82000">
                      <a:srgbClr val="0070C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12700" cap="flat" cmpd="sng" algn="ctr">
                  <a:solidFill>
                    <a:srgbClr val="007FDE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defRPr/>
                  </a:pPr>
                  <a:endParaRPr lang="zh-CN" altLang="en-US" kern="0" noProof="1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7" name="椭圆 56"/>
                <p:cNvSpPr/>
                <p:nvPr/>
              </p:nvSpPr>
              <p:spPr bwMode="auto">
                <a:xfrm rot="21389837">
                  <a:off x="5335149" y="3492403"/>
                  <a:ext cx="1133661" cy="39027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>
                        <a:alpha val="55000"/>
                      </a:sysClr>
                    </a:gs>
                    <a:gs pos="50000">
                      <a:sysClr val="window" lastClr="FFFFFF">
                        <a:shade val="67500"/>
                        <a:satMod val="115000"/>
                        <a:alpha val="12000"/>
                      </a:sysClr>
                    </a:gs>
                    <a:gs pos="100000">
                      <a:sysClr val="window" lastClr="FFFFFF">
                        <a:shade val="100000"/>
                        <a:satMod val="115000"/>
                        <a:alpha val="0"/>
                      </a:sys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defRPr/>
                  </a:pPr>
                  <a:endParaRPr lang="zh-CN" altLang="en-US" kern="0" noProof="1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8" name="椭圆 57"/>
                <p:cNvSpPr/>
                <p:nvPr/>
              </p:nvSpPr>
              <p:spPr bwMode="auto">
                <a:xfrm rot="2179789">
                  <a:off x="5291601" y="1981891"/>
                  <a:ext cx="1226378" cy="122637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ysClr val="window" lastClr="FFFFFF">
                        <a:alpha val="0"/>
                      </a:sysClr>
                    </a:gs>
                    <a:gs pos="16000">
                      <a:sysClr val="window" lastClr="FFFFFF">
                        <a:alpha val="51000"/>
                      </a:sysClr>
                    </a:gs>
                    <a:gs pos="30000">
                      <a:sysClr val="window" lastClr="FFFFFF">
                        <a:alpha val="0"/>
                      </a:sys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defRPr/>
                  </a:pPr>
                  <a:endParaRPr lang="zh-CN" altLang="en-US" kern="0" noProof="1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</p:grpSp>
          <p:pic>
            <p:nvPicPr>
              <p:cNvPr id="52" name="Picture 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>
                <a:fillRect/>
              </a:stretch>
            </p:blipFill>
            <p:spPr bwMode="auto">
              <a:xfrm>
                <a:off x="3743929" y="2784525"/>
                <a:ext cx="786606" cy="16525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" name="Picture 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>
                <a:fillRect/>
              </a:stretch>
            </p:blipFill>
            <p:spPr bwMode="auto">
              <a:xfrm flipH="1">
                <a:off x="4464025" y="4946145"/>
                <a:ext cx="786606" cy="16525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4" name="Picture 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>
                <a:fillRect/>
              </a:stretch>
            </p:blipFill>
            <p:spPr bwMode="auto">
              <a:xfrm>
                <a:off x="3722153" y="4946145"/>
                <a:ext cx="786606" cy="16525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>
                <a:fillRect/>
              </a:stretch>
            </p:blipFill>
            <p:spPr bwMode="auto">
              <a:xfrm>
                <a:off x="3657239" y="3877079"/>
                <a:ext cx="786606" cy="1658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8922" name="TextBox 48"/>
            <p:cNvSpPr txBox="1">
              <a:spLocks noChangeArrowheads="1"/>
            </p:cNvSpPr>
            <p:nvPr/>
          </p:nvSpPr>
          <p:spPr bwMode="auto">
            <a:xfrm>
              <a:off x="5665788" y="1768475"/>
              <a:ext cx="434975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8" tIns="45719" rIns="91438" bIns="45719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1F497D"/>
                  </a:solidFill>
                  <a:latin typeface="Arial" panose="020B0604020202020204" pitchFamily="34" charset="0"/>
                </a:rPr>
                <a:t>1</a:t>
              </a:r>
              <a:endParaRPr lang="zh-CN" altLang="en-US" sz="2800" b="1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923" name="TextBox 49"/>
            <p:cNvSpPr txBox="1">
              <a:spLocks noChangeArrowheads="1"/>
            </p:cNvSpPr>
            <p:nvPr/>
          </p:nvSpPr>
          <p:spPr bwMode="auto">
            <a:xfrm>
              <a:off x="5665788" y="2632075"/>
              <a:ext cx="4349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8" tIns="45719" rIns="91438" bIns="45719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1F497D"/>
                  </a:solidFill>
                  <a:latin typeface="Arial" panose="020B0604020202020204" pitchFamily="34" charset="0"/>
                </a:rPr>
                <a:t>2</a:t>
              </a:r>
              <a:endParaRPr lang="zh-CN" altLang="en-US" sz="2800" b="1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924" name="TextBox 50"/>
            <p:cNvSpPr txBox="1">
              <a:spLocks noChangeArrowheads="1"/>
            </p:cNvSpPr>
            <p:nvPr/>
          </p:nvSpPr>
          <p:spPr bwMode="auto">
            <a:xfrm>
              <a:off x="5665788" y="3352800"/>
              <a:ext cx="434975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8" tIns="45719" rIns="91438" bIns="45719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1F497D"/>
                  </a:solidFill>
                  <a:latin typeface="Arial" panose="020B0604020202020204" pitchFamily="34" charset="0"/>
                </a:rPr>
                <a:t>3</a:t>
              </a:r>
              <a:endParaRPr lang="zh-CN" altLang="en-US" sz="2800" b="1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925" name="TextBox 51"/>
            <p:cNvSpPr txBox="1">
              <a:spLocks noChangeArrowheads="1"/>
            </p:cNvSpPr>
            <p:nvPr/>
          </p:nvSpPr>
          <p:spPr bwMode="auto">
            <a:xfrm>
              <a:off x="5665788" y="4216400"/>
              <a:ext cx="4349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8" tIns="45719" rIns="91438" bIns="45719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1F497D"/>
                  </a:solidFill>
                  <a:latin typeface="Arial" panose="020B0604020202020204" pitchFamily="34" charset="0"/>
                </a:rPr>
                <a:t>4</a:t>
              </a:r>
              <a:endParaRPr lang="zh-CN" altLang="en-US" sz="2800" b="1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8926" name="TextBox 56"/>
          <p:cNvSpPr txBox="1">
            <a:spLocks noChangeArrowheads="1"/>
          </p:cNvSpPr>
          <p:nvPr/>
        </p:nvSpPr>
        <p:spPr bwMode="auto">
          <a:xfrm>
            <a:off x="2463800" y="1931988"/>
            <a:ext cx="2108200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符合企业需求</a:t>
            </a:r>
          </a:p>
        </p:txBody>
      </p:sp>
      <p:sp>
        <p:nvSpPr>
          <p:cNvPr id="38929" name="TextBox 56"/>
          <p:cNvSpPr txBox="1">
            <a:spLocks noChangeArrowheads="1"/>
          </p:cNvSpPr>
          <p:nvPr/>
        </p:nvSpPr>
        <p:spPr bwMode="auto">
          <a:xfrm>
            <a:off x="2463800" y="3444875"/>
            <a:ext cx="2108200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有分类、有顺序</a:t>
            </a:r>
          </a:p>
        </p:txBody>
      </p:sp>
      <p:sp>
        <p:nvSpPr>
          <p:cNvPr id="38931" name="TextBox 56"/>
          <p:cNvSpPr txBox="1">
            <a:spLocks noChangeArrowheads="1"/>
          </p:cNvSpPr>
          <p:nvPr/>
        </p:nvSpPr>
        <p:spPr bwMode="auto">
          <a:xfrm>
            <a:off x="7575658" y="2617377"/>
            <a:ext cx="2108200" cy="40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符合自身实际</a:t>
            </a:r>
          </a:p>
        </p:txBody>
      </p:sp>
      <p:sp>
        <p:nvSpPr>
          <p:cNvPr id="38932" name="TextBox 56"/>
          <p:cNvSpPr txBox="1">
            <a:spLocks noChangeArrowheads="1"/>
          </p:cNvSpPr>
          <p:nvPr/>
        </p:nvSpPr>
        <p:spPr bwMode="auto">
          <a:xfrm>
            <a:off x="7194272" y="4225253"/>
            <a:ext cx="2870971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表述准确、无错别字</a:t>
            </a:r>
          </a:p>
        </p:txBody>
      </p: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 animBg="1"/>
      <p:bldP spid="38919" grpId="0" animBg="1"/>
      <p:bldP spid="389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5" name="文本框 22"/>
          <p:cNvSpPr txBox="1">
            <a:spLocks noChangeArrowheads="1"/>
          </p:cNvSpPr>
          <p:nvPr/>
        </p:nvSpPr>
        <p:spPr bwMode="auto">
          <a:xfrm>
            <a:off x="2117731" y="1639869"/>
            <a:ext cx="8937619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具有面向对象思想，扎实的编程功底以及良好的编码习惯； 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熟练应用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Struts+Hibernate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SSH2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框架和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三层架构开发模式； 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熟练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数据库的操作，能够编写存储过程，熟悉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SQLServer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数据库； 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熟练掌握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Weblogic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JBoss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容器以及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容器的配置以及部署； 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客户端技术；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熟悉版本管理器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； 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系统下常用开发工具的安装和操作；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了解设计模式，代码重构和项目过程管理，能够编写文档。 </a:t>
            </a:r>
          </a:p>
        </p:txBody>
      </p:sp>
      <p:grpSp>
        <p:nvGrpSpPr>
          <p:cNvPr id="22536" name="组合 30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32" name="椭圆 31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22537" name="组合 33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35" name="椭圆 34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6" name="右箭头 35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0" y="542925"/>
            <a:ext cx="3370263" cy="509030"/>
            <a:chOff x="0" y="543361"/>
            <a:chExt cx="3370216" cy="508415"/>
          </a:xfrm>
        </p:grpSpPr>
        <p:grpSp>
          <p:nvGrpSpPr>
            <p:cNvPr id="39" name="组合 38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41" name="矩形 40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22540" name="文本框 3"/>
            <p:cNvSpPr txBox="1">
              <a:spLocks noChangeArrowheads="1"/>
            </p:cNvSpPr>
            <p:nvPr/>
          </p:nvSpPr>
          <p:spPr bwMode="auto">
            <a:xfrm>
              <a:off x="557351" y="590669"/>
              <a:ext cx="2812865" cy="461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技术能力示例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5319708"/>
      </p:ext>
    </p:extLst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7" name="单圆角矩形 16"/>
          <p:cNvSpPr/>
          <p:nvPr/>
        </p:nvSpPr>
        <p:spPr>
          <a:xfrm flipV="1">
            <a:off x="5667375" y="701675"/>
            <a:ext cx="5649913" cy="5307013"/>
          </a:xfrm>
          <a:prstGeom prst="round1Rect">
            <a:avLst>
              <a:gd name="adj" fmla="val 9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8" name="单圆角矩形 17"/>
          <p:cNvSpPr/>
          <p:nvPr/>
        </p:nvSpPr>
        <p:spPr>
          <a:xfrm flipH="1">
            <a:off x="4676775" y="1733550"/>
            <a:ext cx="5822950" cy="890588"/>
          </a:xfrm>
          <a:prstGeom prst="round1Rect">
            <a:avLst>
              <a:gd name="adj" fmla="val 327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r>
              <a:rPr lang="zh-CN" altLang="en-US" sz="4400" noProof="1">
                <a:latin typeface="微软雅黑" pitchFamily="34" charset="-122"/>
                <a:ea typeface="微软雅黑" pitchFamily="34" charset="-122"/>
              </a:rPr>
              <a:t>项目经验的编写</a:t>
            </a:r>
            <a:endParaRPr lang="zh-CN" altLang="en-US" sz="1200" spc="-100" noProof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0347325" y="5083175"/>
            <a:ext cx="1255713" cy="965200"/>
            <a:chOff x="10318555" y="4969295"/>
            <a:chExt cx="1255597" cy="964366"/>
          </a:xfrm>
        </p:grpSpPr>
        <p:sp>
          <p:nvSpPr>
            <p:cNvPr id="36876" name="椭圆 20"/>
            <p:cNvSpPr>
              <a:spLocks noChangeArrowheads="1"/>
            </p:cNvSpPr>
            <p:nvPr/>
          </p:nvSpPr>
          <p:spPr bwMode="auto">
            <a:xfrm>
              <a:off x="10318555" y="5162537"/>
              <a:ext cx="971342" cy="47607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77" name="TextBox 21"/>
            <p:cNvSpPr txBox="1">
              <a:spLocks noChangeArrowheads="1"/>
            </p:cNvSpPr>
            <p:nvPr/>
          </p:nvSpPr>
          <p:spPr bwMode="auto">
            <a:xfrm>
              <a:off x="10526974" y="4969295"/>
              <a:ext cx="1047178" cy="964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5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5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460375" y="6034088"/>
            <a:ext cx="42973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873" name="组合 24"/>
          <p:cNvGrpSpPr>
            <a:grpSpLocks/>
          </p:cNvGrpSpPr>
          <p:nvPr/>
        </p:nvGrpSpPr>
        <p:grpSpPr bwMode="auto">
          <a:xfrm>
            <a:off x="479425" y="3725864"/>
            <a:ext cx="3203575" cy="2071481"/>
            <a:chOff x="480120" y="4242235"/>
            <a:chExt cx="2459290" cy="1590929"/>
          </a:xfrm>
        </p:grpSpPr>
        <p:pic>
          <p:nvPicPr>
            <p:cNvPr id="36874" name="图片 2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120" y="4242235"/>
              <a:ext cx="1793776" cy="1345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5" name="TextBox 26"/>
            <p:cNvSpPr txBox="1">
              <a:spLocks noChangeArrowheads="1"/>
            </p:cNvSpPr>
            <p:nvPr/>
          </p:nvSpPr>
          <p:spPr bwMode="auto">
            <a:xfrm>
              <a:off x="748046" y="5449445"/>
              <a:ext cx="2191364" cy="38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0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 World</a:t>
              </a:r>
            </a:p>
          </p:txBody>
        </p:sp>
      </p:grp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7162800" y="2971800"/>
            <a:ext cx="2676525" cy="55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项目经验的内容</a:t>
            </a:r>
            <a:endParaRPr lang="en-US" altLang="zh-CN" sz="2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23"/>
          <p:cNvSpPr txBox="1">
            <a:spLocks noChangeArrowheads="1"/>
          </p:cNvSpPr>
          <p:nvPr/>
        </p:nvSpPr>
        <p:spPr bwMode="auto">
          <a:xfrm>
            <a:off x="7162800" y="3508375"/>
            <a:ext cx="2676525" cy="55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项目经验的组成</a:t>
            </a:r>
            <a:endParaRPr lang="en-US" altLang="zh-CN" sz="2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3"/>
          <p:cNvSpPr txBox="1">
            <a:spLocks noChangeArrowheads="1"/>
          </p:cNvSpPr>
          <p:nvPr/>
        </p:nvSpPr>
        <p:spPr bwMode="auto">
          <a:xfrm>
            <a:off x="7162800" y="4062371"/>
            <a:ext cx="2676525" cy="55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编写的注意点</a:t>
            </a:r>
            <a:endParaRPr lang="en-US" altLang="zh-CN" sz="2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8927E-6 -1.19861 L -3.18927E-6 7.40741E-7 L 0.00039 -0.12153 L -3.18927E-6 7.40741E-7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5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92 3.7037E-7 L -1.55168E-6 3.7037E-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3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4" grpId="0"/>
      <p:bldP spid="15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组合 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4819" name="组合 1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0" y="542925"/>
            <a:ext cx="3370263" cy="509030"/>
            <a:chOff x="0" y="543361"/>
            <a:chExt cx="3370217" cy="508415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34856" name="文本框 3"/>
            <p:cNvSpPr txBox="1">
              <a:spLocks noChangeArrowheads="1"/>
            </p:cNvSpPr>
            <p:nvPr/>
          </p:nvSpPr>
          <p:spPr bwMode="auto">
            <a:xfrm>
              <a:off x="493487" y="590669"/>
              <a:ext cx="2876730" cy="461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项目经验的内容</a:t>
              </a:r>
            </a:p>
          </p:txBody>
        </p:sp>
      </p:grpSp>
      <p:sp>
        <p:nvSpPr>
          <p:cNvPr id="157" name="椭圆 156"/>
          <p:cNvSpPr/>
          <p:nvPr/>
        </p:nvSpPr>
        <p:spPr bwMode="auto">
          <a:xfrm>
            <a:off x="10324026" y="4967124"/>
            <a:ext cx="1518038" cy="1066483"/>
          </a:xfrm>
          <a:prstGeom prst="ellipse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>
              <a:rot lat="0" lon="0" rev="0"/>
            </a:lightRig>
          </a:scene3d>
          <a:sp3d extrusionH="279400" prstMaterial="plastic">
            <a:bevelT w="139700" h="152400" prst="convex"/>
          </a:sp3d>
        </p:spPr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kern="0" noProof="1">
              <a:solidFill>
                <a:prstClr val="white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158" name="TextBox 20"/>
          <p:cNvSpPr txBox="1">
            <a:spLocks noChangeArrowheads="1"/>
          </p:cNvSpPr>
          <p:nvPr/>
        </p:nvSpPr>
        <p:spPr bwMode="auto">
          <a:xfrm>
            <a:off x="3052853" y="2861579"/>
            <a:ext cx="6169523" cy="1200327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/>
        </p:spPr>
        <p:txBody>
          <a:bodyPr wrap="square" lIns="91438" tIns="45719" rIns="91438" bIns="45719">
            <a:spAutoFit/>
          </a:bodyPr>
          <a:lstStyle/>
          <a:p>
            <a:pPr eaLnBrk="1" fontAlgn="auto" hangingPunct="1">
              <a:defRPr/>
            </a:pPr>
            <a:r>
              <a:rPr lang="zh-CN" altLang="en-US" sz="3600" noProof="1">
                <a:solidFill>
                  <a:srgbClr val="0070C0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自身所从事的</a:t>
            </a:r>
            <a:endParaRPr lang="en-US" altLang="zh-CN" sz="3600" noProof="1">
              <a:solidFill>
                <a:srgbClr val="0070C0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 eaLnBrk="1" fontAlgn="auto" hangingPunct="1">
              <a:defRPr/>
            </a:pPr>
            <a:r>
              <a:rPr lang="zh-CN" altLang="en-US" sz="3600" noProof="1">
                <a:solidFill>
                  <a:srgbClr val="0070C0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工作经验与实践经验，</a:t>
            </a:r>
            <a:endParaRPr lang="en-US" altLang="zh-CN" sz="3600" noProof="1">
              <a:solidFill>
                <a:srgbClr val="0070C0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160" name="TextBox 20"/>
          <p:cNvSpPr txBox="1">
            <a:spLocks noChangeArrowheads="1"/>
          </p:cNvSpPr>
          <p:nvPr/>
        </p:nvSpPr>
        <p:spPr bwMode="auto">
          <a:xfrm>
            <a:off x="1216272" y="1818998"/>
            <a:ext cx="1923667" cy="70788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91438" tIns="45719" rIns="91438" bIns="45719"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4000" noProof="1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写什么？</a:t>
            </a:r>
          </a:p>
        </p:txBody>
      </p:sp>
      <p:sp>
        <p:nvSpPr>
          <p:cNvPr id="41" name="椭圆 40"/>
          <p:cNvSpPr/>
          <p:nvPr/>
        </p:nvSpPr>
        <p:spPr bwMode="auto">
          <a:xfrm>
            <a:off x="10584219" y="4733426"/>
            <a:ext cx="942262" cy="651392"/>
          </a:xfrm>
          <a:prstGeom prst="ellipse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7699985" lon="0" rev="0"/>
            </a:camera>
            <a:lightRig rig="threePt" dir="t">
              <a:rot lat="0" lon="0" rev="0"/>
            </a:lightRig>
          </a:scene3d>
          <a:sp3d extrusionH="279400" prstMaterial="plastic">
            <a:bevelT w="139700" h="152400" prst="convex"/>
          </a:sp3d>
        </p:spPr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kern="0" noProof="1">
              <a:solidFill>
                <a:prstClr val="white"/>
              </a:solidFill>
              <a:latin typeface="Calibri"/>
              <a:ea typeface="微软雅黑" pitchFamily="34" charset="-122"/>
            </a:endParaRPr>
          </a:p>
        </p:txBody>
      </p: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3941127" y="5178600"/>
            <a:ext cx="3887878" cy="70788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91438" tIns="45719" rIns="91438" bIns="45719">
            <a:prstTxWarp prst="textTriangleInverted">
              <a:avLst/>
            </a:prstTxWarp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4000" noProof="1">
                <a:solidFill>
                  <a:srgbClr val="00B0F0"/>
                </a:solidFill>
                <a:effectLst/>
                <a:latin typeface="华文琥珀" panose="02010800040101010101" pitchFamily="2" charset="-122"/>
                <a:ea typeface="华文琥珀" panose="02010800040101010101" pitchFamily="2" charset="-122"/>
              </a:rPr>
              <a:t>我们有经验吗？</a:t>
            </a:r>
          </a:p>
        </p:txBody>
      </p:sp>
    </p:spTree>
    <p:extLst>
      <p:ext uri="{BB962C8B-B14F-4D97-AF65-F5344CB8AC3E}">
        <p14:creationId xmlns:p14="http://schemas.microsoft.com/office/powerpoint/2010/main" val="989460820"/>
      </p:ext>
    </p:extLst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0" decel="100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50" decel="100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5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0" y="542925"/>
            <a:ext cx="3370263" cy="509030"/>
            <a:chOff x="0" y="543361"/>
            <a:chExt cx="3370217" cy="5084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45112" name="文本框 3"/>
            <p:cNvSpPr txBox="1">
              <a:spLocks noChangeArrowheads="1"/>
            </p:cNvSpPr>
            <p:nvPr/>
          </p:nvSpPr>
          <p:spPr bwMode="auto">
            <a:xfrm>
              <a:off x="635001" y="590669"/>
              <a:ext cx="2735216" cy="461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项目经验的组成</a:t>
              </a:r>
            </a:p>
          </p:txBody>
        </p:sp>
      </p:grpSp>
      <p:grpSp>
        <p:nvGrpSpPr>
          <p:cNvPr id="45059" name="组合 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45060" name="组合 1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108" name="组合 107"/>
          <p:cNvGrpSpPr>
            <a:grpSpLocks/>
          </p:cNvGrpSpPr>
          <p:nvPr/>
        </p:nvGrpSpPr>
        <p:grpSpPr bwMode="auto">
          <a:xfrm>
            <a:off x="1431381" y="1662294"/>
            <a:ext cx="9129713" cy="3647265"/>
            <a:chOff x="-133216" y="1520825"/>
            <a:chExt cx="9383579" cy="3748087"/>
          </a:xfrm>
        </p:grpSpPr>
        <p:grpSp>
          <p:nvGrpSpPr>
            <p:cNvPr id="45066" name="组合 108"/>
            <p:cNvGrpSpPr>
              <a:grpSpLocks/>
            </p:cNvGrpSpPr>
            <p:nvPr/>
          </p:nvGrpSpPr>
          <p:grpSpPr bwMode="auto">
            <a:xfrm>
              <a:off x="1417638" y="1520825"/>
              <a:ext cx="7832725" cy="3748087"/>
              <a:chOff x="1417638" y="1520825"/>
              <a:chExt cx="7832725" cy="3748087"/>
            </a:xfrm>
          </p:grpSpPr>
          <p:sp>
            <p:nvSpPr>
              <p:cNvPr id="45075" name="Freeform 2"/>
              <p:cNvSpPr>
                <a:spLocks noChangeArrowheads="1"/>
              </p:cNvSpPr>
              <p:nvPr/>
            </p:nvSpPr>
            <p:spPr bwMode="auto">
              <a:xfrm flipH="1">
                <a:off x="5707063" y="3692525"/>
                <a:ext cx="876300" cy="236537"/>
              </a:xfrm>
              <a:custGeom>
                <a:avLst/>
                <a:gdLst>
                  <a:gd name="T0" fmla="*/ 876300 w 2331"/>
                  <a:gd name="T1" fmla="*/ 236537 h 688"/>
                  <a:gd name="T2" fmla="*/ 39097 w 2331"/>
                  <a:gd name="T3" fmla="*/ 47445 h 688"/>
                  <a:gd name="T4" fmla="*/ 784196 w 2331"/>
                  <a:gd name="T5" fmla="*/ 0 h 688"/>
                  <a:gd name="T6" fmla="*/ 876300 w 2331"/>
                  <a:gd name="T7" fmla="*/ 236537 h 68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666666">
                      <a:alpha val="34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6" name="Freeform 4"/>
              <p:cNvSpPr>
                <a:spLocks noChangeArrowheads="1"/>
              </p:cNvSpPr>
              <p:nvPr/>
            </p:nvSpPr>
            <p:spPr bwMode="auto">
              <a:xfrm flipH="1">
                <a:off x="6996113" y="3609975"/>
                <a:ext cx="863600" cy="388937"/>
              </a:xfrm>
              <a:custGeom>
                <a:avLst/>
                <a:gdLst>
                  <a:gd name="T0" fmla="*/ 863600 w 2331"/>
                  <a:gd name="T1" fmla="*/ 388937 h 688"/>
                  <a:gd name="T2" fmla="*/ 38530 w 2331"/>
                  <a:gd name="T3" fmla="*/ 78014 h 688"/>
                  <a:gd name="T4" fmla="*/ 772831 w 2331"/>
                  <a:gd name="T5" fmla="*/ 0 h 688"/>
                  <a:gd name="T6" fmla="*/ 863600 w 2331"/>
                  <a:gd name="T7" fmla="*/ 388937 h 68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666666">
                      <a:alpha val="34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7" name="Freeform 5"/>
              <p:cNvSpPr>
                <a:spLocks noChangeArrowheads="1"/>
              </p:cNvSpPr>
              <p:nvPr/>
            </p:nvSpPr>
            <p:spPr bwMode="auto">
              <a:xfrm flipH="1">
                <a:off x="8412163" y="3746500"/>
                <a:ext cx="838200" cy="363537"/>
              </a:xfrm>
              <a:custGeom>
                <a:avLst/>
                <a:gdLst>
                  <a:gd name="T0" fmla="*/ 838200 w 2331"/>
                  <a:gd name="T1" fmla="*/ 363537 h 688"/>
                  <a:gd name="T2" fmla="*/ 37397 w 2331"/>
                  <a:gd name="T3" fmla="*/ 72919 h 688"/>
                  <a:gd name="T4" fmla="*/ 750101 w 2331"/>
                  <a:gd name="T5" fmla="*/ 0 h 688"/>
                  <a:gd name="T6" fmla="*/ 838200 w 2331"/>
                  <a:gd name="T7" fmla="*/ 363537 h 68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666666">
                      <a:alpha val="34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8" name="Freeform 7"/>
              <p:cNvSpPr>
                <a:spLocks noChangeArrowheads="1"/>
              </p:cNvSpPr>
              <p:nvPr/>
            </p:nvSpPr>
            <p:spPr bwMode="auto">
              <a:xfrm>
                <a:off x="2713038" y="3692525"/>
                <a:ext cx="885825" cy="236537"/>
              </a:xfrm>
              <a:custGeom>
                <a:avLst/>
                <a:gdLst>
                  <a:gd name="T0" fmla="*/ 885825 w 2331"/>
                  <a:gd name="T1" fmla="*/ 236537 h 688"/>
                  <a:gd name="T2" fmla="*/ 39522 w 2331"/>
                  <a:gd name="T3" fmla="*/ 47445 h 688"/>
                  <a:gd name="T4" fmla="*/ 792720 w 2331"/>
                  <a:gd name="T5" fmla="*/ 0 h 688"/>
                  <a:gd name="T6" fmla="*/ 885825 w 2331"/>
                  <a:gd name="T7" fmla="*/ 236537 h 68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666666">
                      <a:alpha val="34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9" name="Freeform 10"/>
              <p:cNvSpPr>
                <a:spLocks noChangeArrowheads="1"/>
              </p:cNvSpPr>
              <p:nvPr/>
            </p:nvSpPr>
            <p:spPr bwMode="auto">
              <a:xfrm>
                <a:off x="2270126" y="2817812"/>
                <a:ext cx="1082675" cy="1189038"/>
              </a:xfrm>
              <a:custGeom>
                <a:avLst/>
                <a:gdLst>
                  <a:gd name="T0" fmla="*/ 0 w 973"/>
                  <a:gd name="T1" fmla="*/ 0 h 1069"/>
                  <a:gd name="T2" fmla="*/ 0 w 973"/>
                  <a:gd name="T3" fmla="*/ 1189038 h 1069"/>
                  <a:gd name="T4" fmla="*/ 1082675 w 973"/>
                  <a:gd name="T5" fmla="*/ 1169017 h 1069"/>
                  <a:gd name="T6" fmla="*/ 1082675 w 973"/>
                  <a:gd name="T7" fmla="*/ 40042 h 1069"/>
                  <a:gd name="T8" fmla="*/ 0 w 973"/>
                  <a:gd name="T9" fmla="*/ 0 h 10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3" h="1069">
                    <a:moveTo>
                      <a:pt x="0" y="0"/>
                    </a:moveTo>
                    <a:lnTo>
                      <a:pt x="0" y="1069"/>
                    </a:lnTo>
                    <a:lnTo>
                      <a:pt x="973" y="1051"/>
                    </a:lnTo>
                    <a:lnTo>
                      <a:pt x="973" y="3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8F8F8"/>
                  </a:gs>
                  <a:gs pos="100000">
                    <a:srgbClr val="C0C0C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0" name="Freeform 11"/>
              <p:cNvSpPr>
                <a:spLocks noChangeArrowheads="1"/>
              </p:cNvSpPr>
              <p:nvPr/>
            </p:nvSpPr>
            <p:spPr bwMode="auto">
              <a:xfrm>
                <a:off x="2060576" y="2803525"/>
                <a:ext cx="219075" cy="1189037"/>
              </a:xfrm>
              <a:custGeom>
                <a:avLst/>
                <a:gdLst>
                  <a:gd name="T0" fmla="*/ 0 w 197"/>
                  <a:gd name="T1" fmla="*/ 136812 h 1069"/>
                  <a:gd name="T2" fmla="*/ 0 w 197"/>
                  <a:gd name="T3" fmla="*/ 1053338 h 1069"/>
                  <a:gd name="T4" fmla="*/ 219075 w 197"/>
                  <a:gd name="T5" fmla="*/ 1189037 h 1069"/>
                  <a:gd name="T6" fmla="*/ 219075 w 197"/>
                  <a:gd name="T7" fmla="*/ 0 h 1069"/>
                  <a:gd name="T8" fmla="*/ 0 w 197"/>
                  <a:gd name="T9" fmla="*/ 136812 h 10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7" h="1069">
                    <a:moveTo>
                      <a:pt x="0" y="123"/>
                    </a:moveTo>
                    <a:lnTo>
                      <a:pt x="0" y="947"/>
                    </a:lnTo>
                    <a:lnTo>
                      <a:pt x="197" y="1069"/>
                    </a:lnTo>
                    <a:lnTo>
                      <a:pt x="197" y="0"/>
                    </a:lnTo>
                    <a:lnTo>
                      <a:pt x="0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5F5F5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1" name="Freeform 12"/>
              <p:cNvSpPr>
                <a:spLocks noChangeArrowheads="1"/>
              </p:cNvSpPr>
              <p:nvPr/>
            </p:nvSpPr>
            <p:spPr bwMode="auto">
              <a:xfrm>
                <a:off x="3565526" y="2857500"/>
                <a:ext cx="1016000" cy="1081087"/>
              </a:xfrm>
              <a:custGeom>
                <a:avLst/>
                <a:gdLst>
                  <a:gd name="T0" fmla="*/ 1016000 w 913"/>
                  <a:gd name="T1" fmla="*/ 1065516 h 972"/>
                  <a:gd name="T2" fmla="*/ 0 w 913"/>
                  <a:gd name="T3" fmla="*/ 1081087 h 972"/>
                  <a:gd name="T4" fmla="*/ 0 w 913"/>
                  <a:gd name="T5" fmla="*/ 0 h 972"/>
                  <a:gd name="T6" fmla="*/ 1016000 w 913"/>
                  <a:gd name="T7" fmla="*/ 6673 h 972"/>
                  <a:gd name="T8" fmla="*/ 1016000 w 913"/>
                  <a:gd name="T9" fmla="*/ 1065516 h 9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3" h="972">
                    <a:moveTo>
                      <a:pt x="913" y="958"/>
                    </a:moveTo>
                    <a:lnTo>
                      <a:pt x="0" y="972"/>
                    </a:lnTo>
                    <a:lnTo>
                      <a:pt x="0" y="0"/>
                    </a:lnTo>
                    <a:lnTo>
                      <a:pt x="913" y="6"/>
                    </a:lnTo>
                    <a:lnTo>
                      <a:pt x="913" y="95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8F8F8"/>
                  </a:gs>
                  <a:gs pos="100000">
                    <a:srgbClr val="C0C0C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2" name="Freeform 13"/>
              <p:cNvSpPr>
                <a:spLocks noChangeArrowheads="1"/>
              </p:cNvSpPr>
              <p:nvPr/>
            </p:nvSpPr>
            <p:spPr bwMode="auto">
              <a:xfrm>
                <a:off x="3489326" y="2857500"/>
                <a:ext cx="76200" cy="1081087"/>
              </a:xfrm>
              <a:custGeom>
                <a:avLst/>
                <a:gdLst>
                  <a:gd name="T0" fmla="*/ 0 w 69"/>
                  <a:gd name="T1" fmla="*/ 96764 h 972"/>
                  <a:gd name="T2" fmla="*/ 0 w 69"/>
                  <a:gd name="T3" fmla="*/ 1007680 h 972"/>
                  <a:gd name="T4" fmla="*/ 76200 w 69"/>
                  <a:gd name="T5" fmla="*/ 1081087 h 972"/>
                  <a:gd name="T6" fmla="*/ 76200 w 69"/>
                  <a:gd name="T7" fmla="*/ 0 h 972"/>
                  <a:gd name="T8" fmla="*/ 0 w 69"/>
                  <a:gd name="T9" fmla="*/ 96764 h 9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" h="972">
                    <a:moveTo>
                      <a:pt x="0" y="87"/>
                    </a:moveTo>
                    <a:lnTo>
                      <a:pt x="0" y="906"/>
                    </a:lnTo>
                    <a:lnTo>
                      <a:pt x="69" y="972"/>
                    </a:lnTo>
                    <a:lnTo>
                      <a:pt x="69" y="0"/>
                    </a:lnTo>
                    <a:lnTo>
                      <a:pt x="0" y="8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5F5F5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3" name="Freeform 14"/>
              <p:cNvSpPr>
                <a:spLocks noChangeArrowheads="1"/>
              </p:cNvSpPr>
              <p:nvPr/>
            </p:nvSpPr>
            <p:spPr bwMode="auto">
              <a:xfrm flipH="1">
                <a:off x="7288213" y="2720975"/>
                <a:ext cx="1119188" cy="1392237"/>
              </a:xfrm>
              <a:custGeom>
                <a:avLst/>
                <a:gdLst>
                  <a:gd name="T0" fmla="*/ 0 w 1006"/>
                  <a:gd name="T1" fmla="*/ 0 h 1251"/>
                  <a:gd name="T2" fmla="*/ 0 w 1006"/>
                  <a:gd name="T3" fmla="*/ 1392237 h 1251"/>
                  <a:gd name="T4" fmla="*/ 1119188 w 1006"/>
                  <a:gd name="T5" fmla="*/ 1284286 h 1251"/>
                  <a:gd name="T6" fmla="*/ 1119188 w 1006"/>
                  <a:gd name="T7" fmla="*/ 90145 h 1251"/>
                  <a:gd name="T8" fmla="*/ 0 w 1006"/>
                  <a:gd name="T9" fmla="*/ 0 h 1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6" h="1251">
                    <a:moveTo>
                      <a:pt x="0" y="0"/>
                    </a:moveTo>
                    <a:lnTo>
                      <a:pt x="0" y="1251"/>
                    </a:lnTo>
                    <a:lnTo>
                      <a:pt x="1006" y="1154"/>
                    </a:lnTo>
                    <a:lnTo>
                      <a:pt x="1006" y="81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F8F8F8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4" name="Freeform 15"/>
              <p:cNvSpPr>
                <a:spLocks noChangeArrowheads="1"/>
              </p:cNvSpPr>
              <p:nvPr/>
            </p:nvSpPr>
            <p:spPr bwMode="auto">
              <a:xfrm flipH="1">
                <a:off x="8407401" y="2720975"/>
                <a:ext cx="377825" cy="1392237"/>
              </a:xfrm>
              <a:custGeom>
                <a:avLst/>
                <a:gdLst>
                  <a:gd name="T0" fmla="*/ 0 w 339"/>
                  <a:gd name="T1" fmla="*/ 122419 h 1251"/>
                  <a:gd name="T2" fmla="*/ 0 w 339"/>
                  <a:gd name="T3" fmla="*/ 1201931 h 1251"/>
                  <a:gd name="T4" fmla="*/ 377825 w 339"/>
                  <a:gd name="T5" fmla="*/ 1392237 h 1251"/>
                  <a:gd name="T6" fmla="*/ 377825 w 339"/>
                  <a:gd name="T7" fmla="*/ 0 h 1251"/>
                  <a:gd name="T8" fmla="*/ 0 w 339"/>
                  <a:gd name="T9" fmla="*/ 122419 h 1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9" h="1251">
                    <a:moveTo>
                      <a:pt x="0" y="110"/>
                    </a:moveTo>
                    <a:lnTo>
                      <a:pt x="0" y="1080"/>
                    </a:lnTo>
                    <a:lnTo>
                      <a:pt x="339" y="1251"/>
                    </a:lnTo>
                    <a:lnTo>
                      <a:pt x="339" y="0"/>
                    </a:lnTo>
                    <a:lnTo>
                      <a:pt x="0" y="11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5F5F5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5" name="Freeform 16"/>
              <p:cNvSpPr>
                <a:spLocks noChangeArrowheads="1"/>
              </p:cNvSpPr>
              <p:nvPr/>
            </p:nvSpPr>
            <p:spPr bwMode="auto">
              <a:xfrm flipH="1">
                <a:off x="5926138" y="2803525"/>
                <a:ext cx="1082675" cy="1189037"/>
              </a:xfrm>
              <a:custGeom>
                <a:avLst/>
                <a:gdLst>
                  <a:gd name="T0" fmla="*/ 0 w 973"/>
                  <a:gd name="T1" fmla="*/ 0 h 1069"/>
                  <a:gd name="T2" fmla="*/ 0 w 973"/>
                  <a:gd name="T3" fmla="*/ 1189037 h 1069"/>
                  <a:gd name="T4" fmla="*/ 1082675 w 973"/>
                  <a:gd name="T5" fmla="*/ 1169016 h 1069"/>
                  <a:gd name="T6" fmla="*/ 1082675 w 973"/>
                  <a:gd name="T7" fmla="*/ 40042 h 1069"/>
                  <a:gd name="T8" fmla="*/ 0 w 973"/>
                  <a:gd name="T9" fmla="*/ 0 h 10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3" h="1069">
                    <a:moveTo>
                      <a:pt x="0" y="0"/>
                    </a:moveTo>
                    <a:lnTo>
                      <a:pt x="0" y="1069"/>
                    </a:lnTo>
                    <a:lnTo>
                      <a:pt x="973" y="1051"/>
                    </a:lnTo>
                    <a:lnTo>
                      <a:pt x="973" y="3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F8F8F8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6" name="Freeform 17"/>
              <p:cNvSpPr>
                <a:spLocks noChangeArrowheads="1"/>
              </p:cNvSpPr>
              <p:nvPr/>
            </p:nvSpPr>
            <p:spPr bwMode="auto">
              <a:xfrm flipH="1">
                <a:off x="7008813" y="2803525"/>
                <a:ext cx="219075" cy="1189037"/>
              </a:xfrm>
              <a:custGeom>
                <a:avLst/>
                <a:gdLst>
                  <a:gd name="T0" fmla="*/ 0 w 197"/>
                  <a:gd name="T1" fmla="*/ 136812 h 1069"/>
                  <a:gd name="T2" fmla="*/ 0 w 197"/>
                  <a:gd name="T3" fmla="*/ 1053338 h 1069"/>
                  <a:gd name="T4" fmla="*/ 219075 w 197"/>
                  <a:gd name="T5" fmla="*/ 1189037 h 1069"/>
                  <a:gd name="T6" fmla="*/ 219075 w 197"/>
                  <a:gd name="T7" fmla="*/ 0 h 1069"/>
                  <a:gd name="T8" fmla="*/ 0 w 197"/>
                  <a:gd name="T9" fmla="*/ 136812 h 10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7" h="1069">
                    <a:moveTo>
                      <a:pt x="0" y="123"/>
                    </a:moveTo>
                    <a:lnTo>
                      <a:pt x="0" y="947"/>
                    </a:lnTo>
                    <a:lnTo>
                      <a:pt x="197" y="1069"/>
                    </a:lnTo>
                    <a:lnTo>
                      <a:pt x="197" y="0"/>
                    </a:lnTo>
                    <a:lnTo>
                      <a:pt x="0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5F5F5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7" name="Freeform 18"/>
              <p:cNvSpPr>
                <a:spLocks noChangeArrowheads="1"/>
              </p:cNvSpPr>
              <p:nvPr/>
            </p:nvSpPr>
            <p:spPr bwMode="auto">
              <a:xfrm flipH="1">
                <a:off x="4706938" y="2857500"/>
                <a:ext cx="1016000" cy="1081087"/>
              </a:xfrm>
              <a:custGeom>
                <a:avLst/>
                <a:gdLst>
                  <a:gd name="T0" fmla="*/ 1016000 w 913"/>
                  <a:gd name="T1" fmla="*/ 1065516 h 972"/>
                  <a:gd name="T2" fmla="*/ 0 w 913"/>
                  <a:gd name="T3" fmla="*/ 1081087 h 972"/>
                  <a:gd name="T4" fmla="*/ 0 w 913"/>
                  <a:gd name="T5" fmla="*/ 0 h 972"/>
                  <a:gd name="T6" fmla="*/ 1016000 w 913"/>
                  <a:gd name="T7" fmla="*/ 6673 h 972"/>
                  <a:gd name="T8" fmla="*/ 1016000 w 913"/>
                  <a:gd name="T9" fmla="*/ 1065516 h 9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3" h="972">
                    <a:moveTo>
                      <a:pt x="913" y="958"/>
                    </a:moveTo>
                    <a:lnTo>
                      <a:pt x="0" y="972"/>
                    </a:lnTo>
                    <a:lnTo>
                      <a:pt x="0" y="0"/>
                    </a:lnTo>
                    <a:lnTo>
                      <a:pt x="913" y="6"/>
                    </a:lnTo>
                    <a:lnTo>
                      <a:pt x="913" y="95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F8F8F8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8" name="Freeform 19"/>
              <p:cNvSpPr>
                <a:spLocks noChangeArrowheads="1"/>
              </p:cNvSpPr>
              <p:nvPr/>
            </p:nvSpPr>
            <p:spPr bwMode="auto">
              <a:xfrm flipH="1">
                <a:off x="5722938" y="2857500"/>
                <a:ext cx="76200" cy="1081087"/>
              </a:xfrm>
              <a:custGeom>
                <a:avLst/>
                <a:gdLst>
                  <a:gd name="T0" fmla="*/ 0 w 69"/>
                  <a:gd name="T1" fmla="*/ 96764 h 972"/>
                  <a:gd name="T2" fmla="*/ 0 w 69"/>
                  <a:gd name="T3" fmla="*/ 1007680 h 972"/>
                  <a:gd name="T4" fmla="*/ 76200 w 69"/>
                  <a:gd name="T5" fmla="*/ 1081087 h 972"/>
                  <a:gd name="T6" fmla="*/ 76200 w 69"/>
                  <a:gd name="T7" fmla="*/ 0 h 972"/>
                  <a:gd name="T8" fmla="*/ 0 w 69"/>
                  <a:gd name="T9" fmla="*/ 96764 h 9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" h="972">
                    <a:moveTo>
                      <a:pt x="0" y="87"/>
                    </a:moveTo>
                    <a:lnTo>
                      <a:pt x="0" y="906"/>
                    </a:lnTo>
                    <a:lnTo>
                      <a:pt x="69" y="972"/>
                    </a:lnTo>
                    <a:lnTo>
                      <a:pt x="69" y="0"/>
                    </a:lnTo>
                    <a:lnTo>
                      <a:pt x="0" y="8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5F5F5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9" name="Rectangle 22"/>
              <p:cNvSpPr>
                <a:spLocks noChangeArrowheads="1"/>
              </p:cNvSpPr>
              <p:nvPr/>
            </p:nvSpPr>
            <p:spPr bwMode="auto">
              <a:xfrm>
                <a:off x="3533776" y="1520825"/>
                <a:ext cx="1905000" cy="702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1600">
                    <a:solidFill>
                      <a:srgbClr val="80808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开发环境</a:t>
                </a:r>
                <a:endParaRPr lang="en-US" altLang="zh-CN" sz="16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1600">
                    <a:solidFill>
                      <a:srgbClr val="80808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项目使用技术</a:t>
                </a:r>
              </a:p>
            </p:txBody>
          </p:sp>
          <p:sp>
            <p:nvSpPr>
              <p:cNvPr id="45090" name="Line 23"/>
              <p:cNvSpPr>
                <a:spLocks noChangeShapeType="1"/>
              </p:cNvSpPr>
              <p:nvPr/>
            </p:nvSpPr>
            <p:spPr bwMode="auto">
              <a:xfrm flipV="1">
                <a:off x="3548063" y="1627187"/>
                <a:ext cx="0" cy="1193800"/>
              </a:xfrm>
              <a:prstGeom prst="line">
                <a:avLst/>
              </a:prstGeom>
              <a:noFill/>
              <a:ln w="9525" cap="rnd">
                <a:solidFill>
                  <a:srgbClr val="A6A6A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5091" name="Rectangle 24"/>
              <p:cNvSpPr>
                <a:spLocks noChangeArrowheads="1"/>
              </p:cNvSpPr>
              <p:nvPr/>
            </p:nvSpPr>
            <p:spPr bwMode="auto">
              <a:xfrm>
                <a:off x="5942013" y="1520825"/>
                <a:ext cx="2843213" cy="372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1600">
                    <a:solidFill>
                      <a:srgbClr val="80808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责任描述</a:t>
                </a:r>
              </a:p>
            </p:txBody>
          </p:sp>
          <p:sp>
            <p:nvSpPr>
              <p:cNvPr id="45092" name="Line 25"/>
              <p:cNvSpPr>
                <a:spLocks noChangeShapeType="1"/>
              </p:cNvSpPr>
              <p:nvPr/>
            </p:nvSpPr>
            <p:spPr bwMode="auto">
              <a:xfrm flipV="1">
                <a:off x="5942013" y="1625600"/>
                <a:ext cx="0" cy="1193800"/>
              </a:xfrm>
              <a:prstGeom prst="line">
                <a:avLst/>
              </a:prstGeom>
              <a:noFill/>
              <a:ln w="9525" cap="rnd">
                <a:solidFill>
                  <a:srgbClr val="A6A6A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5093" name="Rectangle 26"/>
              <p:cNvSpPr>
                <a:spLocks noChangeArrowheads="1"/>
              </p:cNvSpPr>
              <p:nvPr/>
            </p:nvSpPr>
            <p:spPr bwMode="auto">
              <a:xfrm>
                <a:off x="2270126" y="4848923"/>
                <a:ext cx="1905000" cy="372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1600">
                    <a:solidFill>
                      <a:srgbClr val="80808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项目起止时间</a:t>
                </a:r>
              </a:p>
            </p:txBody>
          </p:sp>
          <p:sp>
            <p:nvSpPr>
              <p:cNvPr id="45094" name="Line 27"/>
              <p:cNvSpPr>
                <a:spLocks noChangeShapeType="1"/>
              </p:cNvSpPr>
              <p:nvPr/>
            </p:nvSpPr>
            <p:spPr bwMode="auto">
              <a:xfrm flipV="1">
                <a:off x="2290763" y="4000500"/>
                <a:ext cx="0" cy="1238250"/>
              </a:xfrm>
              <a:prstGeom prst="line">
                <a:avLst/>
              </a:prstGeom>
              <a:noFill/>
              <a:ln w="9525" cap="rnd">
                <a:solidFill>
                  <a:srgbClr val="A6A6A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5095" name="Rectangle 28"/>
              <p:cNvSpPr>
                <a:spLocks noChangeArrowheads="1"/>
              </p:cNvSpPr>
              <p:nvPr/>
            </p:nvSpPr>
            <p:spPr bwMode="auto">
              <a:xfrm>
                <a:off x="4729100" y="4879301"/>
                <a:ext cx="1905000" cy="372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1600">
                    <a:solidFill>
                      <a:srgbClr val="80808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开发环境</a:t>
                </a:r>
              </a:p>
            </p:txBody>
          </p:sp>
          <p:sp>
            <p:nvSpPr>
              <p:cNvPr id="45096" name="Line 29"/>
              <p:cNvSpPr>
                <a:spLocks noChangeShapeType="1"/>
              </p:cNvSpPr>
              <p:nvPr/>
            </p:nvSpPr>
            <p:spPr bwMode="auto">
              <a:xfrm flipV="1">
                <a:off x="4727576" y="3930650"/>
                <a:ext cx="0" cy="1338262"/>
              </a:xfrm>
              <a:prstGeom prst="line">
                <a:avLst/>
              </a:prstGeom>
              <a:noFill/>
              <a:ln w="9525" cap="rnd">
                <a:solidFill>
                  <a:srgbClr val="A6A6A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5097" name="Rectangle 30"/>
              <p:cNvSpPr>
                <a:spLocks noChangeArrowheads="1"/>
              </p:cNvSpPr>
              <p:nvPr/>
            </p:nvSpPr>
            <p:spPr bwMode="auto">
              <a:xfrm>
                <a:off x="7288213" y="4888220"/>
                <a:ext cx="1905000" cy="372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1600">
                    <a:solidFill>
                      <a:srgbClr val="80808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项目收获</a:t>
                </a:r>
              </a:p>
            </p:txBody>
          </p:sp>
          <p:sp>
            <p:nvSpPr>
              <p:cNvPr id="45098" name="Line 31"/>
              <p:cNvSpPr>
                <a:spLocks noChangeShapeType="1"/>
              </p:cNvSpPr>
              <p:nvPr/>
            </p:nvSpPr>
            <p:spPr bwMode="auto">
              <a:xfrm flipV="1">
                <a:off x="7288213" y="4041775"/>
                <a:ext cx="0" cy="1227137"/>
              </a:xfrm>
              <a:prstGeom prst="line">
                <a:avLst/>
              </a:prstGeom>
              <a:noFill/>
              <a:ln w="9525" cap="rnd">
                <a:solidFill>
                  <a:srgbClr val="A6A6A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5099" name="WordArt 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62201" y="3616325"/>
                <a:ext cx="174625" cy="280987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solidFill>
                      <a:srgbClr val="2676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3600" kern="10">
                  <a:solidFill>
                    <a:srgbClr val="267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100" name="WordArt 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49663" y="3609975"/>
                <a:ext cx="174625" cy="280987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solidFill>
                      <a:srgbClr val="2676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3600" kern="10">
                  <a:solidFill>
                    <a:srgbClr val="267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101" name="WordArt 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86313" y="3609975"/>
                <a:ext cx="174625" cy="280987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solidFill>
                      <a:srgbClr val="2676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3600" kern="10">
                  <a:solidFill>
                    <a:srgbClr val="267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102" name="WordArt 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6015038" y="3616325"/>
                <a:ext cx="174625" cy="280987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solidFill>
                      <a:srgbClr val="2676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3600" kern="10">
                  <a:solidFill>
                    <a:srgbClr val="267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103" name="WordArt 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7383463" y="3681412"/>
                <a:ext cx="182563" cy="280988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solidFill>
                      <a:srgbClr val="2676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3600" kern="10">
                  <a:solidFill>
                    <a:srgbClr val="267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104" name="Freeform 6"/>
              <p:cNvSpPr>
                <a:spLocks noChangeArrowheads="1"/>
              </p:cNvSpPr>
              <p:nvPr/>
            </p:nvSpPr>
            <p:spPr bwMode="auto">
              <a:xfrm>
                <a:off x="1417638" y="3613150"/>
                <a:ext cx="838200" cy="363537"/>
              </a:xfrm>
              <a:custGeom>
                <a:avLst/>
                <a:gdLst>
                  <a:gd name="T0" fmla="*/ 838200 w 2331"/>
                  <a:gd name="T1" fmla="*/ 363537 h 688"/>
                  <a:gd name="T2" fmla="*/ 37397 w 2331"/>
                  <a:gd name="T3" fmla="*/ 72919 h 688"/>
                  <a:gd name="T4" fmla="*/ 750101 w 2331"/>
                  <a:gd name="T5" fmla="*/ 0 h 688"/>
                  <a:gd name="T6" fmla="*/ 838200 w 2331"/>
                  <a:gd name="T7" fmla="*/ 363537 h 68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666666">
                      <a:alpha val="34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5" name="Freeform 32"/>
              <p:cNvSpPr>
                <a:spLocks noChangeArrowheads="1"/>
              </p:cNvSpPr>
              <p:nvPr/>
            </p:nvSpPr>
            <p:spPr bwMode="auto">
              <a:xfrm>
                <a:off x="2198688" y="4054475"/>
                <a:ext cx="23813" cy="1587"/>
              </a:xfrm>
              <a:custGeom>
                <a:avLst/>
                <a:gdLst>
                  <a:gd name="T0" fmla="*/ 23813 w 12"/>
                  <a:gd name="T1" fmla="*/ 0 h 1587"/>
                  <a:gd name="T2" fmla="*/ 0 w 12"/>
                  <a:gd name="T3" fmla="*/ 0 h 1587"/>
                  <a:gd name="T4" fmla="*/ 23813 w 12"/>
                  <a:gd name="T5" fmla="*/ 0 h 158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2" h="1587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87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6" name="Freeform 39"/>
              <p:cNvSpPr>
                <a:spLocks noChangeArrowheads="1"/>
              </p:cNvSpPr>
              <p:nvPr/>
            </p:nvSpPr>
            <p:spPr bwMode="auto">
              <a:xfrm>
                <a:off x="1855788" y="4543425"/>
                <a:ext cx="23813" cy="1587"/>
              </a:xfrm>
              <a:custGeom>
                <a:avLst/>
                <a:gdLst>
                  <a:gd name="T0" fmla="*/ 23813 w 12"/>
                  <a:gd name="T1" fmla="*/ 0 h 1587"/>
                  <a:gd name="T2" fmla="*/ 0 w 12"/>
                  <a:gd name="T3" fmla="*/ 0 h 1587"/>
                  <a:gd name="T4" fmla="*/ 23813 w 12"/>
                  <a:gd name="T5" fmla="*/ 0 h 158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2" h="1587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067" name="Rectangle 20"/>
            <p:cNvSpPr>
              <a:spLocks noChangeArrowheads="1"/>
            </p:cNvSpPr>
            <p:nvPr/>
          </p:nvSpPr>
          <p:spPr bwMode="auto">
            <a:xfrm>
              <a:off x="471010" y="1587272"/>
              <a:ext cx="1868742" cy="372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16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项目名称</a:t>
              </a:r>
            </a:p>
          </p:txBody>
        </p:sp>
        <p:grpSp>
          <p:nvGrpSpPr>
            <p:cNvPr id="45068" name="组合 110"/>
            <p:cNvGrpSpPr>
              <a:grpSpLocks/>
            </p:cNvGrpSpPr>
            <p:nvPr/>
          </p:nvGrpSpPr>
          <p:grpSpPr bwMode="auto">
            <a:xfrm>
              <a:off x="-133216" y="1680709"/>
              <a:ext cx="2066517" cy="2873190"/>
              <a:chOff x="433042" y="1154266"/>
              <a:chExt cx="2643234" cy="3675030"/>
            </a:xfrm>
          </p:grpSpPr>
          <p:sp>
            <p:nvSpPr>
              <p:cNvPr id="45069" name="Freeform 3"/>
              <p:cNvSpPr>
                <a:spLocks noChangeArrowheads="1"/>
              </p:cNvSpPr>
              <p:nvPr/>
            </p:nvSpPr>
            <p:spPr bwMode="auto">
              <a:xfrm>
                <a:off x="433042" y="3837337"/>
                <a:ext cx="1234970" cy="456143"/>
              </a:xfrm>
              <a:custGeom>
                <a:avLst/>
                <a:gdLst>
                  <a:gd name="T0" fmla="*/ 1234970 w 2331"/>
                  <a:gd name="T1" fmla="*/ 456143 h 688"/>
                  <a:gd name="T2" fmla="*/ 55099 w 2331"/>
                  <a:gd name="T3" fmla="*/ 91494 h 688"/>
                  <a:gd name="T4" fmla="*/ 1105168 w 2331"/>
                  <a:gd name="T5" fmla="*/ 0 h 688"/>
                  <a:gd name="T6" fmla="*/ 1234970 w 2331"/>
                  <a:gd name="T7" fmla="*/ 456143 h 68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0"/>
                    </a:srgbClr>
                  </a:gs>
                  <a:gs pos="100000">
                    <a:srgbClr val="000000">
                      <a:alpha val="45998"/>
                    </a:srgbClr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5070" name="Freeform 8"/>
              <p:cNvSpPr>
                <a:spLocks noChangeArrowheads="1"/>
              </p:cNvSpPr>
              <p:nvPr/>
            </p:nvSpPr>
            <p:spPr bwMode="auto">
              <a:xfrm>
                <a:off x="1671995" y="2540619"/>
                <a:ext cx="1404281" cy="1746884"/>
              </a:xfrm>
              <a:custGeom>
                <a:avLst/>
                <a:gdLst>
                  <a:gd name="T0" fmla="*/ 0 w 1006"/>
                  <a:gd name="T1" fmla="*/ 0 h 1251"/>
                  <a:gd name="T2" fmla="*/ 0 w 1006"/>
                  <a:gd name="T3" fmla="*/ 1746884 h 1251"/>
                  <a:gd name="T4" fmla="*/ 1404281 w 1006"/>
                  <a:gd name="T5" fmla="*/ 1611434 h 1251"/>
                  <a:gd name="T6" fmla="*/ 1404281 w 1006"/>
                  <a:gd name="T7" fmla="*/ 113108 h 1251"/>
                  <a:gd name="T8" fmla="*/ 0 w 1006"/>
                  <a:gd name="T9" fmla="*/ 0 h 1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6" h="1251">
                    <a:moveTo>
                      <a:pt x="0" y="0"/>
                    </a:moveTo>
                    <a:lnTo>
                      <a:pt x="0" y="1251"/>
                    </a:lnTo>
                    <a:lnTo>
                      <a:pt x="1006" y="1154"/>
                    </a:lnTo>
                    <a:lnTo>
                      <a:pt x="1006" y="81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DADFF"/>
                  </a:gs>
                  <a:gs pos="100000">
                    <a:srgbClr val="2676FF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5071" name="Freeform 9"/>
              <p:cNvSpPr>
                <a:spLocks noChangeArrowheads="1"/>
              </p:cNvSpPr>
              <p:nvPr/>
            </p:nvSpPr>
            <p:spPr bwMode="auto">
              <a:xfrm>
                <a:off x="1197926" y="2540619"/>
                <a:ext cx="474069" cy="1746884"/>
              </a:xfrm>
              <a:custGeom>
                <a:avLst/>
                <a:gdLst>
                  <a:gd name="T0" fmla="*/ 0 w 339"/>
                  <a:gd name="T1" fmla="*/ 153603 h 1251"/>
                  <a:gd name="T2" fmla="*/ 0 w 339"/>
                  <a:gd name="T3" fmla="*/ 1508101 h 1251"/>
                  <a:gd name="T4" fmla="*/ 474069 w 339"/>
                  <a:gd name="T5" fmla="*/ 1746884 h 1251"/>
                  <a:gd name="T6" fmla="*/ 474069 w 339"/>
                  <a:gd name="T7" fmla="*/ 0 h 1251"/>
                  <a:gd name="T8" fmla="*/ 0 w 339"/>
                  <a:gd name="T9" fmla="*/ 153603 h 1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9" h="1251">
                    <a:moveTo>
                      <a:pt x="0" y="110"/>
                    </a:moveTo>
                    <a:lnTo>
                      <a:pt x="0" y="1080"/>
                    </a:lnTo>
                    <a:lnTo>
                      <a:pt x="339" y="1251"/>
                    </a:lnTo>
                    <a:lnTo>
                      <a:pt x="339" y="0"/>
                    </a:lnTo>
                    <a:lnTo>
                      <a:pt x="0" y="11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676FF"/>
                  </a:gs>
                  <a:gs pos="100000">
                    <a:srgbClr val="0051DC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5072" name="Line 21"/>
              <p:cNvSpPr>
                <a:spLocks noChangeShapeType="1"/>
              </p:cNvSpPr>
              <p:nvPr/>
            </p:nvSpPr>
            <p:spPr bwMode="auto">
              <a:xfrm flipV="1">
                <a:off x="1227805" y="1154266"/>
                <a:ext cx="0" cy="1497899"/>
              </a:xfrm>
              <a:prstGeom prst="line">
                <a:avLst/>
              </a:prstGeom>
              <a:noFill/>
              <a:ln w="9525" cap="rnd">
                <a:solidFill>
                  <a:srgbClr val="A6A6A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5073" name="WordArt 33"/>
              <p:cNvSpPr>
                <a:spLocks noChangeArrowheads="1" noTextEdit="1"/>
              </p:cNvSpPr>
              <p:nvPr/>
            </p:nvSpPr>
            <p:spPr bwMode="auto">
              <a:xfrm>
                <a:off x="1839314" y="3767621"/>
                <a:ext cx="173295" cy="35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5074" name="Freeform 39"/>
              <p:cNvSpPr>
                <a:spLocks noChangeArrowheads="1"/>
              </p:cNvSpPr>
              <p:nvPr/>
            </p:nvSpPr>
            <p:spPr bwMode="auto">
              <a:xfrm>
                <a:off x="2895014" y="4827305"/>
                <a:ext cx="29879" cy="1991"/>
              </a:xfrm>
              <a:custGeom>
                <a:avLst/>
                <a:gdLst>
                  <a:gd name="T0" fmla="*/ 29879 w 12"/>
                  <a:gd name="T1" fmla="*/ 0 h 1587"/>
                  <a:gd name="T2" fmla="*/ 0 w 12"/>
                  <a:gd name="T3" fmla="*/ 0 h 1587"/>
                  <a:gd name="T4" fmla="*/ 29879 w 12"/>
                  <a:gd name="T5" fmla="*/ 0 h 158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2" h="1587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8C8FF"/>
                  </a:gs>
                  <a:gs pos="50000">
                    <a:srgbClr val="2676FF"/>
                  </a:gs>
                  <a:gs pos="100000">
                    <a:srgbClr val="0051DC"/>
                  </a:gs>
                </a:gsLst>
                <a:lin ang="5400000"/>
              </a:gradFill>
              <a:ln w="9525" cap="rnd">
                <a:solidFill>
                  <a:srgbClr val="A8C8FF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9" name="WordArt 34"/>
          <p:cNvSpPr>
            <a:spLocks noChangeArrowheads="1" noChangeShapeType="1" noTextEdit="1"/>
          </p:cNvSpPr>
          <p:nvPr/>
        </p:nvSpPr>
        <p:spPr bwMode="auto">
          <a:xfrm>
            <a:off x="2506638" y="3764762"/>
            <a:ext cx="169901" cy="27342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kern="1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535592"/>
      </p:ext>
    </p:extLst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0" y="542925"/>
            <a:ext cx="3370263" cy="509588"/>
            <a:chOff x="0" y="543361"/>
            <a:chExt cx="3370216" cy="508972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16412" name="文本框 3"/>
            <p:cNvSpPr txBox="1">
              <a:spLocks noChangeArrowheads="1"/>
            </p:cNvSpPr>
            <p:nvPr/>
          </p:nvSpPr>
          <p:spPr bwMode="auto">
            <a:xfrm>
              <a:off x="898051" y="590669"/>
              <a:ext cx="1492327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 录</a:t>
              </a:r>
            </a:p>
          </p:txBody>
        </p:sp>
      </p:grpSp>
      <p:grpSp>
        <p:nvGrpSpPr>
          <p:cNvPr id="16387" name="组合 12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30" name="椭圆 12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31" name="右箭头 13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16388" name="组合 13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3" name="椭圆 13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34" name="右箭头 13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2565400" y="1339850"/>
            <a:ext cx="6946900" cy="738188"/>
            <a:chOff x="1098018" y="1340446"/>
            <a:chExt cx="6947964" cy="737210"/>
          </a:xfrm>
        </p:grpSpPr>
        <p:sp>
          <p:nvSpPr>
            <p:cNvPr id="44" name="任意多边形 43"/>
            <p:cNvSpPr/>
            <p:nvPr/>
          </p:nvSpPr>
          <p:spPr>
            <a:xfrm>
              <a:off x="2700051" y="1414960"/>
              <a:ext cx="5345931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47650" tIns="152615" rIns="276440" bIns="152615" spcCol="1270" anchor="ctr"/>
            <a:lstStyle/>
            <a:p>
              <a:pPr marL="0" lvl="1" defTabSz="710565" eaLnBrk="1" fontAlgn="auto" hangingPunct="1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zh-CN" altLang="en-US" sz="2400" noProof="1">
                  <a:latin typeface="方正姚体" panose="02010601030101010101" pitchFamily="2" charset="-122"/>
                  <a:ea typeface="方正姚体" panose="02010601030101010101" pitchFamily="2" charset="-122"/>
                </a:rPr>
                <a:t>程序员与简历</a:t>
              </a: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1098018" y="1340446"/>
              <a:ext cx="1602033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6958" tIns="106473" rIns="176958" bIns="106473" spcCol="1270" anchor="ctr"/>
            <a:lstStyle/>
            <a:p>
              <a:pPr algn="ctr" defTabSz="1644015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700" noProof="1"/>
                <a:t>1</a:t>
              </a:r>
              <a:endParaRPr lang="zh-CN" altLang="en-US" sz="3700" noProof="1"/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2565400" y="2114550"/>
            <a:ext cx="6946900" cy="736600"/>
            <a:chOff x="1098018" y="2114517"/>
            <a:chExt cx="6947964" cy="737210"/>
          </a:xfrm>
        </p:grpSpPr>
        <p:sp>
          <p:nvSpPr>
            <p:cNvPr id="47" name="任意多边形 46"/>
            <p:cNvSpPr/>
            <p:nvPr/>
          </p:nvSpPr>
          <p:spPr>
            <a:xfrm>
              <a:off x="2700051" y="2187602"/>
              <a:ext cx="5345931" cy="591039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47650" tIns="152615" rIns="276440" bIns="152615" spcCol="1270" anchor="ctr"/>
            <a:lstStyle/>
            <a:p>
              <a:pPr marL="0" lvl="1" defTabSz="710565" eaLnBrk="1" fontAlgn="auto" hangingPunct="1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zh-CN" altLang="en-US" sz="2400" noProof="1">
                  <a:latin typeface="方正姚体" panose="02010601030101010101" pitchFamily="2" charset="-122"/>
                  <a:ea typeface="方正姚体" panose="02010601030101010101" pitchFamily="2" charset="-122"/>
                </a:rPr>
                <a:t>做一份合格的简历</a:t>
              </a: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1098018" y="2114517"/>
              <a:ext cx="1602033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6958" tIns="106473" rIns="176958" bIns="106473" spcCol="1270" anchor="ctr"/>
            <a:lstStyle/>
            <a:p>
              <a:pPr algn="ctr" defTabSz="1644015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700" noProof="1"/>
                <a:t>2</a:t>
              </a:r>
              <a:endParaRPr lang="zh-CN" altLang="en-US" sz="3700" noProof="1"/>
            </a:p>
          </p:txBody>
        </p:sp>
      </p:grp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2565400" y="2889250"/>
            <a:ext cx="6946900" cy="736600"/>
            <a:chOff x="1098018" y="2888588"/>
            <a:chExt cx="6947964" cy="737210"/>
          </a:xfrm>
        </p:grpSpPr>
        <p:sp>
          <p:nvSpPr>
            <p:cNvPr id="50" name="任意多边形 49"/>
            <p:cNvSpPr/>
            <p:nvPr/>
          </p:nvSpPr>
          <p:spPr>
            <a:xfrm>
              <a:off x="2700051" y="2961673"/>
              <a:ext cx="5345931" cy="591039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47650" tIns="152615" rIns="276440" bIns="152615" spcCol="1270" anchor="ctr"/>
            <a:lstStyle/>
            <a:p>
              <a:pPr marL="0" lvl="1" defTabSz="710565" eaLnBrk="1" fontAlgn="auto" hangingPunct="1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zh-CN" altLang="en-US" sz="2400" noProof="1">
                  <a:latin typeface="方正姚体" panose="02010601030101010101" pitchFamily="2" charset="-122"/>
                  <a:ea typeface="方正姚体" panose="02010601030101010101" pitchFamily="2" charset="-122"/>
                </a:rPr>
                <a:t>技术能力的编写</a:t>
              </a: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1098018" y="2888588"/>
              <a:ext cx="1602033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6958" tIns="106473" rIns="176958" bIns="106473" spcCol="1270" anchor="ctr"/>
            <a:lstStyle/>
            <a:p>
              <a:pPr algn="ctr" defTabSz="1644015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700" noProof="1"/>
                <a:t>3</a:t>
              </a:r>
              <a:endParaRPr lang="zh-CN" altLang="en-US" sz="3700" noProof="1"/>
            </a:p>
          </p:txBody>
        </p:sp>
      </p:grpSp>
      <p:grpSp>
        <p:nvGrpSpPr>
          <p:cNvPr id="52" name="组合 51"/>
          <p:cNvGrpSpPr>
            <a:grpSpLocks/>
          </p:cNvGrpSpPr>
          <p:nvPr/>
        </p:nvGrpSpPr>
        <p:grpSpPr bwMode="auto">
          <a:xfrm>
            <a:off x="2565400" y="3662363"/>
            <a:ext cx="6946900" cy="738187"/>
            <a:chOff x="1098018" y="3662660"/>
            <a:chExt cx="6947964" cy="737210"/>
          </a:xfrm>
        </p:grpSpPr>
        <p:sp>
          <p:nvSpPr>
            <p:cNvPr id="53" name="任意多边形 52"/>
            <p:cNvSpPr/>
            <p:nvPr/>
          </p:nvSpPr>
          <p:spPr>
            <a:xfrm>
              <a:off x="2700051" y="3737173"/>
              <a:ext cx="5345931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47650" tIns="152615" rIns="276440" bIns="152615" spcCol="1270" anchor="ctr"/>
            <a:lstStyle/>
            <a:p>
              <a:pPr marL="0" lvl="1" defTabSz="710565" eaLnBrk="1" fontAlgn="auto" hangingPunct="1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zh-CN" altLang="en-US" sz="2400" noProof="1">
                  <a:latin typeface="方正姚体" panose="02010601030101010101" pitchFamily="2" charset="-122"/>
                  <a:ea typeface="方正姚体" panose="02010601030101010101" pitchFamily="2" charset="-122"/>
                </a:rPr>
                <a:t>项目经验的编写</a:t>
              </a: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1098018" y="3662660"/>
              <a:ext cx="1602033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6958" tIns="106473" rIns="176958" bIns="106473" spcCol="1270" anchor="ctr"/>
            <a:lstStyle/>
            <a:p>
              <a:pPr algn="ctr" defTabSz="1644015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700" noProof="1"/>
                <a:t>4</a:t>
              </a:r>
              <a:endParaRPr lang="zh-CN" altLang="en-US" sz="3700" noProof="1"/>
            </a:p>
          </p:txBody>
        </p:sp>
      </p:grpSp>
      <p:grpSp>
        <p:nvGrpSpPr>
          <p:cNvPr id="55" name="组合 54"/>
          <p:cNvGrpSpPr>
            <a:grpSpLocks/>
          </p:cNvGrpSpPr>
          <p:nvPr/>
        </p:nvGrpSpPr>
        <p:grpSpPr bwMode="auto">
          <a:xfrm>
            <a:off x="2565400" y="4437063"/>
            <a:ext cx="6946900" cy="736600"/>
            <a:chOff x="1098018" y="4436731"/>
            <a:chExt cx="6947964" cy="737210"/>
          </a:xfrm>
        </p:grpSpPr>
        <p:sp>
          <p:nvSpPr>
            <p:cNvPr id="56" name="任意多边形 55"/>
            <p:cNvSpPr/>
            <p:nvPr/>
          </p:nvSpPr>
          <p:spPr>
            <a:xfrm>
              <a:off x="2700051" y="4509816"/>
              <a:ext cx="5345931" cy="591039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47650" tIns="152615" rIns="276440" bIns="152615" spcCol="1270" anchor="ctr"/>
            <a:lstStyle/>
            <a:p>
              <a:pPr marL="0" lvl="1" defTabSz="710565" eaLnBrk="1" fontAlgn="auto" hangingPunct="1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zh-CN" altLang="en-US" sz="2400" noProof="1">
                  <a:latin typeface="方正姚体" panose="02010601030101010101" pitchFamily="2" charset="-122"/>
                  <a:ea typeface="方正姚体" panose="02010601030101010101" pitchFamily="2" charset="-122"/>
                </a:rPr>
                <a:t>简历的排版与使用</a:t>
              </a: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1098018" y="4436731"/>
              <a:ext cx="1602033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6958" tIns="106473" rIns="176958" bIns="106473" spcCol="1270" anchor="ctr"/>
            <a:lstStyle/>
            <a:p>
              <a:pPr algn="ctr" defTabSz="1644015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700" noProof="1"/>
                <a:t>5</a:t>
              </a:r>
              <a:endParaRPr lang="zh-CN" altLang="en-US" sz="3700" noProof="1"/>
            </a:p>
          </p:txBody>
        </p:sp>
      </p:grp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2565400" y="5210175"/>
            <a:ext cx="6946900" cy="738188"/>
            <a:chOff x="1098018" y="5210802"/>
            <a:chExt cx="6947964" cy="737210"/>
          </a:xfrm>
        </p:grpSpPr>
        <p:sp>
          <p:nvSpPr>
            <p:cNvPr id="59" name="任意多边形 58"/>
            <p:cNvSpPr/>
            <p:nvPr/>
          </p:nvSpPr>
          <p:spPr>
            <a:xfrm>
              <a:off x="2700051" y="5285316"/>
              <a:ext cx="5345931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47650" tIns="152615" rIns="276440" bIns="152615" spcCol="1270" anchor="ctr"/>
            <a:lstStyle/>
            <a:p>
              <a:pPr marL="0" lvl="1" defTabSz="710565" eaLnBrk="1" fontAlgn="auto" hangingPunct="1">
                <a:lnSpc>
                  <a:spcPct val="90000"/>
                </a:lnSpc>
                <a:spcAft>
                  <a:spcPct val="15000"/>
                </a:spcAft>
                <a:defRPr/>
              </a:pPr>
              <a:r>
                <a:rPr lang="zh-CN" altLang="en-US" sz="2400" noProof="1">
                  <a:latin typeface="方正姚体" panose="02010601030101010101" pitchFamily="2" charset="-122"/>
                  <a:ea typeface="方正姚体" panose="02010601030101010101" pitchFamily="2" charset="-122"/>
                </a:rPr>
                <a:t>总  结</a:t>
              </a:r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1098018" y="5210802"/>
              <a:ext cx="1602033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76958" tIns="106473" rIns="176958" bIns="106473" spcCol="1270" anchor="ctr"/>
            <a:lstStyle/>
            <a:p>
              <a:pPr algn="ctr" defTabSz="1644015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3700" noProof="1"/>
                <a:t>6</a:t>
              </a:r>
              <a:endParaRPr lang="zh-CN" altLang="en-US" sz="3700" noProof="1"/>
            </a:p>
          </p:txBody>
        </p:sp>
      </p:grp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573860" y="3191124"/>
            <a:ext cx="1484312" cy="403225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r>
              <a:rPr lang="zh-CN" altLang="en-US" noProof="1">
                <a:latin typeface="微软雅黑" pitchFamily="34" charset="-122"/>
                <a:ea typeface="微软雅黑" pitchFamily="34" charset="-122"/>
              </a:rPr>
              <a:t>项目经验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292225" y="2252663"/>
            <a:ext cx="4127500" cy="438150"/>
            <a:chOff x="1292460" y="2252455"/>
            <a:chExt cx="4127865" cy="437607"/>
          </a:xfrm>
        </p:grpSpPr>
        <p:sp>
          <p:nvSpPr>
            <p:cNvPr id="6" name="椭圆 5"/>
            <p:cNvSpPr/>
            <p:nvPr/>
          </p:nvSpPr>
          <p:spPr>
            <a:xfrm>
              <a:off x="1292460" y="2252455"/>
              <a:ext cx="438189" cy="43760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sz="2000" noProof="1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 noProof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65" name="文本框 22"/>
            <p:cNvSpPr txBox="1">
              <a:spLocks noChangeArrowheads="1"/>
            </p:cNvSpPr>
            <p:nvPr/>
          </p:nvSpPr>
          <p:spPr bwMode="auto">
            <a:xfrm>
              <a:off x="1730067" y="2280647"/>
              <a:ext cx="3690258" cy="384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选择自己开发的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熟悉的项目</a:t>
              </a:r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292225" y="3005138"/>
            <a:ext cx="4127500" cy="438150"/>
            <a:chOff x="1292460" y="3005366"/>
            <a:chExt cx="4127865" cy="437607"/>
          </a:xfrm>
        </p:grpSpPr>
        <p:sp>
          <p:nvSpPr>
            <p:cNvPr id="9" name="椭圆 8"/>
            <p:cNvSpPr/>
            <p:nvPr/>
          </p:nvSpPr>
          <p:spPr>
            <a:xfrm>
              <a:off x="1292460" y="3005366"/>
              <a:ext cx="438189" cy="43760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sz="2000" noProof="1"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 noProof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63" name="文本框 24"/>
            <p:cNvSpPr txBox="1">
              <a:spLocks noChangeArrowheads="1"/>
            </p:cNvSpPr>
            <p:nvPr/>
          </p:nvSpPr>
          <p:spPr bwMode="auto">
            <a:xfrm>
              <a:off x="1730067" y="3050979"/>
              <a:ext cx="3690258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项目的起止时间要合适</a:t>
              </a:r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292225" y="3783013"/>
            <a:ext cx="4127500" cy="447675"/>
            <a:chOff x="1292460" y="3782335"/>
            <a:chExt cx="4127865" cy="447750"/>
          </a:xfrm>
        </p:grpSpPr>
        <p:sp>
          <p:nvSpPr>
            <p:cNvPr id="12" name="椭圆 11"/>
            <p:cNvSpPr/>
            <p:nvPr/>
          </p:nvSpPr>
          <p:spPr>
            <a:xfrm>
              <a:off x="1292460" y="3782335"/>
              <a:ext cx="438189" cy="43822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sz="2000" noProof="1"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 noProof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61" name="文本框 26"/>
            <p:cNvSpPr txBox="1">
              <a:spLocks noChangeArrowheads="1"/>
            </p:cNvSpPr>
            <p:nvPr/>
          </p:nvSpPr>
          <p:spPr bwMode="auto">
            <a:xfrm>
              <a:off x="1730067" y="3845364"/>
              <a:ext cx="3690258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要预判可能被问到的问题</a:t>
              </a: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92225" y="4559300"/>
            <a:ext cx="4127500" cy="438150"/>
            <a:chOff x="1292460" y="4559304"/>
            <a:chExt cx="4127865" cy="437607"/>
          </a:xfrm>
        </p:grpSpPr>
        <p:sp>
          <p:nvSpPr>
            <p:cNvPr id="15" name="椭圆 14"/>
            <p:cNvSpPr/>
            <p:nvPr/>
          </p:nvSpPr>
          <p:spPr>
            <a:xfrm>
              <a:off x="1292460" y="4559304"/>
              <a:ext cx="438189" cy="43760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sz="2000" noProof="1"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000" noProof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59" name="文本框 28"/>
            <p:cNvSpPr txBox="1">
              <a:spLocks noChangeArrowheads="1"/>
            </p:cNvSpPr>
            <p:nvPr/>
          </p:nvSpPr>
          <p:spPr bwMode="auto">
            <a:xfrm>
              <a:off x="1730067" y="4604916"/>
              <a:ext cx="3690258" cy="384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排版整齐，语句通顺</a:t>
              </a: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4576763" y="884238"/>
            <a:ext cx="7451725" cy="4962525"/>
            <a:chOff x="4576913" y="883496"/>
            <a:chExt cx="7451634" cy="4963884"/>
          </a:xfrm>
        </p:grpSpPr>
        <p:graphicFrame>
          <p:nvGraphicFramePr>
            <p:cNvPr id="22545" name="对象 1"/>
            <p:cNvGraphicFramePr>
              <a:graphicFrameLocks/>
            </p:cNvGraphicFramePr>
            <p:nvPr/>
          </p:nvGraphicFramePr>
          <p:xfrm>
            <a:off x="4576913" y="883496"/>
            <a:ext cx="7451634" cy="49638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1" name="Worksheet" r:id="rId4" imgW="7447619" imgH="4961905" progId="Excel.Sheet.8">
                    <p:embed/>
                  </p:oleObj>
                </mc:Choice>
                <mc:Fallback>
                  <p:oleObj name="Worksheet" r:id="rId4" imgW="7447619" imgH="4961905" progId="Excel.Sheet.8">
                    <p:embed/>
                    <p:pic>
                      <p:nvPicPr>
                        <p:cNvPr id="22545" name="对象 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6913" y="883496"/>
                          <a:ext cx="7451634" cy="49638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直角三角形 18"/>
            <p:cNvSpPr/>
            <p:nvPr/>
          </p:nvSpPr>
          <p:spPr>
            <a:xfrm rot="10800000">
              <a:off x="9594619" y="1483735"/>
              <a:ext cx="744529" cy="744741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0" name="直角三角形 19"/>
            <p:cNvSpPr/>
            <p:nvPr/>
          </p:nvSpPr>
          <p:spPr>
            <a:xfrm>
              <a:off x="6329172" y="4537333"/>
              <a:ext cx="744528" cy="744742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直角三角形 20"/>
            <p:cNvSpPr/>
            <p:nvPr/>
          </p:nvSpPr>
          <p:spPr>
            <a:xfrm rot="10800000" flipH="1">
              <a:off x="6329172" y="1483735"/>
              <a:ext cx="744528" cy="744741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2" name="直角三角形 21"/>
            <p:cNvSpPr/>
            <p:nvPr/>
          </p:nvSpPr>
          <p:spPr>
            <a:xfrm flipH="1">
              <a:off x="9594619" y="4407123"/>
              <a:ext cx="744529" cy="744742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2550" name="文本框 20"/>
            <p:cNvSpPr txBox="1">
              <a:spLocks noChangeArrowheads="1"/>
            </p:cNvSpPr>
            <p:nvPr/>
          </p:nvSpPr>
          <p:spPr bwMode="auto">
            <a:xfrm rot="-2700000">
              <a:off x="6328464" y="1572703"/>
              <a:ext cx="9013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01</a:t>
              </a:r>
              <a:endParaRPr lang="zh-CN" altLang="en-US" sz="3600" b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22551" name="文本框 21"/>
            <p:cNvSpPr txBox="1">
              <a:spLocks noChangeArrowheads="1"/>
            </p:cNvSpPr>
            <p:nvPr/>
          </p:nvSpPr>
          <p:spPr bwMode="auto">
            <a:xfrm rot="-2700000">
              <a:off x="6139988" y="2023999"/>
              <a:ext cx="20574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项目选择</a:t>
              </a:r>
            </a:p>
          </p:txBody>
        </p:sp>
        <p:sp>
          <p:nvSpPr>
            <p:cNvPr id="22552" name="文本框 32"/>
            <p:cNvSpPr txBox="1">
              <a:spLocks noChangeArrowheads="1"/>
            </p:cNvSpPr>
            <p:nvPr/>
          </p:nvSpPr>
          <p:spPr bwMode="auto">
            <a:xfrm rot="2700000" flipH="1">
              <a:off x="9380101" y="1592669"/>
              <a:ext cx="9013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02</a:t>
              </a:r>
              <a:endParaRPr lang="zh-CN" altLang="en-US" sz="3600" b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22553" name="文本框 33"/>
            <p:cNvSpPr txBox="1">
              <a:spLocks noChangeArrowheads="1"/>
            </p:cNvSpPr>
            <p:nvPr/>
          </p:nvSpPr>
          <p:spPr bwMode="auto">
            <a:xfrm rot="2700000" flipH="1">
              <a:off x="8454262" y="2043619"/>
              <a:ext cx="20574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时间把控</a:t>
              </a:r>
            </a:p>
          </p:txBody>
        </p:sp>
        <p:sp>
          <p:nvSpPr>
            <p:cNvPr id="22554" name="文本框 34"/>
            <p:cNvSpPr txBox="1">
              <a:spLocks noChangeArrowheads="1"/>
            </p:cNvSpPr>
            <p:nvPr/>
          </p:nvSpPr>
          <p:spPr bwMode="auto">
            <a:xfrm rot="2700000">
              <a:off x="6094446" y="4233273"/>
              <a:ext cx="20574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项目把握</a:t>
              </a:r>
            </a:p>
          </p:txBody>
        </p:sp>
        <p:sp>
          <p:nvSpPr>
            <p:cNvPr id="22555" name="文本框 35"/>
            <p:cNvSpPr txBox="1">
              <a:spLocks noChangeArrowheads="1"/>
            </p:cNvSpPr>
            <p:nvPr/>
          </p:nvSpPr>
          <p:spPr bwMode="auto">
            <a:xfrm rot="2700000">
              <a:off x="6328462" y="4498955"/>
              <a:ext cx="9013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03</a:t>
              </a:r>
              <a:endParaRPr lang="zh-CN" altLang="en-US" sz="3600" b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22556" name="文本框 36"/>
            <p:cNvSpPr txBox="1">
              <a:spLocks noChangeArrowheads="1"/>
            </p:cNvSpPr>
            <p:nvPr/>
          </p:nvSpPr>
          <p:spPr bwMode="auto">
            <a:xfrm rot="18900000">
              <a:off x="9430089" y="4389203"/>
              <a:ext cx="9013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04</a:t>
              </a:r>
              <a:endParaRPr lang="zh-CN" altLang="en-US" sz="3600" b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22557" name="文本框 37"/>
            <p:cNvSpPr txBox="1">
              <a:spLocks noChangeArrowheads="1"/>
            </p:cNvSpPr>
            <p:nvPr/>
          </p:nvSpPr>
          <p:spPr bwMode="auto">
            <a:xfrm rot="18900000" flipH="1">
              <a:off x="8480388" y="4233273"/>
              <a:ext cx="20574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排版检查</a:t>
              </a:r>
            </a:p>
          </p:txBody>
        </p:sp>
      </p:grpSp>
      <p:grpSp>
        <p:nvGrpSpPr>
          <p:cNvPr id="22536" name="组合 30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32" name="椭圆 31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22537" name="组合 33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35" name="椭圆 34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6" name="右箭头 35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0" y="542925"/>
            <a:ext cx="3370263" cy="509030"/>
            <a:chOff x="0" y="543361"/>
            <a:chExt cx="3370216" cy="508415"/>
          </a:xfrm>
        </p:grpSpPr>
        <p:grpSp>
          <p:nvGrpSpPr>
            <p:cNvPr id="39" name="组合 38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41" name="矩形 40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22540" name="文本框 3"/>
            <p:cNvSpPr txBox="1">
              <a:spLocks noChangeArrowheads="1"/>
            </p:cNvSpPr>
            <p:nvPr/>
          </p:nvSpPr>
          <p:spPr bwMode="auto">
            <a:xfrm>
              <a:off x="557351" y="590669"/>
              <a:ext cx="2812865" cy="461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编写的注意点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2149366"/>
      </p:ext>
    </p:extLst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75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3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75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7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4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7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5" name="文本框 22"/>
          <p:cNvSpPr txBox="1">
            <a:spLocks noChangeArrowheads="1"/>
          </p:cNvSpPr>
          <p:nvPr/>
        </p:nvSpPr>
        <p:spPr bwMode="auto">
          <a:xfrm>
            <a:off x="2117731" y="1095493"/>
            <a:ext cx="8937619" cy="497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有限公司生产管理信息系统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起止时间：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2016/10——2016/12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使用技术：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Struts2+Hibernate+Spring+JavaScript+Ajax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Windows 7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SQL Server 2000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MyEclipse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项目描述：公司内部软件，实现了整个化工厂的生产流程操作、员工的管理、报表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的导出、文件的上传下载、用户权限控制，提高了工作效率。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责任描述：参与部分模块的设计、报表设计、编码工作和用户手册的编写：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　　   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工艺员模块：实现了增删查改等功能和文件上传、下载、报表导出；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　　   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下游客户模块：实现了增删查改、报表导出等功能；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　　   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设备管理：实现了配件储备定额一览表中的增删查改、报表导出；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　　   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质检管理：实现了中控分析报告单中的增删查改、报表导出；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项目总结：通过这个项目的开发，对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S2SH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有了更深一层的认识。同时也学习了部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的应用，增强了团队意识和协调能力。也认识到学习的重要性，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软件行业技术更新的很快，每天都要去努力的学习新知识。</a:t>
            </a:r>
          </a:p>
        </p:txBody>
      </p:sp>
      <p:grpSp>
        <p:nvGrpSpPr>
          <p:cNvPr id="22536" name="组合 30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32" name="椭圆 31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22537" name="组合 33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35" name="椭圆 34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6" name="右箭头 35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0" y="542925"/>
            <a:ext cx="3370263" cy="509030"/>
            <a:chOff x="0" y="543361"/>
            <a:chExt cx="3370216" cy="508415"/>
          </a:xfrm>
        </p:grpSpPr>
        <p:grpSp>
          <p:nvGrpSpPr>
            <p:cNvPr id="39" name="组合 38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41" name="矩形 40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22540" name="文本框 3"/>
            <p:cNvSpPr txBox="1">
              <a:spLocks noChangeArrowheads="1"/>
            </p:cNvSpPr>
            <p:nvPr/>
          </p:nvSpPr>
          <p:spPr bwMode="auto">
            <a:xfrm>
              <a:off x="557351" y="590669"/>
              <a:ext cx="2812865" cy="461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项目经验示例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2249743"/>
      </p:ext>
    </p:extLst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7" name="单圆角矩形 16"/>
          <p:cNvSpPr/>
          <p:nvPr/>
        </p:nvSpPr>
        <p:spPr>
          <a:xfrm flipV="1">
            <a:off x="5667375" y="701675"/>
            <a:ext cx="5649913" cy="5307013"/>
          </a:xfrm>
          <a:prstGeom prst="round1Rect">
            <a:avLst>
              <a:gd name="adj" fmla="val 9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8" name="单圆角矩形 17"/>
          <p:cNvSpPr/>
          <p:nvPr/>
        </p:nvSpPr>
        <p:spPr>
          <a:xfrm flipH="1">
            <a:off x="4676775" y="1733550"/>
            <a:ext cx="5822950" cy="890588"/>
          </a:xfrm>
          <a:prstGeom prst="round1Rect">
            <a:avLst>
              <a:gd name="adj" fmla="val 327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r>
              <a:rPr lang="zh-CN" altLang="en-US" sz="4400" noProof="1">
                <a:latin typeface="微软雅黑" pitchFamily="34" charset="-122"/>
                <a:ea typeface="微软雅黑" pitchFamily="34" charset="-122"/>
              </a:rPr>
              <a:t>简历的排版与使用</a:t>
            </a:r>
            <a:endParaRPr lang="zh-CN" altLang="en-US" sz="1200" spc="-100" noProof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162800" y="2971800"/>
            <a:ext cx="2922233" cy="55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简历书写的注意点</a:t>
            </a:r>
            <a:endParaRPr lang="en-US" altLang="zh-CN" sz="2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0347325" y="5083175"/>
            <a:ext cx="1255713" cy="965200"/>
            <a:chOff x="10318555" y="4969295"/>
            <a:chExt cx="1255597" cy="964366"/>
          </a:xfrm>
        </p:grpSpPr>
        <p:sp>
          <p:nvSpPr>
            <p:cNvPr id="43020" name="椭圆 20"/>
            <p:cNvSpPr>
              <a:spLocks noChangeArrowheads="1"/>
            </p:cNvSpPr>
            <p:nvPr/>
          </p:nvSpPr>
          <p:spPr bwMode="auto">
            <a:xfrm>
              <a:off x="10318555" y="5162537"/>
              <a:ext cx="971342" cy="47607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21" name="TextBox 21"/>
            <p:cNvSpPr txBox="1">
              <a:spLocks noChangeArrowheads="1"/>
            </p:cNvSpPr>
            <p:nvPr/>
          </p:nvSpPr>
          <p:spPr bwMode="auto">
            <a:xfrm>
              <a:off x="10526974" y="4969295"/>
              <a:ext cx="1047178" cy="964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5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5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460375" y="6034088"/>
            <a:ext cx="42973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162800" y="3508375"/>
            <a:ext cx="2922233" cy="55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简历使用的注意点</a:t>
            </a:r>
            <a:endParaRPr lang="en-US" altLang="zh-CN" sz="2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017" name="组合 24"/>
          <p:cNvGrpSpPr>
            <a:grpSpLocks/>
          </p:cNvGrpSpPr>
          <p:nvPr/>
        </p:nvGrpSpPr>
        <p:grpSpPr bwMode="auto">
          <a:xfrm>
            <a:off x="479425" y="3725864"/>
            <a:ext cx="3203575" cy="2071481"/>
            <a:chOff x="480120" y="4242235"/>
            <a:chExt cx="2459290" cy="1590929"/>
          </a:xfrm>
        </p:grpSpPr>
        <p:pic>
          <p:nvPicPr>
            <p:cNvPr id="43018" name="图片 2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120" y="4242235"/>
              <a:ext cx="1793776" cy="1345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19" name="TextBox 26"/>
            <p:cNvSpPr txBox="1">
              <a:spLocks noChangeArrowheads="1"/>
            </p:cNvSpPr>
            <p:nvPr/>
          </p:nvSpPr>
          <p:spPr bwMode="auto">
            <a:xfrm>
              <a:off x="748046" y="5449445"/>
              <a:ext cx="2191364" cy="38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0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 World</a:t>
              </a:r>
            </a:p>
          </p:txBody>
        </p:sp>
      </p:grp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8927E-6 -1.19861 L -3.18927E-6 7.40741E-7 L 0.00039 -0.12153 L -3.18927E-6 7.40741E-7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5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92 3.7037E-7 L -1.55168E-6 3.7037E-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3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0" y="542925"/>
            <a:ext cx="3370263" cy="494076"/>
            <a:chOff x="0" y="543361"/>
            <a:chExt cx="3370216" cy="493479"/>
          </a:xfrm>
        </p:grpSpPr>
        <p:grpSp>
          <p:nvGrpSpPr>
            <p:cNvPr id="48" name="组合 47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50" name="矩形 49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51" name="直角三角形 50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51247" name="文本框 3"/>
            <p:cNvSpPr txBox="1">
              <a:spLocks noChangeArrowheads="1"/>
            </p:cNvSpPr>
            <p:nvPr/>
          </p:nvSpPr>
          <p:spPr bwMode="auto">
            <a:xfrm>
              <a:off x="415721" y="575733"/>
              <a:ext cx="2909047" cy="461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简历书写的注意点</a:t>
              </a:r>
            </a:p>
          </p:txBody>
        </p:sp>
      </p:grpSp>
      <p:grpSp>
        <p:nvGrpSpPr>
          <p:cNvPr id="51203" name="组合 51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53" name="椭圆 5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4" name="右箭头 5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51204" name="组合 54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56" name="椭圆 55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右箭头 56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119" name="组合 118"/>
          <p:cNvGrpSpPr>
            <a:grpSpLocks/>
          </p:cNvGrpSpPr>
          <p:nvPr/>
        </p:nvGrpSpPr>
        <p:grpSpPr bwMode="auto">
          <a:xfrm>
            <a:off x="1911110" y="3169466"/>
            <a:ext cx="2431673" cy="2846388"/>
            <a:chOff x="763172" y="3174230"/>
            <a:chExt cx="2431292" cy="2847056"/>
          </a:xfrm>
        </p:grpSpPr>
        <p:grpSp>
          <p:nvGrpSpPr>
            <p:cNvPr id="51236" name="组合 119"/>
            <p:cNvGrpSpPr>
              <a:grpSpLocks/>
            </p:cNvGrpSpPr>
            <p:nvPr/>
          </p:nvGrpSpPr>
          <p:grpSpPr bwMode="auto">
            <a:xfrm>
              <a:off x="763172" y="3174230"/>
              <a:ext cx="2431292" cy="2847056"/>
              <a:chOff x="763172" y="3174230"/>
              <a:chExt cx="2431292" cy="2847056"/>
            </a:xfrm>
          </p:grpSpPr>
          <p:sp>
            <p:nvSpPr>
              <p:cNvPr id="51238" name="Oval 21"/>
              <p:cNvSpPr>
                <a:spLocks noChangeArrowheads="1"/>
              </p:cNvSpPr>
              <p:nvPr/>
            </p:nvSpPr>
            <p:spPr bwMode="auto">
              <a:xfrm>
                <a:off x="2202656" y="3174230"/>
                <a:ext cx="777875" cy="758826"/>
              </a:xfrm>
              <a:prstGeom prst="ellipse">
                <a:avLst/>
              </a:prstGeom>
              <a:solidFill>
                <a:srgbClr val="002060"/>
              </a:solidFill>
              <a:ln w="285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9" name="Line 2"/>
              <p:cNvSpPr>
                <a:spLocks noChangeShapeType="1"/>
              </p:cNvSpPr>
              <p:nvPr/>
            </p:nvSpPr>
            <p:spPr bwMode="auto">
              <a:xfrm rot="5400000" flipH="1">
                <a:off x="1568584" y="4977171"/>
                <a:ext cx="2088231" cy="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0" name="Rectangle 41"/>
              <p:cNvSpPr>
                <a:spLocks noChangeArrowheads="1"/>
              </p:cNvSpPr>
              <p:nvPr/>
            </p:nvSpPr>
            <p:spPr bwMode="auto">
              <a:xfrm>
                <a:off x="763172" y="4425945"/>
                <a:ext cx="2431292" cy="787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 b="1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个人信息准确恰当</a:t>
                </a:r>
                <a:endParaRPr lang="en-US" altLang="zh-CN" sz="1600" b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 b="1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使用门户网站邮箱</a:t>
                </a:r>
                <a:endParaRPr lang="zh-CN" altLang="en-US" sz="15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241" name="Line 30"/>
              <p:cNvSpPr>
                <a:spLocks noChangeShapeType="1"/>
              </p:cNvSpPr>
              <p:nvPr/>
            </p:nvSpPr>
            <p:spPr bwMode="auto">
              <a:xfrm flipH="1">
                <a:off x="1671638" y="3573016"/>
                <a:ext cx="614362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37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2470154" y="3320048"/>
              <a:ext cx="244475" cy="4254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2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0" name="组合 129"/>
          <p:cNvGrpSpPr>
            <a:grpSpLocks/>
          </p:cNvGrpSpPr>
          <p:nvPr/>
        </p:nvGrpSpPr>
        <p:grpSpPr bwMode="auto">
          <a:xfrm>
            <a:off x="4151041" y="1240654"/>
            <a:ext cx="3616325" cy="2687637"/>
            <a:chOff x="3001963" y="1245566"/>
            <a:chExt cx="3616796" cy="2687490"/>
          </a:xfrm>
        </p:grpSpPr>
        <p:sp>
          <p:nvSpPr>
            <p:cNvPr id="51231" name="Oval 16"/>
            <p:cNvSpPr>
              <a:spLocks noChangeArrowheads="1"/>
            </p:cNvSpPr>
            <p:nvPr/>
          </p:nvSpPr>
          <p:spPr bwMode="auto">
            <a:xfrm>
              <a:off x="3514729" y="3174231"/>
              <a:ext cx="777875" cy="758825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C0C0C0"/>
              </a:solidFill>
              <a:round/>
              <a:headEnd/>
              <a:tailEnd/>
            </a:ln>
          </p:spPr>
          <p:txBody>
            <a:bodyPr vert="eaVert" wrap="none" anchor="ctr"/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232" name="Line 30"/>
            <p:cNvSpPr>
              <a:spLocks noChangeShapeType="1"/>
            </p:cNvSpPr>
            <p:nvPr/>
          </p:nvSpPr>
          <p:spPr bwMode="auto">
            <a:xfrm flipH="1">
              <a:off x="3001963" y="3573016"/>
              <a:ext cx="614362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3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3711575" y="3363590"/>
              <a:ext cx="381000" cy="4254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sz="2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234" name="Line 39"/>
            <p:cNvSpPr>
              <a:spLocks noChangeShapeType="1"/>
            </p:cNvSpPr>
            <p:nvPr/>
          </p:nvSpPr>
          <p:spPr bwMode="auto">
            <a:xfrm rot="5400000" flipH="1">
              <a:off x="2930423" y="2212456"/>
              <a:ext cx="193377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5" name="Rectangle 40"/>
            <p:cNvSpPr>
              <a:spLocks noChangeArrowheads="1"/>
            </p:cNvSpPr>
            <p:nvPr/>
          </p:nvSpPr>
          <p:spPr bwMode="auto">
            <a:xfrm>
              <a:off x="3923928" y="1475761"/>
              <a:ext cx="2694831" cy="781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</a:pPr>
              <a:r>
                <a:rPr lang="zh-CN" altLang="en-US" sz="16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谨慎使用照片</a:t>
              </a:r>
              <a:endParaRPr lang="en-US" altLang="zh-CN"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40000"/>
                </a:lnSpc>
              </a:pPr>
              <a:r>
                <a:rPr lang="zh-CN" altLang="en-US" sz="16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照片不得打印</a:t>
              </a:r>
              <a:endParaRPr lang="en-US" altLang="zh-CN" sz="1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0" name="组合 139"/>
          <p:cNvGrpSpPr>
            <a:grpSpLocks/>
          </p:cNvGrpSpPr>
          <p:nvPr/>
        </p:nvGrpSpPr>
        <p:grpSpPr bwMode="auto">
          <a:xfrm>
            <a:off x="4663740" y="3169466"/>
            <a:ext cx="2136837" cy="2846387"/>
            <a:chOff x="3515728" y="3174231"/>
            <a:chExt cx="2135776" cy="2847056"/>
          </a:xfrm>
        </p:grpSpPr>
        <p:sp>
          <p:nvSpPr>
            <p:cNvPr id="51226" name="Oval 11"/>
            <p:cNvSpPr>
              <a:spLocks noChangeArrowheads="1"/>
            </p:cNvSpPr>
            <p:nvPr/>
          </p:nvSpPr>
          <p:spPr bwMode="auto">
            <a:xfrm>
              <a:off x="4873629" y="3174231"/>
              <a:ext cx="777875" cy="758825"/>
            </a:xfrm>
            <a:prstGeom prst="ellipse">
              <a:avLst/>
            </a:prstGeom>
            <a:solidFill>
              <a:srgbClr val="595959"/>
            </a:solidFill>
            <a:ln w="28575">
              <a:solidFill>
                <a:srgbClr val="C0C0C0"/>
              </a:solidFill>
              <a:round/>
              <a:headEnd/>
              <a:tailEnd/>
            </a:ln>
          </p:spPr>
          <p:txBody>
            <a:bodyPr vert="eaVert" wrap="none" anchor="ctr"/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227" name="Line 31"/>
            <p:cNvSpPr>
              <a:spLocks noChangeShapeType="1"/>
            </p:cNvSpPr>
            <p:nvPr/>
          </p:nvSpPr>
          <p:spPr bwMode="auto">
            <a:xfrm flipH="1">
              <a:off x="4311654" y="3573016"/>
              <a:ext cx="652463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8" name="WordArt 34"/>
            <p:cNvSpPr>
              <a:spLocks noChangeArrowheads="1" noChangeShapeType="1" noTextEdit="1"/>
            </p:cNvSpPr>
            <p:nvPr/>
          </p:nvSpPr>
          <p:spPr bwMode="auto">
            <a:xfrm>
              <a:off x="5055096" y="3363590"/>
              <a:ext cx="381000" cy="4254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 sz="2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229" name="Rectangle 43"/>
            <p:cNvSpPr>
              <a:spLocks noChangeArrowheads="1"/>
            </p:cNvSpPr>
            <p:nvPr/>
          </p:nvSpPr>
          <p:spPr bwMode="auto">
            <a:xfrm>
              <a:off x="3515728" y="4529538"/>
              <a:ext cx="1712285" cy="1114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字体不超过两种</a:t>
              </a:r>
              <a:endParaRPr lang="en-US" altLang="zh-CN" sz="16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字体大小不夸张</a:t>
              </a:r>
              <a:endParaRPr lang="en-US" altLang="zh-CN" sz="16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ts val="1200"/>
                </a:spcBef>
                <a:spcAft>
                  <a:spcPts val="1200"/>
                </a:spcAft>
              </a:pPr>
              <a:endParaRPr lang="en-US" altLang="zh-CN" sz="1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30" name="Line 2"/>
            <p:cNvSpPr>
              <a:spLocks noChangeShapeType="1"/>
            </p:cNvSpPr>
            <p:nvPr/>
          </p:nvSpPr>
          <p:spPr bwMode="auto">
            <a:xfrm rot="5400000" flipH="1">
              <a:off x="4179927" y="4973200"/>
              <a:ext cx="2088232" cy="7941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0" name="组合 149"/>
          <p:cNvGrpSpPr>
            <a:grpSpLocks/>
          </p:cNvGrpSpPr>
          <p:nvPr/>
        </p:nvGrpSpPr>
        <p:grpSpPr bwMode="auto">
          <a:xfrm>
            <a:off x="7304293" y="3169466"/>
            <a:ext cx="2751650" cy="2826272"/>
            <a:chOff x="6155741" y="3174231"/>
            <a:chExt cx="2751282" cy="2826935"/>
          </a:xfrm>
        </p:grpSpPr>
        <p:sp>
          <p:nvSpPr>
            <p:cNvPr id="51221" name="Rectangle 45"/>
            <p:cNvSpPr>
              <a:spLocks noChangeArrowheads="1"/>
            </p:cNvSpPr>
            <p:nvPr/>
          </p:nvSpPr>
          <p:spPr bwMode="auto">
            <a:xfrm>
              <a:off x="6155741" y="4538447"/>
              <a:ext cx="2751282" cy="781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</a:pPr>
              <a:r>
                <a:rPr lang="zh-CN" altLang="en-US" sz="16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</a:t>
              </a:r>
              <a:r>
                <a:rPr lang="en-US" altLang="zh-CN" sz="16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</a:t>
              </a:r>
              <a:r>
                <a:rPr lang="zh-CN" altLang="en-US" sz="16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en-US" altLang="zh-CN" sz="16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pdf</a:t>
              </a:r>
              <a:r>
                <a:rPr lang="zh-CN" altLang="en-US" sz="16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  <a:endParaRPr lang="en-US" altLang="zh-CN"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40000"/>
                </a:lnSpc>
              </a:pPr>
              <a:r>
                <a:rPr lang="zh-CN" altLang="en-US" sz="16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打印之前确认排版</a:t>
              </a:r>
              <a:endParaRPr lang="en-US" altLang="zh-CN" sz="1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2" name="Group 46"/>
            <p:cNvGrpSpPr/>
            <p:nvPr/>
          </p:nvGrpSpPr>
          <p:grpSpPr bwMode="auto">
            <a:xfrm>
              <a:off x="7826573" y="3174231"/>
              <a:ext cx="777875" cy="758825"/>
              <a:chOff x="2341" y="1703"/>
              <a:chExt cx="1242" cy="1216"/>
            </a:xfrm>
            <a:solidFill>
              <a:srgbClr val="033C8F"/>
            </a:solidFill>
          </p:grpSpPr>
          <p:grpSp>
            <p:nvGrpSpPr>
              <p:cNvPr id="156" name="Group 47"/>
              <p:cNvGrpSpPr/>
              <p:nvPr/>
            </p:nvGrpSpPr>
            <p:grpSpPr bwMode="auto">
              <a:xfrm>
                <a:off x="2341" y="1703"/>
                <a:ext cx="1242" cy="1216"/>
                <a:chOff x="2341" y="1703"/>
                <a:chExt cx="1242" cy="1216"/>
              </a:xfrm>
              <a:grpFill/>
            </p:grpSpPr>
            <p:sp>
              <p:nvSpPr>
                <p:cNvPr id="158" name="Oval 48"/>
                <p:cNvSpPr>
                  <a:spLocks noChangeArrowheads="1"/>
                </p:cNvSpPr>
                <p:nvPr/>
              </p:nvSpPr>
              <p:spPr bwMode="gray">
                <a:xfrm>
                  <a:off x="2341" y="1703"/>
                  <a:ext cx="1242" cy="1216"/>
                </a:xfrm>
                <a:prstGeom prst="ellipse">
                  <a:avLst/>
                </a:prstGeom>
                <a:grpFill/>
                <a:ln w="28575" algn="ctr">
                  <a:solidFill>
                    <a:srgbClr val="C0C0C0"/>
                  </a:solidFill>
                  <a:round/>
                </a:ln>
              </p:spPr>
              <p:txBody>
                <a:bodyPr vert="eaVert" wrap="none" anchor="ctr"/>
                <a:lstStyle/>
                <a:p>
                  <a:pPr eaLnBrk="1" fontAlgn="auto" hangingPunct="1">
                    <a:defRPr/>
                  </a:pPr>
                  <a:endParaRPr lang="zh-CN" altLang="en-US" kern="0" noProof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9" name="Freeform 49"/>
                <p:cNvSpPr/>
                <p:nvPr/>
              </p:nvSpPr>
              <p:spPr bwMode="auto">
                <a:xfrm rot="5400000">
                  <a:off x="2741" y="1375"/>
                  <a:ext cx="458" cy="1136"/>
                </a:xfrm>
                <a:custGeom>
                  <a:avLst/>
                  <a:gdLst>
                    <a:gd name="T0" fmla="*/ 8299 w 174"/>
                    <a:gd name="T1" fmla="*/ 0 h 348"/>
                    <a:gd name="T2" fmla="*/ 0 w 174"/>
                    <a:gd name="T3" fmla="*/ 19648 h 348"/>
                    <a:gd name="T4" fmla="*/ 8355 w 174"/>
                    <a:gd name="T5" fmla="*/ 39512 h 348"/>
                    <a:gd name="T6" fmla="*/ 8355 w 174"/>
                    <a:gd name="T7" fmla="*/ 19756 h 348"/>
                    <a:gd name="T8" fmla="*/ 8299 w 174"/>
                    <a:gd name="T9" fmla="*/ 0 h 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348"/>
                    <a:gd name="T17" fmla="*/ 174 w 174"/>
                    <a:gd name="T18" fmla="*/ 348 h 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348">
                      <a:moveTo>
                        <a:pt x="173" y="0"/>
                      </a:moveTo>
                      <a:cubicBezTo>
                        <a:pt x="77" y="0"/>
                        <a:pt x="0" y="77"/>
                        <a:pt x="0" y="173"/>
                      </a:cubicBezTo>
                      <a:cubicBezTo>
                        <a:pt x="0" y="270"/>
                        <a:pt x="77" y="348"/>
                        <a:pt x="174" y="348"/>
                      </a:cubicBezTo>
                      <a:lnTo>
                        <a:pt x="174" y="17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grpFill/>
                <a:ln w="38100">
                  <a:noFill/>
                  <a:round/>
                </a:ln>
              </p:spPr>
              <p:txBody>
                <a:bodyPr/>
                <a:lstStyle/>
                <a:p>
                  <a:pPr eaLnBrk="1" fontAlgn="auto" hangingPunct="1">
                    <a:defRPr/>
                  </a:pPr>
                  <a:endParaRPr lang="zh-CN" altLang="en-US" kern="0" noProof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57" name="Freeform 50"/>
              <p:cNvSpPr/>
              <p:nvPr/>
            </p:nvSpPr>
            <p:spPr bwMode="auto">
              <a:xfrm rot="3600000">
                <a:off x="3064" y="2263"/>
                <a:ext cx="194" cy="758"/>
              </a:xfrm>
              <a:custGeom>
                <a:avLst/>
                <a:gdLst>
                  <a:gd name="T0" fmla="*/ 268 w 174"/>
                  <a:gd name="T1" fmla="*/ 0 h 348"/>
                  <a:gd name="T2" fmla="*/ 0 w 174"/>
                  <a:gd name="T3" fmla="*/ 3895 h 348"/>
                  <a:gd name="T4" fmla="*/ 269 w 174"/>
                  <a:gd name="T5" fmla="*/ 7833 h 348"/>
                  <a:gd name="T6" fmla="*/ 269 w 174"/>
                  <a:gd name="T7" fmla="*/ 3919 h 348"/>
                  <a:gd name="T8" fmla="*/ 268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pFill/>
              <a:ln w="38100">
                <a:noFill/>
                <a:round/>
              </a:ln>
            </p:spPr>
            <p:txBody>
              <a:bodyPr/>
              <a:lstStyle/>
              <a:p>
                <a:pPr eaLnBrk="1" fontAlgn="auto" hangingPunct="1">
                  <a:defRPr/>
                </a:pPr>
                <a:endParaRPr lang="zh-CN" altLang="en-US" kern="0" noProof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1223" name="Line 51"/>
            <p:cNvSpPr>
              <a:spLocks noChangeShapeType="1"/>
            </p:cNvSpPr>
            <p:nvPr/>
          </p:nvSpPr>
          <p:spPr bwMode="auto">
            <a:xfrm flipH="1">
              <a:off x="7078066" y="3553644"/>
              <a:ext cx="748498" cy="15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4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8007424" y="3363590"/>
              <a:ext cx="381000" cy="4254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endParaRPr lang="zh-CN" altLang="en-US" sz="2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225" name="Line 2"/>
            <p:cNvSpPr>
              <a:spLocks noChangeShapeType="1"/>
            </p:cNvSpPr>
            <p:nvPr/>
          </p:nvSpPr>
          <p:spPr bwMode="auto">
            <a:xfrm rot="5400000" flipH="1" flipV="1">
              <a:off x="7170519" y="4956175"/>
              <a:ext cx="2089981" cy="1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0" name="组合 159"/>
          <p:cNvGrpSpPr>
            <a:grpSpLocks/>
          </p:cNvGrpSpPr>
          <p:nvPr/>
        </p:nvGrpSpPr>
        <p:grpSpPr bwMode="auto">
          <a:xfrm>
            <a:off x="6792641" y="1210491"/>
            <a:ext cx="3664326" cy="2717800"/>
            <a:chOff x="5643567" y="1215482"/>
            <a:chExt cx="3665457" cy="2717574"/>
          </a:xfrm>
        </p:grpSpPr>
        <p:sp>
          <p:nvSpPr>
            <p:cNvPr id="51216" name="Oval 6"/>
            <p:cNvSpPr>
              <a:spLocks noChangeArrowheads="1"/>
            </p:cNvSpPr>
            <p:nvPr/>
          </p:nvSpPr>
          <p:spPr bwMode="auto">
            <a:xfrm>
              <a:off x="6300192" y="3174231"/>
              <a:ext cx="777875" cy="758825"/>
            </a:xfrm>
            <a:prstGeom prst="ellipse">
              <a:avLst/>
            </a:prstGeom>
            <a:solidFill>
              <a:srgbClr val="002060"/>
            </a:solidFill>
            <a:ln w="28575">
              <a:solidFill>
                <a:srgbClr val="C0C0C0"/>
              </a:solidFill>
              <a:round/>
              <a:headEnd/>
              <a:tailEnd/>
            </a:ln>
          </p:spPr>
          <p:txBody>
            <a:bodyPr vert="eaVert" wrap="none" anchor="ctr"/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217" name="Line 32"/>
            <p:cNvSpPr>
              <a:spLocks noChangeShapeType="1"/>
            </p:cNvSpPr>
            <p:nvPr/>
          </p:nvSpPr>
          <p:spPr bwMode="auto">
            <a:xfrm flipH="1">
              <a:off x="5643567" y="3573016"/>
              <a:ext cx="68262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8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6495256" y="3356992"/>
              <a:ext cx="381000" cy="4254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lang="zh-CN" altLang="en-US" sz="2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219" name="Rectangle 54"/>
            <p:cNvSpPr>
              <a:spLocks noChangeArrowheads="1"/>
            </p:cNvSpPr>
            <p:nvPr/>
          </p:nvSpPr>
          <p:spPr bwMode="auto">
            <a:xfrm>
              <a:off x="6720655" y="1536654"/>
              <a:ext cx="2588369" cy="658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段落间距要适当</a:t>
              </a:r>
              <a:endParaRPr lang="en-US" altLang="zh-CN" sz="1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b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不留过多空白</a:t>
              </a:r>
              <a:endParaRPr lang="en-US" altLang="zh-CN" sz="15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20" name="Line 39"/>
            <p:cNvSpPr>
              <a:spLocks noChangeShapeType="1"/>
            </p:cNvSpPr>
            <p:nvPr/>
          </p:nvSpPr>
          <p:spPr bwMode="auto">
            <a:xfrm rot="5400000" flipH="1">
              <a:off x="5738724" y="2197414"/>
              <a:ext cx="1963864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0" name="组合 169"/>
          <p:cNvGrpSpPr>
            <a:grpSpLocks/>
          </p:cNvGrpSpPr>
          <p:nvPr/>
        </p:nvGrpSpPr>
        <p:grpSpPr bwMode="auto">
          <a:xfrm>
            <a:off x="2123803" y="1240654"/>
            <a:ext cx="2736850" cy="2687637"/>
            <a:chOff x="974829" y="1245566"/>
            <a:chExt cx="2736746" cy="2687490"/>
          </a:xfrm>
        </p:grpSpPr>
        <p:grpSp>
          <p:nvGrpSpPr>
            <p:cNvPr id="51211" name="组合 170"/>
            <p:cNvGrpSpPr>
              <a:grpSpLocks/>
            </p:cNvGrpSpPr>
            <p:nvPr/>
          </p:nvGrpSpPr>
          <p:grpSpPr bwMode="auto">
            <a:xfrm>
              <a:off x="974829" y="1245566"/>
              <a:ext cx="2736746" cy="2687490"/>
              <a:chOff x="974829" y="1245566"/>
              <a:chExt cx="2736746" cy="2687490"/>
            </a:xfrm>
          </p:grpSpPr>
          <p:sp>
            <p:nvSpPr>
              <p:cNvPr id="51213" name="Oval 21"/>
              <p:cNvSpPr>
                <a:spLocks noChangeArrowheads="1"/>
              </p:cNvSpPr>
              <p:nvPr/>
            </p:nvSpPr>
            <p:spPr bwMode="auto">
              <a:xfrm>
                <a:off x="974829" y="3174231"/>
                <a:ext cx="777875" cy="758825"/>
              </a:xfrm>
              <a:prstGeom prst="ellipse">
                <a:avLst/>
              </a:prstGeom>
              <a:solidFill>
                <a:srgbClr val="595959"/>
              </a:solidFill>
              <a:ln w="2857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14" name="Rectangle 38"/>
              <p:cNvSpPr>
                <a:spLocks noChangeArrowheads="1"/>
              </p:cNvSpPr>
              <p:nvPr/>
            </p:nvSpPr>
            <p:spPr bwMode="auto">
              <a:xfrm>
                <a:off x="1391866" y="1434725"/>
                <a:ext cx="2319709" cy="781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40000"/>
                  </a:lnSpc>
                </a:pPr>
                <a:r>
                  <a:rPr lang="zh-CN" altLang="en-US" sz="1600" b="1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书面简历篇幅</a:t>
                </a:r>
                <a:r>
                  <a:rPr lang="en-US" altLang="zh-CN" sz="1600" b="1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1-2</a:t>
                </a:r>
                <a:r>
                  <a:rPr lang="zh-CN" altLang="en-US" sz="1600" b="1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页</a:t>
                </a:r>
                <a:endParaRPr lang="en-US" altLang="zh-CN" sz="1600" b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40000"/>
                  </a:lnSpc>
                </a:pPr>
                <a:r>
                  <a:rPr lang="zh-CN" altLang="en-US" sz="1600" b="1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sz="1600" b="1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600" b="1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页篇幅不少于</a:t>
                </a:r>
                <a:r>
                  <a:rPr lang="en-US" altLang="zh-CN" sz="1600" b="1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3/4</a:t>
                </a:r>
                <a:endParaRPr lang="en-US" altLang="zh-CN" sz="15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215" name="Line 39"/>
              <p:cNvSpPr>
                <a:spLocks noChangeShapeType="1"/>
              </p:cNvSpPr>
              <p:nvPr/>
            </p:nvSpPr>
            <p:spPr bwMode="auto">
              <a:xfrm rot="5400000" flipH="1">
                <a:off x="339869" y="2225554"/>
                <a:ext cx="1959976" cy="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12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1192217" y="3320610"/>
              <a:ext cx="244475" cy="4254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2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2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104794"/>
      </p:ext>
    </p:extLst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5" name="组合 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40966" name="组合 1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0" y="542925"/>
            <a:ext cx="3370263" cy="509588"/>
            <a:chOff x="0" y="543361"/>
            <a:chExt cx="3370217" cy="508972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40977" name="文本框 3"/>
            <p:cNvSpPr txBox="1">
              <a:spLocks noChangeArrowheads="1"/>
            </p:cNvSpPr>
            <p:nvPr/>
          </p:nvSpPr>
          <p:spPr bwMode="auto">
            <a:xfrm>
              <a:off x="101601" y="590669"/>
              <a:ext cx="3268616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2.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简历使用的要点</a:t>
              </a:r>
            </a:p>
          </p:txBody>
        </p:sp>
      </p:grpSp>
      <p:pic>
        <p:nvPicPr>
          <p:cNvPr id="24" name="Picture 110" descr="3箭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497" y="4508500"/>
            <a:ext cx="3521891" cy="171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1123553" y="1522016"/>
            <a:ext cx="4310493" cy="1575594"/>
            <a:chOff x="1689462" y="2932906"/>
            <a:chExt cx="4310493" cy="1575594"/>
          </a:xfrm>
        </p:grpSpPr>
        <p:pic>
          <p:nvPicPr>
            <p:cNvPr id="31" name="平行四边形 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462" y="2932906"/>
              <a:ext cx="4310493" cy="1575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2"/>
            <p:cNvSpPr txBox="1">
              <a:spLocks noChangeArrowheads="1"/>
            </p:cNvSpPr>
            <p:nvPr/>
          </p:nvSpPr>
          <p:spPr bwMode="auto">
            <a:xfrm>
              <a:off x="3291799" y="3188116"/>
              <a:ext cx="1426251" cy="37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7125" tIns="38562" rIns="77125" bIns="38562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提前打印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123552" y="3097610"/>
            <a:ext cx="4310493" cy="1575594"/>
            <a:chOff x="1689462" y="2932906"/>
            <a:chExt cx="4310493" cy="1575594"/>
          </a:xfrm>
        </p:grpSpPr>
        <p:pic>
          <p:nvPicPr>
            <p:cNvPr id="35" name="平行四边形 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462" y="2932906"/>
              <a:ext cx="4310493" cy="1575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22"/>
            <p:cNvSpPr txBox="1">
              <a:spLocks noChangeArrowheads="1"/>
            </p:cNvSpPr>
            <p:nvPr/>
          </p:nvSpPr>
          <p:spPr bwMode="auto">
            <a:xfrm>
              <a:off x="3213422" y="3191300"/>
              <a:ext cx="1426251" cy="37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7125" tIns="38562" rIns="77125" bIns="38562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定期更新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122988" y="1522016"/>
            <a:ext cx="4310493" cy="1575594"/>
            <a:chOff x="1689462" y="2932906"/>
            <a:chExt cx="4310493" cy="1575594"/>
          </a:xfrm>
        </p:grpSpPr>
        <p:pic>
          <p:nvPicPr>
            <p:cNvPr id="38" name="平行四边形 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462" y="2932906"/>
              <a:ext cx="4310493" cy="1575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22"/>
            <p:cNvSpPr txBox="1">
              <a:spLocks noChangeArrowheads="1"/>
            </p:cNvSpPr>
            <p:nvPr/>
          </p:nvSpPr>
          <p:spPr bwMode="auto">
            <a:xfrm>
              <a:off x="2926896" y="3191300"/>
              <a:ext cx="1712778" cy="37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7125" tIns="38562" rIns="77125" bIns="38562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不要从一而终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122988" y="3097610"/>
            <a:ext cx="4310493" cy="1575594"/>
            <a:chOff x="1689462" y="2932906"/>
            <a:chExt cx="4310493" cy="1575594"/>
          </a:xfrm>
        </p:grpSpPr>
        <p:pic>
          <p:nvPicPr>
            <p:cNvPr id="41" name="平行四边形 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462" y="2932906"/>
              <a:ext cx="4310493" cy="1575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22"/>
            <p:cNvSpPr txBox="1">
              <a:spLocks noChangeArrowheads="1"/>
            </p:cNvSpPr>
            <p:nvPr/>
          </p:nvSpPr>
          <p:spPr bwMode="auto">
            <a:xfrm>
              <a:off x="2979394" y="3191300"/>
              <a:ext cx="1660280" cy="370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7125" tIns="38562" rIns="77125" bIns="38562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随时关注结果</a:t>
              </a:r>
            </a:p>
          </p:txBody>
        </p:sp>
      </p:grp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7" name="单圆角矩形 16"/>
          <p:cNvSpPr/>
          <p:nvPr/>
        </p:nvSpPr>
        <p:spPr>
          <a:xfrm flipV="1">
            <a:off x="5667375" y="701675"/>
            <a:ext cx="5649913" cy="5307013"/>
          </a:xfrm>
          <a:prstGeom prst="round1Rect">
            <a:avLst>
              <a:gd name="adj" fmla="val 9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8" name="单圆角矩形 17"/>
          <p:cNvSpPr/>
          <p:nvPr/>
        </p:nvSpPr>
        <p:spPr>
          <a:xfrm flipH="1">
            <a:off x="4676775" y="1733550"/>
            <a:ext cx="5822950" cy="890588"/>
          </a:xfrm>
          <a:prstGeom prst="round1Rect">
            <a:avLst>
              <a:gd name="adj" fmla="val 327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r>
              <a:rPr lang="zh-CN" altLang="en-US" sz="4400" noProof="1">
                <a:latin typeface="微软雅黑" pitchFamily="34" charset="-122"/>
                <a:ea typeface="微软雅黑" pitchFamily="34" charset="-122"/>
              </a:rPr>
              <a:t>总  结</a:t>
            </a:r>
            <a:endParaRPr lang="zh-CN" altLang="en-US" sz="1200" spc="-100" noProof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162800" y="2971800"/>
            <a:ext cx="2676525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0347325" y="5083175"/>
            <a:ext cx="1255713" cy="965200"/>
            <a:chOff x="10318555" y="4969295"/>
            <a:chExt cx="1255597" cy="964366"/>
          </a:xfrm>
        </p:grpSpPr>
        <p:sp>
          <p:nvSpPr>
            <p:cNvPr id="49164" name="椭圆 20"/>
            <p:cNvSpPr>
              <a:spLocks noChangeArrowheads="1"/>
            </p:cNvSpPr>
            <p:nvPr/>
          </p:nvSpPr>
          <p:spPr bwMode="auto">
            <a:xfrm>
              <a:off x="10318555" y="5162537"/>
              <a:ext cx="971342" cy="47607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65" name="TextBox 21"/>
            <p:cNvSpPr txBox="1">
              <a:spLocks noChangeArrowheads="1"/>
            </p:cNvSpPr>
            <p:nvPr/>
          </p:nvSpPr>
          <p:spPr bwMode="auto">
            <a:xfrm>
              <a:off x="10526974" y="4969295"/>
              <a:ext cx="1047178" cy="964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5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5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460375" y="6034088"/>
            <a:ext cx="42973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161" name="组合 24"/>
          <p:cNvGrpSpPr>
            <a:grpSpLocks/>
          </p:cNvGrpSpPr>
          <p:nvPr/>
        </p:nvGrpSpPr>
        <p:grpSpPr bwMode="auto">
          <a:xfrm>
            <a:off x="479425" y="3725864"/>
            <a:ext cx="3203575" cy="2071481"/>
            <a:chOff x="480120" y="4242235"/>
            <a:chExt cx="2459290" cy="1590929"/>
          </a:xfrm>
        </p:grpSpPr>
        <p:pic>
          <p:nvPicPr>
            <p:cNvPr id="49162" name="图片 2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120" y="4242235"/>
              <a:ext cx="1793776" cy="1345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3" name="TextBox 26"/>
            <p:cNvSpPr txBox="1">
              <a:spLocks noChangeArrowheads="1"/>
            </p:cNvSpPr>
            <p:nvPr/>
          </p:nvSpPr>
          <p:spPr bwMode="auto">
            <a:xfrm>
              <a:off x="748046" y="5449445"/>
              <a:ext cx="2191364" cy="38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0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 World</a:t>
              </a:r>
            </a:p>
          </p:txBody>
        </p:sp>
      </p:grp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8927E-6 -1.19861 L -3.18927E-6 7.40741E-7 L 0.00039 -0.12153 L -3.18927E-6 7.40741E-7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5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92 3.7037E-7 L -1.55168E-6 3.7037E-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3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0" y="542925"/>
            <a:ext cx="3370263" cy="509588"/>
            <a:chOff x="0" y="543361"/>
            <a:chExt cx="3370216" cy="508972"/>
          </a:xfrm>
        </p:grpSpPr>
        <p:grpSp>
          <p:nvGrpSpPr>
            <p:cNvPr id="10" name="组合 9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2" name="矩形 11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13" name="直角三角形 12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53260" name="文本框 3"/>
            <p:cNvSpPr txBox="1">
              <a:spLocks noChangeArrowheads="1"/>
            </p:cNvSpPr>
            <p:nvPr/>
          </p:nvSpPr>
          <p:spPr bwMode="auto">
            <a:xfrm>
              <a:off x="898051" y="590669"/>
              <a:ext cx="1895949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 结</a:t>
              </a: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047081" y="1956268"/>
            <a:ext cx="8054975" cy="193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200000"/>
              </a:lnSpc>
            </a:pP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机会总是留给有准备的人，只有靠简历得到足够多的面试机会，才更有机会获得工作。对简历的内容负责，就是对简历负责，就是对自己负责！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311399" y="4677093"/>
            <a:ext cx="7526338" cy="719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</a:pPr>
            <a:r>
              <a:rPr lang="zh-CN" altLang="en-US" sz="24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希望你的简历是最出色的！</a:t>
            </a:r>
          </a:p>
        </p:txBody>
      </p:sp>
      <p:grpSp>
        <p:nvGrpSpPr>
          <p:cNvPr id="53253" name="组合 23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25" name="椭圆 24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6" name="右箭头 25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53254" name="组合 26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28" name="椭圆 27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9" name="右箭头 28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" name="矩形 4"/>
          <p:cNvSpPr/>
          <p:nvPr/>
        </p:nvSpPr>
        <p:spPr>
          <a:xfrm>
            <a:off x="0" y="2019300"/>
            <a:ext cx="12192000" cy="1447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r>
              <a:rPr lang="en-US" altLang="zh-CN" noProof="1"/>
              <a:t> </a:t>
            </a:r>
            <a:endParaRPr lang="zh-CN" altLang="en-US" noProof="1"/>
          </a:p>
        </p:txBody>
      </p:sp>
      <p:sp>
        <p:nvSpPr>
          <p:cNvPr id="19" name="流程图: 手动输入 18"/>
          <p:cNvSpPr/>
          <p:nvPr/>
        </p:nvSpPr>
        <p:spPr>
          <a:xfrm rot="5400000">
            <a:off x="3884613" y="-411163"/>
            <a:ext cx="609600" cy="837882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0 h 10791"/>
              <a:gd name="connsiteX1-3" fmla="*/ 10000 w 10000"/>
              <a:gd name="connsiteY1-4" fmla="*/ 791 h 10791"/>
              <a:gd name="connsiteX2-5" fmla="*/ 10000 w 10000"/>
              <a:gd name="connsiteY2-6" fmla="*/ 10791 h 10791"/>
              <a:gd name="connsiteX3-7" fmla="*/ 0 w 10000"/>
              <a:gd name="connsiteY3-8" fmla="*/ 10791 h 10791"/>
              <a:gd name="connsiteX4-9" fmla="*/ 0 w 10000"/>
              <a:gd name="connsiteY4-10" fmla="*/ 0 h 10791"/>
              <a:gd name="connsiteX0-11" fmla="*/ 0 w 10000"/>
              <a:gd name="connsiteY0-12" fmla="*/ 0 h 10791"/>
              <a:gd name="connsiteX1-13" fmla="*/ 10000 w 10000"/>
              <a:gd name="connsiteY1-14" fmla="*/ 325 h 10791"/>
              <a:gd name="connsiteX2-15" fmla="*/ 10000 w 10000"/>
              <a:gd name="connsiteY2-16" fmla="*/ 10791 h 10791"/>
              <a:gd name="connsiteX3-17" fmla="*/ 0 w 10000"/>
              <a:gd name="connsiteY3-18" fmla="*/ 10791 h 10791"/>
              <a:gd name="connsiteX4-19" fmla="*/ 0 w 10000"/>
              <a:gd name="connsiteY4-20" fmla="*/ 0 h 10791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0" h="10791">
                <a:moveTo>
                  <a:pt x="0" y="0"/>
                </a:moveTo>
                <a:lnTo>
                  <a:pt x="10000" y="325"/>
                </a:lnTo>
                <a:lnTo>
                  <a:pt x="10000" y="10791"/>
                </a:lnTo>
                <a:lnTo>
                  <a:pt x="0" y="1079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2" name="流程图: 手动输入 21"/>
          <p:cNvSpPr/>
          <p:nvPr/>
        </p:nvSpPr>
        <p:spPr>
          <a:xfrm rot="16200000" flipH="1">
            <a:off x="9871075" y="1762125"/>
            <a:ext cx="609600" cy="403225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52"/>
              <a:gd name="connsiteY0-2" fmla="*/ 481 h 10000"/>
              <a:gd name="connsiteX1-3" fmla="*/ 10052 w 10052"/>
              <a:gd name="connsiteY1-4" fmla="*/ 0 h 10000"/>
              <a:gd name="connsiteX2-5" fmla="*/ 10052 w 10052"/>
              <a:gd name="connsiteY2-6" fmla="*/ 10000 h 10000"/>
              <a:gd name="connsiteX3-7" fmla="*/ 52 w 10052"/>
              <a:gd name="connsiteY3-8" fmla="*/ 10000 h 10000"/>
              <a:gd name="connsiteX4-9" fmla="*/ 0 w 10052"/>
              <a:gd name="connsiteY4-10" fmla="*/ 481 h 10000"/>
              <a:gd name="connsiteX0-11" fmla="*/ 30 w 10004"/>
              <a:gd name="connsiteY0-12" fmla="*/ 643 h 10000"/>
              <a:gd name="connsiteX1-13" fmla="*/ 10004 w 10004"/>
              <a:gd name="connsiteY1-14" fmla="*/ 0 h 10000"/>
              <a:gd name="connsiteX2-15" fmla="*/ 10004 w 10004"/>
              <a:gd name="connsiteY2-16" fmla="*/ 10000 h 10000"/>
              <a:gd name="connsiteX3-17" fmla="*/ 4 w 10004"/>
              <a:gd name="connsiteY3-18" fmla="*/ 10000 h 10000"/>
              <a:gd name="connsiteX4-19" fmla="*/ 30 w 10004"/>
              <a:gd name="connsiteY4-20" fmla="*/ 643 h 10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10004" h="10000">
                <a:moveTo>
                  <a:pt x="30" y="643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-13" y="6827"/>
                  <a:pt x="47" y="3816"/>
                  <a:pt x="30" y="64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3" name="TextBox 22"/>
          <p:cNvSpPr txBox="1"/>
          <p:nvPr/>
        </p:nvSpPr>
        <p:spPr>
          <a:xfrm>
            <a:off x="1862403" y="2332038"/>
            <a:ext cx="4038089" cy="830995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algn="ctr" eaLnBrk="1" fontAlgn="auto" hangingPunct="1">
              <a:defRPr/>
            </a:pPr>
            <a:r>
              <a:rPr lang="en-US" altLang="zh-CN" sz="4800" b="1" noProof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lang="zh-CN" altLang="en-US" sz="4800" b="1" noProof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！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156568" y="3532188"/>
            <a:ext cx="342593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  锋        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2017/05/17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46616" y="4159998"/>
            <a:ext cx="3258517" cy="323163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</a:bodyPr>
          <a:lstStyle/>
          <a:p>
            <a:pPr eaLnBrk="1" hangingPunct="1">
              <a:defRPr/>
            </a:pPr>
            <a:r>
              <a:rPr lang="zh-CN" altLang="en-US" sz="1500" spc="300" noProof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树立职业规划，走上人生巅峰</a:t>
            </a:r>
          </a:p>
        </p:txBody>
      </p:sp>
      <p:cxnSp>
        <p:nvCxnSpPr>
          <p:cNvPr id="26" name="直接连接符 25"/>
          <p:cNvCxnSpPr>
            <a:cxnSpLocks noChangeShapeType="1"/>
          </p:cNvCxnSpPr>
          <p:nvPr/>
        </p:nvCxnSpPr>
        <p:spPr bwMode="auto">
          <a:xfrm>
            <a:off x="1473200" y="2308225"/>
            <a:ext cx="4792663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26"/>
          <p:cNvCxnSpPr>
            <a:cxnSpLocks noChangeShapeType="1"/>
          </p:cNvCxnSpPr>
          <p:nvPr/>
        </p:nvCxnSpPr>
        <p:spPr bwMode="auto">
          <a:xfrm>
            <a:off x="1525588" y="3155950"/>
            <a:ext cx="479425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68951233"/>
      </p:ext>
    </p:extLst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50"/>
                            </p:stCondLst>
                            <p:childTnLst>
                              <p:par>
                                <p:cTn id="1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" name="单圆角矩形 3"/>
          <p:cNvSpPr/>
          <p:nvPr/>
        </p:nvSpPr>
        <p:spPr>
          <a:xfrm flipV="1">
            <a:off x="5667375" y="701675"/>
            <a:ext cx="5649913" cy="5307013"/>
          </a:xfrm>
          <a:prstGeom prst="round1Rect">
            <a:avLst>
              <a:gd name="adj" fmla="val 9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" name="单圆角矩形 4"/>
          <p:cNvSpPr/>
          <p:nvPr/>
        </p:nvSpPr>
        <p:spPr>
          <a:xfrm flipH="1">
            <a:off x="4676775" y="1733550"/>
            <a:ext cx="5822950" cy="890588"/>
          </a:xfrm>
          <a:prstGeom prst="round1Rect">
            <a:avLst>
              <a:gd name="adj" fmla="val 327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r>
              <a:rPr lang="zh-CN" altLang="en-US" sz="4400" noProof="1">
                <a:latin typeface="微软雅黑" pitchFamily="34" charset="-122"/>
                <a:ea typeface="微软雅黑" pitchFamily="34" charset="-122"/>
              </a:rPr>
              <a:t>程序员与简历</a:t>
            </a:r>
            <a:endParaRPr lang="zh-CN" altLang="en-US" sz="1200" spc="-100" noProof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48575" y="2971800"/>
            <a:ext cx="2784294" cy="55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什么是程序员</a:t>
            </a:r>
            <a:endParaRPr lang="en-US" altLang="zh-CN" sz="2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10347325" y="5083175"/>
            <a:ext cx="1255713" cy="965200"/>
            <a:chOff x="10318555" y="4969295"/>
            <a:chExt cx="1255597" cy="964366"/>
          </a:xfrm>
        </p:grpSpPr>
        <p:sp>
          <p:nvSpPr>
            <p:cNvPr id="18444" name="椭圆 7"/>
            <p:cNvSpPr>
              <a:spLocks noChangeArrowheads="1"/>
            </p:cNvSpPr>
            <p:nvPr/>
          </p:nvSpPr>
          <p:spPr bwMode="auto">
            <a:xfrm>
              <a:off x="10318555" y="5162537"/>
              <a:ext cx="971342" cy="47607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5" name="TextBox 8"/>
            <p:cNvSpPr txBox="1">
              <a:spLocks noChangeArrowheads="1"/>
            </p:cNvSpPr>
            <p:nvPr/>
          </p:nvSpPr>
          <p:spPr bwMode="auto">
            <a:xfrm>
              <a:off x="10526974" y="4969295"/>
              <a:ext cx="1047178" cy="964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5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5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460375" y="6034088"/>
            <a:ext cx="42973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648575" y="3508375"/>
            <a:ext cx="2190750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什么是简历</a:t>
            </a:r>
            <a:endParaRPr lang="en-US" altLang="zh-CN" sz="2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441" name="组合 19"/>
          <p:cNvGrpSpPr>
            <a:grpSpLocks/>
          </p:cNvGrpSpPr>
          <p:nvPr/>
        </p:nvGrpSpPr>
        <p:grpSpPr bwMode="auto">
          <a:xfrm>
            <a:off x="479425" y="3725864"/>
            <a:ext cx="3203575" cy="2071481"/>
            <a:chOff x="480120" y="4242235"/>
            <a:chExt cx="2459290" cy="1590929"/>
          </a:xfrm>
        </p:grpSpPr>
        <p:pic>
          <p:nvPicPr>
            <p:cNvPr id="18442" name="图片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120" y="4242235"/>
              <a:ext cx="1793776" cy="1345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3" name="TextBox 18"/>
            <p:cNvSpPr txBox="1">
              <a:spLocks noChangeArrowheads="1"/>
            </p:cNvSpPr>
            <p:nvPr/>
          </p:nvSpPr>
          <p:spPr bwMode="auto">
            <a:xfrm>
              <a:off x="748046" y="5449445"/>
              <a:ext cx="2191364" cy="38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0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 World</a:t>
              </a:r>
            </a:p>
          </p:txBody>
        </p:sp>
      </p:grp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7648575" y="4007997"/>
            <a:ext cx="2190750" cy="55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简历的作用</a:t>
            </a:r>
            <a:endParaRPr lang="en-US" altLang="zh-CN" sz="2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8927E-6 -1.19861 L -3.18927E-6 7.40741E-7 L 0.00039 -0.12153 L -3.18927E-6 7.40741E-7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5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92 3.7037E-7 L -1.55168E-6 3.7037E-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3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17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0" y="542925"/>
            <a:ext cx="3370263" cy="509030"/>
            <a:chOff x="0" y="543361"/>
            <a:chExt cx="3370217" cy="5084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20495" name="文本框 3"/>
            <p:cNvSpPr txBox="1">
              <a:spLocks noChangeArrowheads="1"/>
            </p:cNvSpPr>
            <p:nvPr/>
          </p:nvSpPr>
          <p:spPr bwMode="auto">
            <a:xfrm>
              <a:off x="551543" y="590669"/>
              <a:ext cx="2818674" cy="461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什么是程序员</a:t>
              </a:r>
            </a:p>
          </p:txBody>
        </p:sp>
      </p:grpSp>
      <p:grpSp>
        <p:nvGrpSpPr>
          <p:cNvPr id="20483" name="组合 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20484" name="组合 1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18" name="圆角矩形 17"/>
          <p:cNvSpPr/>
          <p:nvPr/>
        </p:nvSpPr>
        <p:spPr bwMode="auto">
          <a:xfrm>
            <a:off x="2538253" y="2136521"/>
            <a:ext cx="7146927" cy="3600400"/>
          </a:xfrm>
          <a:prstGeom prst="roundRect">
            <a:avLst>
              <a:gd name="adj" fmla="val 7635"/>
            </a:avLst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2700000" scaled="1"/>
            <a:tileRect/>
          </a:gradFill>
          <a:ln w="38100" cap="flat" cmpd="sng" algn="ctr">
            <a:solidFill>
              <a:srgbClr val="002060"/>
            </a:soli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27000" prst="convex"/>
            <a:bevelB w="0" h="0"/>
            <a:contourClr>
              <a:sysClr val="window" lastClr="FFFFFF"/>
            </a:contourClr>
          </a:sp3d>
        </p:spPr>
        <p:txBody>
          <a:bodyPr lIns="91416" tIns="45708" rIns="91416" bIns="45708" anchor="ctr"/>
          <a:lstStyle/>
          <a:p>
            <a:pPr marL="0" lvl="2" indent="-369570" algn="ctr" defTabSz="1283335" fontAlgn="ctr"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5890" algn="l"/>
              </a:tabLst>
              <a:defRPr/>
            </a:pPr>
            <a:endParaRPr lang="zh-CN" altLang="en-US" sz="1500" kern="0" noProof="1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61"/>
          <p:cNvSpPr txBox="1">
            <a:spLocks noChangeArrowheads="1"/>
          </p:cNvSpPr>
          <p:nvPr/>
        </p:nvSpPr>
        <p:spPr bwMode="auto">
          <a:xfrm>
            <a:off x="2763680" y="2428596"/>
            <a:ext cx="69215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827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827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827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827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en-US" altLang="zh-CN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(Programmer)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从事程序设计、开发、维护的专业人员。一般将程序员分为程序设计人员和程序编码人员。软件从业人员分为初级程序员、中级程序员、高级程序员、系统分析员、系统架构师、测试工程师六大类。程序员按性别分为程序猿和程序媛两类。</a:t>
            </a:r>
            <a:endParaRPr lang="en-US" altLang="zh-CN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4845663" y="1524553"/>
            <a:ext cx="2553099" cy="90000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90000">
                <a:srgbClr val="002060"/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AFEAFF"/>
            </a:contourClr>
          </a:sp3d>
        </p:spPr>
        <p:txBody>
          <a:bodyPr lIns="91416" tIns="45708" rIns="91416" bIns="45708" anchor="ctr"/>
          <a:lstStyle/>
          <a:p>
            <a:pPr algn="ctr" defTabSz="1283335" fontAlgn="ctr">
              <a:buClr>
                <a:srgbClr val="FF0000"/>
              </a:buClr>
              <a:buSzPct val="70000"/>
              <a:defRPr/>
            </a:pPr>
            <a:r>
              <a:rPr lang="zh-CN" altLang="en-US" sz="2000" kern="0" noProof="1">
                <a:solidFill>
                  <a:prstClr val="white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程序员</a:t>
            </a:r>
          </a:p>
        </p:txBody>
      </p: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0" y="542925"/>
            <a:ext cx="3370263" cy="509030"/>
            <a:chOff x="0" y="543361"/>
            <a:chExt cx="3370217" cy="50841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20495" name="文本框 3"/>
            <p:cNvSpPr txBox="1">
              <a:spLocks noChangeArrowheads="1"/>
            </p:cNvSpPr>
            <p:nvPr/>
          </p:nvSpPr>
          <p:spPr bwMode="auto">
            <a:xfrm>
              <a:off x="551543" y="590669"/>
              <a:ext cx="2818674" cy="461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什么是简历</a:t>
              </a:r>
            </a:p>
          </p:txBody>
        </p:sp>
      </p:grpSp>
      <p:grpSp>
        <p:nvGrpSpPr>
          <p:cNvPr id="20483" name="组合 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20484" name="组合 1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18" name="圆角矩形 17"/>
          <p:cNvSpPr/>
          <p:nvPr/>
        </p:nvSpPr>
        <p:spPr bwMode="auto">
          <a:xfrm>
            <a:off x="2538253" y="2136521"/>
            <a:ext cx="7146927" cy="3600400"/>
          </a:xfrm>
          <a:prstGeom prst="roundRect">
            <a:avLst>
              <a:gd name="adj" fmla="val 7635"/>
            </a:avLst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</a:gsLst>
            <a:lin ang="2700000" scaled="1"/>
            <a:tileRect/>
          </a:gradFill>
          <a:ln w="38100" cap="flat" cmpd="sng" algn="ctr">
            <a:solidFill>
              <a:srgbClr val="002060"/>
            </a:soli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27000" prst="convex"/>
            <a:bevelB w="0" h="0"/>
            <a:contourClr>
              <a:sysClr val="window" lastClr="FFFFFF"/>
            </a:contourClr>
          </a:sp3d>
        </p:spPr>
        <p:txBody>
          <a:bodyPr lIns="91416" tIns="45708" rIns="91416" bIns="45708" anchor="ctr"/>
          <a:lstStyle/>
          <a:p>
            <a:pPr marL="0" lvl="2" indent="-369570" algn="ctr" defTabSz="1283335" fontAlgn="ctr"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5890" algn="l"/>
              </a:tabLst>
              <a:defRPr/>
            </a:pPr>
            <a:endParaRPr lang="zh-CN" altLang="en-US" sz="1500" kern="0" noProof="1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61"/>
          <p:cNvSpPr txBox="1">
            <a:spLocks noChangeArrowheads="1"/>
          </p:cNvSpPr>
          <p:nvPr/>
        </p:nvSpPr>
        <p:spPr bwMode="auto">
          <a:xfrm>
            <a:off x="2763680" y="2585350"/>
            <a:ext cx="6921500" cy="2343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827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827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827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827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简历（</a:t>
            </a:r>
            <a:r>
              <a:rPr lang="en-US" altLang="zh-CN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resume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），顾名思义，就是对个人学历、经历、特长、爱好及其它有关情况所作的简明扼要的书面介绍。简历是有针对性的自我介绍的一种规范化、逻辑化的书面表达。对应聘者来说，简历是求职的“敲门砖“。</a:t>
            </a:r>
            <a:endParaRPr lang="en-US" altLang="zh-CN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4845663" y="1524553"/>
            <a:ext cx="2553099" cy="90000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90000">
                <a:srgbClr val="002060"/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AFEAFF"/>
            </a:contourClr>
          </a:sp3d>
        </p:spPr>
        <p:txBody>
          <a:bodyPr lIns="91416" tIns="45708" rIns="91416" bIns="45708" anchor="ctr"/>
          <a:lstStyle/>
          <a:p>
            <a:pPr algn="ctr" defTabSz="1283335" fontAlgn="ctr">
              <a:buClr>
                <a:srgbClr val="FF0000"/>
              </a:buClr>
              <a:buSzPct val="70000"/>
              <a:defRPr/>
            </a:pPr>
            <a:r>
              <a:rPr lang="zh-CN" altLang="en-US" sz="2000" kern="0" noProof="1">
                <a:solidFill>
                  <a:prstClr val="white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简  历</a:t>
            </a:r>
          </a:p>
        </p:txBody>
      </p:sp>
      <p:sp>
        <p:nvSpPr>
          <p:cNvPr id="3" name="矩形 2"/>
          <p:cNvSpPr/>
          <p:nvPr/>
        </p:nvSpPr>
        <p:spPr>
          <a:xfrm rot="21323533">
            <a:off x="7685723" y="776813"/>
            <a:ext cx="43011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推销自己的说明书</a:t>
            </a:r>
          </a:p>
        </p:txBody>
      </p:sp>
    </p:spTree>
    <p:extLst>
      <p:ext uri="{BB962C8B-B14F-4D97-AF65-F5344CB8AC3E}">
        <p14:creationId xmlns:p14="http://schemas.microsoft.com/office/powerpoint/2010/main" val="2383148616"/>
      </p:ext>
    </p:extLst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6" name="组合 30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32" name="椭圆 31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22537" name="组合 33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35" name="椭圆 34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6" name="右箭头 35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0" y="542925"/>
            <a:ext cx="3370263" cy="509588"/>
            <a:chOff x="0" y="543361"/>
            <a:chExt cx="3370216" cy="508972"/>
          </a:xfrm>
        </p:grpSpPr>
        <p:grpSp>
          <p:nvGrpSpPr>
            <p:cNvPr id="39" name="组合 38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41" name="矩形 40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22540" name="文本框 3"/>
            <p:cNvSpPr txBox="1">
              <a:spLocks noChangeArrowheads="1"/>
            </p:cNvSpPr>
            <p:nvPr/>
          </p:nvSpPr>
          <p:spPr bwMode="auto">
            <a:xfrm>
              <a:off x="557351" y="590669"/>
              <a:ext cx="2812865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简历的作用</a:t>
              </a:r>
            </a:p>
          </p:txBody>
        </p:sp>
      </p:grpSp>
      <p:sp>
        <p:nvSpPr>
          <p:cNvPr id="2" name="矩形 1"/>
          <p:cNvSpPr/>
          <p:nvPr/>
        </p:nvSpPr>
        <p:spPr>
          <a:xfrm rot="20993932">
            <a:off x="1367952" y="2026809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得到工作机会？</a:t>
            </a:r>
          </a:p>
        </p:txBody>
      </p:sp>
      <p:sp>
        <p:nvSpPr>
          <p:cNvPr id="3" name="禁止符 2"/>
          <p:cNvSpPr/>
          <p:nvPr/>
        </p:nvSpPr>
        <p:spPr>
          <a:xfrm>
            <a:off x="2185852" y="1314994"/>
            <a:ext cx="2569029" cy="2638697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 rot="322189">
            <a:off x="5327839" y="3492026"/>
            <a:ext cx="5054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获得面试机会！</a:t>
            </a:r>
          </a:p>
        </p:txBody>
      </p: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3" name="单圆角矩形 22"/>
          <p:cNvSpPr/>
          <p:nvPr/>
        </p:nvSpPr>
        <p:spPr>
          <a:xfrm flipV="1">
            <a:off x="5667375" y="701675"/>
            <a:ext cx="5649913" cy="5307013"/>
          </a:xfrm>
          <a:prstGeom prst="round1Rect">
            <a:avLst>
              <a:gd name="adj" fmla="val 9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4" name="单圆角矩形 23"/>
          <p:cNvSpPr/>
          <p:nvPr/>
        </p:nvSpPr>
        <p:spPr>
          <a:xfrm flipH="1">
            <a:off x="4676775" y="1733550"/>
            <a:ext cx="5822950" cy="890588"/>
          </a:xfrm>
          <a:prstGeom prst="round1Rect">
            <a:avLst>
              <a:gd name="adj" fmla="val 327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eaLnBrk="1" fontAlgn="auto" hangingPunct="1">
              <a:defRPr/>
            </a:pPr>
            <a:r>
              <a:rPr lang="zh-CN" altLang="en-US" sz="4400" noProof="1">
                <a:latin typeface="微软雅黑" pitchFamily="34" charset="-122"/>
                <a:ea typeface="微软雅黑" pitchFamily="34" charset="-122"/>
              </a:rPr>
              <a:t>做一份合格的简历</a:t>
            </a:r>
            <a:endParaRPr lang="zh-CN" altLang="en-US" sz="1200" spc="-100" noProof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648575" y="2971800"/>
            <a:ext cx="2190750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模板的选择</a:t>
            </a:r>
            <a:endParaRPr lang="en-US" altLang="zh-CN" sz="2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10347325" y="5083175"/>
            <a:ext cx="1255713" cy="965200"/>
            <a:chOff x="10318555" y="4969295"/>
            <a:chExt cx="1255597" cy="964366"/>
          </a:xfrm>
        </p:grpSpPr>
        <p:sp>
          <p:nvSpPr>
            <p:cNvPr id="24588" name="椭圆 26"/>
            <p:cNvSpPr>
              <a:spLocks noChangeArrowheads="1"/>
            </p:cNvSpPr>
            <p:nvPr/>
          </p:nvSpPr>
          <p:spPr bwMode="auto">
            <a:xfrm>
              <a:off x="10318555" y="5162537"/>
              <a:ext cx="971342" cy="47607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89" name="TextBox 27"/>
            <p:cNvSpPr txBox="1">
              <a:spLocks noChangeArrowheads="1"/>
            </p:cNvSpPr>
            <p:nvPr/>
          </p:nvSpPr>
          <p:spPr bwMode="auto">
            <a:xfrm>
              <a:off x="10526974" y="4969295"/>
              <a:ext cx="1047178" cy="964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5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460375" y="6034088"/>
            <a:ext cx="42973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7162800" y="3508375"/>
            <a:ext cx="2676525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前期的准备</a:t>
            </a:r>
            <a:endParaRPr lang="en-US" altLang="zh-CN" sz="2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585" name="组合 30"/>
          <p:cNvGrpSpPr>
            <a:grpSpLocks/>
          </p:cNvGrpSpPr>
          <p:nvPr/>
        </p:nvGrpSpPr>
        <p:grpSpPr bwMode="auto">
          <a:xfrm>
            <a:off x="479425" y="3725864"/>
            <a:ext cx="3203575" cy="2071481"/>
            <a:chOff x="480120" y="4242235"/>
            <a:chExt cx="2459290" cy="1590929"/>
          </a:xfrm>
        </p:grpSpPr>
        <p:pic>
          <p:nvPicPr>
            <p:cNvPr id="24586" name="图片 3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120" y="4242235"/>
              <a:ext cx="1793776" cy="1345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7" name="TextBox 32"/>
            <p:cNvSpPr txBox="1">
              <a:spLocks noChangeArrowheads="1"/>
            </p:cNvSpPr>
            <p:nvPr/>
          </p:nvSpPr>
          <p:spPr bwMode="auto">
            <a:xfrm>
              <a:off x="748046" y="5449445"/>
              <a:ext cx="2191364" cy="38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0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 World</a:t>
              </a:r>
            </a:p>
          </p:txBody>
        </p:sp>
      </p:grpSp>
      <p:sp>
        <p:nvSpPr>
          <p:cNvPr id="14" name="TextBox 29"/>
          <p:cNvSpPr txBox="1">
            <a:spLocks noChangeArrowheads="1"/>
          </p:cNvSpPr>
          <p:nvPr/>
        </p:nvSpPr>
        <p:spPr bwMode="auto">
          <a:xfrm>
            <a:off x="7154068" y="4044950"/>
            <a:ext cx="2676525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简历的内容</a:t>
            </a:r>
            <a:endParaRPr lang="en-US" altLang="zh-CN" sz="2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29"/>
          <p:cNvSpPr txBox="1">
            <a:spLocks noChangeArrowheads="1"/>
          </p:cNvSpPr>
          <p:nvPr/>
        </p:nvSpPr>
        <p:spPr bwMode="auto">
          <a:xfrm>
            <a:off x="7445376" y="4527197"/>
            <a:ext cx="2676525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一份好的简历</a:t>
            </a:r>
            <a:endParaRPr lang="en-US" altLang="zh-CN" sz="2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8927E-6 -1.19861 L -3.18927E-6 7.40741E-7 L 0.00039 -0.12153 L -3.18927E-6 7.40741E-7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5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92 3.7037E-7 L -1.55168E-6 3.7037E-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3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/>
      <p:bldP spid="30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0" y="542925"/>
            <a:ext cx="3370263" cy="509588"/>
            <a:chOff x="0" y="543361"/>
            <a:chExt cx="3370216" cy="508972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26659" name="文本框 3"/>
            <p:cNvSpPr txBox="1">
              <a:spLocks noChangeArrowheads="1"/>
            </p:cNvSpPr>
            <p:nvPr/>
          </p:nvSpPr>
          <p:spPr bwMode="auto">
            <a:xfrm>
              <a:off x="537029" y="590669"/>
              <a:ext cx="2833187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模板的选择</a:t>
              </a:r>
            </a:p>
          </p:txBody>
        </p:sp>
      </p:grpSp>
      <p:sp>
        <p:nvSpPr>
          <p:cNvPr id="104" name="矩形 103"/>
          <p:cNvSpPr>
            <a:spLocks noChangeArrowheads="1"/>
          </p:cNvSpPr>
          <p:nvPr/>
        </p:nvSpPr>
        <p:spPr bwMode="auto">
          <a:xfrm>
            <a:off x="1739106" y="5492600"/>
            <a:ext cx="7848600" cy="64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827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827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827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827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827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程序员不是美工，要做有内涵的简历！</a:t>
            </a:r>
            <a:endParaRPr lang="en-US" altLang="zh-CN" sz="240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5" name="组合 18"/>
          <p:cNvGrpSpPr>
            <a:grpSpLocks/>
          </p:cNvGrpSpPr>
          <p:nvPr/>
        </p:nvGrpSpPr>
        <p:grpSpPr bwMode="auto">
          <a:xfrm>
            <a:off x="3972050" y="1790832"/>
            <a:ext cx="2530211" cy="1209542"/>
            <a:chOff x="4771882" y="1675988"/>
            <a:chExt cx="2529939" cy="1210465"/>
          </a:xfrm>
        </p:grpSpPr>
        <p:cxnSp>
          <p:nvCxnSpPr>
            <p:cNvPr id="106" name="直接连接符 105"/>
            <p:cNvCxnSpPr/>
            <p:nvPr/>
          </p:nvCxnSpPr>
          <p:spPr>
            <a:xfrm flipH="1" flipV="1">
              <a:off x="6103527" y="1934816"/>
              <a:ext cx="719060" cy="487734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07" name="直接连接符 106"/>
            <p:cNvCxnSpPr/>
            <p:nvPr/>
          </p:nvCxnSpPr>
          <p:spPr>
            <a:xfrm>
              <a:off x="6103527" y="1720339"/>
              <a:ext cx="0" cy="1166114"/>
            </a:xfrm>
            <a:prstGeom prst="line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26657" name="TextBox 107"/>
            <p:cNvSpPr txBox="1">
              <a:spLocks noChangeArrowheads="1"/>
            </p:cNvSpPr>
            <p:nvPr/>
          </p:nvSpPr>
          <p:spPr bwMode="auto">
            <a:xfrm>
              <a:off x="4771882" y="1675988"/>
              <a:ext cx="2529939" cy="831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60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简洁、大方</a:t>
              </a:r>
              <a:endParaRPr lang="en-US" altLang="zh-CN" sz="1600">
                <a:solidFill>
                  <a:srgbClr val="646464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60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排版整齐</a:t>
              </a:r>
              <a:endParaRPr lang="en-US" altLang="zh-CN" sz="1600">
                <a:solidFill>
                  <a:srgbClr val="646464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9" name="组合 42"/>
          <p:cNvGrpSpPr>
            <a:grpSpLocks/>
          </p:cNvGrpSpPr>
          <p:nvPr/>
        </p:nvGrpSpPr>
        <p:grpSpPr bwMode="auto">
          <a:xfrm>
            <a:off x="3755073" y="3721010"/>
            <a:ext cx="1832926" cy="1200329"/>
            <a:chOff x="5089336" y="1859032"/>
            <a:chExt cx="1832629" cy="1200968"/>
          </a:xfrm>
        </p:grpSpPr>
        <p:cxnSp>
          <p:nvCxnSpPr>
            <p:cNvPr id="110" name="直接连接符 109"/>
            <p:cNvCxnSpPr/>
            <p:nvPr/>
          </p:nvCxnSpPr>
          <p:spPr>
            <a:xfrm flipH="1" flipV="1">
              <a:off x="6317226" y="2265738"/>
              <a:ext cx="604739" cy="387556"/>
            </a:xfrm>
            <a:prstGeom prst="line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1" name="直接连接符 110"/>
            <p:cNvCxnSpPr/>
            <p:nvPr/>
          </p:nvCxnSpPr>
          <p:spPr>
            <a:xfrm flipH="1">
              <a:off x="6310877" y="1979836"/>
              <a:ext cx="3174" cy="959360"/>
            </a:xfrm>
            <a:prstGeom prst="line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26654" name="TextBox 111"/>
            <p:cNvSpPr txBox="1">
              <a:spLocks noChangeArrowheads="1"/>
            </p:cNvSpPr>
            <p:nvPr/>
          </p:nvSpPr>
          <p:spPr bwMode="auto">
            <a:xfrm>
              <a:off x="5089336" y="1859032"/>
              <a:ext cx="1005240" cy="1200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60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内容完整</a:t>
              </a:r>
              <a:endParaRPr lang="en-US" altLang="zh-CN" sz="1600">
                <a:solidFill>
                  <a:srgbClr val="646464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60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排版整齐</a:t>
              </a:r>
              <a:endParaRPr lang="en-US" altLang="zh-CN" sz="1600">
                <a:solidFill>
                  <a:srgbClr val="646464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60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适当修饰</a:t>
              </a:r>
            </a:p>
          </p:txBody>
        </p:sp>
      </p:grpSp>
      <p:grpSp>
        <p:nvGrpSpPr>
          <p:cNvPr id="113" name="组合 55"/>
          <p:cNvGrpSpPr>
            <a:grpSpLocks/>
          </p:cNvGrpSpPr>
          <p:nvPr/>
        </p:nvGrpSpPr>
        <p:grpSpPr bwMode="auto">
          <a:xfrm>
            <a:off x="7675999" y="1602986"/>
            <a:ext cx="2652713" cy="1652978"/>
            <a:chOff x="3572793" y="1803193"/>
            <a:chExt cx="2653849" cy="1651435"/>
          </a:xfrm>
        </p:grpSpPr>
        <p:cxnSp>
          <p:nvCxnSpPr>
            <p:cNvPr id="114" name="直接连接符 113"/>
            <p:cNvCxnSpPr/>
            <p:nvPr/>
          </p:nvCxnSpPr>
          <p:spPr>
            <a:xfrm flipV="1">
              <a:off x="4326742" y="2780570"/>
              <a:ext cx="277932" cy="674058"/>
            </a:xfrm>
            <a:prstGeom prst="line">
              <a:avLst/>
            </a:prstGeom>
            <a:noFill/>
            <a:ln w="381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5" name="直接连接符 114"/>
            <p:cNvCxnSpPr/>
            <p:nvPr/>
          </p:nvCxnSpPr>
          <p:spPr>
            <a:xfrm flipH="1">
              <a:off x="3648590" y="2767881"/>
              <a:ext cx="2340977" cy="12688"/>
            </a:xfrm>
            <a:prstGeom prst="line">
              <a:avLst/>
            </a:prstGeom>
            <a:noFill/>
            <a:ln w="38100" cap="flat" cmpd="sng" algn="ctr">
              <a:solidFill>
                <a:schemeClr val="bg2">
                  <a:lumMod val="50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26651" name="TextBox 115"/>
            <p:cNvSpPr txBox="1">
              <a:spLocks noChangeArrowheads="1"/>
            </p:cNvSpPr>
            <p:nvPr/>
          </p:nvSpPr>
          <p:spPr bwMode="auto">
            <a:xfrm>
              <a:off x="3572793" y="1803193"/>
              <a:ext cx="2653849" cy="830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60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视频、网页、</a:t>
              </a:r>
              <a:r>
                <a:rPr lang="en-US" altLang="zh-CN" sz="160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PPT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600">
                  <a:solidFill>
                    <a:srgbClr val="646464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制作水平较高</a:t>
              </a:r>
            </a:p>
          </p:txBody>
        </p:sp>
      </p:grpSp>
      <p:grpSp>
        <p:nvGrpSpPr>
          <p:cNvPr id="117" name="组合 3"/>
          <p:cNvGrpSpPr>
            <a:grpSpLocks/>
          </p:cNvGrpSpPr>
          <p:nvPr/>
        </p:nvGrpSpPr>
        <p:grpSpPr bwMode="auto">
          <a:xfrm>
            <a:off x="5013325" y="2971800"/>
            <a:ext cx="2300288" cy="2298700"/>
            <a:chOff x="851328" y="3470854"/>
            <a:chExt cx="2299859" cy="2299859"/>
          </a:xfrm>
        </p:grpSpPr>
        <p:sp>
          <p:nvSpPr>
            <p:cNvPr id="118" name="等腰三角形 117"/>
            <p:cNvSpPr/>
            <p:nvPr/>
          </p:nvSpPr>
          <p:spPr>
            <a:xfrm>
              <a:off x="851328" y="3470854"/>
              <a:ext cx="2299859" cy="2299859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  <a:sp3d extrusionH="152250" prstMaterial="matte">
              <a:bevelT w="165100" prst="coolSlant"/>
            </a:sp3d>
          </p:spPr>
        </p:sp>
        <p:sp>
          <p:nvSpPr>
            <p:cNvPr id="119" name="等腰三角形 6"/>
            <p:cNvSpPr/>
            <p:nvPr/>
          </p:nvSpPr>
          <p:spPr>
            <a:xfrm>
              <a:off x="1426293" y="4338786"/>
              <a:ext cx="1149929" cy="114992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  <a:sp3d/>
          </p:spPr>
          <p:txBody>
            <a:bodyPr tIns="91440" bIns="91440" spcCol="1270" anchor="ctr">
              <a:sp3d extrusionH="28000" prstMaterial="matte"/>
            </a:bodyPr>
            <a:lstStyle/>
            <a:p>
              <a:pPr algn="ctr" defTabSz="1066165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kern="0" noProof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电子</a:t>
              </a:r>
              <a:endParaRPr lang="en-US" altLang="zh-CN" sz="2400" kern="0" noProof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algn="ctr" defTabSz="1066165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kern="0" noProof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简历</a:t>
              </a:r>
              <a:endParaRPr lang="en-US" altLang="zh-CN" sz="2400" kern="0" noProof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0" name="组合 4"/>
          <p:cNvGrpSpPr>
            <a:grpSpLocks/>
          </p:cNvGrpSpPr>
          <p:nvPr/>
        </p:nvGrpSpPr>
        <p:grpSpPr bwMode="auto">
          <a:xfrm>
            <a:off x="7240588" y="2568575"/>
            <a:ext cx="2300287" cy="2300288"/>
            <a:chOff x="3151187" y="3470854"/>
            <a:chExt cx="2299859" cy="2299859"/>
          </a:xfrm>
        </p:grpSpPr>
        <p:sp>
          <p:nvSpPr>
            <p:cNvPr id="121" name="等腰三角形 120"/>
            <p:cNvSpPr/>
            <p:nvPr/>
          </p:nvSpPr>
          <p:spPr>
            <a:xfrm>
              <a:off x="3151187" y="3470854"/>
              <a:ext cx="2299859" cy="2299859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  <a:sp3d extrusionH="152250" prstMaterial="matte">
              <a:bevelT w="165100" prst="coolSlant"/>
            </a:sp3d>
          </p:spPr>
        </p:sp>
        <p:sp>
          <p:nvSpPr>
            <p:cNvPr id="122" name="等腰三角形 10"/>
            <p:cNvSpPr/>
            <p:nvPr/>
          </p:nvSpPr>
          <p:spPr>
            <a:xfrm>
              <a:off x="3762698" y="4266778"/>
              <a:ext cx="1149929" cy="114992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  <a:sp3d/>
          </p:spPr>
          <p:txBody>
            <a:bodyPr tIns="91440" bIns="91440" spcCol="1270" anchor="ctr">
              <a:sp3d extrusionH="28000" prstMaterial="matte"/>
            </a:bodyPr>
            <a:lstStyle/>
            <a:p>
              <a:pPr algn="ctr" defTabSz="1066165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kern="0" noProof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多媒体</a:t>
              </a:r>
              <a:endParaRPr lang="en-US" altLang="zh-CN" sz="2400" kern="0" noProof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algn="ctr" defTabSz="1066165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kern="0" noProof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简历</a:t>
              </a:r>
              <a:endParaRPr lang="en-US" altLang="zh-CN" sz="2400" kern="0" noProof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3" name="组合 2"/>
          <p:cNvGrpSpPr>
            <a:grpSpLocks/>
          </p:cNvGrpSpPr>
          <p:nvPr/>
        </p:nvGrpSpPr>
        <p:grpSpPr bwMode="auto">
          <a:xfrm>
            <a:off x="6135688" y="3000375"/>
            <a:ext cx="2300287" cy="2300288"/>
            <a:chOff x="2001258" y="3470854"/>
            <a:chExt cx="2299859" cy="2299859"/>
          </a:xfrm>
        </p:grpSpPr>
        <p:sp>
          <p:nvSpPr>
            <p:cNvPr id="124" name="等腰三角形 123"/>
            <p:cNvSpPr/>
            <p:nvPr/>
          </p:nvSpPr>
          <p:spPr>
            <a:xfrm rot="10800000">
              <a:off x="2001258" y="3470854"/>
              <a:ext cx="2299859" cy="229985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  <a:sp3d extrusionH="152250" prstMaterial="matte">
              <a:bevelT w="165100" prst="coolSlant"/>
            </a:sp3d>
          </p:spPr>
        </p:sp>
        <p:sp>
          <p:nvSpPr>
            <p:cNvPr id="125" name="等腰三角形 8"/>
            <p:cNvSpPr/>
            <p:nvPr/>
          </p:nvSpPr>
          <p:spPr>
            <a:xfrm>
              <a:off x="2293809" y="3685920"/>
              <a:ext cx="1390145" cy="114992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  <a:sp3d/>
          </p:spPr>
          <p:txBody>
            <a:bodyPr tIns="91440" bIns="91440" spcCol="1270" anchor="ctr">
              <a:sp3d extrusionH="28000" prstMaterial="matte"/>
            </a:bodyPr>
            <a:lstStyle/>
            <a:p>
              <a:pPr algn="ctr" defTabSz="1066165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kern="0" noProof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Resume</a:t>
              </a:r>
            </a:p>
          </p:txBody>
        </p:sp>
      </p:grpSp>
      <p:grpSp>
        <p:nvGrpSpPr>
          <p:cNvPr id="126" name="组合 1"/>
          <p:cNvGrpSpPr>
            <a:grpSpLocks/>
          </p:cNvGrpSpPr>
          <p:nvPr/>
        </p:nvGrpSpPr>
        <p:grpSpPr bwMode="auto">
          <a:xfrm>
            <a:off x="5411788" y="1160463"/>
            <a:ext cx="2300287" cy="2300287"/>
            <a:chOff x="2001258" y="1170994"/>
            <a:chExt cx="2299859" cy="2299859"/>
          </a:xfrm>
        </p:grpSpPr>
        <p:sp>
          <p:nvSpPr>
            <p:cNvPr id="127" name="等腰三角形 126"/>
            <p:cNvSpPr/>
            <p:nvPr/>
          </p:nvSpPr>
          <p:spPr>
            <a:xfrm>
              <a:off x="2001258" y="1170994"/>
              <a:ext cx="2299859" cy="2299859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  <a:sp3d extrusionH="152250" prstMaterial="matte">
              <a:bevelT w="165100" prst="coolSlant"/>
            </a:sp3d>
          </p:spPr>
        </p:sp>
        <p:sp>
          <p:nvSpPr>
            <p:cNvPr id="128" name="等腰三角形 4"/>
            <p:cNvSpPr/>
            <p:nvPr/>
          </p:nvSpPr>
          <p:spPr>
            <a:xfrm>
              <a:off x="2612769" y="2106538"/>
              <a:ext cx="1149929" cy="114992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perspectiveRelaxed">
                <a:rot lat="19149996" lon="20104178" rev="1577324"/>
              </a:camera>
              <a:lightRig rig="soft" dir="t"/>
              <a:backdrop>
                <a:anchor x="0" y="0" z="-210000"/>
                <a:norm dx="0" dy="0" dz="914400"/>
                <a:up dx="0" dy="914400" dz="0"/>
              </a:backdrop>
            </a:scene3d>
            <a:sp3d/>
          </p:spPr>
          <p:txBody>
            <a:bodyPr tIns="91440" bIns="91440" spcCol="1270" anchor="ctr">
              <a:sp3d extrusionH="28000" prstMaterial="matte"/>
            </a:bodyPr>
            <a:lstStyle/>
            <a:p>
              <a:pPr algn="ctr" defTabSz="1066165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kern="0" noProof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书面</a:t>
              </a:r>
              <a:endParaRPr lang="en-US" altLang="zh-CN" sz="2400" kern="0" noProof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algn="ctr" defTabSz="1066165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kern="0" noProof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简历</a:t>
              </a:r>
              <a:endParaRPr lang="en-US" altLang="zh-CN" sz="2400" kern="0" noProof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635" name="组合 128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130" name="椭圆 12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31" name="右箭头 130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26636" name="组合 131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133" name="椭圆 13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34" name="右箭头 133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25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0" y="542925"/>
            <a:ext cx="3370263" cy="509030"/>
            <a:chOff x="0" y="543361"/>
            <a:chExt cx="3370217" cy="508415"/>
          </a:xfrm>
        </p:grpSpPr>
        <p:grpSp>
          <p:nvGrpSpPr>
            <p:cNvPr id="10" name="组合 9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2" name="矩形 11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13" name="直角三角形 12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sp>
          <p:nvSpPr>
            <p:cNvPr id="28703" name="文本框 3"/>
            <p:cNvSpPr txBox="1">
              <a:spLocks noChangeArrowheads="1"/>
            </p:cNvSpPr>
            <p:nvPr/>
          </p:nvSpPr>
          <p:spPr bwMode="auto">
            <a:xfrm>
              <a:off x="508001" y="590669"/>
              <a:ext cx="2862216" cy="461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前期的准备</a:t>
              </a:r>
            </a:p>
          </p:txBody>
        </p:sp>
      </p:grp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1865313" y="1281113"/>
            <a:ext cx="9004300" cy="1463675"/>
            <a:chOff x="1865367" y="1223553"/>
            <a:chExt cx="9004661" cy="1463040"/>
          </a:xfrm>
        </p:grpSpPr>
        <p:sp>
          <p:nvSpPr>
            <p:cNvPr id="42" name="矩形 41"/>
            <p:cNvSpPr/>
            <p:nvPr/>
          </p:nvSpPr>
          <p:spPr>
            <a:xfrm>
              <a:off x="1995547" y="1223553"/>
              <a:ext cx="8874481" cy="14630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865367" y="2007324"/>
              <a:ext cx="2403566" cy="527725"/>
              <a:chOff x="1497875" y="2001592"/>
              <a:chExt cx="2403566" cy="381059"/>
            </a:xfrm>
            <a:solidFill>
              <a:srgbClr val="E74C2E"/>
            </a:solidFill>
          </p:grpSpPr>
          <p:grpSp>
            <p:nvGrpSpPr>
              <p:cNvPr id="48" name="组合 47"/>
              <p:cNvGrpSpPr/>
              <p:nvPr/>
            </p:nvGrpSpPr>
            <p:grpSpPr>
              <a:xfrm>
                <a:off x="1497875" y="2067429"/>
                <a:ext cx="2403566" cy="315222"/>
                <a:chOff x="0" y="296091"/>
                <a:chExt cx="3187337" cy="418012"/>
              </a:xfrm>
              <a:grpFill/>
            </p:grpSpPr>
            <p:sp>
              <p:nvSpPr>
                <p:cNvPr id="50" name="矩形 49"/>
                <p:cNvSpPr/>
                <p:nvPr/>
              </p:nvSpPr>
              <p:spPr>
                <a:xfrm>
                  <a:off x="0" y="296091"/>
                  <a:ext cx="2979937" cy="418012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defRPr/>
                  </a:pPr>
                  <a:endParaRPr lang="zh-CN" altLang="en-US" noProof="1"/>
                </a:p>
              </p:txBody>
            </p:sp>
            <p:sp>
              <p:nvSpPr>
                <p:cNvPr id="51" name="直角三角形 50"/>
                <p:cNvSpPr/>
                <p:nvPr/>
              </p:nvSpPr>
              <p:spPr>
                <a:xfrm>
                  <a:off x="2979937" y="296091"/>
                  <a:ext cx="207400" cy="418012"/>
                </a:xfrm>
                <a:prstGeom prst="rt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defRPr/>
                  </a:pPr>
                  <a:endParaRPr lang="zh-CN" altLang="en-US" noProof="1"/>
                </a:p>
              </p:txBody>
            </p:sp>
          </p:grpSp>
          <p:sp>
            <p:nvSpPr>
              <p:cNvPr id="49" name="直角三角形 48"/>
              <p:cNvSpPr/>
              <p:nvPr/>
            </p:nvSpPr>
            <p:spPr>
              <a:xfrm flipH="1">
                <a:off x="1497875" y="2001592"/>
                <a:ext cx="130627" cy="65837"/>
              </a:xfrm>
              <a:prstGeom prst="rt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>
              <a:off x="8688716" y="1223553"/>
              <a:ext cx="0" cy="1463040"/>
            </a:xfrm>
            <a:prstGeom prst="line">
              <a:avLst/>
            </a:prstGeom>
            <a:ln w="12700">
              <a:solidFill>
                <a:srgbClr val="FCF8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99" name="文本框 66"/>
            <p:cNvSpPr txBox="1">
              <a:spLocks noChangeArrowheads="1"/>
            </p:cNvSpPr>
            <p:nvPr/>
          </p:nvSpPr>
          <p:spPr bwMode="auto">
            <a:xfrm>
              <a:off x="2231127" y="2113465"/>
              <a:ext cx="17565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Direction</a:t>
              </a: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8815700" y="1802723"/>
              <a:ext cx="1927344" cy="458588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zh-CN" altLang="en-US" noProof="1">
                  <a:latin typeface="微软雅黑" pitchFamily="34" charset="-122"/>
                  <a:ea typeface="微软雅黑" pitchFamily="34" charset="-122"/>
                </a:rPr>
                <a:t>个人职业方向</a:t>
              </a:r>
            </a:p>
          </p:txBody>
        </p:sp>
        <p:sp>
          <p:nvSpPr>
            <p:cNvPr id="28701" name="文本框 74"/>
            <p:cNvSpPr txBox="1">
              <a:spLocks noChangeArrowheads="1"/>
            </p:cNvSpPr>
            <p:nvPr/>
          </p:nvSpPr>
          <p:spPr bwMode="auto">
            <a:xfrm>
              <a:off x="4944416" y="1355168"/>
              <a:ext cx="3871283" cy="1199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2827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827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827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827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827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自己想要做什么工作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性格、兴趣、能力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自己未来的发展规划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>
            <a:grpSpLocks/>
          </p:cNvGrpSpPr>
          <p:nvPr/>
        </p:nvGrpSpPr>
        <p:grpSpPr bwMode="auto">
          <a:xfrm>
            <a:off x="1865313" y="2901950"/>
            <a:ext cx="9004300" cy="1462088"/>
            <a:chOff x="1865367" y="2843348"/>
            <a:chExt cx="9004661" cy="1463040"/>
          </a:xfrm>
        </p:grpSpPr>
        <p:sp>
          <p:nvSpPr>
            <p:cNvPr id="53" name="矩形 52"/>
            <p:cNvSpPr/>
            <p:nvPr/>
          </p:nvSpPr>
          <p:spPr>
            <a:xfrm>
              <a:off x="1995547" y="2843348"/>
              <a:ext cx="8874481" cy="14630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1865367" y="3627119"/>
              <a:ext cx="2403566" cy="527725"/>
              <a:chOff x="1497875" y="2001592"/>
              <a:chExt cx="2403566" cy="381059"/>
            </a:xfrm>
            <a:solidFill>
              <a:srgbClr val="E74C2E"/>
            </a:solidFill>
          </p:grpSpPr>
          <p:grpSp>
            <p:nvGrpSpPr>
              <p:cNvPr id="59" name="组合 58"/>
              <p:cNvGrpSpPr/>
              <p:nvPr/>
            </p:nvGrpSpPr>
            <p:grpSpPr>
              <a:xfrm>
                <a:off x="1497875" y="2067429"/>
                <a:ext cx="2403566" cy="315222"/>
                <a:chOff x="0" y="296091"/>
                <a:chExt cx="3187337" cy="418012"/>
              </a:xfrm>
              <a:grpFill/>
            </p:grpSpPr>
            <p:sp>
              <p:nvSpPr>
                <p:cNvPr id="61" name="矩形 60"/>
                <p:cNvSpPr/>
                <p:nvPr/>
              </p:nvSpPr>
              <p:spPr>
                <a:xfrm>
                  <a:off x="0" y="296091"/>
                  <a:ext cx="2979937" cy="418012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defRPr/>
                  </a:pPr>
                  <a:endParaRPr lang="zh-CN" altLang="en-US" noProof="1"/>
                </a:p>
              </p:txBody>
            </p:sp>
            <p:sp>
              <p:nvSpPr>
                <p:cNvPr id="62" name="直角三角形 61"/>
                <p:cNvSpPr/>
                <p:nvPr/>
              </p:nvSpPr>
              <p:spPr>
                <a:xfrm>
                  <a:off x="2979937" y="296091"/>
                  <a:ext cx="207400" cy="418012"/>
                </a:xfrm>
                <a:prstGeom prst="rt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defRPr/>
                  </a:pPr>
                  <a:endParaRPr lang="zh-CN" altLang="en-US" noProof="1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60" name="直角三角形 59"/>
              <p:cNvSpPr/>
              <p:nvPr/>
            </p:nvSpPr>
            <p:spPr>
              <a:xfrm flipH="1">
                <a:off x="1497875" y="2001592"/>
                <a:ext cx="130627" cy="65837"/>
              </a:xfrm>
              <a:prstGeom prst="rt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>
              <a:off x="8688716" y="2843348"/>
              <a:ext cx="0" cy="1463040"/>
            </a:xfrm>
            <a:prstGeom prst="line">
              <a:avLst/>
            </a:prstGeom>
            <a:ln w="12700">
              <a:solidFill>
                <a:srgbClr val="FCF8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93" name="文本框 67"/>
            <p:cNvSpPr txBox="1">
              <a:spLocks noChangeArrowheads="1"/>
            </p:cNvSpPr>
            <p:nvPr/>
          </p:nvSpPr>
          <p:spPr bwMode="auto">
            <a:xfrm>
              <a:off x="2231126" y="3718296"/>
              <a:ext cx="17565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Target</a:t>
              </a: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8815700" y="3346914"/>
              <a:ext cx="1927344" cy="455909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zh-CN" altLang="en-US" noProof="1">
                  <a:latin typeface="微软雅黑" pitchFamily="34" charset="-122"/>
                  <a:ea typeface="微软雅黑" pitchFamily="34" charset="-122"/>
                </a:rPr>
                <a:t>目标企业</a:t>
              </a:r>
              <a:r>
                <a:rPr lang="en-US" altLang="zh-CN" noProof="1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noProof="1">
                  <a:latin typeface="微软雅黑" pitchFamily="34" charset="-122"/>
                  <a:ea typeface="微软雅黑" pitchFamily="34" charset="-122"/>
                </a:rPr>
                <a:t>职位</a:t>
              </a:r>
            </a:p>
          </p:txBody>
        </p:sp>
        <p:sp>
          <p:nvSpPr>
            <p:cNvPr id="28695" name="文本框 75"/>
            <p:cNvSpPr txBox="1">
              <a:spLocks noChangeArrowheads="1"/>
            </p:cNvSpPr>
            <p:nvPr/>
          </p:nvSpPr>
          <p:spPr bwMode="auto">
            <a:xfrm>
              <a:off x="4944416" y="3010759"/>
              <a:ext cx="3871283" cy="1201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2827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827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827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827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827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想要从事什么职位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要在哪个城市</a:t>
              </a:r>
              <a:r>
                <a: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地区工作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计划面试哪几家企业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>
            <a:grpSpLocks/>
          </p:cNvGrpSpPr>
          <p:nvPr/>
        </p:nvGrpSpPr>
        <p:grpSpPr bwMode="auto">
          <a:xfrm>
            <a:off x="1865313" y="4521200"/>
            <a:ext cx="9004300" cy="1463675"/>
            <a:chOff x="1865367" y="4463142"/>
            <a:chExt cx="9004661" cy="1463040"/>
          </a:xfrm>
        </p:grpSpPr>
        <p:sp>
          <p:nvSpPr>
            <p:cNvPr id="64" name="矩形 63"/>
            <p:cNvSpPr/>
            <p:nvPr/>
          </p:nvSpPr>
          <p:spPr>
            <a:xfrm>
              <a:off x="1995547" y="4463142"/>
              <a:ext cx="8874481" cy="14630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1865367" y="5246913"/>
              <a:ext cx="2403566" cy="527725"/>
              <a:chOff x="1497875" y="2001592"/>
              <a:chExt cx="2403566" cy="381059"/>
            </a:xfrm>
            <a:solidFill>
              <a:srgbClr val="E74C2E"/>
            </a:solidFill>
          </p:grpSpPr>
          <p:grpSp>
            <p:nvGrpSpPr>
              <p:cNvPr id="70" name="组合 69"/>
              <p:cNvGrpSpPr/>
              <p:nvPr/>
            </p:nvGrpSpPr>
            <p:grpSpPr>
              <a:xfrm>
                <a:off x="1497875" y="2067429"/>
                <a:ext cx="2403566" cy="315222"/>
                <a:chOff x="0" y="296091"/>
                <a:chExt cx="3187337" cy="418012"/>
              </a:xfrm>
              <a:grpFill/>
            </p:grpSpPr>
            <p:sp>
              <p:nvSpPr>
                <p:cNvPr id="72" name="矩形 71"/>
                <p:cNvSpPr/>
                <p:nvPr/>
              </p:nvSpPr>
              <p:spPr>
                <a:xfrm>
                  <a:off x="0" y="296091"/>
                  <a:ext cx="2979937" cy="418012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defRPr/>
                  </a:pPr>
                  <a:endParaRPr lang="zh-CN" altLang="en-US" noProof="1"/>
                </a:p>
              </p:txBody>
            </p:sp>
            <p:sp>
              <p:nvSpPr>
                <p:cNvPr id="73" name="直角三角形 72"/>
                <p:cNvSpPr/>
                <p:nvPr/>
              </p:nvSpPr>
              <p:spPr>
                <a:xfrm>
                  <a:off x="2979937" y="296091"/>
                  <a:ext cx="207400" cy="418012"/>
                </a:xfrm>
                <a:prstGeom prst="rt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defRPr/>
                  </a:pPr>
                  <a:endParaRPr lang="zh-CN" altLang="en-US" noProof="1"/>
                </a:p>
              </p:txBody>
            </p:sp>
          </p:grpSp>
          <p:sp>
            <p:nvSpPr>
              <p:cNvPr id="71" name="直角三角形 70"/>
              <p:cNvSpPr/>
              <p:nvPr/>
            </p:nvSpPr>
            <p:spPr>
              <a:xfrm flipH="1">
                <a:off x="1497875" y="2001592"/>
                <a:ext cx="130627" cy="65837"/>
              </a:xfrm>
              <a:prstGeom prst="rt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  <p:cxnSp>
          <p:nvCxnSpPr>
            <p:cNvPr id="66" name="直接连接符 65"/>
            <p:cNvCxnSpPr/>
            <p:nvPr/>
          </p:nvCxnSpPr>
          <p:spPr>
            <a:xfrm>
              <a:off x="8688716" y="4463142"/>
              <a:ext cx="0" cy="1463040"/>
            </a:xfrm>
            <a:prstGeom prst="line">
              <a:avLst/>
            </a:prstGeom>
            <a:ln w="12700">
              <a:solidFill>
                <a:srgbClr val="FCF8E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87" name="文本框 68"/>
            <p:cNvSpPr txBox="1">
              <a:spLocks noChangeArrowheads="1"/>
            </p:cNvSpPr>
            <p:nvPr/>
          </p:nvSpPr>
          <p:spPr bwMode="auto">
            <a:xfrm>
              <a:off x="2253267" y="5338090"/>
              <a:ext cx="17565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Demand</a:t>
              </a: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8815700" y="4966162"/>
              <a:ext cx="1927344" cy="457002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zh-CN" altLang="en-US" noProof="1">
                  <a:latin typeface="微软雅黑" pitchFamily="34" charset="-122"/>
                  <a:ea typeface="微软雅黑" pitchFamily="34" charset="-122"/>
                </a:rPr>
                <a:t>市场行情</a:t>
              </a:r>
              <a:r>
                <a:rPr lang="en-US" altLang="zh-CN" noProof="1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noProof="1">
                  <a:latin typeface="微软雅黑" pitchFamily="34" charset="-122"/>
                  <a:ea typeface="微软雅黑" pitchFamily="34" charset="-122"/>
                </a:rPr>
                <a:t>需求</a:t>
              </a:r>
            </a:p>
          </p:txBody>
        </p:sp>
        <p:sp>
          <p:nvSpPr>
            <p:cNvPr id="28689" name="文本框 76"/>
            <p:cNvSpPr txBox="1">
              <a:spLocks noChangeArrowheads="1"/>
            </p:cNvSpPr>
            <p:nvPr/>
          </p:nvSpPr>
          <p:spPr bwMode="auto">
            <a:xfrm>
              <a:off x="4944416" y="4647008"/>
              <a:ext cx="3871283" cy="1199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2827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827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827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827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82700"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827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该职位的发展前景如何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该职位的市场需求如何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要面试的企业招聘要求</a:t>
              </a:r>
              <a:endPara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678" name="组合 73"/>
          <p:cNvGrpSpPr>
            <a:grpSpLocks/>
          </p:cNvGrpSpPr>
          <p:nvPr/>
        </p:nvGrpSpPr>
        <p:grpSpPr bwMode="auto">
          <a:xfrm>
            <a:off x="11550650" y="6507163"/>
            <a:ext cx="300038" cy="300037"/>
            <a:chOff x="11550315" y="6496550"/>
            <a:chExt cx="299785" cy="299785"/>
          </a:xfrm>
        </p:grpSpPr>
        <p:sp>
          <p:nvSpPr>
            <p:cNvPr id="75" name="椭圆 74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76" name="右箭头 75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grpSp>
        <p:nvGrpSpPr>
          <p:cNvPr id="28679" name="组合 76"/>
          <p:cNvGrpSpPr>
            <a:grpSpLocks/>
          </p:cNvGrpSpPr>
          <p:nvPr/>
        </p:nvGrpSpPr>
        <p:grpSpPr bwMode="auto">
          <a:xfrm flipH="1">
            <a:off x="11055350" y="6507163"/>
            <a:ext cx="300038" cy="300037"/>
            <a:chOff x="11550315" y="6496550"/>
            <a:chExt cx="299785" cy="299785"/>
          </a:xfrm>
        </p:grpSpPr>
        <p:sp>
          <p:nvSpPr>
            <p:cNvPr id="78" name="椭圆 77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79" name="右箭头 78"/>
            <p:cNvSpPr/>
            <p:nvPr/>
          </p:nvSpPr>
          <p:spPr>
            <a:xfrm>
              <a:off x="11640727" y="6556824"/>
              <a:ext cx="144340" cy="168134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</p:spTree>
  </p:cSld>
  <p:clrMapOvr>
    <a:masterClrMapping/>
  </p:clrMapOvr>
  <p:transition spd="slow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75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75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75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</TotalTime>
  <Pages>0</Pages>
  <Words>1104</Words>
  <Characters>0</Characters>
  <Application>Microsoft Office PowerPoint</Application>
  <DocSecurity>0</DocSecurity>
  <PresentationFormat>宽屏</PresentationFormat>
  <Lines>0</Lines>
  <Paragraphs>261</Paragraphs>
  <Slides>27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Adobe 黑体 Std R</vt:lpstr>
      <vt:lpstr>方正姚体</vt:lpstr>
      <vt:lpstr>黑体</vt:lpstr>
      <vt:lpstr>华文彩云</vt:lpstr>
      <vt:lpstr>华文琥珀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user</dc:creator>
  <cp:keywords/>
  <dc:description/>
  <cp:lastModifiedBy>王锋</cp:lastModifiedBy>
  <cp:revision>207</cp:revision>
  <dcterms:created xsi:type="dcterms:W3CDTF">2013-10-25T14:41:00Z</dcterms:created>
  <dcterms:modified xsi:type="dcterms:W3CDTF">2017-05-17T01:59:40Z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