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7" r:id="rId3"/>
    <p:sldId id="268" r:id="rId4"/>
    <p:sldId id="298" r:id="rId5"/>
    <p:sldId id="322" r:id="rId6"/>
    <p:sldId id="323" r:id="rId7"/>
    <p:sldId id="324" r:id="rId8"/>
    <p:sldId id="262" r:id="rId9"/>
    <p:sldId id="263" r:id="rId10"/>
    <p:sldId id="274" r:id="rId11"/>
    <p:sldId id="325" r:id="rId12"/>
    <p:sldId id="326" r:id="rId13"/>
    <p:sldId id="328" r:id="rId14"/>
    <p:sldId id="327" r:id="rId15"/>
    <p:sldId id="330" r:id="rId16"/>
    <p:sldId id="331" r:id="rId17"/>
    <p:sldId id="332" r:id="rId18"/>
    <p:sldId id="333" r:id="rId19"/>
    <p:sldId id="335" r:id="rId20"/>
    <p:sldId id="336" r:id="rId21"/>
    <p:sldId id="337" r:id="rId22"/>
    <p:sldId id="339" r:id="rId23"/>
    <p:sldId id="282" r:id="rId24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1970"/>
        <p:guide orient="horz" pos="1430"/>
        <p:guide pos="4216"/>
      </p:guideLst>
    </p:cSldViewPr>
  </p:slide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p>
            <a:pPr lvl="0" algn="l"/>
            <a:endParaRPr sz="1200">
              <a:ea typeface="宋体" panose="02010600030101010101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p>
            <a:pPr lvl="0" algn="l"/>
            <a:endParaRPr sz="1200">
              <a:ea typeface="宋体" panose="02010600030101010101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>
                <a:alpha val="100000"/>
              </a:srgbClr>
            </a:gs>
            <a:gs pos="50000">
              <a:srgbClr val="F9F9F9">
                <a:alpha val="100000"/>
              </a:srgbClr>
            </a:gs>
            <a:gs pos="76999">
              <a:srgbClr val="F7F7F7">
                <a:alpha val="100000"/>
              </a:srgbClr>
            </a:gs>
            <a:gs pos="100000">
              <a:srgbClr val="F2F2F2">
                <a:alpha val="100000"/>
              </a:srgb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胡晓波美心常规体  QQ:371136753" charset="-122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胡晓波美心常规体  QQ:371136753" charset="-122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胡晓波美心常规体  QQ:371136753" charset="-122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胡晓波美心常规体  QQ:371136753" charset="-122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胡晓波美心常规体  QQ:371136753" charset="-122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胡晓波美心常规体  QQ:371136753" charset="-122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胡晓波美心常规体  QQ:371136753" charset="-122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胡晓波美心常规体  QQ:371136753" charset="-122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胡晓波美心常规体  QQ:371136753" charset="-122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胡晓波美心常规体  QQ:371136753" charset="-122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mailto:zws_711@sina.com" TargetMode="Externa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>
                <a:alpha val="100000"/>
              </a:srgbClr>
            </a:gs>
            <a:gs pos="18999">
              <a:srgbClr val="FFFFFF">
                <a:alpha val="100000"/>
              </a:srgbClr>
            </a:gs>
            <a:gs pos="78999">
              <a:srgbClr val="ECECEC">
                <a:alpha val="100000"/>
              </a:srgbClr>
            </a:gs>
            <a:gs pos="100000">
              <a:srgbClr val="ECECEC">
                <a:alpha val="100000"/>
              </a:srgb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TextBox 1"/>
          <p:cNvSpPr/>
          <p:nvPr/>
        </p:nvSpPr>
        <p:spPr>
          <a:xfrm>
            <a:off x="2325053" y="2230121"/>
            <a:ext cx="5212080" cy="11684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>
              <a:lnSpc>
                <a:spcPct val="100000"/>
              </a:lnSpc>
            </a:pPr>
            <a:r>
              <a:rPr lang="zh-CN" altLang="en-US" sz="6600" b="1" dirty="0">
                <a:solidFill>
                  <a:srgbClr val="BFBFB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如何</a:t>
            </a:r>
            <a:r>
              <a:rPr lang="zh-CN" altLang="en-US" sz="66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制作</a:t>
            </a:r>
            <a:r>
              <a:rPr lang="zh-CN" altLang="en-US" sz="6600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简历</a:t>
            </a:r>
            <a:endParaRPr lang="zh-CN" altLang="en-US" sz="6600" b="1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075" name="TextBox 4"/>
          <p:cNvSpPr/>
          <p:nvPr/>
        </p:nvSpPr>
        <p:spPr>
          <a:xfrm>
            <a:off x="3606800" y="3519170"/>
            <a:ext cx="2840990" cy="74358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>
              <a:lnSpc>
                <a:spcPct val="100000"/>
              </a:lnSpc>
            </a:pPr>
            <a:r>
              <a:rPr lang="en-US" altLang="zh-CN" sz="4000" b="1" dirty="0">
                <a:solidFill>
                  <a:srgbClr val="CCCC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14</a:t>
            </a:r>
            <a:r>
              <a:rPr lang="zh-CN" altLang="en-US" sz="4000" b="1" dirty="0">
                <a:solidFill>
                  <a:srgbClr val="CCCC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级</a:t>
            </a:r>
            <a:r>
              <a:rPr lang="zh-CN" altLang="en-US" sz="4000" b="1" dirty="0">
                <a:solidFill>
                  <a:srgbClr val="76923C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同学</a:t>
            </a:r>
            <a:r>
              <a:rPr lang="zh-CN" altLang="en-US" sz="4000" b="1" dirty="0">
                <a:solidFill>
                  <a:srgbClr val="7EC23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们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076" name="椭圆 2"/>
          <p:cNvSpPr/>
          <p:nvPr/>
        </p:nvSpPr>
        <p:spPr>
          <a:xfrm>
            <a:off x="2959100" y="3573463"/>
            <a:ext cx="604838" cy="604837"/>
          </a:xfrm>
          <a:prstGeom prst="ellipse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/>
          <a:p>
            <a:pPr lvl="0" algn="ctr">
              <a:lnSpc>
                <a:spcPct val="100000"/>
              </a:lnSpc>
            </a:pPr>
            <a:r>
              <a:rPr lang="en-US" altLang="x-none" sz="2400" dirty="0">
                <a:solidFill>
                  <a:srgbClr val="FFFFFF"/>
                </a:solidFill>
                <a:latin typeface="胡晓波美心常规体  QQ:371136753" charset="-122"/>
                <a:ea typeface="胡晓波美心常规体  QQ:371136753" charset="-122"/>
                <a:sym typeface="胡晓波美心常规体  QQ:371136753" charset="-122"/>
              </a:rPr>
              <a:t>@</a:t>
            </a:r>
            <a:endParaRPr lang="en-US" altLang="x-none" sz="2400" dirty="0">
              <a:solidFill>
                <a:srgbClr val="FFFFFF"/>
              </a:solidFill>
              <a:latin typeface="胡晓波美心常规体  QQ:371136753" charset="-122"/>
              <a:ea typeface="胡晓波美心常规体  QQ:371136753" charset="-122"/>
              <a:sym typeface="胡晓波美心常规体  QQ:371136753" charset="-122"/>
            </a:endParaRPr>
          </a:p>
        </p:txBody>
      </p:sp>
      <p:sp>
        <p:nvSpPr>
          <p:cNvPr id="3077" name="TextBox 3"/>
          <p:cNvSpPr/>
          <p:nvPr/>
        </p:nvSpPr>
        <p:spPr>
          <a:xfrm>
            <a:off x="4494530" y="4418330"/>
            <a:ext cx="1325880" cy="41783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0" lvl="0" indent="0" algn="l" eaLnBrk="1" latinLnBrk="0" hangingPunct="1">
              <a:lnSpc>
                <a:spcPct val="100000"/>
              </a:lnSpc>
            </a:pPr>
            <a:r>
              <a:rPr lang="en-US" altLang="x-none" sz="2000" dirty="0">
                <a:solidFill>
                  <a:srgbClr val="595959"/>
                </a:solidFill>
                <a:latin typeface="胡晓波美心常规体  QQ:371136753" charset="-122"/>
                <a:ea typeface="微软雅黑" panose="020B0503020204020204" charset="-122"/>
                <a:sym typeface="胡晓波美心常规体  QQ:371136753" charset="-122"/>
              </a:rPr>
              <a:t>by </a:t>
            </a:r>
            <a:r>
              <a:rPr lang="zh-CN" altLang="en-US" sz="2000" dirty="0">
                <a:solidFill>
                  <a:srgbClr val="595959"/>
                </a:solidFill>
                <a:latin typeface="胡晓波美心常规体  QQ:371136753" charset="-122"/>
                <a:ea typeface="微软雅黑" panose="020B0503020204020204" charset="-122"/>
                <a:sym typeface="胡晓波美心常规体  QQ:371136753" charset="-122"/>
              </a:rPr>
              <a:t>林晓琳</a:t>
            </a:r>
            <a:endParaRPr lang="zh-CN" altLang="en-US" sz="2000" dirty="0">
              <a:solidFill>
                <a:srgbClr val="595959"/>
              </a:solidFill>
              <a:latin typeface="胡晓波美心常规体  QQ:371136753" charset="-122"/>
              <a:ea typeface="微软雅黑" panose="020B0503020204020204" charset="-122"/>
              <a:sym typeface="胡晓波美心常规体  QQ:371136753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5" name="TextBox 4"/>
          <p:cNvSpPr/>
          <p:nvPr/>
        </p:nvSpPr>
        <p:spPr>
          <a:xfrm>
            <a:off x="323850" y="518954"/>
            <a:ext cx="4332605" cy="62738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algn="l">
              <a:lnSpc>
                <a:spcPct val="110000"/>
              </a:lnSpc>
            </a:pP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标准简历</a:t>
            </a:r>
            <a:r>
              <a:rPr lang="en-US" altLang="zh-CN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---4.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自我评价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217" name="直接连接符 44"/>
          <p:cNvSpPr/>
          <p:nvPr/>
        </p:nvSpPr>
        <p:spPr>
          <a:xfrm>
            <a:off x="396875" y="1339850"/>
            <a:ext cx="8231188" cy="1588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800100" y="2317750"/>
            <a:ext cx="8318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案例</a:t>
            </a:r>
            <a:r>
              <a:rPr lang="en-US" altLang="zh-CN"/>
              <a:t>2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1595" y="2782570"/>
            <a:ext cx="6859905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1.</a:t>
            </a:r>
            <a:r>
              <a:rPr lang="zh-CN" altLang="en-US">
                <a:ea typeface="宋体" panose="02010600030101010101" pitchFamily="2" charset="-122"/>
              </a:rPr>
              <a:t>本人热爱编程，有效代码的书写量</a:t>
            </a:r>
            <a:r>
              <a:rPr lang="zh-CN" altLang="en-US" b="1">
                <a:solidFill>
                  <a:schemeClr val="accent6"/>
                </a:solidFill>
                <a:ea typeface="宋体" panose="02010600030101010101" pitchFamily="2" charset="-122"/>
              </a:rPr>
              <a:t>超过</a:t>
            </a:r>
            <a:r>
              <a:rPr lang="en-US" altLang="zh-CN" b="1">
                <a:solidFill>
                  <a:schemeClr val="accent6"/>
                </a:solidFill>
                <a:ea typeface="宋体" panose="02010600030101010101" pitchFamily="2" charset="-122"/>
              </a:rPr>
              <a:t>10</a:t>
            </a:r>
            <a:r>
              <a:rPr lang="zh-CN" altLang="en-US" b="1">
                <a:solidFill>
                  <a:schemeClr val="accent6"/>
                </a:solidFill>
                <a:ea typeface="宋体" panose="02010600030101010101" pitchFamily="2" charset="-122"/>
              </a:rPr>
              <a:t>万行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2.</a:t>
            </a:r>
            <a:r>
              <a:rPr lang="zh-CN" altLang="en-US">
                <a:ea typeface="宋体" panose="02010600030101010101" pitchFamily="2" charset="-122"/>
              </a:rPr>
              <a:t>曾</a:t>
            </a:r>
            <a:r>
              <a:rPr lang="en-US" altLang="zh-CN" b="1">
                <a:solidFill>
                  <a:schemeClr val="accent6"/>
                </a:solidFill>
                <a:ea typeface="宋体" panose="02010600030101010101" pitchFamily="2" charset="-122"/>
              </a:rPr>
              <a:t>3</a:t>
            </a:r>
            <a:r>
              <a:rPr lang="zh-CN" altLang="en-US" b="1">
                <a:solidFill>
                  <a:schemeClr val="accent6"/>
                </a:solidFill>
                <a:ea typeface="宋体" panose="02010600030101010101" pitchFamily="2" charset="-122"/>
              </a:rPr>
              <a:t>次</a:t>
            </a:r>
            <a:r>
              <a:rPr lang="zh-CN" altLang="en-US">
                <a:ea typeface="宋体" panose="02010600030101010101" pitchFamily="2" charset="-122"/>
              </a:rPr>
              <a:t>获得全国奖学金，参加过</a:t>
            </a:r>
            <a:r>
              <a:rPr lang="en-US" altLang="zh-CN" b="1">
                <a:solidFill>
                  <a:schemeClr val="accent6"/>
                </a:solidFill>
                <a:ea typeface="宋体" panose="02010600030101010101" pitchFamily="2" charset="-122"/>
              </a:rPr>
              <a:t>2</a:t>
            </a:r>
            <a:r>
              <a:rPr lang="zh-CN" altLang="en-US" b="1">
                <a:solidFill>
                  <a:schemeClr val="accent6"/>
                </a:solidFill>
                <a:ea typeface="宋体" panose="02010600030101010101" pitchFamily="2" charset="-122"/>
              </a:rPr>
              <a:t>次</a:t>
            </a:r>
            <a:r>
              <a:rPr lang="zh-CN" altLang="en-US">
                <a:ea typeface="宋体" panose="02010600030101010101" pitchFamily="2" charset="-122"/>
              </a:rPr>
              <a:t>校级编程竞赛并获得荣誉。       </a:t>
            </a:r>
            <a:r>
              <a:rPr lang="en-US" altLang="zh-CN">
                <a:ea typeface="宋体" panose="02010600030101010101" pitchFamily="2" charset="-122"/>
              </a:rPr>
              <a:t>3.</a:t>
            </a:r>
            <a:r>
              <a:rPr lang="zh-CN" altLang="en-US">
                <a:ea typeface="宋体" panose="02010600030101010101" pitchFamily="2" charset="-122"/>
              </a:rPr>
              <a:t>能接受高强度的出差和加班。</a:t>
            </a:r>
            <a:endParaRPr lang="zh-CN" altLang="en-US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4.</a:t>
            </a:r>
            <a:r>
              <a:rPr lang="zh-CN" altLang="en-US">
                <a:ea typeface="宋体" panose="02010600030101010101" pitchFamily="2" charset="-122"/>
              </a:rPr>
              <a:t>待人友好，能够快速适应新环境。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5" name="TextBox 4"/>
          <p:cNvSpPr/>
          <p:nvPr/>
        </p:nvSpPr>
        <p:spPr>
          <a:xfrm>
            <a:off x="323850" y="518954"/>
            <a:ext cx="4332605" cy="62738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algn="l">
              <a:lnSpc>
                <a:spcPct val="110000"/>
              </a:lnSpc>
            </a:pP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标准简历</a:t>
            </a:r>
            <a:r>
              <a:rPr lang="en-US" altLang="zh-CN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---4.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自我评价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217" name="直接连接符 44"/>
          <p:cNvSpPr/>
          <p:nvPr/>
        </p:nvSpPr>
        <p:spPr>
          <a:xfrm>
            <a:off x="396875" y="1339850"/>
            <a:ext cx="8231188" cy="1588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560070" y="2287905"/>
            <a:ext cx="12719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温馨提示：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2365" y="2992755"/>
            <a:ext cx="6859905" cy="2148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1.</a:t>
            </a:r>
            <a:r>
              <a:rPr lang="zh-CN" altLang="en-US">
                <a:ea typeface="宋体" panose="02010600030101010101" pitchFamily="2" charset="-122"/>
              </a:rPr>
              <a:t>禁止使用优秀、出色、非常棒等词汇修饰。</a:t>
            </a:r>
            <a:endParaRPr lang="zh-CN" altLang="en-US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2.</a:t>
            </a:r>
            <a:r>
              <a:rPr lang="zh-CN" altLang="en-US">
                <a:ea typeface="宋体" panose="02010600030101010101" pitchFamily="2" charset="-122"/>
              </a:rPr>
              <a:t>不要写重复的词汇。     </a:t>
            </a:r>
            <a:endParaRPr lang="zh-CN" altLang="en-US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3.</a:t>
            </a:r>
            <a:r>
              <a:rPr lang="zh-CN" altLang="en-US">
                <a:ea typeface="宋体" panose="02010600030101010101" pitchFamily="2" charset="-122"/>
              </a:rPr>
              <a:t>不要抒情和大白话。</a:t>
            </a:r>
            <a:endParaRPr lang="zh-CN" altLang="en-US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4.</a:t>
            </a:r>
            <a:r>
              <a:rPr lang="zh-CN" altLang="en-US">
                <a:ea typeface="宋体" panose="02010600030101010101" pitchFamily="2" charset="-122"/>
              </a:rPr>
              <a:t>不要喊口号。</a:t>
            </a:r>
            <a:endParaRPr lang="zh-CN" altLang="en-US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5.</a:t>
            </a:r>
            <a:r>
              <a:rPr lang="zh-CN" altLang="en-US">
                <a:ea typeface="宋体" panose="02010600030101010101" pitchFamily="2" charset="-122"/>
              </a:rPr>
              <a:t>尽量把数据量化！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0249" name="Picture 2" descr="C:\Documents and Settings\hp1\桌面\揭开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2883" y="1563053"/>
            <a:ext cx="3862387" cy="5270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99" name="组合 16"/>
          <p:cNvGrpSpPr/>
          <p:nvPr/>
        </p:nvGrpSpPr>
        <p:grpSpPr>
          <a:xfrm>
            <a:off x="840264" y="1805146"/>
            <a:ext cx="3319463" cy="433705"/>
            <a:chOff x="0" y="0"/>
            <a:chExt cx="4426856" cy="577550"/>
          </a:xfrm>
        </p:grpSpPr>
        <p:sp>
          <p:nvSpPr>
            <p:cNvPr id="4100" name="六边形 4"/>
            <p:cNvSpPr/>
            <p:nvPr/>
          </p:nvSpPr>
          <p:spPr>
            <a:xfrm>
              <a:off x="0" y="80686"/>
              <a:ext cx="348342" cy="300294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sz="135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4101" name="文本框 5"/>
            <p:cNvSpPr/>
            <p:nvPr/>
          </p:nvSpPr>
          <p:spPr>
            <a:xfrm>
              <a:off x="348342" y="0"/>
              <a:ext cx="4078514" cy="5775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/>
              <a:r>
                <a:rPr lang="zh-CN" altLang="en-US" sz="2100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Roboto Th" pitchFamily="2" charset="0"/>
                </a:rPr>
                <a:t>了解</a:t>
              </a:r>
              <a:r>
                <a:rPr lang="en-US" altLang="zh-CN" sz="2100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Roboto Th" pitchFamily="2" charset="0"/>
                </a:rPr>
                <a:t>——3</a:t>
              </a:r>
              <a:r>
                <a:rPr lang="zh-CN" altLang="en-US" sz="2100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Roboto Th" pitchFamily="2" charset="0"/>
                </a:rPr>
                <a:t>个月左右</a:t>
              </a:r>
              <a:endParaRPr lang="zh-CN" altLang="en-US" sz="21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Roboto Th" pitchFamily="2" charset="0"/>
              </a:endParaRPr>
            </a:p>
          </p:txBody>
        </p:sp>
      </p:grpSp>
      <p:grpSp>
        <p:nvGrpSpPr>
          <p:cNvPr id="4102" name="组合 17"/>
          <p:cNvGrpSpPr/>
          <p:nvPr/>
        </p:nvGrpSpPr>
        <p:grpSpPr>
          <a:xfrm>
            <a:off x="840264" y="2672795"/>
            <a:ext cx="3319463" cy="433705"/>
            <a:chOff x="0" y="0"/>
            <a:chExt cx="4426856" cy="579306"/>
          </a:xfrm>
        </p:grpSpPr>
        <p:sp>
          <p:nvSpPr>
            <p:cNvPr id="4103" name="六边形 18"/>
            <p:cNvSpPr/>
            <p:nvPr/>
          </p:nvSpPr>
          <p:spPr>
            <a:xfrm>
              <a:off x="0" y="80686"/>
              <a:ext cx="348342" cy="300294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sz="135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4104" name="文本框 19"/>
            <p:cNvSpPr/>
            <p:nvPr/>
          </p:nvSpPr>
          <p:spPr>
            <a:xfrm>
              <a:off x="348342" y="0"/>
              <a:ext cx="4078514" cy="5793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/>
              <a:r>
                <a:rPr lang="zh-CN" altLang="en-US" sz="2100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Roboto Th" pitchFamily="2" charset="0"/>
                </a:rPr>
                <a:t>熟悉</a:t>
              </a:r>
              <a:r>
                <a:rPr lang="en-US" altLang="zh-CN" sz="2100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Roboto Th" pitchFamily="2" charset="0"/>
                </a:rPr>
                <a:t>——6-12</a:t>
              </a:r>
              <a:r>
                <a:rPr lang="zh-CN" altLang="en-US" sz="2100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Roboto Th" pitchFamily="2" charset="0"/>
                </a:rPr>
                <a:t>个月</a:t>
              </a:r>
              <a:endParaRPr lang="zh-CN" altLang="en-US" sz="21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Roboto Th" pitchFamily="2" charset="0"/>
              </a:endParaRPr>
            </a:p>
          </p:txBody>
        </p:sp>
      </p:grpSp>
      <p:grpSp>
        <p:nvGrpSpPr>
          <p:cNvPr id="4105" name="组合 20"/>
          <p:cNvGrpSpPr/>
          <p:nvPr/>
        </p:nvGrpSpPr>
        <p:grpSpPr>
          <a:xfrm>
            <a:off x="840264" y="3734753"/>
            <a:ext cx="3319463" cy="433705"/>
            <a:chOff x="0" y="0"/>
            <a:chExt cx="4426856" cy="577550"/>
          </a:xfrm>
        </p:grpSpPr>
        <p:sp>
          <p:nvSpPr>
            <p:cNvPr id="4106" name="六边形 21"/>
            <p:cNvSpPr/>
            <p:nvPr/>
          </p:nvSpPr>
          <p:spPr>
            <a:xfrm>
              <a:off x="0" y="80686"/>
              <a:ext cx="348342" cy="300294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sz="135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4107" name="文本框 22"/>
            <p:cNvSpPr/>
            <p:nvPr/>
          </p:nvSpPr>
          <p:spPr>
            <a:xfrm>
              <a:off x="348342" y="0"/>
              <a:ext cx="4078514" cy="5775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/>
              <a:r>
                <a:rPr lang="zh-CN" altLang="en-US" sz="2100" dirty="0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  <a:sym typeface="Roboto Th" pitchFamily="2" charset="0"/>
                </a:rPr>
                <a:t>熟练</a:t>
              </a:r>
              <a:r>
                <a:rPr lang="en-US" altLang="zh-CN" sz="2100" dirty="0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  <a:sym typeface="Roboto Th" pitchFamily="2" charset="0"/>
                </a:rPr>
                <a:t>——24-36</a:t>
              </a:r>
              <a:r>
                <a:rPr lang="zh-CN" altLang="en-US" sz="2100" dirty="0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  <a:sym typeface="Roboto Th" pitchFamily="2" charset="0"/>
                </a:rPr>
                <a:t>个月</a:t>
              </a:r>
              <a:r>
                <a:rPr lang="en-US" altLang="x-none" sz="2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Roboto Th" pitchFamily="2" charset="0"/>
                </a:rPr>
                <a:t> </a:t>
              </a:r>
              <a:endParaRPr lang="en-US" altLang="x-none" sz="2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Roboto Th" pitchFamily="2" charset="0"/>
              </a:endParaRPr>
            </a:p>
          </p:txBody>
        </p:sp>
      </p:grpSp>
      <p:grpSp>
        <p:nvGrpSpPr>
          <p:cNvPr id="4108" name="组合 23"/>
          <p:cNvGrpSpPr/>
          <p:nvPr/>
        </p:nvGrpSpPr>
        <p:grpSpPr>
          <a:xfrm>
            <a:off x="840264" y="4722813"/>
            <a:ext cx="3319463" cy="433705"/>
            <a:chOff x="0" y="0"/>
            <a:chExt cx="4426856" cy="579305"/>
          </a:xfrm>
        </p:grpSpPr>
        <p:sp>
          <p:nvSpPr>
            <p:cNvPr id="4109" name="六边形 24"/>
            <p:cNvSpPr/>
            <p:nvPr/>
          </p:nvSpPr>
          <p:spPr>
            <a:xfrm>
              <a:off x="0" y="80686"/>
              <a:ext cx="348342" cy="300294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sz="135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文本框 25"/>
            <p:cNvSpPr/>
            <p:nvPr/>
          </p:nvSpPr>
          <p:spPr>
            <a:xfrm>
              <a:off x="348342" y="0"/>
              <a:ext cx="4078514" cy="57930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/>
              <a:r>
                <a:rPr lang="zh-CN" altLang="en-US" sz="2100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Roboto Th" pitchFamily="2" charset="0"/>
                </a:rPr>
                <a:t>精通</a:t>
              </a:r>
              <a:r>
                <a:rPr lang="en-US" altLang="zh-CN" sz="2100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Roboto Th" pitchFamily="2" charset="0"/>
                </a:rPr>
                <a:t>——36</a:t>
              </a:r>
              <a:r>
                <a:rPr lang="zh-CN" altLang="en-US" sz="2100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Roboto Th" pitchFamily="2" charset="0"/>
                </a:rPr>
                <a:t>个月以上</a:t>
              </a:r>
              <a:endParaRPr lang="zh-CN" altLang="en-US" sz="21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Roboto Th" pitchFamily="2" charset="0"/>
              </a:endParaRPr>
            </a:p>
          </p:txBody>
        </p:sp>
      </p:grpSp>
      <p:sp>
        <p:nvSpPr>
          <p:cNvPr id="4111" name="TextBox 3"/>
          <p:cNvSpPr txBox="1"/>
          <p:nvPr/>
        </p:nvSpPr>
        <p:spPr>
          <a:xfrm>
            <a:off x="1391841" y="5711429"/>
            <a:ext cx="6426994" cy="469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2" charset="0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2" charset="0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2" charset="0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2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小Z ppt素材 更多好素材请访问 http://shop109315205.taobao.com/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x-none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52" name="直接连接符 86"/>
          <p:cNvSpPr/>
          <p:nvPr/>
        </p:nvSpPr>
        <p:spPr>
          <a:xfrm>
            <a:off x="396875" y="1339850"/>
            <a:ext cx="8231188" cy="1588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sp>
        <p:nvSpPr>
          <p:cNvPr id="8195" name="TextBox 4"/>
          <p:cNvSpPr/>
          <p:nvPr/>
        </p:nvSpPr>
        <p:spPr>
          <a:xfrm>
            <a:off x="396875" y="712629"/>
            <a:ext cx="4332605" cy="62738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algn="l">
              <a:lnSpc>
                <a:spcPct val="110000"/>
              </a:lnSpc>
            </a:pP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标准简历</a:t>
            </a:r>
            <a:r>
              <a:rPr lang="en-US" altLang="zh-CN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---5.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专业技能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18441" name="图片 15"/>
          <p:cNvPicPr>
            <a:picLocks noChangeAspect="1"/>
          </p:cNvPicPr>
          <p:nvPr/>
        </p:nvPicPr>
        <p:blipFill>
          <a:blip r:embed="rId1"/>
          <a:srcRect t="5614" b="5614"/>
          <a:stretch>
            <a:fillRect/>
          </a:stretch>
        </p:blipFill>
        <p:spPr>
          <a:xfrm>
            <a:off x="5292725" y="1339850"/>
            <a:ext cx="4464685" cy="59429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5" name="TextBox 4"/>
          <p:cNvSpPr/>
          <p:nvPr/>
        </p:nvSpPr>
        <p:spPr>
          <a:xfrm>
            <a:off x="323850" y="518954"/>
            <a:ext cx="4332605" cy="62738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algn="l">
              <a:lnSpc>
                <a:spcPct val="110000"/>
              </a:lnSpc>
            </a:pP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标准简历</a:t>
            </a:r>
            <a:r>
              <a:rPr lang="en-US" altLang="zh-CN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---5.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专业技能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217" name="直接连接符 44"/>
          <p:cNvSpPr/>
          <p:nvPr/>
        </p:nvSpPr>
        <p:spPr>
          <a:xfrm>
            <a:off x="396875" y="1339850"/>
            <a:ext cx="8231188" cy="1588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pic>
        <p:nvPicPr>
          <p:cNvPr id="4" name="图片 3" descr="4IG{U[~T68~G)HHNU0XBZ[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350" y="1715135"/>
            <a:ext cx="6844665" cy="18935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94230" y="3999865"/>
            <a:ext cx="4954270" cy="2148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温馨提示：</a:t>
            </a:r>
            <a:endParaRPr lang="zh-CN" altLang="en-US" b="1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r>
              <a:rPr lang="en-US" altLang="zh-CN" b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b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要有分门别类的意识</a:t>
            </a:r>
            <a:endParaRPr lang="zh-CN" altLang="en-US" b="1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r>
              <a:rPr lang="en-US" altLang="zh-CN" b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b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写得过多是给自己面试挖坑</a:t>
            </a:r>
            <a:endParaRPr lang="zh-CN" altLang="en-US" b="1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r>
              <a:rPr lang="en-US" altLang="zh-CN" b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b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一般写</a:t>
            </a:r>
            <a:r>
              <a:rPr lang="en-US" altLang="zh-CN" b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4-5</a:t>
            </a:r>
            <a:r>
              <a:rPr lang="zh-CN" altLang="en-US" b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行就可以</a:t>
            </a:r>
            <a:endParaRPr lang="zh-CN" altLang="en-US" b="1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r>
              <a:rPr lang="en-US" altLang="zh-CN" b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b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书写方式也要分门别类</a:t>
            </a:r>
            <a:endParaRPr lang="zh-CN" altLang="en-US" b="1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5" name="TextBox 4"/>
          <p:cNvSpPr/>
          <p:nvPr/>
        </p:nvSpPr>
        <p:spPr>
          <a:xfrm>
            <a:off x="323850" y="518954"/>
            <a:ext cx="4332605" cy="62738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algn="l">
              <a:lnSpc>
                <a:spcPct val="110000"/>
              </a:lnSpc>
            </a:pP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标准简历</a:t>
            </a:r>
            <a:r>
              <a:rPr lang="en-US" altLang="zh-CN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---6.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项目经验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217" name="直接连接符 44"/>
          <p:cNvSpPr/>
          <p:nvPr/>
        </p:nvSpPr>
        <p:spPr>
          <a:xfrm>
            <a:off x="396875" y="1339850"/>
            <a:ext cx="8231188" cy="1588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1372870" y="2423160"/>
            <a:ext cx="7255510" cy="2971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项目名称：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DMS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电信计费系统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硬件环境：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LINUX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开发工具：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MYECLIPSE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SHH.......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项目描述：基于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.......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包括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.............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模块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责任描述：主要负责资源管理，账务账号，业务账号，个人信息模块开发。（参考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STAR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法则）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项目收获：哪方面的技术实际操作能力得到了提高。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1372870" y="2346960"/>
            <a:ext cx="699135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1372870" y="1816100"/>
            <a:ext cx="5080000" cy="3962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zh-CN" altLang="en-US" sz="2000" b="0" u="none">
                <a:solidFill>
                  <a:srgbClr val="B86F2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项目经验</a:t>
            </a:r>
            <a:endParaRPr lang="zh-CN" alt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5" name="TextBox 4"/>
          <p:cNvSpPr/>
          <p:nvPr/>
        </p:nvSpPr>
        <p:spPr>
          <a:xfrm>
            <a:off x="323850" y="518954"/>
            <a:ext cx="8763635" cy="62738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algn="l">
              <a:lnSpc>
                <a:spcPct val="110000"/>
              </a:lnSpc>
            </a:pP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标准简历</a:t>
            </a:r>
            <a:r>
              <a:rPr lang="en-US" altLang="zh-CN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---7.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社会实践经历（</a:t>
            </a:r>
            <a:r>
              <a:rPr lang="en-US" altLang="zh-CN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8.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在校实践经历）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217" name="直接连接符 44"/>
          <p:cNvSpPr/>
          <p:nvPr/>
        </p:nvSpPr>
        <p:spPr>
          <a:xfrm>
            <a:off x="396875" y="1339850"/>
            <a:ext cx="8231188" cy="1588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pic>
        <p:nvPicPr>
          <p:cNvPr id="3" name="图片 2" descr="4I}T~K9LEHV01~@[J16JN)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735" y="1643380"/>
            <a:ext cx="6662420" cy="35712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26565" y="5311140"/>
            <a:ext cx="5571490" cy="1325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温馨提示：</a:t>
            </a:r>
            <a:r>
              <a:rPr lang="en-US" altLang="zh-CN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工作经历要按时间的倒叙制书写</a:t>
            </a:r>
            <a:endParaRPr lang="zh-CN" altLang="en-US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</a:t>
            </a:r>
            <a:r>
              <a:rPr lang="en-US" altLang="zh-CN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与计算机相关的工作经历要详细写</a:t>
            </a:r>
            <a:endParaRPr lang="zh-CN" altLang="en-US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</a:t>
            </a:r>
            <a:r>
              <a:rPr lang="en-US" altLang="zh-CN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没有计算机相关工作经历，要写心得。</a:t>
            </a:r>
            <a:endParaRPr lang="zh-CN" altLang="en-US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5" name="TextBox 4"/>
          <p:cNvSpPr/>
          <p:nvPr/>
        </p:nvSpPr>
        <p:spPr>
          <a:xfrm>
            <a:off x="323850" y="518954"/>
            <a:ext cx="6364605" cy="62738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algn="l">
              <a:lnSpc>
                <a:spcPct val="110000"/>
              </a:lnSpc>
            </a:pP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标准简历</a:t>
            </a:r>
            <a:r>
              <a:rPr lang="en-US" altLang="zh-CN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---9.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荣誉奖项、兴趣爱好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217" name="直接连接符 44"/>
          <p:cNvSpPr/>
          <p:nvPr/>
        </p:nvSpPr>
        <p:spPr>
          <a:xfrm>
            <a:off x="396875" y="1339850"/>
            <a:ext cx="8231188" cy="1588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pic>
        <p:nvPicPr>
          <p:cNvPr id="2" name="图片 1" descr="0)L%T0E$${1VX2GU56OMGC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120" y="1791335"/>
            <a:ext cx="7867015" cy="2512695"/>
          </a:xfrm>
          <a:prstGeom prst="rect">
            <a:avLst/>
          </a:prstGeom>
        </p:spPr>
      </p:pic>
      <p:pic>
        <p:nvPicPr>
          <p:cNvPr id="46083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80728"/>
            <a:ext cx="2881313" cy="2881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6873" name="图片 15"/>
          <p:cNvPicPr>
            <a:picLocks noChangeAspect="1"/>
          </p:cNvPicPr>
          <p:nvPr/>
        </p:nvPicPr>
        <p:blipFill>
          <a:blip r:embed="rId1"/>
          <a:srcRect t="5614" b="5614"/>
          <a:stretch>
            <a:fillRect/>
          </a:stretch>
        </p:blipFill>
        <p:spPr>
          <a:xfrm>
            <a:off x="0" y="0"/>
            <a:ext cx="51530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流程图: 可选过程 3"/>
          <p:cNvSpPr/>
          <p:nvPr/>
        </p:nvSpPr>
        <p:spPr>
          <a:xfrm>
            <a:off x="6014085" y="423545"/>
            <a:ext cx="2616835" cy="57594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6014085" y="1122045"/>
            <a:ext cx="2616835" cy="57594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流程图: 可选过程 5"/>
          <p:cNvSpPr/>
          <p:nvPr/>
        </p:nvSpPr>
        <p:spPr>
          <a:xfrm>
            <a:off x="6014085" y="1840230"/>
            <a:ext cx="2616835" cy="57594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流程图: 可选过程 6"/>
          <p:cNvSpPr/>
          <p:nvPr/>
        </p:nvSpPr>
        <p:spPr>
          <a:xfrm>
            <a:off x="6014085" y="2558415"/>
            <a:ext cx="2616835" cy="57594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流程图: 可选过程 7"/>
          <p:cNvSpPr/>
          <p:nvPr/>
        </p:nvSpPr>
        <p:spPr>
          <a:xfrm>
            <a:off x="6014085" y="3246755"/>
            <a:ext cx="2616835" cy="57594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流程图: 可选过程 8"/>
          <p:cNvSpPr/>
          <p:nvPr/>
        </p:nvSpPr>
        <p:spPr>
          <a:xfrm>
            <a:off x="6014085" y="3935730"/>
            <a:ext cx="2616835" cy="57594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流程图: 可选过程 9"/>
          <p:cNvSpPr/>
          <p:nvPr/>
        </p:nvSpPr>
        <p:spPr>
          <a:xfrm>
            <a:off x="6014085" y="4624705"/>
            <a:ext cx="2616835" cy="57594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流程图: 可选过程 10"/>
          <p:cNvSpPr/>
          <p:nvPr/>
        </p:nvSpPr>
        <p:spPr>
          <a:xfrm>
            <a:off x="6014085" y="5302885"/>
            <a:ext cx="2616835" cy="57594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流程图: 可选过程 11"/>
          <p:cNvSpPr/>
          <p:nvPr/>
        </p:nvSpPr>
        <p:spPr>
          <a:xfrm>
            <a:off x="6014085" y="5992495"/>
            <a:ext cx="2616835" cy="57594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153785" y="556260"/>
            <a:ext cx="18027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>
                <a:ea typeface="宋体" panose="02010600030101010101" pitchFamily="2" charset="-122"/>
              </a:rPr>
              <a:t>个人基本信息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53785" y="1226820"/>
            <a:ext cx="18027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>
                <a:ea typeface="宋体" panose="02010600030101010101" pitchFamily="2" charset="-122"/>
              </a:rPr>
              <a:t>求职意向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53785" y="1945005"/>
            <a:ext cx="18027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>
                <a:ea typeface="宋体" panose="02010600030101010101" pitchFamily="2" charset="-122"/>
              </a:rPr>
              <a:t>教育背景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53785" y="2663825"/>
            <a:ext cx="18027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</a:t>
            </a:r>
            <a:r>
              <a:rPr lang="zh-CN" altLang="en-US">
                <a:ea typeface="宋体" panose="02010600030101010101" pitchFamily="2" charset="-122"/>
              </a:rPr>
              <a:t>自我评价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53785" y="3351530"/>
            <a:ext cx="18027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5.</a:t>
            </a:r>
            <a:r>
              <a:rPr lang="zh-CN" altLang="en-US">
                <a:ea typeface="宋体" panose="02010600030101010101" pitchFamily="2" charset="-122"/>
              </a:rPr>
              <a:t>专业技能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153785" y="4040505"/>
            <a:ext cx="18027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6.</a:t>
            </a:r>
            <a:r>
              <a:rPr lang="zh-CN" altLang="en-US">
                <a:ea typeface="宋体" panose="02010600030101010101" pitchFamily="2" charset="-122"/>
              </a:rPr>
              <a:t>项目经历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53785" y="4730115"/>
            <a:ext cx="18027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7.</a:t>
            </a:r>
            <a:r>
              <a:rPr lang="zh-CN" altLang="en-US">
                <a:ea typeface="宋体" panose="02010600030101010101" pitchFamily="2" charset="-122"/>
              </a:rPr>
              <a:t>社会实践经历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53785" y="5408295"/>
            <a:ext cx="18027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8.</a:t>
            </a:r>
            <a:r>
              <a:rPr lang="zh-CN" altLang="en-US">
                <a:ea typeface="宋体" panose="02010600030101010101" pitchFamily="2" charset="-122"/>
              </a:rPr>
              <a:t>在校实践经历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53785" y="6097270"/>
            <a:ext cx="24771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9.</a:t>
            </a:r>
            <a:r>
              <a:rPr lang="zh-CN" altLang="en-US">
                <a:ea typeface="宋体" panose="02010600030101010101" pitchFamily="2" charset="-122"/>
              </a:rPr>
              <a:t>荣誉奖励、兴趣爱好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5" name="TextBox 4"/>
          <p:cNvSpPr/>
          <p:nvPr/>
        </p:nvSpPr>
        <p:spPr>
          <a:xfrm>
            <a:off x="323850" y="518954"/>
            <a:ext cx="5085080" cy="62738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algn="l">
              <a:lnSpc>
                <a:spcPct val="110000"/>
              </a:lnSpc>
            </a:pP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简历版式的禁忌</a:t>
            </a:r>
            <a:r>
              <a:rPr lang="en-US" altLang="zh-CN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——1.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版本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217" name="直接连接符 44"/>
          <p:cNvSpPr/>
          <p:nvPr/>
        </p:nvSpPr>
        <p:spPr>
          <a:xfrm>
            <a:off x="396875" y="1339850"/>
            <a:ext cx="8231188" cy="1588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graphicFrame>
        <p:nvGraphicFramePr>
          <p:cNvPr id="0" name="表格 -1"/>
          <p:cNvGraphicFramePr/>
          <p:nvPr/>
        </p:nvGraphicFramePr>
        <p:xfrm>
          <a:off x="220980" y="1494790"/>
          <a:ext cx="4070985" cy="5225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030"/>
                <a:gridCol w="1039495"/>
                <a:gridCol w="782320"/>
                <a:gridCol w="890270"/>
                <a:gridCol w="737870"/>
              </a:tblGrid>
              <a:tr h="26225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1" u="none">
                          <a:highlight>
                            <a:srgbClr val="E0E0E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姓 名</a:t>
                      </a:r>
                      <a:endParaRPr lang="zh-CN" altLang="en-US" sz="1000" b="1" u="none">
                        <a:highlight>
                          <a:srgbClr val="E0E0E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黄玲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1" u="none">
                          <a:highlight>
                            <a:srgbClr val="E0E0E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性 别</a:t>
                      </a:r>
                      <a:endParaRPr lang="zh-CN" altLang="en-US" sz="1000" b="1" u="none">
                        <a:highlight>
                          <a:srgbClr val="E0E0E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女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p>
                      <a:pPr marL="0" indent="0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305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1" u="none">
                          <a:highlight>
                            <a:srgbClr val="E0E0E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民 族</a:t>
                      </a:r>
                      <a:endParaRPr lang="zh-CN" altLang="en-US" sz="1000" b="1" u="none">
                        <a:highlight>
                          <a:srgbClr val="E0E0E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汉族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1" u="none">
                          <a:highlight>
                            <a:srgbClr val="E0E0E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籍 贯</a:t>
                      </a:r>
                      <a:endParaRPr lang="zh-CN" altLang="en-US" sz="1000" b="1" u="none">
                        <a:highlight>
                          <a:srgbClr val="E0E0E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安徽安庆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28194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1" u="none">
                          <a:highlight>
                            <a:srgbClr val="E0E0E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出生日期</a:t>
                      </a:r>
                      <a:endParaRPr lang="zh-CN" altLang="en-US" sz="1000" b="1" u="none">
                        <a:highlight>
                          <a:srgbClr val="E0E0E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1993</a:t>
                      </a: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  <a:r>
                        <a:rPr lang="en-US" altLang="zh-CN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</a:t>
                      </a:r>
                      <a:endParaRPr lang="zh-CN" altLang="en-US" sz="12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1" u="none">
                          <a:highlight>
                            <a:srgbClr val="E0E0E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学历</a:t>
                      </a:r>
                      <a:endParaRPr lang="zh-CN" altLang="en-US" sz="1000" b="1" u="none">
                        <a:highlight>
                          <a:srgbClr val="E0E0E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本科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28321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1" u="none">
                          <a:highlight>
                            <a:srgbClr val="E0E0E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毕业学校</a:t>
                      </a:r>
                      <a:endParaRPr lang="zh-CN" altLang="en-US" sz="1000" b="1" u="none">
                        <a:highlight>
                          <a:srgbClr val="E0E0E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江西农业大学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1" u="none">
                          <a:highlight>
                            <a:srgbClr val="E0E0E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专业</a:t>
                      </a:r>
                      <a:endParaRPr lang="zh-CN" altLang="en-US" sz="1000" b="1" u="none">
                        <a:highlight>
                          <a:srgbClr val="E0E0E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电子商务</a:t>
                      </a:r>
                      <a:endParaRPr lang="zh-CN" altLang="en-US" sz="12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33718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1" u="none">
                          <a:highlight>
                            <a:srgbClr val="E0E0E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联系方式</a:t>
                      </a:r>
                      <a:endParaRPr lang="zh-CN" altLang="en-US" sz="1000" b="1" u="none">
                        <a:highlight>
                          <a:srgbClr val="E0E0E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18268841343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1" u="none">
                          <a:highlight>
                            <a:srgbClr val="E0E0E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电子邮箱</a:t>
                      </a:r>
                      <a:endParaRPr lang="zh-CN" altLang="en-US" sz="1000" b="1" u="none">
                        <a:highlight>
                          <a:srgbClr val="E0E0E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1441844353@qq.com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5623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1" u="none">
                          <a:highlight>
                            <a:srgbClr val="E0E0E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求职意向</a:t>
                      </a:r>
                      <a:endParaRPr lang="zh-CN" altLang="en-US" sz="1000" b="1" u="none">
                        <a:highlight>
                          <a:srgbClr val="E0E0E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 gridSpan="4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UI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设计师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98234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1" u="none">
                          <a:highlight>
                            <a:srgbClr val="E0E0E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个人技能</a:t>
                      </a:r>
                      <a:endParaRPr lang="zh-CN" altLang="en-US" sz="1000" b="1" u="none">
                        <a:highlight>
                          <a:srgbClr val="E0E0E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3500" marB="6350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 gridSpan="4">
                  <a:txBody>
                    <a:bodyPr/>
                    <a:p>
                      <a:pPr marL="0" indent="0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熟练使用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PS,Illustrator,Indesign,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等设计软件，了解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Flash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和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FW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熟悉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Html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语音和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Div+CSS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标准化布局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具有一定的手绘能力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4.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熟练使用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Word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Excel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ppt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等办公软件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87884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1" u="none">
                          <a:highlight>
                            <a:srgbClr val="E0E0E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项目经历：</a:t>
                      </a:r>
                      <a:endParaRPr lang="zh-CN" altLang="en-US" sz="1000" b="1" u="none">
                        <a:highlight>
                          <a:srgbClr val="E0E0E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 gridSpan="4">
                  <a:txBody>
                    <a:bodyPr/>
                    <a:p>
                      <a:pPr marL="0" indent="0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2015.7—2015.11        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达内科技项目实训：参与了以“田园风”为元素的手机主题设计宣传家乡景点的三折页化妆品、服饰等海报设计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0482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1" u="none">
                          <a:highlight>
                            <a:srgbClr val="E0E0E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社会实践</a:t>
                      </a:r>
                      <a:endParaRPr lang="zh-CN" altLang="en-US" sz="1000" b="1" u="none">
                        <a:highlight>
                          <a:srgbClr val="E0E0E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3500" marB="6350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 gridSpan="4">
                  <a:txBody>
                    <a:bodyPr/>
                    <a:p>
                      <a:pPr marL="0" indent="0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在校期间曾在勤工俭学送水中心当过一年登记员，锻炼了与他人的沟通与交往能力暑假期间在快餐店做过服务员，接触了不同的客人，积累了很多社交经验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6639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1" u="none">
                          <a:highlight>
                            <a:srgbClr val="E0E0E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所获证书</a:t>
                      </a:r>
                      <a:endParaRPr lang="zh-CN" altLang="en-US" sz="1000" b="1" u="none">
                        <a:highlight>
                          <a:srgbClr val="E0E0E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 gridSpan="4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CET-4,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高级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UI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设计师证书，普通话二级乙等，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65913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1" u="none">
                          <a:highlight>
                            <a:srgbClr val="E8E8E8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自我评价：</a:t>
                      </a:r>
                      <a:endParaRPr lang="zh-CN" altLang="en-US" sz="1000" b="1" u="none">
                        <a:highlight>
                          <a:srgbClr val="E8E8E8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 gridSpan="4">
                  <a:txBody>
                    <a:bodyPr/>
                    <a:p>
                      <a:pPr marL="0" indent="0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积极主动，</a:t>
                      </a:r>
                      <a:r>
                        <a:rPr lang="zh-CN" altLang="en-US" sz="1100" b="0" u="none">
                          <a:latin typeface="PMingLiU" panose="02020500000000000000" charset="-120"/>
                          <a:ea typeface="PMingLiU" panose="02020500000000000000" charset="-120"/>
                          <a:cs typeface="PMingLiU" panose="02020500000000000000" charset="-120"/>
                        </a:rPr>
                        <a:t>工作认真踏实</a:t>
                      </a:r>
                      <a:r>
                        <a:rPr lang="zh-CN" altLang="en-US" sz="11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有责任心</a:t>
                      </a:r>
                      <a:r>
                        <a:rPr lang="zh-CN" altLang="en-US" sz="11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有良好的沟通能力和团队合作能力。有良好的计算机基础，有较强的环境适应能力及学习能力。对设计有浓厚的兴趣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-15240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图片 3" descr="19)3Q7VZ)NETM57R0C`)R$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7405" y="1494790"/>
            <a:ext cx="4090670" cy="51574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 rot="1380000">
            <a:off x="1823720" y="1480185"/>
            <a:ext cx="1259840" cy="51669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6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个人履历表</a:t>
            </a:r>
            <a:endParaRPr lang="zh-CN" altLang="en-US" sz="6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50" name=" 2050"/>
          <p:cNvSpPr/>
          <p:nvPr/>
        </p:nvSpPr>
        <p:spPr bwMode="auto">
          <a:xfrm>
            <a:off x="5811520" y="2250440"/>
            <a:ext cx="2546985" cy="3626485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5" name="TextBox 4"/>
          <p:cNvSpPr/>
          <p:nvPr/>
        </p:nvSpPr>
        <p:spPr>
          <a:xfrm>
            <a:off x="323850" y="518954"/>
            <a:ext cx="5085080" cy="62738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algn="l">
              <a:lnSpc>
                <a:spcPct val="110000"/>
              </a:lnSpc>
            </a:pP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简历版式的禁忌</a:t>
            </a:r>
            <a:r>
              <a:rPr lang="en-US" altLang="zh-CN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——2.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照片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217" name="直接连接符 44"/>
          <p:cNvSpPr/>
          <p:nvPr/>
        </p:nvSpPr>
        <p:spPr>
          <a:xfrm>
            <a:off x="396875" y="1339850"/>
            <a:ext cx="8231188" cy="1588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pic>
        <p:nvPicPr>
          <p:cNvPr id="6" name="图片 5" descr="IMG90b11c9b88aa42182593027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8155" y="1545590"/>
            <a:ext cx="3107690" cy="4007485"/>
          </a:xfrm>
          <a:prstGeom prst="rect">
            <a:avLst/>
          </a:prstGeom>
        </p:spPr>
      </p:pic>
      <p:pic>
        <p:nvPicPr>
          <p:cNvPr id="7" name="图片 6" descr="2275AB1ADB799FBB68D282DD0B82280C[1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" y="1545590"/>
            <a:ext cx="2951480" cy="4007485"/>
          </a:xfrm>
          <a:prstGeom prst="rect">
            <a:avLst/>
          </a:prstGeom>
        </p:spPr>
      </p:pic>
      <p:pic>
        <p:nvPicPr>
          <p:cNvPr id="8" name="图片 7" descr="20130914221430721[1]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060" y="1534795"/>
            <a:ext cx="2921635" cy="4029710"/>
          </a:xfrm>
          <a:prstGeom prst="rect">
            <a:avLst/>
          </a:prstGeom>
        </p:spPr>
      </p:pic>
      <p:sp>
        <p:nvSpPr>
          <p:cNvPr id="252" name=" 252"/>
          <p:cNvSpPr/>
          <p:nvPr/>
        </p:nvSpPr>
        <p:spPr>
          <a:xfrm rot="2700000">
            <a:off x="536575" y="4457700"/>
            <a:ext cx="2232025" cy="2304415"/>
          </a:xfrm>
          <a:prstGeom prst="mathPlus">
            <a:avLst>
              <a:gd name="adj1" fmla="val 9220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 252"/>
          <p:cNvSpPr/>
          <p:nvPr/>
        </p:nvSpPr>
        <p:spPr>
          <a:xfrm rot="2700000">
            <a:off x="3509645" y="4457700"/>
            <a:ext cx="2232025" cy="2304415"/>
          </a:xfrm>
          <a:prstGeom prst="mathPlus">
            <a:avLst>
              <a:gd name="adj1" fmla="val 9220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 252"/>
          <p:cNvSpPr/>
          <p:nvPr/>
        </p:nvSpPr>
        <p:spPr>
          <a:xfrm rot="2700000">
            <a:off x="6539865" y="4457700"/>
            <a:ext cx="2232025" cy="2304415"/>
          </a:xfrm>
          <a:prstGeom prst="mathPlus">
            <a:avLst>
              <a:gd name="adj1" fmla="val 9220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extBox 4"/>
          <p:cNvSpPr/>
          <p:nvPr/>
        </p:nvSpPr>
        <p:spPr>
          <a:xfrm>
            <a:off x="323850" y="518954"/>
            <a:ext cx="1402080" cy="62738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>
              <a:lnSpc>
                <a:spcPct val="110000"/>
              </a:lnSpc>
            </a:pP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招聘者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4100" name="组合 14"/>
          <p:cNvGrpSpPr/>
          <p:nvPr/>
        </p:nvGrpSpPr>
        <p:grpSpPr>
          <a:xfrm>
            <a:off x="7894638" y="1565910"/>
            <a:ext cx="554037" cy="577850"/>
            <a:chOff x="0" y="0"/>
            <a:chExt cx="396044" cy="413216"/>
          </a:xfrm>
        </p:grpSpPr>
        <p:sp>
          <p:nvSpPr>
            <p:cNvPr id="4101" name="矩形 5"/>
            <p:cNvSpPr/>
            <p:nvPr/>
          </p:nvSpPr>
          <p:spPr>
            <a:xfrm flipV="1">
              <a:off x="324036" y="9525"/>
              <a:ext cx="72008" cy="72008"/>
            </a:xfrm>
            <a:prstGeom prst="rect">
              <a:avLst/>
            </a:prstGeom>
            <a:solidFill>
              <a:srgbClr val="0C0C0C"/>
            </a:solidFill>
            <a:ln w="63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 lvl="0"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02" name="直接连接符 7"/>
            <p:cNvSpPr/>
            <p:nvPr/>
          </p:nvSpPr>
          <p:spPr>
            <a:xfrm flipH="1" flipV="1">
              <a:off x="72008" y="36004"/>
              <a:ext cx="252028" cy="1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03" name="矩形 9"/>
            <p:cNvSpPr/>
            <p:nvPr/>
          </p:nvSpPr>
          <p:spPr>
            <a:xfrm flipV="1">
              <a:off x="0" y="0"/>
              <a:ext cx="72008" cy="72008"/>
            </a:xfrm>
            <a:prstGeom prst="rect">
              <a:avLst/>
            </a:prstGeom>
            <a:solidFill>
              <a:schemeClr val="bg1"/>
            </a:solidFill>
            <a:ln w="6350" cap="flat" cmpd="sng">
              <a:solidFill>
                <a:srgbClr val="0C0C0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 lvl="0"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104" name="组合 10"/>
            <p:cNvGrpSpPr/>
            <p:nvPr/>
          </p:nvGrpSpPr>
          <p:grpSpPr>
            <a:xfrm rot="16200000">
              <a:off x="192209" y="215194"/>
              <a:ext cx="324036" cy="72008"/>
              <a:chOff x="0" y="0"/>
              <a:chExt cx="324036" cy="72008"/>
            </a:xfrm>
          </p:grpSpPr>
          <p:sp>
            <p:nvSpPr>
              <p:cNvPr id="4105" name="直接连接符 12"/>
              <p:cNvSpPr/>
              <p:nvPr/>
            </p:nvSpPr>
            <p:spPr>
              <a:xfrm flipH="1" flipV="1">
                <a:off x="72008" y="36004"/>
                <a:ext cx="252028" cy="1"/>
              </a:xfrm>
              <a:prstGeom prst="line">
                <a:avLst/>
              </a:prstGeom>
              <a:ln w="6350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106" name="矩形 13"/>
              <p:cNvSpPr/>
              <p:nvPr/>
            </p:nvSpPr>
            <p:spPr>
              <a:xfrm flipV="1">
                <a:off x="0" y="0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rgbClr val="0C0C0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/>
              <a:p>
                <a:pPr lvl="0" algn="ctr">
                  <a:lnSpc>
                    <a:spcPct val="100000"/>
                  </a:lnSpc>
                </a:pPr>
                <a:endParaRPr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107" name="矩形 17"/>
          <p:cNvSpPr/>
          <p:nvPr/>
        </p:nvSpPr>
        <p:spPr>
          <a:xfrm rot="-16200000" flipV="1">
            <a:off x="8389620" y="6096953"/>
            <a:ext cx="101600" cy="100012"/>
          </a:xfrm>
          <a:prstGeom prst="rect">
            <a:avLst/>
          </a:prstGeom>
          <a:solidFill>
            <a:srgbClr val="0C0C0C"/>
          </a:solidFill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108" name="矩形 24"/>
          <p:cNvSpPr/>
          <p:nvPr/>
        </p:nvSpPr>
        <p:spPr>
          <a:xfrm rot="-10800000" flipV="1">
            <a:off x="731520" y="5994400"/>
            <a:ext cx="100013" cy="101600"/>
          </a:xfrm>
          <a:prstGeom prst="rect">
            <a:avLst/>
          </a:prstGeom>
          <a:solidFill>
            <a:srgbClr val="0C0C0C"/>
          </a:solidFill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109" name="矩形 31"/>
          <p:cNvSpPr/>
          <p:nvPr/>
        </p:nvSpPr>
        <p:spPr>
          <a:xfrm rot="-5400000" flipV="1">
            <a:off x="731838" y="1504633"/>
            <a:ext cx="100012" cy="100012"/>
          </a:xfrm>
          <a:prstGeom prst="rect">
            <a:avLst/>
          </a:prstGeom>
          <a:solidFill>
            <a:srgbClr val="0C0C0C"/>
          </a:solidFill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119" name="矩形 112"/>
          <p:cNvSpPr/>
          <p:nvPr/>
        </p:nvSpPr>
        <p:spPr>
          <a:xfrm>
            <a:off x="1202373" y="1578928"/>
            <a:ext cx="1198880" cy="4267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10000"/>
              </a:lnSpc>
            </a:pPr>
            <a:r>
              <a:rPr lang="zh-CN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招聘需求</a:t>
            </a:r>
            <a:endParaRPr lang="zh-CN" alt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120" name="直接连接符 114"/>
          <p:cNvSpPr/>
          <p:nvPr/>
        </p:nvSpPr>
        <p:spPr>
          <a:xfrm>
            <a:off x="455930" y="1317943"/>
            <a:ext cx="8231188" cy="1587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sp>
        <p:nvSpPr>
          <p:cNvPr id="4133" name="TextBox 120"/>
          <p:cNvSpPr/>
          <p:nvPr/>
        </p:nvSpPr>
        <p:spPr>
          <a:xfrm>
            <a:off x="847090" y="1604645"/>
            <a:ext cx="35560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lnSpc>
                <a:spcPct val="100000"/>
              </a:lnSpc>
            </a:pPr>
            <a:r>
              <a:rPr lang="en-US" altLang="x-none" sz="2000" dirty="0">
                <a:solidFill>
                  <a:srgbClr val="C00000"/>
                </a:solidFill>
                <a:latin typeface="胡晓波美心常规体  QQ:371136753" charset="-122"/>
                <a:ea typeface="微软雅黑" panose="020B0503020204020204" charset="-122"/>
                <a:sym typeface="胡晓波美心常规体  QQ:371136753" charset="-122"/>
              </a:rPr>
              <a:t>A</a:t>
            </a:r>
            <a:endParaRPr lang="en-US" altLang="x-none" sz="2000" dirty="0">
              <a:solidFill>
                <a:srgbClr val="C00000"/>
              </a:solidFill>
              <a:latin typeface="胡晓波美心常规体  QQ:371136753" charset="-122"/>
              <a:ea typeface="微软雅黑" panose="020B0503020204020204" charset="-122"/>
              <a:sym typeface="胡晓波美心常规体  QQ:371136753" charset="-122"/>
            </a:endParaRPr>
          </a:p>
        </p:txBody>
      </p:sp>
      <p:sp>
        <p:nvSpPr>
          <p:cNvPr id="4134" name="TextBox 121"/>
          <p:cNvSpPr/>
          <p:nvPr/>
        </p:nvSpPr>
        <p:spPr>
          <a:xfrm>
            <a:off x="846773" y="2136140"/>
            <a:ext cx="344487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lnSpc>
                <a:spcPct val="100000"/>
              </a:lnSpc>
            </a:pPr>
            <a:r>
              <a:rPr lang="en-US" altLang="x-none" sz="2000" dirty="0">
                <a:solidFill>
                  <a:srgbClr val="92D050"/>
                </a:solidFill>
                <a:latin typeface="胡晓波美心常规体  QQ:371136753" charset="-122"/>
                <a:ea typeface="微软雅黑" panose="020B0503020204020204" charset="-122"/>
                <a:sym typeface="胡晓波美心常规体  QQ:371136753" charset="-122"/>
              </a:rPr>
              <a:t>B</a:t>
            </a:r>
            <a:endParaRPr lang="en-US" altLang="x-none" sz="2000" dirty="0">
              <a:solidFill>
                <a:srgbClr val="92D050"/>
              </a:solidFill>
              <a:latin typeface="胡晓波美心常规体  QQ:371136753" charset="-122"/>
              <a:ea typeface="微软雅黑" panose="020B0503020204020204" charset="-122"/>
              <a:sym typeface="胡晓波美心常规体  QQ:371136753" charset="-122"/>
            </a:endParaRPr>
          </a:p>
        </p:txBody>
      </p:sp>
      <p:sp>
        <p:nvSpPr>
          <p:cNvPr id="2" name="矩形 112"/>
          <p:cNvSpPr/>
          <p:nvPr/>
        </p:nvSpPr>
        <p:spPr>
          <a:xfrm>
            <a:off x="1202373" y="2105978"/>
            <a:ext cx="1198880" cy="4267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10000"/>
              </a:lnSpc>
            </a:pPr>
            <a:r>
              <a:rPr lang="zh-CN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职位发布</a:t>
            </a:r>
            <a:endParaRPr lang="zh-CN" alt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TextBox 120"/>
          <p:cNvSpPr/>
          <p:nvPr/>
        </p:nvSpPr>
        <p:spPr>
          <a:xfrm>
            <a:off x="2401570" y="2612390"/>
            <a:ext cx="309880" cy="3962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x-none" sz="2000" dirty="0">
                <a:solidFill>
                  <a:srgbClr val="C00000"/>
                </a:solidFill>
                <a:latin typeface="胡晓波美心常规体  QQ:371136753" charset="-122"/>
                <a:ea typeface="微软雅黑" panose="020B0503020204020204" charset="-122"/>
                <a:sym typeface="胡晓波美心常规体  QQ:371136753" charset="-122"/>
              </a:rPr>
              <a:t>C</a:t>
            </a:r>
            <a:endParaRPr lang="en-US" altLang="x-none" sz="2000" dirty="0">
              <a:solidFill>
                <a:srgbClr val="C00000"/>
              </a:solidFill>
              <a:latin typeface="胡晓波美心常规体  QQ:371136753" charset="-122"/>
              <a:ea typeface="微软雅黑" panose="020B0503020204020204" charset="-122"/>
              <a:sym typeface="胡晓波美心常规体  QQ:371136753" charset="-122"/>
            </a:endParaRPr>
          </a:p>
        </p:txBody>
      </p:sp>
      <p:sp>
        <p:nvSpPr>
          <p:cNvPr id="4" name="TextBox 121"/>
          <p:cNvSpPr/>
          <p:nvPr/>
        </p:nvSpPr>
        <p:spPr>
          <a:xfrm>
            <a:off x="2401253" y="3145790"/>
            <a:ext cx="309880" cy="3962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lnSpc>
                <a:spcPct val="100000"/>
              </a:lnSpc>
            </a:pPr>
            <a:r>
              <a:rPr lang="en-US" altLang="x-none" sz="2000" dirty="0">
                <a:solidFill>
                  <a:srgbClr val="92D050"/>
                </a:solidFill>
                <a:latin typeface="胡晓波美心常规体  QQ:371136753" charset="-122"/>
                <a:ea typeface="微软雅黑" panose="020B0503020204020204" charset="-122"/>
                <a:sym typeface="胡晓波美心常规体  QQ:371136753" charset="-122"/>
              </a:rPr>
              <a:t>D</a:t>
            </a:r>
            <a:endParaRPr lang="en-US" altLang="x-none" sz="2000" dirty="0">
              <a:solidFill>
                <a:srgbClr val="92D050"/>
              </a:solidFill>
              <a:latin typeface="胡晓波美心常规体  QQ:371136753" charset="-122"/>
              <a:ea typeface="微软雅黑" panose="020B0503020204020204" charset="-122"/>
              <a:sym typeface="胡晓波美心常规体  QQ:371136753" charset="-122"/>
            </a:endParaRPr>
          </a:p>
        </p:txBody>
      </p:sp>
      <p:sp>
        <p:nvSpPr>
          <p:cNvPr id="5" name="TextBox 120"/>
          <p:cNvSpPr/>
          <p:nvPr/>
        </p:nvSpPr>
        <p:spPr>
          <a:xfrm>
            <a:off x="4151630" y="3782060"/>
            <a:ext cx="309880" cy="3962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lnSpc>
                <a:spcPct val="100000"/>
              </a:lnSpc>
            </a:pPr>
            <a:r>
              <a:rPr lang="en-US" altLang="x-none" sz="2000" dirty="0">
                <a:solidFill>
                  <a:srgbClr val="C00000"/>
                </a:solidFill>
                <a:latin typeface="胡晓波美心常规体  QQ:371136753" charset="-122"/>
                <a:ea typeface="微软雅黑" panose="020B0503020204020204" charset="-122"/>
                <a:sym typeface="胡晓波美心常规体  QQ:371136753" charset="-122"/>
              </a:rPr>
              <a:t>E</a:t>
            </a:r>
            <a:endParaRPr lang="en-US" altLang="x-none" sz="2000" dirty="0">
              <a:solidFill>
                <a:srgbClr val="C00000"/>
              </a:solidFill>
              <a:latin typeface="胡晓波美心常规体  QQ:371136753" charset="-122"/>
              <a:ea typeface="微软雅黑" panose="020B0503020204020204" charset="-122"/>
              <a:sym typeface="胡晓波美心常规体  QQ:371136753" charset="-122"/>
            </a:endParaRPr>
          </a:p>
        </p:txBody>
      </p:sp>
      <p:sp>
        <p:nvSpPr>
          <p:cNvPr id="6" name="TextBox 121"/>
          <p:cNvSpPr/>
          <p:nvPr/>
        </p:nvSpPr>
        <p:spPr>
          <a:xfrm>
            <a:off x="4151313" y="4284345"/>
            <a:ext cx="309880" cy="3962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lnSpc>
                <a:spcPct val="100000"/>
              </a:lnSpc>
            </a:pPr>
            <a:r>
              <a:rPr lang="en-US" altLang="x-none" sz="2000" dirty="0">
                <a:solidFill>
                  <a:srgbClr val="92D050"/>
                </a:solidFill>
                <a:latin typeface="胡晓波美心常规体  QQ:371136753" charset="-122"/>
                <a:ea typeface="微软雅黑" panose="020B0503020204020204" charset="-122"/>
                <a:sym typeface="胡晓波美心常规体  QQ:371136753" charset="-122"/>
              </a:rPr>
              <a:t>F</a:t>
            </a:r>
            <a:endParaRPr lang="en-US" altLang="x-none" sz="2000" dirty="0">
              <a:solidFill>
                <a:srgbClr val="92D050"/>
              </a:solidFill>
              <a:latin typeface="胡晓波美心常规体  QQ:371136753" charset="-122"/>
              <a:ea typeface="微软雅黑" panose="020B0503020204020204" charset="-122"/>
              <a:sym typeface="胡晓波美心常规体  QQ:371136753" charset="-122"/>
            </a:endParaRPr>
          </a:p>
        </p:txBody>
      </p:sp>
      <p:sp>
        <p:nvSpPr>
          <p:cNvPr id="7" name="TextBox 120"/>
          <p:cNvSpPr/>
          <p:nvPr/>
        </p:nvSpPr>
        <p:spPr>
          <a:xfrm>
            <a:off x="6181725" y="5062220"/>
            <a:ext cx="309880" cy="3962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lnSpc>
                <a:spcPct val="100000"/>
              </a:lnSpc>
            </a:pPr>
            <a:r>
              <a:rPr lang="en-US" altLang="x-none" sz="2000" dirty="0">
                <a:solidFill>
                  <a:srgbClr val="C00000"/>
                </a:solidFill>
                <a:latin typeface="胡晓波美心常规体  QQ:371136753" charset="-122"/>
                <a:ea typeface="微软雅黑" panose="020B0503020204020204" charset="-122"/>
                <a:sym typeface="胡晓波美心常规体  QQ:371136753" charset="-122"/>
              </a:rPr>
              <a:t>G</a:t>
            </a:r>
            <a:endParaRPr lang="en-US" altLang="x-none" sz="2000" dirty="0">
              <a:solidFill>
                <a:srgbClr val="C00000"/>
              </a:solidFill>
              <a:latin typeface="胡晓波美心常规体  QQ:371136753" charset="-122"/>
              <a:ea typeface="微软雅黑" panose="020B0503020204020204" charset="-122"/>
              <a:sym typeface="胡晓波美心常规体  QQ:371136753" charset="-122"/>
            </a:endParaRPr>
          </a:p>
        </p:txBody>
      </p:sp>
      <p:sp>
        <p:nvSpPr>
          <p:cNvPr id="8" name="矩形 112"/>
          <p:cNvSpPr/>
          <p:nvPr/>
        </p:nvSpPr>
        <p:spPr>
          <a:xfrm>
            <a:off x="2746058" y="2581593"/>
            <a:ext cx="1198880" cy="4267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10000"/>
              </a:lnSpc>
            </a:pPr>
            <a:r>
              <a:rPr lang="zh-CN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简历筛选</a:t>
            </a:r>
            <a:endParaRPr lang="zh-CN" alt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矩形 112"/>
          <p:cNvSpPr/>
          <p:nvPr/>
        </p:nvSpPr>
        <p:spPr>
          <a:xfrm>
            <a:off x="2746058" y="3114993"/>
            <a:ext cx="1198880" cy="4267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10000"/>
              </a:lnSpc>
            </a:pPr>
            <a:r>
              <a:rPr lang="zh-CN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面试安排</a:t>
            </a:r>
            <a:endParaRPr lang="zh-CN" alt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矩形 112"/>
          <p:cNvSpPr/>
          <p:nvPr/>
        </p:nvSpPr>
        <p:spPr>
          <a:xfrm>
            <a:off x="4461193" y="3751263"/>
            <a:ext cx="1315085" cy="4267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10000"/>
              </a:lnSpc>
            </a:pPr>
            <a:r>
              <a:rPr lang="en-US" altLang="zh-CN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offer</a:t>
            </a:r>
            <a:r>
              <a:rPr lang="zh-CN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沟通</a:t>
            </a:r>
            <a:endParaRPr lang="zh-CN" alt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矩形 112"/>
          <p:cNvSpPr/>
          <p:nvPr/>
        </p:nvSpPr>
        <p:spPr>
          <a:xfrm>
            <a:off x="4461193" y="4253548"/>
            <a:ext cx="1198880" cy="4267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10000"/>
              </a:lnSpc>
            </a:pPr>
            <a:r>
              <a:rPr lang="zh-CN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实习试用</a:t>
            </a:r>
            <a:endParaRPr lang="zh-CN" alt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矩形 112"/>
          <p:cNvSpPr/>
          <p:nvPr/>
        </p:nvSpPr>
        <p:spPr>
          <a:xfrm>
            <a:off x="6491288" y="5031423"/>
            <a:ext cx="1198880" cy="4267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10000"/>
              </a:lnSpc>
            </a:pPr>
            <a:r>
              <a:rPr lang="zh-CN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转正留用</a:t>
            </a:r>
            <a:endParaRPr lang="zh-CN" alt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20486" name="Picture 2" descr="F:\360云盘\02-个人资料\！PPT图片及版面资源\05-PPT精选插图\04-图标\西装小人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8630" y="3782060"/>
            <a:ext cx="2206625" cy="3117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5" name="TextBox 4"/>
          <p:cNvSpPr/>
          <p:nvPr/>
        </p:nvSpPr>
        <p:spPr>
          <a:xfrm>
            <a:off x="323850" y="518954"/>
            <a:ext cx="5085080" cy="62738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algn="l">
              <a:lnSpc>
                <a:spcPct val="110000"/>
              </a:lnSpc>
            </a:pP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简历版式的禁忌</a:t>
            </a:r>
            <a:r>
              <a:rPr lang="en-US" altLang="zh-CN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——2.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照片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217" name="直接连接符 44"/>
          <p:cNvSpPr/>
          <p:nvPr/>
        </p:nvSpPr>
        <p:spPr>
          <a:xfrm>
            <a:off x="396875" y="1339850"/>
            <a:ext cx="8231188" cy="1588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pic>
        <p:nvPicPr>
          <p:cNvPr id="2" name="图片 1" descr="TB2A8Y2XsHA11Bjy0FiXXckfVXa-1691348353[1]"/>
          <p:cNvPicPr>
            <a:picLocks noChangeAspect="1"/>
          </p:cNvPicPr>
          <p:nvPr/>
        </p:nvPicPr>
        <p:blipFill>
          <a:blip r:embed="rId1"/>
          <a:srcRect l="13601"/>
          <a:stretch>
            <a:fillRect/>
          </a:stretch>
        </p:blipFill>
        <p:spPr>
          <a:xfrm>
            <a:off x="1517650" y="1341755"/>
            <a:ext cx="5842635" cy="5374005"/>
          </a:xfrm>
          <a:prstGeom prst="rect">
            <a:avLst/>
          </a:prstGeom>
        </p:spPr>
      </p:pic>
      <p:sp>
        <p:nvSpPr>
          <p:cNvPr id="2050" name=" 2050"/>
          <p:cNvSpPr/>
          <p:nvPr/>
        </p:nvSpPr>
        <p:spPr bwMode="auto">
          <a:xfrm>
            <a:off x="6914515" y="2684780"/>
            <a:ext cx="2546985" cy="3626485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5" name="TextBox 4"/>
          <p:cNvSpPr/>
          <p:nvPr/>
        </p:nvSpPr>
        <p:spPr>
          <a:xfrm>
            <a:off x="323850" y="518954"/>
            <a:ext cx="3840480" cy="62738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algn="l">
              <a:lnSpc>
                <a:spcPct val="110000"/>
              </a:lnSpc>
            </a:pP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标准简历书写的提示</a:t>
            </a:r>
            <a:endParaRPr lang="en-US" sz="3200" b="1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217" name="直接连接符 44"/>
          <p:cNvSpPr/>
          <p:nvPr/>
        </p:nvSpPr>
        <p:spPr>
          <a:xfrm>
            <a:off x="396875" y="1339850"/>
            <a:ext cx="8231188" cy="1588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1127125" y="1708785"/>
            <a:ext cx="7255510" cy="420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简历命名：姓名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应聘职位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正文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号字，框架标题加黑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号，排版需要干净整齐！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黑体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微软雅黑效果更好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简历存档为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OFFICE WORD03/07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5.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邮件主题（如：张三应聘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工程师），正文，每日查看的好习惯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6.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投递简历渠道：智联招聘、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51job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、猎聘、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boss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直聘、前程无忧、应届生求职网、大街网、中关村人才网、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CSDN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（全球最大的中文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IT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社区）、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Javaeye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7.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如果有公司给你发了面试邀请，你可以给用人单位写一封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感谢信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或者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自荐信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9463" name="Picture 2" descr="F:\360云盘\02-个人资料\！PPT图片及版面资源\05-PPT精选插图\04-图标\passort_09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4435" y="-190817"/>
            <a:ext cx="2438400" cy="2438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>
                <a:alpha val="100000"/>
              </a:srgbClr>
            </a:gs>
            <a:gs pos="18999">
              <a:srgbClr val="FFFFFF">
                <a:alpha val="100000"/>
              </a:srgbClr>
            </a:gs>
            <a:gs pos="78999">
              <a:srgbClr val="ECECEC">
                <a:alpha val="100000"/>
              </a:srgbClr>
            </a:gs>
            <a:gs pos="100000">
              <a:srgbClr val="ECECEC">
                <a:alpha val="100000"/>
              </a:srgb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5603" name="TextBox 6"/>
          <p:cNvSpPr/>
          <p:nvPr/>
        </p:nvSpPr>
        <p:spPr>
          <a:xfrm>
            <a:off x="2700338" y="1166813"/>
            <a:ext cx="3535680" cy="11684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>
              <a:lnSpc>
                <a:spcPct val="100000"/>
              </a:lnSpc>
            </a:pPr>
            <a:r>
              <a:rPr lang="zh-CN" altLang="en-US" sz="6600" b="1" dirty="0">
                <a:solidFill>
                  <a:srgbClr val="BFBFB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课程</a:t>
            </a:r>
            <a:r>
              <a:rPr lang="zh-CN" altLang="en-US" sz="6600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结束</a:t>
            </a:r>
            <a:endParaRPr lang="zh-CN" altLang="en-US" sz="6600" b="1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5604" name="TextBox 7"/>
          <p:cNvSpPr/>
          <p:nvPr/>
        </p:nvSpPr>
        <p:spPr>
          <a:xfrm>
            <a:off x="3606800" y="2466658"/>
            <a:ext cx="3825240" cy="74358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>
              <a:lnSpc>
                <a:spcPct val="100000"/>
              </a:lnSpc>
            </a:pPr>
            <a:r>
              <a:rPr lang="en-US" altLang="zh-CN" sz="4000" b="1" dirty="0">
                <a:solidFill>
                  <a:srgbClr val="76923C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all</a:t>
            </a:r>
            <a:r>
              <a:rPr lang="zh-CN" altLang="en-US" sz="4000" b="1" dirty="0">
                <a:solidFill>
                  <a:srgbClr val="76923C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，谢谢配合！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5605" name="椭圆 8"/>
          <p:cNvSpPr/>
          <p:nvPr/>
        </p:nvSpPr>
        <p:spPr>
          <a:xfrm>
            <a:off x="2959100" y="2520950"/>
            <a:ext cx="604838" cy="606425"/>
          </a:xfrm>
          <a:prstGeom prst="ellipse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/>
          <a:p>
            <a:pPr lvl="0" algn="ctr">
              <a:lnSpc>
                <a:spcPct val="100000"/>
              </a:lnSpc>
            </a:pPr>
            <a:r>
              <a:rPr lang="en-US" altLang="x-none" sz="2400" dirty="0">
                <a:solidFill>
                  <a:srgbClr val="FFFFFF"/>
                </a:solidFill>
                <a:latin typeface="胡晓波美心常规体  QQ:371136753" charset="-122"/>
                <a:ea typeface="胡晓波美心常规体  QQ:371136753" charset="-122"/>
                <a:sym typeface="胡晓波美心常规体  QQ:371136753" charset="-122"/>
              </a:rPr>
              <a:t>@</a:t>
            </a:r>
            <a:endParaRPr lang="en-US" altLang="x-none" sz="2400" dirty="0">
              <a:solidFill>
                <a:srgbClr val="FFFFFF"/>
              </a:solidFill>
              <a:latin typeface="胡晓波美心常规体  QQ:371136753" charset="-122"/>
              <a:ea typeface="胡晓波美心常规体  QQ:371136753" charset="-122"/>
              <a:sym typeface="胡晓波美心常规体  QQ:371136753" charset="-122"/>
            </a:endParaRPr>
          </a:p>
        </p:txBody>
      </p:sp>
      <p:sp>
        <p:nvSpPr>
          <p:cNvPr id="25606" name="直接连接符 9"/>
          <p:cNvSpPr/>
          <p:nvPr/>
        </p:nvSpPr>
        <p:spPr>
          <a:xfrm>
            <a:off x="396875" y="3573463"/>
            <a:ext cx="8231188" cy="0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pic>
        <p:nvPicPr>
          <p:cNvPr id="47106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6360" y="3733800"/>
            <a:ext cx="9316085" cy="300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extBox 4"/>
          <p:cNvSpPr/>
          <p:nvPr/>
        </p:nvSpPr>
        <p:spPr>
          <a:xfrm>
            <a:off x="323850" y="518954"/>
            <a:ext cx="1402080" cy="62738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>
              <a:lnSpc>
                <a:spcPct val="110000"/>
              </a:lnSpc>
            </a:pPr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求职者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4100" name="组合 14"/>
          <p:cNvGrpSpPr/>
          <p:nvPr/>
        </p:nvGrpSpPr>
        <p:grpSpPr>
          <a:xfrm>
            <a:off x="7894638" y="1565910"/>
            <a:ext cx="554037" cy="577850"/>
            <a:chOff x="0" y="0"/>
            <a:chExt cx="396044" cy="413216"/>
          </a:xfrm>
        </p:grpSpPr>
        <p:sp>
          <p:nvSpPr>
            <p:cNvPr id="4101" name="矩形 5"/>
            <p:cNvSpPr/>
            <p:nvPr/>
          </p:nvSpPr>
          <p:spPr>
            <a:xfrm flipV="1">
              <a:off x="324036" y="9525"/>
              <a:ext cx="72008" cy="72008"/>
            </a:xfrm>
            <a:prstGeom prst="rect">
              <a:avLst/>
            </a:prstGeom>
            <a:solidFill>
              <a:srgbClr val="0C0C0C"/>
            </a:solidFill>
            <a:ln w="63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 lvl="0"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02" name="直接连接符 7"/>
            <p:cNvSpPr/>
            <p:nvPr/>
          </p:nvSpPr>
          <p:spPr>
            <a:xfrm flipH="1" flipV="1">
              <a:off x="72008" y="36004"/>
              <a:ext cx="252028" cy="1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03" name="矩形 9"/>
            <p:cNvSpPr/>
            <p:nvPr/>
          </p:nvSpPr>
          <p:spPr>
            <a:xfrm flipV="1">
              <a:off x="0" y="0"/>
              <a:ext cx="72008" cy="72008"/>
            </a:xfrm>
            <a:prstGeom prst="rect">
              <a:avLst/>
            </a:prstGeom>
            <a:solidFill>
              <a:schemeClr val="bg1"/>
            </a:solidFill>
            <a:ln w="6350" cap="flat" cmpd="sng">
              <a:solidFill>
                <a:srgbClr val="0C0C0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 lvl="0"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104" name="组合 10"/>
            <p:cNvGrpSpPr/>
            <p:nvPr/>
          </p:nvGrpSpPr>
          <p:grpSpPr>
            <a:xfrm rot="16200000">
              <a:off x="192209" y="215194"/>
              <a:ext cx="324036" cy="72008"/>
              <a:chOff x="0" y="0"/>
              <a:chExt cx="324036" cy="72008"/>
            </a:xfrm>
          </p:grpSpPr>
          <p:sp>
            <p:nvSpPr>
              <p:cNvPr id="4105" name="直接连接符 12"/>
              <p:cNvSpPr/>
              <p:nvPr/>
            </p:nvSpPr>
            <p:spPr>
              <a:xfrm flipH="1" flipV="1">
                <a:off x="72008" y="36004"/>
                <a:ext cx="252028" cy="1"/>
              </a:xfrm>
              <a:prstGeom prst="line">
                <a:avLst/>
              </a:prstGeom>
              <a:ln w="6350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106" name="矩形 13"/>
              <p:cNvSpPr/>
              <p:nvPr/>
            </p:nvSpPr>
            <p:spPr>
              <a:xfrm flipV="1">
                <a:off x="0" y="0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rgbClr val="0C0C0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/>
              <a:p>
                <a:pPr lvl="0" algn="ctr">
                  <a:lnSpc>
                    <a:spcPct val="100000"/>
                  </a:lnSpc>
                </a:pPr>
                <a:endParaRPr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107" name="矩形 17"/>
          <p:cNvSpPr/>
          <p:nvPr/>
        </p:nvSpPr>
        <p:spPr>
          <a:xfrm rot="-16200000" flipV="1">
            <a:off x="8389620" y="6096953"/>
            <a:ext cx="101600" cy="100012"/>
          </a:xfrm>
          <a:prstGeom prst="rect">
            <a:avLst/>
          </a:prstGeom>
          <a:solidFill>
            <a:srgbClr val="0C0C0C"/>
          </a:solidFill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108" name="矩形 24"/>
          <p:cNvSpPr/>
          <p:nvPr/>
        </p:nvSpPr>
        <p:spPr>
          <a:xfrm rot="-10800000" flipV="1">
            <a:off x="731520" y="5994400"/>
            <a:ext cx="100013" cy="101600"/>
          </a:xfrm>
          <a:prstGeom prst="rect">
            <a:avLst/>
          </a:prstGeom>
          <a:solidFill>
            <a:srgbClr val="0C0C0C"/>
          </a:solidFill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109" name="矩形 31"/>
          <p:cNvSpPr/>
          <p:nvPr/>
        </p:nvSpPr>
        <p:spPr>
          <a:xfrm rot="-5400000" flipV="1">
            <a:off x="731838" y="1504633"/>
            <a:ext cx="100012" cy="100012"/>
          </a:xfrm>
          <a:prstGeom prst="rect">
            <a:avLst/>
          </a:prstGeom>
          <a:solidFill>
            <a:srgbClr val="0C0C0C"/>
          </a:solidFill>
          <a:ln w="63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119" name="矩形 112"/>
          <p:cNvSpPr/>
          <p:nvPr/>
        </p:nvSpPr>
        <p:spPr>
          <a:xfrm>
            <a:off x="1202373" y="1578928"/>
            <a:ext cx="1198880" cy="4267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lnSpc>
                <a:spcPct val="110000"/>
              </a:lnSpc>
            </a:pP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求职准备</a:t>
            </a:r>
            <a:endParaRPr lang="zh-CN" altLang="en-US" sz="20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120" name="直接连接符 114"/>
          <p:cNvSpPr/>
          <p:nvPr/>
        </p:nvSpPr>
        <p:spPr>
          <a:xfrm>
            <a:off x="455930" y="1317943"/>
            <a:ext cx="8231188" cy="1587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sp>
        <p:nvSpPr>
          <p:cNvPr id="4133" name="TextBox 120"/>
          <p:cNvSpPr/>
          <p:nvPr/>
        </p:nvSpPr>
        <p:spPr>
          <a:xfrm>
            <a:off x="847090" y="1604645"/>
            <a:ext cx="35560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lnSpc>
                <a:spcPct val="100000"/>
              </a:lnSpc>
            </a:pPr>
            <a:r>
              <a:rPr lang="en-US" altLang="x-none" sz="2000" dirty="0">
                <a:solidFill>
                  <a:schemeClr val="accent1"/>
                </a:solidFill>
                <a:latin typeface="胡晓波美心常规体  QQ:371136753" charset="-122"/>
                <a:ea typeface="微软雅黑" panose="020B0503020204020204" charset="-122"/>
                <a:sym typeface="胡晓波美心常规体  QQ:371136753" charset="-122"/>
              </a:rPr>
              <a:t>A</a:t>
            </a:r>
            <a:endParaRPr lang="en-US" altLang="x-none" sz="2000" dirty="0">
              <a:solidFill>
                <a:schemeClr val="accent1"/>
              </a:solidFill>
              <a:latin typeface="胡晓波美心常规体  QQ:371136753" charset="-122"/>
              <a:ea typeface="微软雅黑" panose="020B0503020204020204" charset="-122"/>
              <a:sym typeface="胡晓波美心常规体  QQ:371136753" charset="-122"/>
            </a:endParaRPr>
          </a:p>
        </p:txBody>
      </p:sp>
      <p:sp>
        <p:nvSpPr>
          <p:cNvPr id="4134" name="TextBox 121"/>
          <p:cNvSpPr/>
          <p:nvPr/>
        </p:nvSpPr>
        <p:spPr>
          <a:xfrm>
            <a:off x="846773" y="2136140"/>
            <a:ext cx="344487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lnSpc>
                <a:spcPct val="100000"/>
              </a:lnSpc>
            </a:pPr>
            <a:r>
              <a:rPr lang="en-US" altLang="x-none" sz="2000" dirty="0">
                <a:solidFill>
                  <a:schemeClr val="bg2">
                    <a:lumMod val="50000"/>
                  </a:schemeClr>
                </a:solidFill>
                <a:latin typeface="胡晓波美心常规体  QQ:371136753" charset="-122"/>
                <a:ea typeface="微软雅黑" panose="020B0503020204020204" charset="-122"/>
                <a:sym typeface="胡晓波美心常规体  QQ:371136753" charset="-122"/>
              </a:rPr>
              <a:t>B</a:t>
            </a:r>
            <a:endParaRPr lang="en-US" altLang="x-none" sz="2000" dirty="0">
              <a:solidFill>
                <a:schemeClr val="bg2">
                  <a:lumMod val="50000"/>
                </a:schemeClr>
              </a:solidFill>
              <a:latin typeface="胡晓波美心常规体  QQ:371136753" charset="-122"/>
              <a:ea typeface="微软雅黑" panose="020B0503020204020204" charset="-122"/>
              <a:sym typeface="胡晓波美心常规体  QQ:371136753" charset="-122"/>
            </a:endParaRPr>
          </a:p>
        </p:txBody>
      </p:sp>
      <p:sp>
        <p:nvSpPr>
          <p:cNvPr id="2" name="矩形 112"/>
          <p:cNvSpPr/>
          <p:nvPr/>
        </p:nvSpPr>
        <p:spPr>
          <a:xfrm>
            <a:off x="1202373" y="2105978"/>
            <a:ext cx="1198880" cy="4267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lnSpc>
                <a:spcPct val="110000"/>
              </a:lnSpc>
            </a:pP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求职渠道</a:t>
            </a:r>
            <a:endParaRPr lang="zh-CN" altLang="en-US" sz="20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TextBox 120"/>
          <p:cNvSpPr/>
          <p:nvPr/>
        </p:nvSpPr>
        <p:spPr>
          <a:xfrm>
            <a:off x="2401570" y="2612390"/>
            <a:ext cx="309880" cy="3962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x-none" sz="2000" dirty="0">
                <a:solidFill>
                  <a:schemeClr val="accent1"/>
                </a:solidFill>
                <a:latin typeface="胡晓波美心常规体  QQ:371136753" charset="-122"/>
                <a:ea typeface="微软雅黑" panose="020B0503020204020204" charset="-122"/>
                <a:sym typeface="胡晓波美心常规体  QQ:371136753" charset="-122"/>
              </a:rPr>
              <a:t>C</a:t>
            </a:r>
            <a:endParaRPr lang="en-US" altLang="x-none" sz="2000" dirty="0">
              <a:solidFill>
                <a:schemeClr val="accent1"/>
              </a:solidFill>
              <a:latin typeface="胡晓波美心常规体  QQ:371136753" charset="-122"/>
              <a:ea typeface="微软雅黑" panose="020B0503020204020204" charset="-122"/>
              <a:sym typeface="胡晓波美心常规体  QQ:371136753" charset="-122"/>
            </a:endParaRPr>
          </a:p>
        </p:txBody>
      </p:sp>
      <p:sp>
        <p:nvSpPr>
          <p:cNvPr id="4" name="TextBox 121"/>
          <p:cNvSpPr/>
          <p:nvPr/>
        </p:nvSpPr>
        <p:spPr>
          <a:xfrm>
            <a:off x="2401253" y="3145790"/>
            <a:ext cx="309880" cy="3962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lnSpc>
                <a:spcPct val="100000"/>
              </a:lnSpc>
            </a:pPr>
            <a:r>
              <a:rPr lang="en-US" altLang="x-none" sz="2000" dirty="0">
                <a:solidFill>
                  <a:schemeClr val="bg2">
                    <a:lumMod val="50000"/>
                  </a:schemeClr>
                </a:solidFill>
                <a:latin typeface="胡晓波美心常规体  QQ:371136753" charset="-122"/>
                <a:ea typeface="微软雅黑" panose="020B0503020204020204" charset="-122"/>
                <a:sym typeface="胡晓波美心常规体  QQ:371136753" charset="-122"/>
              </a:rPr>
              <a:t>D</a:t>
            </a:r>
            <a:endParaRPr lang="en-US" altLang="x-none" sz="2000" dirty="0">
              <a:solidFill>
                <a:schemeClr val="bg2">
                  <a:lumMod val="50000"/>
                </a:schemeClr>
              </a:solidFill>
              <a:latin typeface="胡晓波美心常规体  QQ:371136753" charset="-122"/>
              <a:ea typeface="微软雅黑" panose="020B0503020204020204" charset="-122"/>
              <a:sym typeface="胡晓波美心常规体  QQ:371136753" charset="-122"/>
            </a:endParaRPr>
          </a:p>
        </p:txBody>
      </p:sp>
      <p:sp>
        <p:nvSpPr>
          <p:cNvPr id="5" name="TextBox 120"/>
          <p:cNvSpPr/>
          <p:nvPr/>
        </p:nvSpPr>
        <p:spPr>
          <a:xfrm>
            <a:off x="4151630" y="3782060"/>
            <a:ext cx="309880" cy="3962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lnSpc>
                <a:spcPct val="100000"/>
              </a:lnSpc>
            </a:pPr>
            <a:r>
              <a:rPr lang="en-US" altLang="x-none" sz="2000" dirty="0">
                <a:solidFill>
                  <a:schemeClr val="accent1"/>
                </a:solidFill>
                <a:latin typeface="胡晓波美心常规体  QQ:371136753" charset="-122"/>
                <a:ea typeface="微软雅黑" panose="020B0503020204020204" charset="-122"/>
                <a:sym typeface="胡晓波美心常规体  QQ:371136753" charset="-122"/>
              </a:rPr>
              <a:t>E</a:t>
            </a:r>
            <a:endParaRPr lang="en-US" altLang="x-none" sz="2000" dirty="0">
              <a:solidFill>
                <a:schemeClr val="accent1"/>
              </a:solidFill>
              <a:latin typeface="胡晓波美心常规体  QQ:371136753" charset="-122"/>
              <a:ea typeface="微软雅黑" panose="020B0503020204020204" charset="-122"/>
              <a:sym typeface="胡晓波美心常规体  QQ:371136753" charset="-122"/>
            </a:endParaRPr>
          </a:p>
        </p:txBody>
      </p:sp>
      <p:sp>
        <p:nvSpPr>
          <p:cNvPr id="6" name="TextBox 121"/>
          <p:cNvSpPr/>
          <p:nvPr/>
        </p:nvSpPr>
        <p:spPr>
          <a:xfrm>
            <a:off x="4151313" y="4284345"/>
            <a:ext cx="309880" cy="3962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lnSpc>
                <a:spcPct val="100000"/>
              </a:lnSpc>
            </a:pPr>
            <a:r>
              <a:rPr lang="en-US" altLang="x-none" sz="2000" dirty="0">
                <a:solidFill>
                  <a:schemeClr val="bg2">
                    <a:lumMod val="50000"/>
                  </a:schemeClr>
                </a:solidFill>
                <a:latin typeface="胡晓波美心常规体  QQ:371136753" charset="-122"/>
                <a:ea typeface="微软雅黑" panose="020B0503020204020204" charset="-122"/>
                <a:sym typeface="胡晓波美心常规体  QQ:371136753" charset="-122"/>
              </a:rPr>
              <a:t>F</a:t>
            </a:r>
            <a:endParaRPr lang="en-US" altLang="x-none" sz="2000" dirty="0">
              <a:solidFill>
                <a:schemeClr val="bg2">
                  <a:lumMod val="50000"/>
                </a:schemeClr>
              </a:solidFill>
              <a:latin typeface="胡晓波美心常规体  QQ:371136753" charset="-122"/>
              <a:ea typeface="微软雅黑" panose="020B0503020204020204" charset="-122"/>
              <a:sym typeface="胡晓波美心常规体  QQ:371136753" charset="-122"/>
            </a:endParaRPr>
          </a:p>
        </p:txBody>
      </p:sp>
      <p:sp>
        <p:nvSpPr>
          <p:cNvPr id="7" name="TextBox 120"/>
          <p:cNvSpPr/>
          <p:nvPr/>
        </p:nvSpPr>
        <p:spPr>
          <a:xfrm>
            <a:off x="6181725" y="5062220"/>
            <a:ext cx="309880" cy="3962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lnSpc>
                <a:spcPct val="100000"/>
              </a:lnSpc>
            </a:pPr>
            <a:r>
              <a:rPr lang="en-US" altLang="x-none" sz="2000" dirty="0">
                <a:solidFill>
                  <a:schemeClr val="accent1"/>
                </a:solidFill>
                <a:latin typeface="胡晓波美心常规体  QQ:371136753" charset="-122"/>
                <a:ea typeface="微软雅黑" panose="020B0503020204020204" charset="-122"/>
                <a:sym typeface="胡晓波美心常规体  QQ:371136753" charset="-122"/>
              </a:rPr>
              <a:t>G</a:t>
            </a:r>
            <a:endParaRPr lang="en-US" altLang="x-none" sz="2000" dirty="0">
              <a:solidFill>
                <a:schemeClr val="accent1"/>
              </a:solidFill>
              <a:latin typeface="胡晓波美心常规体  QQ:371136753" charset="-122"/>
              <a:ea typeface="微软雅黑" panose="020B0503020204020204" charset="-122"/>
              <a:sym typeface="胡晓波美心常规体  QQ:371136753" charset="-122"/>
            </a:endParaRPr>
          </a:p>
        </p:txBody>
      </p:sp>
      <p:sp>
        <p:nvSpPr>
          <p:cNvPr id="8" name="矩形 112"/>
          <p:cNvSpPr/>
          <p:nvPr/>
        </p:nvSpPr>
        <p:spPr>
          <a:xfrm>
            <a:off x="2746058" y="2581593"/>
            <a:ext cx="1198880" cy="4267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lnSpc>
                <a:spcPct val="110000"/>
              </a:lnSpc>
            </a:pP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简历制作</a:t>
            </a:r>
            <a:endParaRPr lang="zh-CN" altLang="en-US" sz="20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矩形 112"/>
          <p:cNvSpPr/>
          <p:nvPr/>
        </p:nvSpPr>
        <p:spPr>
          <a:xfrm>
            <a:off x="2746058" y="3114993"/>
            <a:ext cx="1198880" cy="4267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lnSpc>
                <a:spcPct val="110000"/>
              </a:lnSpc>
            </a:pP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面试技巧</a:t>
            </a:r>
            <a:endParaRPr lang="zh-CN" altLang="en-US" sz="20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矩形 112"/>
          <p:cNvSpPr/>
          <p:nvPr/>
        </p:nvSpPr>
        <p:spPr>
          <a:xfrm>
            <a:off x="4461193" y="3751263"/>
            <a:ext cx="1198880" cy="4267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lnSpc>
                <a:spcPct val="110000"/>
              </a:lnSpc>
            </a:pP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薪资谈判</a:t>
            </a:r>
            <a:endParaRPr lang="zh-CN" altLang="en-US" sz="20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矩形 112"/>
          <p:cNvSpPr/>
          <p:nvPr/>
        </p:nvSpPr>
        <p:spPr>
          <a:xfrm>
            <a:off x="4461193" y="4253548"/>
            <a:ext cx="1198880" cy="4267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lnSpc>
                <a:spcPct val="110000"/>
              </a:lnSpc>
            </a:pP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签署合同</a:t>
            </a:r>
            <a:endParaRPr lang="zh-CN" altLang="en-US" sz="20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矩形 112"/>
          <p:cNvSpPr/>
          <p:nvPr/>
        </p:nvSpPr>
        <p:spPr>
          <a:xfrm>
            <a:off x="6491288" y="5031423"/>
            <a:ext cx="1198880" cy="4267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lnSpc>
                <a:spcPct val="110000"/>
              </a:lnSpc>
            </a:pP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职业发展</a:t>
            </a:r>
            <a:endParaRPr lang="zh-CN" altLang="en-US" sz="20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25607" name="Picture 2" descr="F:\360云盘\02-个人资料\！PPT图片及版面资源\05-PPT精选插图\04-图标\F4083DABB17723C30B9634EC250809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3153" y="786765"/>
            <a:ext cx="3436937" cy="34972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99" name="组合 16"/>
          <p:cNvGrpSpPr/>
          <p:nvPr/>
        </p:nvGrpSpPr>
        <p:grpSpPr>
          <a:xfrm>
            <a:off x="4169569" y="1935956"/>
            <a:ext cx="3319463" cy="433705"/>
            <a:chOff x="0" y="0"/>
            <a:chExt cx="4426856" cy="577550"/>
          </a:xfrm>
        </p:grpSpPr>
        <p:sp>
          <p:nvSpPr>
            <p:cNvPr id="4100" name="六边形 4"/>
            <p:cNvSpPr/>
            <p:nvPr/>
          </p:nvSpPr>
          <p:spPr>
            <a:xfrm>
              <a:off x="0" y="80686"/>
              <a:ext cx="348342" cy="300294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sz="135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4101" name="文本框 5"/>
            <p:cNvSpPr/>
            <p:nvPr/>
          </p:nvSpPr>
          <p:spPr>
            <a:xfrm>
              <a:off x="348342" y="0"/>
              <a:ext cx="4078514" cy="5775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/>
              <a:r>
                <a:rPr lang="en-US" altLang="zh-CN" sz="2100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Roboto Th" pitchFamily="2" charset="0"/>
                </a:rPr>
                <a:t>ta</a:t>
              </a:r>
              <a:r>
                <a:rPr lang="zh-CN" altLang="en-US" sz="2100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Roboto Th" pitchFamily="2" charset="0"/>
                </a:rPr>
                <a:t>想做什么？</a:t>
              </a:r>
              <a:endParaRPr lang="zh-CN" altLang="en-US" sz="21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Roboto Th" pitchFamily="2" charset="0"/>
              </a:endParaRPr>
            </a:p>
          </p:txBody>
        </p:sp>
      </p:grpSp>
      <p:grpSp>
        <p:nvGrpSpPr>
          <p:cNvPr id="4102" name="组合 17"/>
          <p:cNvGrpSpPr/>
          <p:nvPr/>
        </p:nvGrpSpPr>
        <p:grpSpPr>
          <a:xfrm>
            <a:off x="4169569" y="2799160"/>
            <a:ext cx="3319463" cy="433705"/>
            <a:chOff x="0" y="0"/>
            <a:chExt cx="4426856" cy="579306"/>
          </a:xfrm>
        </p:grpSpPr>
        <p:sp>
          <p:nvSpPr>
            <p:cNvPr id="4103" name="六边形 18"/>
            <p:cNvSpPr/>
            <p:nvPr/>
          </p:nvSpPr>
          <p:spPr>
            <a:xfrm>
              <a:off x="0" y="80686"/>
              <a:ext cx="348342" cy="300294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sz="135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4104" name="文本框 19"/>
            <p:cNvSpPr/>
            <p:nvPr/>
          </p:nvSpPr>
          <p:spPr>
            <a:xfrm>
              <a:off x="348342" y="0"/>
              <a:ext cx="4078514" cy="5793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/>
              <a:r>
                <a:rPr lang="en-US" altLang="zh-CN" sz="2100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Roboto Th" pitchFamily="2" charset="0"/>
                </a:rPr>
                <a:t>ta</a:t>
              </a:r>
              <a:r>
                <a:rPr lang="zh-CN" altLang="en-US" sz="2100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Roboto Th" pitchFamily="2" charset="0"/>
                </a:rPr>
                <a:t>能做什么？</a:t>
              </a:r>
              <a:endParaRPr lang="zh-CN" altLang="en-US" sz="21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Roboto Th" pitchFamily="2" charset="0"/>
              </a:endParaRPr>
            </a:p>
          </p:txBody>
        </p:sp>
      </p:grpSp>
      <p:grpSp>
        <p:nvGrpSpPr>
          <p:cNvPr id="4105" name="组合 20"/>
          <p:cNvGrpSpPr/>
          <p:nvPr/>
        </p:nvGrpSpPr>
        <p:grpSpPr>
          <a:xfrm>
            <a:off x="4169569" y="3719513"/>
            <a:ext cx="3319463" cy="433705"/>
            <a:chOff x="0" y="0"/>
            <a:chExt cx="4426856" cy="577550"/>
          </a:xfrm>
        </p:grpSpPr>
        <p:sp>
          <p:nvSpPr>
            <p:cNvPr id="4106" name="六边形 21"/>
            <p:cNvSpPr/>
            <p:nvPr/>
          </p:nvSpPr>
          <p:spPr>
            <a:xfrm>
              <a:off x="0" y="80686"/>
              <a:ext cx="348342" cy="300294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sz="135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4107" name="文本框 22"/>
            <p:cNvSpPr/>
            <p:nvPr/>
          </p:nvSpPr>
          <p:spPr>
            <a:xfrm>
              <a:off x="348342" y="0"/>
              <a:ext cx="4078514" cy="5775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/>
              <a:r>
                <a:rPr lang="en-US" altLang="zh-CN" sz="2100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Roboto Th" pitchFamily="2" charset="0"/>
                </a:rPr>
                <a:t>ta</a:t>
              </a:r>
              <a:r>
                <a:rPr lang="zh-CN" altLang="en-US" sz="2100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Roboto Th" pitchFamily="2" charset="0"/>
                </a:rPr>
                <a:t>素质行吗？</a:t>
              </a:r>
              <a:r>
                <a:rPr lang="en-US" altLang="x-none" sz="2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Roboto Th" pitchFamily="2" charset="0"/>
                </a:rPr>
                <a:t> </a:t>
              </a:r>
              <a:endParaRPr lang="en-US" altLang="x-none" sz="2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Roboto Th" pitchFamily="2" charset="0"/>
              </a:endParaRPr>
            </a:p>
          </p:txBody>
        </p:sp>
      </p:grpSp>
      <p:grpSp>
        <p:nvGrpSpPr>
          <p:cNvPr id="4108" name="组合 23"/>
          <p:cNvGrpSpPr/>
          <p:nvPr/>
        </p:nvGrpSpPr>
        <p:grpSpPr>
          <a:xfrm>
            <a:off x="4169569" y="4595813"/>
            <a:ext cx="3319463" cy="433705"/>
            <a:chOff x="0" y="0"/>
            <a:chExt cx="4426856" cy="579305"/>
          </a:xfrm>
        </p:grpSpPr>
        <p:sp>
          <p:nvSpPr>
            <p:cNvPr id="4109" name="六边形 24"/>
            <p:cNvSpPr/>
            <p:nvPr/>
          </p:nvSpPr>
          <p:spPr>
            <a:xfrm>
              <a:off x="0" y="80686"/>
              <a:ext cx="348342" cy="300294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sz="135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文本框 25"/>
            <p:cNvSpPr/>
            <p:nvPr/>
          </p:nvSpPr>
          <p:spPr>
            <a:xfrm>
              <a:off x="348342" y="0"/>
              <a:ext cx="4078514" cy="57930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/>
              <a:r>
                <a:rPr lang="en-US" altLang="zh-CN" sz="2100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Roboto Th" pitchFamily="2" charset="0"/>
                </a:rPr>
                <a:t>ta</a:t>
              </a:r>
              <a:r>
                <a:rPr lang="zh-CN" altLang="en-US" sz="2100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Roboto Th" pitchFamily="2" charset="0"/>
                </a:rPr>
                <a:t>有风险吗？</a:t>
              </a:r>
              <a:endParaRPr lang="zh-CN" altLang="en-US" sz="21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Roboto Th" pitchFamily="2" charset="0"/>
              </a:endParaRPr>
            </a:p>
          </p:txBody>
        </p:sp>
      </p:grpSp>
      <p:sp>
        <p:nvSpPr>
          <p:cNvPr id="4111" name="TextBox 3"/>
          <p:cNvSpPr txBox="1"/>
          <p:nvPr/>
        </p:nvSpPr>
        <p:spPr>
          <a:xfrm>
            <a:off x="1391841" y="5711429"/>
            <a:ext cx="6426994" cy="469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2" charset="0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2" charset="0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2" charset="0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2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小Z ppt素材 更多好素材请访问 http://shop109315205.taobao.com/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x-none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22" name="TextBox 4"/>
          <p:cNvSpPr/>
          <p:nvPr/>
        </p:nvSpPr>
        <p:spPr>
          <a:xfrm>
            <a:off x="323850" y="519748"/>
            <a:ext cx="4864735" cy="62738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>
              <a:lnSpc>
                <a:spcPct val="110000"/>
              </a:lnSpc>
            </a:pPr>
            <a:r>
              <a:rPr lang="en-US" altLang="zh-CN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HR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与你的第一次无声对话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152" name="直接连接符 86"/>
          <p:cNvSpPr/>
          <p:nvPr/>
        </p:nvSpPr>
        <p:spPr>
          <a:xfrm>
            <a:off x="396875" y="1339850"/>
            <a:ext cx="8231188" cy="1588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pic>
        <p:nvPicPr>
          <p:cNvPr id="6150" name="图片 21"/>
          <p:cNvPicPr>
            <a:picLocks noChangeAspect="1"/>
          </p:cNvPicPr>
          <p:nvPr/>
        </p:nvPicPr>
        <p:blipFill>
          <a:blip r:embed="rId1"/>
          <a:srcRect l="7019" r="6352" b="89"/>
          <a:stretch>
            <a:fillRect/>
          </a:stretch>
        </p:blipFill>
        <p:spPr>
          <a:xfrm>
            <a:off x="873125" y="1420495"/>
            <a:ext cx="2483485" cy="47605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9)3Q7VZ)NETM57R0C`)R$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205105"/>
            <a:ext cx="5114290" cy="6447790"/>
          </a:xfrm>
          <a:prstGeom prst="rect">
            <a:avLst/>
          </a:prstGeom>
        </p:spPr>
      </p:pic>
      <p:sp>
        <p:nvSpPr>
          <p:cNvPr id="3" name="圆角矩形标注 2"/>
          <p:cNvSpPr/>
          <p:nvPr/>
        </p:nvSpPr>
        <p:spPr>
          <a:xfrm>
            <a:off x="5940425" y="405130"/>
            <a:ext cx="2016125" cy="504190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45200" y="458470"/>
            <a:ext cx="17672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1.</a:t>
            </a:r>
            <a:r>
              <a:rPr lang="zh-CN" altLang="zh-CN">
                <a:ea typeface="宋体" panose="02010600030101010101" pitchFamily="2" charset="-122"/>
              </a:rPr>
              <a:t>个人基本信息</a:t>
            </a: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940425" y="989965"/>
            <a:ext cx="2016125" cy="504190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64885" y="1059180"/>
            <a:ext cx="17672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2.</a:t>
            </a:r>
            <a:r>
              <a:rPr lang="zh-CN" altLang="en-US">
                <a:ea typeface="宋体" panose="02010600030101010101" pitchFamily="2" charset="-122"/>
              </a:rPr>
              <a:t>求职意向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940425" y="1590040"/>
            <a:ext cx="2016125" cy="451485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064885" y="1633220"/>
            <a:ext cx="17672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3.</a:t>
            </a:r>
            <a:r>
              <a:rPr lang="zh-CN" altLang="en-US">
                <a:ea typeface="宋体" panose="02010600030101010101" pitchFamily="2" charset="-122"/>
              </a:rPr>
              <a:t>专业技能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940425" y="2132330"/>
            <a:ext cx="2016125" cy="451485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064885" y="2174875"/>
            <a:ext cx="17672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4.</a:t>
            </a:r>
            <a:r>
              <a:rPr lang="zh-CN" altLang="en-US">
                <a:ea typeface="宋体" panose="02010600030101010101" pitchFamily="2" charset="-122"/>
              </a:rPr>
              <a:t>项目经验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5920740" y="4037330"/>
            <a:ext cx="2281555" cy="451485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940425" y="4079875"/>
            <a:ext cx="23056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5.</a:t>
            </a:r>
            <a:r>
              <a:rPr lang="zh-CN" altLang="en-US">
                <a:ea typeface="宋体" panose="02010600030101010101" pitchFamily="2" charset="-122"/>
              </a:rPr>
              <a:t>在校社会实践经历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5920740" y="4739005"/>
            <a:ext cx="2281555" cy="451485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940425" y="4781550"/>
            <a:ext cx="23056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6.</a:t>
            </a:r>
            <a:r>
              <a:rPr lang="zh-CN" altLang="en-US">
                <a:ea typeface="宋体" panose="02010600030101010101" pitchFamily="2" charset="-122"/>
              </a:rPr>
              <a:t>荣誉奖励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5940425" y="5547360"/>
            <a:ext cx="2281555" cy="451485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973445" y="5590540"/>
            <a:ext cx="19107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7.</a:t>
            </a:r>
            <a:r>
              <a:rPr lang="zh-CN" altLang="en-US">
                <a:ea typeface="宋体" panose="02010600030101010101" pitchFamily="2" charset="-122"/>
              </a:rPr>
              <a:t>自我评价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" name="左大括号 17"/>
          <p:cNvSpPr/>
          <p:nvPr/>
        </p:nvSpPr>
        <p:spPr>
          <a:xfrm>
            <a:off x="464185" y="1280160"/>
            <a:ext cx="231140" cy="4237355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2865" y="2416810"/>
            <a:ext cx="228600" cy="1737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2"/>
                </a:solidFill>
              </a:rPr>
              <a:t>黄金三分之二</a:t>
            </a:r>
            <a:endParaRPr lang="zh-CN" altLang="en-US" b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TextBox 4"/>
          <p:cNvSpPr/>
          <p:nvPr/>
        </p:nvSpPr>
        <p:spPr>
          <a:xfrm>
            <a:off x="323850" y="518954"/>
            <a:ext cx="4332605" cy="62738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>
              <a:lnSpc>
                <a:spcPct val="110000"/>
              </a:lnSpc>
            </a:pP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标准简历</a:t>
            </a:r>
            <a:r>
              <a:rPr lang="en-US" altLang="zh-CN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---1.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自我介绍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85" name="直接连接符 132"/>
          <p:cNvSpPr/>
          <p:nvPr/>
        </p:nvSpPr>
        <p:spPr>
          <a:xfrm>
            <a:off x="396875" y="1339850"/>
            <a:ext cx="8231188" cy="1588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sp>
        <p:nvSpPr>
          <p:cNvPr id="100" name="文本框 99"/>
          <p:cNvSpPr txBox="1"/>
          <p:nvPr/>
        </p:nvSpPr>
        <p:spPr>
          <a:xfrm>
            <a:off x="1372870" y="1784350"/>
            <a:ext cx="5080000" cy="3962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zh-CN" altLang="en-US" sz="2000" b="0" u="none">
                <a:solidFill>
                  <a:srgbClr val="B86F2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个人资料</a:t>
            </a:r>
            <a:endParaRPr lang="zh-CN" altLang="en-US" sz="2000"/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372870" y="2180590"/>
            <a:ext cx="699135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1299210" y="2351405"/>
            <a:ext cx="6341745" cy="9144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姓  名：林晓琳	         户籍地</a:t>
            </a:r>
            <a:r>
              <a:rPr lang="en-US" altLang="zh-CN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浙江舟山 </a:t>
            </a:r>
            <a:endParaRPr lang="zh-CN" altLang="en-US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出生年月：</a:t>
            </a:r>
            <a:r>
              <a:rPr lang="en-US" altLang="zh-CN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1991.9.8   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现居住地：舟山市定海区</a:t>
            </a:r>
            <a:r>
              <a:rPr lang="en-US" altLang="zh-CN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zh-CN" altLang="en-US" b="1" u="none"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移动电话：</a:t>
            </a:r>
            <a:r>
              <a:rPr lang="en-US" altLang="zh-CN" b="1" u="none"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15381354576</a:t>
            </a:r>
            <a:r>
              <a:rPr lang="en-US" altLang="zh-CN" b="1" u="none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b="1" u="none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电子邮件：</a:t>
            </a:r>
            <a:r>
              <a:rPr lang="en-US" altLang="zh-CN" b="1" u="none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hzlinxl@tedu.cn</a:t>
            </a:r>
            <a:endParaRPr lang="en-US" altLang="zh-CN" sz="2000" b="1" u="none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hlinkClick r:id="rId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2268220" y="3285490"/>
            <a:ext cx="215900" cy="72009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94180" y="4098925"/>
            <a:ext cx="136398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本地手机号</a:t>
            </a:r>
            <a:endParaRPr lang="zh-CN" altLang="en-US" b="1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5396865" y="3285490"/>
            <a:ext cx="215900" cy="72009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18710" y="4098925"/>
            <a:ext cx="160909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申请商务邮箱</a:t>
            </a:r>
            <a:endParaRPr lang="zh-CN" altLang="en-US" b="1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6875" y="1480820"/>
            <a:ext cx="9753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必选项：</a:t>
            </a:r>
            <a:endParaRPr lang="zh-CN" altLang="en-US" b="1"/>
          </a:p>
        </p:txBody>
      </p:sp>
      <p:grpSp>
        <p:nvGrpSpPr>
          <p:cNvPr id="10" name="组合 9"/>
          <p:cNvGrpSpPr/>
          <p:nvPr/>
        </p:nvGrpSpPr>
        <p:grpSpPr>
          <a:xfrm>
            <a:off x="323850" y="1447165"/>
            <a:ext cx="1048385" cy="433070"/>
            <a:chOff x="510" y="2279"/>
            <a:chExt cx="1651" cy="682"/>
          </a:xfrm>
        </p:grpSpPr>
        <p:sp>
          <p:nvSpPr>
            <p:cNvPr id="8" name="左中括号 7"/>
            <p:cNvSpPr/>
            <p:nvPr/>
          </p:nvSpPr>
          <p:spPr>
            <a:xfrm>
              <a:off x="510" y="2279"/>
              <a:ext cx="120" cy="682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右中括号 8"/>
            <p:cNvSpPr/>
            <p:nvPr/>
          </p:nvSpPr>
          <p:spPr>
            <a:xfrm>
              <a:off x="2041" y="2279"/>
              <a:ext cx="120" cy="682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60045" y="4756785"/>
            <a:ext cx="1048385" cy="433070"/>
            <a:chOff x="510" y="2279"/>
            <a:chExt cx="1651" cy="682"/>
          </a:xfrm>
        </p:grpSpPr>
        <p:sp>
          <p:nvSpPr>
            <p:cNvPr id="12" name="左中括号 11"/>
            <p:cNvSpPr/>
            <p:nvPr/>
          </p:nvSpPr>
          <p:spPr>
            <a:xfrm>
              <a:off x="510" y="2279"/>
              <a:ext cx="120" cy="682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右中括号 12"/>
            <p:cNvSpPr/>
            <p:nvPr/>
          </p:nvSpPr>
          <p:spPr>
            <a:xfrm>
              <a:off x="2041" y="2279"/>
              <a:ext cx="120" cy="682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36245" y="4790440"/>
            <a:ext cx="9753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可选项：</a:t>
            </a:r>
            <a:endParaRPr lang="zh-CN" altLang="en-US" b="1"/>
          </a:p>
        </p:txBody>
      </p:sp>
      <p:sp>
        <p:nvSpPr>
          <p:cNvPr id="15" name="文本框 14"/>
          <p:cNvSpPr txBox="1"/>
          <p:nvPr/>
        </p:nvSpPr>
        <p:spPr>
          <a:xfrm>
            <a:off x="1478915" y="5365750"/>
            <a:ext cx="597217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>
                <a:ea typeface="宋体" panose="02010600030101010101" pitchFamily="2" charset="-122"/>
              </a:rPr>
              <a:t>政治面貌      </a:t>
            </a:r>
            <a:r>
              <a:rPr lang="en-US" altLang="zh-CN">
                <a:ea typeface="宋体" panose="02010600030101010101" pitchFamily="2" charset="-122"/>
              </a:rPr>
              <a:t>2.</a:t>
            </a:r>
            <a:r>
              <a:rPr lang="zh-CN" altLang="en-US">
                <a:ea typeface="宋体" panose="02010600030101010101" pitchFamily="2" charset="-122"/>
              </a:rPr>
              <a:t>性别（在没有照片的情况下）     </a:t>
            </a:r>
            <a:r>
              <a:rPr lang="en-US" altLang="zh-CN">
                <a:ea typeface="宋体" panose="02010600030101010101" pitchFamily="2" charset="-122"/>
              </a:rPr>
              <a:t>3.</a:t>
            </a:r>
            <a:r>
              <a:rPr lang="zh-CN" altLang="en-US">
                <a:ea typeface="宋体" panose="02010600030101010101" pitchFamily="2" charset="-122"/>
              </a:rPr>
              <a:t>民族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4.</a:t>
            </a:r>
            <a:r>
              <a:rPr lang="zh-CN" altLang="en-US">
                <a:ea typeface="宋体" panose="02010600030101010101" pitchFamily="2" charset="-122"/>
              </a:rPr>
              <a:t>婚姻状况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308215" y="2565400"/>
            <a:ext cx="1080135" cy="15119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640955" y="2727325"/>
            <a:ext cx="57531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一寸照片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4" grpId="1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TextBox 4"/>
          <p:cNvSpPr/>
          <p:nvPr/>
        </p:nvSpPr>
        <p:spPr>
          <a:xfrm>
            <a:off x="323850" y="518954"/>
            <a:ext cx="4332605" cy="62738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algn="l">
              <a:lnSpc>
                <a:spcPct val="110000"/>
              </a:lnSpc>
            </a:pP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标准简历</a:t>
            </a:r>
            <a:r>
              <a:rPr lang="en-US" altLang="zh-CN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---2.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求职意向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63" name="TextBox 36"/>
          <p:cNvSpPr/>
          <p:nvPr/>
        </p:nvSpPr>
        <p:spPr>
          <a:xfrm>
            <a:off x="3527425" y="2492375"/>
            <a:ext cx="3397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lnSpc>
                <a:spcPct val="100000"/>
              </a:lnSpc>
            </a:pPr>
            <a:r>
              <a:rPr lang="en-US" altLang="x-none" sz="2000" dirty="0">
                <a:solidFill>
                  <a:schemeClr val="bg1"/>
                </a:solidFill>
                <a:latin typeface="胡晓波美心常规体  QQ:371136753" charset="-122"/>
                <a:ea typeface="微软雅黑" panose="020B0503020204020204" charset="-122"/>
                <a:sym typeface="胡晓波美心常规体  QQ:371136753" charset="-122"/>
              </a:rPr>
              <a:t>R</a:t>
            </a:r>
            <a:endParaRPr lang="en-US" altLang="x-none" sz="2000" dirty="0">
              <a:solidFill>
                <a:schemeClr val="bg1"/>
              </a:solidFill>
              <a:latin typeface="胡晓波美心常规体  QQ:371136753" charset="-122"/>
              <a:ea typeface="微软雅黑" panose="020B0503020204020204" charset="-122"/>
              <a:sym typeface="胡晓波美心常规体  QQ:371136753" charset="-122"/>
            </a:endParaRPr>
          </a:p>
        </p:txBody>
      </p:sp>
      <p:sp>
        <p:nvSpPr>
          <p:cNvPr id="6164" name="直接连接符 37"/>
          <p:cNvSpPr/>
          <p:nvPr/>
        </p:nvSpPr>
        <p:spPr>
          <a:xfrm flipH="1">
            <a:off x="3506788" y="2828925"/>
            <a:ext cx="406400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ysDash"/>
            <a:miter/>
            <a:headEnd type="none" w="med" len="med"/>
            <a:tailEnd type="oval" w="med" len="med"/>
          </a:ln>
        </p:spPr>
      </p:sp>
      <p:sp>
        <p:nvSpPr>
          <p:cNvPr id="6185" name="直接连接符 132"/>
          <p:cNvSpPr/>
          <p:nvPr/>
        </p:nvSpPr>
        <p:spPr>
          <a:xfrm>
            <a:off x="396875" y="1339850"/>
            <a:ext cx="8231188" cy="1588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3870" r="6481" b="12531"/>
          <a:stretch>
            <a:fillRect/>
          </a:stretch>
        </p:blipFill>
        <p:spPr>
          <a:xfrm>
            <a:off x="396875" y="2212340"/>
            <a:ext cx="7632700" cy="3168650"/>
          </a:xfrm>
          <a:prstGeom prst="rect">
            <a:avLst/>
          </a:prstGeom>
        </p:spPr>
      </p:pic>
      <p:pic>
        <p:nvPicPr>
          <p:cNvPr id="30726" name="Picture 2" descr="F:\360云盘\02-个人资料\！PPT图片及版面资源\05-PPT精选插图\03-人物\C36C0675438238128DA74BF55A61DDF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388" y="1050290"/>
            <a:ext cx="3103562" cy="4962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299845" y="5892800"/>
            <a:ext cx="654431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求职意向：</a:t>
            </a:r>
            <a:r>
              <a:rPr lang="en-US" altLang="zh-CN" b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b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开发工程师或者</a:t>
            </a:r>
            <a:r>
              <a:rPr lang="en-US" altLang="zh-CN" b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b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开发相关类技术岗</a:t>
            </a:r>
            <a:endParaRPr lang="zh-CN" altLang="en-US" b="1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Box 4"/>
          <p:cNvSpPr/>
          <p:nvPr/>
        </p:nvSpPr>
        <p:spPr>
          <a:xfrm>
            <a:off x="323850" y="518954"/>
            <a:ext cx="4332605" cy="62738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algn="l">
              <a:lnSpc>
                <a:spcPct val="110000"/>
              </a:lnSpc>
            </a:pP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标准简历</a:t>
            </a:r>
            <a:r>
              <a:rPr lang="en-US" altLang="zh-CN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---3.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教育背景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193" name="直接连接符 44"/>
          <p:cNvSpPr/>
          <p:nvPr/>
        </p:nvSpPr>
        <p:spPr>
          <a:xfrm>
            <a:off x="396875" y="1339850"/>
            <a:ext cx="8231188" cy="1588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1495" y="1692275"/>
            <a:ext cx="120269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B86F2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教育背景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1495" y="2448560"/>
            <a:ext cx="8155305" cy="853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2014.9-2018.6  </a:t>
            </a:r>
            <a:r>
              <a:rPr lang="en-US" altLang="zh-CN" b="1"/>
              <a:t> </a:t>
            </a:r>
            <a:r>
              <a:rPr lang="zh-CN" altLang="en-US" b="1">
                <a:ea typeface="宋体" panose="02010600030101010101" pitchFamily="2" charset="-122"/>
              </a:rPr>
              <a:t>浙江海洋大学东海科学技术学院   计算机科学与技术  本科</a:t>
            </a:r>
            <a:endParaRPr lang="zh-CN" altLang="en-US" b="1">
              <a:ea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主修课程：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基础、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语言、数据库基础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......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自修课程：汇编语言基础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.......(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具有一定自信和能力的写）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1"/>
          <a:stretch>
            <a:fillRect/>
          </a:stretch>
        </p:blipFill>
        <p:spPr>
          <a:xfrm>
            <a:off x="606425" y="2183130"/>
            <a:ext cx="7767320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2" name="Picture 2" descr="F:\360云盘\02-个人资料\！PPT图片及版面资源\05-PPT精选插图\03-人物\154486-1205091326025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35" y="3790315"/>
            <a:ext cx="8099425" cy="2716213"/>
          </a:xfrm>
          <a:prstGeom prst="rect">
            <a:avLst/>
          </a:prstGeom>
          <a:noFill/>
          <a:ln w="28575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5" name="TextBox 4"/>
          <p:cNvSpPr/>
          <p:nvPr/>
        </p:nvSpPr>
        <p:spPr>
          <a:xfrm>
            <a:off x="323850" y="518954"/>
            <a:ext cx="4332605" cy="62738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algn="l">
              <a:lnSpc>
                <a:spcPct val="110000"/>
              </a:lnSpc>
            </a:pP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标准简历</a:t>
            </a:r>
            <a:r>
              <a:rPr lang="en-US" altLang="zh-CN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---4.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自我评价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217" name="直接连接符 44"/>
          <p:cNvSpPr/>
          <p:nvPr/>
        </p:nvSpPr>
        <p:spPr>
          <a:xfrm>
            <a:off x="396875" y="1339850"/>
            <a:ext cx="8231188" cy="1588"/>
          </a:xfrm>
          <a:prstGeom prst="line">
            <a:avLst/>
          </a:prstGeom>
          <a:ln w="9525" cap="flat" cmpd="sng">
            <a:solidFill>
              <a:srgbClr val="BFBFBF"/>
            </a:solidFill>
            <a:prstDash val="sysDash"/>
            <a:miter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499745" y="1746250"/>
            <a:ext cx="8318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案例</a:t>
            </a:r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5550" y="2271395"/>
            <a:ext cx="6859905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      </a:t>
            </a:r>
            <a:r>
              <a:rPr lang="zh-CN" altLang="en-US">
                <a:ea typeface="宋体" panose="02010600030101010101" pitchFamily="2" charset="-122"/>
              </a:rPr>
              <a:t>本人性格开朗、外向、大方、热情、有活力，为人诚恳，做事认真负责、积极主动，有主见，富有创造力。身体素质较好，肯吃苦，愿从小事做起。本人具备优秀的沟通表达和组织能力和团队精神，本人愿意自觉服从公司的规章制度，并对公司忠诚。</a:t>
            </a:r>
            <a:endParaRPr lang="zh-CN" altLang="en-US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ea typeface="宋体" panose="02010600030101010101" pitchFamily="2" charset="-122"/>
              </a:rPr>
              <a:t>      我信奉：</a:t>
            </a:r>
            <a:r>
              <a:rPr lang="en-US" altLang="zh-CN">
                <a:ea typeface="宋体" panose="02010600030101010101" pitchFamily="2" charset="-122"/>
              </a:rPr>
              <a:t>“</a:t>
            </a:r>
            <a:r>
              <a:rPr lang="zh-CN" altLang="en-US">
                <a:ea typeface="宋体" panose="02010600030101010101" pitchFamily="2" charset="-122"/>
              </a:rPr>
              <a:t>天道酬勤</a:t>
            </a:r>
            <a:r>
              <a:rPr lang="en-US" altLang="zh-CN">
                <a:ea typeface="宋体" panose="02010600030101010101" pitchFamily="2" charset="-122"/>
              </a:rPr>
              <a:t>”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“</a:t>
            </a:r>
            <a:r>
              <a:rPr lang="zh-CN" altLang="en-US">
                <a:ea typeface="宋体" panose="02010600030101010101" pitchFamily="2" charset="-122"/>
              </a:rPr>
              <a:t>行胜于言</a:t>
            </a:r>
            <a:r>
              <a:rPr lang="en-US" altLang="zh-CN">
                <a:ea typeface="宋体" panose="02010600030101010101" pitchFamily="2" charset="-122"/>
              </a:rPr>
              <a:t>”</a:t>
            </a:r>
            <a:r>
              <a:rPr lang="zh-CN" altLang="en-US">
                <a:ea typeface="宋体" panose="02010600030101010101" pitchFamily="2" charset="-122"/>
              </a:rPr>
              <a:t>的做人做事方法，在我未来的工作岗位上，我将努力做到人尽其才、才尽其能，在为自己团队创造利益的同时实现自我价值。</a:t>
            </a:r>
            <a:endParaRPr lang="zh-CN" altLang="en-US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ea typeface="宋体" panose="02010600030101010101" pitchFamily="2" charset="-122"/>
              </a:rPr>
              <a:t>      我相信企业给我一个机会，我就会还你一片蓝天。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胡晓波美心常规体  QQ:371136753"/>
        <a:ea typeface="微软雅黑"/>
        <a:cs typeface=""/>
      </a:majorFont>
      <a:minorFont>
        <a:latin typeface="胡晓波美心常规体  QQ:371136753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3402</Words>
  <Application>WPS 演示</Application>
  <PresentationFormat>全屏显示(4:3)</PresentationFormat>
  <Paragraphs>352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胡晓波美心常规体  QQ:371136753</vt:lpstr>
      <vt:lpstr>微软雅黑</vt:lpstr>
      <vt:lpstr>Roboto Th</vt:lpstr>
      <vt:lpstr>Calibri</vt:lpstr>
      <vt:lpstr>胡晓波美心常规体  QQ:371136753</vt:lpstr>
      <vt:lpstr>Segoe Print</vt:lpstr>
      <vt:lpstr>PMingLiU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PPT Designer</dc:creator>
  <cp:lastModifiedBy>Administrator</cp:lastModifiedBy>
  <cp:revision>145</cp:revision>
  <dcterms:created xsi:type="dcterms:W3CDTF">2013-03-05T04:35:00Z</dcterms:created>
  <dcterms:modified xsi:type="dcterms:W3CDTF">2017-05-10T10:24:42Z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