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6" r:id="rId5"/>
    <p:sldId id="259" r:id="rId6"/>
    <p:sldId id="268" r:id="rId7"/>
    <p:sldId id="270" r:id="rId8"/>
    <p:sldId id="275" r:id="rId9"/>
    <p:sldId id="278" r:id="rId10"/>
    <p:sldId id="277" r:id="rId11"/>
    <p:sldId id="257" r:id="rId12"/>
    <p:sldId id="285" r:id="rId13"/>
    <p:sldId id="287" r:id="rId14"/>
    <p:sldId id="288" r:id="rId15"/>
    <p:sldId id="289" r:id="rId16"/>
    <p:sldId id="290" r:id="rId17"/>
    <p:sldId id="291" r:id="rId18"/>
    <p:sldId id="261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charset="-122"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3"/>
        <p:guide pos="2903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6"/>
          <p:cNvSpPr/>
          <p:nvPr/>
        </p:nvSpPr>
        <p:spPr>
          <a:xfrm>
            <a:off x="-33337" y="6597650"/>
            <a:ext cx="7304087" cy="1588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7" name="直接连接符 7"/>
          <p:cNvSpPr/>
          <p:nvPr/>
        </p:nvSpPr>
        <p:spPr>
          <a:xfrm flipV="1">
            <a:off x="7367588" y="6165850"/>
            <a:ext cx="1587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8" name="TextBox 8"/>
          <p:cNvSpPr/>
          <p:nvPr/>
        </p:nvSpPr>
        <p:spPr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1000" dirty="0">
                <a:solidFill>
                  <a:srgbClr val="000000"/>
                </a:solidFill>
                <a:latin typeface="Verdana" panose="020B0604030504040204" pitchFamily="2" charset="0"/>
                <a:ea typeface="Verdana" panose="020B0604030504040204" pitchFamily="2" charset="0"/>
                <a:sym typeface="Verdana" panose="020B0604030504040204" pitchFamily="2" charset="0"/>
              </a:rPr>
              <a:t>BREAD PPT DESIGN</a:t>
            </a:r>
            <a:endParaRPr lang="zh-CN" altLang="en-US" sz="1000" dirty="0">
              <a:solidFill>
                <a:srgbClr val="000000"/>
              </a:solidFill>
              <a:latin typeface="Verdana" panose="020B0604030504040204" pitchFamily="2" charset="0"/>
              <a:ea typeface="宋体" panose="02010600030101010101" pitchFamily="2" charset="-122"/>
              <a:sym typeface="Verdana" panose="020B0604030504040204" pitchFamily="2" charset="0"/>
            </a:endParaRPr>
          </a:p>
        </p:txBody>
      </p:sp>
      <p:sp>
        <p:nvSpPr>
          <p:cNvPr id="1029" name="直接连接符 9"/>
          <p:cNvSpPr/>
          <p:nvPr/>
        </p:nvSpPr>
        <p:spPr>
          <a:xfrm flipV="1">
            <a:off x="7451725" y="6308725"/>
            <a:ext cx="1588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0" name="直接连接符 10"/>
          <p:cNvSpPr/>
          <p:nvPr/>
        </p:nvSpPr>
        <p:spPr>
          <a:xfrm flipV="1">
            <a:off x="611188" y="-23812"/>
            <a:ext cx="1587" cy="428625"/>
          </a:xfrm>
          <a:prstGeom prst="line">
            <a:avLst/>
          </a:prstGeom>
          <a:ln w="762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1" name="直接连接符 11"/>
          <p:cNvSpPr/>
          <p:nvPr/>
        </p:nvSpPr>
        <p:spPr>
          <a:xfrm>
            <a:off x="768350" y="0"/>
            <a:ext cx="0" cy="288925"/>
          </a:xfrm>
          <a:prstGeom prst="line">
            <a:avLst/>
          </a:prstGeom>
          <a:ln w="762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charset="-122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900113" y="2559050"/>
            <a:ext cx="7772400" cy="1470025"/>
          </a:xfrm>
        </p:spPr>
        <p:txBody>
          <a:bodyPr vert="horz" anchor="ctr">
            <a:normAutofit/>
          </a:bodyPr>
          <a:p>
            <a:pPr algn="r"/>
            <a:r>
              <a:rPr lang="zh-CN" altLang="en-US" sz="4000" b="1" kern="12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找工作怎么那么难？？？</a:t>
            </a:r>
            <a:endParaRPr lang="zh-CN" altLang="en-US" sz="4000" b="1" kern="120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5" name="直接连接符 4"/>
          <p:cNvSpPr/>
          <p:nvPr/>
        </p:nvSpPr>
        <p:spPr>
          <a:xfrm>
            <a:off x="0" y="2813050"/>
            <a:ext cx="4572000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6" name="直接连接符 5"/>
          <p:cNvSpPr/>
          <p:nvPr/>
        </p:nvSpPr>
        <p:spPr>
          <a:xfrm flipV="1">
            <a:off x="4572000" y="2378075"/>
            <a:ext cx="0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TextBox 6"/>
          <p:cNvSpPr/>
          <p:nvPr/>
        </p:nvSpPr>
        <p:spPr>
          <a:xfrm>
            <a:off x="4790123" y="2468880"/>
            <a:ext cx="1452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2" charset="0"/>
                <a:ea typeface="宋体" panose="02010600030101010101" pitchFamily="2" charset="-122"/>
                <a:sym typeface="Verdana" panose="020B0604030504040204" pitchFamily="2" charset="0"/>
              </a:rPr>
              <a:t>职业素质课</a:t>
            </a:r>
            <a:endParaRPr lang="zh-CN" altLang="en-US" sz="2000" dirty="0">
              <a:solidFill>
                <a:srgbClr val="000000"/>
              </a:solidFill>
              <a:latin typeface="Verdana" panose="020B0604030504040204" pitchFamily="2" charset="0"/>
              <a:ea typeface="宋体" panose="02010600030101010101" pitchFamily="2" charset="-122"/>
              <a:sym typeface="Verdana" panose="020B0604030504040204" pitchFamily="2" charset="0"/>
            </a:endParaRPr>
          </a:p>
        </p:txBody>
      </p:sp>
      <p:sp>
        <p:nvSpPr>
          <p:cNvPr id="3078" name="直接连接符 7"/>
          <p:cNvSpPr/>
          <p:nvPr/>
        </p:nvSpPr>
        <p:spPr>
          <a:xfrm flipV="1">
            <a:off x="4656138" y="2522538"/>
            <a:ext cx="1587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7653655" y="3937635"/>
            <a:ext cx="9201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林晓琳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Box 7"/>
          <p:cNvSpPr/>
          <p:nvPr/>
        </p:nvSpPr>
        <p:spPr>
          <a:xfrm>
            <a:off x="-21590" y="803275"/>
            <a:ext cx="874141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TextBox 16"/>
          <p:cNvSpPr/>
          <p:nvPr/>
        </p:nvSpPr>
        <p:spPr>
          <a:xfrm>
            <a:off x="5300663" y="1482725"/>
            <a:ext cx="2232025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作品好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4" name="椭圆 17"/>
          <p:cNvSpPr/>
          <p:nvPr/>
        </p:nvSpPr>
        <p:spPr>
          <a:xfrm>
            <a:off x="4987925" y="1590675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en-US" altLang="x-none" sz="2800" b="1" dirty="0">
                <a:solidFill>
                  <a:srgbClr val="FFC000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5125" name="TextBox 18"/>
          <p:cNvSpPr/>
          <p:nvPr/>
        </p:nvSpPr>
        <p:spPr>
          <a:xfrm>
            <a:off x="5300663" y="2635250"/>
            <a:ext cx="2232025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逻辑对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6" name="椭圆 19"/>
          <p:cNvSpPr/>
          <p:nvPr/>
        </p:nvSpPr>
        <p:spPr>
          <a:xfrm>
            <a:off x="4987925" y="274320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en-US" altLang="x-none" sz="2800" b="1" dirty="0">
                <a:solidFill>
                  <a:srgbClr val="FFC000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5127" name="TextBox 20"/>
          <p:cNvSpPr/>
          <p:nvPr/>
        </p:nvSpPr>
        <p:spPr>
          <a:xfrm>
            <a:off x="5292725" y="3714750"/>
            <a:ext cx="2232025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流程全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8" name="椭圆 21"/>
          <p:cNvSpPr/>
          <p:nvPr/>
        </p:nvSpPr>
        <p:spPr>
          <a:xfrm>
            <a:off x="4979988" y="3822700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en-US" altLang="x-none" sz="2800" b="1" dirty="0">
                <a:solidFill>
                  <a:srgbClr val="FFC000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5129" name="TextBox 22"/>
          <p:cNvSpPr/>
          <p:nvPr/>
        </p:nvSpPr>
        <p:spPr>
          <a:xfrm>
            <a:off x="5292725" y="4795838"/>
            <a:ext cx="2232025" cy="841375"/>
          </a:xfrm>
          <a:prstGeom prst="roundRect">
            <a:avLst>
              <a:gd name="adj" fmla="val 8176"/>
            </a:avLst>
          </a:prstGeom>
          <a:noFill/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沟通强</a:t>
            </a:r>
            <a:endParaRPr lang="zh-CN" altLang="en-US" sz="2400" b="1" dirty="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椭圆 23"/>
          <p:cNvSpPr/>
          <p:nvPr/>
        </p:nvSpPr>
        <p:spPr>
          <a:xfrm>
            <a:off x="4979988" y="4903788"/>
            <a:ext cx="625475" cy="6254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lnSpc>
                <a:spcPct val="100000"/>
              </a:lnSpc>
            </a:pPr>
            <a:r>
              <a:rPr lang="en-US" altLang="x-none" sz="2800" b="1" dirty="0">
                <a:solidFill>
                  <a:srgbClr val="FFC000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pic>
        <p:nvPicPr>
          <p:cNvPr id="5131" name="Picture 2" descr="http://a2.att.hudong.com/34/71/01300000025823121694718113732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00113" y="2324100"/>
            <a:ext cx="2857500" cy="337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21590" y="514350"/>
            <a:ext cx="786511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914400">
              <a:buFont typeface="Arial" panose="020B0604020202020204" charset="-122"/>
            </a:pP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4.作品中没有上线作品，面试怕被人问起。</a:t>
            </a:r>
            <a:endParaRPr lang="en-US" altLang="zh-CN" sz="3200" b="1" kern="120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6"/>
          <p:cNvSpPr/>
          <p:nvPr/>
        </p:nvSpPr>
        <p:spPr>
          <a:xfrm>
            <a:off x="0" y="1223010"/>
            <a:ext cx="9144000" cy="436689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6" name="TextBox 7"/>
          <p:cNvSpPr/>
          <p:nvPr/>
        </p:nvSpPr>
        <p:spPr>
          <a:xfrm>
            <a:off x="0" y="1062355"/>
            <a:ext cx="853630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84" name="组合 2"/>
          <p:cNvGrpSpPr/>
          <p:nvPr/>
        </p:nvGrpSpPr>
        <p:grpSpPr>
          <a:xfrm>
            <a:off x="715963" y="1862138"/>
            <a:ext cx="2108200" cy="3470275"/>
            <a:chOff x="0" y="0"/>
            <a:chExt cx="1331913" cy="2205038"/>
          </a:xfrm>
        </p:grpSpPr>
        <p:sp>
          <p:nvSpPr>
            <p:cNvPr id="21508" name="Freeform 190"/>
            <p:cNvSpPr/>
            <p:nvPr/>
          </p:nvSpPr>
          <p:spPr>
            <a:xfrm>
              <a:off x="304800" y="274638"/>
              <a:ext cx="153988" cy="130175"/>
            </a:xfrm>
            <a:custGeom>
              <a:avLst/>
              <a:gdLst/>
              <a:ahLst/>
              <a:cxnLst>
                <a:cxn ang="0">
                  <a:pos x="52581" y="122736"/>
                </a:cxn>
                <a:cxn ang="0">
                  <a:pos x="78872" y="126456"/>
                </a:cxn>
                <a:cxn ang="0">
                  <a:pos x="127697" y="115298"/>
                </a:cxn>
                <a:cxn ang="0">
                  <a:pos x="153988" y="92982"/>
                </a:cxn>
                <a:cxn ang="0">
                  <a:pos x="153988" y="14877"/>
                </a:cxn>
                <a:cxn ang="0">
                  <a:pos x="7512" y="0"/>
                </a:cxn>
                <a:cxn ang="0">
                  <a:pos x="0" y="44631"/>
                </a:cxn>
                <a:cxn ang="0">
                  <a:pos x="52581" y="122736"/>
                </a:cxn>
              </a:cxnLst>
              <a:pathLst>
                <a:path w="41" h="35">
                  <a:moveTo>
                    <a:pt x="14" y="33"/>
                  </a:moveTo>
                  <a:cubicBezTo>
                    <a:pt x="14" y="33"/>
                    <a:pt x="19" y="32"/>
                    <a:pt x="21" y="34"/>
                  </a:cubicBezTo>
                  <a:cubicBezTo>
                    <a:pt x="21" y="34"/>
                    <a:pt x="31" y="35"/>
                    <a:pt x="34" y="31"/>
                  </a:cubicBezTo>
                  <a:cubicBezTo>
                    <a:pt x="37" y="27"/>
                    <a:pt x="41" y="25"/>
                    <a:pt x="41" y="2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21" y="20"/>
                    <a:pt x="2" y="0"/>
                  </a:cubicBezTo>
                  <a:cubicBezTo>
                    <a:pt x="2" y="0"/>
                    <a:pt x="1" y="9"/>
                    <a:pt x="0" y="12"/>
                  </a:cubicBezTo>
                  <a:cubicBezTo>
                    <a:pt x="0" y="12"/>
                    <a:pt x="5" y="32"/>
                    <a:pt x="14" y="33"/>
                  </a:cubicBezTo>
                  <a:close/>
                </a:path>
              </a:pathLst>
            </a:custGeom>
            <a:solidFill>
              <a:srgbClr val="D69B6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9" name="Freeform 191"/>
            <p:cNvSpPr/>
            <p:nvPr/>
          </p:nvSpPr>
          <p:spPr>
            <a:xfrm>
              <a:off x="285750" y="38100"/>
              <a:ext cx="220663" cy="311150"/>
            </a:xfrm>
            <a:custGeom>
              <a:avLst/>
              <a:gdLst/>
              <a:ahLst/>
              <a:cxnLst>
                <a:cxn ang="0">
                  <a:pos x="11220" y="123710"/>
                </a:cxn>
                <a:cxn ang="0">
                  <a:pos x="0" y="161198"/>
                </a:cxn>
                <a:cxn ang="0">
                  <a:pos x="3740" y="194937"/>
                </a:cxn>
                <a:cxn ang="0">
                  <a:pos x="14960" y="194937"/>
                </a:cxn>
                <a:cxn ang="0">
                  <a:pos x="18700" y="236174"/>
                </a:cxn>
                <a:cxn ang="0">
                  <a:pos x="71061" y="303652"/>
                </a:cxn>
                <a:cxn ang="0">
                  <a:pos x="123422" y="303652"/>
                </a:cxn>
                <a:cxn ang="0">
                  <a:pos x="187003" y="239923"/>
                </a:cxn>
                <a:cxn ang="0">
                  <a:pos x="190743" y="217430"/>
                </a:cxn>
                <a:cxn ang="0">
                  <a:pos x="201963" y="217430"/>
                </a:cxn>
                <a:cxn ang="0">
                  <a:pos x="213183" y="183691"/>
                </a:cxn>
                <a:cxn ang="0">
                  <a:pos x="213183" y="146203"/>
                </a:cxn>
                <a:cxn ang="0">
                  <a:pos x="213183" y="101217"/>
                </a:cxn>
                <a:cxn ang="0">
                  <a:pos x="130902" y="7498"/>
                </a:cxn>
                <a:cxn ang="0">
                  <a:pos x="22440" y="82473"/>
                </a:cxn>
                <a:cxn ang="0">
                  <a:pos x="11220" y="123710"/>
                </a:cxn>
              </a:cxnLst>
              <a:pathLst>
                <a:path w="59" h="83">
                  <a:moveTo>
                    <a:pt x="3" y="33"/>
                  </a:moveTo>
                  <a:cubicBezTo>
                    <a:pt x="3" y="33"/>
                    <a:pt x="0" y="41"/>
                    <a:pt x="0" y="43"/>
                  </a:cubicBezTo>
                  <a:cubicBezTo>
                    <a:pt x="1" y="45"/>
                    <a:pt x="1" y="52"/>
                    <a:pt x="1" y="52"/>
                  </a:cubicBezTo>
                  <a:cubicBezTo>
                    <a:pt x="2" y="52"/>
                    <a:pt x="4" y="52"/>
                    <a:pt x="4" y="52"/>
                  </a:cubicBezTo>
                  <a:cubicBezTo>
                    <a:pt x="4" y="52"/>
                    <a:pt x="4" y="62"/>
                    <a:pt x="5" y="63"/>
                  </a:cubicBezTo>
                  <a:cubicBezTo>
                    <a:pt x="6" y="65"/>
                    <a:pt x="13" y="79"/>
                    <a:pt x="19" y="81"/>
                  </a:cubicBezTo>
                  <a:cubicBezTo>
                    <a:pt x="24" y="83"/>
                    <a:pt x="29" y="83"/>
                    <a:pt x="33" y="81"/>
                  </a:cubicBezTo>
                  <a:cubicBezTo>
                    <a:pt x="37" y="80"/>
                    <a:pt x="48" y="67"/>
                    <a:pt x="50" y="64"/>
                  </a:cubicBezTo>
                  <a:cubicBezTo>
                    <a:pt x="51" y="62"/>
                    <a:pt x="51" y="58"/>
                    <a:pt x="51" y="58"/>
                  </a:cubicBezTo>
                  <a:cubicBezTo>
                    <a:pt x="51" y="58"/>
                    <a:pt x="54" y="59"/>
                    <a:pt x="54" y="58"/>
                  </a:cubicBezTo>
                  <a:cubicBezTo>
                    <a:pt x="55" y="57"/>
                    <a:pt x="56" y="52"/>
                    <a:pt x="57" y="49"/>
                  </a:cubicBezTo>
                  <a:cubicBezTo>
                    <a:pt x="59" y="46"/>
                    <a:pt x="57" y="39"/>
                    <a:pt x="57" y="39"/>
                  </a:cubicBezTo>
                  <a:cubicBezTo>
                    <a:pt x="57" y="39"/>
                    <a:pt x="57" y="29"/>
                    <a:pt x="57" y="27"/>
                  </a:cubicBezTo>
                  <a:cubicBezTo>
                    <a:pt x="58" y="25"/>
                    <a:pt x="55" y="3"/>
                    <a:pt x="35" y="2"/>
                  </a:cubicBezTo>
                  <a:cubicBezTo>
                    <a:pt x="15" y="0"/>
                    <a:pt x="10" y="12"/>
                    <a:pt x="6" y="22"/>
                  </a:cubicBezTo>
                  <a:cubicBezTo>
                    <a:pt x="6" y="22"/>
                    <a:pt x="4" y="30"/>
                    <a:pt x="3" y="33"/>
                  </a:cubicBezTo>
                  <a:close/>
                </a:path>
              </a:pathLst>
            </a:custGeom>
            <a:solidFill>
              <a:srgbClr val="F2C27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0" name="Freeform 192"/>
            <p:cNvSpPr/>
            <p:nvPr/>
          </p:nvSpPr>
          <p:spPr>
            <a:xfrm>
              <a:off x="285750" y="63500"/>
              <a:ext cx="220663" cy="285750"/>
            </a:xfrm>
            <a:custGeom>
              <a:avLst/>
              <a:gdLst/>
              <a:ahLst/>
              <a:cxnLst>
                <a:cxn ang="0">
                  <a:pos x="213183" y="120316"/>
                </a:cxn>
                <a:cxn ang="0">
                  <a:pos x="213183" y="75197"/>
                </a:cxn>
                <a:cxn ang="0">
                  <a:pos x="187003" y="7520"/>
                </a:cxn>
                <a:cxn ang="0">
                  <a:pos x="157082" y="15039"/>
                </a:cxn>
                <a:cxn ang="0">
                  <a:pos x="157082" y="112796"/>
                </a:cxn>
                <a:cxn ang="0">
                  <a:pos x="160822" y="146635"/>
                </a:cxn>
                <a:cxn ang="0">
                  <a:pos x="164562" y="191753"/>
                </a:cxn>
                <a:cxn ang="0">
                  <a:pos x="127162" y="240632"/>
                </a:cxn>
                <a:cxn ang="0">
                  <a:pos x="115942" y="270711"/>
                </a:cxn>
                <a:cxn ang="0">
                  <a:pos x="71061" y="266951"/>
                </a:cxn>
                <a:cxn ang="0">
                  <a:pos x="29920" y="195513"/>
                </a:cxn>
                <a:cxn ang="0">
                  <a:pos x="44881" y="187993"/>
                </a:cxn>
                <a:cxn ang="0">
                  <a:pos x="33660" y="169194"/>
                </a:cxn>
                <a:cxn ang="0">
                  <a:pos x="41141" y="127836"/>
                </a:cxn>
                <a:cxn ang="0">
                  <a:pos x="52361" y="101516"/>
                </a:cxn>
                <a:cxn ang="0">
                  <a:pos x="63581" y="71438"/>
                </a:cxn>
                <a:cxn ang="0">
                  <a:pos x="67321" y="18799"/>
                </a:cxn>
                <a:cxn ang="0">
                  <a:pos x="59841" y="0"/>
                </a:cxn>
                <a:cxn ang="0">
                  <a:pos x="22440" y="56398"/>
                </a:cxn>
                <a:cxn ang="0">
                  <a:pos x="11220" y="97757"/>
                </a:cxn>
                <a:cxn ang="0">
                  <a:pos x="0" y="135355"/>
                </a:cxn>
                <a:cxn ang="0">
                  <a:pos x="3740" y="169194"/>
                </a:cxn>
                <a:cxn ang="0">
                  <a:pos x="14960" y="169194"/>
                </a:cxn>
                <a:cxn ang="0">
                  <a:pos x="18700" y="210553"/>
                </a:cxn>
                <a:cxn ang="0">
                  <a:pos x="71061" y="278230"/>
                </a:cxn>
                <a:cxn ang="0">
                  <a:pos x="123422" y="278230"/>
                </a:cxn>
                <a:cxn ang="0">
                  <a:pos x="187003" y="214313"/>
                </a:cxn>
                <a:cxn ang="0">
                  <a:pos x="190743" y="191753"/>
                </a:cxn>
                <a:cxn ang="0">
                  <a:pos x="201963" y="191753"/>
                </a:cxn>
                <a:cxn ang="0">
                  <a:pos x="213183" y="157914"/>
                </a:cxn>
                <a:cxn ang="0">
                  <a:pos x="213183" y="120316"/>
                </a:cxn>
              </a:cxnLst>
              <a:pathLst>
                <a:path w="59" h="76">
                  <a:moveTo>
                    <a:pt x="57" y="32"/>
                  </a:moveTo>
                  <a:cubicBezTo>
                    <a:pt x="57" y="32"/>
                    <a:pt x="57" y="22"/>
                    <a:pt x="57" y="20"/>
                  </a:cubicBezTo>
                  <a:cubicBezTo>
                    <a:pt x="58" y="19"/>
                    <a:pt x="56" y="9"/>
                    <a:pt x="50" y="2"/>
                  </a:cubicBezTo>
                  <a:cubicBezTo>
                    <a:pt x="45" y="3"/>
                    <a:pt x="42" y="4"/>
                    <a:pt x="42" y="4"/>
                  </a:cubicBezTo>
                  <a:cubicBezTo>
                    <a:pt x="42" y="4"/>
                    <a:pt x="44" y="24"/>
                    <a:pt x="42" y="30"/>
                  </a:cubicBezTo>
                  <a:cubicBezTo>
                    <a:pt x="42" y="30"/>
                    <a:pt x="44" y="36"/>
                    <a:pt x="43" y="39"/>
                  </a:cubicBezTo>
                  <a:cubicBezTo>
                    <a:pt x="43" y="39"/>
                    <a:pt x="46" y="44"/>
                    <a:pt x="44" y="51"/>
                  </a:cubicBezTo>
                  <a:cubicBezTo>
                    <a:pt x="42" y="57"/>
                    <a:pt x="42" y="60"/>
                    <a:pt x="34" y="64"/>
                  </a:cubicBezTo>
                  <a:cubicBezTo>
                    <a:pt x="34" y="64"/>
                    <a:pt x="33" y="71"/>
                    <a:pt x="31" y="72"/>
                  </a:cubicBezTo>
                  <a:cubicBezTo>
                    <a:pt x="29" y="72"/>
                    <a:pt x="22" y="74"/>
                    <a:pt x="19" y="71"/>
                  </a:cubicBezTo>
                  <a:cubicBezTo>
                    <a:pt x="17" y="68"/>
                    <a:pt x="7" y="57"/>
                    <a:pt x="8" y="52"/>
                  </a:cubicBezTo>
                  <a:cubicBezTo>
                    <a:pt x="8" y="52"/>
                    <a:pt x="12" y="50"/>
                    <a:pt x="12" y="50"/>
                  </a:cubicBezTo>
                  <a:cubicBezTo>
                    <a:pt x="13" y="49"/>
                    <a:pt x="10" y="49"/>
                    <a:pt x="9" y="45"/>
                  </a:cubicBezTo>
                  <a:cubicBezTo>
                    <a:pt x="9" y="41"/>
                    <a:pt x="8" y="37"/>
                    <a:pt x="11" y="34"/>
                  </a:cubicBezTo>
                  <a:cubicBezTo>
                    <a:pt x="11" y="34"/>
                    <a:pt x="11" y="28"/>
                    <a:pt x="14" y="27"/>
                  </a:cubicBezTo>
                  <a:cubicBezTo>
                    <a:pt x="14" y="27"/>
                    <a:pt x="17" y="23"/>
                    <a:pt x="17" y="19"/>
                  </a:cubicBezTo>
                  <a:cubicBezTo>
                    <a:pt x="16" y="14"/>
                    <a:pt x="16" y="7"/>
                    <a:pt x="18" y="5"/>
                  </a:cubicBezTo>
                  <a:cubicBezTo>
                    <a:pt x="19" y="5"/>
                    <a:pt x="18" y="2"/>
                    <a:pt x="16" y="0"/>
                  </a:cubicBezTo>
                  <a:cubicBezTo>
                    <a:pt x="11" y="4"/>
                    <a:pt x="8" y="9"/>
                    <a:pt x="6" y="15"/>
                  </a:cubicBezTo>
                  <a:cubicBezTo>
                    <a:pt x="6" y="15"/>
                    <a:pt x="4" y="23"/>
                    <a:pt x="3" y="26"/>
                  </a:cubicBezTo>
                  <a:cubicBezTo>
                    <a:pt x="3" y="26"/>
                    <a:pt x="0" y="34"/>
                    <a:pt x="0" y="36"/>
                  </a:cubicBezTo>
                  <a:cubicBezTo>
                    <a:pt x="1" y="38"/>
                    <a:pt x="1" y="45"/>
                    <a:pt x="1" y="45"/>
                  </a:cubicBezTo>
                  <a:cubicBezTo>
                    <a:pt x="2" y="45"/>
                    <a:pt x="4" y="45"/>
                    <a:pt x="4" y="45"/>
                  </a:cubicBezTo>
                  <a:cubicBezTo>
                    <a:pt x="4" y="45"/>
                    <a:pt x="4" y="55"/>
                    <a:pt x="5" y="56"/>
                  </a:cubicBezTo>
                  <a:cubicBezTo>
                    <a:pt x="6" y="58"/>
                    <a:pt x="13" y="72"/>
                    <a:pt x="19" y="74"/>
                  </a:cubicBezTo>
                  <a:cubicBezTo>
                    <a:pt x="24" y="76"/>
                    <a:pt x="29" y="76"/>
                    <a:pt x="33" y="74"/>
                  </a:cubicBezTo>
                  <a:cubicBezTo>
                    <a:pt x="37" y="73"/>
                    <a:pt x="48" y="60"/>
                    <a:pt x="50" y="57"/>
                  </a:cubicBezTo>
                  <a:cubicBezTo>
                    <a:pt x="51" y="55"/>
                    <a:pt x="51" y="51"/>
                    <a:pt x="51" y="51"/>
                  </a:cubicBezTo>
                  <a:cubicBezTo>
                    <a:pt x="51" y="51"/>
                    <a:pt x="54" y="52"/>
                    <a:pt x="54" y="51"/>
                  </a:cubicBezTo>
                  <a:cubicBezTo>
                    <a:pt x="55" y="50"/>
                    <a:pt x="56" y="45"/>
                    <a:pt x="57" y="42"/>
                  </a:cubicBezTo>
                  <a:cubicBezTo>
                    <a:pt x="59" y="39"/>
                    <a:pt x="57" y="32"/>
                    <a:pt x="57" y="32"/>
                  </a:cubicBez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1" name="Freeform 193"/>
            <p:cNvSpPr/>
            <p:nvPr/>
          </p:nvSpPr>
          <p:spPr>
            <a:xfrm>
              <a:off x="288925" y="0"/>
              <a:ext cx="228600" cy="236538"/>
            </a:xfrm>
            <a:custGeom>
              <a:avLst/>
              <a:gdLst/>
              <a:ahLst/>
              <a:cxnLst>
                <a:cxn ang="0">
                  <a:pos x="7495" y="202747"/>
                </a:cxn>
                <a:cxn ang="0">
                  <a:pos x="18738" y="206501"/>
                </a:cxn>
                <a:cxn ang="0">
                  <a:pos x="26233" y="157692"/>
                </a:cxn>
                <a:cxn ang="0">
                  <a:pos x="44970" y="101373"/>
                </a:cxn>
                <a:cxn ang="0">
                  <a:pos x="127416" y="97619"/>
                </a:cxn>
                <a:cxn ang="0">
                  <a:pos x="164892" y="112637"/>
                </a:cxn>
                <a:cxn ang="0">
                  <a:pos x="191125" y="172710"/>
                </a:cxn>
                <a:cxn ang="0">
                  <a:pos x="191125" y="206501"/>
                </a:cxn>
                <a:cxn ang="0">
                  <a:pos x="187377" y="236538"/>
                </a:cxn>
                <a:cxn ang="0">
                  <a:pos x="194872" y="236538"/>
                </a:cxn>
                <a:cxn ang="0">
                  <a:pos x="206115" y="195238"/>
                </a:cxn>
                <a:cxn ang="0">
                  <a:pos x="213610" y="202747"/>
                </a:cxn>
                <a:cxn ang="0">
                  <a:pos x="217357" y="176465"/>
                </a:cxn>
                <a:cxn ang="0">
                  <a:pos x="228600" y="127655"/>
                </a:cxn>
                <a:cxn ang="0">
                  <a:pos x="176134" y="37546"/>
                </a:cxn>
                <a:cxn ang="0">
                  <a:pos x="101184" y="26282"/>
                </a:cxn>
                <a:cxn ang="0">
                  <a:pos x="22485" y="67582"/>
                </a:cxn>
                <a:cxn ang="0">
                  <a:pos x="0" y="101373"/>
                </a:cxn>
                <a:cxn ang="0">
                  <a:pos x="0" y="176465"/>
                </a:cxn>
                <a:cxn ang="0">
                  <a:pos x="11243" y="168956"/>
                </a:cxn>
                <a:cxn ang="0">
                  <a:pos x="7495" y="198992"/>
                </a:cxn>
              </a:cxnLst>
              <a:pathLst>
                <a:path w="61" h="63">
                  <a:moveTo>
                    <a:pt x="2" y="54"/>
                  </a:move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6" y="44"/>
                    <a:pt x="7" y="42"/>
                  </a:cubicBezTo>
                  <a:cubicBezTo>
                    <a:pt x="8" y="39"/>
                    <a:pt x="13" y="28"/>
                    <a:pt x="12" y="27"/>
                  </a:cubicBezTo>
                  <a:cubicBezTo>
                    <a:pt x="12" y="27"/>
                    <a:pt x="28" y="24"/>
                    <a:pt x="34" y="26"/>
                  </a:cubicBezTo>
                  <a:cubicBezTo>
                    <a:pt x="34" y="26"/>
                    <a:pt x="43" y="29"/>
                    <a:pt x="44" y="30"/>
                  </a:cubicBezTo>
                  <a:cubicBezTo>
                    <a:pt x="46" y="31"/>
                    <a:pt x="49" y="38"/>
                    <a:pt x="51" y="46"/>
                  </a:cubicBezTo>
                  <a:cubicBezTo>
                    <a:pt x="51" y="46"/>
                    <a:pt x="51" y="53"/>
                    <a:pt x="51" y="55"/>
                  </a:cubicBezTo>
                  <a:cubicBezTo>
                    <a:pt x="50" y="57"/>
                    <a:pt x="50" y="63"/>
                    <a:pt x="50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3" y="54"/>
                    <a:pt x="55" y="52"/>
                  </a:cubicBezTo>
                  <a:cubicBezTo>
                    <a:pt x="57" y="51"/>
                    <a:pt x="57" y="54"/>
                    <a:pt x="57" y="54"/>
                  </a:cubicBezTo>
                  <a:cubicBezTo>
                    <a:pt x="57" y="54"/>
                    <a:pt x="58" y="49"/>
                    <a:pt x="58" y="47"/>
                  </a:cubicBezTo>
                  <a:cubicBezTo>
                    <a:pt x="59" y="44"/>
                    <a:pt x="61" y="34"/>
                    <a:pt x="61" y="34"/>
                  </a:cubicBezTo>
                  <a:cubicBezTo>
                    <a:pt x="61" y="34"/>
                    <a:pt x="57" y="20"/>
                    <a:pt x="47" y="10"/>
                  </a:cubicBezTo>
                  <a:cubicBezTo>
                    <a:pt x="37" y="0"/>
                    <a:pt x="27" y="7"/>
                    <a:pt x="27" y="7"/>
                  </a:cubicBezTo>
                  <a:cubicBezTo>
                    <a:pt x="27" y="7"/>
                    <a:pt x="16" y="6"/>
                    <a:pt x="6" y="18"/>
                  </a:cubicBezTo>
                  <a:cubicBezTo>
                    <a:pt x="6" y="18"/>
                    <a:pt x="1" y="25"/>
                    <a:pt x="0" y="27"/>
                  </a:cubicBezTo>
                  <a:cubicBezTo>
                    <a:pt x="0" y="27"/>
                    <a:pt x="0" y="44"/>
                    <a:pt x="0" y="47"/>
                  </a:cubicBezTo>
                  <a:cubicBezTo>
                    <a:pt x="0" y="47"/>
                    <a:pt x="2" y="45"/>
                    <a:pt x="3" y="45"/>
                  </a:cubicBezTo>
                  <a:cubicBezTo>
                    <a:pt x="3" y="46"/>
                    <a:pt x="2" y="53"/>
                    <a:pt x="2" y="53"/>
                  </a:cubicBezTo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2" name="Freeform 194"/>
            <p:cNvSpPr/>
            <p:nvPr/>
          </p:nvSpPr>
          <p:spPr>
            <a:xfrm>
              <a:off x="90488" y="1035050"/>
              <a:ext cx="104775" cy="165100"/>
            </a:xfrm>
            <a:custGeom>
              <a:avLst/>
              <a:gdLst/>
              <a:ahLst/>
              <a:cxnLst>
                <a:cxn ang="0">
                  <a:pos x="3742" y="0"/>
                </a:cxn>
                <a:cxn ang="0">
                  <a:pos x="3742" y="135082"/>
                </a:cxn>
                <a:cxn ang="0">
                  <a:pos x="104775" y="165100"/>
                </a:cxn>
                <a:cxn ang="0">
                  <a:pos x="52388" y="0"/>
                </a:cxn>
                <a:cxn ang="0">
                  <a:pos x="3742" y="0"/>
                </a:cxn>
              </a:cxnLst>
              <a:pathLst>
                <a:path w="28" h="44">
                  <a:moveTo>
                    <a:pt x="1" y="0"/>
                  </a:moveTo>
                  <a:cubicBezTo>
                    <a:pt x="1" y="0"/>
                    <a:pt x="0" y="32"/>
                    <a:pt x="1" y="36"/>
                  </a:cubicBezTo>
                  <a:cubicBezTo>
                    <a:pt x="3" y="41"/>
                    <a:pt x="28" y="44"/>
                    <a:pt x="28" y="44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3" name="Freeform 195"/>
            <p:cNvSpPr/>
            <p:nvPr/>
          </p:nvSpPr>
          <p:spPr>
            <a:xfrm>
              <a:off x="123825" y="1035050"/>
              <a:ext cx="79375" cy="120650"/>
            </a:xfrm>
            <a:custGeom>
              <a:avLst/>
              <a:gdLst/>
              <a:ahLst/>
              <a:cxnLst>
                <a:cxn ang="0">
                  <a:pos x="0" y="52784"/>
                </a:cxn>
                <a:cxn ang="0">
                  <a:pos x="41577" y="120650"/>
                </a:cxn>
                <a:cxn ang="0">
                  <a:pos x="41577" y="60325"/>
                </a:cxn>
                <a:cxn ang="0">
                  <a:pos x="68036" y="0"/>
                </a:cxn>
                <a:cxn ang="0">
                  <a:pos x="0" y="52784"/>
                </a:cxn>
              </a:cxnLst>
              <a:pathLst>
                <a:path w="21" h="32">
                  <a:moveTo>
                    <a:pt x="0" y="14"/>
                  </a:moveTo>
                  <a:cubicBezTo>
                    <a:pt x="0" y="14"/>
                    <a:pt x="4" y="29"/>
                    <a:pt x="11" y="32"/>
                  </a:cubicBezTo>
                  <a:cubicBezTo>
                    <a:pt x="11" y="32"/>
                    <a:pt x="8" y="20"/>
                    <a:pt x="11" y="16"/>
                  </a:cubicBezTo>
                  <a:cubicBezTo>
                    <a:pt x="11" y="16"/>
                    <a:pt x="21" y="9"/>
                    <a:pt x="18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4" name="Freeform 196"/>
            <p:cNvSpPr/>
            <p:nvPr/>
          </p:nvSpPr>
          <p:spPr>
            <a:xfrm>
              <a:off x="158750" y="304800"/>
              <a:ext cx="457200" cy="749300"/>
            </a:xfrm>
            <a:custGeom>
              <a:avLst/>
              <a:gdLst/>
              <a:ahLst/>
              <a:cxnLst>
                <a:cxn ang="0">
                  <a:pos x="142407" y="0"/>
                </a:cxn>
                <a:cxn ang="0">
                  <a:pos x="191125" y="67437"/>
                </a:cxn>
                <a:cxn ang="0">
                  <a:pos x="296056" y="48705"/>
                </a:cxn>
                <a:cxn ang="0">
                  <a:pos x="385997" y="449580"/>
                </a:cxn>
                <a:cxn ang="0">
                  <a:pos x="457200" y="636905"/>
                </a:cxn>
                <a:cxn ang="0">
                  <a:pos x="239843" y="749300"/>
                </a:cxn>
                <a:cxn ang="0">
                  <a:pos x="18738" y="655638"/>
                </a:cxn>
                <a:cxn ang="0">
                  <a:pos x="0" y="194818"/>
                </a:cxn>
                <a:cxn ang="0">
                  <a:pos x="142407" y="0"/>
                </a:cxn>
              </a:cxnLst>
              <a:pathLst>
                <a:path w="122" h="200">
                  <a:moveTo>
                    <a:pt x="38" y="0"/>
                  </a:moveTo>
                  <a:cubicBezTo>
                    <a:pt x="38" y="0"/>
                    <a:pt x="45" y="17"/>
                    <a:pt x="51" y="18"/>
                  </a:cubicBezTo>
                  <a:cubicBezTo>
                    <a:pt x="51" y="18"/>
                    <a:pt x="66" y="23"/>
                    <a:pt x="79" y="13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64" y="200"/>
                    <a:pt x="64" y="200"/>
                    <a:pt x="64" y="200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5F7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5" name="Freeform 197"/>
            <p:cNvSpPr/>
            <p:nvPr/>
          </p:nvSpPr>
          <p:spPr>
            <a:xfrm>
              <a:off x="146050" y="908050"/>
              <a:ext cx="469900" cy="1131888"/>
            </a:xfrm>
            <a:custGeom>
              <a:avLst/>
              <a:gdLst/>
              <a:ahLst/>
              <a:cxnLst>
                <a:cxn ang="0">
                  <a:pos x="469900" y="93699"/>
                </a:cxn>
                <a:cxn ang="0">
                  <a:pos x="458622" y="453505"/>
                </a:cxn>
                <a:cxn ang="0">
                  <a:pos x="375920" y="779578"/>
                </a:cxn>
                <a:cxn ang="0">
                  <a:pos x="458622" y="1053181"/>
                </a:cxn>
                <a:cxn ang="0">
                  <a:pos x="447345" y="1105652"/>
                </a:cxn>
                <a:cxn ang="0">
                  <a:pos x="342087" y="1105652"/>
                </a:cxn>
                <a:cxn ang="0">
                  <a:pos x="342087" y="1064424"/>
                </a:cxn>
                <a:cxn ang="0">
                  <a:pos x="285699" y="1034441"/>
                </a:cxn>
                <a:cxn ang="0">
                  <a:pos x="296977" y="1064424"/>
                </a:cxn>
                <a:cxn ang="0">
                  <a:pos x="187960" y="1068172"/>
                </a:cxn>
                <a:cxn ang="0">
                  <a:pos x="165405" y="1004457"/>
                </a:cxn>
                <a:cxn ang="0">
                  <a:pos x="199238" y="925749"/>
                </a:cxn>
                <a:cxn ang="0">
                  <a:pos x="225552" y="888270"/>
                </a:cxn>
                <a:cxn ang="0">
                  <a:pos x="109017" y="524716"/>
                </a:cxn>
                <a:cxn ang="0">
                  <a:pos x="18796" y="247366"/>
                </a:cxn>
                <a:cxn ang="0">
                  <a:pos x="15037" y="191147"/>
                </a:cxn>
                <a:cxn ang="0">
                  <a:pos x="48870" y="134927"/>
                </a:cxn>
                <a:cxn ang="0">
                  <a:pos x="86462" y="44976"/>
                </a:cxn>
                <a:cxn ang="0">
                  <a:pos x="436067" y="0"/>
                </a:cxn>
                <a:cxn ang="0">
                  <a:pos x="469900" y="93699"/>
                </a:cxn>
              </a:cxnLst>
              <a:pathLst>
                <a:path w="125" h="302">
                  <a:moveTo>
                    <a:pt x="125" y="25"/>
                  </a:moveTo>
                  <a:cubicBezTo>
                    <a:pt x="125" y="25"/>
                    <a:pt x="124" y="109"/>
                    <a:pt x="122" y="121"/>
                  </a:cubicBezTo>
                  <a:cubicBezTo>
                    <a:pt x="121" y="133"/>
                    <a:pt x="100" y="208"/>
                    <a:pt x="100" y="208"/>
                  </a:cubicBezTo>
                  <a:cubicBezTo>
                    <a:pt x="100" y="208"/>
                    <a:pt x="125" y="271"/>
                    <a:pt x="122" y="281"/>
                  </a:cubicBezTo>
                  <a:cubicBezTo>
                    <a:pt x="122" y="281"/>
                    <a:pt x="122" y="292"/>
                    <a:pt x="119" y="295"/>
                  </a:cubicBezTo>
                  <a:cubicBezTo>
                    <a:pt x="115" y="298"/>
                    <a:pt x="98" y="302"/>
                    <a:pt x="91" y="295"/>
                  </a:cubicBezTo>
                  <a:cubicBezTo>
                    <a:pt x="91" y="295"/>
                    <a:pt x="92" y="285"/>
                    <a:pt x="91" y="284"/>
                  </a:cubicBezTo>
                  <a:cubicBezTo>
                    <a:pt x="90" y="283"/>
                    <a:pt x="82" y="290"/>
                    <a:pt x="76" y="276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79" y="284"/>
                    <a:pt x="55" y="291"/>
                    <a:pt x="50" y="285"/>
                  </a:cubicBezTo>
                  <a:cubicBezTo>
                    <a:pt x="45" y="278"/>
                    <a:pt x="44" y="271"/>
                    <a:pt x="44" y="268"/>
                  </a:cubicBezTo>
                  <a:cubicBezTo>
                    <a:pt x="45" y="264"/>
                    <a:pt x="52" y="249"/>
                    <a:pt x="53" y="247"/>
                  </a:cubicBezTo>
                  <a:cubicBezTo>
                    <a:pt x="55" y="246"/>
                    <a:pt x="60" y="239"/>
                    <a:pt x="60" y="237"/>
                  </a:cubicBezTo>
                  <a:cubicBezTo>
                    <a:pt x="60" y="236"/>
                    <a:pt x="35" y="159"/>
                    <a:pt x="29" y="140"/>
                  </a:cubicBezTo>
                  <a:cubicBezTo>
                    <a:pt x="23" y="121"/>
                    <a:pt x="10" y="70"/>
                    <a:pt x="5" y="66"/>
                  </a:cubicBezTo>
                  <a:cubicBezTo>
                    <a:pt x="0" y="62"/>
                    <a:pt x="1" y="54"/>
                    <a:pt x="4" y="51"/>
                  </a:cubicBezTo>
                  <a:cubicBezTo>
                    <a:pt x="8" y="47"/>
                    <a:pt x="9" y="39"/>
                    <a:pt x="13" y="36"/>
                  </a:cubicBezTo>
                  <a:cubicBezTo>
                    <a:pt x="16" y="33"/>
                    <a:pt x="23" y="12"/>
                    <a:pt x="23" y="12"/>
                  </a:cubicBezTo>
                  <a:cubicBezTo>
                    <a:pt x="23" y="12"/>
                    <a:pt x="76" y="18"/>
                    <a:pt x="116" y="0"/>
                  </a:cubicBezTo>
                  <a:lnTo>
                    <a:pt x="125" y="25"/>
                  </a:ln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6" name="Freeform 198"/>
            <p:cNvSpPr/>
            <p:nvPr/>
          </p:nvSpPr>
          <p:spPr>
            <a:xfrm>
              <a:off x="334963" y="1811338"/>
              <a:ext cx="123825" cy="187325"/>
            </a:xfrm>
            <a:custGeom>
              <a:avLst/>
              <a:gdLst/>
              <a:ahLst/>
              <a:cxnLst>
                <a:cxn ang="0">
                  <a:pos x="123825" y="161100"/>
                </a:cxn>
                <a:cxn ang="0">
                  <a:pos x="97559" y="131128"/>
                </a:cxn>
                <a:cxn ang="0">
                  <a:pos x="63789" y="56198"/>
                </a:cxn>
                <a:cxn ang="0">
                  <a:pos x="41275" y="0"/>
                </a:cxn>
                <a:cxn ang="0">
                  <a:pos x="48780" y="71184"/>
                </a:cxn>
                <a:cxn ang="0">
                  <a:pos x="0" y="161100"/>
                </a:cxn>
                <a:cxn ang="0">
                  <a:pos x="0" y="164846"/>
                </a:cxn>
                <a:cxn ang="0">
                  <a:pos x="123825" y="161100"/>
                </a:cxn>
              </a:cxnLst>
              <a:pathLst>
                <a:path w="33" h="50">
                  <a:moveTo>
                    <a:pt x="33" y="43"/>
                  </a:moveTo>
                  <a:cubicBezTo>
                    <a:pt x="26" y="35"/>
                    <a:pt x="26" y="35"/>
                    <a:pt x="26" y="35"/>
                  </a:cubicBezTo>
                  <a:cubicBezTo>
                    <a:pt x="22" y="26"/>
                    <a:pt x="17" y="15"/>
                    <a:pt x="17" y="15"/>
                  </a:cubicBezTo>
                  <a:cubicBezTo>
                    <a:pt x="14" y="9"/>
                    <a:pt x="11" y="0"/>
                    <a:pt x="11" y="0"/>
                  </a:cubicBezTo>
                  <a:cubicBezTo>
                    <a:pt x="12" y="5"/>
                    <a:pt x="13" y="19"/>
                    <a:pt x="13" y="19"/>
                  </a:cubicBezTo>
                  <a:cubicBezTo>
                    <a:pt x="11" y="22"/>
                    <a:pt x="3" y="34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5" y="50"/>
                    <a:pt x="33" y="43"/>
                    <a:pt x="33" y="4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7" name="Freeform 199"/>
            <p:cNvSpPr/>
            <p:nvPr/>
          </p:nvSpPr>
          <p:spPr>
            <a:xfrm>
              <a:off x="214313" y="952500"/>
              <a:ext cx="401638" cy="1087438"/>
            </a:xfrm>
            <a:custGeom>
              <a:avLst/>
              <a:gdLst/>
              <a:ahLst/>
              <a:cxnLst>
                <a:cxn ang="0">
                  <a:pos x="379116" y="1061189"/>
                </a:cxn>
                <a:cxn ang="0">
                  <a:pos x="390377" y="1008692"/>
                </a:cxn>
                <a:cxn ang="0">
                  <a:pos x="307797" y="734958"/>
                </a:cxn>
                <a:cxn ang="0">
                  <a:pos x="390377" y="408727"/>
                </a:cxn>
                <a:cxn ang="0">
                  <a:pos x="401638" y="101244"/>
                </a:cxn>
                <a:cxn ang="0">
                  <a:pos x="401638" y="101244"/>
                </a:cxn>
                <a:cxn ang="0">
                  <a:pos x="364102" y="161241"/>
                </a:cxn>
                <a:cxn ang="0">
                  <a:pos x="375363" y="303733"/>
                </a:cxn>
                <a:cxn ang="0">
                  <a:pos x="307797" y="603716"/>
                </a:cxn>
                <a:cxn ang="0">
                  <a:pos x="270261" y="566218"/>
                </a:cxn>
                <a:cxn ang="0">
                  <a:pos x="292783" y="393728"/>
                </a:cxn>
                <a:cxn ang="0">
                  <a:pos x="259000" y="408727"/>
                </a:cxn>
                <a:cxn ang="0">
                  <a:pos x="296536" y="284984"/>
                </a:cxn>
                <a:cxn ang="0">
                  <a:pos x="243986" y="356230"/>
                </a:cxn>
                <a:cxn ang="0">
                  <a:pos x="259000" y="254985"/>
                </a:cxn>
                <a:cxn ang="0">
                  <a:pos x="266507" y="101244"/>
                </a:cxn>
                <a:cxn ang="0">
                  <a:pos x="243986" y="206238"/>
                </a:cxn>
                <a:cxn ang="0">
                  <a:pos x="183928" y="236237"/>
                </a:cxn>
                <a:cxn ang="0">
                  <a:pos x="172667" y="48747"/>
                </a:cxn>
                <a:cxn ang="0">
                  <a:pos x="78826" y="3750"/>
                </a:cxn>
                <a:cxn ang="0">
                  <a:pos x="18768" y="0"/>
                </a:cxn>
                <a:cxn ang="0">
                  <a:pos x="0" y="48747"/>
                </a:cxn>
                <a:cxn ang="0">
                  <a:pos x="120116" y="164991"/>
                </a:cxn>
                <a:cxn ang="0">
                  <a:pos x="150145" y="221237"/>
                </a:cxn>
                <a:cxn ang="0">
                  <a:pos x="22522" y="206238"/>
                </a:cxn>
                <a:cxn ang="0">
                  <a:pos x="183928" y="269985"/>
                </a:cxn>
                <a:cxn ang="0">
                  <a:pos x="93841" y="262485"/>
                </a:cxn>
                <a:cxn ang="0">
                  <a:pos x="210203" y="326231"/>
                </a:cxn>
                <a:cxn ang="0">
                  <a:pos x="228971" y="389978"/>
                </a:cxn>
                <a:cxn ang="0">
                  <a:pos x="296536" y="749957"/>
                </a:cxn>
                <a:cxn ang="0">
                  <a:pos x="375363" y="993693"/>
                </a:cxn>
                <a:cxn ang="0">
                  <a:pos x="292783" y="986194"/>
                </a:cxn>
                <a:cxn ang="0">
                  <a:pos x="243986" y="986194"/>
                </a:cxn>
                <a:cxn ang="0">
                  <a:pos x="243986" y="1019942"/>
                </a:cxn>
                <a:cxn ang="0">
                  <a:pos x="274015" y="1019942"/>
                </a:cxn>
                <a:cxn ang="0">
                  <a:pos x="274015" y="1061189"/>
                </a:cxn>
                <a:cxn ang="0">
                  <a:pos x="379116" y="1061189"/>
                </a:cxn>
              </a:cxnLst>
              <a:pathLst>
                <a:path w="107" h="290">
                  <a:moveTo>
                    <a:pt x="101" y="283"/>
                  </a:moveTo>
                  <a:cubicBezTo>
                    <a:pt x="104" y="280"/>
                    <a:pt x="104" y="269"/>
                    <a:pt x="104" y="269"/>
                  </a:cubicBezTo>
                  <a:cubicBezTo>
                    <a:pt x="107" y="259"/>
                    <a:pt x="82" y="196"/>
                    <a:pt x="82" y="196"/>
                  </a:cubicBezTo>
                  <a:cubicBezTo>
                    <a:pt x="82" y="196"/>
                    <a:pt x="103" y="121"/>
                    <a:pt x="104" y="109"/>
                  </a:cubicBezTo>
                  <a:cubicBezTo>
                    <a:pt x="106" y="100"/>
                    <a:pt x="107" y="51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93" y="40"/>
                    <a:pt x="97" y="43"/>
                  </a:cubicBezTo>
                  <a:cubicBezTo>
                    <a:pt x="101" y="46"/>
                    <a:pt x="100" y="81"/>
                    <a:pt x="100" y="81"/>
                  </a:cubicBezTo>
                  <a:cubicBezTo>
                    <a:pt x="88" y="96"/>
                    <a:pt x="89" y="151"/>
                    <a:pt x="82" y="161"/>
                  </a:cubicBezTo>
                  <a:cubicBezTo>
                    <a:pt x="75" y="171"/>
                    <a:pt x="74" y="160"/>
                    <a:pt x="72" y="151"/>
                  </a:cubicBezTo>
                  <a:cubicBezTo>
                    <a:pt x="69" y="143"/>
                    <a:pt x="78" y="105"/>
                    <a:pt x="78" y="105"/>
                  </a:cubicBezTo>
                  <a:cubicBezTo>
                    <a:pt x="75" y="109"/>
                    <a:pt x="69" y="109"/>
                    <a:pt x="69" y="109"/>
                  </a:cubicBezTo>
                  <a:cubicBezTo>
                    <a:pt x="80" y="101"/>
                    <a:pt x="79" y="76"/>
                    <a:pt x="79" y="76"/>
                  </a:cubicBezTo>
                  <a:cubicBezTo>
                    <a:pt x="79" y="76"/>
                    <a:pt x="70" y="97"/>
                    <a:pt x="65" y="95"/>
                  </a:cubicBezTo>
                  <a:cubicBezTo>
                    <a:pt x="60" y="92"/>
                    <a:pt x="66" y="74"/>
                    <a:pt x="69" y="68"/>
                  </a:cubicBezTo>
                  <a:cubicBezTo>
                    <a:pt x="73" y="61"/>
                    <a:pt x="71" y="27"/>
                    <a:pt x="71" y="27"/>
                  </a:cubicBezTo>
                  <a:cubicBezTo>
                    <a:pt x="71" y="27"/>
                    <a:pt x="70" y="37"/>
                    <a:pt x="65" y="55"/>
                  </a:cubicBezTo>
                  <a:cubicBezTo>
                    <a:pt x="59" y="74"/>
                    <a:pt x="52" y="67"/>
                    <a:pt x="49" y="63"/>
                  </a:cubicBezTo>
                  <a:cubicBezTo>
                    <a:pt x="47" y="58"/>
                    <a:pt x="46" y="13"/>
                    <a:pt x="46" y="13"/>
                  </a:cubicBezTo>
                  <a:cubicBezTo>
                    <a:pt x="42" y="12"/>
                    <a:pt x="31" y="6"/>
                    <a:pt x="21" y="1"/>
                  </a:cubicBezTo>
                  <a:cubicBezTo>
                    <a:pt x="11" y="1"/>
                    <a:pt x="5" y="0"/>
                    <a:pt x="5" y="0"/>
                  </a:cubicBezTo>
                  <a:cubicBezTo>
                    <a:pt x="5" y="0"/>
                    <a:pt x="3" y="6"/>
                    <a:pt x="0" y="13"/>
                  </a:cubicBezTo>
                  <a:cubicBezTo>
                    <a:pt x="7" y="19"/>
                    <a:pt x="25" y="40"/>
                    <a:pt x="32" y="44"/>
                  </a:cubicBezTo>
                  <a:cubicBezTo>
                    <a:pt x="40" y="49"/>
                    <a:pt x="49" y="63"/>
                    <a:pt x="40" y="59"/>
                  </a:cubicBezTo>
                  <a:cubicBezTo>
                    <a:pt x="30" y="56"/>
                    <a:pt x="6" y="55"/>
                    <a:pt x="6" y="55"/>
                  </a:cubicBezTo>
                  <a:cubicBezTo>
                    <a:pt x="35" y="61"/>
                    <a:pt x="49" y="72"/>
                    <a:pt x="49" y="72"/>
                  </a:cubicBezTo>
                  <a:cubicBezTo>
                    <a:pt x="37" y="69"/>
                    <a:pt x="25" y="70"/>
                    <a:pt x="25" y="70"/>
                  </a:cubicBezTo>
                  <a:cubicBezTo>
                    <a:pt x="47" y="74"/>
                    <a:pt x="56" y="87"/>
                    <a:pt x="56" y="87"/>
                  </a:cubicBezTo>
                  <a:cubicBezTo>
                    <a:pt x="53" y="98"/>
                    <a:pt x="61" y="104"/>
                    <a:pt x="61" y="104"/>
                  </a:cubicBezTo>
                  <a:cubicBezTo>
                    <a:pt x="58" y="113"/>
                    <a:pt x="72" y="191"/>
                    <a:pt x="79" y="200"/>
                  </a:cubicBezTo>
                  <a:cubicBezTo>
                    <a:pt x="86" y="208"/>
                    <a:pt x="100" y="265"/>
                    <a:pt x="100" y="265"/>
                  </a:cubicBezTo>
                  <a:cubicBezTo>
                    <a:pt x="96" y="257"/>
                    <a:pt x="81" y="260"/>
                    <a:pt x="78" y="263"/>
                  </a:cubicBezTo>
                  <a:cubicBezTo>
                    <a:pt x="74" y="266"/>
                    <a:pt x="69" y="262"/>
                    <a:pt x="65" y="263"/>
                  </a:cubicBezTo>
                  <a:cubicBezTo>
                    <a:pt x="62" y="264"/>
                    <a:pt x="64" y="269"/>
                    <a:pt x="65" y="272"/>
                  </a:cubicBezTo>
                  <a:cubicBezTo>
                    <a:pt x="69" y="274"/>
                    <a:pt x="73" y="271"/>
                    <a:pt x="73" y="272"/>
                  </a:cubicBezTo>
                  <a:cubicBezTo>
                    <a:pt x="74" y="273"/>
                    <a:pt x="73" y="283"/>
                    <a:pt x="73" y="283"/>
                  </a:cubicBezTo>
                  <a:cubicBezTo>
                    <a:pt x="80" y="290"/>
                    <a:pt x="97" y="286"/>
                    <a:pt x="101" y="28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8" name="Freeform 200"/>
            <p:cNvSpPr/>
            <p:nvPr/>
          </p:nvSpPr>
          <p:spPr>
            <a:xfrm>
              <a:off x="1155700" y="274638"/>
              <a:ext cx="176213" cy="234950"/>
            </a:xfrm>
            <a:custGeom>
              <a:avLst/>
              <a:gdLst/>
              <a:ahLst/>
              <a:cxnLst>
                <a:cxn ang="0">
                  <a:pos x="18746" y="227491"/>
                </a:cxn>
                <a:cxn ang="0">
                  <a:pos x="59987" y="227491"/>
                </a:cxn>
                <a:cxn ang="0">
                  <a:pos x="127473" y="164092"/>
                </a:cxn>
                <a:cxn ang="0">
                  <a:pos x="138721" y="130528"/>
                </a:cxn>
                <a:cxn ang="0">
                  <a:pos x="157467" y="74587"/>
                </a:cxn>
                <a:cxn ang="0">
                  <a:pos x="142470" y="85775"/>
                </a:cxn>
                <a:cxn ang="0">
                  <a:pos x="146219" y="55940"/>
                </a:cxn>
                <a:cxn ang="0">
                  <a:pos x="168715" y="3729"/>
                </a:cxn>
                <a:cxn ang="0">
                  <a:pos x="149969" y="7459"/>
                </a:cxn>
                <a:cxn ang="0">
                  <a:pos x="142470" y="14917"/>
                </a:cxn>
                <a:cxn ang="0">
                  <a:pos x="112476" y="44752"/>
                </a:cxn>
                <a:cxn ang="0">
                  <a:pos x="86232" y="104422"/>
                </a:cxn>
                <a:cxn ang="0">
                  <a:pos x="37492" y="156633"/>
                </a:cxn>
                <a:cxn ang="0">
                  <a:pos x="0" y="171551"/>
                </a:cxn>
                <a:cxn ang="0">
                  <a:pos x="18746" y="227491"/>
                </a:cxn>
              </a:cxnLst>
              <a:pathLst>
                <a:path w="47" h="63">
                  <a:moveTo>
                    <a:pt x="5" y="61"/>
                  </a:moveTo>
                  <a:cubicBezTo>
                    <a:pt x="5" y="61"/>
                    <a:pt x="14" y="63"/>
                    <a:pt x="16" y="61"/>
                  </a:cubicBezTo>
                  <a:cubicBezTo>
                    <a:pt x="18" y="59"/>
                    <a:pt x="34" y="44"/>
                    <a:pt x="34" y="44"/>
                  </a:cubicBezTo>
                  <a:cubicBezTo>
                    <a:pt x="34" y="44"/>
                    <a:pt x="35" y="39"/>
                    <a:pt x="37" y="35"/>
                  </a:cubicBezTo>
                  <a:cubicBezTo>
                    <a:pt x="40" y="31"/>
                    <a:pt x="45" y="22"/>
                    <a:pt x="42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9" y="19"/>
                    <a:pt x="39" y="15"/>
                  </a:cubicBezTo>
                  <a:cubicBezTo>
                    <a:pt x="39" y="15"/>
                    <a:pt x="47" y="3"/>
                    <a:pt x="45" y="1"/>
                  </a:cubicBezTo>
                  <a:cubicBezTo>
                    <a:pt x="44" y="0"/>
                    <a:pt x="43" y="0"/>
                    <a:pt x="40" y="2"/>
                  </a:cubicBezTo>
                  <a:cubicBezTo>
                    <a:pt x="40" y="3"/>
                    <a:pt x="39" y="3"/>
                    <a:pt x="38" y="4"/>
                  </a:cubicBezTo>
                  <a:cubicBezTo>
                    <a:pt x="35" y="7"/>
                    <a:pt x="30" y="11"/>
                    <a:pt x="30" y="12"/>
                  </a:cubicBezTo>
                  <a:cubicBezTo>
                    <a:pt x="27" y="17"/>
                    <a:pt x="24" y="27"/>
                    <a:pt x="23" y="28"/>
                  </a:cubicBezTo>
                  <a:cubicBezTo>
                    <a:pt x="22" y="30"/>
                    <a:pt x="15" y="36"/>
                    <a:pt x="10" y="42"/>
                  </a:cubicBezTo>
                  <a:cubicBezTo>
                    <a:pt x="4" y="48"/>
                    <a:pt x="0" y="46"/>
                    <a:pt x="0" y="46"/>
                  </a:cubicBezTo>
                  <a:cubicBezTo>
                    <a:pt x="0" y="46"/>
                    <a:pt x="2" y="57"/>
                    <a:pt x="5" y="61"/>
                  </a:cubicBezTo>
                  <a:close/>
                </a:path>
              </a:pathLst>
            </a:custGeom>
            <a:solidFill>
              <a:srgbClr val="F2C27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9" name="Freeform 201"/>
            <p:cNvSpPr/>
            <p:nvPr/>
          </p:nvSpPr>
          <p:spPr>
            <a:xfrm>
              <a:off x="247650" y="379413"/>
              <a:ext cx="90488" cy="88900"/>
            </a:xfrm>
            <a:custGeom>
              <a:avLst/>
              <a:gdLst/>
              <a:ahLst/>
              <a:cxnLst>
                <a:cxn ang="0">
                  <a:pos x="0" y="66675"/>
                </a:cxn>
                <a:cxn ang="0">
                  <a:pos x="90488" y="0"/>
                </a:cxn>
                <a:cxn ang="0">
                  <a:pos x="0" y="88900"/>
                </a:cxn>
                <a:cxn ang="0">
                  <a:pos x="0" y="66675"/>
                </a:cxn>
              </a:cxnLst>
              <a:pathLst>
                <a:path w="57" h="56">
                  <a:moveTo>
                    <a:pt x="0" y="42"/>
                  </a:moveTo>
                  <a:lnTo>
                    <a:pt x="57" y="0"/>
                  </a:lnTo>
                  <a:lnTo>
                    <a:pt x="0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0" name="Freeform 202"/>
            <p:cNvSpPr/>
            <p:nvPr/>
          </p:nvSpPr>
          <p:spPr>
            <a:xfrm>
              <a:off x="382588" y="398463"/>
              <a:ext cx="214313" cy="523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198" y="59871"/>
                </a:cxn>
                <a:cxn ang="0">
                  <a:pos x="146635" y="280647"/>
                </a:cxn>
                <a:cxn ang="0">
                  <a:pos x="214313" y="490197"/>
                </a:cxn>
                <a:cxn ang="0">
                  <a:pos x="60158" y="482713"/>
                </a:cxn>
                <a:cxn ang="0">
                  <a:pos x="124076" y="430326"/>
                </a:cxn>
                <a:cxn ang="0">
                  <a:pos x="60158" y="329293"/>
                </a:cxn>
                <a:cxn ang="0">
                  <a:pos x="75198" y="269421"/>
                </a:cxn>
                <a:cxn ang="0">
                  <a:pos x="63918" y="82323"/>
                </a:cxn>
                <a:cxn ang="0">
                  <a:pos x="0" y="0"/>
                </a:cxn>
              </a:cxnLst>
              <a:pathLst>
                <a:path w="57" h="140">
                  <a:moveTo>
                    <a:pt x="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1"/>
                    <a:pt x="23" y="140"/>
                    <a:pt x="16" y="129"/>
                  </a:cubicBezTo>
                  <a:cubicBezTo>
                    <a:pt x="16" y="129"/>
                    <a:pt x="36" y="136"/>
                    <a:pt x="33" y="115"/>
                  </a:cubicBezTo>
                  <a:cubicBezTo>
                    <a:pt x="31" y="94"/>
                    <a:pt x="19" y="96"/>
                    <a:pt x="16" y="88"/>
                  </a:cubicBezTo>
                  <a:cubicBezTo>
                    <a:pt x="16" y="88"/>
                    <a:pt x="20" y="88"/>
                    <a:pt x="20" y="72"/>
                  </a:cubicBezTo>
                  <a:cubicBezTo>
                    <a:pt x="21" y="56"/>
                    <a:pt x="17" y="22"/>
                    <a:pt x="17" y="22"/>
                  </a:cubicBezTo>
                  <a:cubicBezTo>
                    <a:pt x="17" y="22"/>
                    <a:pt x="9" y="12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1" name="Freeform 203"/>
            <p:cNvSpPr/>
            <p:nvPr/>
          </p:nvSpPr>
          <p:spPr>
            <a:xfrm>
              <a:off x="0" y="322263"/>
              <a:ext cx="285750" cy="814388"/>
            </a:xfrm>
            <a:custGeom>
              <a:avLst/>
              <a:gdLst/>
              <a:ahLst/>
              <a:cxnLst>
                <a:cxn ang="0">
                  <a:pos x="124076" y="814388"/>
                </a:cxn>
                <a:cxn ang="0">
                  <a:pos x="195513" y="731823"/>
                </a:cxn>
                <a:cxn ang="0">
                  <a:pos x="270711" y="424082"/>
                </a:cxn>
                <a:cxn ang="0">
                  <a:pos x="285750" y="0"/>
                </a:cxn>
                <a:cxn ang="0">
                  <a:pos x="244391" y="41282"/>
                </a:cxn>
                <a:cxn ang="0">
                  <a:pos x="67678" y="90071"/>
                </a:cxn>
                <a:cxn ang="0">
                  <a:pos x="0" y="450353"/>
                </a:cxn>
                <a:cxn ang="0">
                  <a:pos x="30079" y="607976"/>
                </a:cxn>
                <a:cxn ang="0">
                  <a:pos x="124076" y="814388"/>
                </a:cxn>
              </a:cxnLst>
              <a:pathLst>
                <a:path w="76" h="217">
                  <a:moveTo>
                    <a:pt x="33" y="217"/>
                  </a:moveTo>
                  <a:cubicBezTo>
                    <a:pt x="33" y="217"/>
                    <a:pt x="34" y="203"/>
                    <a:pt x="52" y="195"/>
                  </a:cubicBezTo>
                  <a:cubicBezTo>
                    <a:pt x="52" y="195"/>
                    <a:pt x="70" y="154"/>
                    <a:pt x="72" y="113"/>
                  </a:cubicBezTo>
                  <a:cubicBezTo>
                    <a:pt x="74" y="73"/>
                    <a:pt x="71" y="11"/>
                    <a:pt x="76" y="0"/>
                  </a:cubicBezTo>
                  <a:cubicBezTo>
                    <a:pt x="76" y="0"/>
                    <a:pt x="72" y="2"/>
                    <a:pt x="65" y="11"/>
                  </a:cubicBezTo>
                  <a:cubicBezTo>
                    <a:pt x="65" y="11"/>
                    <a:pt x="27" y="17"/>
                    <a:pt x="18" y="24"/>
                  </a:cubicBezTo>
                  <a:cubicBezTo>
                    <a:pt x="18" y="24"/>
                    <a:pt x="5" y="57"/>
                    <a:pt x="0" y="120"/>
                  </a:cubicBezTo>
                  <a:cubicBezTo>
                    <a:pt x="0" y="120"/>
                    <a:pt x="6" y="157"/>
                    <a:pt x="8" y="162"/>
                  </a:cubicBezTo>
                  <a:cubicBezTo>
                    <a:pt x="11" y="167"/>
                    <a:pt x="21" y="196"/>
                    <a:pt x="33" y="217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2" name="Freeform 204"/>
            <p:cNvSpPr/>
            <p:nvPr/>
          </p:nvSpPr>
          <p:spPr>
            <a:xfrm>
              <a:off x="1169988" y="274638"/>
              <a:ext cx="161925" cy="234950"/>
            </a:xfrm>
            <a:custGeom>
              <a:avLst/>
              <a:gdLst/>
              <a:ahLst/>
              <a:cxnLst>
                <a:cxn ang="0">
                  <a:pos x="154394" y="3729"/>
                </a:cxn>
                <a:cxn ang="0">
                  <a:pos x="146862" y="3729"/>
                </a:cxn>
                <a:cxn ang="0">
                  <a:pos x="124268" y="67129"/>
                </a:cxn>
                <a:cxn ang="0">
                  <a:pos x="112971" y="104422"/>
                </a:cxn>
                <a:cxn ang="0">
                  <a:pos x="135565" y="100693"/>
                </a:cxn>
                <a:cxn ang="0">
                  <a:pos x="105440" y="160363"/>
                </a:cxn>
                <a:cxn ang="0">
                  <a:pos x="48954" y="208844"/>
                </a:cxn>
                <a:cxn ang="0">
                  <a:pos x="3766" y="201386"/>
                </a:cxn>
                <a:cxn ang="0">
                  <a:pos x="0" y="223762"/>
                </a:cxn>
                <a:cxn ang="0">
                  <a:pos x="3766" y="227491"/>
                </a:cxn>
                <a:cxn ang="0">
                  <a:pos x="45188" y="227491"/>
                </a:cxn>
                <a:cxn ang="0">
                  <a:pos x="112971" y="164092"/>
                </a:cxn>
                <a:cxn ang="0">
                  <a:pos x="124268" y="130528"/>
                </a:cxn>
                <a:cxn ang="0">
                  <a:pos x="143097" y="74587"/>
                </a:cxn>
                <a:cxn ang="0">
                  <a:pos x="128034" y="85775"/>
                </a:cxn>
                <a:cxn ang="0">
                  <a:pos x="131799" y="55940"/>
                </a:cxn>
                <a:cxn ang="0">
                  <a:pos x="154394" y="3729"/>
                </a:cxn>
              </a:cxnLst>
              <a:pathLst>
                <a:path w="43" h="63">
                  <a:moveTo>
                    <a:pt x="41" y="1"/>
                  </a:moveTo>
                  <a:cubicBezTo>
                    <a:pt x="41" y="0"/>
                    <a:pt x="40" y="0"/>
                    <a:pt x="39" y="1"/>
                  </a:cubicBezTo>
                  <a:cubicBezTo>
                    <a:pt x="42" y="4"/>
                    <a:pt x="33" y="18"/>
                    <a:pt x="33" y="1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4" y="25"/>
                    <a:pt x="36" y="27"/>
                  </a:cubicBezTo>
                  <a:cubicBezTo>
                    <a:pt x="33" y="31"/>
                    <a:pt x="28" y="43"/>
                    <a:pt x="28" y="43"/>
                  </a:cubicBezTo>
                  <a:cubicBezTo>
                    <a:pt x="28" y="43"/>
                    <a:pt x="21" y="50"/>
                    <a:pt x="13" y="56"/>
                  </a:cubicBezTo>
                  <a:cubicBezTo>
                    <a:pt x="4" y="63"/>
                    <a:pt x="1" y="54"/>
                    <a:pt x="1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1" y="61"/>
                  </a:cubicBezTo>
                  <a:cubicBezTo>
                    <a:pt x="1" y="61"/>
                    <a:pt x="10" y="63"/>
                    <a:pt x="12" y="61"/>
                  </a:cubicBezTo>
                  <a:cubicBezTo>
                    <a:pt x="14" y="59"/>
                    <a:pt x="30" y="44"/>
                    <a:pt x="30" y="44"/>
                  </a:cubicBezTo>
                  <a:cubicBezTo>
                    <a:pt x="30" y="44"/>
                    <a:pt x="31" y="39"/>
                    <a:pt x="33" y="35"/>
                  </a:cubicBezTo>
                  <a:cubicBezTo>
                    <a:pt x="36" y="31"/>
                    <a:pt x="41" y="22"/>
                    <a:pt x="38" y="20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5" y="19"/>
                    <a:pt x="35" y="15"/>
                  </a:cubicBezTo>
                  <a:cubicBezTo>
                    <a:pt x="35" y="15"/>
                    <a:pt x="43" y="3"/>
                    <a:pt x="41" y="1"/>
                  </a:cubicBez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3" name="Freeform 205"/>
            <p:cNvSpPr/>
            <p:nvPr/>
          </p:nvSpPr>
          <p:spPr>
            <a:xfrm>
              <a:off x="247650" y="915988"/>
              <a:ext cx="333375" cy="85725"/>
            </a:xfrm>
            <a:custGeom>
              <a:avLst/>
              <a:gdLst/>
              <a:ahLst/>
              <a:cxnLst>
                <a:cxn ang="0">
                  <a:pos x="310900" y="0"/>
                </a:cxn>
                <a:cxn ang="0">
                  <a:pos x="11237" y="37272"/>
                </a:cxn>
                <a:cxn ang="0">
                  <a:pos x="0" y="44726"/>
                </a:cxn>
                <a:cxn ang="0">
                  <a:pos x="333375" y="37272"/>
                </a:cxn>
                <a:cxn ang="0">
                  <a:pos x="310900" y="0"/>
                </a:cxn>
              </a:cxnLst>
              <a:pathLst>
                <a:path w="89" h="23">
                  <a:moveTo>
                    <a:pt x="83" y="0"/>
                  </a:moveTo>
                  <a:cubicBezTo>
                    <a:pt x="53" y="12"/>
                    <a:pt x="18" y="11"/>
                    <a:pt x="3" y="10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52" y="23"/>
                    <a:pt x="89" y="1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4" name="Freeform 206"/>
            <p:cNvSpPr/>
            <p:nvPr/>
          </p:nvSpPr>
          <p:spPr>
            <a:xfrm>
              <a:off x="176213" y="398463"/>
              <a:ext cx="93663" cy="449263"/>
            </a:xfrm>
            <a:custGeom>
              <a:avLst/>
              <a:gdLst/>
              <a:ahLst/>
              <a:cxnLst>
                <a:cxn ang="0">
                  <a:pos x="82423" y="449263"/>
                </a:cxn>
                <a:cxn ang="0">
                  <a:pos x="93663" y="348179"/>
                </a:cxn>
                <a:cxn ang="0">
                  <a:pos x="93663" y="329460"/>
                </a:cxn>
                <a:cxn ang="0">
                  <a:pos x="11240" y="52414"/>
                </a:cxn>
                <a:cxn ang="0">
                  <a:pos x="44958" y="41182"/>
                </a:cxn>
                <a:cxn ang="0">
                  <a:pos x="11240" y="0"/>
                </a:cxn>
                <a:cxn ang="0">
                  <a:pos x="29972" y="37439"/>
                </a:cxn>
                <a:cxn ang="0">
                  <a:pos x="0" y="52414"/>
                </a:cxn>
                <a:cxn ang="0">
                  <a:pos x="82423" y="449263"/>
                </a:cxn>
              </a:cxnLst>
              <a:pathLst>
                <a:path w="25" h="120">
                  <a:moveTo>
                    <a:pt x="22" y="120"/>
                  </a:moveTo>
                  <a:cubicBezTo>
                    <a:pt x="23" y="112"/>
                    <a:pt x="24" y="102"/>
                    <a:pt x="25" y="93"/>
                  </a:cubicBezTo>
                  <a:cubicBezTo>
                    <a:pt x="25" y="91"/>
                    <a:pt x="25" y="90"/>
                    <a:pt x="25" y="88"/>
                  </a:cubicBezTo>
                  <a:cubicBezTo>
                    <a:pt x="15" y="59"/>
                    <a:pt x="3" y="14"/>
                    <a:pt x="3" y="1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6"/>
                    <a:pt x="3" y="0"/>
                    <a:pt x="3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12" y="57"/>
                    <a:pt x="19" y="99"/>
                    <a:pt x="22" y="12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5" name="Freeform 207"/>
            <p:cNvSpPr/>
            <p:nvPr/>
          </p:nvSpPr>
          <p:spPr>
            <a:xfrm>
              <a:off x="1155700" y="428625"/>
              <a:ext cx="52388" cy="115888"/>
            </a:xfrm>
            <a:custGeom>
              <a:avLst/>
              <a:gdLst/>
              <a:ahLst/>
              <a:cxnLst>
                <a:cxn ang="0">
                  <a:pos x="37420" y="0"/>
                </a:cxn>
                <a:cxn ang="0">
                  <a:pos x="0" y="18692"/>
                </a:cxn>
                <a:cxn ang="0">
                  <a:pos x="33678" y="115888"/>
                </a:cxn>
                <a:cxn ang="0">
                  <a:pos x="37420" y="0"/>
                </a:cxn>
              </a:cxnLst>
              <a:pathLst>
                <a:path w="14" h="31">
                  <a:moveTo>
                    <a:pt x="1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4" y="14"/>
                    <a:pt x="10" y="0"/>
                  </a:cubicBezTo>
                  <a:close/>
                </a:path>
              </a:pathLst>
            </a:custGeom>
            <a:solidFill>
              <a:srgbClr val="CFD0D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6" name="Freeform 208"/>
            <p:cNvSpPr/>
            <p:nvPr/>
          </p:nvSpPr>
          <p:spPr>
            <a:xfrm>
              <a:off x="192088" y="608013"/>
              <a:ext cx="1" cy="55563"/>
            </a:xfrm>
            <a:custGeom>
              <a:avLst/>
              <a:gdLst/>
              <a:ahLst/>
              <a:cxnLst>
                <a:cxn ang="0">
                  <a:pos x="0" y="14817"/>
                </a:cxn>
                <a:cxn ang="0">
                  <a:pos x="0" y="55563"/>
                </a:cxn>
                <a:cxn ang="0">
                  <a:pos x="0" y="22225"/>
                </a:cxn>
                <a:cxn ang="0">
                  <a:pos x="0" y="14817"/>
                </a:cxn>
              </a:cxnLst>
              <a:pathLst>
                <a:path w="1" h="15">
                  <a:moveTo>
                    <a:pt x="0" y="4"/>
                  </a:moveTo>
                  <a:cubicBezTo>
                    <a:pt x="0" y="0"/>
                    <a:pt x="0" y="6"/>
                    <a:pt x="0" y="15"/>
                  </a:cubicBezTo>
                  <a:cubicBezTo>
                    <a:pt x="0" y="11"/>
                    <a:pt x="0" y="8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7" name="Freeform 209"/>
            <p:cNvSpPr/>
            <p:nvPr/>
          </p:nvSpPr>
          <p:spPr>
            <a:xfrm>
              <a:off x="34925" y="457200"/>
              <a:ext cx="179388" cy="596900"/>
            </a:xfrm>
            <a:custGeom>
              <a:avLst/>
              <a:gdLst/>
              <a:ahLst/>
              <a:cxnLst>
                <a:cxn ang="0">
                  <a:pos x="179388" y="555605"/>
                </a:cxn>
                <a:cxn ang="0">
                  <a:pos x="156965" y="431720"/>
                </a:cxn>
                <a:cxn ang="0">
                  <a:pos x="156965" y="206475"/>
                </a:cxn>
                <a:cxn ang="0">
                  <a:pos x="138278" y="375409"/>
                </a:cxn>
                <a:cxn ang="0">
                  <a:pos x="123329" y="165180"/>
                </a:cxn>
                <a:cxn ang="0">
                  <a:pos x="123329" y="431720"/>
                </a:cxn>
                <a:cxn ang="0">
                  <a:pos x="74745" y="266540"/>
                </a:cxn>
                <a:cxn ang="0">
                  <a:pos x="59796" y="0"/>
                </a:cxn>
                <a:cxn ang="0">
                  <a:pos x="52322" y="247770"/>
                </a:cxn>
                <a:cxn ang="0">
                  <a:pos x="0" y="183950"/>
                </a:cxn>
                <a:cxn ang="0">
                  <a:pos x="52322" y="270294"/>
                </a:cxn>
                <a:cxn ang="0">
                  <a:pos x="33635" y="296573"/>
                </a:cxn>
                <a:cxn ang="0">
                  <a:pos x="56059" y="315343"/>
                </a:cxn>
                <a:cxn ang="0">
                  <a:pos x="11212" y="337868"/>
                </a:cxn>
                <a:cxn ang="0">
                  <a:pos x="63533" y="337868"/>
                </a:cxn>
                <a:cxn ang="0">
                  <a:pos x="18686" y="360392"/>
                </a:cxn>
                <a:cxn ang="0">
                  <a:pos x="85957" y="397933"/>
                </a:cxn>
                <a:cxn ang="0">
                  <a:pos x="164439" y="596900"/>
                </a:cxn>
                <a:cxn ang="0">
                  <a:pos x="179388" y="555605"/>
                </a:cxn>
              </a:cxnLst>
              <a:pathLst>
                <a:path w="48" h="159">
                  <a:moveTo>
                    <a:pt x="48" y="148"/>
                  </a:moveTo>
                  <a:cubicBezTo>
                    <a:pt x="44" y="135"/>
                    <a:pt x="42" y="115"/>
                    <a:pt x="42" y="115"/>
                  </a:cubicBezTo>
                  <a:cubicBezTo>
                    <a:pt x="43" y="96"/>
                    <a:pt x="42" y="70"/>
                    <a:pt x="42" y="55"/>
                  </a:cubicBezTo>
                  <a:cubicBezTo>
                    <a:pt x="41" y="72"/>
                    <a:pt x="37" y="100"/>
                    <a:pt x="37" y="100"/>
                  </a:cubicBezTo>
                  <a:cubicBezTo>
                    <a:pt x="37" y="83"/>
                    <a:pt x="33" y="44"/>
                    <a:pt x="33" y="44"/>
                  </a:cubicBezTo>
                  <a:cubicBezTo>
                    <a:pt x="34" y="44"/>
                    <a:pt x="33" y="115"/>
                    <a:pt x="33" y="115"/>
                  </a:cubicBezTo>
                  <a:cubicBezTo>
                    <a:pt x="24" y="104"/>
                    <a:pt x="20" y="71"/>
                    <a:pt x="20" y="71"/>
                  </a:cubicBezTo>
                  <a:cubicBezTo>
                    <a:pt x="24" y="49"/>
                    <a:pt x="16" y="0"/>
                    <a:pt x="16" y="0"/>
                  </a:cubicBezTo>
                  <a:cubicBezTo>
                    <a:pt x="16" y="0"/>
                    <a:pt x="22" y="61"/>
                    <a:pt x="14" y="66"/>
                  </a:cubicBezTo>
                  <a:cubicBezTo>
                    <a:pt x="7" y="71"/>
                    <a:pt x="0" y="49"/>
                    <a:pt x="0" y="49"/>
                  </a:cubicBezTo>
                  <a:cubicBezTo>
                    <a:pt x="2" y="66"/>
                    <a:pt x="13" y="72"/>
                    <a:pt x="14" y="72"/>
                  </a:cubicBezTo>
                  <a:cubicBezTo>
                    <a:pt x="13" y="72"/>
                    <a:pt x="9" y="79"/>
                    <a:pt x="9" y="79"/>
                  </a:cubicBezTo>
                  <a:cubicBezTo>
                    <a:pt x="16" y="79"/>
                    <a:pt x="15" y="84"/>
                    <a:pt x="15" y="84"/>
                  </a:cubicBezTo>
                  <a:cubicBezTo>
                    <a:pt x="12" y="84"/>
                    <a:pt x="3" y="90"/>
                    <a:pt x="3" y="90"/>
                  </a:cubicBezTo>
                  <a:cubicBezTo>
                    <a:pt x="10" y="88"/>
                    <a:pt x="17" y="90"/>
                    <a:pt x="17" y="90"/>
                  </a:cubicBezTo>
                  <a:cubicBezTo>
                    <a:pt x="13" y="90"/>
                    <a:pt x="5" y="96"/>
                    <a:pt x="5" y="96"/>
                  </a:cubicBezTo>
                  <a:cubicBezTo>
                    <a:pt x="16" y="93"/>
                    <a:pt x="20" y="103"/>
                    <a:pt x="23" y="106"/>
                  </a:cubicBezTo>
                  <a:cubicBezTo>
                    <a:pt x="24" y="108"/>
                    <a:pt x="37" y="140"/>
                    <a:pt x="44" y="159"/>
                  </a:cubicBezTo>
                  <a:cubicBezTo>
                    <a:pt x="44" y="157"/>
                    <a:pt x="46" y="153"/>
                    <a:pt x="48" y="1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8" name="Freeform 210"/>
            <p:cNvSpPr/>
            <p:nvPr/>
          </p:nvSpPr>
          <p:spPr>
            <a:xfrm>
              <a:off x="442913" y="338138"/>
              <a:ext cx="762000" cy="881063"/>
            </a:xfrm>
            <a:custGeom>
              <a:avLst/>
              <a:gdLst/>
              <a:ahLst/>
              <a:cxnLst>
                <a:cxn ang="0">
                  <a:pos x="0" y="26244"/>
                </a:cxn>
                <a:cxn ang="0">
                  <a:pos x="15015" y="367422"/>
                </a:cxn>
                <a:cxn ang="0">
                  <a:pos x="270266" y="881063"/>
                </a:cxn>
                <a:cxn ang="0">
                  <a:pos x="322818" y="839822"/>
                </a:cxn>
                <a:cxn ang="0">
                  <a:pos x="247744" y="416162"/>
                </a:cxn>
                <a:cxn ang="0">
                  <a:pos x="232729" y="243698"/>
                </a:cxn>
                <a:cxn ang="0">
                  <a:pos x="371616" y="262444"/>
                </a:cxn>
                <a:cxn ang="0">
                  <a:pos x="397892" y="281190"/>
                </a:cxn>
                <a:cxn ang="0">
                  <a:pos x="548039" y="251197"/>
                </a:cxn>
                <a:cxn ang="0">
                  <a:pos x="754493" y="213705"/>
                </a:cxn>
                <a:cxn ang="0">
                  <a:pos x="731970" y="101229"/>
                </a:cxn>
                <a:cxn ang="0">
                  <a:pos x="420414" y="119975"/>
                </a:cxn>
                <a:cxn ang="0">
                  <a:pos x="307803" y="108727"/>
                </a:cxn>
                <a:cxn ang="0">
                  <a:pos x="259005" y="108727"/>
                </a:cxn>
                <a:cxn ang="0">
                  <a:pos x="243990" y="82482"/>
                </a:cxn>
                <a:cxn ang="0">
                  <a:pos x="213961" y="82482"/>
                </a:cxn>
                <a:cxn ang="0">
                  <a:pos x="187685" y="26244"/>
                </a:cxn>
                <a:cxn ang="0">
                  <a:pos x="82581" y="11248"/>
                </a:cxn>
                <a:cxn ang="0">
                  <a:pos x="22522" y="0"/>
                </a:cxn>
                <a:cxn ang="0">
                  <a:pos x="0" y="26244"/>
                </a:cxn>
              </a:cxnLst>
              <a:pathLst>
                <a:path w="203" h="235">
                  <a:moveTo>
                    <a:pt x="0" y="7"/>
                  </a:moveTo>
                  <a:cubicBezTo>
                    <a:pt x="0" y="7"/>
                    <a:pt x="0" y="67"/>
                    <a:pt x="4" y="98"/>
                  </a:cubicBezTo>
                  <a:cubicBezTo>
                    <a:pt x="4" y="98"/>
                    <a:pt x="35" y="215"/>
                    <a:pt x="72" y="235"/>
                  </a:cubicBezTo>
                  <a:cubicBezTo>
                    <a:pt x="72" y="235"/>
                    <a:pt x="84" y="228"/>
                    <a:pt x="86" y="224"/>
                  </a:cubicBezTo>
                  <a:cubicBezTo>
                    <a:pt x="87" y="220"/>
                    <a:pt x="68" y="119"/>
                    <a:pt x="66" y="111"/>
                  </a:cubicBezTo>
                  <a:cubicBezTo>
                    <a:pt x="64" y="103"/>
                    <a:pt x="62" y="65"/>
                    <a:pt x="62" y="65"/>
                  </a:cubicBezTo>
                  <a:cubicBezTo>
                    <a:pt x="62" y="65"/>
                    <a:pt x="93" y="68"/>
                    <a:pt x="99" y="70"/>
                  </a:cubicBezTo>
                  <a:cubicBezTo>
                    <a:pt x="99" y="70"/>
                    <a:pt x="99" y="76"/>
                    <a:pt x="106" y="75"/>
                  </a:cubicBezTo>
                  <a:cubicBezTo>
                    <a:pt x="114" y="74"/>
                    <a:pt x="141" y="67"/>
                    <a:pt x="146" y="67"/>
                  </a:cubicBezTo>
                  <a:cubicBezTo>
                    <a:pt x="150" y="66"/>
                    <a:pt x="199" y="58"/>
                    <a:pt x="201" y="57"/>
                  </a:cubicBezTo>
                  <a:cubicBezTo>
                    <a:pt x="203" y="56"/>
                    <a:pt x="196" y="30"/>
                    <a:pt x="195" y="27"/>
                  </a:cubicBezTo>
                  <a:cubicBezTo>
                    <a:pt x="193" y="24"/>
                    <a:pt x="126" y="31"/>
                    <a:pt x="112" y="32"/>
                  </a:cubicBezTo>
                  <a:cubicBezTo>
                    <a:pt x="112" y="32"/>
                    <a:pt x="84" y="30"/>
                    <a:pt x="82" y="29"/>
                  </a:cubicBezTo>
                  <a:cubicBezTo>
                    <a:pt x="80" y="28"/>
                    <a:pt x="69" y="29"/>
                    <a:pt x="69" y="29"/>
                  </a:cubicBezTo>
                  <a:cubicBezTo>
                    <a:pt x="69" y="29"/>
                    <a:pt x="67" y="23"/>
                    <a:pt x="65" y="22"/>
                  </a:cubicBezTo>
                  <a:cubicBezTo>
                    <a:pt x="63" y="22"/>
                    <a:pt x="57" y="22"/>
                    <a:pt x="57" y="22"/>
                  </a:cubicBezTo>
                  <a:cubicBezTo>
                    <a:pt x="57" y="22"/>
                    <a:pt x="58" y="10"/>
                    <a:pt x="50" y="7"/>
                  </a:cubicBezTo>
                  <a:cubicBezTo>
                    <a:pt x="42" y="4"/>
                    <a:pt x="27" y="6"/>
                    <a:pt x="22" y="3"/>
                  </a:cubicBezTo>
                  <a:cubicBezTo>
                    <a:pt x="17" y="1"/>
                    <a:pt x="6" y="0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9" name="Freeform 211"/>
            <p:cNvSpPr/>
            <p:nvPr/>
          </p:nvSpPr>
          <p:spPr>
            <a:xfrm>
              <a:off x="442913" y="352425"/>
              <a:ext cx="738188" cy="803275"/>
            </a:xfrm>
            <a:custGeom>
              <a:avLst/>
              <a:gdLst/>
              <a:ahLst/>
              <a:cxnLst>
                <a:cxn ang="0">
                  <a:pos x="711958" y="93841"/>
                </a:cxn>
                <a:cxn ang="0">
                  <a:pos x="430922" y="127623"/>
                </a:cxn>
                <a:cxn ang="0">
                  <a:pos x="299772" y="198942"/>
                </a:cxn>
                <a:cxn ang="0">
                  <a:pos x="378462" y="127623"/>
                </a:cxn>
                <a:cxn ang="0">
                  <a:pos x="273542" y="198942"/>
                </a:cxn>
                <a:cxn ang="0">
                  <a:pos x="333496" y="127623"/>
                </a:cxn>
                <a:cxn ang="0">
                  <a:pos x="254806" y="195188"/>
                </a:cxn>
                <a:cxn ang="0">
                  <a:pos x="273542" y="127623"/>
                </a:cxn>
                <a:cxn ang="0">
                  <a:pos x="281036" y="116362"/>
                </a:cxn>
                <a:cxn ang="0">
                  <a:pos x="254806" y="116362"/>
                </a:cxn>
                <a:cxn ang="0">
                  <a:pos x="228576" y="172667"/>
                </a:cxn>
                <a:cxn ang="0">
                  <a:pos x="236070" y="105101"/>
                </a:cxn>
                <a:cxn ang="0">
                  <a:pos x="206093" y="138884"/>
                </a:cxn>
                <a:cxn ang="0">
                  <a:pos x="206093" y="146391"/>
                </a:cxn>
                <a:cxn ang="0">
                  <a:pos x="198599" y="18768"/>
                </a:cxn>
                <a:cxn ang="0">
                  <a:pos x="187357" y="11261"/>
                </a:cxn>
                <a:cxn ang="0">
                  <a:pos x="146139" y="3754"/>
                </a:cxn>
                <a:cxn ang="0">
                  <a:pos x="138644" y="11261"/>
                </a:cxn>
                <a:cxn ang="0">
                  <a:pos x="89932" y="11261"/>
                </a:cxn>
                <a:cxn ang="0">
                  <a:pos x="123656" y="41290"/>
                </a:cxn>
                <a:cxn ang="0">
                  <a:pos x="11241" y="0"/>
                </a:cxn>
                <a:cxn ang="0">
                  <a:pos x="0" y="11261"/>
                </a:cxn>
                <a:cxn ang="0">
                  <a:pos x="0" y="15014"/>
                </a:cxn>
                <a:cxn ang="0">
                  <a:pos x="48713" y="60058"/>
                </a:cxn>
                <a:cxn ang="0">
                  <a:pos x="18736" y="210203"/>
                </a:cxn>
                <a:cxn ang="0">
                  <a:pos x="11241" y="319058"/>
                </a:cxn>
                <a:cxn ang="0">
                  <a:pos x="14989" y="352840"/>
                </a:cxn>
                <a:cxn ang="0">
                  <a:pos x="26230" y="397884"/>
                </a:cxn>
                <a:cxn ang="0">
                  <a:pos x="59954" y="228971"/>
                </a:cxn>
                <a:cxn ang="0">
                  <a:pos x="74943" y="67565"/>
                </a:cxn>
                <a:cxn ang="0">
                  <a:pos x="63702" y="232725"/>
                </a:cxn>
                <a:cxn ang="0">
                  <a:pos x="74943" y="409145"/>
                </a:cxn>
                <a:cxn ang="0">
                  <a:pos x="202346" y="720695"/>
                </a:cxn>
                <a:cxn ang="0">
                  <a:pos x="269795" y="803275"/>
                </a:cxn>
                <a:cxn ang="0">
                  <a:pos x="236070" y="495478"/>
                </a:cxn>
                <a:cxn ang="0">
                  <a:pos x="224829" y="228971"/>
                </a:cxn>
                <a:cxn ang="0">
                  <a:pos x="322255" y="217710"/>
                </a:cxn>
                <a:cxn ang="0">
                  <a:pos x="412186" y="202696"/>
                </a:cxn>
                <a:cxn ang="0">
                  <a:pos x="397198" y="228971"/>
                </a:cxn>
                <a:cxn ang="0">
                  <a:pos x="498371" y="217710"/>
                </a:cxn>
                <a:cxn ang="0">
                  <a:pos x="738188" y="180174"/>
                </a:cxn>
                <a:cxn ang="0">
                  <a:pos x="711958" y="93841"/>
                </a:cxn>
              </a:cxnLst>
              <a:pathLst>
                <a:path w="197" h="214">
                  <a:moveTo>
                    <a:pt x="190" y="25"/>
                  </a:moveTo>
                  <a:cubicBezTo>
                    <a:pt x="185" y="22"/>
                    <a:pt x="115" y="34"/>
                    <a:pt x="115" y="34"/>
                  </a:cubicBezTo>
                  <a:cubicBezTo>
                    <a:pt x="115" y="34"/>
                    <a:pt x="89" y="54"/>
                    <a:pt x="80" y="53"/>
                  </a:cubicBezTo>
                  <a:cubicBezTo>
                    <a:pt x="80" y="53"/>
                    <a:pt x="106" y="41"/>
                    <a:pt x="101" y="34"/>
                  </a:cubicBezTo>
                  <a:cubicBezTo>
                    <a:pt x="95" y="26"/>
                    <a:pt x="73" y="53"/>
                    <a:pt x="73" y="53"/>
                  </a:cubicBezTo>
                  <a:cubicBezTo>
                    <a:pt x="73" y="53"/>
                    <a:pt x="79" y="38"/>
                    <a:pt x="89" y="34"/>
                  </a:cubicBezTo>
                  <a:cubicBezTo>
                    <a:pt x="89" y="34"/>
                    <a:pt x="78" y="27"/>
                    <a:pt x="68" y="52"/>
                  </a:cubicBezTo>
                  <a:cubicBezTo>
                    <a:pt x="68" y="52"/>
                    <a:pt x="70" y="40"/>
                    <a:pt x="73" y="34"/>
                  </a:cubicBezTo>
                  <a:cubicBezTo>
                    <a:pt x="74" y="32"/>
                    <a:pt x="74" y="32"/>
                    <a:pt x="75" y="31"/>
                  </a:cubicBezTo>
                  <a:cubicBezTo>
                    <a:pt x="80" y="28"/>
                    <a:pt x="72" y="27"/>
                    <a:pt x="68" y="31"/>
                  </a:cubicBezTo>
                  <a:cubicBezTo>
                    <a:pt x="64" y="34"/>
                    <a:pt x="61" y="46"/>
                    <a:pt x="61" y="46"/>
                  </a:cubicBezTo>
                  <a:cubicBezTo>
                    <a:pt x="61" y="46"/>
                    <a:pt x="57" y="30"/>
                    <a:pt x="63" y="28"/>
                  </a:cubicBezTo>
                  <a:cubicBezTo>
                    <a:pt x="63" y="28"/>
                    <a:pt x="55" y="23"/>
                    <a:pt x="55" y="37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6" y="55"/>
                    <a:pt x="41" y="16"/>
                    <a:pt x="53" y="5"/>
                  </a:cubicBezTo>
                  <a:cubicBezTo>
                    <a:pt x="52" y="4"/>
                    <a:pt x="51" y="4"/>
                    <a:pt x="50" y="3"/>
                  </a:cubicBezTo>
                  <a:cubicBezTo>
                    <a:pt x="47" y="2"/>
                    <a:pt x="43" y="1"/>
                    <a:pt x="39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22" y="3"/>
                    <a:pt x="24" y="3"/>
                  </a:cubicBezTo>
                  <a:cubicBezTo>
                    <a:pt x="25" y="3"/>
                    <a:pt x="29" y="11"/>
                    <a:pt x="33" y="11"/>
                  </a:cubicBezTo>
                  <a:cubicBezTo>
                    <a:pt x="33" y="11"/>
                    <a:pt x="12" y="9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4" y="9"/>
                    <a:pt x="10" y="16"/>
                    <a:pt x="13" y="16"/>
                  </a:cubicBezTo>
                  <a:cubicBezTo>
                    <a:pt x="17" y="17"/>
                    <a:pt x="4" y="28"/>
                    <a:pt x="5" y="56"/>
                  </a:cubicBezTo>
                  <a:cubicBezTo>
                    <a:pt x="5" y="67"/>
                    <a:pt x="4" y="77"/>
                    <a:pt x="3" y="85"/>
                  </a:cubicBezTo>
                  <a:cubicBezTo>
                    <a:pt x="3" y="88"/>
                    <a:pt x="3" y="91"/>
                    <a:pt x="4" y="94"/>
                  </a:cubicBezTo>
                  <a:cubicBezTo>
                    <a:pt x="4" y="94"/>
                    <a:pt x="5" y="99"/>
                    <a:pt x="7" y="10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5" y="107"/>
                    <a:pt x="20" y="109"/>
                  </a:cubicBezTo>
                  <a:cubicBezTo>
                    <a:pt x="25" y="111"/>
                    <a:pt x="52" y="191"/>
                    <a:pt x="54" y="192"/>
                  </a:cubicBezTo>
                  <a:cubicBezTo>
                    <a:pt x="56" y="193"/>
                    <a:pt x="72" y="214"/>
                    <a:pt x="72" y="214"/>
                  </a:cubicBezTo>
                  <a:cubicBezTo>
                    <a:pt x="72" y="214"/>
                    <a:pt x="63" y="139"/>
                    <a:pt x="63" y="132"/>
                  </a:cubicBezTo>
                  <a:cubicBezTo>
                    <a:pt x="63" y="126"/>
                    <a:pt x="60" y="61"/>
                    <a:pt x="60" y="61"/>
                  </a:cubicBezTo>
                  <a:cubicBezTo>
                    <a:pt x="60" y="61"/>
                    <a:pt x="83" y="59"/>
                    <a:pt x="86" y="58"/>
                  </a:cubicBezTo>
                  <a:cubicBezTo>
                    <a:pt x="89" y="57"/>
                    <a:pt x="105" y="54"/>
                    <a:pt x="110" y="54"/>
                  </a:cubicBezTo>
                  <a:cubicBezTo>
                    <a:pt x="110" y="54"/>
                    <a:pt x="103" y="57"/>
                    <a:pt x="106" y="61"/>
                  </a:cubicBezTo>
                  <a:cubicBezTo>
                    <a:pt x="109" y="64"/>
                    <a:pt x="127" y="60"/>
                    <a:pt x="133" y="58"/>
                  </a:cubicBezTo>
                  <a:cubicBezTo>
                    <a:pt x="139" y="56"/>
                    <a:pt x="197" y="48"/>
                    <a:pt x="197" y="48"/>
                  </a:cubicBezTo>
                  <a:cubicBezTo>
                    <a:pt x="197" y="48"/>
                    <a:pt x="196" y="28"/>
                    <a:pt x="190" y="25"/>
                  </a:cubicBez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0" name="Freeform 212"/>
            <p:cNvSpPr/>
            <p:nvPr/>
          </p:nvSpPr>
          <p:spPr>
            <a:xfrm>
              <a:off x="379413" y="1946275"/>
              <a:ext cx="242888" cy="258763"/>
            </a:xfrm>
            <a:custGeom>
              <a:avLst/>
              <a:gdLst/>
              <a:ahLst/>
              <a:cxnLst>
                <a:cxn ang="0">
                  <a:pos x="127049" y="37502"/>
                </a:cxn>
                <a:cxn ang="0">
                  <a:pos x="82208" y="112506"/>
                </a:cxn>
                <a:cxn ang="0">
                  <a:pos x="22420" y="228761"/>
                </a:cxn>
                <a:cxn ang="0">
                  <a:pos x="127049" y="228761"/>
                </a:cxn>
                <a:cxn ang="0">
                  <a:pos x="194310" y="161258"/>
                </a:cxn>
                <a:cxn ang="0">
                  <a:pos x="235415" y="123756"/>
                </a:cxn>
                <a:cxn ang="0">
                  <a:pos x="224204" y="30002"/>
                </a:cxn>
                <a:cxn ang="0">
                  <a:pos x="127049" y="37502"/>
                </a:cxn>
              </a:cxnLst>
              <a:pathLst>
                <a:path w="65" h="69">
                  <a:moveTo>
                    <a:pt x="34" y="10"/>
                  </a:moveTo>
                  <a:cubicBezTo>
                    <a:pt x="34" y="10"/>
                    <a:pt x="25" y="24"/>
                    <a:pt x="22" y="30"/>
                  </a:cubicBezTo>
                  <a:cubicBezTo>
                    <a:pt x="18" y="35"/>
                    <a:pt x="0" y="51"/>
                    <a:pt x="6" y="61"/>
                  </a:cubicBezTo>
                  <a:cubicBezTo>
                    <a:pt x="6" y="61"/>
                    <a:pt x="22" y="69"/>
                    <a:pt x="34" y="61"/>
                  </a:cubicBezTo>
                  <a:cubicBezTo>
                    <a:pt x="46" y="53"/>
                    <a:pt x="44" y="43"/>
                    <a:pt x="52" y="43"/>
                  </a:cubicBezTo>
                  <a:cubicBezTo>
                    <a:pt x="52" y="43"/>
                    <a:pt x="61" y="43"/>
                    <a:pt x="63" y="33"/>
                  </a:cubicBezTo>
                  <a:cubicBezTo>
                    <a:pt x="65" y="24"/>
                    <a:pt x="64" y="16"/>
                    <a:pt x="60" y="8"/>
                  </a:cubicBezTo>
                  <a:cubicBezTo>
                    <a:pt x="56" y="0"/>
                    <a:pt x="34" y="10"/>
                    <a:pt x="34" y="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1" name="Freeform 213"/>
            <p:cNvSpPr/>
            <p:nvPr/>
          </p:nvSpPr>
          <p:spPr>
            <a:xfrm>
              <a:off x="304800" y="1924050"/>
              <a:ext cx="157163" cy="220663"/>
            </a:xfrm>
            <a:custGeom>
              <a:avLst/>
              <a:gdLst/>
              <a:ahLst/>
              <a:cxnLst>
                <a:cxn ang="0">
                  <a:pos x="37420" y="26180"/>
                </a:cxn>
                <a:cxn ang="0">
                  <a:pos x="29936" y="104721"/>
                </a:cxn>
                <a:cxn ang="0">
                  <a:pos x="29936" y="205703"/>
                </a:cxn>
                <a:cxn ang="0">
                  <a:pos x="134711" y="201963"/>
                </a:cxn>
                <a:cxn ang="0">
                  <a:pos x="123485" y="119682"/>
                </a:cxn>
                <a:cxn ang="0">
                  <a:pos x="127227" y="18700"/>
                </a:cxn>
                <a:cxn ang="0">
                  <a:pos x="37420" y="26180"/>
                </a:cxn>
              </a:cxnLst>
              <a:pathLst>
                <a:path w="42" h="59">
                  <a:moveTo>
                    <a:pt x="10" y="7"/>
                  </a:moveTo>
                  <a:cubicBezTo>
                    <a:pt x="10" y="7"/>
                    <a:pt x="9" y="21"/>
                    <a:pt x="8" y="28"/>
                  </a:cubicBezTo>
                  <a:cubicBezTo>
                    <a:pt x="6" y="35"/>
                    <a:pt x="0" y="51"/>
                    <a:pt x="8" y="55"/>
                  </a:cubicBezTo>
                  <a:cubicBezTo>
                    <a:pt x="8" y="55"/>
                    <a:pt x="30" y="59"/>
                    <a:pt x="36" y="54"/>
                  </a:cubicBezTo>
                  <a:cubicBezTo>
                    <a:pt x="42" y="48"/>
                    <a:pt x="33" y="32"/>
                    <a:pt x="33" y="32"/>
                  </a:cubicBezTo>
                  <a:cubicBezTo>
                    <a:pt x="33" y="32"/>
                    <a:pt x="37" y="11"/>
                    <a:pt x="34" y="5"/>
                  </a:cubicBezTo>
                  <a:cubicBezTo>
                    <a:pt x="31" y="0"/>
                    <a:pt x="18" y="2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2" name="Freeform 214"/>
            <p:cNvSpPr/>
            <p:nvPr/>
          </p:nvSpPr>
          <p:spPr>
            <a:xfrm>
              <a:off x="146050" y="1039813"/>
              <a:ext cx="315913" cy="828675"/>
            </a:xfrm>
            <a:custGeom>
              <a:avLst/>
              <a:gdLst/>
              <a:ahLst/>
              <a:cxnLst>
                <a:cxn ang="0">
                  <a:pos x="221891" y="517453"/>
                </a:cxn>
                <a:cxn ang="0">
                  <a:pos x="221891" y="363717"/>
                </a:cxn>
                <a:cxn ang="0">
                  <a:pos x="188043" y="487456"/>
                </a:cxn>
                <a:cxn ang="0">
                  <a:pos x="173000" y="337469"/>
                </a:cxn>
                <a:cxn ang="0">
                  <a:pos x="105304" y="217480"/>
                </a:cxn>
                <a:cxn ang="0">
                  <a:pos x="45130" y="74993"/>
                </a:cxn>
                <a:cxn ang="0">
                  <a:pos x="48891" y="0"/>
                </a:cxn>
                <a:cxn ang="0">
                  <a:pos x="48891" y="3750"/>
                </a:cxn>
                <a:cxn ang="0">
                  <a:pos x="15043" y="59995"/>
                </a:cxn>
                <a:cxn ang="0">
                  <a:pos x="18804" y="116239"/>
                </a:cxn>
                <a:cxn ang="0">
                  <a:pos x="109065" y="393714"/>
                </a:cxn>
                <a:cxn ang="0">
                  <a:pos x="225652" y="757431"/>
                </a:cxn>
                <a:cxn ang="0">
                  <a:pos x="282065" y="828675"/>
                </a:cxn>
                <a:cxn ang="0">
                  <a:pos x="236935" y="734933"/>
                </a:cxn>
                <a:cxn ang="0">
                  <a:pos x="297109" y="772430"/>
                </a:cxn>
                <a:cxn ang="0">
                  <a:pos x="270783" y="674939"/>
                </a:cxn>
                <a:cxn ang="0">
                  <a:pos x="221891" y="517453"/>
                </a:cxn>
              </a:cxnLst>
              <a:pathLst>
                <a:path w="84" h="221">
                  <a:moveTo>
                    <a:pt x="59" y="138"/>
                  </a:moveTo>
                  <a:cubicBezTo>
                    <a:pt x="63" y="129"/>
                    <a:pt x="59" y="97"/>
                    <a:pt x="59" y="97"/>
                  </a:cubicBezTo>
                  <a:cubicBezTo>
                    <a:pt x="59" y="97"/>
                    <a:pt x="58" y="132"/>
                    <a:pt x="50" y="130"/>
                  </a:cubicBezTo>
                  <a:cubicBezTo>
                    <a:pt x="42" y="129"/>
                    <a:pt x="48" y="96"/>
                    <a:pt x="46" y="90"/>
                  </a:cubicBezTo>
                  <a:cubicBezTo>
                    <a:pt x="45" y="83"/>
                    <a:pt x="28" y="58"/>
                    <a:pt x="28" y="58"/>
                  </a:cubicBezTo>
                  <a:cubicBezTo>
                    <a:pt x="17" y="51"/>
                    <a:pt x="8" y="27"/>
                    <a:pt x="12" y="20"/>
                  </a:cubicBezTo>
                  <a:cubicBezTo>
                    <a:pt x="15" y="16"/>
                    <a:pt x="14" y="7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9" y="4"/>
                    <a:pt x="8" y="12"/>
                    <a:pt x="4" y="16"/>
                  </a:cubicBezTo>
                  <a:cubicBezTo>
                    <a:pt x="1" y="19"/>
                    <a:pt x="0" y="27"/>
                    <a:pt x="5" y="31"/>
                  </a:cubicBezTo>
                  <a:cubicBezTo>
                    <a:pt x="10" y="35"/>
                    <a:pt x="23" y="86"/>
                    <a:pt x="29" y="105"/>
                  </a:cubicBezTo>
                  <a:cubicBezTo>
                    <a:pt x="35" y="124"/>
                    <a:pt x="60" y="201"/>
                    <a:pt x="60" y="202"/>
                  </a:cubicBezTo>
                  <a:cubicBezTo>
                    <a:pt x="65" y="220"/>
                    <a:pt x="75" y="221"/>
                    <a:pt x="75" y="221"/>
                  </a:cubicBezTo>
                  <a:cubicBezTo>
                    <a:pt x="70" y="217"/>
                    <a:pt x="63" y="196"/>
                    <a:pt x="63" y="196"/>
                  </a:cubicBezTo>
                  <a:cubicBezTo>
                    <a:pt x="68" y="194"/>
                    <a:pt x="73" y="212"/>
                    <a:pt x="79" y="206"/>
                  </a:cubicBezTo>
                  <a:cubicBezTo>
                    <a:pt x="84" y="201"/>
                    <a:pt x="72" y="185"/>
                    <a:pt x="72" y="180"/>
                  </a:cubicBezTo>
                  <a:cubicBezTo>
                    <a:pt x="71" y="175"/>
                    <a:pt x="55" y="147"/>
                    <a:pt x="59" y="13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3" name="Freeform 215"/>
            <p:cNvSpPr/>
            <p:nvPr/>
          </p:nvSpPr>
          <p:spPr>
            <a:xfrm>
              <a:off x="288925" y="360363"/>
              <a:ext cx="123825" cy="528638"/>
            </a:xfrm>
            <a:custGeom>
              <a:avLst/>
              <a:gdLst/>
              <a:ahLst/>
              <a:cxnLst>
                <a:cxn ang="0">
                  <a:pos x="0" y="479898"/>
                </a:cxn>
                <a:cxn ang="0">
                  <a:pos x="63789" y="528638"/>
                </a:cxn>
                <a:cxn ang="0">
                  <a:pos x="123825" y="472400"/>
                </a:cxn>
                <a:cxn ang="0">
                  <a:pos x="105064" y="116225"/>
                </a:cxn>
                <a:cxn ang="0">
                  <a:pos x="78798" y="67486"/>
                </a:cxn>
                <a:cxn ang="0">
                  <a:pos x="101311" y="33743"/>
                </a:cxn>
                <a:cxn ang="0">
                  <a:pos x="63789" y="11248"/>
                </a:cxn>
                <a:cxn ang="0">
                  <a:pos x="37523" y="63736"/>
                </a:cxn>
                <a:cxn ang="0">
                  <a:pos x="18761" y="108727"/>
                </a:cxn>
                <a:cxn ang="0">
                  <a:pos x="0" y="479898"/>
                </a:cxn>
              </a:cxnLst>
              <a:pathLst>
                <a:path w="33" h="141">
                  <a:moveTo>
                    <a:pt x="0" y="128"/>
                  </a:moveTo>
                  <a:cubicBezTo>
                    <a:pt x="17" y="141"/>
                    <a:pt x="17" y="141"/>
                    <a:pt x="17" y="141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28" y="34"/>
                    <a:pt x="28" y="31"/>
                  </a:cubicBezTo>
                  <a:cubicBezTo>
                    <a:pt x="28" y="28"/>
                    <a:pt x="21" y="18"/>
                    <a:pt x="21" y="1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3" y="0"/>
                    <a:pt x="17" y="3"/>
                  </a:cubicBezTo>
                  <a:cubicBezTo>
                    <a:pt x="11" y="6"/>
                    <a:pt x="10" y="17"/>
                    <a:pt x="10" y="17"/>
                  </a:cubicBezTo>
                  <a:cubicBezTo>
                    <a:pt x="5" y="29"/>
                    <a:pt x="5" y="29"/>
                    <a:pt x="5" y="29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26242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4" name="Freeform 216"/>
            <p:cNvSpPr/>
            <p:nvPr/>
          </p:nvSpPr>
          <p:spPr>
            <a:xfrm>
              <a:off x="1260475" y="357188"/>
              <a:ext cx="41275" cy="52388"/>
            </a:xfrm>
            <a:custGeom>
              <a:avLst/>
              <a:gdLst/>
              <a:ahLst/>
              <a:cxnLst>
                <a:cxn ang="0">
                  <a:pos x="0" y="52388"/>
                </a:cxn>
                <a:cxn ang="0">
                  <a:pos x="41275" y="11226"/>
                </a:cxn>
                <a:cxn ang="0">
                  <a:pos x="30018" y="0"/>
                </a:cxn>
                <a:cxn ang="0">
                  <a:pos x="0" y="52388"/>
                </a:cxn>
              </a:cxnLst>
              <a:pathLst>
                <a:path w="11" h="14">
                  <a:moveTo>
                    <a:pt x="0" y="14"/>
                  </a:moveTo>
                  <a:cubicBezTo>
                    <a:pt x="0" y="14"/>
                    <a:pt x="6" y="4"/>
                    <a:pt x="11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12"/>
                    <a:pt x="0" y="14"/>
                  </a:cubicBez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5" name="Freeform 217"/>
            <p:cNvSpPr/>
            <p:nvPr/>
          </p:nvSpPr>
          <p:spPr>
            <a:xfrm>
              <a:off x="1260475" y="292100"/>
              <a:ext cx="44450" cy="65088"/>
            </a:xfrm>
            <a:custGeom>
              <a:avLst/>
              <a:gdLst/>
              <a:ahLst/>
              <a:cxnLst>
                <a:cxn ang="0">
                  <a:pos x="0" y="65088"/>
                </a:cxn>
                <a:cxn ang="0">
                  <a:pos x="18521" y="38287"/>
                </a:cxn>
                <a:cxn ang="0">
                  <a:pos x="44450" y="0"/>
                </a:cxn>
                <a:cxn ang="0">
                  <a:pos x="14817" y="34458"/>
                </a:cxn>
                <a:cxn ang="0">
                  <a:pos x="0" y="65088"/>
                </a:cxn>
              </a:cxnLst>
              <a:pathLst>
                <a:path w="12" h="17">
                  <a:moveTo>
                    <a:pt x="0" y="17"/>
                  </a:moveTo>
                  <a:cubicBezTo>
                    <a:pt x="0" y="17"/>
                    <a:pt x="3" y="11"/>
                    <a:pt x="5" y="10"/>
                  </a:cubicBezTo>
                  <a:cubicBezTo>
                    <a:pt x="6" y="8"/>
                    <a:pt x="12" y="0"/>
                    <a:pt x="12" y="0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BB27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13" name="组合 35"/>
          <p:cNvGrpSpPr/>
          <p:nvPr/>
        </p:nvGrpSpPr>
        <p:grpSpPr>
          <a:xfrm>
            <a:off x="2841625" y="2066925"/>
            <a:ext cx="1382713" cy="1374775"/>
            <a:chOff x="0" y="0"/>
            <a:chExt cx="1751069" cy="1740658"/>
          </a:xfrm>
        </p:grpSpPr>
        <p:sp>
          <p:nvSpPr>
            <p:cNvPr id="21537" name="椭圆 1"/>
            <p:cNvSpPr/>
            <p:nvPr/>
          </p:nvSpPr>
          <p:spPr>
            <a:xfrm>
              <a:off x="0" y="0"/>
              <a:ext cx="1751069" cy="1740658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endParaRPr>
            </a:p>
          </p:txBody>
        </p:sp>
        <p:grpSp>
          <p:nvGrpSpPr>
            <p:cNvPr id="21538" name="组合 3"/>
            <p:cNvGrpSpPr/>
            <p:nvPr/>
          </p:nvGrpSpPr>
          <p:grpSpPr>
            <a:xfrm>
              <a:off x="371600" y="392804"/>
              <a:ext cx="1011320" cy="1084132"/>
              <a:chOff x="0" y="0"/>
              <a:chExt cx="1720118" cy="1854990"/>
            </a:xfrm>
          </p:grpSpPr>
          <p:sp>
            <p:nvSpPr>
              <p:cNvPr id="21539" name="Freeform 38"/>
              <p:cNvSpPr>
                <a:spLocks noEditPoints="1"/>
              </p:cNvSpPr>
              <p:nvPr/>
            </p:nvSpPr>
            <p:spPr>
              <a:xfrm>
                <a:off x="0" y="0"/>
                <a:ext cx="1720118" cy="1278360"/>
              </a:xfrm>
              <a:custGeom>
                <a:avLst/>
                <a:gdLst/>
                <a:ahLst/>
                <a:cxnLst>
                  <a:cxn ang="0">
                    <a:pos x="291963" y="1278360"/>
                  </a:cxn>
                  <a:cxn ang="0">
                    <a:pos x="0" y="986063"/>
                  </a:cxn>
                  <a:cxn ang="0">
                    <a:pos x="0" y="986063"/>
                  </a:cxn>
                  <a:cxn ang="0">
                    <a:pos x="0" y="292297"/>
                  </a:cxn>
                  <a:cxn ang="0">
                    <a:pos x="291963" y="0"/>
                  </a:cxn>
                  <a:cxn ang="0">
                    <a:pos x="291963" y="0"/>
                  </a:cxn>
                  <a:cxn ang="0">
                    <a:pos x="1428155" y="0"/>
                  </a:cxn>
                  <a:cxn ang="0">
                    <a:pos x="1720118" y="292297"/>
                  </a:cxn>
                  <a:cxn ang="0">
                    <a:pos x="1720118" y="292297"/>
                  </a:cxn>
                  <a:cxn ang="0">
                    <a:pos x="1720118" y="986063"/>
                  </a:cxn>
                  <a:cxn ang="0">
                    <a:pos x="1428155" y="1278360"/>
                  </a:cxn>
                  <a:cxn ang="0">
                    <a:pos x="1428155" y="1278360"/>
                  </a:cxn>
                  <a:cxn ang="0">
                    <a:pos x="291963" y="1278360"/>
                  </a:cxn>
                  <a:cxn ang="0">
                    <a:pos x="151258" y="292297"/>
                  </a:cxn>
                  <a:cxn ang="0">
                    <a:pos x="151258" y="986063"/>
                  </a:cxn>
                  <a:cxn ang="0">
                    <a:pos x="291963" y="1126929"/>
                  </a:cxn>
                  <a:cxn ang="0">
                    <a:pos x="291963" y="1126929"/>
                  </a:cxn>
                  <a:cxn ang="0">
                    <a:pos x="1428155" y="1126929"/>
                  </a:cxn>
                  <a:cxn ang="0">
                    <a:pos x="1568860" y="986063"/>
                  </a:cxn>
                  <a:cxn ang="0">
                    <a:pos x="1568860" y="986063"/>
                  </a:cxn>
                  <a:cxn ang="0">
                    <a:pos x="1568860" y="292297"/>
                  </a:cxn>
                  <a:cxn ang="0">
                    <a:pos x="1428155" y="151431"/>
                  </a:cxn>
                  <a:cxn ang="0">
                    <a:pos x="1428155" y="151431"/>
                  </a:cxn>
                  <a:cxn ang="0">
                    <a:pos x="291963" y="151431"/>
                  </a:cxn>
                  <a:cxn ang="0">
                    <a:pos x="151258" y="292297"/>
                  </a:cxn>
                </a:cxnLst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40" name="Freeform 39"/>
              <p:cNvSpPr/>
              <p:nvPr/>
            </p:nvSpPr>
            <p:spPr>
              <a:xfrm>
                <a:off x="463258" y="1305724"/>
                <a:ext cx="787736" cy="549266"/>
              </a:xfrm>
              <a:custGeom>
                <a:avLst/>
                <a:gdLst/>
                <a:ahLst/>
                <a:cxnLst>
                  <a:cxn ang="0">
                    <a:pos x="770153" y="418991"/>
                  </a:cxn>
                  <a:cxn ang="0">
                    <a:pos x="457168" y="52814"/>
                  </a:cxn>
                  <a:cxn ang="0">
                    <a:pos x="393868" y="0"/>
                  </a:cxn>
                  <a:cxn ang="0">
                    <a:pos x="334084" y="52814"/>
                  </a:cxn>
                  <a:cxn ang="0">
                    <a:pos x="21100" y="418991"/>
                  </a:cxn>
                  <a:cxn ang="0">
                    <a:pos x="28133" y="492931"/>
                  </a:cxn>
                  <a:cxn ang="0">
                    <a:pos x="105500" y="485889"/>
                  </a:cxn>
                  <a:cxn ang="0">
                    <a:pos x="337601" y="225340"/>
                  </a:cxn>
                  <a:cxn ang="0">
                    <a:pos x="337601" y="492931"/>
                  </a:cxn>
                  <a:cxn ang="0">
                    <a:pos x="393868" y="549266"/>
                  </a:cxn>
                  <a:cxn ang="0">
                    <a:pos x="453652" y="492931"/>
                  </a:cxn>
                  <a:cxn ang="0">
                    <a:pos x="453652" y="225340"/>
                  </a:cxn>
                  <a:cxn ang="0">
                    <a:pos x="685752" y="485889"/>
                  </a:cxn>
                  <a:cxn ang="0">
                    <a:pos x="759603" y="492931"/>
                  </a:cxn>
                  <a:cxn ang="0">
                    <a:pos x="770153" y="418991"/>
                  </a:cxn>
                </a:cxnLst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41" name="Freeform 40"/>
              <p:cNvSpPr/>
              <p:nvPr/>
            </p:nvSpPr>
            <p:spPr>
              <a:xfrm>
                <a:off x="263882" y="334250"/>
                <a:ext cx="1192355" cy="619633"/>
              </a:xfrm>
              <a:custGeom>
                <a:avLst/>
                <a:gdLst/>
                <a:ahLst/>
                <a:cxnLst>
                  <a:cxn ang="0">
                    <a:pos x="10552" y="594989"/>
                  </a:cxn>
                  <a:cxn ang="0">
                    <a:pos x="14069" y="545700"/>
                  </a:cxn>
                  <a:cxn ang="0">
                    <a:pos x="14069" y="545700"/>
                  </a:cxn>
                  <a:cxn ang="0">
                    <a:pos x="200484" y="359105"/>
                  </a:cxn>
                  <a:cxn ang="0">
                    <a:pos x="232140" y="348544"/>
                  </a:cxn>
                  <a:cxn ang="0">
                    <a:pos x="232140" y="348544"/>
                  </a:cxn>
                  <a:cxn ang="0">
                    <a:pos x="253244" y="369667"/>
                  </a:cxn>
                  <a:cxn ang="0">
                    <a:pos x="253244" y="369667"/>
                  </a:cxn>
                  <a:cxn ang="0">
                    <a:pos x="291934" y="506972"/>
                  </a:cxn>
                  <a:cxn ang="0">
                    <a:pos x="583867" y="42248"/>
                  </a:cxn>
                  <a:cxn ang="0">
                    <a:pos x="619040" y="24644"/>
                  </a:cxn>
                  <a:cxn ang="0">
                    <a:pos x="619040" y="24644"/>
                  </a:cxn>
                  <a:cxn ang="0">
                    <a:pos x="640143" y="56330"/>
                  </a:cxn>
                  <a:cxn ang="0">
                    <a:pos x="640143" y="56330"/>
                  </a:cxn>
                  <a:cxn ang="0">
                    <a:pos x="636626" y="348544"/>
                  </a:cxn>
                  <a:cxn ang="0">
                    <a:pos x="777317" y="207718"/>
                  </a:cxn>
                  <a:cxn ang="0">
                    <a:pos x="801938" y="200677"/>
                  </a:cxn>
                  <a:cxn ang="0">
                    <a:pos x="801938" y="200677"/>
                  </a:cxn>
                  <a:cxn ang="0">
                    <a:pos x="823042" y="214759"/>
                  </a:cxn>
                  <a:cxn ang="0">
                    <a:pos x="823042" y="214759"/>
                  </a:cxn>
                  <a:cxn ang="0">
                    <a:pos x="865249" y="295734"/>
                  </a:cxn>
                  <a:cxn ang="0">
                    <a:pos x="1132561" y="17603"/>
                  </a:cxn>
                  <a:cxn ang="0">
                    <a:pos x="1178286" y="14083"/>
                  </a:cxn>
                  <a:cxn ang="0">
                    <a:pos x="1178286" y="14083"/>
                  </a:cxn>
                  <a:cxn ang="0">
                    <a:pos x="1178286" y="63372"/>
                  </a:cxn>
                  <a:cxn ang="0">
                    <a:pos x="1178286" y="63372"/>
                  </a:cxn>
                  <a:cxn ang="0">
                    <a:pos x="882835" y="373188"/>
                  </a:cxn>
                  <a:cxn ang="0">
                    <a:pos x="854697" y="387271"/>
                  </a:cxn>
                  <a:cxn ang="0">
                    <a:pos x="854697" y="387271"/>
                  </a:cxn>
                  <a:cxn ang="0">
                    <a:pos x="830076" y="373188"/>
                  </a:cxn>
                  <a:cxn ang="0">
                    <a:pos x="830076" y="373188"/>
                  </a:cxn>
                  <a:cxn ang="0">
                    <a:pos x="787869" y="285172"/>
                  </a:cxn>
                  <a:cxn ang="0">
                    <a:pos x="622557" y="443601"/>
                  </a:cxn>
                  <a:cxn ang="0">
                    <a:pos x="590902" y="447122"/>
                  </a:cxn>
                  <a:cxn ang="0">
                    <a:pos x="590902" y="447122"/>
                  </a:cxn>
                  <a:cxn ang="0">
                    <a:pos x="573315" y="418956"/>
                  </a:cxn>
                  <a:cxn ang="0">
                    <a:pos x="573315" y="418956"/>
                  </a:cxn>
                  <a:cxn ang="0">
                    <a:pos x="576833" y="172511"/>
                  </a:cxn>
                  <a:cxn ang="0">
                    <a:pos x="309520" y="602030"/>
                  </a:cxn>
                  <a:cxn ang="0">
                    <a:pos x="277864" y="619633"/>
                  </a:cxn>
                  <a:cxn ang="0">
                    <a:pos x="277864" y="619633"/>
                  </a:cxn>
                  <a:cxn ang="0">
                    <a:pos x="249726" y="598509"/>
                  </a:cxn>
                  <a:cxn ang="0">
                    <a:pos x="249726" y="598509"/>
                  </a:cxn>
                  <a:cxn ang="0">
                    <a:pos x="207519" y="443601"/>
                  </a:cxn>
                  <a:cxn ang="0">
                    <a:pos x="56276" y="598509"/>
                  </a:cxn>
                  <a:cxn ang="0">
                    <a:pos x="56276" y="598509"/>
                  </a:cxn>
                  <a:cxn ang="0">
                    <a:pos x="24621" y="605550"/>
                  </a:cxn>
                  <a:cxn ang="0">
                    <a:pos x="24621" y="605550"/>
                  </a:cxn>
                  <a:cxn ang="0">
                    <a:pos x="10552" y="594989"/>
                  </a:cxn>
                </a:cxnLst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0520" name="矩形 37"/>
          <p:cNvSpPr/>
          <p:nvPr/>
        </p:nvSpPr>
        <p:spPr>
          <a:xfrm>
            <a:off x="4853940" y="2459355"/>
            <a:ext cx="36823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sz="4000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I AM SO SORRY!</a:t>
            </a:r>
            <a:endParaRPr lang="en-US" sz="4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21" name="矩形 38"/>
          <p:cNvSpPr/>
          <p:nvPr/>
        </p:nvSpPr>
        <p:spPr>
          <a:xfrm>
            <a:off x="119380" y="697865"/>
            <a:ext cx="8416925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914400" lvl="0" indent="-914400" algn="l" fontAlgn="auto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5.作品不够好，实力不够，怎么办才好呢？</a:t>
            </a:r>
            <a:endParaRPr lang="en-US" altLang="zh-CN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sp>
        <p:nvSpPr>
          <p:cNvPr id="21545" name="TextBox 3"/>
          <p:cNvSpPr txBox="1"/>
          <p:nvPr/>
        </p:nvSpPr>
        <p:spPr>
          <a:xfrm>
            <a:off x="323850" y="5589588"/>
            <a:ext cx="8569325" cy="352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东方御匠 ppt素材 更多好素材请访问 http://yang20ccc.taobao.com/</a:t>
            </a:r>
            <a:endParaRPr lang="en-US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2" name="矩形 37"/>
          <p:cNvSpPr/>
          <p:nvPr/>
        </p:nvSpPr>
        <p:spPr>
          <a:xfrm>
            <a:off x="4853940" y="3438525"/>
            <a:ext cx="3682365" cy="701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4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忠诚度！！！</a:t>
            </a:r>
            <a:endParaRPr lang="en-US" sz="4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" grpId="0" bldLvl="0"/>
      <p:bldP spid="20521" grpId="0" bldLvl="0"/>
      <p:bldP spid="2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TextBox 7"/>
          <p:cNvSpPr/>
          <p:nvPr/>
        </p:nvSpPr>
        <p:spPr>
          <a:xfrm>
            <a:off x="0" y="1222375"/>
            <a:ext cx="914400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-118745" y="871220"/>
            <a:ext cx="9454515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914400" lvl="0" indent="-914400" algn="l" fontAlgn="auto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6.刚毕业，经验不够！感觉跟别人比没有任何优势！</a:t>
            </a:r>
            <a:endParaRPr lang="en-US" altLang="zh-CN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  <p:grpSp>
        <p:nvGrpSpPr>
          <p:cNvPr id="11274" name="组合 11"/>
          <p:cNvGrpSpPr/>
          <p:nvPr/>
        </p:nvGrpSpPr>
        <p:grpSpPr>
          <a:xfrm>
            <a:off x="7087235" y="4308475"/>
            <a:ext cx="1079500" cy="1081088"/>
            <a:chOff x="0" y="0"/>
            <a:chExt cx="1080120" cy="1080120"/>
          </a:xfrm>
        </p:grpSpPr>
        <p:sp>
          <p:nvSpPr>
            <p:cNvPr id="12298" name="椭圆 7"/>
            <p:cNvSpPr/>
            <p:nvPr/>
          </p:nvSpPr>
          <p:spPr>
            <a:xfrm>
              <a:off x="0" y="0"/>
              <a:ext cx="1080120" cy="108012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9" name="Freeform 14"/>
            <p:cNvSpPr>
              <a:spLocks noEditPoints="1"/>
            </p:cNvSpPr>
            <p:nvPr/>
          </p:nvSpPr>
          <p:spPr>
            <a:xfrm>
              <a:off x="322224" y="346584"/>
              <a:ext cx="501595" cy="445504"/>
            </a:xfrm>
            <a:custGeom>
              <a:avLst/>
              <a:gdLst/>
              <a:ahLst/>
              <a:cxnLst>
                <a:cxn ang="0">
                  <a:pos x="326037" y="363437"/>
                </a:cxn>
                <a:cxn ang="0">
                  <a:pos x="327709" y="380186"/>
                </a:cxn>
                <a:cxn ang="0">
                  <a:pos x="249126" y="445504"/>
                </a:cxn>
                <a:cxn ang="0">
                  <a:pos x="13376" y="194280"/>
                </a:cxn>
                <a:cxn ang="0">
                  <a:pos x="0" y="130637"/>
                </a:cxn>
                <a:cxn ang="0">
                  <a:pos x="130415" y="0"/>
                </a:cxn>
                <a:cxn ang="0">
                  <a:pos x="250798" y="80392"/>
                </a:cxn>
                <a:cxn ang="0">
                  <a:pos x="371180" y="0"/>
                </a:cxn>
                <a:cxn ang="0">
                  <a:pos x="501595" y="130637"/>
                </a:cxn>
                <a:cxn ang="0">
                  <a:pos x="488219" y="194280"/>
                </a:cxn>
                <a:cxn ang="0">
                  <a:pos x="438060" y="271322"/>
                </a:cxn>
                <a:cxn ang="0">
                  <a:pos x="419668" y="269647"/>
                </a:cxn>
                <a:cxn ang="0">
                  <a:pos x="326037" y="363437"/>
                </a:cxn>
                <a:cxn ang="0">
                  <a:pos x="429700" y="353389"/>
                </a:cxn>
                <a:cxn ang="0">
                  <a:pos x="459795" y="353389"/>
                </a:cxn>
                <a:cxn ang="0">
                  <a:pos x="459795" y="373486"/>
                </a:cxn>
                <a:cxn ang="0">
                  <a:pos x="429700" y="373486"/>
                </a:cxn>
                <a:cxn ang="0">
                  <a:pos x="429700" y="403633"/>
                </a:cxn>
                <a:cxn ang="0">
                  <a:pos x="409636" y="403633"/>
                </a:cxn>
                <a:cxn ang="0">
                  <a:pos x="409636" y="373486"/>
                </a:cxn>
                <a:cxn ang="0">
                  <a:pos x="379540" y="373486"/>
                </a:cxn>
                <a:cxn ang="0">
                  <a:pos x="379540" y="353389"/>
                </a:cxn>
                <a:cxn ang="0">
                  <a:pos x="409636" y="353389"/>
                </a:cxn>
                <a:cxn ang="0">
                  <a:pos x="409636" y="323242"/>
                </a:cxn>
                <a:cxn ang="0">
                  <a:pos x="429700" y="323242"/>
                </a:cxn>
                <a:cxn ang="0">
                  <a:pos x="429700" y="353389"/>
                </a:cxn>
                <a:cxn ang="0">
                  <a:pos x="419668" y="432105"/>
                </a:cxn>
                <a:cxn ang="0">
                  <a:pos x="351117" y="363437"/>
                </a:cxn>
                <a:cxn ang="0">
                  <a:pos x="419668" y="294770"/>
                </a:cxn>
                <a:cxn ang="0">
                  <a:pos x="489891" y="363437"/>
                </a:cxn>
                <a:cxn ang="0">
                  <a:pos x="419668" y="432105"/>
                </a:cxn>
                <a:cxn ang="0">
                  <a:pos x="419668" y="281371"/>
                </a:cxn>
                <a:cxn ang="0">
                  <a:pos x="339413" y="363437"/>
                </a:cxn>
                <a:cxn ang="0">
                  <a:pos x="419668" y="445504"/>
                </a:cxn>
                <a:cxn ang="0">
                  <a:pos x="501595" y="363437"/>
                </a:cxn>
                <a:cxn ang="0">
                  <a:pos x="419668" y="281371"/>
                </a:cxn>
              </a:cxnLst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77" name="TextBox 9"/>
          <p:cNvSpPr/>
          <p:nvPr/>
        </p:nvSpPr>
        <p:spPr>
          <a:xfrm>
            <a:off x="1766570" y="3326765"/>
            <a:ext cx="6302375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可塑造性强，有活力。好奇心强，学习能力强</a:t>
            </a:r>
            <a:r>
              <a:rPr lang="zh-CN" altLang="en-US" sz="1400" b="1" dirty="0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。</a:t>
            </a:r>
            <a:endParaRPr lang="zh-CN" altLang="en-US" sz="1400" b="1" dirty="0">
              <a:solidFill>
                <a:schemeClr val="accent6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278" name="矩形 10"/>
          <p:cNvSpPr/>
          <p:nvPr/>
        </p:nvSpPr>
        <p:spPr>
          <a:xfrm>
            <a:off x="5242243" y="4392295"/>
            <a:ext cx="14490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2.</a:t>
            </a:r>
            <a:r>
              <a: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有实力</a:t>
            </a:r>
            <a:r>
              <a:rPr lang="en-US" altLang="x-none" b="1" dirty="0">
                <a:solidFill>
                  <a:srgbClr val="31859B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. </a:t>
            </a:r>
            <a:endParaRPr lang="zh-CN" altLang="en-US" b="1" dirty="0">
              <a:solidFill>
                <a:srgbClr val="31859B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94665" y="2645410"/>
            <a:ext cx="1079500" cy="1081088"/>
            <a:chOff x="0" y="0"/>
            <a:chExt cx="1080120" cy="1080120"/>
          </a:xfrm>
        </p:grpSpPr>
        <p:sp>
          <p:nvSpPr>
            <p:cNvPr id="3" name="椭圆 7"/>
            <p:cNvSpPr/>
            <p:nvPr/>
          </p:nvSpPr>
          <p:spPr>
            <a:xfrm>
              <a:off x="0" y="0"/>
              <a:ext cx="1080120" cy="108012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Freeform 14"/>
            <p:cNvSpPr>
              <a:spLocks noEditPoints="1"/>
            </p:cNvSpPr>
            <p:nvPr/>
          </p:nvSpPr>
          <p:spPr>
            <a:xfrm>
              <a:off x="322224" y="346584"/>
              <a:ext cx="501595" cy="445504"/>
            </a:xfrm>
            <a:custGeom>
              <a:avLst/>
              <a:gdLst/>
              <a:ahLst/>
              <a:cxnLst>
                <a:cxn ang="0">
                  <a:pos x="326037" y="363437"/>
                </a:cxn>
                <a:cxn ang="0">
                  <a:pos x="327709" y="380186"/>
                </a:cxn>
                <a:cxn ang="0">
                  <a:pos x="249126" y="445504"/>
                </a:cxn>
                <a:cxn ang="0">
                  <a:pos x="13376" y="194280"/>
                </a:cxn>
                <a:cxn ang="0">
                  <a:pos x="0" y="130637"/>
                </a:cxn>
                <a:cxn ang="0">
                  <a:pos x="130415" y="0"/>
                </a:cxn>
                <a:cxn ang="0">
                  <a:pos x="250798" y="80392"/>
                </a:cxn>
                <a:cxn ang="0">
                  <a:pos x="371180" y="0"/>
                </a:cxn>
                <a:cxn ang="0">
                  <a:pos x="501595" y="130637"/>
                </a:cxn>
                <a:cxn ang="0">
                  <a:pos x="488219" y="194280"/>
                </a:cxn>
                <a:cxn ang="0">
                  <a:pos x="438060" y="271322"/>
                </a:cxn>
                <a:cxn ang="0">
                  <a:pos x="419668" y="269647"/>
                </a:cxn>
                <a:cxn ang="0">
                  <a:pos x="326037" y="363437"/>
                </a:cxn>
                <a:cxn ang="0">
                  <a:pos x="429700" y="353389"/>
                </a:cxn>
                <a:cxn ang="0">
                  <a:pos x="459795" y="353389"/>
                </a:cxn>
                <a:cxn ang="0">
                  <a:pos x="459795" y="373486"/>
                </a:cxn>
                <a:cxn ang="0">
                  <a:pos x="429700" y="373486"/>
                </a:cxn>
                <a:cxn ang="0">
                  <a:pos x="429700" y="403633"/>
                </a:cxn>
                <a:cxn ang="0">
                  <a:pos x="409636" y="403633"/>
                </a:cxn>
                <a:cxn ang="0">
                  <a:pos x="409636" y="373486"/>
                </a:cxn>
                <a:cxn ang="0">
                  <a:pos x="379540" y="373486"/>
                </a:cxn>
                <a:cxn ang="0">
                  <a:pos x="379540" y="353389"/>
                </a:cxn>
                <a:cxn ang="0">
                  <a:pos x="409636" y="353389"/>
                </a:cxn>
                <a:cxn ang="0">
                  <a:pos x="409636" y="323242"/>
                </a:cxn>
                <a:cxn ang="0">
                  <a:pos x="429700" y="323242"/>
                </a:cxn>
                <a:cxn ang="0">
                  <a:pos x="429700" y="353389"/>
                </a:cxn>
                <a:cxn ang="0">
                  <a:pos x="419668" y="432105"/>
                </a:cxn>
                <a:cxn ang="0">
                  <a:pos x="351117" y="363437"/>
                </a:cxn>
                <a:cxn ang="0">
                  <a:pos x="419668" y="294770"/>
                </a:cxn>
                <a:cxn ang="0">
                  <a:pos x="489891" y="363437"/>
                </a:cxn>
                <a:cxn ang="0">
                  <a:pos x="419668" y="432105"/>
                </a:cxn>
                <a:cxn ang="0">
                  <a:pos x="419668" y="281371"/>
                </a:cxn>
                <a:cxn ang="0">
                  <a:pos x="339413" y="363437"/>
                </a:cxn>
                <a:cxn ang="0">
                  <a:pos x="419668" y="445504"/>
                </a:cxn>
                <a:cxn ang="0">
                  <a:pos x="501595" y="363437"/>
                </a:cxn>
                <a:cxn ang="0">
                  <a:pos x="419668" y="281371"/>
                </a:cxn>
              </a:cxnLst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" name="矩形 10"/>
          <p:cNvSpPr/>
          <p:nvPr/>
        </p:nvSpPr>
        <p:spPr>
          <a:xfrm>
            <a:off x="1766253" y="2796540"/>
            <a:ext cx="14490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1.</a:t>
            </a:r>
            <a:r>
              <a: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有潜力</a:t>
            </a:r>
            <a:r>
              <a:rPr lang="en-US" altLang="x-none" b="1" dirty="0">
                <a:solidFill>
                  <a:srgbClr val="31859B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. </a:t>
            </a:r>
            <a:endParaRPr lang="zh-CN" altLang="en-US" b="1" dirty="0">
              <a:solidFill>
                <a:srgbClr val="31859B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9"/>
          <p:cNvSpPr/>
          <p:nvPr/>
        </p:nvSpPr>
        <p:spPr>
          <a:xfrm>
            <a:off x="2210435" y="4918075"/>
            <a:ext cx="4723130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r">
              <a:lnSpc>
                <a:spcPct val="150000"/>
              </a:lnSpc>
              <a:buClr>
                <a:srgbClr val="E36C09"/>
              </a:buClr>
            </a:pPr>
            <a:r>
              <a:rPr lang="zh-CN" altLang="en-US" sz="2000" b="1" dirty="0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相对于其他在校生，有一定的项目经验！</a:t>
            </a:r>
            <a:endParaRPr lang="zh-CN" altLang="en-US" sz="2000" b="1" dirty="0">
              <a:solidFill>
                <a:schemeClr val="accent6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520" y="5670550"/>
            <a:ext cx="83121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并不是每家公司都只招大牛，很多也招初级岗，岗位要求并没有那么高，所以要对自己有信心！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10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/>
      <p:bldP spid="11277" grpId="0" bldLvl="0" uiExpand="1" build="allAtOnce"/>
      <p:bldP spid="11278" grpId="0" bldLvl="0"/>
      <p:bldP spid="5" grpId="0" bldLvl="0"/>
      <p:bldP spid="6" grpId="0" bldLvl="0" uiExpand="1" build="allAtOnce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7"/>
          <p:cNvSpPr/>
          <p:nvPr/>
        </p:nvSpPr>
        <p:spPr>
          <a:xfrm>
            <a:off x="0" y="1222375"/>
            <a:ext cx="814514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940435"/>
            <a:ext cx="8229600" cy="635000"/>
          </a:xfrm>
        </p:spPr>
        <p:txBody>
          <a:bodyPr vert="horz" anchor="ctr">
            <a:normAutofit/>
          </a:bodyPr>
          <a:p>
            <a:pPr algn="l"/>
            <a:r>
              <a:rPr lang="en-US" altLang="zh-CN" sz="3200" b="1" kern="120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7.</a:t>
            </a:r>
            <a:r>
              <a:rPr lang="zh-CN" altLang="en-US" sz="3200" b="1" kern="120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沟通能力差，怎么跟面试官聊才好？</a:t>
            </a:r>
            <a:endParaRPr lang="zh-CN" altLang="en-US" sz="3200" b="1" kern="1200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6147" name="圆角矩形 4"/>
          <p:cNvSpPr/>
          <p:nvPr/>
        </p:nvSpPr>
        <p:spPr>
          <a:xfrm>
            <a:off x="466725" y="2218055"/>
            <a:ext cx="8282305" cy="3981450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6350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marL="285750" lvl="0" indent="-285750">
              <a:lnSpc>
                <a:spcPct val="150000"/>
              </a:lnSpc>
              <a:buFont typeface="Arial" panose="020B0604020202020204" charset="-122"/>
              <a:buChar char="•"/>
            </a:pPr>
            <a:endParaRPr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TextBox 5"/>
          <p:cNvSpPr/>
          <p:nvPr/>
        </p:nvSpPr>
        <p:spPr>
          <a:xfrm>
            <a:off x="879475" y="2447925"/>
            <a:ext cx="3482340" cy="53589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形象：着装、装备。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9" name="TextBox 6"/>
          <p:cNvSpPr/>
          <p:nvPr/>
        </p:nvSpPr>
        <p:spPr>
          <a:xfrm>
            <a:off x="880110" y="2958465"/>
            <a:ext cx="4413250" cy="53938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状态：积极向上、充满活力。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0" name="TextBox 7"/>
          <p:cNvSpPr/>
          <p:nvPr/>
        </p:nvSpPr>
        <p:spPr>
          <a:xfrm>
            <a:off x="879475" y="3497580"/>
            <a:ext cx="3851910" cy="53589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技术：扎实基本功。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TextBox 7"/>
          <p:cNvSpPr/>
          <p:nvPr/>
        </p:nvSpPr>
        <p:spPr>
          <a:xfrm>
            <a:off x="879475" y="4033520"/>
            <a:ext cx="7868920" cy="535899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人事面：自我介绍、职业规划、未来目标、薪资待遇等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7"/>
          <p:cNvSpPr/>
          <p:nvPr/>
        </p:nvSpPr>
        <p:spPr>
          <a:xfrm>
            <a:off x="879475" y="4569460"/>
            <a:ext cx="7868920" cy="53551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知识面：行业新闻、上上微博、知乎等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Box 7"/>
          <p:cNvSpPr/>
          <p:nvPr/>
        </p:nvSpPr>
        <p:spPr>
          <a:xfrm>
            <a:off x="879475" y="5169535"/>
            <a:ext cx="7868920" cy="53551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f.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兴趣爱好：大胆表达！！！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6" name="TextBox 7"/>
          <p:cNvSpPr/>
          <p:nvPr/>
        </p:nvSpPr>
        <p:spPr>
          <a:xfrm>
            <a:off x="0" y="1222375"/>
            <a:ext cx="665353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矩形 1"/>
          <p:cNvSpPr/>
          <p:nvPr/>
        </p:nvSpPr>
        <p:spPr>
          <a:xfrm>
            <a:off x="752475" y="2420938"/>
            <a:ext cx="7632700" cy="503237"/>
          </a:xfrm>
          <a:prstGeom prst="rect">
            <a:avLst/>
          </a:prstGeom>
          <a:solidFill>
            <a:srgbClr val="31859B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5" name="Picture 36" descr="C:\Users\v-jtobey.REDMOND\AppData\Local\MetroStyleAddIn\Icons\Passion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2420938"/>
            <a:ext cx="263525" cy="503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38" y="2392363"/>
            <a:ext cx="523875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Picture 9" descr="C:\Users\Jonahs\Dropbox\Projects SCOTT\MEET Windows Azure\source\Background\tile-icon-messag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25" y="2420938"/>
            <a:ext cx="504825" cy="503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Picture 4" descr="C:\Users\Jonahs\Dropbox\Projects SCOTT\MEET Windows Azure\source\Background\tile-icon-cach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975" y="2420938"/>
            <a:ext cx="504825" cy="503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9" name="等腰三角形 6"/>
          <p:cNvSpPr/>
          <p:nvPr/>
        </p:nvSpPr>
        <p:spPr>
          <a:xfrm flipV="1">
            <a:off x="1203325" y="3095625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0" name="等腰三角形 7"/>
          <p:cNvSpPr/>
          <p:nvPr/>
        </p:nvSpPr>
        <p:spPr>
          <a:xfrm flipV="1">
            <a:off x="3203575" y="3095625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1" name="等腰三角形 8"/>
          <p:cNvSpPr/>
          <p:nvPr/>
        </p:nvSpPr>
        <p:spPr>
          <a:xfrm flipV="1">
            <a:off x="5303838" y="3095625"/>
            <a:ext cx="303212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2" name="等腰三角形 9"/>
          <p:cNvSpPr/>
          <p:nvPr/>
        </p:nvSpPr>
        <p:spPr>
          <a:xfrm flipV="1">
            <a:off x="7392988" y="3095625"/>
            <a:ext cx="304800" cy="261938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3" name="TextBox 10"/>
          <p:cNvSpPr/>
          <p:nvPr/>
        </p:nvSpPr>
        <p:spPr>
          <a:xfrm>
            <a:off x="346075" y="3629025"/>
            <a:ext cx="2020888" cy="11887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建议：男生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有活力的创业团队或者公司。</a:t>
            </a:r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           女生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相对成熟的团队或者公司。</a:t>
            </a:r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4" name="矩形 11"/>
          <p:cNvSpPr/>
          <p:nvPr/>
        </p:nvSpPr>
        <p:spPr>
          <a:xfrm>
            <a:off x="346075" y="3357563"/>
            <a:ext cx="202088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初入行阶段</a:t>
            </a:r>
            <a:r>
              <a:rPr lang="en-US" altLang="x-none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5" name="TextBox 12"/>
          <p:cNvSpPr/>
          <p:nvPr/>
        </p:nvSpPr>
        <p:spPr>
          <a:xfrm>
            <a:off x="2343150" y="3629025"/>
            <a:ext cx="2020888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相对成熟的团队或者公司，流程相对完整，公司体制相对完整。</a:t>
            </a:r>
            <a:r>
              <a:rPr lang="en-US" altLang="x-none" sz="12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6" name="矩形 13"/>
          <p:cNvSpPr/>
          <p:nvPr/>
        </p:nvSpPr>
        <p:spPr>
          <a:xfrm>
            <a:off x="2346325" y="3357563"/>
            <a:ext cx="202088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工作上升阶段</a:t>
            </a:r>
            <a:r>
              <a:rPr lang="en-US" altLang="x-none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7" name="TextBox 14"/>
          <p:cNvSpPr/>
          <p:nvPr/>
        </p:nvSpPr>
        <p:spPr>
          <a:xfrm>
            <a:off x="4445000" y="3629025"/>
            <a:ext cx="2022475" cy="640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自己带团队。锻炼自己的管理能力和协调能力。</a:t>
            </a:r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8" name="矩形 15"/>
          <p:cNvSpPr/>
          <p:nvPr/>
        </p:nvSpPr>
        <p:spPr>
          <a:xfrm>
            <a:off x="4445000" y="3357563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工作成熟阶段</a:t>
            </a:r>
            <a:r>
              <a:rPr lang="en-US" altLang="x-none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9" name="TextBox 16"/>
          <p:cNvSpPr/>
          <p:nvPr/>
        </p:nvSpPr>
        <p:spPr>
          <a:xfrm>
            <a:off x="6534150" y="3629025"/>
            <a:ext cx="2022475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目的只有一个：尽量能创造更多的价值，获得自身最大的收入。</a:t>
            </a:r>
            <a:endParaRPr lang="zh-CN" altLang="en-US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0" name="矩形 17"/>
          <p:cNvSpPr/>
          <p:nvPr/>
        </p:nvSpPr>
        <p:spPr>
          <a:xfrm>
            <a:off x="6534150" y="3357563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资深大神阶段</a:t>
            </a:r>
            <a:r>
              <a:rPr lang="en-US" altLang="x-none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81" name="直接连接符 19"/>
          <p:cNvSpPr/>
          <p:nvPr/>
        </p:nvSpPr>
        <p:spPr>
          <a:xfrm flipV="1">
            <a:off x="2266950" y="3629025"/>
            <a:ext cx="1588" cy="1095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2" name="直接连接符 20"/>
          <p:cNvSpPr/>
          <p:nvPr/>
        </p:nvSpPr>
        <p:spPr>
          <a:xfrm flipV="1">
            <a:off x="4364038" y="3629025"/>
            <a:ext cx="1587" cy="1095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3" name="直接连接符 21"/>
          <p:cNvSpPr/>
          <p:nvPr/>
        </p:nvSpPr>
        <p:spPr>
          <a:xfrm flipV="1">
            <a:off x="6465888" y="3629025"/>
            <a:ext cx="1587" cy="109537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4" name="矩形 23"/>
          <p:cNvSpPr/>
          <p:nvPr/>
        </p:nvSpPr>
        <p:spPr>
          <a:xfrm>
            <a:off x="0" y="876935"/>
            <a:ext cx="7292975" cy="1040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8.现阶段找什么样的工作好呢？</a:t>
            </a:r>
            <a:endParaRPr lang="en-US" altLang="zh-CN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  <a:p>
            <a:pPr lvl="0"/>
            <a:endParaRPr lang="en-US" altLang="x-none" sz="28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6408" name="TextBox 3"/>
          <p:cNvSpPr txBox="1"/>
          <p:nvPr/>
        </p:nvSpPr>
        <p:spPr>
          <a:xfrm>
            <a:off x="323850" y="5589588"/>
            <a:ext cx="8569325" cy="352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东方御匠 ppt素材 更多好素材请访问 http://yang20ccc.taobao.com/</a:t>
            </a:r>
            <a:endParaRPr lang="en-US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65" y="5329555"/>
            <a:ext cx="65678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未来有无限可能，这样才会让未来变得更加让人期待！</a:t>
            </a:r>
            <a:endParaRPr lang="zh-CN" altLang="en-US" sz="200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960" y="5848985"/>
            <a:ext cx="64128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做好当下的事比什么都重要，其它可以让时间来证明！</a:t>
            </a:r>
            <a:endParaRPr lang="zh-CN" altLang="en-US" sz="200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2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3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4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5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8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6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8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9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5369" grpId="0" bldLvl="0" animBg="1"/>
      <p:bldP spid="15370" grpId="0" bldLvl="0" animBg="1"/>
      <p:bldP spid="15371" grpId="0" bldLvl="0" animBg="1"/>
      <p:bldP spid="15372" grpId="0" bldLvl="0" animBg="1"/>
      <p:bldP spid="15373" grpId="0" bldLvl="0"/>
      <p:bldP spid="15374" grpId="0" bldLvl="0"/>
      <p:bldP spid="15375" grpId="0" bldLvl="0"/>
      <p:bldP spid="15376" grpId="0" bldLvl="0"/>
      <p:bldP spid="15377" grpId="0" bldLvl="0"/>
      <p:bldP spid="15378" grpId="0" bldLvl="0"/>
      <p:bldP spid="15379" grpId="0" bldLvl="0"/>
      <p:bldP spid="15380" grpId="0" bldLvl="0"/>
      <p:bldP spid="1538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TextBox 7"/>
          <p:cNvSpPr/>
          <p:nvPr/>
        </p:nvSpPr>
        <p:spPr>
          <a:xfrm>
            <a:off x="0" y="1222375"/>
            <a:ext cx="874141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44" name="Picture 2" descr="C:\Documents and Settings\Administrator\桌面\睿泰集团员工培养计划-解决方案部-JYY\其他\PPT素材\图标\平面小图标\easyicon_net_20140625110035200\112256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860800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3" descr="C:\Documents and Settings\Administrator\桌面\睿泰集团员工培养计划-解决方案部-JYY\其他\PPT素材\图标\平面小图标\easyicon_net_20140625110035200\11225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238375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4" descr="C:\Documents and Settings\Administrator\桌面\睿泰集团员工培养计划-解决方案部-JYY\其他\PPT素材\图标\平面小图标\easyicon_net_20140625110035200\11225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924300"/>
            <a:ext cx="1095375" cy="1112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5" descr="C:\Documents and Settings\Administrator\桌面\睿泰集团员工培养计划-解决方案部-JYY\其他\PPT素材\图标\平面小图标\easyicon_net_20140625110035200\11225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238375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Box 7"/>
          <p:cNvSpPr/>
          <p:nvPr/>
        </p:nvSpPr>
        <p:spPr>
          <a:xfrm>
            <a:off x="1655763" y="2238375"/>
            <a:ext cx="2916237" cy="1005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a.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态度：积极，多干活，多主动！</a:t>
            </a:r>
            <a:r>
              <a:rPr lang="en-US" altLang="x-none" sz="14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9" name="TextBox 8"/>
          <p:cNvSpPr/>
          <p:nvPr/>
        </p:nvSpPr>
        <p:spPr>
          <a:xfrm>
            <a:off x="5738813" y="2238375"/>
            <a:ext cx="2916237" cy="1005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b.沟通：多与同事沟通，不懂多问。</a:t>
            </a:r>
            <a:r>
              <a:rPr lang="en-US" altLang="x-none" sz="14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0" name="TextBox 9"/>
          <p:cNvSpPr/>
          <p:nvPr/>
        </p:nvSpPr>
        <p:spPr>
          <a:xfrm>
            <a:off x="1655763" y="3851275"/>
            <a:ext cx="2916237" cy="1005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c.能力：</a:t>
            </a:r>
            <a:r>
              <a:rPr lang="en-US" altLang="x-none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宋体" panose="02010600030101010101" pitchFamily="2" charset="-122"/>
              </a:rPr>
              <a:t>永远试着去超越老板对你的工作预期！</a:t>
            </a:r>
            <a:endParaRPr lang="en-US" altLang="x-none" sz="2000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0251" name="TextBox 10"/>
          <p:cNvSpPr/>
          <p:nvPr/>
        </p:nvSpPr>
        <p:spPr>
          <a:xfrm>
            <a:off x="5738813" y="3851275"/>
            <a:ext cx="2916237" cy="1463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d.关系：和同事、领导打好关系，努力干活，做出成绩！</a:t>
            </a:r>
            <a:r>
              <a:rPr lang="en-US" altLang="x-none" sz="14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2" name="矩形 11"/>
          <p:cNvSpPr/>
          <p:nvPr/>
        </p:nvSpPr>
        <p:spPr>
          <a:xfrm>
            <a:off x="0" y="871220"/>
            <a:ext cx="88925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9.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好不容易找到工作了，如何正确度过试用期？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75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75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75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75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75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6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75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/>
      <p:bldP spid="10249" grpId="0" bldLvl="0"/>
      <p:bldP spid="10250" grpId="0" bldLvl="0"/>
      <p:bldP spid="10251" grpId="0" bldLvl="0"/>
      <p:bldP spid="10252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TextBox 7"/>
          <p:cNvSpPr/>
          <p:nvPr/>
        </p:nvSpPr>
        <p:spPr>
          <a:xfrm>
            <a:off x="0" y="1222375"/>
            <a:ext cx="874141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8" name="TextBox 7"/>
          <p:cNvSpPr/>
          <p:nvPr/>
        </p:nvSpPr>
        <p:spPr>
          <a:xfrm>
            <a:off x="1729740" y="2985135"/>
            <a:ext cx="5684520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     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做好心理准备，工作不会和预期的一样，永远都是鸡毛蒜皮的小事。只有经受住了考验，才能成长，成长了，这些小事才会觉得很有意思。</a:t>
            </a:r>
            <a:endParaRPr lang="zh-CN" altLang="en-US" sz="2000" dirty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10252" name="矩形 11"/>
          <p:cNvSpPr/>
          <p:nvPr/>
        </p:nvSpPr>
        <p:spPr>
          <a:xfrm>
            <a:off x="0" y="871220"/>
            <a:ext cx="88925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10.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Calibri" panose="020F0502020204030204" charset="0"/>
              </a:rPr>
              <a:t>和预期想做的工作有出入怎么办？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j-cs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75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/>
      <p:bldP spid="10252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直接连接符 3"/>
          <p:cNvSpPr/>
          <p:nvPr/>
        </p:nvSpPr>
        <p:spPr>
          <a:xfrm>
            <a:off x="0" y="2813050"/>
            <a:ext cx="4572000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5" name="直接连接符 4"/>
          <p:cNvSpPr/>
          <p:nvPr/>
        </p:nvSpPr>
        <p:spPr>
          <a:xfrm flipV="1">
            <a:off x="4632325" y="2349500"/>
            <a:ext cx="0" cy="431800"/>
          </a:xfrm>
          <a:prstGeom prst="line">
            <a:avLst/>
          </a:prstGeom>
          <a:ln w="381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6" name="TextBox 5"/>
          <p:cNvSpPr/>
          <p:nvPr/>
        </p:nvSpPr>
        <p:spPr>
          <a:xfrm>
            <a:off x="4791075" y="2441575"/>
            <a:ext cx="259461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2" charset="0"/>
                <a:ea typeface="宋体" panose="02010600030101010101" pitchFamily="2" charset="-122"/>
                <a:sym typeface="Verdana" panose="020B0604030504040204" pitchFamily="2" charset="0"/>
              </a:rPr>
              <a:t>愿今天的课，对大家有用无害，等你们的好消息喽！</a:t>
            </a:r>
            <a:endParaRPr lang="zh-CN" altLang="en-US" sz="1600" dirty="0">
              <a:solidFill>
                <a:srgbClr val="000000"/>
              </a:solidFill>
              <a:latin typeface="Verdana" panose="020B0604030504040204" pitchFamily="2" charset="0"/>
              <a:ea typeface="宋体" panose="02010600030101010101" pitchFamily="2" charset="-122"/>
              <a:sym typeface="Verdana" panose="020B0604030504040204" pitchFamily="2" charset="0"/>
            </a:endParaRPr>
          </a:p>
        </p:txBody>
      </p:sp>
      <p:sp>
        <p:nvSpPr>
          <p:cNvPr id="8197" name="直接连接符 6"/>
          <p:cNvSpPr/>
          <p:nvPr/>
        </p:nvSpPr>
        <p:spPr>
          <a:xfrm flipV="1">
            <a:off x="4716463" y="2492375"/>
            <a:ext cx="0" cy="288925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738630"/>
            <a:ext cx="9548495" cy="3347085"/>
          </a:xfrm>
        </p:spPr>
        <p:txBody>
          <a:bodyPr>
            <a:normAutofit fontScale="80000"/>
          </a:bodyPr>
          <a:p>
            <a:r>
              <a:rPr lang="en-US" altLang="x-none" sz="4000" b="1" dirty="0">
                <a:solidFill>
                  <a:srgbClr val="E36C0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“金三银四，金九银十。”</a:t>
            </a:r>
            <a:endParaRPr lang="en-US" altLang="x-none" sz="4000" b="1" dirty="0">
              <a:solidFill>
                <a:srgbClr val="E36C09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sz="4000" b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lang="zh-CN" altLang="en-US" sz="4800" b="1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  <a:sym typeface="+mn-ea"/>
              </a:rPr>
              <a:t>“为什么找工作那么难？”为啥？？？</a:t>
            </a:r>
            <a:endParaRPr lang="zh-CN" altLang="en-US" sz="4000">
              <a:solidFill>
                <a:schemeClr val="bg1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40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“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实力不行呗！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”</a:t>
            </a:r>
            <a:endParaRPr lang="en-US" altLang="zh-CN" sz="40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4" name="TextBox 7"/>
          <p:cNvSpPr/>
          <p:nvPr/>
        </p:nvSpPr>
        <p:spPr>
          <a:xfrm>
            <a:off x="0" y="1222375"/>
            <a:ext cx="320357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4181475" y="2949575"/>
            <a:ext cx="1130300" cy="1060450"/>
            <a:chOff x="0" y="0"/>
            <a:chExt cx="1130424" cy="1060704"/>
          </a:xfrm>
        </p:grpSpPr>
        <p:sp>
          <p:nvSpPr>
            <p:cNvPr id="8196" name="等腰三角形 4"/>
            <p:cNvSpPr/>
            <p:nvPr/>
          </p:nvSpPr>
          <p:spPr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7" name="等腰三角形 2"/>
            <p:cNvSpPr/>
            <p:nvPr/>
          </p:nvSpPr>
          <p:spPr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5" name="矩形 1"/>
          <p:cNvSpPr/>
          <p:nvPr/>
        </p:nvSpPr>
        <p:spPr>
          <a:xfrm>
            <a:off x="0" y="1222375"/>
            <a:ext cx="32035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初入职场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求职阶段</a:t>
            </a:r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7176" name="Picture 2" descr="C:\Documents and Settings\Administrator\桌面\睿泰集团员工培养计划-解决方案部-JYY\其他\PPT素材\插图\as07004299.jpg"/>
          <p:cNvPicPr>
            <a:picLocks noChangeAspect="1"/>
          </p:cNvPicPr>
          <p:nvPr/>
        </p:nvPicPr>
        <p:blipFill>
          <a:blip r:embed="rId1"/>
          <a:srcRect t="5119" r="6598"/>
          <a:stretch>
            <a:fillRect/>
          </a:stretch>
        </p:blipFill>
        <p:spPr>
          <a:xfrm>
            <a:off x="401638" y="2284413"/>
            <a:ext cx="3532187" cy="2392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TextBox 7"/>
          <p:cNvSpPr/>
          <p:nvPr/>
        </p:nvSpPr>
        <p:spPr>
          <a:xfrm>
            <a:off x="5490845" y="3397250"/>
            <a:ext cx="1867535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笨鸟阶段</a:t>
            </a:r>
            <a:endParaRPr lang="zh-CN" altLang="en-US" sz="28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7178" name="矩形 3"/>
          <p:cNvSpPr/>
          <p:nvPr/>
        </p:nvSpPr>
        <p:spPr>
          <a:xfrm>
            <a:off x="5520055" y="2118360"/>
            <a:ext cx="1612900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菜鸟阶段</a:t>
            </a:r>
            <a:endParaRPr lang="zh-CN" altLang="en-US" sz="28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8202" name="TextBox 3"/>
          <p:cNvSpPr txBox="1"/>
          <p:nvPr/>
        </p:nvSpPr>
        <p:spPr>
          <a:xfrm>
            <a:off x="323850" y="5589588"/>
            <a:ext cx="8569325" cy="352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东方御匠 ppt素材 更多好素材请访问 http://yang20ccc.taobao.com/</a:t>
            </a:r>
            <a:endParaRPr lang="en-US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0845" y="2802890"/>
            <a:ext cx="1896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努力，得到认可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90845" y="4010025"/>
            <a:ext cx="2555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阳光、积极、充满激情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730" y="5052695"/>
            <a:ext cx="77851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问题总结：初入职场，找工作看得不完全是一个人的实力，老板看得更多的是你的另一面。</a:t>
            </a:r>
            <a:endParaRPr lang="zh-CN" altLang="en-US"/>
          </a:p>
          <a:p>
            <a:r>
              <a:rPr lang="zh-CN" altLang="en-US"/>
              <a:t>（潜力、自信、忠诚、认真、阳光、美丽等等，</a:t>
            </a:r>
            <a:r>
              <a:rPr lang="zh-CN" altLang="en-US" b="1">
                <a:solidFill>
                  <a:srgbClr val="C00000"/>
                </a:solidFill>
              </a:rPr>
              <a:t>关键</a:t>
            </a:r>
            <a:r>
              <a:rPr lang="zh-CN" altLang="en-US"/>
              <a:t>要让人看到</a:t>
            </a:r>
            <a:r>
              <a:rPr lang="zh-CN" altLang="en-US" b="1">
                <a:solidFill>
                  <a:srgbClr val="C00000"/>
                </a:solidFill>
              </a:rPr>
              <a:t>你是怎样一个人。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>
                                      <p:cBhvr>
                                        <p:cTn id="1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/>
      <p:bldP spid="7177" grpId="0" bldLvl="0"/>
      <p:bldP spid="7178" grpId="0" bldLvl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732530" y="1575435"/>
            <a:ext cx="4565015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8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菜鸟</a:t>
            </a:r>
            <a:r>
              <a:rPr lang="zh-CN" altLang="en-US" sz="3200" b="1" kern="1200" dirty="0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 </a:t>
            </a:r>
            <a:r>
              <a:rPr lang="en-US" altLang="x-none" sz="3200" b="1" kern="1200" dirty="0">
                <a:solidFill>
                  <a:srgbClr val="A5A5A5"/>
                </a:solidFill>
                <a:latin typeface="Arial" panose="020B0604020202020204" charset="-122"/>
                <a:ea typeface="微软雅黑" panose="020B0503020204020204" pitchFamily="2" charset="-122"/>
                <a:sym typeface="Arial" panose="020B0604020202020204" charset="-122"/>
              </a:rPr>
              <a:t>• </a:t>
            </a:r>
            <a:r>
              <a:rPr lang="zh-CN" altLang="en-US" sz="4800" b="1" kern="1200" dirty="0">
                <a:solidFill>
                  <a:srgbClr val="FFC000"/>
                </a:solidFill>
                <a:latin typeface="微软雅黑" panose="020B0503020204020204" pitchFamily="2" charset="-122"/>
                <a:ea typeface="微软简综艺" pitchFamily="1" charset="-122"/>
                <a:sym typeface="Calibri" panose="020F0502020204030204" charset="0"/>
              </a:rPr>
              <a:t>找工作</a:t>
            </a:r>
            <a:endParaRPr lang="zh-CN" altLang="en-US" sz="4800" b="1" kern="1200" dirty="0">
              <a:solidFill>
                <a:srgbClr val="FFC000"/>
              </a:solidFill>
              <a:latin typeface="微软雅黑" panose="020B0503020204020204" pitchFamily="2" charset="-122"/>
              <a:ea typeface="微软简综艺" pitchFamily="1" charset="-122"/>
              <a:sym typeface="Calibri" panose="020F0502020204030204" charset="0"/>
            </a:endParaRPr>
          </a:p>
        </p:txBody>
      </p:sp>
      <p:pic>
        <p:nvPicPr>
          <p:cNvPr id="4100" name="Picture 4" descr="http://photocdn.sohu.com/20070613/Img2505440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484313"/>
            <a:ext cx="3028950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32530" y="3094990"/>
            <a:ext cx="527685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经常遇到的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十大问题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endParaRPr lang="en-US" altLang="zh-CN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                ——</a:t>
            </a: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总结、分析</a:t>
            </a:r>
            <a:endParaRPr lang="zh-CN" altLang="en-US" sz="2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92455"/>
            <a:ext cx="8229600" cy="5673090"/>
          </a:xfrm>
        </p:spPr>
        <p:txBody>
          <a:bodyPr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投了很多简历，没有面试机会，简历都石沉大海。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好不容易去面试了，结果面试人好多，觉得压力大。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感觉自己能力不足，没有自信心胜任这个工作。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作品中没有上线作品，面试怕被人问起。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作品不够好，实力不够，怎么办才好？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刚刚进入工作，经验不够，感觉跟别人比没有优势。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沟通能力差，怎么跟面试官聊才好？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现阶段找什么样的工作才好呢？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好不容易找到工作了，如何正确度过试用期？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和预期想做的工作有出入怎么办？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/>
          </a:p>
        </p:txBody>
      </p:sp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TextBox 7"/>
          <p:cNvSpPr/>
          <p:nvPr/>
        </p:nvSpPr>
        <p:spPr>
          <a:xfrm>
            <a:off x="0" y="1222375"/>
            <a:ext cx="914336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0" y="871220"/>
            <a:ext cx="9465310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1.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投了很多简历，没有面试机会，简历都石沉大海。</a:t>
            </a:r>
            <a:endParaRPr lang="en-US" altLang="zh-CN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Calibri" panose="020F0502020204030204" charset="0"/>
            </a:endParaRPr>
          </a:p>
        </p:txBody>
      </p:sp>
      <p:grpSp>
        <p:nvGrpSpPr>
          <p:cNvPr id="11269" name="组合 6"/>
          <p:cNvGrpSpPr/>
          <p:nvPr/>
        </p:nvGrpSpPr>
        <p:grpSpPr>
          <a:xfrm>
            <a:off x="630238" y="2060575"/>
            <a:ext cx="1439862" cy="1439863"/>
            <a:chOff x="0" y="0"/>
            <a:chExt cx="1440160" cy="1440160"/>
          </a:xfrm>
        </p:grpSpPr>
        <p:sp>
          <p:nvSpPr>
            <p:cNvPr id="12293" name="椭圆 2"/>
            <p:cNvSpPr/>
            <p:nvPr/>
          </p:nvSpPr>
          <p:spPr>
            <a:xfrm>
              <a:off x="0" y="0"/>
              <a:ext cx="1440160" cy="1440160"/>
            </a:xfrm>
            <a:prstGeom prst="ellipse">
              <a:avLst/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294" name="Picture 3" descr="C:\Users\Jonahs\Dropbox\Projects SCOTT\MEET Windows Azure\source\Background\tile-icon-bigdata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615" y="281729"/>
              <a:ext cx="876930" cy="87670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72" name="TextBox 4"/>
          <p:cNvSpPr/>
          <p:nvPr/>
        </p:nvSpPr>
        <p:spPr>
          <a:xfrm>
            <a:off x="2627313" y="2438400"/>
            <a:ext cx="5256212" cy="1371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en-US" sz="14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确保联系方式正确。（电话、邮箱）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简历不要有错别字，干净整洁。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突出自己。（特长、优势、工作经验、作品、个人能力、学历专业等）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273" name="矩形 5"/>
          <p:cNvSpPr/>
          <p:nvPr/>
        </p:nvSpPr>
        <p:spPr>
          <a:xfrm>
            <a:off x="2266950" y="2060575"/>
            <a:ext cx="1476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简历问题</a:t>
            </a:r>
            <a:r>
              <a:rPr lang="en-US" altLang="x-none" sz="2400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sz="24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4" name="组合 11"/>
          <p:cNvGrpSpPr/>
          <p:nvPr/>
        </p:nvGrpSpPr>
        <p:grpSpPr>
          <a:xfrm>
            <a:off x="6804025" y="4076700"/>
            <a:ext cx="1079500" cy="1081088"/>
            <a:chOff x="0" y="0"/>
            <a:chExt cx="1080120" cy="1080120"/>
          </a:xfrm>
        </p:grpSpPr>
        <p:sp>
          <p:nvSpPr>
            <p:cNvPr id="12298" name="椭圆 7"/>
            <p:cNvSpPr/>
            <p:nvPr/>
          </p:nvSpPr>
          <p:spPr>
            <a:xfrm>
              <a:off x="0" y="0"/>
              <a:ext cx="1080120" cy="108012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9" name="Freeform 14"/>
            <p:cNvSpPr>
              <a:spLocks noEditPoints="1"/>
            </p:cNvSpPr>
            <p:nvPr/>
          </p:nvSpPr>
          <p:spPr>
            <a:xfrm>
              <a:off x="322224" y="346584"/>
              <a:ext cx="501595" cy="445504"/>
            </a:xfrm>
            <a:custGeom>
              <a:avLst/>
              <a:gdLst/>
              <a:ahLst/>
              <a:cxnLst>
                <a:cxn ang="0">
                  <a:pos x="326037" y="363437"/>
                </a:cxn>
                <a:cxn ang="0">
                  <a:pos x="327709" y="380186"/>
                </a:cxn>
                <a:cxn ang="0">
                  <a:pos x="249126" y="445504"/>
                </a:cxn>
                <a:cxn ang="0">
                  <a:pos x="13376" y="194280"/>
                </a:cxn>
                <a:cxn ang="0">
                  <a:pos x="0" y="130637"/>
                </a:cxn>
                <a:cxn ang="0">
                  <a:pos x="130415" y="0"/>
                </a:cxn>
                <a:cxn ang="0">
                  <a:pos x="250798" y="80392"/>
                </a:cxn>
                <a:cxn ang="0">
                  <a:pos x="371180" y="0"/>
                </a:cxn>
                <a:cxn ang="0">
                  <a:pos x="501595" y="130637"/>
                </a:cxn>
                <a:cxn ang="0">
                  <a:pos x="488219" y="194280"/>
                </a:cxn>
                <a:cxn ang="0">
                  <a:pos x="438060" y="271322"/>
                </a:cxn>
                <a:cxn ang="0">
                  <a:pos x="419668" y="269647"/>
                </a:cxn>
                <a:cxn ang="0">
                  <a:pos x="326037" y="363437"/>
                </a:cxn>
                <a:cxn ang="0">
                  <a:pos x="429700" y="353389"/>
                </a:cxn>
                <a:cxn ang="0">
                  <a:pos x="459795" y="353389"/>
                </a:cxn>
                <a:cxn ang="0">
                  <a:pos x="459795" y="373486"/>
                </a:cxn>
                <a:cxn ang="0">
                  <a:pos x="429700" y="373486"/>
                </a:cxn>
                <a:cxn ang="0">
                  <a:pos x="429700" y="403633"/>
                </a:cxn>
                <a:cxn ang="0">
                  <a:pos x="409636" y="403633"/>
                </a:cxn>
                <a:cxn ang="0">
                  <a:pos x="409636" y="373486"/>
                </a:cxn>
                <a:cxn ang="0">
                  <a:pos x="379540" y="373486"/>
                </a:cxn>
                <a:cxn ang="0">
                  <a:pos x="379540" y="353389"/>
                </a:cxn>
                <a:cxn ang="0">
                  <a:pos x="409636" y="353389"/>
                </a:cxn>
                <a:cxn ang="0">
                  <a:pos x="409636" y="323242"/>
                </a:cxn>
                <a:cxn ang="0">
                  <a:pos x="429700" y="323242"/>
                </a:cxn>
                <a:cxn ang="0">
                  <a:pos x="429700" y="353389"/>
                </a:cxn>
                <a:cxn ang="0">
                  <a:pos x="419668" y="432105"/>
                </a:cxn>
                <a:cxn ang="0">
                  <a:pos x="351117" y="363437"/>
                </a:cxn>
                <a:cxn ang="0">
                  <a:pos x="419668" y="294770"/>
                </a:cxn>
                <a:cxn ang="0">
                  <a:pos x="489891" y="363437"/>
                </a:cxn>
                <a:cxn ang="0">
                  <a:pos x="419668" y="432105"/>
                </a:cxn>
                <a:cxn ang="0">
                  <a:pos x="419668" y="281371"/>
                </a:cxn>
                <a:cxn ang="0">
                  <a:pos x="339413" y="363437"/>
                </a:cxn>
                <a:cxn ang="0">
                  <a:pos x="419668" y="445504"/>
                </a:cxn>
                <a:cxn ang="0">
                  <a:pos x="501595" y="363437"/>
                </a:cxn>
                <a:cxn ang="0">
                  <a:pos x="419668" y="281371"/>
                </a:cxn>
              </a:cxnLst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77" name="TextBox 9"/>
          <p:cNvSpPr/>
          <p:nvPr/>
        </p:nvSpPr>
        <p:spPr>
          <a:xfrm>
            <a:off x="1403350" y="4114800"/>
            <a:ext cx="5256213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en-US" sz="1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1.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投递方式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：</a:t>
            </a:r>
            <a:r>
              <a:rPr lang="en-US" altLang="zh-CN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a.</a:t>
            </a:r>
            <a:r>
              <a:rPr lang="zh-CN" altLang="en-US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招聘网站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（智联招聘、猎聘、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51job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、中华英才网、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BOSS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直聘等）</a:t>
            </a:r>
            <a:r>
              <a:rPr lang="en-US" altLang="zh-CN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b.</a:t>
            </a:r>
            <a:r>
              <a:rPr lang="zh-CN" altLang="en-US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朋友圈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QQ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群、朋友亲戚）</a:t>
            </a:r>
            <a:r>
              <a:rPr lang="en-US" altLang="zh-CN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c.</a:t>
            </a:r>
            <a:r>
              <a:rPr lang="zh-CN" altLang="en-US" sz="1400" b="1" dirty="0">
                <a:solidFill>
                  <a:srgbClr val="C00000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各大公司官网。</a:t>
            </a:r>
            <a:endParaRPr lang="zh-CN" altLang="en-US" sz="1400" b="1" dirty="0">
              <a:solidFill>
                <a:srgbClr val="C00000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>
              <a:lnSpc>
                <a:spcPct val="150000"/>
              </a:lnSpc>
              <a:buClr>
                <a:srgbClr val="E36C09"/>
              </a:buClr>
            </a:pPr>
            <a:endParaRPr lang="zh-CN" altLang="en-US" sz="1400" b="1" dirty="0">
              <a:solidFill>
                <a:schemeClr val="accent6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>
              <a:lnSpc>
                <a:spcPct val="150000"/>
              </a:lnSpc>
              <a:buClr>
                <a:srgbClr val="E36C09"/>
              </a:buClr>
            </a:pPr>
            <a:r>
              <a:rPr lang="zh-CN" altLang="en-US" sz="1400" b="1" dirty="0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注意：尽量不要海投，针对性发简历；写邮件时候：标题、正文内容、敬语。</a:t>
            </a:r>
            <a:endParaRPr lang="zh-CN" altLang="en-US" sz="1400" b="1" dirty="0">
              <a:solidFill>
                <a:schemeClr val="accent6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11278" name="矩形 10"/>
          <p:cNvSpPr/>
          <p:nvPr/>
        </p:nvSpPr>
        <p:spPr>
          <a:xfrm>
            <a:off x="5174933" y="3746500"/>
            <a:ext cx="151955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投递问题</a:t>
            </a:r>
            <a:r>
              <a:rPr lang="en-US" altLang="x-none" b="1" dirty="0">
                <a:solidFill>
                  <a:srgbClr val="31859B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. </a:t>
            </a:r>
            <a:endParaRPr lang="zh-CN" altLang="en-US" b="1" dirty="0">
              <a:solidFill>
                <a:srgbClr val="31859B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10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1" dur="1000"/>
                                        <p:tgtEl>
                                          <p:spTgt spid="1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/>
      <p:bldP spid="11272" grpId="0" bldLvl="0"/>
      <p:bldP spid="11273" grpId="0" bldLvl="0"/>
      <p:bldP spid="11277" grpId="0" bldLvl="0" uiExpand="1" build="allAtOnce"/>
      <p:bldP spid="11278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6"/>
          <p:cNvSpPr/>
          <p:nvPr/>
        </p:nvSpPr>
        <p:spPr>
          <a:xfrm>
            <a:off x="0" y="1473518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6" name="TextBox 7"/>
          <p:cNvSpPr/>
          <p:nvPr/>
        </p:nvSpPr>
        <p:spPr>
          <a:xfrm>
            <a:off x="0" y="1222375"/>
            <a:ext cx="320357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44" name="Picture 2" descr="C:\Documents and Settings\Administrator\桌面\睿泰集团员工培养计划-解决方案部-JYY\其他\PPT素材\图标\平面小图标\easyicon_net_20140625110035200\112256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860800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3" descr="C:\Documents and Settings\Administrator\桌面\睿泰集团员工培养计划-解决方案部-JYY\其他\PPT素材\图标\平面小图标\easyicon_net_20140625110035200\11225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238375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4" descr="C:\Documents and Settings\Administrator\桌面\睿泰集团员工培养计划-解决方案部-JYY\其他\PPT素材\图标\平面小图标\easyicon_net_20140625110035200\11225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924300"/>
            <a:ext cx="1095375" cy="1112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5" descr="C:\Documents and Settings\Administrator\桌面\睿泰集团员工培养计划-解决方案部-JYY\其他\PPT素材\图标\平面小图标\easyicon_net_20140625110035200\11225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238375"/>
            <a:ext cx="1095375" cy="111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TextBox 7"/>
          <p:cNvSpPr/>
          <p:nvPr/>
        </p:nvSpPr>
        <p:spPr>
          <a:xfrm>
            <a:off x="1634808" y="2009775"/>
            <a:ext cx="2916237" cy="11887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投递时间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早上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点前、晚一点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周五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周日少投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9" name="TextBox 8"/>
          <p:cNvSpPr/>
          <p:nvPr/>
        </p:nvSpPr>
        <p:spPr>
          <a:xfrm>
            <a:off x="5738813" y="2009775"/>
            <a:ext cx="2916237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作品问题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0250" name="TextBox 9"/>
          <p:cNvSpPr/>
          <p:nvPr/>
        </p:nvSpPr>
        <p:spPr>
          <a:xfrm>
            <a:off x="1634808" y="3860800"/>
            <a:ext cx="2916237" cy="8686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薪资问题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要与自己能力相匹配，最好面谈不要写。</a:t>
            </a:r>
            <a:r>
              <a:rPr lang="en-US" altLang="x-none" sz="14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1" name="TextBox 10"/>
          <p:cNvSpPr/>
          <p:nvPr/>
        </p:nvSpPr>
        <p:spPr>
          <a:xfrm>
            <a:off x="5738813" y="3851275"/>
            <a:ext cx="2916237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定位问题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sp>
        <p:nvSpPr>
          <p:cNvPr id="10252" name="矩形 11"/>
          <p:cNvSpPr/>
          <p:nvPr/>
        </p:nvSpPr>
        <p:spPr>
          <a:xfrm>
            <a:off x="0" y="1222375"/>
            <a:ext cx="3203575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zh-CN" altLang="en-US" sz="28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投递问题</a:t>
            </a:r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75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75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75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0" dur="75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75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9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75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/>
      <p:bldP spid="10249" grpId="0" bldLvl="0"/>
      <p:bldP spid="10250" grpId="0" bldLvl="0"/>
      <p:bldP spid="10251" grpId="0" bldLvl="0"/>
      <p:bldP spid="1025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矩形 6"/>
          <p:cNvSpPr/>
          <p:nvPr/>
        </p:nvSpPr>
        <p:spPr>
          <a:xfrm>
            <a:off x="0" y="1585278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TextBox 7"/>
          <p:cNvSpPr/>
          <p:nvPr/>
        </p:nvSpPr>
        <p:spPr>
          <a:xfrm>
            <a:off x="0" y="1222375"/>
            <a:ext cx="8893175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空心弧 2"/>
          <p:cNvSpPr/>
          <p:nvPr/>
        </p:nvSpPr>
        <p:spPr>
          <a:xfrm rot="-5400000">
            <a:off x="1217613" y="2549525"/>
            <a:ext cx="2198687" cy="2198688"/>
          </a:xfrm>
          <a:custGeom>
            <a:avLst/>
            <a:gdLst/>
            <a:ahLst/>
            <a:cxnLst>
              <a:cxn ang="0">
                <a:pos x="1099344" y="0"/>
              </a:cxn>
              <a:cxn ang="0">
                <a:pos x="220989" y="1594659"/>
              </a:cxn>
              <a:cxn ang="0">
                <a:pos x="1099344" y="182002"/>
              </a:cxn>
              <a:cxn ang="0">
                <a:pos x="1977699" y="1594659"/>
              </a:cxn>
            </a:cxnLst>
            <a:pathLst>
              <a:path w="21600" h="21600">
                <a:moveTo>
                  <a:pt x="2950" y="15226"/>
                </a:moveTo>
                <a:cubicBezTo>
                  <a:pt x="2188" y="13875"/>
                  <a:pt x="1788" y="12351"/>
                  <a:pt x="1788" y="10800"/>
                </a:cubicBezTo>
                <a:cubicBezTo>
                  <a:pt x="1788" y="5822"/>
                  <a:pt x="5822" y="1788"/>
                  <a:pt x="10800" y="1788"/>
                </a:cubicBezTo>
                <a:cubicBezTo>
                  <a:pt x="15777" y="1788"/>
                  <a:pt x="19812" y="5822"/>
                  <a:pt x="19812" y="10800"/>
                </a:cubicBezTo>
                <a:cubicBezTo>
                  <a:pt x="19812" y="12351"/>
                  <a:pt x="19411" y="13875"/>
                  <a:pt x="18649" y="15226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50" y="15226"/>
                </a:lnTo>
                <a:close/>
              </a:path>
            </a:pathLst>
          </a:custGeom>
          <a:solidFill>
            <a:srgbClr val="E36C09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空心弧 3"/>
          <p:cNvSpPr/>
          <p:nvPr/>
        </p:nvSpPr>
        <p:spPr>
          <a:xfrm rot="-5173817">
            <a:off x="1392238" y="2725738"/>
            <a:ext cx="1824037" cy="1825625"/>
          </a:xfrm>
          <a:custGeom>
            <a:avLst/>
            <a:gdLst/>
            <a:ahLst/>
            <a:cxnLst>
              <a:cxn ang="0">
                <a:pos x="912019" y="0"/>
              </a:cxn>
              <a:cxn ang="0">
                <a:pos x="141025" y="620966"/>
              </a:cxn>
              <a:cxn ang="0">
                <a:pos x="912019" y="175801"/>
              </a:cxn>
              <a:cxn ang="0">
                <a:pos x="1683012" y="620966"/>
              </a:cxn>
            </a:cxnLst>
            <a:pathLst>
              <a:path w="21600" h="21600">
                <a:moveTo>
                  <a:pt x="2643" y="7715"/>
                </a:moveTo>
                <a:cubicBezTo>
                  <a:pt x="3926" y="4323"/>
                  <a:pt x="7173" y="2080"/>
                  <a:pt x="10799" y="2080"/>
                </a:cubicBezTo>
                <a:cubicBezTo>
                  <a:pt x="14426" y="2079"/>
                  <a:pt x="17673" y="4323"/>
                  <a:pt x="18956" y="7715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3" y="7715"/>
                </a:lnTo>
                <a:close/>
              </a:path>
            </a:pathLst>
          </a:custGeom>
          <a:solidFill>
            <a:srgbClr val="97480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0" name="空心弧 4"/>
          <p:cNvSpPr/>
          <p:nvPr/>
        </p:nvSpPr>
        <p:spPr>
          <a:xfrm rot="-5400000">
            <a:off x="1017588" y="2370138"/>
            <a:ext cx="2560637" cy="2560637"/>
          </a:xfrm>
          <a:custGeom>
            <a:avLst/>
            <a:gdLst/>
            <a:ahLst/>
            <a:cxnLst>
              <a:cxn ang="0">
                <a:pos x="1280319" y="0"/>
              </a:cxn>
              <a:cxn ang="0">
                <a:pos x="670033" y="2286198"/>
              </a:cxn>
              <a:cxn ang="0">
                <a:pos x="1280319" y="207578"/>
              </a:cxn>
              <a:cxn ang="0">
                <a:pos x="1890604" y="2286198"/>
              </a:cxn>
            </a:cxnLst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FABF8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1" name="矩形 5"/>
          <p:cNvSpPr/>
          <p:nvPr/>
        </p:nvSpPr>
        <p:spPr>
          <a:xfrm>
            <a:off x="1635125" y="3465513"/>
            <a:ext cx="2020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en-US" altLang="zh-CN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</a:t>
            </a:r>
            <a:r>
              <a: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群面</a:t>
            </a:r>
            <a:r>
              <a:rPr lang="en-US" altLang="x-none" sz="2400" b="1" dirty="0">
                <a:solidFill>
                  <a:srgbClr val="31859B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 </a:t>
            </a:r>
            <a:endParaRPr lang="zh-CN" altLang="en-US" sz="2400" b="1" dirty="0">
              <a:solidFill>
                <a:srgbClr val="31859B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392" name="组合 34"/>
          <p:cNvGrpSpPr/>
          <p:nvPr/>
        </p:nvGrpSpPr>
        <p:grpSpPr>
          <a:xfrm>
            <a:off x="4500563" y="1871980"/>
            <a:ext cx="3811587" cy="1188677"/>
            <a:chOff x="0" y="1903"/>
            <a:chExt cx="3811400" cy="1187251"/>
          </a:xfrm>
        </p:grpSpPr>
        <p:sp>
          <p:nvSpPr>
            <p:cNvPr id="17416" name="矩形 22"/>
            <p:cNvSpPr/>
            <p:nvPr/>
          </p:nvSpPr>
          <p:spPr>
            <a:xfrm>
              <a:off x="94524" y="115574"/>
              <a:ext cx="360040" cy="230519"/>
            </a:xfrm>
            <a:prstGeom prst="rect">
              <a:avLst/>
            </a:prstGeom>
            <a:solidFill>
              <a:srgbClr val="FABF8E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7" name="TextBox 23"/>
            <p:cNvSpPr/>
            <p:nvPr/>
          </p:nvSpPr>
          <p:spPr>
            <a:xfrm>
              <a:off x="0" y="458512"/>
              <a:ext cx="3811400" cy="7306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rPr>
                <a:t>公司邀请你，说明能力问题一般不大，基本是被认可的，所以要有信心，不要害怕。</a:t>
              </a:r>
              <a:r>
                <a:rPr lang="en-US" altLang="x-none" sz="1200" b="1" dirty="0">
                  <a:solidFill>
                    <a:srgbClr val="E36C09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rPr>
                <a:t> </a:t>
              </a:r>
              <a:endPara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8" name="矩形 25"/>
            <p:cNvSpPr/>
            <p:nvPr/>
          </p:nvSpPr>
          <p:spPr>
            <a:xfrm>
              <a:off x="558600" y="1903"/>
              <a:ext cx="2021124" cy="4566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400" b="1" dirty="0">
                  <a:solidFill>
                    <a:srgbClr val="31859B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rPr>
                <a:t>肯定自己</a:t>
              </a:r>
              <a:endPara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396" name="组合 35"/>
          <p:cNvGrpSpPr/>
          <p:nvPr/>
        </p:nvGrpSpPr>
        <p:grpSpPr>
          <a:xfrm>
            <a:off x="4500563" y="3173095"/>
            <a:ext cx="3811587" cy="868677"/>
            <a:chOff x="0" y="0"/>
            <a:chExt cx="3811399" cy="868967"/>
          </a:xfrm>
        </p:grpSpPr>
        <p:sp>
          <p:nvSpPr>
            <p:cNvPr id="17420" name="矩形 26"/>
            <p:cNvSpPr/>
            <p:nvPr/>
          </p:nvSpPr>
          <p:spPr>
            <a:xfrm>
              <a:off x="94524" y="115574"/>
              <a:ext cx="360040" cy="230519"/>
            </a:xfrm>
            <a:prstGeom prst="rect">
              <a:avLst/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1" name="TextBox 27"/>
            <p:cNvSpPr/>
            <p:nvPr/>
          </p:nvSpPr>
          <p:spPr>
            <a:xfrm>
              <a:off x="0" y="457350"/>
              <a:ext cx="3811399" cy="4116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lnSpc>
                  <a:spcPct val="150000"/>
                </a:lnSpc>
                <a:buClr>
                  <a:srgbClr val="E36C09"/>
                </a:buClr>
              </a:pPr>
              <a:r>
                <a:rPr lang="zh-CN" altLang="en-US" sz="1400" dirty="0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rPr>
                <a:t>更自信、更个性；给面试官留下深刻的印象。</a:t>
              </a:r>
              <a:endParaRPr lang="en-US" altLang="zh-CN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2" name="矩形 28"/>
            <p:cNvSpPr/>
            <p:nvPr/>
          </p:nvSpPr>
          <p:spPr>
            <a:xfrm>
              <a:off x="558772" y="0"/>
              <a:ext cx="2951334" cy="457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2400" b="1" dirty="0">
                  <a:solidFill>
                    <a:srgbClr val="31859B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rPr>
                <a:t>作对比；节约时间</a:t>
              </a:r>
              <a:endPara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400" name="组合 36"/>
          <p:cNvGrpSpPr/>
          <p:nvPr/>
        </p:nvGrpSpPr>
        <p:grpSpPr>
          <a:xfrm>
            <a:off x="4500563" y="4305300"/>
            <a:ext cx="3811905" cy="798827"/>
            <a:chOff x="0" y="0"/>
            <a:chExt cx="3811716" cy="799094"/>
          </a:xfrm>
        </p:grpSpPr>
        <p:sp>
          <p:nvSpPr>
            <p:cNvPr id="17424" name="矩形 29"/>
            <p:cNvSpPr/>
            <p:nvPr/>
          </p:nvSpPr>
          <p:spPr>
            <a:xfrm>
              <a:off x="94523" y="115574"/>
              <a:ext cx="360040" cy="230519"/>
            </a:xfrm>
            <a:prstGeom prst="rect">
              <a:avLst/>
            </a:prstGeom>
            <a:solidFill>
              <a:srgbClr val="974806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5" name="TextBox 30"/>
            <p:cNvSpPr/>
            <p:nvPr/>
          </p:nvSpPr>
          <p:spPr>
            <a:xfrm>
              <a:off x="0" y="387477"/>
              <a:ext cx="3811398" cy="4116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>
                <a:lnSpc>
                  <a:spcPct val="150000"/>
                </a:lnSpc>
                <a:buClr>
                  <a:srgbClr val="E36C09"/>
                </a:buClr>
              </a:pPr>
              <a:r>
                <a:rPr lang="zh-CN" altLang="en-US" sz="1400" dirty="0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rPr>
                <a:t>尽量放松自己，当作一次锻炼自己的机会。</a:t>
              </a:r>
              <a:endParaRPr lang="zh-CN" altLang="en-US" sz="14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6" name="矩形 31"/>
            <p:cNvSpPr/>
            <p:nvPr/>
          </p:nvSpPr>
          <p:spPr>
            <a:xfrm>
              <a:off x="558772" y="0"/>
              <a:ext cx="3252944" cy="457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2400" b="1" dirty="0">
                  <a:solidFill>
                    <a:srgbClr val="31859B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rPr>
                <a:t>考验面试者的心理素质</a:t>
              </a:r>
              <a:endParaRPr lang="zh-CN" altLang="en-US" sz="2400" b="1" dirty="0">
                <a:solidFill>
                  <a:srgbClr val="31859B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404" name="矩形 33"/>
          <p:cNvSpPr/>
          <p:nvPr/>
        </p:nvSpPr>
        <p:spPr>
          <a:xfrm>
            <a:off x="0" y="932815"/>
            <a:ext cx="9144000" cy="61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2.好不容易面试，结果人好多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，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觉得压力大。</a:t>
            </a:r>
            <a:endParaRPr lang="en-US" altLang="zh-CN" sz="3200" b="1">
              <a:solidFill>
                <a:srgbClr val="A5A5A5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12" dur="75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16" dur="7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20" dur="75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9" dur="75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75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75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  <p:bldP spid="1640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6"/>
          <p:cNvSpPr/>
          <p:nvPr/>
        </p:nvSpPr>
        <p:spPr>
          <a:xfrm>
            <a:off x="0" y="1484313"/>
            <a:ext cx="9144000" cy="410527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TextBox 7"/>
          <p:cNvSpPr/>
          <p:nvPr/>
        </p:nvSpPr>
        <p:spPr>
          <a:xfrm>
            <a:off x="0" y="1146810"/>
            <a:ext cx="8990330" cy="521970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 wrap="square" anchor="t">
            <a:spAutoFit/>
          </a:bodyPr>
          <a:p>
            <a:pPr lvl="0"/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0" y="790575"/>
            <a:ext cx="8763635" cy="1040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Calibri" panose="020F0502020204030204" charset="0"/>
              </a:rPr>
              <a:t>3.感觉自己能力不足，没有信心胜任这个工作。</a:t>
            </a:r>
            <a:endParaRPr lang="zh-CN" altLang="en-US" sz="2800" b="1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/>
            <a:endParaRPr lang="en-US" altLang="x-none" sz="28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sym typeface="Calibri" panose="020F0502020204030204" charset="0"/>
            </a:endParaRPr>
          </a:p>
        </p:txBody>
      </p:sp>
      <p:grpSp>
        <p:nvGrpSpPr>
          <p:cNvPr id="11269" name="组合 6"/>
          <p:cNvGrpSpPr/>
          <p:nvPr/>
        </p:nvGrpSpPr>
        <p:grpSpPr>
          <a:xfrm>
            <a:off x="554673" y="3101975"/>
            <a:ext cx="1439862" cy="1439863"/>
            <a:chOff x="0" y="0"/>
            <a:chExt cx="1440160" cy="1440160"/>
          </a:xfrm>
        </p:grpSpPr>
        <p:sp>
          <p:nvSpPr>
            <p:cNvPr id="12293" name="椭圆 2"/>
            <p:cNvSpPr/>
            <p:nvPr/>
          </p:nvSpPr>
          <p:spPr>
            <a:xfrm>
              <a:off x="0" y="0"/>
              <a:ext cx="1440160" cy="1440160"/>
            </a:xfrm>
            <a:prstGeom prst="ellipse">
              <a:avLst/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2294" name="Picture 3" descr="C:\Users\Jonahs\Dropbox\Projects SCOTT\MEET Windows Azure\source\Background\tile-icon-bigdata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615" y="281729"/>
              <a:ext cx="876930" cy="87670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73" name="矩形 5"/>
          <p:cNvSpPr/>
          <p:nvPr/>
        </p:nvSpPr>
        <p:spPr>
          <a:xfrm>
            <a:off x="2224405" y="2232660"/>
            <a:ext cx="5359400" cy="703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x-none" sz="2000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a.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公司给你发</a:t>
            </a:r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offer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了，说明是认可你的，那你何必自寻烦恼。</a:t>
            </a:r>
            <a:endParaRPr lang="zh-CN" altLang="en-US" sz="2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2224405" y="3317875"/>
            <a:ext cx="5359400" cy="131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x-none" sz="2000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b.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公司没有给你发</a:t>
            </a:r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offer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。</a:t>
            </a:r>
            <a:endParaRPr lang="zh-CN" altLang="en-US" sz="2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/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1.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你去面试了</a:t>
            </a:r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-----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确实说明你的能力不足，或者别人的能力比你强。那就做好总结。</a:t>
            </a:r>
            <a:endParaRPr lang="zh-CN" altLang="en-US" sz="2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lvl="0"/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2.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没有去面试，那你在纠结啥？</a:t>
            </a:r>
            <a:r>
              <a:rPr lang="en-US" altLang="zh-CN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——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定位问题</a:t>
            </a:r>
            <a:endParaRPr lang="zh-CN" altLang="en-US" sz="2000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3" name="矩形 5"/>
          <p:cNvSpPr/>
          <p:nvPr/>
        </p:nvSpPr>
        <p:spPr>
          <a:xfrm>
            <a:off x="2224405" y="4758055"/>
            <a:ext cx="53594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x-none" sz="2000" b="1" dirty="0">
                <a:solidFill>
                  <a:srgbClr val="E36C09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c.</a:t>
            </a:r>
            <a:r>
              <a:rPr lang="zh-CN" altLang="en-US" sz="2000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自我认知与他人对你的认知是否匹配</a:t>
            </a:r>
            <a:r>
              <a:rPr lang="zh-CN" altLang="en-US" b="1" dirty="0">
                <a:solidFill>
                  <a:srgbClr val="E36C09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。</a:t>
            </a:r>
            <a:endParaRPr lang="zh-CN" altLang="en-US" b="1" dirty="0">
              <a:solidFill>
                <a:srgbClr val="E36C09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/>
      <p:bldP spid="11273" grpId="0" bldLvl="0"/>
      <p:bldP spid="2" grpId="0" bldLvl="0"/>
      <p:bldP spid="3" grpId="0" bldLvl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演示</Application>
  <PresentationFormat>全屏显示(4:3)</PresentationFormat>
  <Paragraphs>193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</vt:lpstr>
      <vt:lpstr>Verdana</vt:lpstr>
      <vt:lpstr>Calibri</vt:lpstr>
      <vt:lpstr>微软雅黑</vt:lpstr>
      <vt:lpstr>微软简综艺</vt:lpstr>
      <vt:lpstr>Arial Unicode MS</vt:lpstr>
      <vt:lpstr>Office 主题​​</vt:lpstr>
      <vt:lpstr>找工作怎么那么难？？？</vt:lpstr>
      <vt:lpstr>PowerPoint 演示文稿</vt:lpstr>
      <vt:lpstr>PowerPoint 演示文稿</vt:lpstr>
      <vt:lpstr>菜鸟 • 找工作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7.沟通能力差，怎么跟面试官聊才好？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Administrator</cp:lastModifiedBy>
  <cp:revision>23</cp:revision>
  <dcterms:created xsi:type="dcterms:W3CDTF">2011-03-30T14:55:00Z</dcterms:created>
  <dcterms:modified xsi:type="dcterms:W3CDTF">2017-03-28T08:08:50Z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