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6" r:id="rId2"/>
    <p:sldId id="258" r:id="rId3"/>
    <p:sldId id="259" r:id="rId4"/>
    <p:sldId id="260" r:id="rId5"/>
    <p:sldId id="257"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9F53C5F-9B21-4550-B47D-EB4990D37B2A}" type="datetimeFigureOut">
              <a:rPr lang="en-US" smtClean="0"/>
              <a:t>7/31/2017</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A4B2DAA0-0F6B-499C-A0F1-82F9D65C95C7}"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337376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F53C5F-9B21-4550-B47D-EB4990D37B2A}" type="datetimeFigureOut">
              <a:rPr lang="en-US" smtClean="0"/>
              <a:t>7/31/2017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2DAA0-0F6B-499C-A0F1-82F9D65C95C7}" type="slidenum">
              <a:rPr lang="en-US" smtClean="0"/>
              <a:t>‹#›</a:t>
            </a:fld>
            <a:endParaRPr lang="en-US"/>
          </a:p>
        </p:txBody>
      </p:sp>
    </p:spTree>
    <p:extLst>
      <p:ext uri="{BB962C8B-B14F-4D97-AF65-F5344CB8AC3E}">
        <p14:creationId xmlns:p14="http://schemas.microsoft.com/office/powerpoint/2010/main" val="1185204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F53C5F-9B21-4550-B47D-EB4990D37B2A}" type="datetimeFigureOut">
              <a:rPr lang="en-US" smtClean="0"/>
              <a:t>7/31/2017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2DAA0-0F6B-499C-A0F1-82F9D65C95C7}" type="slidenum">
              <a:rPr lang="en-US" smtClean="0"/>
              <a:t>‹#›</a:t>
            </a:fld>
            <a:endParaRPr lang="en-US"/>
          </a:p>
        </p:txBody>
      </p:sp>
    </p:spTree>
    <p:extLst>
      <p:ext uri="{BB962C8B-B14F-4D97-AF65-F5344CB8AC3E}">
        <p14:creationId xmlns:p14="http://schemas.microsoft.com/office/powerpoint/2010/main" val="396543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F53C5F-9B21-4550-B47D-EB4990D37B2A}" type="datetimeFigureOut">
              <a:rPr lang="en-US" smtClean="0"/>
              <a:t>7/31/2017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2DAA0-0F6B-499C-A0F1-82F9D65C95C7}" type="slidenum">
              <a:rPr lang="en-US" smtClean="0"/>
              <a:t>‹#›</a:t>
            </a:fld>
            <a:endParaRPr lang="en-US"/>
          </a:p>
        </p:txBody>
      </p:sp>
    </p:spTree>
    <p:extLst>
      <p:ext uri="{BB962C8B-B14F-4D97-AF65-F5344CB8AC3E}">
        <p14:creationId xmlns:p14="http://schemas.microsoft.com/office/powerpoint/2010/main" val="1598485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9F53C5F-9B21-4550-B47D-EB4990D37B2A}" type="datetimeFigureOut">
              <a:rPr lang="en-US" smtClean="0"/>
              <a:t>7/31/2017</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A4B2DAA0-0F6B-499C-A0F1-82F9D65C95C7}"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67548135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F53C5F-9B21-4550-B47D-EB4990D37B2A}" type="datetimeFigureOut">
              <a:rPr lang="en-US" smtClean="0"/>
              <a:t>7/31/2017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2DAA0-0F6B-499C-A0F1-82F9D65C95C7}" type="slidenum">
              <a:rPr lang="en-US" smtClean="0"/>
              <a:t>‹#›</a:t>
            </a:fld>
            <a:endParaRPr lang="en-US"/>
          </a:p>
        </p:txBody>
      </p:sp>
    </p:spTree>
    <p:extLst>
      <p:ext uri="{BB962C8B-B14F-4D97-AF65-F5344CB8AC3E}">
        <p14:creationId xmlns:p14="http://schemas.microsoft.com/office/powerpoint/2010/main" val="338735912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F53C5F-9B21-4550-B47D-EB4990D37B2A}" type="datetimeFigureOut">
              <a:rPr lang="en-US" smtClean="0"/>
              <a:t>7/31/2017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B2DAA0-0F6B-499C-A0F1-82F9D65C95C7}" type="slidenum">
              <a:rPr lang="en-US" smtClean="0"/>
              <a:t>‹#›</a:t>
            </a:fld>
            <a:endParaRPr lang="en-US"/>
          </a:p>
        </p:txBody>
      </p:sp>
    </p:spTree>
    <p:extLst>
      <p:ext uri="{BB962C8B-B14F-4D97-AF65-F5344CB8AC3E}">
        <p14:creationId xmlns:p14="http://schemas.microsoft.com/office/powerpoint/2010/main" val="3790221556"/>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F53C5F-9B21-4550-B47D-EB4990D37B2A}" type="datetimeFigureOut">
              <a:rPr lang="en-US" smtClean="0"/>
              <a:t>7/31/2017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B2DAA0-0F6B-499C-A0F1-82F9D65C95C7}" type="slidenum">
              <a:rPr lang="en-US" smtClean="0"/>
              <a:t>‹#›</a:t>
            </a:fld>
            <a:endParaRPr lang="en-US"/>
          </a:p>
        </p:txBody>
      </p:sp>
    </p:spTree>
    <p:extLst>
      <p:ext uri="{BB962C8B-B14F-4D97-AF65-F5344CB8AC3E}">
        <p14:creationId xmlns:p14="http://schemas.microsoft.com/office/powerpoint/2010/main" val="2642314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F53C5F-9B21-4550-B47D-EB4990D37B2A}" type="datetimeFigureOut">
              <a:rPr lang="en-US" smtClean="0"/>
              <a:t>7/31/2017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B2DAA0-0F6B-499C-A0F1-82F9D65C95C7}" type="slidenum">
              <a:rPr lang="en-US" smtClean="0"/>
              <a:t>‹#›</a:t>
            </a:fld>
            <a:endParaRPr lang="en-US"/>
          </a:p>
        </p:txBody>
      </p:sp>
    </p:spTree>
    <p:extLst>
      <p:ext uri="{BB962C8B-B14F-4D97-AF65-F5344CB8AC3E}">
        <p14:creationId xmlns:p14="http://schemas.microsoft.com/office/powerpoint/2010/main" val="369917356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A9F53C5F-9B21-4550-B47D-EB4990D37B2A}" type="datetimeFigureOut">
              <a:rPr lang="en-US" smtClean="0"/>
              <a:t>7/31/2017</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A4B2DAA0-0F6B-499C-A0F1-82F9D65C95C7}"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56210661"/>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A9F53C5F-9B21-4550-B47D-EB4990D37B2A}" type="datetimeFigureOut">
              <a:rPr lang="en-US" smtClean="0"/>
              <a:t>7/31/2017</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A4B2DAA0-0F6B-499C-A0F1-82F9D65C95C7}" type="slidenum">
              <a:rPr lang="en-US" smtClean="0"/>
              <a:t>‹#›</a:t>
            </a:fld>
            <a:endParaRPr lang="en-US"/>
          </a:p>
        </p:txBody>
      </p:sp>
    </p:spTree>
    <p:extLst>
      <p:ext uri="{BB962C8B-B14F-4D97-AF65-F5344CB8AC3E}">
        <p14:creationId xmlns:p14="http://schemas.microsoft.com/office/powerpoint/2010/main" val="597029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9F53C5F-9B21-4550-B47D-EB4990D37B2A}" type="datetimeFigureOut">
              <a:rPr lang="en-US" smtClean="0"/>
              <a:t>7/31/2017</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4B2DAA0-0F6B-499C-A0F1-82F9D65C95C7}"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2186698"/>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michaeljswart.com/2010/03/transaction-phenomena-%E2%80%93-part-2-the-non-repeatable-read/" TargetMode="External"/><Relationship Id="rId2" Type="http://schemas.openxmlformats.org/officeDocument/2006/relationships/hyperlink" Target="http://michaeljswart.com/2010/03/transaction-phenomena-part-1-dirty-rea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michaeljswart.com/2010/04/transaction-phenomena-part-4-serializable-vs-snapshot/" TargetMode="External"/><Relationship Id="rId2" Type="http://schemas.openxmlformats.org/officeDocument/2006/relationships/hyperlink" Target="http://michaeljswart.com/2010/03/transaction-phenomena-part-3-the-phantom-rea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ACID Properties in DBMS</a:t>
            </a:r>
            <a:br>
              <a:rPr lang="en-US" b="1"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5950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p:cNvSpPr>
            <a:spLocks noGrp="1"/>
          </p:cNvSpPr>
          <p:nvPr>
            <p:ph type="pic" idx="1"/>
          </p:nvPr>
        </p:nvSpPr>
        <p:spPr/>
      </p:sp>
      <p:sp>
        <p:nvSpPr>
          <p:cNvPr id="8" name="Title 7"/>
          <p:cNvSpPr>
            <a:spLocks noGrp="1"/>
          </p:cNvSpPr>
          <p:nvPr>
            <p:ph type="title"/>
          </p:nvPr>
        </p:nvSpPr>
        <p:spPr>
          <a:xfrm>
            <a:off x="8337883" y="327170"/>
            <a:ext cx="3092117" cy="445855"/>
          </a:xfrm>
        </p:spPr>
        <p:txBody>
          <a:bodyPr/>
          <a:lstStyle/>
          <a:p>
            <a:r>
              <a:rPr lang="en-US" dirty="0"/>
              <a:t>Inheritance</a:t>
            </a:r>
            <a:endParaRPr lang="en-US" dirty="0"/>
          </a:p>
        </p:txBody>
      </p:sp>
      <p:sp>
        <p:nvSpPr>
          <p:cNvPr id="10" name="Text Placeholder 9"/>
          <p:cNvSpPr>
            <a:spLocks noGrp="1"/>
          </p:cNvSpPr>
          <p:nvPr>
            <p:ph type="body" sz="half" idx="2"/>
          </p:nvPr>
        </p:nvSpPr>
        <p:spPr>
          <a:xfrm>
            <a:off x="8225915" y="1424095"/>
            <a:ext cx="3092117" cy="4164164"/>
          </a:xfrm>
        </p:spPr>
        <p:txBody>
          <a:bodyPr/>
          <a:lstStyle/>
          <a:p>
            <a:r>
              <a:rPr lang="en-US" dirty="0"/>
              <a:t>Ability to extend the functionality from base entity in new entity belonging to same group.</a:t>
            </a:r>
          </a:p>
          <a:p>
            <a:endParaRPr lang="en-US" dirty="0"/>
          </a:p>
          <a:p>
            <a:r>
              <a:rPr lang="en-US" dirty="0"/>
              <a:t>Basic Mobile functionality is to Send Message, dial &amp; receive call. So the brands of mobile is using this basic functionality by extending the mobile class functionality and adding their own new features to their respective brand.</a:t>
            </a:r>
            <a:endParaRPr lang="en-US" dirty="0"/>
          </a:p>
        </p:txBody>
      </p:sp>
      <p:pic>
        <p:nvPicPr>
          <p:cNvPr id="4098" name="Picture 2" descr="Hybrid inheri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671" y="1670763"/>
            <a:ext cx="4953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013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p:sp>
      <p:sp>
        <p:nvSpPr>
          <p:cNvPr id="3" name="Title 2"/>
          <p:cNvSpPr>
            <a:spLocks noGrp="1"/>
          </p:cNvSpPr>
          <p:nvPr>
            <p:ph type="title"/>
          </p:nvPr>
        </p:nvSpPr>
        <p:spPr>
          <a:xfrm>
            <a:off x="8270771" y="377505"/>
            <a:ext cx="3092117" cy="336798"/>
          </a:xfrm>
        </p:spPr>
        <p:txBody>
          <a:bodyPr>
            <a:normAutofit fontScale="90000"/>
          </a:bodyPr>
          <a:lstStyle/>
          <a:p>
            <a:r>
              <a:rPr lang="en-US" dirty="0"/>
              <a:t>Interface</a:t>
            </a:r>
            <a:endParaRPr lang="en-US" dirty="0"/>
          </a:p>
        </p:txBody>
      </p:sp>
      <p:sp>
        <p:nvSpPr>
          <p:cNvPr id="4" name="Text Placeholder 3"/>
          <p:cNvSpPr>
            <a:spLocks noGrp="1"/>
          </p:cNvSpPr>
          <p:nvPr>
            <p:ph type="body" sz="half" idx="2"/>
          </p:nvPr>
        </p:nvSpPr>
        <p:spPr>
          <a:xfrm>
            <a:off x="8174346" y="1208825"/>
            <a:ext cx="3092117" cy="4882043"/>
          </a:xfrm>
        </p:spPr>
        <p:txBody>
          <a:bodyPr/>
          <a:lstStyle/>
          <a:p>
            <a:r>
              <a:rPr lang="en-US" dirty="0"/>
              <a:t>Written Contract of specification .</a:t>
            </a:r>
          </a:p>
          <a:p>
            <a:r>
              <a:rPr lang="en-US" dirty="0"/>
              <a:t> enforces the class to have a standard contract to provide all implementation to the interface members.</a:t>
            </a:r>
          </a:p>
          <a:p>
            <a:endParaRPr lang="en-US" dirty="0"/>
          </a:p>
          <a:p>
            <a:r>
              <a:rPr lang="en-US" dirty="0"/>
              <a:t>Main purpose –</a:t>
            </a:r>
            <a:r>
              <a:rPr lang="en-US" dirty="0" err="1"/>
              <a:t>Standarization</a:t>
            </a:r>
            <a:endParaRPr lang="en-US" dirty="0"/>
          </a:p>
          <a:p>
            <a:r>
              <a:rPr lang="en-US" dirty="0"/>
              <a:t>e.g. Making of Druga Idol or doing any Puja.</a:t>
            </a:r>
          </a:p>
          <a:p>
            <a:r>
              <a:rPr lang="en-US" dirty="0"/>
              <a:t>Steps are fixed and enforced but implemented in different ways.</a:t>
            </a:r>
          </a:p>
          <a:p>
            <a:endParaRPr lang="en-US" dirty="0"/>
          </a:p>
          <a:p>
            <a:endParaRPr lang="en-US" dirty="0"/>
          </a:p>
        </p:txBody>
      </p:sp>
      <p:pic>
        <p:nvPicPr>
          <p:cNvPr id="5122" name="Picture 2" descr="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761" y="2243546"/>
            <a:ext cx="51054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325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p:sp>
      <p:sp>
        <p:nvSpPr>
          <p:cNvPr id="3" name="Title 2"/>
          <p:cNvSpPr>
            <a:spLocks noGrp="1"/>
          </p:cNvSpPr>
          <p:nvPr>
            <p:ph type="title"/>
          </p:nvPr>
        </p:nvSpPr>
        <p:spPr>
          <a:xfrm>
            <a:off x="8337883" y="457200"/>
            <a:ext cx="3092117" cy="960539"/>
          </a:xfrm>
        </p:spPr>
        <p:txBody>
          <a:bodyPr/>
          <a:lstStyle/>
          <a:p>
            <a:r>
              <a:rPr lang="en-US" b="0" dirty="0"/>
              <a:t>Dependency </a:t>
            </a:r>
            <a:br>
              <a:rPr lang="en-US" b="0" dirty="0"/>
            </a:br>
            <a:r>
              <a:rPr lang="en-US" b="0" dirty="0"/>
              <a:t>Injection </a:t>
            </a:r>
            <a:br>
              <a:rPr lang="en-US" b="0" dirty="0"/>
            </a:br>
            <a:endParaRPr lang="en-US" dirty="0"/>
          </a:p>
        </p:txBody>
      </p:sp>
      <p:sp>
        <p:nvSpPr>
          <p:cNvPr id="4" name="Text Placeholder 3"/>
          <p:cNvSpPr>
            <a:spLocks noGrp="1"/>
          </p:cNvSpPr>
          <p:nvPr>
            <p:ph type="body" sz="half" idx="2"/>
          </p:nvPr>
        </p:nvSpPr>
        <p:spPr/>
        <p:txBody>
          <a:bodyPr/>
          <a:lstStyle/>
          <a:p>
            <a:r>
              <a:rPr lang="en-US" dirty="0"/>
              <a:t> A dependency is an object that can be used (a service)</a:t>
            </a:r>
          </a:p>
          <a:p>
            <a:r>
              <a:rPr lang="en-US" dirty="0"/>
              <a:t>An injection is the passing of a dependency to a dependent object (a client) that would use it. The service is made part of the client's state. Passing the service to the client, rather than allowing a client to build or find the service, is the fundamental requirement of the pattern.</a:t>
            </a:r>
            <a:endParaRPr lang="en-US" dirty="0"/>
          </a:p>
        </p:txBody>
      </p:sp>
      <p:sp>
        <p:nvSpPr>
          <p:cNvPr id="5" name="Flowchart: Manual Operation 4"/>
          <p:cNvSpPr/>
          <p:nvPr/>
        </p:nvSpPr>
        <p:spPr>
          <a:xfrm>
            <a:off x="771787" y="2290194"/>
            <a:ext cx="411061" cy="276837"/>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lowchart: Manual Operation 5"/>
          <p:cNvSpPr/>
          <p:nvPr/>
        </p:nvSpPr>
        <p:spPr>
          <a:xfrm>
            <a:off x="1229868" y="2290192"/>
            <a:ext cx="411061" cy="276837"/>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anual Operation 6"/>
          <p:cNvSpPr/>
          <p:nvPr/>
        </p:nvSpPr>
        <p:spPr>
          <a:xfrm>
            <a:off x="1672052" y="2290188"/>
            <a:ext cx="411061" cy="276837"/>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lowchart: Manual Operation 7"/>
          <p:cNvSpPr/>
          <p:nvPr/>
        </p:nvSpPr>
        <p:spPr>
          <a:xfrm>
            <a:off x="2099010" y="2290192"/>
            <a:ext cx="411061" cy="276837"/>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Manual Operation 9"/>
          <p:cNvSpPr/>
          <p:nvPr/>
        </p:nvSpPr>
        <p:spPr>
          <a:xfrm>
            <a:off x="2561832" y="2290188"/>
            <a:ext cx="411061" cy="276837"/>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lowchart: Manual Operation 10"/>
          <p:cNvSpPr/>
          <p:nvPr/>
        </p:nvSpPr>
        <p:spPr>
          <a:xfrm>
            <a:off x="3003374" y="2290191"/>
            <a:ext cx="411061" cy="276837"/>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nual Operation 11"/>
          <p:cNvSpPr/>
          <p:nvPr/>
        </p:nvSpPr>
        <p:spPr>
          <a:xfrm>
            <a:off x="3451614" y="2290188"/>
            <a:ext cx="411061" cy="276837"/>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anual Operation 12"/>
          <p:cNvSpPr/>
          <p:nvPr/>
        </p:nvSpPr>
        <p:spPr>
          <a:xfrm>
            <a:off x="3862675" y="2290190"/>
            <a:ext cx="411061" cy="276837"/>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nual Operation 13"/>
          <p:cNvSpPr/>
          <p:nvPr/>
        </p:nvSpPr>
        <p:spPr>
          <a:xfrm>
            <a:off x="4277262" y="2290189"/>
            <a:ext cx="411061" cy="276837"/>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nual Operation 14"/>
          <p:cNvSpPr/>
          <p:nvPr/>
        </p:nvSpPr>
        <p:spPr>
          <a:xfrm>
            <a:off x="4705771" y="2290188"/>
            <a:ext cx="411061" cy="276837"/>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Manual Operation 16"/>
          <p:cNvSpPr/>
          <p:nvPr/>
        </p:nvSpPr>
        <p:spPr>
          <a:xfrm>
            <a:off x="1844880" y="4238535"/>
            <a:ext cx="2017795" cy="947954"/>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JUG</a:t>
            </a:r>
          </a:p>
        </p:txBody>
      </p:sp>
      <p:sp>
        <p:nvSpPr>
          <p:cNvPr id="19" name="Flowchart: Magnetic Disk 18"/>
          <p:cNvSpPr/>
          <p:nvPr/>
        </p:nvSpPr>
        <p:spPr>
          <a:xfrm>
            <a:off x="6115574" y="2290188"/>
            <a:ext cx="914400"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a:t>
            </a:r>
          </a:p>
        </p:txBody>
      </p:sp>
      <p:sp>
        <p:nvSpPr>
          <p:cNvPr id="20" name="Flowchart: Magnetic Disk 19"/>
          <p:cNvSpPr/>
          <p:nvPr/>
        </p:nvSpPr>
        <p:spPr>
          <a:xfrm>
            <a:off x="6115574" y="4406188"/>
            <a:ext cx="914400"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a:t>
            </a:r>
          </a:p>
        </p:txBody>
      </p:sp>
      <p:cxnSp>
        <p:nvCxnSpPr>
          <p:cNvPr id="22" name="Straight Arrow Connector 21"/>
          <p:cNvCxnSpPr/>
          <p:nvPr/>
        </p:nvCxnSpPr>
        <p:spPr>
          <a:xfrm rot="10800000" flipV="1">
            <a:off x="5184396" y="2596512"/>
            <a:ext cx="855677" cy="1"/>
          </a:xfrm>
          <a:prstGeom prst="straightConnector1">
            <a:avLst/>
          </a:prstGeom>
          <a:ln w="19050">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5335399" y="2596511"/>
            <a:ext cx="690930" cy="369332"/>
          </a:xfrm>
          <a:prstGeom prst="rect">
            <a:avLst/>
          </a:prstGeom>
          <a:noFill/>
        </p:spPr>
        <p:txBody>
          <a:bodyPr wrap="square" rtlCol="0">
            <a:spAutoFit/>
          </a:bodyPr>
          <a:lstStyle/>
          <a:p>
            <a:r>
              <a:rPr lang="en-US" dirty="0"/>
              <a:t>I liter</a:t>
            </a:r>
          </a:p>
        </p:txBody>
      </p:sp>
      <p:sp>
        <p:nvSpPr>
          <p:cNvPr id="25" name="TextBox 24"/>
          <p:cNvSpPr txBox="1"/>
          <p:nvPr/>
        </p:nvSpPr>
        <p:spPr>
          <a:xfrm>
            <a:off x="4493466" y="4712512"/>
            <a:ext cx="690930" cy="369332"/>
          </a:xfrm>
          <a:prstGeom prst="rect">
            <a:avLst/>
          </a:prstGeom>
          <a:noFill/>
        </p:spPr>
        <p:txBody>
          <a:bodyPr wrap="square" rtlCol="0">
            <a:spAutoFit/>
          </a:bodyPr>
          <a:lstStyle/>
          <a:p>
            <a:r>
              <a:rPr lang="en-US" dirty="0"/>
              <a:t>I liter</a:t>
            </a:r>
          </a:p>
        </p:txBody>
      </p:sp>
      <p:cxnSp>
        <p:nvCxnSpPr>
          <p:cNvPr id="27" name="Straight Arrow Connector 26"/>
          <p:cNvCxnSpPr/>
          <p:nvPr/>
        </p:nvCxnSpPr>
        <p:spPr>
          <a:xfrm rot="10800000">
            <a:off x="3660896" y="4712512"/>
            <a:ext cx="2454678" cy="0"/>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Flowchart: Manual Operation 29"/>
          <p:cNvSpPr/>
          <p:nvPr/>
        </p:nvSpPr>
        <p:spPr>
          <a:xfrm>
            <a:off x="566256" y="4668574"/>
            <a:ext cx="411061" cy="276837"/>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Arrow Connector 31"/>
          <p:cNvCxnSpPr>
            <a:stCxn id="17" idx="1"/>
          </p:cNvCxnSpPr>
          <p:nvPr/>
        </p:nvCxnSpPr>
        <p:spPr>
          <a:xfrm flipH="1">
            <a:off x="1040235" y="4712512"/>
            <a:ext cx="10064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88703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95939" y="436227"/>
            <a:ext cx="3092115" cy="998289"/>
          </a:xfrm>
        </p:spPr>
        <p:txBody>
          <a:bodyPr>
            <a:normAutofit/>
          </a:bodyPr>
          <a:lstStyle/>
          <a:p>
            <a:r>
              <a:rPr lang="en-US" dirty="0"/>
              <a:t>Coupling</a:t>
            </a:r>
            <a:br>
              <a:rPr lang="en-US" dirty="0"/>
            </a:br>
            <a:r>
              <a:rPr lang="en-US" dirty="0" err="1"/>
              <a:t>InTER</a:t>
            </a:r>
            <a:r>
              <a:rPr lang="en-US" dirty="0"/>
              <a:t> – Module</a:t>
            </a:r>
            <a:r>
              <a:rPr lang="en-US" b="0" dirty="0"/>
              <a:t> Concept.</a:t>
            </a:r>
            <a:endParaRPr lang="en-US" dirty="0"/>
          </a:p>
        </p:txBody>
      </p:sp>
      <p:sp>
        <p:nvSpPr>
          <p:cNvPr id="5" name="Content Placeholder 4"/>
          <p:cNvSpPr>
            <a:spLocks noGrp="1"/>
          </p:cNvSpPr>
          <p:nvPr>
            <p:ph idx="1"/>
          </p:nvPr>
        </p:nvSpPr>
        <p:spPr>
          <a:xfrm>
            <a:off x="882497" y="315254"/>
            <a:ext cx="6158418" cy="6477711"/>
          </a:xfrm>
        </p:spPr>
        <p:txBody>
          <a:bodyPr numCol="2">
            <a:normAutofit/>
          </a:bodyPr>
          <a:lstStyle/>
          <a:p>
            <a:r>
              <a:rPr lang="en-US" dirty="0"/>
              <a:t>Tight Coupling	</a:t>
            </a:r>
          </a:p>
          <a:p>
            <a:pPr marL="0" indent="0">
              <a:buNone/>
            </a:pPr>
            <a:r>
              <a:rPr lang="en-US" sz="1000" dirty="0">
                <a:latin typeface="Arial" panose="020B0604020202020204" pitchFamily="34" charset="0"/>
                <a:cs typeface="Arial" panose="020B0604020202020204" pitchFamily="34" charset="0"/>
              </a:rPr>
              <a:t>Public class </a:t>
            </a:r>
            <a:r>
              <a:rPr lang="en-US" sz="1000" dirty="0" err="1">
                <a:latin typeface="Arial" panose="020B0604020202020204" pitchFamily="34" charset="0"/>
                <a:cs typeface="Arial" panose="020B0604020202020204" pitchFamily="34" charset="0"/>
              </a:rPr>
              <a:t>Traveller</a:t>
            </a:r>
            <a:r>
              <a:rPr lang="en-US" sz="1000" dirty="0">
                <a:latin typeface="Arial" panose="020B0604020202020204" pitchFamily="34" charset="0"/>
                <a:cs typeface="Arial" panose="020B0604020202020204" pitchFamily="34" charset="0"/>
              </a:rPr>
              <a:t> {</a:t>
            </a:r>
          </a:p>
          <a:p>
            <a:pPr marL="0" indent="0">
              <a:buNone/>
            </a:pPr>
            <a:r>
              <a:rPr lang="en-US" sz="1000" dirty="0">
                <a:latin typeface="Arial" panose="020B0604020202020204" pitchFamily="34" charset="0"/>
                <a:cs typeface="Arial" panose="020B0604020202020204" pitchFamily="34" charset="0"/>
              </a:rPr>
              <a:t>    Car c = new Car();</a:t>
            </a:r>
          </a:p>
          <a:p>
            <a:pPr marL="0" indent="0">
              <a:buNone/>
            </a:pPr>
            <a:r>
              <a:rPr lang="en-US" sz="1000" dirty="0">
                <a:latin typeface="Arial" panose="020B0604020202020204" pitchFamily="34" charset="0"/>
                <a:cs typeface="Arial" panose="020B0604020202020204" pitchFamily="34" charset="0"/>
              </a:rPr>
              <a:t>    Public void </a:t>
            </a:r>
            <a:r>
              <a:rPr lang="en-US" sz="1000" dirty="0" err="1">
                <a:latin typeface="Arial" panose="020B0604020202020204" pitchFamily="34" charset="0"/>
                <a:cs typeface="Arial" panose="020B0604020202020204" pitchFamily="34" charset="0"/>
              </a:rPr>
              <a:t>startJourney</a:t>
            </a:r>
            <a:r>
              <a:rPr lang="en-US" sz="1000" dirty="0">
                <a:latin typeface="Arial" panose="020B0604020202020204" pitchFamily="34" charset="0"/>
                <a:cs typeface="Arial" panose="020B0604020202020204" pitchFamily="34" charset="0"/>
              </a:rPr>
              <a:t>() {</a:t>
            </a:r>
          </a:p>
          <a:p>
            <a:pPr marL="0" indent="0">
              <a:buNone/>
            </a:pP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c.move</a:t>
            </a:r>
            <a:r>
              <a:rPr lang="en-US" sz="1000" dirty="0">
                <a:latin typeface="Arial" panose="020B0604020202020204" pitchFamily="34" charset="0"/>
                <a:cs typeface="Arial" panose="020B0604020202020204" pitchFamily="34" charset="0"/>
              </a:rPr>
              <a:t>();</a:t>
            </a:r>
          </a:p>
          <a:p>
            <a:pPr marL="0" indent="0">
              <a:buNone/>
            </a:pPr>
            <a:r>
              <a:rPr lang="en-US" sz="1000" dirty="0">
                <a:latin typeface="Arial" panose="020B0604020202020204" pitchFamily="34" charset="0"/>
                <a:cs typeface="Arial" panose="020B0604020202020204" pitchFamily="34" charset="0"/>
              </a:rPr>
              <a:t>    }</a:t>
            </a:r>
          </a:p>
          <a:p>
            <a:pPr marL="0" indent="0">
              <a:buNone/>
            </a:pPr>
            <a:r>
              <a:rPr lang="en-US" sz="1000" dirty="0">
                <a:latin typeface="Arial" panose="020B0604020202020204" pitchFamily="34" charset="0"/>
                <a:cs typeface="Arial" panose="020B0604020202020204" pitchFamily="34" charset="0"/>
              </a:rPr>
              <a:t>}</a:t>
            </a:r>
          </a:p>
          <a:p>
            <a:pPr marL="0" indent="0">
              <a:buNone/>
            </a:pPr>
            <a:endParaRPr lang="en-US" sz="1000" dirty="0">
              <a:latin typeface="Arial" panose="020B0604020202020204" pitchFamily="34" charset="0"/>
              <a:cs typeface="Arial" panose="020B0604020202020204" pitchFamily="34" charset="0"/>
            </a:endParaRPr>
          </a:p>
          <a:p>
            <a:pPr marL="0" indent="0">
              <a:buNone/>
            </a:pPr>
            <a:r>
              <a:rPr lang="en-US" sz="1000" dirty="0">
                <a:latin typeface="Arial" panose="020B0604020202020204" pitchFamily="34" charset="0"/>
                <a:cs typeface="Arial" panose="020B0604020202020204" pitchFamily="34" charset="0"/>
              </a:rPr>
              <a:t>Public class Car {</a:t>
            </a:r>
          </a:p>
          <a:p>
            <a:pPr marL="0" indent="0">
              <a:buNone/>
            </a:pPr>
            <a:r>
              <a:rPr lang="en-US" sz="1000" dirty="0">
                <a:latin typeface="Arial" panose="020B0604020202020204" pitchFamily="34" charset="0"/>
                <a:cs typeface="Arial" panose="020B0604020202020204" pitchFamily="34" charset="0"/>
              </a:rPr>
              <a:t>    Public void move(){</a:t>
            </a:r>
          </a:p>
          <a:p>
            <a:pPr marL="0" indent="0">
              <a:buNone/>
            </a:pPr>
            <a:r>
              <a:rPr lang="en-US" sz="1000" dirty="0">
                <a:latin typeface="Arial" panose="020B0604020202020204" pitchFamily="34" charset="0"/>
                <a:cs typeface="Arial" panose="020B0604020202020204" pitchFamily="34" charset="0"/>
              </a:rPr>
              <a:t>        ...</a:t>
            </a:r>
          </a:p>
          <a:p>
            <a:pPr marL="0" indent="0">
              <a:buNone/>
            </a:pPr>
            <a:r>
              <a:rPr lang="en-US" sz="1000" dirty="0">
                <a:latin typeface="Arial" panose="020B0604020202020204" pitchFamily="34" charset="0"/>
                <a:cs typeface="Arial" panose="020B0604020202020204" pitchFamily="34" charset="0"/>
              </a:rPr>
              <a:t>    }</a:t>
            </a:r>
          </a:p>
          <a:p>
            <a:pPr marL="0" indent="0">
              <a:buNone/>
            </a:pPr>
            <a:r>
              <a:rPr lang="en-US" sz="1000" dirty="0">
                <a:latin typeface="Arial" panose="020B0604020202020204" pitchFamily="34" charset="0"/>
                <a:cs typeface="Arial" panose="020B0604020202020204" pitchFamily="34" charset="0"/>
              </a:rPr>
              <a:t>}</a:t>
            </a:r>
          </a:p>
          <a:p>
            <a:pPr marL="0" indent="0">
              <a:buNone/>
            </a:pPr>
            <a:r>
              <a:rPr lang="en-US" sz="1000" dirty="0" err="1">
                <a:latin typeface="Arial" panose="020B0604020202020204" pitchFamily="34" charset="0"/>
                <a:cs typeface="Arial" panose="020B0604020202020204" pitchFamily="34" charset="0"/>
              </a:rPr>
              <a:t>traveller</a:t>
            </a:r>
            <a:r>
              <a:rPr lang="en-US" sz="1000" dirty="0">
                <a:latin typeface="Arial" panose="020B0604020202020204" pitchFamily="34" charset="0"/>
                <a:cs typeface="Arial" panose="020B0604020202020204" pitchFamily="34" charset="0"/>
              </a:rPr>
              <a:t> object is tightly coupled with car object.</a:t>
            </a:r>
            <a:r>
              <a:rPr lang="en-US" altLang="en-US" sz="1000" dirty="0">
                <a:solidFill>
                  <a:srgbClr val="242729"/>
                </a:solidFill>
                <a:latin typeface="Arial" panose="020B0604020202020204" pitchFamily="34" charset="0"/>
                <a:cs typeface="Arial" panose="020B0604020202020204" pitchFamily="34" charset="0"/>
              </a:rPr>
              <a:t> If </a:t>
            </a:r>
            <a:r>
              <a:rPr lang="en-US" altLang="en-US" sz="1000" dirty="0" err="1">
                <a:solidFill>
                  <a:srgbClr val="242729"/>
                </a:solidFill>
                <a:latin typeface="Arial" panose="020B0604020202020204" pitchFamily="34" charset="0"/>
                <a:cs typeface="Arial" panose="020B0604020202020204" pitchFamily="34" charset="0"/>
              </a:rPr>
              <a:t>traveller</a:t>
            </a:r>
            <a:r>
              <a:rPr lang="en-US" altLang="en-US" sz="1000" dirty="0">
                <a:solidFill>
                  <a:srgbClr val="242729"/>
                </a:solidFill>
                <a:latin typeface="Arial" panose="020B0604020202020204" pitchFamily="34" charset="0"/>
                <a:cs typeface="Arial" panose="020B0604020202020204" pitchFamily="34" charset="0"/>
              </a:rPr>
              <a:t> wants to change from car to plane then the whole </a:t>
            </a:r>
            <a:r>
              <a:rPr lang="en-US" altLang="en-US" sz="1000" dirty="0" err="1">
                <a:solidFill>
                  <a:srgbClr val="242729"/>
                </a:solidFill>
                <a:latin typeface="Arial" panose="020B0604020202020204" pitchFamily="34" charset="0"/>
                <a:cs typeface="Arial" panose="020B0604020202020204" pitchFamily="34" charset="0"/>
              </a:rPr>
              <a:t>traveller</a:t>
            </a:r>
            <a:r>
              <a:rPr lang="en-US" altLang="en-US" sz="1000" dirty="0">
                <a:solidFill>
                  <a:srgbClr val="242729"/>
                </a:solidFill>
                <a:latin typeface="Arial" panose="020B0604020202020204" pitchFamily="34" charset="0"/>
                <a:cs typeface="Arial" panose="020B0604020202020204" pitchFamily="34" charset="0"/>
              </a:rPr>
              <a:t> class has to be changed</a:t>
            </a:r>
          </a:p>
          <a:p>
            <a:pPr marL="0" indent="0">
              <a:buNone/>
            </a:pPr>
            <a:r>
              <a:rPr lang="en-US" sz="1000" dirty="0">
                <a:latin typeface="Arial" panose="020B0604020202020204" pitchFamily="34" charset="0"/>
                <a:cs typeface="Arial" panose="020B0604020202020204" pitchFamily="34" charset="0"/>
              </a:rPr>
              <a:t>Public class </a:t>
            </a:r>
            <a:r>
              <a:rPr lang="en-US" sz="1000" dirty="0" err="1">
                <a:latin typeface="Arial" panose="020B0604020202020204" pitchFamily="34" charset="0"/>
                <a:cs typeface="Arial" panose="020B0604020202020204" pitchFamily="34" charset="0"/>
              </a:rPr>
              <a:t>Traveller</a:t>
            </a:r>
            <a:r>
              <a:rPr lang="en-US" sz="1000" dirty="0">
                <a:latin typeface="Arial" panose="020B0604020202020204" pitchFamily="34" charset="0"/>
                <a:cs typeface="Arial" panose="020B0604020202020204" pitchFamily="34" charset="0"/>
              </a:rPr>
              <a:t> {</a:t>
            </a:r>
          </a:p>
          <a:p>
            <a:pPr marL="0" indent="0">
              <a:buNone/>
            </a:pPr>
            <a:r>
              <a:rPr lang="en-US" sz="1000" dirty="0">
                <a:latin typeface="Arial" panose="020B0604020202020204" pitchFamily="34" charset="0"/>
                <a:cs typeface="Arial" panose="020B0604020202020204" pitchFamily="34" charset="0"/>
              </a:rPr>
              <a:t>    Plane p = new Plane();</a:t>
            </a:r>
          </a:p>
          <a:p>
            <a:pPr marL="0" indent="0">
              <a:buNone/>
            </a:pPr>
            <a:r>
              <a:rPr lang="en-US" sz="1000" dirty="0">
                <a:latin typeface="Arial" panose="020B0604020202020204" pitchFamily="34" charset="0"/>
                <a:cs typeface="Arial" panose="020B0604020202020204" pitchFamily="34" charset="0"/>
              </a:rPr>
              <a:t>    Public void </a:t>
            </a:r>
            <a:r>
              <a:rPr lang="en-US" sz="1000" dirty="0" err="1">
                <a:latin typeface="Arial" panose="020B0604020202020204" pitchFamily="34" charset="0"/>
                <a:cs typeface="Arial" panose="020B0604020202020204" pitchFamily="34" charset="0"/>
              </a:rPr>
              <a:t>startJourney</a:t>
            </a:r>
            <a:r>
              <a:rPr lang="en-US" sz="1000" dirty="0">
                <a:latin typeface="Arial" panose="020B0604020202020204" pitchFamily="34" charset="0"/>
                <a:cs typeface="Arial" panose="020B0604020202020204" pitchFamily="34" charset="0"/>
              </a:rPr>
              <a:t>() {</a:t>
            </a:r>
          </a:p>
          <a:p>
            <a:pPr marL="0" indent="0">
              <a:buNone/>
            </a:pP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p.move</a:t>
            </a:r>
            <a:r>
              <a:rPr lang="en-US" sz="1000" dirty="0">
                <a:latin typeface="Arial" panose="020B0604020202020204" pitchFamily="34" charset="0"/>
                <a:cs typeface="Arial" panose="020B0604020202020204" pitchFamily="34" charset="0"/>
              </a:rPr>
              <a:t>();</a:t>
            </a:r>
          </a:p>
          <a:p>
            <a:pPr marL="0" indent="0">
              <a:buNone/>
            </a:pPr>
            <a:r>
              <a:rPr lang="en-US" sz="1000" dirty="0">
                <a:latin typeface="Arial" panose="020B0604020202020204" pitchFamily="34" charset="0"/>
                <a:cs typeface="Arial" panose="020B0604020202020204" pitchFamily="34" charset="0"/>
              </a:rPr>
              <a:t>    }</a:t>
            </a:r>
          </a:p>
          <a:p>
            <a:pPr marL="0" indent="0">
              <a:buNone/>
            </a:pPr>
            <a:r>
              <a:rPr lang="en-US" sz="1000" dirty="0">
                <a:latin typeface="Arial" panose="020B0604020202020204" pitchFamily="34" charset="0"/>
                <a:cs typeface="Arial" panose="020B0604020202020204" pitchFamily="34" charset="0"/>
              </a:rPr>
              <a:t>}</a:t>
            </a:r>
          </a:p>
          <a:p>
            <a:pPr marL="0" indent="0">
              <a:buNone/>
            </a:pPr>
            <a:endParaRPr lang="en-US" sz="1000" dirty="0">
              <a:latin typeface="Arial" panose="020B0604020202020204" pitchFamily="34" charset="0"/>
              <a:cs typeface="Arial" panose="020B0604020202020204" pitchFamily="34" charset="0"/>
            </a:endParaRPr>
          </a:p>
          <a:p>
            <a:pPr marL="0" indent="0">
              <a:buNone/>
            </a:pPr>
            <a:r>
              <a:rPr lang="en-US" sz="1000" dirty="0">
                <a:latin typeface="Arial" panose="020B0604020202020204" pitchFamily="34" charset="0"/>
                <a:cs typeface="Arial" panose="020B0604020202020204" pitchFamily="34" charset="0"/>
              </a:rPr>
              <a:t>Public class Plane {</a:t>
            </a:r>
          </a:p>
          <a:p>
            <a:pPr marL="0" indent="0">
              <a:buNone/>
            </a:pPr>
            <a:r>
              <a:rPr lang="en-US" sz="1000" dirty="0">
                <a:latin typeface="Arial" panose="020B0604020202020204" pitchFamily="34" charset="0"/>
                <a:cs typeface="Arial" panose="020B0604020202020204" pitchFamily="34" charset="0"/>
              </a:rPr>
              <a:t>    Public void move(){</a:t>
            </a:r>
          </a:p>
          <a:p>
            <a:pPr marL="0" indent="0">
              <a:buNone/>
            </a:pPr>
            <a:r>
              <a:rPr lang="en-US" sz="1000" dirty="0">
                <a:latin typeface="Arial" panose="020B0604020202020204" pitchFamily="34" charset="0"/>
                <a:cs typeface="Arial" panose="020B0604020202020204" pitchFamily="34" charset="0"/>
              </a:rPr>
              <a:t>        ...</a:t>
            </a:r>
          </a:p>
          <a:p>
            <a:pPr marL="0" indent="0">
              <a:buNone/>
            </a:pPr>
            <a:r>
              <a:rPr lang="en-US" sz="1000" dirty="0">
                <a:latin typeface="Arial" panose="020B0604020202020204" pitchFamily="34" charset="0"/>
                <a:cs typeface="Arial" panose="020B0604020202020204" pitchFamily="34" charset="0"/>
              </a:rPr>
              <a:t>    }</a:t>
            </a:r>
          </a:p>
          <a:p>
            <a:pPr marL="0" indent="0">
              <a:buNone/>
            </a:pPr>
            <a:r>
              <a:rPr lang="en-US" sz="1000" dirty="0">
                <a:latin typeface="Arial" panose="020B0604020202020204" pitchFamily="34" charset="0"/>
                <a:cs typeface="Arial" panose="020B0604020202020204" pitchFamily="34" charset="0"/>
              </a:rPr>
              <a:t>}</a:t>
            </a:r>
          </a:p>
          <a:p>
            <a:pPr marL="0" indent="0">
              <a:buNone/>
            </a:pPr>
            <a:r>
              <a:rPr lang="en-US" dirty="0"/>
              <a:t>Loose Coupling</a:t>
            </a:r>
          </a:p>
          <a:p>
            <a:pPr marL="0" indent="0">
              <a:buNone/>
            </a:pPr>
            <a:r>
              <a:rPr lang="en-US" sz="1000" dirty="0">
                <a:latin typeface="Arial" panose="020B0604020202020204" pitchFamily="34" charset="0"/>
                <a:cs typeface="Arial" panose="020B0604020202020204" pitchFamily="34" charset="0"/>
              </a:rPr>
              <a:t>Public class </a:t>
            </a:r>
            <a:r>
              <a:rPr lang="en-US" sz="1000" dirty="0" err="1">
                <a:latin typeface="Arial" panose="020B0604020202020204" pitchFamily="34" charset="0"/>
                <a:cs typeface="Arial" panose="020B0604020202020204" pitchFamily="34" charset="0"/>
              </a:rPr>
              <a:t>Traveller</a:t>
            </a:r>
            <a:r>
              <a:rPr lang="en-US" sz="1000" dirty="0">
                <a:latin typeface="Arial" panose="020B0604020202020204" pitchFamily="34" charset="0"/>
                <a:cs typeface="Arial" panose="020B0604020202020204" pitchFamily="34" charset="0"/>
              </a:rPr>
              <a:t> {</a:t>
            </a:r>
          </a:p>
          <a:p>
            <a:pPr marL="0" indent="0">
              <a:buNone/>
            </a:pPr>
            <a:r>
              <a:rPr lang="en-US" sz="1000" dirty="0">
                <a:latin typeface="Arial" panose="020B0604020202020204" pitchFamily="34" charset="0"/>
                <a:cs typeface="Arial" panose="020B0604020202020204" pitchFamily="34" charset="0"/>
              </a:rPr>
              <a:t>    Vehicle v;</a:t>
            </a:r>
          </a:p>
          <a:p>
            <a:pPr marL="0" indent="0">
              <a:buNone/>
            </a:pPr>
            <a:endParaRPr lang="en-US" sz="1000" dirty="0">
              <a:latin typeface="Arial" panose="020B0604020202020204" pitchFamily="34" charset="0"/>
              <a:cs typeface="Arial" panose="020B0604020202020204" pitchFamily="34" charset="0"/>
            </a:endParaRPr>
          </a:p>
          <a:p>
            <a:pPr marL="0" indent="0">
              <a:buNone/>
            </a:pPr>
            <a:r>
              <a:rPr lang="en-US" sz="1000" dirty="0">
                <a:latin typeface="Arial" panose="020B0604020202020204" pitchFamily="34" charset="0"/>
                <a:cs typeface="Arial" panose="020B0604020202020204" pitchFamily="34" charset="0"/>
              </a:rPr>
              <a:t>    Public void </a:t>
            </a:r>
            <a:r>
              <a:rPr lang="en-US" sz="1000" dirty="0" err="1">
                <a:latin typeface="Arial" panose="020B0604020202020204" pitchFamily="34" charset="0"/>
                <a:cs typeface="Arial" panose="020B0604020202020204" pitchFamily="34" charset="0"/>
              </a:rPr>
              <a:t>setV</a:t>
            </a:r>
            <a:r>
              <a:rPr lang="en-US" sz="1000" dirty="0">
                <a:latin typeface="Arial" panose="020B0604020202020204" pitchFamily="34" charset="0"/>
                <a:cs typeface="Arial" panose="020B0604020202020204" pitchFamily="34" charset="0"/>
              </a:rPr>
              <a:t>(Vehicle v) {</a:t>
            </a:r>
          </a:p>
          <a:p>
            <a:pPr marL="0" indent="0">
              <a:buNone/>
            </a:pP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this.V</a:t>
            </a:r>
            <a:r>
              <a:rPr lang="en-US" sz="1000" dirty="0">
                <a:latin typeface="Arial" panose="020B0604020202020204" pitchFamily="34" charset="0"/>
                <a:cs typeface="Arial" panose="020B0604020202020204" pitchFamily="34" charset="0"/>
              </a:rPr>
              <a:t> = V;</a:t>
            </a:r>
          </a:p>
          <a:p>
            <a:pPr marL="0" indent="0">
              <a:buNone/>
            </a:pPr>
            <a:r>
              <a:rPr lang="en-US" sz="1000" dirty="0">
                <a:latin typeface="Arial" panose="020B0604020202020204" pitchFamily="34" charset="0"/>
                <a:cs typeface="Arial" panose="020B0604020202020204" pitchFamily="34" charset="0"/>
              </a:rPr>
              <a:t>    }</a:t>
            </a:r>
          </a:p>
          <a:p>
            <a:pPr marL="0" indent="0">
              <a:buNone/>
            </a:pPr>
            <a:r>
              <a:rPr lang="en-US" sz="1000" dirty="0">
                <a:latin typeface="Arial" panose="020B0604020202020204" pitchFamily="34" charset="0"/>
                <a:cs typeface="Arial" panose="020B0604020202020204" pitchFamily="34" charset="0"/>
              </a:rPr>
              <a:t>    Public void </a:t>
            </a:r>
            <a:r>
              <a:rPr lang="en-US" sz="1000" dirty="0" err="1">
                <a:latin typeface="Arial" panose="020B0604020202020204" pitchFamily="34" charset="0"/>
                <a:cs typeface="Arial" panose="020B0604020202020204" pitchFamily="34" charset="0"/>
              </a:rPr>
              <a:t>startJourney</a:t>
            </a:r>
            <a:r>
              <a:rPr lang="en-US" sz="1000" dirty="0">
                <a:latin typeface="Arial" panose="020B0604020202020204" pitchFamily="34" charset="0"/>
                <a:cs typeface="Arial" panose="020B0604020202020204" pitchFamily="34" charset="0"/>
              </a:rPr>
              <a:t>() {</a:t>
            </a:r>
          </a:p>
          <a:p>
            <a:pPr marL="0" indent="0">
              <a:buNone/>
            </a:pP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V.move</a:t>
            </a:r>
            <a:r>
              <a:rPr lang="en-US" sz="1000" dirty="0">
                <a:latin typeface="Arial" panose="020B0604020202020204" pitchFamily="34" charset="0"/>
                <a:cs typeface="Arial" panose="020B0604020202020204" pitchFamily="34" charset="0"/>
              </a:rPr>
              <a:t>();</a:t>
            </a:r>
          </a:p>
          <a:p>
            <a:pPr marL="0" indent="0">
              <a:buNone/>
            </a:pPr>
            <a:r>
              <a:rPr lang="en-US" sz="1000" dirty="0">
                <a:latin typeface="Arial" panose="020B0604020202020204" pitchFamily="34" charset="0"/>
                <a:cs typeface="Arial" panose="020B0604020202020204" pitchFamily="34" charset="0"/>
              </a:rPr>
              <a:t>    }</a:t>
            </a:r>
          </a:p>
          <a:p>
            <a:pPr marL="0" indent="0">
              <a:buNone/>
            </a:pPr>
            <a:r>
              <a:rPr lang="en-US" sz="1000" dirty="0">
                <a:latin typeface="Arial" panose="020B0604020202020204" pitchFamily="34" charset="0"/>
                <a:cs typeface="Arial" panose="020B0604020202020204" pitchFamily="34" charset="0"/>
              </a:rPr>
              <a:t>}</a:t>
            </a:r>
          </a:p>
          <a:p>
            <a:pPr marL="0" indent="0">
              <a:buNone/>
            </a:pPr>
            <a:r>
              <a:rPr lang="en-US" sz="1000" dirty="0">
                <a:latin typeface="Arial" panose="020B0604020202020204" pitchFamily="34" charset="0"/>
                <a:cs typeface="Arial" panose="020B0604020202020204" pitchFamily="34" charset="0"/>
              </a:rPr>
              <a:t>Here in traveler class, an external entity injects either car (or) Bike object.</a:t>
            </a:r>
            <a:endParaRPr lang="en-US" sz="1000" dirty="0">
              <a:latin typeface="Arial" panose="020B0604020202020204" pitchFamily="34" charset="0"/>
              <a:cs typeface="Arial" panose="020B0604020202020204" pitchFamily="34" charset="0"/>
            </a:endParaRPr>
          </a:p>
        </p:txBody>
      </p:sp>
      <p:sp>
        <p:nvSpPr>
          <p:cNvPr id="6" name="Text Placeholder 5"/>
          <p:cNvSpPr>
            <a:spLocks noGrp="1"/>
          </p:cNvSpPr>
          <p:nvPr>
            <p:ph type="body" sz="half" idx="2"/>
          </p:nvPr>
        </p:nvSpPr>
        <p:spPr>
          <a:xfrm>
            <a:off x="8295938" y="1819172"/>
            <a:ext cx="3092115" cy="4757797"/>
          </a:xfrm>
        </p:spPr>
        <p:txBody>
          <a:bodyPr>
            <a:normAutofit/>
          </a:bodyPr>
          <a:lstStyle/>
          <a:p>
            <a:r>
              <a:rPr lang="en-US" dirty="0"/>
              <a:t>Coupling is the to which one class knows about another class. Or How much one class needs other class to execute. Relationship with other modules or classes degree</a:t>
            </a:r>
          </a:p>
          <a:p>
            <a:r>
              <a:rPr lang="en-US" dirty="0"/>
              <a:t>If class A relies on parts of class B that are not part of class B's interface, then the coupling between the classes is tighten that is not a good thing</a:t>
            </a:r>
          </a:p>
          <a:p>
            <a:r>
              <a:rPr lang="en-US" dirty="0"/>
              <a:t>Here what is move function of car is modified , we have no knowledge of class Traveler coupled with it, then it might break the class.</a:t>
            </a:r>
            <a:endParaRPr lang="en-US" dirty="0"/>
          </a:p>
        </p:txBody>
      </p:sp>
      <p:pic>
        <p:nvPicPr>
          <p:cNvPr id="6157" name="Picture 13" descr="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1706" y="4956662"/>
            <a:ext cx="2501929" cy="1476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928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p:sp>
      <p:sp>
        <p:nvSpPr>
          <p:cNvPr id="3" name="Title 2"/>
          <p:cNvSpPr>
            <a:spLocks noGrp="1"/>
          </p:cNvSpPr>
          <p:nvPr>
            <p:ph type="title"/>
          </p:nvPr>
        </p:nvSpPr>
        <p:spPr>
          <a:xfrm>
            <a:off x="8337883" y="457200"/>
            <a:ext cx="3092117" cy="457200"/>
          </a:xfrm>
        </p:spPr>
        <p:txBody>
          <a:bodyPr>
            <a:normAutofit/>
          </a:bodyPr>
          <a:lstStyle/>
          <a:p>
            <a:r>
              <a:rPr lang="en-US" dirty="0"/>
              <a:t>Cohesion</a:t>
            </a:r>
            <a:endParaRPr lang="en-US" dirty="0"/>
          </a:p>
        </p:txBody>
      </p:sp>
      <p:sp>
        <p:nvSpPr>
          <p:cNvPr id="4" name="Text Placeholder 3"/>
          <p:cNvSpPr>
            <a:spLocks noGrp="1"/>
          </p:cNvSpPr>
          <p:nvPr>
            <p:ph type="body" sz="half" idx="2"/>
          </p:nvPr>
        </p:nvSpPr>
        <p:spPr>
          <a:xfrm>
            <a:off x="8235246" y="1266822"/>
            <a:ext cx="3786178" cy="5419203"/>
          </a:xfrm>
        </p:spPr>
        <p:txBody>
          <a:bodyPr>
            <a:normAutofit fontScale="77500" lnSpcReduction="20000"/>
          </a:bodyPr>
          <a:lstStyle/>
          <a:p>
            <a:r>
              <a:rPr lang="en-US" b="1" dirty="0"/>
              <a:t>Intra – Module</a:t>
            </a:r>
            <a:r>
              <a:rPr lang="en-US" dirty="0"/>
              <a:t> Concept.</a:t>
            </a:r>
          </a:p>
          <a:p>
            <a:r>
              <a:rPr lang="en-US" dirty="0"/>
              <a:t>Functionality of modules are strongly related -high cohesion- better</a:t>
            </a:r>
          </a:p>
          <a:p>
            <a:r>
              <a:rPr lang="en-US" dirty="0"/>
              <a:t>The term cohesion is used to indicate the degree to which a class has a single, well-focused purpose. </a:t>
            </a:r>
          </a:p>
          <a:p>
            <a:r>
              <a:rPr lang="en-US" dirty="0"/>
              <a:t>// More cohesive class design </a:t>
            </a:r>
            <a:br>
              <a:rPr lang="en-US" dirty="0"/>
            </a:br>
            <a:r>
              <a:rPr lang="en-US" dirty="0"/>
              <a:t>class </a:t>
            </a:r>
            <a:r>
              <a:rPr lang="en-US" dirty="0" err="1"/>
              <a:t>BudgetReport</a:t>
            </a:r>
            <a:r>
              <a:rPr lang="en-US" dirty="0"/>
              <a:t> { </a:t>
            </a:r>
            <a:br>
              <a:rPr lang="en-US" dirty="0"/>
            </a:br>
            <a:r>
              <a:rPr lang="en-US" dirty="0"/>
              <a:t>	Options </a:t>
            </a:r>
            <a:r>
              <a:rPr lang="en-US" dirty="0" err="1"/>
              <a:t>getReportingOptions</a:t>
            </a:r>
            <a:r>
              <a:rPr lang="en-US" dirty="0"/>
              <a:t>() { } </a:t>
            </a:r>
            <a:br>
              <a:rPr lang="en-US" dirty="0"/>
            </a:br>
            <a:r>
              <a:rPr lang="en-US" dirty="0"/>
              <a:t>	void </a:t>
            </a:r>
            <a:r>
              <a:rPr lang="en-US" dirty="0" err="1"/>
              <a:t>generateBudgetReport</a:t>
            </a:r>
            <a:r>
              <a:rPr lang="en-US" dirty="0"/>
              <a:t>(Options o) { } </a:t>
            </a:r>
            <a:br>
              <a:rPr lang="en-US" dirty="0"/>
            </a:br>
            <a:r>
              <a:rPr lang="en-US" dirty="0"/>
              <a:t>} a</a:t>
            </a:r>
            <a:br>
              <a:rPr lang="en-US" dirty="0"/>
            </a:br>
            <a:r>
              <a:rPr lang="en-US" dirty="0"/>
              <a:t>class </a:t>
            </a:r>
            <a:r>
              <a:rPr lang="en-US" dirty="0" err="1"/>
              <a:t>ConnectToRDBMS</a:t>
            </a:r>
            <a:r>
              <a:rPr lang="en-US" dirty="0"/>
              <a:t> { </a:t>
            </a:r>
            <a:br>
              <a:rPr lang="en-US" dirty="0"/>
            </a:br>
            <a:r>
              <a:rPr lang="en-US" dirty="0"/>
              <a:t>	</a:t>
            </a:r>
            <a:r>
              <a:rPr lang="en-US" dirty="0" err="1"/>
              <a:t>DBconnection</a:t>
            </a:r>
            <a:r>
              <a:rPr lang="en-US" dirty="0"/>
              <a:t> </a:t>
            </a:r>
            <a:r>
              <a:rPr lang="en-US" dirty="0" err="1"/>
              <a:t>getRDBMS</a:t>
            </a:r>
            <a:r>
              <a:rPr lang="en-US" dirty="0"/>
              <a:t>() { } </a:t>
            </a:r>
            <a:br>
              <a:rPr lang="en-US" dirty="0"/>
            </a:br>
            <a:r>
              <a:rPr lang="en-US" dirty="0"/>
              <a:t>} </a:t>
            </a:r>
            <a:br>
              <a:rPr lang="en-US" dirty="0"/>
            </a:br>
            <a:br>
              <a:rPr lang="en-US" dirty="0"/>
            </a:br>
            <a:r>
              <a:rPr lang="en-US" dirty="0"/>
              <a:t>class </a:t>
            </a:r>
            <a:r>
              <a:rPr lang="en-US" dirty="0" err="1"/>
              <a:t>PrintStuff</a:t>
            </a:r>
            <a:r>
              <a:rPr lang="en-US" dirty="0"/>
              <a:t> { </a:t>
            </a:r>
            <a:br>
              <a:rPr lang="en-US" dirty="0"/>
            </a:br>
            <a:r>
              <a:rPr lang="en-US" dirty="0"/>
              <a:t>	</a:t>
            </a:r>
            <a:r>
              <a:rPr lang="en-US" dirty="0" err="1"/>
              <a:t>PrintOptions</a:t>
            </a:r>
            <a:r>
              <a:rPr lang="en-US" dirty="0"/>
              <a:t> </a:t>
            </a:r>
            <a:r>
              <a:rPr lang="en-US" dirty="0" err="1"/>
              <a:t>getPrintOptions</a:t>
            </a:r>
            <a:r>
              <a:rPr lang="en-US" dirty="0"/>
              <a:t>() { } </a:t>
            </a:r>
            <a:br>
              <a:rPr lang="en-US" dirty="0"/>
            </a:br>
            <a:r>
              <a:rPr lang="en-US" dirty="0"/>
              <a:t>} </a:t>
            </a:r>
            <a:br>
              <a:rPr lang="en-US" dirty="0"/>
            </a:br>
            <a:br>
              <a:rPr lang="en-US" dirty="0"/>
            </a:br>
            <a:r>
              <a:rPr lang="en-US" dirty="0"/>
              <a:t>class </a:t>
            </a:r>
            <a:r>
              <a:rPr lang="en-US" dirty="0" err="1"/>
              <a:t>FileSaver</a:t>
            </a:r>
            <a:r>
              <a:rPr lang="en-US" dirty="0"/>
              <a:t> { </a:t>
            </a:r>
            <a:br>
              <a:rPr lang="en-US" dirty="0"/>
            </a:br>
            <a:r>
              <a:rPr lang="en-US" dirty="0"/>
              <a:t>	</a:t>
            </a:r>
            <a:r>
              <a:rPr lang="en-US" dirty="0" err="1"/>
              <a:t>SaveOptions</a:t>
            </a:r>
            <a:r>
              <a:rPr lang="en-US" dirty="0"/>
              <a:t> </a:t>
            </a:r>
            <a:r>
              <a:rPr lang="en-US" dirty="0" err="1"/>
              <a:t>getFileSaveOptions</a:t>
            </a:r>
            <a:r>
              <a:rPr lang="en-US" dirty="0"/>
              <a:t>() { } </a:t>
            </a:r>
            <a:br>
              <a:rPr lang="en-US" dirty="0"/>
            </a:br>
            <a:r>
              <a:rPr lang="en-US" dirty="0"/>
              <a:t>} </a:t>
            </a:r>
          </a:p>
        </p:txBody>
      </p:sp>
      <p:pic>
        <p:nvPicPr>
          <p:cNvPr id="7170" name="Picture 2" descr="Image result for cohesion water dr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243" y="660918"/>
            <a:ext cx="4248150" cy="6096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728990" y="1188070"/>
            <a:ext cx="3511731" cy="369332"/>
          </a:xfrm>
          <a:prstGeom prst="rect">
            <a:avLst/>
          </a:prstGeom>
          <a:noFill/>
        </p:spPr>
        <p:txBody>
          <a:bodyPr wrap="none" rtlCol="0">
            <a:spAutoFit/>
          </a:bodyPr>
          <a:lstStyle/>
          <a:p>
            <a:r>
              <a:rPr lang="en-US" dirty="0"/>
              <a:t>Cohesion makes water drop a drop</a:t>
            </a:r>
          </a:p>
        </p:txBody>
      </p:sp>
      <p:sp>
        <p:nvSpPr>
          <p:cNvPr id="6" name="TextBox 5"/>
          <p:cNvSpPr txBox="1"/>
          <p:nvPr/>
        </p:nvSpPr>
        <p:spPr>
          <a:xfrm>
            <a:off x="5153172" y="2551836"/>
            <a:ext cx="2239716" cy="1754326"/>
          </a:xfrm>
          <a:prstGeom prst="rect">
            <a:avLst/>
          </a:prstGeom>
          <a:noFill/>
        </p:spPr>
        <p:txBody>
          <a:bodyPr wrap="none" rtlCol="0">
            <a:spAutoFit/>
          </a:bodyPr>
          <a:lstStyle/>
          <a:p>
            <a:r>
              <a:rPr lang="en-US" sz="1200" dirty="0"/>
              <a:t>// Less cohesive class design </a:t>
            </a:r>
          </a:p>
          <a:p>
            <a:r>
              <a:rPr lang="en-US" sz="1200" dirty="0"/>
              <a:t>class </a:t>
            </a:r>
            <a:r>
              <a:rPr lang="en-US" sz="1200" dirty="0" err="1"/>
              <a:t>BudgetReport</a:t>
            </a:r>
            <a:r>
              <a:rPr lang="en-US" sz="1200" dirty="0"/>
              <a:t> { </a:t>
            </a:r>
          </a:p>
          <a:p>
            <a:r>
              <a:rPr lang="en-US" sz="1200" dirty="0"/>
              <a:t>void </a:t>
            </a:r>
            <a:r>
              <a:rPr lang="en-US" sz="1200" dirty="0" err="1"/>
              <a:t>connectToRDBMS</a:t>
            </a:r>
            <a:r>
              <a:rPr lang="en-US" sz="1200" dirty="0"/>
              <a:t>() { } </a:t>
            </a:r>
          </a:p>
          <a:p>
            <a:r>
              <a:rPr lang="en-US" sz="1200" dirty="0"/>
              <a:t>void </a:t>
            </a:r>
            <a:r>
              <a:rPr lang="en-US" sz="1200" dirty="0" err="1"/>
              <a:t>generateBudgetReport</a:t>
            </a:r>
            <a:r>
              <a:rPr lang="en-US" sz="1200" dirty="0"/>
              <a:t>() { } </a:t>
            </a:r>
          </a:p>
          <a:p>
            <a:r>
              <a:rPr lang="en-US" sz="1200" dirty="0"/>
              <a:t>void </a:t>
            </a:r>
            <a:r>
              <a:rPr lang="en-US" sz="1200" dirty="0" err="1"/>
              <a:t>saveToFile</a:t>
            </a:r>
            <a:r>
              <a:rPr lang="en-US" sz="1200" dirty="0"/>
              <a:t>() { } </a:t>
            </a:r>
          </a:p>
          <a:p>
            <a:r>
              <a:rPr lang="en-US" sz="1200" dirty="0"/>
              <a:t>void print() { } </a:t>
            </a:r>
          </a:p>
          <a:p>
            <a:r>
              <a:rPr lang="en-US" sz="1200" dirty="0"/>
              <a:t>} </a:t>
            </a:r>
          </a:p>
          <a:p>
            <a:endParaRPr lang="en-US" sz="1200" dirty="0"/>
          </a:p>
          <a:p>
            <a:endParaRPr lang="en-US" sz="1200" dirty="0"/>
          </a:p>
        </p:txBody>
      </p:sp>
    </p:spTree>
    <p:extLst>
      <p:ext uri="{BB962C8B-B14F-4D97-AF65-F5344CB8AC3E}">
        <p14:creationId xmlns:p14="http://schemas.microsoft.com/office/powerpoint/2010/main" val="404216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#1 Atomicity</a:t>
            </a:r>
            <a:br>
              <a:rPr lang="en-US" dirty="0"/>
            </a:br>
            <a:r>
              <a:rPr lang="en-US" dirty="0"/>
              <a:t>It simply says “All or Nothing”</a:t>
            </a:r>
          </a:p>
        </p:txBody>
      </p:sp>
      <p:sp>
        <p:nvSpPr>
          <p:cNvPr id="3" name="Content Placeholder 2"/>
          <p:cNvSpPr>
            <a:spLocks noGrp="1"/>
          </p:cNvSpPr>
          <p:nvPr>
            <p:ph idx="1"/>
          </p:nvPr>
        </p:nvSpPr>
        <p:spPr>
          <a:xfrm>
            <a:off x="1251678" y="2286001"/>
            <a:ext cx="10178322" cy="4571999"/>
          </a:xfrm>
        </p:spPr>
        <p:txBody>
          <a:bodyPr>
            <a:normAutofit fontScale="47500" lnSpcReduction="20000"/>
          </a:bodyPr>
          <a:lstStyle/>
          <a:p>
            <a:pPr marL="0" indent="0">
              <a:buNone/>
            </a:pPr>
            <a:r>
              <a:rPr lang="en-US" sz="4300" dirty="0"/>
              <a:t>At time 2:00pm----------------</a:t>
            </a:r>
            <a:r>
              <a:rPr lang="en-US" sz="4300" u="sng" dirty="0"/>
              <a:t>IMPS/PAYTM</a:t>
            </a:r>
          </a:p>
          <a:p>
            <a:pPr marL="0" indent="0">
              <a:buNone/>
            </a:pPr>
            <a:r>
              <a:rPr lang="en-US" sz="4300" u="sng" dirty="0"/>
              <a:t>Amazon/</a:t>
            </a:r>
            <a:r>
              <a:rPr lang="en-US" sz="4300" u="sng" dirty="0" err="1"/>
              <a:t>flipkart</a:t>
            </a:r>
            <a:r>
              <a:rPr lang="en-US" sz="4300" u="sng" dirty="0"/>
              <a:t>/</a:t>
            </a:r>
            <a:r>
              <a:rPr lang="en-US" sz="4300" u="sng" dirty="0" err="1"/>
              <a:t>ebay</a:t>
            </a:r>
            <a:endParaRPr lang="en-US" sz="4300" u="sng" dirty="0"/>
          </a:p>
          <a:p>
            <a:pPr marL="0" indent="0">
              <a:buNone/>
            </a:pPr>
            <a:r>
              <a:rPr lang="en-US" sz="4300" dirty="0"/>
              <a:t>Purchased edible stuff—</a:t>
            </a:r>
            <a:r>
              <a:rPr lang="en-US" sz="4300" dirty="0" err="1"/>
              <a:t>Rs</a:t>
            </a:r>
            <a:r>
              <a:rPr lang="en-US" sz="4300" dirty="0"/>
              <a:t> 200</a:t>
            </a:r>
          </a:p>
          <a:p>
            <a:r>
              <a:rPr lang="en-US" sz="4300" dirty="0"/>
              <a:t>We added the card details-proceeded for payment-&gt;</a:t>
            </a:r>
            <a:r>
              <a:rPr lang="en-US" sz="4300" dirty="0" err="1"/>
              <a:t>otp</a:t>
            </a:r>
            <a:r>
              <a:rPr lang="en-US" sz="4300" dirty="0"/>
              <a:t> generated</a:t>
            </a:r>
          </a:p>
          <a:p>
            <a:r>
              <a:rPr lang="en-US" sz="4300" dirty="0"/>
              <a:t>We typed OTP and hit enter</a:t>
            </a:r>
            <a:r>
              <a:rPr lang="en-US" sz="4300" dirty="0">
                <a:sym typeface="Wingdings" panose="05000000000000000000" pitchFamily="2" charset="2"/>
              </a:rPr>
              <a:t></a:t>
            </a:r>
          </a:p>
          <a:p>
            <a:pPr marL="457200" indent="-457200">
              <a:buFont typeface="+mj-lt"/>
              <a:buAutoNum type="arabicPeriod"/>
            </a:pPr>
            <a:r>
              <a:rPr lang="en-US" sz="4300" dirty="0">
                <a:sym typeface="Wingdings" panose="05000000000000000000" pitchFamily="2" charset="2"/>
              </a:rPr>
              <a:t>Internet connection lost---</a:t>
            </a:r>
          </a:p>
          <a:p>
            <a:pPr marL="0" indent="0">
              <a:buNone/>
            </a:pPr>
            <a:r>
              <a:rPr lang="en-US" sz="4300" dirty="0">
                <a:sym typeface="Wingdings" panose="05000000000000000000" pitchFamily="2" charset="2"/>
              </a:rPr>
              <a:t>Money gets deducted from our account</a:t>
            </a:r>
          </a:p>
          <a:p>
            <a:pPr marL="0" indent="0">
              <a:buNone/>
            </a:pPr>
            <a:r>
              <a:rPr lang="en-US" sz="4300" dirty="0">
                <a:sym typeface="Wingdings" panose="05000000000000000000" pitchFamily="2" charset="2"/>
              </a:rPr>
              <a:t>but is not received by the ecommerce company  reverted back to our account in a week.</a:t>
            </a:r>
          </a:p>
          <a:p>
            <a:pPr marL="0" indent="0">
              <a:buNone/>
            </a:pPr>
            <a:r>
              <a:rPr lang="en-US" sz="4300" b="1" dirty="0">
                <a:solidFill>
                  <a:srgbClr val="FF0000"/>
                </a:solidFill>
                <a:sym typeface="Wingdings" panose="05000000000000000000" pitchFamily="2" charset="2"/>
              </a:rPr>
              <a:t>“ROLLBACK”/”ABORT”</a:t>
            </a:r>
          </a:p>
          <a:p>
            <a:pPr marL="457200" indent="-457200">
              <a:buFont typeface="+mj-lt"/>
              <a:buAutoNum type="arabicPeriod" startAt="2"/>
            </a:pPr>
            <a:r>
              <a:rPr lang="en-US" sz="4300" dirty="0">
                <a:sym typeface="Wingdings" panose="05000000000000000000" pitchFamily="2" charset="2"/>
              </a:rPr>
              <a:t>IF no internet error</a:t>
            </a:r>
          </a:p>
          <a:p>
            <a:pPr marL="0" indent="0">
              <a:buNone/>
            </a:pPr>
            <a:r>
              <a:rPr lang="en-US" sz="4300" b="1" dirty="0">
                <a:solidFill>
                  <a:srgbClr val="FF0000"/>
                </a:solidFill>
                <a:sym typeface="Wingdings" panose="05000000000000000000" pitchFamily="2" charset="2"/>
              </a:rPr>
              <a:t>“Transaction COMMITTED”</a:t>
            </a:r>
            <a:endParaRPr lang="en-US" sz="4300" b="1" dirty="0">
              <a:solidFill>
                <a:srgbClr val="FF0000"/>
              </a:solidFill>
            </a:endParaRPr>
          </a:p>
          <a:p>
            <a:pPr marL="0" indent="0">
              <a:buNone/>
            </a:pPr>
            <a:endParaRPr lang="en-US" sz="4300"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17842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8232" y="108769"/>
            <a:ext cx="9404723" cy="3045492"/>
          </a:xfrm>
        </p:spPr>
        <p:txBody>
          <a:bodyPr/>
          <a:lstStyle/>
          <a:p>
            <a:r>
              <a:rPr lang="en-US" b="1" dirty="0"/>
              <a:t>#2 Consistency</a:t>
            </a:r>
            <a:br>
              <a:rPr lang="en-US" b="1" dirty="0"/>
            </a:br>
            <a:br>
              <a:rPr lang="en-US" b="1" dirty="0"/>
            </a:br>
            <a:r>
              <a:rPr lang="en-US" sz="2000" dirty="0">
                <a:solidFill>
                  <a:schemeClr val="accent1">
                    <a:lumMod val="50000"/>
                  </a:schemeClr>
                </a:solidFill>
              </a:rPr>
              <a:t>Every attribute in the database have some rules to ensure the stability of the database.</a:t>
            </a:r>
            <a:br>
              <a:rPr lang="en-US" sz="2000" dirty="0">
                <a:solidFill>
                  <a:schemeClr val="accent1">
                    <a:lumMod val="50000"/>
                  </a:schemeClr>
                </a:solidFill>
              </a:rPr>
            </a:br>
            <a:r>
              <a:rPr lang="en-US" sz="2000" dirty="0">
                <a:solidFill>
                  <a:schemeClr val="accent1">
                    <a:lumMod val="50000"/>
                  </a:schemeClr>
                </a:solidFill>
              </a:rPr>
              <a:t>Constraint puts on the data value should be constant before and after the execution of the transaction. </a:t>
            </a:r>
            <a:endParaRPr lang="en-US" dirty="0">
              <a:solidFill>
                <a:schemeClr val="accent1">
                  <a:lumMod val="50000"/>
                </a:schemeClr>
              </a:solidFill>
            </a:endParaRPr>
          </a:p>
        </p:txBody>
      </p:sp>
      <p:sp>
        <p:nvSpPr>
          <p:cNvPr id="3" name="Content Placeholder 2"/>
          <p:cNvSpPr>
            <a:spLocks noGrp="1"/>
          </p:cNvSpPr>
          <p:nvPr>
            <p:ph idx="1"/>
          </p:nvPr>
        </p:nvSpPr>
        <p:spPr>
          <a:xfrm>
            <a:off x="1103312" y="3154261"/>
            <a:ext cx="10540607" cy="3498209"/>
          </a:xfrm>
        </p:spPr>
        <p:txBody>
          <a:bodyPr>
            <a:normAutofit/>
          </a:bodyPr>
          <a:lstStyle/>
          <a:p>
            <a:r>
              <a:rPr lang="en-US" dirty="0"/>
              <a:t>If the system fails because of the invalid data while doing an operation, revert back the system to its previous state.</a:t>
            </a:r>
          </a:p>
          <a:p>
            <a:r>
              <a:rPr lang="en-US" b="1" dirty="0"/>
              <a:t>Handling Inconsistencies</a:t>
            </a:r>
          </a:p>
          <a:p>
            <a:pPr lvl="1"/>
            <a:r>
              <a:rPr lang="en-US" b="1" dirty="0"/>
              <a:t>Fixing Inconsistent Data- </a:t>
            </a:r>
            <a:r>
              <a:rPr lang="en-US" dirty="0"/>
              <a:t>implicit</a:t>
            </a:r>
            <a:r>
              <a:rPr lang="en-US" b="1" dirty="0"/>
              <a:t> </a:t>
            </a:r>
            <a:r>
              <a:rPr lang="en-US" dirty="0"/>
              <a:t>conversion</a:t>
            </a:r>
            <a:r>
              <a:rPr lang="en-US" b="1" dirty="0"/>
              <a:t> </a:t>
            </a:r>
            <a:r>
              <a:rPr lang="en-US" dirty="0"/>
              <a:t>–e.g. Mr. instead of Mrs. in patient name. or implicit conversion of a datatype, or it can cascade a delete/update to maintain referential integrity</a:t>
            </a:r>
          </a:p>
          <a:p>
            <a:pPr lvl="1"/>
            <a:r>
              <a:rPr lang="en-US" b="1" dirty="0"/>
              <a:t>Giving Up And Rolling Back- </a:t>
            </a:r>
            <a:r>
              <a:rPr lang="en-US" dirty="0"/>
              <a:t>sometimes a blood sample arrives clotted when it should have arrived </a:t>
            </a:r>
            <a:r>
              <a:rPr lang="en-US" dirty="0" err="1"/>
              <a:t>unclotted</a:t>
            </a:r>
            <a:r>
              <a:rPr lang="en-US" dirty="0"/>
              <a:t> (or vice versa) then whole test has to be rejected to be performed again correctly. SQL Server will do this whenever it’s necessary to maintain consistent data. It will raise an error and the entire statement or transaction is undone (to be corrected and performed again).</a:t>
            </a:r>
          </a:p>
          <a:p>
            <a:pPr lvl="1"/>
            <a:endParaRPr lang="en-US" dirty="0"/>
          </a:p>
        </p:txBody>
      </p:sp>
    </p:spTree>
    <p:extLst>
      <p:ext uri="{BB962C8B-B14F-4D97-AF65-F5344CB8AC3E}">
        <p14:creationId xmlns:p14="http://schemas.microsoft.com/office/powerpoint/2010/main" val="2285675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a:t>Isolation</a:t>
            </a:r>
            <a:r>
              <a:rPr lang="en-US" b="1" i="1" dirty="0"/>
              <a:t>:</a:t>
            </a:r>
            <a:r>
              <a:rPr lang="en-US" dirty="0"/>
              <a:t> </a:t>
            </a:r>
            <a:r>
              <a:rPr lang="en-US" sz="2800" dirty="0"/>
              <a:t>Events within a transaction must be hidden from other transactions running concurrently.</a:t>
            </a:r>
            <a:endParaRPr lang="en-US" dirty="0"/>
          </a:p>
        </p:txBody>
      </p:sp>
      <p:sp>
        <p:nvSpPr>
          <p:cNvPr id="3" name="Content Placeholder 2"/>
          <p:cNvSpPr>
            <a:spLocks noGrp="1"/>
          </p:cNvSpPr>
          <p:nvPr>
            <p:ph idx="1"/>
          </p:nvPr>
        </p:nvSpPr>
        <p:spPr>
          <a:xfrm>
            <a:off x="1251678" y="1686187"/>
            <a:ext cx="10178322" cy="4840448"/>
          </a:xfrm>
        </p:spPr>
        <p:txBody>
          <a:bodyPr>
            <a:normAutofit fontScale="92500" lnSpcReduction="10000"/>
          </a:bodyPr>
          <a:lstStyle/>
          <a:p>
            <a:r>
              <a:rPr lang="en-US" dirty="0"/>
              <a:t>If there is any other transaction (between Mac and Alice) going, it should not make any effect on the transaction between Alice and Bob. Both the transactions should be isolated. </a:t>
            </a:r>
          </a:p>
          <a:p>
            <a:r>
              <a:rPr lang="en-US" dirty="0">
                <a:solidFill>
                  <a:schemeClr val="accent2">
                    <a:lumMod val="75000"/>
                  </a:schemeClr>
                </a:solidFill>
                <a:hlinkClick r:id="rId2"/>
              </a:rPr>
              <a:t>T1-----MOM-deposit-500-Jaya(write)			T2----Jaya-read mini statement-ATM(read)</a:t>
            </a:r>
          </a:p>
          <a:p>
            <a:r>
              <a:rPr lang="en-US" dirty="0">
                <a:solidFill>
                  <a:schemeClr val="accent2">
                    <a:lumMod val="75000"/>
                  </a:schemeClr>
                </a:solidFill>
                <a:hlinkClick r:id="rId2"/>
              </a:rPr>
              <a:t>T2 should throw error, as T1 has locked the resource. </a:t>
            </a:r>
          </a:p>
          <a:p>
            <a:r>
              <a:rPr lang="en-US" dirty="0">
                <a:solidFill>
                  <a:schemeClr val="accent2">
                    <a:lumMod val="75000"/>
                  </a:schemeClr>
                </a:solidFill>
                <a:hlinkClick r:id="rId2"/>
              </a:rPr>
              <a:t>After a while again T2 tries to read then data should be shown</a:t>
            </a:r>
          </a:p>
          <a:p>
            <a:endParaRPr lang="en-US" dirty="0">
              <a:solidFill>
                <a:schemeClr val="accent2">
                  <a:lumMod val="75000"/>
                </a:schemeClr>
              </a:solidFill>
              <a:hlinkClick r:id="rId2"/>
            </a:endParaRPr>
          </a:p>
          <a:p>
            <a:pPr marL="0" indent="0">
              <a:buNone/>
            </a:pPr>
            <a:r>
              <a:rPr lang="en-US" b="1" i="1" dirty="0">
                <a:solidFill>
                  <a:schemeClr val="tx2">
                    <a:lumMod val="50000"/>
                    <a:lumOff val="50000"/>
                  </a:schemeClr>
                </a:solidFill>
                <a:latin typeface="Aharoni" panose="02010803020104030203" pitchFamily="2" charset="-79"/>
                <a:cs typeface="Aharoni" panose="02010803020104030203" pitchFamily="2" charset="-79"/>
                <a:hlinkClick r:id="rId2"/>
              </a:rPr>
              <a:t>Different Levels of Isolation</a:t>
            </a:r>
          </a:p>
          <a:p>
            <a:r>
              <a:rPr lang="en-US" dirty="0">
                <a:solidFill>
                  <a:schemeClr val="accent2">
                    <a:lumMod val="75000"/>
                  </a:schemeClr>
                </a:solidFill>
                <a:hlinkClick r:id="rId2"/>
              </a:rPr>
              <a:t>READ UNCOMMITTED</a:t>
            </a:r>
            <a:r>
              <a:rPr lang="en-US" dirty="0">
                <a:solidFill>
                  <a:schemeClr val="accent2">
                    <a:lumMod val="75000"/>
                  </a:schemeClr>
                </a:solidFill>
              </a:rPr>
              <a:t>, -</a:t>
            </a:r>
            <a:r>
              <a:rPr lang="en-US" dirty="0"/>
              <a:t>A dirty read occurs when a transaction reads a record that has not yet been committed.  </a:t>
            </a:r>
            <a:r>
              <a:rPr lang="en-US" b="1" i="1" dirty="0"/>
              <a:t>reading tentative data. The</a:t>
            </a:r>
            <a:r>
              <a:rPr lang="en-US" dirty="0"/>
              <a:t> only isolation level in which dirty reads are possible is READ UNCOMMITTED.</a:t>
            </a:r>
            <a:endParaRPr lang="en-US" dirty="0">
              <a:solidFill>
                <a:schemeClr val="accent2">
                  <a:lumMod val="75000"/>
                </a:schemeClr>
              </a:solidFill>
            </a:endParaRPr>
          </a:p>
          <a:p>
            <a:r>
              <a:rPr lang="en-US" dirty="0">
                <a:solidFill>
                  <a:schemeClr val="accent2">
                    <a:lumMod val="75000"/>
                  </a:schemeClr>
                </a:solidFill>
                <a:hlinkClick r:id="rId3"/>
              </a:rPr>
              <a:t>READ COMMITTED</a:t>
            </a:r>
            <a:r>
              <a:rPr lang="en-US" dirty="0">
                <a:solidFill>
                  <a:schemeClr val="accent2">
                    <a:lumMod val="75000"/>
                  </a:schemeClr>
                </a:solidFill>
              </a:rPr>
              <a:t>, -T</a:t>
            </a:r>
            <a:r>
              <a:rPr lang="en-US" dirty="0"/>
              <a:t>he non-repeatable read occurs when a transaction re-reads a single record and finds that it has been changed or deleted. When data has changed, you have to decide whether you want </a:t>
            </a:r>
            <a:r>
              <a:rPr lang="en-US" b="1" dirty="0"/>
              <a:t>consistent</a:t>
            </a:r>
            <a:r>
              <a:rPr lang="en-US" dirty="0"/>
              <a:t> data or whether you want </a:t>
            </a:r>
            <a:r>
              <a:rPr lang="en-US" b="1" dirty="0"/>
              <a:t>current</a:t>
            </a:r>
            <a:r>
              <a:rPr lang="en-US" dirty="0"/>
              <a:t> data.</a:t>
            </a:r>
            <a:endParaRPr lang="en-US" dirty="0">
              <a:solidFill>
                <a:schemeClr val="accent2">
                  <a:lumMod val="75000"/>
                </a:schemeClr>
              </a:solidFill>
            </a:endParaRPr>
          </a:p>
        </p:txBody>
      </p:sp>
    </p:spTree>
    <p:extLst>
      <p:ext uri="{BB962C8B-B14F-4D97-AF65-F5344CB8AC3E}">
        <p14:creationId xmlns:p14="http://schemas.microsoft.com/office/powerpoint/2010/main" val="2952077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805343"/>
            <a:ext cx="10178322" cy="5074249"/>
          </a:xfrm>
        </p:spPr>
        <p:txBody>
          <a:bodyPr>
            <a:normAutofit fontScale="77500" lnSpcReduction="20000"/>
          </a:bodyPr>
          <a:lstStyle/>
          <a:p>
            <a:r>
              <a:rPr lang="en-US" dirty="0">
                <a:solidFill>
                  <a:schemeClr val="accent2">
                    <a:lumMod val="75000"/>
                  </a:schemeClr>
                </a:solidFill>
                <a:hlinkClick r:id="rId2"/>
              </a:rPr>
              <a:t>REPEATABLE READ</a:t>
            </a:r>
            <a:r>
              <a:rPr lang="en-US" dirty="0">
                <a:solidFill>
                  <a:schemeClr val="accent2">
                    <a:lumMod val="75000"/>
                  </a:schemeClr>
                </a:solidFill>
              </a:rPr>
              <a:t> -</a:t>
            </a:r>
            <a:r>
              <a:rPr lang="en-US" dirty="0"/>
              <a:t>A phantom read occurs when your transaction retrieves rows using the same criteria and new rows are returned. In this case, either the new rows you see have been inserted or data has changed in existing rows such that these rows now meet the filter criteria. Either way these rows are </a:t>
            </a:r>
            <a:r>
              <a:rPr lang="en-US" b="1" i="1" dirty="0"/>
              <a:t>new to you</a:t>
            </a:r>
            <a:r>
              <a:rPr lang="en-US" dirty="0"/>
              <a:t>. </a:t>
            </a:r>
            <a:r>
              <a:rPr lang="en-US" b="1" dirty="0"/>
              <a:t>The Phantom Read</a:t>
            </a:r>
            <a:r>
              <a:rPr lang="en-US" dirty="0"/>
              <a:t> is a phenomenon that deals with queries that return </a:t>
            </a:r>
            <a:r>
              <a:rPr lang="en-US" i="1" dirty="0"/>
              <a:t>sets</a:t>
            </a:r>
            <a:r>
              <a:rPr lang="en-US" dirty="0"/>
              <a:t>. The thing that’s changing in a phantom read is not the data in the rows; it’s the set membership that has changed. </a:t>
            </a:r>
            <a:endParaRPr lang="en-US" dirty="0">
              <a:solidFill>
                <a:schemeClr val="accent2">
                  <a:lumMod val="75000"/>
                </a:schemeClr>
              </a:solidFill>
            </a:endParaRPr>
          </a:p>
          <a:p>
            <a:r>
              <a:rPr lang="en-US" dirty="0">
                <a:solidFill>
                  <a:schemeClr val="accent2">
                    <a:lumMod val="75000"/>
                  </a:schemeClr>
                </a:solidFill>
              </a:rPr>
              <a:t> </a:t>
            </a:r>
            <a:r>
              <a:rPr lang="en-US" dirty="0">
                <a:solidFill>
                  <a:schemeClr val="accent2">
                    <a:lumMod val="75000"/>
                  </a:schemeClr>
                </a:solidFill>
                <a:hlinkClick r:id="rId3"/>
              </a:rPr>
              <a:t>SERIALIZABLE</a:t>
            </a:r>
            <a:r>
              <a:rPr lang="en-US" dirty="0">
                <a:solidFill>
                  <a:schemeClr val="accent2">
                    <a:lumMod val="75000"/>
                  </a:schemeClr>
                </a:solidFill>
              </a:rPr>
              <a:t>-</a:t>
            </a:r>
            <a:r>
              <a:rPr lang="en-US" dirty="0"/>
              <a:t>made available in order to avoid dirty, non-repeatable or phantom read. SERIALIZABLE transactions see database data </a:t>
            </a:r>
            <a:r>
              <a:rPr lang="en-US" b="1" i="1" dirty="0"/>
              <a:t>as if there were no other transactions running </a:t>
            </a:r>
            <a:r>
              <a:rPr lang="en-US" dirty="0"/>
              <a:t>at the same time. Its uses locks for the same.</a:t>
            </a:r>
          </a:p>
          <a:p>
            <a:r>
              <a:rPr lang="en-US" dirty="0"/>
              <a:t>SNAPSHOT uses a </a:t>
            </a:r>
            <a:r>
              <a:rPr lang="en-US" i="1" dirty="0"/>
              <a:t>copy </a:t>
            </a:r>
            <a:r>
              <a:rPr lang="en-US" dirty="0"/>
              <a:t>of committed data</a:t>
            </a:r>
            <a:endParaRPr lang="en-US" dirty="0">
              <a:solidFill>
                <a:schemeClr val="accent2">
                  <a:lumMod val="75000"/>
                </a:schemeClr>
              </a:solidFill>
            </a:endParaRPr>
          </a:p>
          <a:p>
            <a:endParaRPr lang="en-US" dirty="0"/>
          </a:p>
          <a:p>
            <a:pPr marL="0" indent="0">
              <a:buNone/>
            </a:pPr>
            <a:r>
              <a:rPr lang="en-US" dirty="0"/>
              <a:t>___________________________________________________________________________________</a:t>
            </a:r>
          </a:p>
          <a:p>
            <a:r>
              <a:rPr lang="en-US" dirty="0"/>
              <a:t>Degrees of isolation</a:t>
            </a:r>
            <a:r>
              <a:rPr lang="en-US" baseline="30000" dirty="0"/>
              <a:t>1</a:t>
            </a:r>
            <a:r>
              <a:rPr lang="en-US" dirty="0"/>
              <a:t>:</a:t>
            </a:r>
          </a:p>
          <a:p>
            <a:r>
              <a:rPr lang="en-US" dirty="0"/>
              <a:t>degree 0 - a transaction does not overwrite data updated by another user or process ("dirty data") of other transactions</a:t>
            </a:r>
          </a:p>
          <a:p>
            <a:r>
              <a:rPr lang="en-US" dirty="0"/>
              <a:t>degree 1 - degree 0 plus a transaction does not commit any writes until it completes all its writes (until the end of transaction)</a:t>
            </a:r>
          </a:p>
          <a:p>
            <a:r>
              <a:rPr lang="en-US" dirty="0"/>
              <a:t>degree 2 - degree 1 plus a transaction does not read dirty data from other transactions</a:t>
            </a:r>
          </a:p>
          <a:p>
            <a:r>
              <a:rPr lang="en-US" dirty="0"/>
              <a:t>degree 3 - degree 2 plus other transactions do not dirty data read by a transaction before the transaction commits</a:t>
            </a:r>
          </a:p>
        </p:txBody>
      </p:sp>
    </p:spTree>
    <p:extLst>
      <p:ext uri="{BB962C8B-B14F-4D97-AF65-F5344CB8AC3E}">
        <p14:creationId xmlns:p14="http://schemas.microsoft.com/office/powerpoint/2010/main" val="3915613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#4 Durability</a:t>
            </a:r>
            <a:br>
              <a:rPr lang="en-US" b="1" dirty="0"/>
            </a:br>
            <a:r>
              <a:rPr lang="en-US" b="1" dirty="0"/>
              <a:t>After Completion of Transaction:</a:t>
            </a:r>
            <a:br>
              <a:rPr lang="en-US" b="1" dirty="0"/>
            </a:br>
            <a:endParaRPr lang="en-US" dirty="0"/>
          </a:p>
        </p:txBody>
      </p:sp>
      <p:sp>
        <p:nvSpPr>
          <p:cNvPr id="3" name="Content Placeholder 2"/>
          <p:cNvSpPr>
            <a:spLocks noGrp="1"/>
          </p:cNvSpPr>
          <p:nvPr>
            <p:ph idx="1"/>
          </p:nvPr>
        </p:nvSpPr>
        <p:spPr>
          <a:xfrm>
            <a:off x="1251678" y="2286000"/>
            <a:ext cx="10178322" cy="4232245"/>
          </a:xfrm>
        </p:spPr>
        <p:txBody>
          <a:bodyPr>
            <a:normAutofit fontScale="92500" lnSpcReduction="10000"/>
          </a:bodyPr>
          <a:lstStyle/>
          <a:p>
            <a:r>
              <a:rPr lang="en-US" dirty="0"/>
              <a:t>The changes made during the transaction should exist after completion of the transaction.</a:t>
            </a:r>
          </a:p>
          <a:p>
            <a:r>
              <a:rPr lang="en-US" altLang="en-US" sz="1600" dirty="0">
                <a:ea typeface="ＭＳ Ｐゴシック" panose="020B0600070205080204" pitchFamily="34" charset="-128"/>
              </a:rPr>
              <a:t>Transaction to transfer $50 from account A to account B:</a:t>
            </a:r>
          </a:p>
          <a:p>
            <a:pPr lvl="1">
              <a:buFont typeface="Monotype Sorts" charset="2"/>
              <a:buNone/>
            </a:pPr>
            <a:r>
              <a:rPr lang="en-US" altLang="en-US" sz="1400" dirty="0">
                <a:ea typeface="ＭＳ Ｐゴシック" panose="020B0600070205080204" pitchFamily="34" charset="-128"/>
              </a:rPr>
              <a:t>1.	</a:t>
            </a:r>
            <a:r>
              <a:rPr lang="en-US" altLang="en-US" sz="1400" b="1" dirty="0">
                <a:ea typeface="ＭＳ Ｐゴシック" panose="020B0600070205080204" pitchFamily="34" charset="-128"/>
              </a:rPr>
              <a:t>read</a:t>
            </a:r>
            <a:r>
              <a:rPr lang="en-US" altLang="en-US" sz="1400" dirty="0">
                <a:ea typeface="ＭＳ Ｐゴシック" panose="020B0600070205080204" pitchFamily="34" charset="-128"/>
              </a:rPr>
              <a:t>(</a:t>
            </a:r>
            <a:r>
              <a:rPr lang="en-US" altLang="en-US" sz="1400" i="1" dirty="0">
                <a:ea typeface="ＭＳ Ｐゴシック" panose="020B0600070205080204" pitchFamily="34" charset="-128"/>
              </a:rPr>
              <a:t>A</a:t>
            </a:r>
            <a:r>
              <a:rPr lang="en-US" altLang="en-US" sz="1400" dirty="0">
                <a:ea typeface="ＭＳ Ｐゴシック" panose="020B0600070205080204" pitchFamily="34" charset="-128"/>
              </a:rPr>
              <a:t>)</a:t>
            </a:r>
          </a:p>
          <a:p>
            <a:pPr lvl="1">
              <a:buFont typeface="Monotype Sorts" charset="2"/>
              <a:buNone/>
            </a:pPr>
            <a:r>
              <a:rPr lang="en-US" altLang="en-US" sz="1400" dirty="0">
                <a:ea typeface="ＭＳ Ｐゴシック" panose="020B0600070205080204" pitchFamily="34" charset="-128"/>
              </a:rPr>
              <a:t>2.	</a:t>
            </a:r>
            <a:r>
              <a:rPr lang="en-US" altLang="en-US" sz="1400" i="1" dirty="0">
                <a:ea typeface="ＭＳ Ｐゴシック" panose="020B0600070205080204" pitchFamily="34" charset="-128"/>
              </a:rPr>
              <a:t>A</a:t>
            </a:r>
            <a:r>
              <a:rPr lang="en-US" altLang="en-US" sz="1400" dirty="0">
                <a:ea typeface="ＭＳ Ｐゴシック" panose="020B0600070205080204" pitchFamily="34" charset="-128"/>
              </a:rPr>
              <a:t> := </a:t>
            </a:r>
            <a:r>
              <a:rPr lang="en-US" altLang="en-US" sz="1400" i="1" dirty="0">
                <a:ea typeface="ＭＳ Ｐゴシック" panose="020B0600070205080204" pitchFamily="34" charset="-128"/>
              </a:rPr>
              <a:t>A – </a:t>
            </a:r>
            <a:r>
              <a:rPr lang="en-US" altLang="en-US" sz="1400" dirty="0">
                <a:ea typeface="ＭＳ Ｐゴシック" panose="020B0600070205080204" pitchFamily="34" charset="-128"/>
              </a:rPr>
              <a:t>50</a:t>
            </a:r>
          </a:p>
          <a:p>
            <a:pPr lvl="1">
              <a:buFont typeface="Monotype Sorts" charset="2"/>
              <a:buNone/>
            </a:pPr>
            <a:r>
              <a:rPr lang="en-US" altLang="en-US" sz="1400" dirty="0">
                <a:ea typeface="ＭＳ Ｐゴシック" panose="020B0600070205080204" pitchFamily="34" charset="-128"/>
              </a:rPr>
              <a:t>3.	</a:t>
            </a:r>
            <a:r>
              <a:rPr lang="en-US" altLang="en-US" sz="1400" b="1" dirty="0">
                <a:ea typeface="ＭＳ Ｐゴシック" panose="020B0600070205080204" pitchFamily="34" charset="-128"/>
              </a:rPr>
              <a:t>write</a:t>
            </a:r>
            <a:r>
              <a:rPr lang="en-US" altLang="en-US" sz="1400" dirty="0">
                <a:ea typeface="ＭＳ Ｐゴシック" panose="020B0600070205080204" pitchFamily="34" charset="-128"/>
              </a:rPr>
              <a:t>(</a:t>
            </a:r>
            <a:r>
              <a:rPr lang="en-US" altLang="en-US" sz="1400" i="1" dirty="0">
                <a:ea typeface="ＭＳ Ｐゴシック" panose="020B0600070205080204" pitchFamily="34" charset="-128"/>
              </a:rPr>
              <a:t>A</a:t>
            </a:r>
            <a:r>
              <a:rPr lang="en-US" altLang="en-US" sz="1400" dirty="0">
                <a:ea typeface="ＭＳ Ｐゴシック" panose="020B0600070205080204" pitchFamily="34" charset="-128"/>
              </a:rPr>
              <a:t>)</a:t>
            </a:r>
          </a:p>
          <a:p>
            <a:pPr lvl="1">
              <a:buFont typeface="Monotype Sorts" charset="2"/>
              <a:buNone/>
            </a:pPr>
            <a:r>
              <a:rPr lang="en-US" altLang="en-US" sz="1400" dirty="0">
                <a:ea typeface="ＭＳ Ｐゴシック" panose="020B0600070205080204" pitchFamily="34" charset="-128"/>
              </a:rPr>
              <a:t>4.	</a:t>
            </a:r>
            <a:r>
              <a:rPr lang="en-US" altLang="en-US" sz="1400" b="1" dirty="0">
                <a:ea typeface="ＭＳ Ｐゴシック" panose="020B0600070205080204" pitchFamily="34" charset="-128"/>
              </a:rPr>
              <a:t>read</a:t>
            </a:r>
            <a:r>
              <a:rPr lang="en-US" altLang="en-US" sz="1400" dirty="0">
                <a:ea typeface="ＭＳ Ｐゴシック" panose="020B0600070205080204" pitchFamily="34" charset="-128"/>
              </a:rPr>
              <a:t>(</a:t>
            </a:r>
            <a:r>
              <a:rPr lang="en-US" altLang="en-US" sz="1400" i="1" dirty="0">
                <a:ea typeface="ＭＳ Ｐゴシック" panose="020B0600070205080204" pitchFamily="34" charset="-128"/>
              </a:rPr>
              <a:t>B</a:t>
            </a:r>
            <a:r>
              <a:rPr lang="en-US" altLang="en-US" sz="1400" dirty="0">
                <a:ea typeface="ＭＳ Ｐゴシック" panose="020B0600070205080204" pitchFamily="34" charset="-128"/>
              </a:rPr>
              <a:t>)</a:t>
            </a:r>
          </a:p>
          <a:p>
            <a:pPr lvl="1">
              <a:buFont typeface="Monotype Sorts" charset="2"/>
              <a:buNone/>
            </a:pPr>
            <a:r>
              <a:rPr lang="en-US" altLang="en-US" sz="1400" dirty="0">
                <a:ea typeface="ＭＳ Ｐゴシック" panose="020B0600070205080204" pitchFamily="34" charset="-128"/>
              </a:rPr>
              <a:t>5.	</a:t>
            </a:r>
            <a:r>
              <a:rPr lang="en-US" altLang="en-US" sz="1400" i="1" dirty="0">
                <a:ea typeface="ＭＳ Ｐゴシック" panose="020B0600070205080204" pitchFamily="34" charset="-128"/>
              </a:rPr>
              <a:t>B</a:t>
            </a:r>
            <a:r>
              <a:rPr lang="en-US" altLang="en-US" sz="1400" dirty="0">
                <a:ea typeface="ＭＳ Ｐゴシック" panose="020B0600070205080204" pitchFamily="34" charset="-128"/>
              </a:rPr>
              <a:t> := </a:t>
            </a:r>
            <a:r>
              <a:rPr lang="en-US" altLang="en-US" sz="1400" i="1" dirty="0">
                <a:ea typeface="ＭＳ Ｐゴシック" panose="020B0600070205080204" pitchFamily="34" charset="-128"/>
              </a:rPr>
              <a:t>B + </a:t>
            </a:r>
            <a:r>
              <a:rPr lang="en-US" altLang="en-US" sz="1400" dirty="0">
                <a:ea typeface="ＭＳ Ｐゴシック" panose="020B0600070205080204" pitchFamily="34" charset="-128"/>
              </a:rPr>
              <a:t>50</a:t>
            </a:r>
          </a:p>
          <a:p>
            <a:pPr lvl="1">
              <a:buFont typeface="Monotype Sorts" charset="2"/>
              <a:buNone/>
            </a:pPr>
            <a:r>
              <a:rPr lang="en-US" altLang="en-US" sz="1400" dirty="0">
                <a:ea typeface="ＭＳ Ｐゴシック" panose="020B0600070205080204" pitchFamily="34" charset="-128"/>
              </a:rPr>
              <a:t>6.	</a:t>
            </a:r>
            <a:r>
              <a:rPr lang="en-US" altLang="en-US" sz="1400" b="1" dirty="0">
                <a:ea typeface="ＭＳ Ｐゴシック" panose="020B0600070205080204" pitchFamily="34" charset="-128"/>
              </a:rPr>
              <a:t>write</a:t>
            </a:r>
            <a:r>
              <a:rPr lang="en-US" altLang="en-US" sz="1400" dirty="0">
                <a:ea typeface="ＭＳ Ｐゴシック" panose="020B0600070205080204" pitchFamily="34" charset="-128"/>
              </a:rPr>
              <a:t>(</a:t>
            </a:r>
            <a:r>
              <a:rPr lang="en-US" altLang="en-US" sz="1400" i="1" dirty="0">
                <a:ea typeface="ＭＳ Ｐゴシック" panose="020B0600070205080204" pitchFamily="34" charset="-128"/>
              </a:rPr>
              <a:t>B)</a:t>
            </a:r>
            <a:endParaRPr lang="en-US" altLang="en-US" dirty="0">
              <a:ea typeface="ＭＳ Ｐゴシック" panose="020B0600070205080204" pitchFamily="34" charset="-128"/>
            </a:endParaRPr>
          </a:p>
          <a:p>
            <a:r>
              <a:rPr lang="en-US" altLang="en-US" dirty="0">
                <a:ea typeface="ＭＳ Ｐゴシック" panose="020B0600070205080204" pitchFamily="34" charset="-128"/>
              </a:rPr>
              <a:t>once the user has been notified that the transaction has completed (i.e., the transfer of the $50 has taken place), the updates to the database by the transaction must persist even if there are software or hardware failures.</a:t>
            </a:r>
          </a:p>
          <a:p>
            <a:r>
              <a:rPr lang="en-US" dirty="0">
                <a:ea typeface="ＭＳ Ｐゴシック" panose="020B0600070205080204" pitchFamily="34" charset="-128"/>
              </a:rPr>
              <a:t>E.g.- IMPS at non-office hours, will show legendary balance and total amount both. It gets refreshed in office hours.</a:t>
            </a:r>
            <a:endParaRPr lang="en-US" dirty="0"/>
          </a:p>
        </p:txBody>
      </p:sp>
    </p:spTree>
    <p:extLst>
      <p:ext uri="{BB962C8B-B14F-4D97-AF65-F5344CB8AC3E}">
        <p14:creationId xmlns:p14="http://schemas.microsoft.com/office/powerpoint/2010/main" val="1067440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OOPS</a:t>
            </a:r>
          </a:p>
        </p:txBody>
      </p:sp>
      <p:pic>
        <p:nvPicPr>
          <p:cNvPr id="1026" name="Picture 2" descr="Mobile Bran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1678" y="1662047"/>
            <a:ext cx="4457700" cy="180022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a:endCxn id="8" idx="1"/>
          </p:cNvCxnSpPr>
          <p:nvPr/>
        </p:nvCxnSpPr>
        <p:spPr>
          <a:xfrm flipV="1">
            <a:off x="4798503" y="1958829"/>
            <a:ext cx="2139192" cy="125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6937695" y="1774163"/>
            <a:ext cx="1149292" cy="369332"/>
          </a:xfrm>
          <a:prstGeom prst="rect">
            <a:avLst/>
          </a:prstGeom>
          <a:noFill/>
        </p:spPr>
        <p:txBody>
          <a:bodyPr wrap="square" rtlCol="0">
            <a:spAutoFit/>
          </a:bodyPr>
          <a:lstStyle/>
          <a:p>
            <a:r>
              <a:rPr lang="en-US" dirty="0"/>
              <a:t>CLASS</a:t>
            </a:r>
          </a:p>
        </p:txBody>
      </p:sp>
      <p:cxnSp>
        <p:nvCxnSpPr>
          <p:cNvPr id="11" name="Straight Arrow Connector 10"/>
          <p:cNvCxnSpPr/>
          <p:nvPr/>
        </p:nvCxnSpPr>
        <p:spPr>
          <a:xfrm flipV="1">
            <a:off x="5519956" y="3112316"/>
            <a:ext cx="1635853" cy="838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7168146" y="2927650"/>
            <a:ext cx="918841" cy="369332"/>
          </a:xfrm>
          <a:prstGeom prst="rect">
            <a:avLst/>
          </a:prstGeom>
          <a:noFill/>
        </p:spPr>
        <p:txBody>
          <a:bodyPr wrap="none" rtlCol="0">
            <a:spAutoFit/>
          </a:bodyPr>
          <a:lstStyle/>
          <a:p>
            <a:r>
              <a:rPr lang="en-US" dirty="0"/>
              <a:t>Objects</a:t>
            </a:r>
          </a:p>
        </p:txBody>
      </p:sp>
      <p:sp>
        <p:nvSpPr>
          <p:cNvPr id="14" name="Content Placeholder 2"/>
          <p:cNvSpPr txBox="1">
            <a:spLocks/>
          </p:cNvSpPr>
          <p:nvPr/>
        </p:nvSpPr>
        <p:spPr>
          <a:xfrm>
            <a:off x="1251678" y="3535272"/>
            <a:ext cx="10178322" cy="201823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b="1" dirty="0"/>
              <a:t>Abstraction</a:t>
            </a:r>
            <a:br>
              <a:rPr lang="en-US" dirty="0"/>
            </a:br>
            <a:r>
              <a:rPr lang="en-US" dirty="0"/>
              <a:t>It says, only show relevant details and rest all hide it.</a:t>
            </a:r>
          </a:p>
          <a:p>
            <a:pPr marL="457200" indent="-457200">
              <a:buFont typeface="+mj-lt"/>
              <a:buAutoNum type="arabicPeriod"/>
            </a:pPr>
            <a:r>
              <a:rPr lang="en-US" dirty="0"/>
              <a:t>Dialing a number call some method internally which concatenate the numbers and displays it on screen but what is it doing we don’t know.</a:t>
            </a:r>
          </a:p>
          <a:p>
            <a:pPr marL="457200" indent="-457200">
              <a:buFont typeface="+mj-lt"/>
              <a:buAutoNum type="arabicPeriod"/>
            </a:pPr>
            <a:r>
              <a:rPr lang="en-US" dirty="0"/>
              <a:t>Clicking on green button actual send signals to calling person’s mobile but we are unaware of how it is doing.</a:t>
            </a:r>
          </a:p>
          <a:p>
            <a:endParaRPr lang="en-US" dirty="0"/>
          </a:p>
        </p:txBody>
      </p:sp>
    </p:spTree>
    <p:extLst>
      <p:ext uri="{BB962C8B-B14F-4D97-AF65-F5344CB8AC3E}">
        <p14:creationId xmlns:p14="http://schemas.microsoft.com/office/powerpoint/2010/main" val="426447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p:sp>
      <p:sp>
        <p:nvSpPr>
          <p:cNvPr id="3" name="Title 2"/>
          <p:cNvSpPr>
            <a:spLocks noGrp="1"/>
          </p:cNvSpPr>
          <p:nvPr>
            <p:ph type="title"/>
          </p:nvPr>
        </p:nvSpPr>
        <p:spPr>
          <a:xfrm>
            <a:off x="8235247" y="298581"/>
            <a:ext cx="3092117" cy="599041"/>
          </a:xfrm>
        </p:spPr>
        <p:txBody>
          <a:bodyPr/>
          <a:lstStyle/>
          <a:p>
            <a:r>
              <a:rPr lang="en-US" dirty="0"/>
              <a:t>Encapsulation</a:t>
            </a:r>
            <a:endParaRPr lang="en-US" dirty="0"/>
          </a:p>
        </p:txBody>
      </p:sp>
      <p:sp>
        <p:nvSpPr>
          <p:cNvPr id="4" name="Text Placeholder 3"/>
          <p:cNvSpPr>
            <a:spLocks noGrp="1"/>
          </p:cNvSpPr>
          <p:nvPr>
            <p:ph type="body" sz="half" idx="2"/>
          </p:nvPr>
        </p:nvSpPr>
        <p:spPr>
          <a:xfrm>
            <a:off x="8337883" y="981511"/>
            <a:ext cx="3092117" cy="5788405"/>
          </a:xfrm>
        </p:spPr>
        <p:txBody>
          <a:bodyPr>
            <a:normAutofit fontScale="77500" lnSpcReduction="20000"/>
          </a:bodyPr>
          <a:lstStyle/>
          <a:p>
            <a:endParaRPr lang="en-US" dirty="0"/>
          </a:p>
          <a:p>
            <a:endParaRPr lang="en-US" dirty="0"/>
          </a:p>
          <a:p>
            <a:r>
              <a:rPr lang="en-US" dirty="0"/>
              <a:t>enclosing one or more details from outside world through access right.</a:t>
            </a:r>
          </a:p>
          <a:p>
            <a:r>
              <a:rPr lang="en-US" dirty="0"/>
              <a:t>Both Abstraction &amp; Encapsulation works hand in hand </a:t>
            </a:r>
          </a:p>
          <a:p>
            <a:r>
              <a:rPr lang="en-US" dirty="0"/>
              <a:t>Abstraction says what details to be made visible &amp; Encapsulation provides the level of access right to that visible details. i.e. – It implements the desired level of abstraction.</a:t>
            </a:r>
          </a:p>
          <a:p>
            <a:r>
              <a:rPr lang="en-US" dirty="0"/>
              <a:t>-Bluetooth in our mobile. When we switch on the Bluetooth I am able to connect another mobile but not able to access the other mobile features like dialing a number, accessing inbox etc. This is because, Bluetooth feature is given some level of abstraction. </a:t>
            </a:r>
          </a:p>
          <a:p>
            <a:r>
              <a:rPr lang="en-US" dirty="0"/>
              <a:t>- Mobile A is connected with mobile B via Bluetooth whereas mobile B is already connected to mobile C then A is not allowed to connect C via B. This is because of accessibility restriction. </a:t>
            </a:r>
            <a:br>
              <a:rPr lang="en-US" dirty="0"/>
            </a:br>
            <a:r>
              <a:rPr lang="en-US" dirty="0"/>
              <a:t>This is handled by access specifier like public, private, protected, and internal</a:t>
            </a:r>
            <a:endParaRPr lang="en-US" dirty="0"/>
          </a:p>
        </p:txBody>
      </p:sp>
      <p:pic>
        <p:nvPicPr>
          <p:cNvPr id="2052" name="Picture 4" descr="Encapsul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510" y="1240971"/>
            <a:ext cx="4762500" cy="4267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924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p:sp>
      <p:sp>
        <p:nvSpPr>
          <p:cNvPr id="3" name="Title 2"/>
          <p:cNvSpPr>
            <a:spLocks noGrp="1"/>
          </p:cNvSpPr>
          <p:nvPr>
            <p:ph type="title"/>
          </p:nvPr>
        </p:nvSpPr>
        <p:spPr>
          <a:xfrm>
            <a:off x="8337882" y="251670"/>
            <a:ext cx="3092117" cy="437466"/>
          </a:xfrm>
        </p:spPr>
        <p:txBody>
          <a:bodyPr/>
          <a:lstStyle/>
          <a:p>
            <a:r>
              <a:rPr lang="en-US" dirty="0"/>
              <a:t>Polymorphism</a:t>
            </a:r>
            <a:endParaRPr lang="en-US" dirty="0"/>
          </a:p>
        </p:txBody>
      </p:sp>
      <p:sp>
        <p:nvSpPr>
          <p:cNvPr id="4" name="Text Placeholder 3"/>
          <p:cNvSpPr>
            <a:spLocks noGrp="1"/>
          </p:cNvSpPr>
          <p:nvPr>
            <p:ph type="body" sz="half" idx="2"/>
          </p:nvPr>
        </p:nvSpPr>
        <p:spPr>
          <a:xfrm>
            <a:off x="8337882" y="972353"/>
            <a:ext cx="3092117" cy="5687736"/>
          </a:xfrm>
        </p:spPr>
        <p:txBody>
          <a:bodyPr/>
          <a:lstStyle/>
          <a:p>
            <a:r>
              <a:rPr lang="en-US" dirty="0"/>
              <a:t>ability of doing the same operation but with different type of input.</a:t>
            </a:r>
          </a:p>
          <a:p>
            <a:endParaRPr lang="en-US" dirty="0"/>
          </a:p>
          <a:p>
            <a:r>
              <a:rPr lang="en-US" dirty="0"/>
              <a:t>Camera-click photos</a:t>
            </a:r>
          </a:p>
          <a:p>
            <a:r>
              <a:rPr lang="en-US" dirty="0"/>
              <a:t>Camera-Click photo &amp; portrait mode</a:t>
            </a:r>
          </a:p>
          <a:p>
            <a:r>
              <a:rPr lang="en-US" dirty="0"/>
              <a:t>Same functionality –overloaded method with additional functionality</a:t>
            </a:r>
          </a:p>
          <a:p>
            <a:r>
              <a:rPr lang="en-US" dirty="0"/>
              <a:t>(Compiler checks the type and number of parameters passed to the method and decides which method to call )</a:t>
            </a:r>
          </a:p>
          <a:p>
            <a:r>
              <a:rPr lang="en-US" dirty="0"/>
              <a:t>Static Polymorphism-overriding </a:t>
            </a:r>
          </a:p>
          <a:p>
            <a:r>
              <a:rPr lang="en-US" dirty="0"/>
              <a:t>Dynamic Polymorphism-upcasting</a:t>
            </a:r>
          </a:p>
          <a:p>
            <a:endParaRPr lang="en-US" dirty="0"/>
          </a:p>
        </p:txBody>
      </p:sp>
      <p:pic>
        <p:nvPicPr>
          <p:cNvPr id="3074" name="Picture 2" descr="real life example of polymorphis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833" y="1248845"/>
            <a:ext cx="4924425" cy="28860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999839" y="2939143"/>
            <a:ext cx="859785" cy="2990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17682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1001</TotalTime>
  <Words>553</Words>
  <Application>Microsoft Office PowerPoint</Application>
  <PresentationFormat>Widescreen</PresentationFormat>
  <Paragraphs>147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MS PGothic</vt:lpstr>
      <vt:lpstr>Aharoni</vt:lpstr>
      <vt:lpstr>Arial</vt:lpstr>
      <vt:lpstr>Gill Sans MT</vt:lpstr>
      <vt:lpstr>Impact</vt:lpstr>
      <vt:lpstr>Monotype Sorts</vt:lpstr>
      <vt:lpstr>Wingdings</vt:lpstr>
      <vt:lpstr>Badge</vt:lpstr>
      <vt:lpstr>ACID Properties in DBMS </vt:lpstr>
      <vt:lpstr>#1 Atomicity It simply says “All or Nothing”</vt:lpstr>
      <vt:lpstr>#2 Consistency  Every attribute in the database have some rules to ensure the stability of the database. Constraint puts on the data value should be constant before and after the execution of the transaction. </vt:lpstr>
      <vt:lpstr>Isolation: Events within a transaction must be hidden from other transactions running concurrently.</vt:lpstr>
      <vt:lpstr>PowerPoint Presentation</vt:lpstr>
      <vt:lpstr>#4 Durability After Completion of Transaction: </vt:lpstr>
      <vt:lpstr>OOPS</vt:lpstr>
      <vt:lpstr>Encapsulation</vt:lpstr>
      <vt:lpstr>Polymorphism</vt:lpstr>
      <vt:lpstr>Inheritance</vt:lpstr>
      <vt:lpstr>Interface</vt:lpstr>
      <vt:lpstr>Dependency  Injection  </vt:lpstr>
      <vt:lpstr>Coupling InTER – Module Concept.</vt:lpstr>
      <vt:lpstr>Cohesion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 Nupur</dc:creator>
  <cp:lastModifiedBy>Jaya Nupur</cp:lastModifiedBy>
  <cp:revision>27</cp:revision>
  <dcterms:created xsi:type="dcterms:W3CDTF">2017-07-31T09:49:50Z</dcterms:created>
  <dcterms:modified xsi:type="dcterms:W3CDTF">2017-08-01T06:52:26Z</dcterms:modified>
</cp:coreProperties>
</file>