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257" r:id="rId4"/>
    <p:sldId id="263" r:id="rId5"/>
    <p:sldId id="269" r:id="rId6"/>
    <p:sldId id="260" r:id="rId7"/>
    <p:sldId id="264" r:id="rId8"/>
    <p:sldId id="265" r:id="rId9"/>
    <p:sldId id="270" r:id="rId10"/>
  </p:sldIdLst>
  <p:sldSz cx="9144000" cy="6858000" type="screen4x3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EAEC"/>
    <a:srgbClr val="990000"/>
    <a:srgbClr val="800000"/>
    <a:srgbClr val="FF3300"/>
    <a:srgbClr val="0039AC"/>
    <a:srgbClr val="003366"/>
    <a:srgbClr val="E1BDD2"/>
    <a:srgbClr val="D9C5D0"/>
    <a:srgbClr val="BBC7E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237" autoAdjust="0"/>
    <p:restoredTop sz="96201" autoAdjust="0"/>
  </p:normalViewPr>
  <p:slideViewPr>
    <p:cSldViewPr snapToGrid="0">
      <p:cViewPr varScale="1">
        <p:scale>
          <a:sx n="98" d="100"/>
          <a:sy n="98" d="100"/>
        </p:scale>
        <p:origin x="-35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it-IT"/>
              <a:t>ing. william meschieri</a:t>
            </a:r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0AB3224-A863-46ED-97BB-7DCE52F4F862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 smtClean="0"/>
              <a:t>Fare clic per modificare gli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  <a:p>
            <a:pPr lvl="3"/>
            <a:r>
              <a:rPr lang="it-IT" noProof="0" smtClean="0"/>
              <a:t>Quarto livello</a:t>
            </a:r>
          </a:p>
          <a:p>
            <a:pPr lvl="4"/>
            <a:r>
              <a:rPr lang="it-IT" noProof="0" smtClean="0"/>
              <a:t>Quinto livello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it-IT"/>
              <a:t>ing. william meschieri</a:t>
            </a:r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8287F20-A1FE-4638-9144-05EA6193DA4A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t-IT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287F20-A1FE-4638-9144-05EA6193DA4A}" type="slidenum">
              <a:rPr lang="it-IT" smtClean="0"/>
              <a:pPr>
                <a:defRPr/>
              </a:pPr>
              <a:t>6</a:t>
            </a:fld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Image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10400" y="6518275"/>
            <a:ext cx="21336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A4E6E28-2BDA-46ED-BE7E-CFB292505304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B6583E-66F1-4549-BA87-D0B088A8B6CD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C807D1-50E5-4EE9-ACC0-2BD5CF334065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10" name="Tito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2D1796-2255-47E5-89B0-6874200A0B2A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7744D8-A87A-48B2-979A-3BF06359F597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34340" y="160782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41838B-9DF9-4332-ADE0-9F46B5DE3807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57D8D4-5A20-44BA-843E-5F1543E36CF2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Fare clic per modificare lo stile del titolo</a:t>
            </a:r>
            <a:endParaRPr lang="it-IT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C1246C-E80A-467E-8033-C5D38C6A3C41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F4893-39A1-4FBF-A086-2B15350B9E58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83F50-FFC8-4DD3-BE27-2E7F97BA180F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 smtClean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D39D37-C732-404D-80CB-7093806BBE98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C:\TEMP\Image1.gif"/>
          <p:cNvPicPr>
            <a:picLocks noChangeAspect="1" noChangeArrowheads="1"/>
          </p:cNvPicPr>
          <p:nvPr userDrawn="1"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65722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11" descr="C:\TEMP\Image1.gif"/>
          <p:cNvPicPr>
            <a:picLocks noChangeAspect="1" noChangeArrowheads="1"/>
          </p:cNvPicPr>
          <p:nvPr userDrawn="1"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486775" y="0"/>
            <a:ext cx="65722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11" descr="C:\TEMP\Image1.gif"/>
          <p:cNvPicPr>
            <a:picLocks noChangeAspect="1" noChangeArrowheads="1"/>
          </p:cNvPicPr>
          <p:nvPr userDrawn="1"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6191250"/>
            <a:ext cx="65722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11" descr="C:\TEMP\Image1.gif"/>
          <p:cNvPicPr>
            <a:picLocks noChangeAspect="1" noChangeArrowheads="1"/>
          </p:cNvPicPr>
          <p:nvPr userDrawn="1"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486775" y="6191250"/>
            <a:ext cx="65722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Fare clic per modificare lo stile del titolo</a:t>
            </a:r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214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660033"/>
                </a:solidFill>
              </a:defRPr>
            </a:lvl1pPr>
          </a:lstStyle>
          <a:p>
            <a:pPr>
              <a:defRPr/>
            </a:pPr>
            <a:fld id="{82694AC9-AAA4-4F2F-B584-D295A5C39F4D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1C39F"/>
            </a:gs>
            <a:gs pos="17500">
              <a:srgbClr val="F0EBD5"/>
            </a:gs>
            <a:gs pos="50000">
              <a:srgbClr val="FFEFD1"/>
            </a:gs>
            <a:gs pos="82500">
              <a:srgbClr val="F0EBD5"/>
            </a:gs>
            <a:gs pos="100000">
              <a:srgbClr val="D1C39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4388" y="2237423"/>
            <a:ext cx="7772400" cy="2895600"/>
          </a:xfrm>
        </p:spPr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eaLnBrk="1" hangingPunct="1">
              <a:defRPr/>
            </a:pPr>
            <a:r>
              <a:rPr lang="it-IT" sz="6000" b="1" dirty="0" smtClean="0">
                <a:ln w="11430"/>
                <a:solidFill>
                  <a:srgbClr val="99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Arial Rounded MT Bold" pitchFamily="34" charset="0"/>
              </a:rPr>
              <a:t>MISURA INDIRETTA</a:t>
            </a:r>
            <a:br>
              <a:rPr lang="it-IT" sz="6000" b="1" dirty="0" smtClean="0">
                <a:ln w="11430"/>
                <a:solidFill>
                  <a:srgbClr val="99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Arial Rounded MT Bold" pitchFamily="34" charset="0"/>
              </a:rPr>
            </a:br>
            <a:r>
              <a:rPr lang="it-IT" sz="6000" b="1" dirty="0" smtClean="0">
                <a:ln w="11430"/>
                <a:solidFill>
                  <a:srgbClr val="99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Arial Rounded MT Bold" pitchFamily="34" charset="0"/>
              </a:rPr>
              <a:t>delle</a:t>
            </a:r>
            <a:br>
              <a:rPr lang="it-IT" sz="6000" b="1" dirty="0" smtClean="0">
                <a:ln w="11430"/>
                <a:solidFill>
                  <a:srgbClr val="99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Arial Rounded MT Bold" pitchFamily="34" charset="0"/>
              </a:rPr>
            </a:br>
            <a:r>
              <a:rPr lang="it-IT" sz="6000" b="1" dirty="0" smtClean="0">
                <a:ln w="11430"/>
                <a:solidFill>
                  <a:srgbClr val="99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Arial Rounded MT Bold" pitchFamily="34" charset="0"/>
              </a:rPr>
              <a:t> DISTANZE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egnaposto numero diapositiva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5EF59EC-7499-4064-BDAB-8BFE73250A12}" type="slidenum">
              <a:rPr lang="it-IT" smtClean="0"/>
              <a:pPr/>
              <a:t>2</a:t>
            </a:fld>
            <a:endParaRPr lang="it-IT" smtClean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49263" y="0"/>
            <a:ext cx="8229600" cy="1401763"/>
          </a:xfrm>
        </p:spPr>
        <p:txBody>
          <a:bodyPr/>
          <a:lstStyle/>
          <a:p>
            <a:pPr eaLnBrk="1" hangingPunct="1">
              <a:defRPr/>
            </a:pPr>
            <a:r>
              <a:rPr lang="it-IT" dirty="0" smtClean="0">
                <a:solidFill>
                  <a:srgbClr val="993300"/>
                </a:solidFill>
              </a:rPr>
              <a:t>LA GENESI DEI METODI </a:t>
            </a:r>
            <a:br>
              <a:rPr lang="it-IT" dirty="0" smtClean="0">
                <a:solidFill>
                  <a:srgbClr val="993300"/>
                </a:solidFill>
              </a:rPr>
            </a:br>
            <a:r>
              <a:rPr lang="it-IT" dirty="0" smtClean="0">
                <a:solidFill>
                  <a:srgbClr val="993300"/>
                </a:solidFill>
              </a:rPr>
              <a:t>di MISURA INDIRETTA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73038" y="1562100"/>
            <a:ext cx="87376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buSzPct val="90000"/>
              <a:buFontTx/>
              <a:buBlip>
                <a:blip r:embed="rId2"/>
              </a:buBlip>
              <a:defRPr/>
            </a:pPr>
            <a:r>
              <a:rPr lang="it-IT" dirty="0">
                <a:solidFill>
                  <a:srgbClr val="660033"/>
                </a:solidFill>
                <a:latin typeface="Tahoma" pitchFamily="34" charset="0"/>
              </a:rPr>
              <a:t> I metodi di misura</a:t>
            </a:r>
            <a:r>
              <a:rPr lang="it-IT" b="1" dirty="0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indiretta</a:t>
            </a:r>
            <a:r>
              <a:rPr lang="it-IT" dirty="0">
                <a:solidFill>
                  <a:srgbClr val="660033"/>
                </a:solidFill>
                <a:latin typeface="Tahoma" pitchFamily="34" charset="0"/>
              </a:rPr>
              <a:t> delle distanze sono stati concepiti e si sono sviluppati nell’800 con lo scopo di </a:t>
            </a:r>
            <a:r>
              <a:rPr lang="it-IT" b="1" dirty="0">
                <a:solidFill>
                  <a:srgbClr val="660033"/>
                </a:solidFill>
                <a:latin typeface="Tahoma" pitchFamily="34" charset="0"/>
              </a:rPr>
              <a:t>sostituire</a:t>
            </a:r>
            <a:r>
              <a:rPr lang="it-IT" dirty="0">
                <a:solidFill>
                  <a:srgbClr val="660033"/>
                </a:solidFill>
                <a:latin typeface="Tahoma" pitchFamily="34" charset="0"/>
              </a:rPr>
              <a:t> la misura </a:t>
            </a:r>
            <a:r>
              <a:rPr lang="it-IT" b="1" dirty="0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diretta</a:t>
            </a:r>
            <a:r>
              <a:rPr lang="it-IT" dirty="0">
                <a:solidFill>
                  <a:srgbClr val="660033"/>
                </a:solidFill>
                <a:latin typeface="Tahoma" pitchFamily="34" charset="0"/>
              </a:rPr>
              <a:t> quando </a:t>
            </a:r>
            <a:r>
              <a:rPr lang="it-IT" dirty="0" smtClean="0">
                <a:solidFill>
                  <a:srgbClr val="660033"/>
                </a:solidFill>
                <a:latin typeface="Tahoma" pitchFamily="34" charset="0"/>
              </a:rPr>
              <a:t>le esigenze di </a:t>
            </a:r>
            <a:r>
              <a:rPr lang="it-IT" b="1" dirty="0">
                <a:solidFill>
                  <a:srgbClr val="660033"/>
                </a:solidFill>
                <a:latin typeface="Tahoma" pitchFamily="34" charset="0"/>
              </a:rPr>
              <a:t>precisione</a:t>
            </a:r>
            <a:r>
              <a:rPr lang="it-IT" dirty="0">
                <a:solidFill>
                  <a:srgbClr val="660033"/>
                </a:solidFill>
                <a:latin typeface="Tahoma" pitchFamily="34" charset="0"/>
              </a:rPr>
              <a:t> </a:t>
            </a:r>
            <a:r>
              <a:rPr lang="it-IT" dirty="0" smtClean="0">
                <a:solidFill>
                  <a:srgbClr val="660033"/>
                </a:solidFill>
                <a:latin typeface="Tahoma" pitchFamily="34" charset="0"/>
              </a:rPr>
              <a:t>delle misure erano</a:t>
            </a:r>
            <a:r>
              <a:rPr lang="it-IT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it-IT" b="1" dirty="0" smtClean="0">
                <a:solidFill>
                  <a:srgbClr val="660033"/>
                </a:solidFill>
                <a:latin typeface="Tahoma" pitchFamily="34" charset="0"/>
              </a:rPr>
              <a:t>modeste</a:t>
            </a:r>
            <a:r>
              <a:rPr lang="it-IT" dirty="0" smtClean="0">
                <a:solidFill>
                  <a:srgbClr val="660033"/>
                </a:solidFill>
                <a:latin typeface="Tahoma" pitchFamily="34" charset="0"/>
              </a:rPr>
              <a:t>. </a:t>
            </a:r>
            <a:r>
              <a:rPr lang="it-IT" dirty="0">
                <a:solidFill>
                  <a:srgbClr val="660033"/>
                </a:solidFill>
                <a:latin typeface="Tahoma" pitchFamily="34" charset="0"/>
              </a:rPr>
              <a:t>In effetti la misura </a:t>
            </a:r>
            <a:r>
              <a:rPr lang="it-IT" b="1" dirty="0">
                <a:solidFill>
                  <a:srgbClr val="660033"/>
                </a:solidFill>
                <a:latin typeface="Tahoma" pitchFamily="34" charset="0"/>
              </a:rPr>
              <a:t>diretta</a:t>
            </a:r>
            <a:r>
              <a:rPr lang="it-IT" dirty="0">
                <a:solidFill>
                  <a:srgbClr val="660033"/>
                </a:solidFill>
                <a:latin typeface="Tahoma" pitchFamily="34" charset="0"/>
              </a:rPr>
              <a:t> delle distanze, in passato, era la sola a </a:t>
            </a:r>
            <a:r>
              <a:rPr lang="it-IT" dirty="0" smtClean="0">
                <a:solidFill>
                  <a:srgbClr val="660033"/>
                </a:solidFill>
                <a:latin typeface="Tahoma" pitchFamily="34" charset="0"/>
              </a:rPr>
              <a:t>garantire </a:t>
            </a:r>
            <a:r>
              <a:rPr lang="it-IT" b="1" dirty="0">
                <a:solidFill>
                  <a:srgbClr val="660033"/>
                </a:solidFill>
                <a:latin typeface="Tahoma" pitchFamily="34" charset="0"/>
              </a:rPr>
              <a:t>buone precisioni</a:t>
            </a:r>
            <a:r>
              <a:rPr lang="it-IT" dirty="0">
                <a:solidFill>
                  <a:srgbClr val="660033"/>
                </a:solidFill>
                <a:latin typeface="Tahoma" pitchFamily="34" charset="0"/>
              </a:rPr>
              <a:t>, tuttavia era anche molto </a:t>
            </a:r>
            <a:r>
              <a:rPr lang="it-IT" b="1" dirty="0">
                <a:solidFill>
                  <a:srgbClr val="660033"/>
                </a:solidFill>
                <a:latin typeface="Tahoma" pitchFamily="34" charset="0"/>
              </a:rPr>
              <a:t>onerosa</a:t>
            </a:r>
            <a:r>
              <a:rPr lang="it-IT" dirty="0">
                <a:solidFill>
                  <a:srgbClr val="660033"/>
                </a:solidFill>
                <a:latin typeface="Tahoma" pitchFamily="34" charset="0"/>
              </a:rPr>
              <a:t> per i lunghi tempi di esecuzione e per le condizioni che esige.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73038" y="3298825"/>
            <a:ext cx="87376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buSzPct val="90000"/>
              <a:buFontTx/>
              <a:buBlip>
                <a:blip r:embed="rId2"/>
              </a:buBlip>
              <a:defRPr/>
            </a:pPr>
            <a:r>
              <a:rPr lang="it-IT" dirty="0">
                <a:solidFill>
                  <a:srgbClr val="660033"/>
                </a:solidFill>
                <a:latin typeface="Tahoma" pitchFamily="34" charset="0"/>
              </a:rPr>
              <a:t> La misura </a:t>
            </a:r>
            <a:r>
              <a:rPr lang="it-IT" b="1" dirty="0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indiretta</a:t>
            </a:r>
            <a:r>
              <a:rPr lang="it-IT" dirty="0">
                <a:solidFill>
                  <a:srgbClr val="660033"/>
                </a:solidFill>
                <a:latin typeface="Tahoma" pitchFamily="34" charset="0"/>
              </a:rPr>
              <a:t> si svolge con modalità più </a:t>
            </a:r>
            <a:r>
              <a:rPr lang="it-IT" b="1" dirty="0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rapide</a:t>
            </a:r>
            <a:r>
              <a:rPr lang="it-IT" dirty="0">
                <a:solidFill>
                  <a:srgbClr val="660033"/>
                </a:solidFill>
                <a:latin typeface="Tahoma" pitchFamily="34" charset="0"/>
              </a:rPr>
              <a:t> e più</a:t>
            </a:r>
            <a:r>
              <a:rPr lang="it-IT" b="1" dirty="0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semplici</a:t>
            </a:r>
            <a:r>
              <a:rPr lang="it-IT" dirty="0">
                <a:solidFill>
                  <a:srgbClr val="660033"/>
                </a:solidFill>
                <a:latin typeface="Tahoma" pitchFamily="34" charset="0"/>
              </a:rPr>
              <a:t>, senza la necessità di </a:t>
            </a:r>
            <a:r>
              <a:rPr lang="it-IT" b="1" dirty="0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accedere al terreno</a:t>
            </a:r>
            <a:r>
              <a:rPr lang="it-IT" dirty="0">
                <a:solidFill>
                  <a:srgbClr val="660033"/>
                </a:solidFill>
                <a:latin typeface="Tahoma" pitchFamily="34" charset="0"/>
              </a:rPr>
              <a:t> compreso tra gli estremi del tratto da misurare (ma la </a:t>
            </a:r>
            <a:r>
              <a:rPr lang="it-IT" b="1" dirty="0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visibilità</a:t>
            </a:r>
            <a:r>
              <a:rPr lang="it-IT" dirty="0">
                <a:solidFill>
                  <a:srgbClr val="660033"/>
                </a:solidFill>
                <a:latin typeface="Tahoma" pitchFamily="34" charset="0"/>
              </a:rPr>
              <a:t> è ancora necessaria). Naturalmente tali semplificazioni sono pagate in termini di precisione, che è decisamente </a:t>
            </a:r>
            <a:r>
              <a:rPr lang="it-IT" b="1" dirty="0">
                <a:solidFill>
                  <a:srgbClr val="660033"/>
                </a:solidFill>
                <a:latin typeface="Tahoma" pitchFamily="34" charset="0"/>
              </a:rPr>
              <a:t>minore</a:t>
            </a:r>
            <a:r>
              <a:rPr lang="it-IT" dirty="0">
                <a:solidFill>
                  <a:srgbClr val="660033"/>
                </a:solidFill>
                <a:latin typeface="Tahoma" pitchFamily="34" charset="0"/>
              </a:rPr>
              <a:t> rispetto a quella ottenibile nella misura diretta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73038" y="5006975"/>
            <a:ext cx="8737600" cy="101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SzPct val="90000"/>
            </a:pPr>
            <a:r>
              <a:rPr lang="it-IT" sz="2000" dirty="0">
                <a:solidFill>
                  <a:srgbClr val="FF0000"/>
                </a:solidFill>
                <a:latin typeface="Tahoma" pitchFamily="34" charset="0"/>
              </a:rPr>
              <a:t>Le tecniche per la misura indiretta delle distanze attualmente possiedono unicamente un valore didattico, in quanto il loro impiego è stato sostituito dai moderni apparati di misura ad onde (</a:t>
            </a:r>
            <a:r>
              <a:rPr lang="it-IT" sz="2000" b="1" dirty="0">
                <a:solidFill>
                  <a:srgbClr val="FF0000"/>
                </a:solidFill>
                <a:latin typeface="Tahoma" pitchFamily="34" charset="0"/>
              </a:rPr>
              <a:t>geodimetri </a:t>
            </a:r>
            <a:r>
              <a:rPr lang="it-IT" sz="2000" b="1" dirty="0" smtClean="0">
                <a:solidFill>
                  <a:srgbClr val="FF0000"/>
                </a:solidFill>
                <a:latin typeface="Tahoma" pitchFamily="34" charset="0"/>
              </a:rPr>
              <a:t>elettro-ottici</a:t>
            </a:r>
            <a:r>
              <a:rPr lang="it-IT" sz="2000" dirty="0" smtClean="0">
                <a:solidFill>
                  <a:srgbClr val="FF0000"/>
                </a:solidFill>
                <a:latin typeface="Tahoma" pitchFamily="34" charset="0"/>
              </a:rPr>
              <a:t>)</a:t>
            </a:r>
            <a:endParaRPr lang="it-IT" sz="2000" dirty="0">
              <a:solidFill>
                <a:srgbClr val="FF0000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egnaposto numero diapositiva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6871C2A-2194-4C3F-A9F1-FB931B928CD3}" type="slidenum">
              <a:rPr lang="it-IT" smtClean="0"/>
              <a:pPr/>
              <a:t>3</a:t>
            </a:fld>
            <a:endParaRPr lang="it-IT" smtClean="0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>
              <a:defRPr/>
            </a:pPr>
            <a:r>
              <a:rPr lang="it-IT" sz="3600" smtClean="0">
                <a:solidFill>
                  <a:srgbClr val="993300"/>
                </a:solidFill>
              </a:rPr>
              <a:t>LA TECNICA DELLA MISURA INDIRETTA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98425" y="1268413"/>
            <a:ext cx="42830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Aft>
                <a:spcPct val="40000"/>
              </a:spcAft>
              <a:defRPr/>
            </a:pPr>
            <a:r>
              <a:rPr lang="it-IT" sz="2000" dirty="0">
                <a:solidFill>
                  <a:srgbClr val="660033"/>
                </a:solidFill>
                <a:latin typeface="Tahoma" pitchFamily="34" charset="0"/>
              </a:rPr>
              <a:t>La misura</a:t>
            </a:r>
            <a:r>
              <a:rPr lang="it-IT" sz="2000" b="1" dirty="0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indiretta </a:t>
            </a:r>
            <a:r>
              <a:rPr lang="it-IT" sz="2000" dirty="0">
                <a:solidFill>
                  <a:srgbClr val="660033"/>
                </a:solidFill>
                <a:latin typeface="Tahoma" pitchFamily="34" charset="0"/>
              </a:rPr>
              <a:t>della distanza, qualunque metodo venga utilizzato, si sviluppa sempre con la seguente </a:t>
            </a:r>
            <a:r>
              <a:rPr lang="it-IT" sz="2000" b="1" dirty="0">
                <a:solidFill>
                  <a:srgbClr val="660033"/>
                </a:solidFill>
                <a:latin typeface="Tahoma" pitchFamily="34" charset="0"/>
              </a:rPr>
              <a:t>tecnica operativa</a:t>
            </a:r>
            <a:r>
              <a:rPr lang="it-IT" sz="2000" dirty="0">
                <a:solidFill>
                  <a:srgbClr val="660033"/>
                </a:solidFill>
                <a:latin typeface="Tahoma" pitchFamily="34" charset="0"/>
              </a:rPr>
              <a:t>:</a:t>
            </a:r>
            <a:endParaRPr lang="it-IT" sz="2000" dirty="0">
              <a:solidFill>
                <a:srgbClr val="6600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122238" y="2619375"/>
            <a:ext cx="4114800" cy="323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9875" indent="-269875">
              <a:spcAft>
                <a:spcPct val="40000"/>
              </a:spcAft>
              <a:buSzPct val="90000"/>
              <a:buFont typeface="Tahoma" pitchFamily="34" charset="0"/>
              <a:buAutoNum type="arabicParenR"/>
              <a:tabLst>
                <a:tab pos="269875" algn="l"/>
              </a:tabLst>
            </a:pPr>
            <a:r>
              <a:rPr lang="it-IT" sz="2000">
                <a:solidFill>
                  <a:srgbClr val="660033"/>
                </a:solidFill>
                <a:latin typeface="Tahoma" pitchFamily="34" charset="0"/>
              </a:rPr>
              <a:t>un goniometro collocato su uno dei due estremi</a:t>
            </a:r>
          </a:p>
          <a:p>
            <a:pPr marL="269875" indent="-269875">
              <a:spcAft>
                <a:spcPct val="40000"/>
              </a:spcAft>
              <a:buSzPct val="90000"/>
              <a:buFont typeface="Tahoma" pitchFamily="34" charset="0"/>
              <a:buAutoNum type="arabicParenR"/>
              <a:tabLst>
                <a:tab pos="269875" algn="l"/>
              </a:tabLst>
            </a:pPr>
            <a:r>
              <a:rPr lang="it-IT" sz="2000">
                <a:solidFill>
                  <a:srgbClr val="660033"/>
                </a:solidFill>
                <a:latin typeface="Tahoma" pitchFamily="34" charset="0"/>
              </a:rPr>
              <a:t> una mira collocata sul secondo estremo</a:t>
            </a:r>
          </a:p>
          <a:p>
            <a:pPr marL="269875" indent="-269875">
              <a:spcAft>
                <a:spcPct val="40000"/>
              </a:spcAft>
              <a:buSzPct val="90000"/>
              <a:buFont typeface="Tahoma" pitchFamily="34" charset="0"/>
              <a:buAutoNum type="arabicParenR"/>
              <a:tabLst>
                <a:tab pos="269875" algn="l"/>
              </a:tabLst>
            </a:pPr>
            <a:r>
              <a:rPr lang="it-IT" sz="2000">
                <a:solidFill>
                  <a:srgbClr val="660033"/>
                </a:solidFill>
                <a:latin typeface="Tahoma" pitchFamily="34" charset="0"/>
              </a:rPr>
              <a:t> effettuazione di misure di alcune grandezze</a:t>
            </a:r>
          </a:p>
          <a:p>
            <a:pPr marL="269875" indent="-269875">
              <a:spcAft>
                <a:spcPct val="40000"/>
              </a:spcAft>
              <a:buSzPct val="90000"/>
              <a:buFont typeface="Tahoma" pitchFamily="34" charset="0"/>
              <a:buAutoNum type="arabicParenR"/>
              <a:tabLst>
                <a:tab pos="269875" algn="l"/>
              </a:tabLst>
            </a:pPr>
            <a:r>
              <a:rPr lang="it-IT" sz="2000">
                <a:solidFill>
                  <a:srgbClr val="660033"/>
                </a:solidFill>
                <a:latin typeface="Tahoma" pitchFamily="34" charset="0"/>
              </a:rPr>
              <a:t> applicazione di una legge matematica per ottenere il valore della distanza</a:t>
            </a:r>
          </a:p>
        </p:txBody>
      </p:sp>
      <p:pic>
        <p:nvPicPr>
          <p:cNvPr id="5126" name="Picture 9" descr="C:\TEMP\Stazione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49800" y="3346450"/>
            <a:ext cx="1225550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7" name="Picture 10" descr="C:\TEMP\Stadia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29638" y="1503363"/>
            <a:ext cx="115887" cy="252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igura a mano libera 9"/>
          <p:cNvSpPr/>
          <p:nvPr/>
        </p:nvSpPr>
        <p:spPr>
          <a:xfrm>
            <a:off x="4470400" y="4038600"/>
            <a:ext cx="4356100" cy="1493838"/>
          </a:xfrm>
          <a:custGeom>
            <a:avLst/>
            <a:gdLst>
              <a:gd name="connsiteX0" fmla="*/ 0 w 4356100"/>
              <a:gd name="connsiteY0" fmla="*/ 1466850 h 1493308"/>
              <a:gd name="connsiteX1" fmla="*/ 711200 w 4356100"/>
              <a:gd name="connsiteY1" fmla="*/ 1447800 h 1493308"/>
              <a:gd name="connsiteX2" fmla="*/ 1295400 w 4356100"/>
              <a:gd name="connsiteY2" fmla="*/ 1193800 h 1493308"/>
              <a:gd name="connsiteX3" fmla="*/ 2139950 w 4356100"/>
              <a:gd name="connsiteY3" fmla="*/ 876300 h 1493308"/>
              <a:gd name="connsiteX4" fmla="*/ 2724150 w 4356100"/>
              <a:gd name="connsiteY4" fmla="*/ 393700 h 1493308"/>
              <a:gd name="connsiteX5" fmla="*/ 3232150 w 4356100"/>
              <a:gd name="connsiteY5" fmla="*/ 152400 h 1493308"/>
              <a:gd name="connsiteX6" fmla="*/ 3740150 w 4356100"/>
              <a:gd name="connsiteY6" fmla="*/ 31750 h 1493308"/>
              <a:gd name="connsiteX7" fmla="*/ 4356100 w 4356100"/>
              <a:gd name="connsiteY7" fmla="*/ 0 h 149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56100" h="1493308">
                <a:moveTo>
                  <a:pt x="0" y="1466850"/>
                </a:moveTo>
                <a:cubicBezTo>
                  <a:pt x="247650" y="1480079"/>
                  <a:pt x="495300" y="1493308"/>
                  <a:pt x="711200" y="1447800"/>
                </a:cubicBezTo>
                <a:cubicBezTo>
                  <a:pt x="927100" y="1402292"/>
                  <a:pt x="1057275" y="1289050"/>
                  <a:pt x="1295400" y="1193800"/>
                </a:cubicBezTo>
                <a:cubicBezTo>
                  <a:pt x="1533525" y="1098550"/>
                  <a:pt x="1901825" y="1009650"/>
                  <a:pt x="2139950" y="876300"/>
                </a:cubicBezTo>
                <a:cubicBezTo>
                  <a:pt x="2378075" y="742950"/>
                  <a:pt x="2542117" y="514350"/>
                  <a:pt x="2724150" y="393700"/>
                </a:cubicBezTo>
                <a:cubicBezTo>
                  <a:pt x="2906183" y="273050"/>
                  <a:pt x="3062817" y="212725"/>
                  <a:pt x="3232150" y="152400"/>
                </a:cubicBezTo>
                <a:cubicBezTo>
                  <a:pt x="3401483" y="92075"/>
                  <a:pt x="3552825" y="57150"/>
                  <a:pt x="3740150" y="31750"/>
                </a:cubicBezTo>
                <a:cubicBezTo>
                  <a:pt x="3927475" y="6350"/>
                  <a:pt x="4141787" y="3175"/>
                  <a:pt x="4356100" y="0"/>
                </a:cubicBezTo>
              </a:path>
            </a:pathLst>
          </a:custGeom>
          <a:ln w="28575">
            <a:solidFill>
              <a:srgbClr val="8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cxnSp>
        <p:nvCxnSpPr>
          <p:cNvPr id="12" name="Connettore 1 11"/>
          <p:cNvCxnSpPr/>
          <p:nvPr/>
        </p:nvCxnSpPr>
        <p:spPr>
          <a:xfrm rot="16200000" flipH="1">
            <a:off x="5172075" y="5724525"/>
            <a:ext cx="434975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1 12"/>
          <p:cNvCxnSpPr/>
          <p:nvPr/>
        </p:nvCxnSpPr>
        <p:spPr>
          <a:xfrm rot="16200000" flipH="1">
            <a:off x="7943850" y="5245100"/>
            <a:ext cx="1276350" cy="6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1 18"/>
          <p:cNvCxnSpPr/>
          <p:nvPr/>
        </p:nvCxnSpPr>
        <p:spPr>
          <a:xfrm flipV="1">
            <a:off x="5257800" y="5799138"/>
            <a:ext cx="3416300" cy="476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2" name="CasellaDiTesto 20"/>
          <p:cNvSpPr txBox="1">
            <a:spLocks noChangeArrowheads="1"/>
          </p:cNvSpPr>
          <p:nvPr/>
        </p:nvSpPr>
        <p:spPr bwMode="auto">
          <a:xfrm>
            <a:off x="6648450" y="5499100"/>
            <a:ext cx="11334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b="1">
                <a:solidFill>
                  <a:srgbClr val="0039AC"/>
                </a:solidFill>
              </a:rPr>
              <a:t>Distanza</a:t>
            </a:r>
          </a:p>
        </p:txBody>
      </p:sp>
      <p:cxnSp>
        <p:nvCxnSpPr>
          <p:cNvPr id="23" name="Connettore 1 22"/>
          <p:cNvCxnSpPr/>
          <p:nvPr/>
        </p:nvCxnSpPr>
        <p:spPr>
          <a:xfrm flipV="1">
            <a:off x="5549900" y="2393950"/>
            <a:ext cx="3022600" cy="1111250"/>
          </a:xfrm>
          <a:prstGeom prst="line">
            <a:avLst/>
          </a:prstGeom>
          <a:ln>
            <a:solidFill>
              <a:srgbClr val="00336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4" name="CasellaDiTesto 23"/>
          <p:cNvSpPr txBox="1">
            <a:spLocks noChangeArrowheads="1"/>
          </p:cNvSpPr>
          <p:nvPr/>
        </p:nvSpPr>
        <p:spPr bwMode="auto">
          <a:xfrm>
            <a:off x="4648200" y="2978150"/>
            <a:ext cx="14922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b="1">
                <a:solidFill>
                  <a:srgbClr val="0039AC"/>
                </a:solidFill>
              </a:rPr>
              <a:t>Goniometro</a:t>
            </a:r>
          </a:p>
        </p:txBody>
      </p:sp>
      <p:sp>
        <p:nvSpPr>
          <p:cNvPr id="5135" name="CasellaDiTesto 24"/>
          <p:cNvSpPr txBox="1">
            <a:spLocks noChangeArrowheads="1"/>
          </p:cNvSpPr>
          <p:nvPr/>
        </p:nvSpPr>
        <p:spPr bwMode="auto">
          <a:xfrm>
            <a:off x="7880350" y="1803400"/>
            <a:ext cx="6588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b="1">
                <a:solidFill>
                  <a:srgbClr val="0039AC"/>
                </a:solidFill>
              </a:rPr>
              <a:t>Mira</a:t>
            </a:r>
          </a:p>
        </p:txBody>
      </p:sp>
      <p:sp>
        <p:nvSpPr>
          <p:cNvPr id="5136" name="CasellaDiTesto 25"/>
          <p:cNvSpPr txBox="1">
            <a:spLocks noChangeArrowheads="1"/>
          </p:cNvSpPr>
          <p:nvPr/>
        </p:nvSpPr>
        <p:spPr bwMode="auto">
          <a:xfrm>
            <a:off x="5022850" y="5073650"/>
            <a:ext cx="3508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b="1">
                <a:solidFill>
                  <a:srgbClr val="0039AC"/>
                </a:solidFill>
              </a:rPr>
              <a:t>A</a:t>
            </a:r>
          </a:p>
        </p:txBody>
      </p:sp>
      <p:sp>
        <p:nvSpPr>
          <p:cNvPr id="5137" name="CasellaDiTesto 26"/>
          <p:cNvSpPr txBox="1">
            <a:spLocks noChangeArrowheads="1"/>
          </p:cNvSpPr>
          <p:nvPr/>
        </p:nvSpPr>
        <p:spPr bwMode="auto">
          <a:xfrm>
            <a:off x="8434388" y="4094163"/>
            <a:ext cx="3508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b="1">
                <a:solidFill>
                  <a:srgbClr val="0039AC"/>
                </a:solidFill>
              </a:rPr>
              <a:t>B</a:t>
            </a:r>
          </a:p>
        </p:txBody>
      </p:sp>
      <p:cxnSp>
        <p:nvCxnSpPr>
          <p:cNvPr id="30" name="Connettore 1 29"/>
          <p:cNvCxnSpPr/>
          <p:nvPr/>
        </p:nvCxnSpPr>
        <p:spPr>
          <a:xfrm rot="5400000">
            <a:off x="4641850" y="4591050"/>
            <a:ext cx="1517650" cy="190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5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5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/>
      <p:bldP spid="512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egnaposto numero diapositiva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D741204-36C0-4312-B06E-43FDAEB9C25A}" type="slidenum">
              <a:rPr lang="it-IT" smtClean="0"/>
              <a:pPr/>
              <a:t>4</a:t>
            </a:fld>
            <a:endParaRPr lang="it-IT" smtClean="0"/>
          </a:p>
        </p:txBody>
      </p:sp>
      <p:pic>
        <p:nvPicPr>
          <p:cNvPr id="6147" name="Picture 15" descr="Stadia_ingrandiment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29300" y="873125"/>
            <a:ext cx="452438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77" name="Text Box 17"/>
          <p:cNvSpPr txBox="1">
            <a:spLocks noChangeArrowheads="1"/>
          </p:cNvSpPr>
          <p:nvPr/>
        </p:nvSpPr>
        <p:spPr bwMode="auto">
          <a:xfrm>
            <a:off x="211138" y="1049338"/>
            <a:ext cx="4765675" cy="203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Aft>
                <a:spcPct val="35000"/>
              </a:spcAft>
              <a:buSzPct val="80000"/>
              <a:buBlip>
                <a:blip r:embed="rId3"/>
              </a:buBlip>
              <a:defRPr/>
            </a:pPr>
            <a:r>
              <a:rPr lang="it-IT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STADIA VERTICALE</a:t>
            </a:r>
            <a:r>
              <a:rPr lang="it-IT" dirty="0">
                <a:solidFill>
                  <a:srgbClr val="660033"/>
                </a:solidFill>
                <a:latin typeface="+mj-lt"/>
              </a:rPr>
              <a:t>. È costituita da una tavola in legno o alluminio, lunga 4m, </a:t>
            </a:r>
            <a:r>
              <a:rPr lang="it-IT" u="sng" dirty="0">
                <a:solidFill>
                  <a:srgbClr val="660033"/>
                </a:solidFill>
                <a:latin typeface="+mj-lt"/>
              </a:rPr>
              <a:t>pieghevole</a:t>
            </a:r>
            <a:r>
              <a:rPr lang="it-IT" dirty="0">
                <a:solidFill>
                  <a:srgbClr val="660033"/>
                </a:solidFill>
                <a:latin typeface="+mj-lt"/>
              </a:rPr>
              <a:t> o </a:t>
            </a:r>
            <a:r>
              <a:rPr lang="it-IT" u="sng" dirty="0">
                <a:solidFill>
                  <a:srgbClr val="660033"/>
                </a:solidFill>
                <a:latin typeface="+mj-lt"/>
              </a:rPr>
              <a:t>telescopica</a:t>
            </a:r>
            <a:r>
              <a:rPr lang="it-IT" dirty="0">
                <a:solidFill>
                  <a:srgbClr val="660033"/>
                </a:solidFill>
                <a:latin typeface="+mj-lt"/>
              </a:rPr>
              <a:t>, disposta </a:t>
            </a:r>
            <a:r>
              <a:rPr lang="it-IT" b="1" dirty="0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verticalmente</a:t>
            </a:r>
            <a:r>
              <a:rPr lang="it-IT" dirty="0">
                <a:solidFill>
                  <a:srgbClr val="660033"/>
                </a:solidFill>
                <a:latin typeface="+mj-lt"/>
              </a:rPr>
              <a:t>, su cui è riportata una scala in </a:t>
            </a:r>
            <a:r>
              <a:rPr lang="it-IT" b="1" dirty="0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centimetri</a:t>
            </a:r>
            <a:r>
              <a:rPr lang="it-IT" dirty="0">
                <a:solidFill>
                  <a:srgbClr val="660033"/>
                </a:solidFill>
                <a:latin typeface="+mj-lt"/>
              </a:rPr>
              <a:t>, raggruppati in </a:t>
            </a:r>
            <a:r>
              <a:rPr lang="it-IT" b="1" dirty="0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decimetri numerati</a:t>
            </a:r>
            <a:r>
              <a:rPr lang="it-IT" dirty="0">
                <a:solidFill>
                  <a:srgbClr val="660033"/>
                </a:solidFill>
                <a:latin typeface="+mj-lt"/>
              </a:rPr>
              <a:t>, e sulla quale vanno stimati i </a:t>
            </a:r>
            <a:r>
              <a:rPr lang="it-IT" b="1" dirty="0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millimetri</a:t>
            </a:r>
            <a:r>
              <a:rPr lang="it-IT" dirty="0">
                <a:solidFill>
                  <a:srgbClr val="660033"/>
                </a:solidFill>
                <a:latin typeface="+mj-lt"/>
              </a:rPr>
              <a:t>. </a:t>
            </a:r>
            <a:endParaRPr lang="it-IT" b="1" dirty="0">
              <a:solidFill>
                <a:srgbClr val="6600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>
              <a:defRPr/>
            </a:pPr>
            <a:r>
              <a:rPr lang="it-IT" sz="2800" dirty="0" smtClean="0">
                <a:solidFill>
                  <a:srgbClr val="993300"/>
                </a:solidFill>
              </a:rPr>
              <a:t>LE MIRE UTILIZZATE NELLA MISURA INDIRETTA</a:t>
            </a:r>
            <a:endParaRPr lang="it-IT" sz="2800" b="1" dirty="0" smtClean="0">
              <a:solidFill>
                <a:srgbClr val="800000"/>
              </a:solidFill>
            </a:endParaRPr>
          </a:p>
        </p:txBody>
      </p:sp>
      <p:pic>
        <p:nvPicPr>
          <p:cNvPr id="6150" name="Picture 10" descr="Stadia_orizzontale"/>
          <p:cNvPicPr>
            <a:picLocks noChangeAspect="1" noChangeArrowheads="1"/>
          </p:cNvPicPr>
          <p:nvPr/>
        </p:nvPicPr>
        <p:blipFill>
          <a:blip r:embed="rId4"/>
          <a:srcRect r="627" b="838"/>
          <a:stretch>
            <a:fillRect/>
          </a:stretch>
        </p:blipFill>
        <p:spPr bwMode="auto">
          <a:xfrm>
            <a:off x="5162550" y="4572000"/>
            <a:ext cx="3736975" cy="176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1" name="Picture 13" descr="Immagine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73863" y="927100"/>
            <a:ext cx="2065337" cy="244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211138" y="4056063"/>
            <a:ext cx="4702175" cy="203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Aft>
                <a:spcPct val="45000"/>
              </a:spcAft>
              <a:buSzPct val="80000"/>
              <a:buBlip>
                <a:blip r:embed="rId3"/>
              </a:buBlip>
              <a:defRPr/>
            </a:pPr>
            <a:r>
              <a:rPr lang="it-IT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it-IT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MIRA </a:t>
            </a:r>
            <a:r>
              <a:rPr lang="it-IT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ORIZZONTALE</a:t>
            </a:r>
            <a:r>
              <a:rPr lang="it-IT" dirty="0">
                <a:solidFill>
                  <a:srgbClr val="660033"/>
                </a:solidFill>
                <a:latin typeface="+mj-lt"/>
              </a:rPr>
              <a:t>.</a:t>
            </a:r>
            <a:r>
              <a:rPr lang="it-IT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it-IT" dirty="0">
                <a:solidFill>
                  <a:srgbClr val="660033"/>
                </a:solidFill>
                <a:latin typeface="Tahoma" pitchFamily="34" charset="0"/>
              </a:rPr>
              <a:t>È costituita da un’asta metallica tubolare pieghevole ai cui estremi sono collocati due </a:t>
            </a:r>
            <a:r>
              <a:rPr lang="it-IT" b="1" dirty="0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scopi</a:t>
            </a:r>
            <a:r>
              <a:rPr lang="it-IT" dirty="0">
                <a:solidFill>
                  <a:srgbClr val="660033"/>
                </a:solidFill>
                <a:latin typeface="Tahoma" pitchFamily="34" charset="0"/>
              </a:rPr>
              <a:t> mantenuti a una </a:t>
            </a:r>
            <a:r>
              <a:rPr lang="it-IT" b="1" dirty="0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distanza precisa</a:t>
            </a:r>
            <a:r>
              <a:rPr lang="it-IT" dirty="0">
                <a:solidFill>
                  <a:srgbClr val="660033"/>
                </a:solidFill>
                <a:latin typeface="Tahoma" pitchFamily="34" charset="0"/>
              </a:rPr>
              <a:t> di </a:t>
            </a:r>
            <a:r>
              <a:rPr lang="it-IT" b="1" dirty="0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2m.</a:t>
            </a:r>
            <a:r>
              <a:rPr lang="it-IT" dirty="0">
                <a:solidFill>
                  <a:srgbClr val="660033"/>
                </a:solidFill>
                <a:latin typeface="Tahoma" pitchFamily="34" charset="0"/>
              </a:rPr>
              <a:t> Viene montata su un tripode, e disposta </a:t>
            </a:r>
            <a:r>
              <a:rPr lang="it-IT" b="1" dirty="0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orizzontale</a:t>
            </a:r>
            <a:r>
              <a:rPr lang="it-IT" dirty="0">
                <a:solidFill>
                  <a:srgbClr val="660033"/>
                </a:solidFill>
                <a:latin typeface="Tahoma" pitchFamily="34" charset="0"/>
              </a:rPr>
              <a:t> e </a:t>
            </a:r>
            <a:r>
              <a:rPr lang="it-IT" b="1" dirty="0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perpendicolare </a:t>
            </a:r>
            <a:r>
              <a:rPr lang="it-IT" dirty="0">
                <a:solidFill>
                  <a:srgbClr val="660033"/>
                </a:solidFill>
                <a:latin typeface="Tahoma" pitchFamily="34" charset="0"/>
              </a:rPr>
              <a:t>alla linea di mira del goniometro.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3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7" grpId="0"/>
      <p:bldP spid="1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e 17"/>
          <p:cNvSpPr/>
          <p:nvPr/>
        </p:nvSpPr>
        <p:spPr>
          <a:xfrm>
            <a:off x="4770438" y="2019300"/>
            <a:ext cx="3298825" cy="3298825"/>
          </a:xfrm>
          <a:prstGeom prst="ellipse">
            <a:avLst/>
          </a:prstGeom>
          <a:gradFill flip="none" rotWithShape="1">
            <a:gsLst>
              <a:gs pos="0">
                <a:srgbClr val="D0EAEC"/>
              </a:gs>
              <a:gs pos="100000">
                <a:schemeClr val="bg1"/>
              </a:gs>
            </a:gsLst>
            <a:lin ang="5400000" scaled="1"/>
            <a:tileRect/>
          </a:gradFill>
          <a:ln w="762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7170" name="Segnaposto numero diapositiva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DA6D8E3-FBEE-40D4-A51E-CDCF6BBBDD81}" type="slidenum">
              <a:rPr lang="it-IT" smtClean="0"/>
              <a:pPr/>
              <a:t>5</a:t>
            </a:fld>
            <a:endParaRPr lang="it-IT" smtClean="0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>
              <a:defRPr/>
            </a:pPr>
            <a:r>
              <a:rPr lang="it-IT" sz="3600" dirty="0" smtClean="0">
                <a:solidFill>
                  <a:srgbClr val="993300"/>
                </a:solidFill>
              </a:rPr>
              <a:t>IL RETICOLO DEL COLLIMATORE</a:t>
            </a:r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182563" y="1490663"/>
            <a:ext cx="4351337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Aft>
                <a:spcPct val="40000"/>
              </a:spcAft>
              <a:buSzPct val="80000"/>
              <a:buBlip>
                <a:blip r:embed="rId2"/>
              </a:buBlip>
            </a:pPr>
            <a:r>
              <a:rPr lang="it-IT" sz="2000" dirty="0">
                <a:solidFill>
                  <a:srgbClr val="660033"/>
                </a:solidFill>
                <a:latin typeface="Tahoma" pitchFamily="34" charset="0"/>
              </a:rPr>
              <a:t> Nei goniometri ottico-meccanici il reticolo del collimatore era costituito da una croce composta da un filo orizzontale (</a:t>
            </a:r>
            <a:r>
              <a:rPr lang="it-IT" sz="2000" b="1" dirty="0">
                <a:solidFill>
                  <a:srgbClr val="660033"/>
                </a:solidFill>
                <a:latin typeface="Tahoma" pitchFamily="34" charset="0"/>
              </a:rPr>
              <a:t>filo medio</a:t>
            </a:r>
            <a:r>
              <a:rPr lang="it-IT" sz="2000" dirty="0">
                <a:solidFill>
                  <a:srgbClr val="660033"/>
                </a:solidFill>
                <a:latin typeface="Tahoma" pitchFamily="34" charset="0"/>
              </a:rPr>
              <a:t>) e uno verticale, </a:t>
            </a:r>
            <a:r>
              <a:rPr lang="it-IT" sz="2000" dirty="0" smtClean="0">
                <a:solidFill>
                  <a:srgbClr val="660033"/>
                </a:solidFill>
                <a:latin typeface="Tahoma" pitchFamily="34" charset="0"/>
              </a:rPr>
              <a:t>oltre a </a:t>
            </a:r>
            <a:r>
              <a:rPr lang="it-IT" sz="2000" dirty="0">
                <a:solidFill>
                  <a:srgbClr val="660033"/>
                </a:solidFill>
                <a:latin typeface="Tahoma" pitchFamily="34" charset="0"/>
              </a:rPr>
              <a:t>una coppia di brevi fili orizzontali (</a:t>
            </a:r>
            <a:r>
              <a:rPr lang="it-IT" sz="2000" b="1" dirty="0">
                <a:solidFill>
                  <a:srgbClr val="660033"/>
                </a:solidFill>
                <a:latin typeface="Tahoma" pitchFamily="34" charset="0"/>
              </a:rPr>
              <a:t>filo superiore</a:t>
            </a:r>
            <a:r>
              <a:rPr lang="it-IT" sz="2000" dirty="0">
                <a:solidFill>
                  <a:srgbClr val="660033"/>
                </a:solidFill>
                <a:latin typeface="Tahoma" pitchFamily="34" charset="0"/>
              </a:rPr>
              <a:t> e </a:t>
            </a:r>
            <a:r>
              <a:rPr lang="it-IT" sz="2000" b="1" dirty="0">
                <a:solidFill>
                  <a:srgbClr val="660033"/>
                </a:solidFill>
                <a:latin typeface="Tahoma" pitchFamily="34" charset="0"/>
              </a:rPr>
              <a:t>filo inferiore</a:t>
            </a:r>
            <a:r>
              <a:rPr lang="it-IT" sz="2000" dirty="0">
                <a:solidFill>
                  <a:srgbClr val="660033"/>
                </a:solidFill>
                <a:latin typeface="Tahoma" pitchFamily="34" charset="0"/>
              </a:rPr>
              <a:t>), equidistanti dal filo medio, detti </a:t>
            </a:r>
            <a:r>
              <a:rPr lang="it-IT" sz="2000" u="sng" dirty="0">
                <a:solidFill>
                  <a:srgbClr val="660033"/>
                </a:solidFill>
                <a:latin typeface="Tahoma" pitchFamily="34" charset="0"/>
              </a:rPr>
              <a:t>fili distanziometrici</a:t>
            </a:r>
            <a:r>
              <a:rPr lang="it-IT" sz="2000" dirty="0">
                <a:solidFill>
                  <a:srgbClr val="660033"/>
                </a:solidFill>
                <a:latin typeface="Tahoma" pitchFamily="34" charset="0"/>
              </a:rPr>
              <a:t>.</a:t>
            </a:r>
          </a:p>
          <a:p>
            <a:pPr algn="just">
              <a:spcAft>
                <a:spcPct val="40000"/>
              </a:spcAft>
              <a:buSzPct val="80000"/>
              <a:buBlip>
                <a:blip r:embed="rId2"/>
              </a:buBlip>
            </a:pPr>
            <a:r>
              <a:rPr lang="it-IT" sz="2000" dirty="0">
                <a:solidFill>
                  <a:srgbClr val="660033"/>
                </a:solidFill>
                <a:latin typeface="Tahoma" pitchFamily="34" charset="0"/>
              </a:rPr>
              <a:t> La misura indiretta con il metodo ad </a:t>
            </a:r>
            <a:r>
              <a:rPr lang="it-IT" sz="2000" b="1" dirty="0">
                <a:solidFill>
                  <a:srgbClr val="660033"/>
                </a:solidFill>
                <a:latin typeface="Tahoma" pitchFamily="34" charset="0"/>
              </a:rPr>
              <a:t>angolo parallattico costante </a:t>
            </a:r>
            <a:r>
              <a:rPr lang="it-IT" sz="2000" dirty="0">
                <a:solidFill>
                  <a:srgbClr val="660033"/>
                </a:solidFill>
                <a:latin typeface="Tahoma" pitchFamily="34" charset="0"/>
              </a:rPr>
              <a:t>utilizza questi </a:t>
            </a:r>
            <a:r>
              <a:rPr lang="it-IT" sz="2000" u="sng" dirty="0">
                <a:solidFill>
                  <a:srgbClr val="660033"/>
                </a:solidFill>
                <a:latin typeface="Tahoma" pitchFamily="34" charset="0"/>
              </a:rPr>
              <a:t>due fili distanziome-trici</a:t>
            </a:r>
            <a:r>
              <a:rPr lang="it-IT" sz="2000" dirty="0">
                <a:solidFill>
                  <a:srgbClr val="660033"/>
                </a:solidFill>
                <a:latin typeface="Tahoma" pitchFamily="34" charset="0"/>
              </a:rPr>
              <a:t>, mentre i metodi ad </a:t>
            </a:r>
            <a:r>
              <a:rPr lang="it-IT" sz="2000" b="1" dirty="0">
                <a:solidFill>
                  <a:srgbClr val="660033"/>
                </a:solidFill>
                <a:latin typeface="Tahoma" pitchFamily="34" charset="0"/>
              </a:rPr>
              <a:t>angolo parallattico variabile </a:t>
            </a:r>
            <a:r>
              <a:rPr lang="it-IT" sz="2000" dirty="0">
                <a:solidFill>
                  <a:srgbClr val="660033"/>
                </a:solidFill>
                <a:latin typeface="Tahoma" pitchFamily="34" charset="0"/>
              </a:rPr>
              <a:t>impiegano solo il </a:t>
            </a:r>
            <a:r>
              <a:rPr lang="it-IT" sz="2000" u="sng" dirty="0">
                <a:solidFill>
                  <a:srgbClr val="660033"/>
                </a:solidFill>
                <a:latin typeface="Tahoma" pitchFamily="34" charset="0"/>
              </a:rPr>
              <a:t>filo medio</a:t>
            </a:r>
            <a:r>
              <a:rPr lang="it-IT" sz="2000" dirty="0">
                <a:solidFill>
                  <a:srgbClr val="660033"/>
                </a:solidFill>
                <a:latin typeface="Tahoma" pitchFamily="34" charset="0"/>
              </a:rPr>
              <a:t>.</a:t>
            </a:r>
            <a:endParaRPr lang="it-IT" sz="2000" u="sng" dirty="0">
              <a:solidFill>
                <a:srgbClr val="660033"/>
              </a:solidFill>
              <a:latin typeface="Tahoma" pitchFamily="34" charset="0"/>
            </a:endParaRPr>
          </a:p>
        </p:txBody>
      </p:sp>
      <p:sp>
        <p:nvSpPr>
          <p:cNvPr id="7173" name="CasellaDiTesto 24"/>
          <p:cNvSpPr txBox="1">
            <a:spLocks noChangeArrowheads="1"/>
          </p:cNvSpPr>
          <p:nvPr/>
        </p:nvSpPr>
        <p:spPr bwMode="auto">
          <a:xfrm>
            <a:off x="6462713" y="2625725"/>
            <a:ext cx="10699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b="1">
                <a:solidFill>
                  <a:srgbClr val="0039AC"/>
                </a:solidFill>
              </a:rPr>
              <a:t>filo sup.</a:t>
            </a:r>
          </a:p>
        </p:txBody>
      </p:sp>
      <p:cxnSp>
        <p:nvCxnSpPr>
          <p:cNvPr id="21" name="Connettore 1 20"/>
          <p:cNvCxnSpPr>
            <a:stCxn id="18" idx="0"/>
            <a:endCxn id="18" idx="4"/>
          </p:cNvCxnSpPr>
          <p:nvPr/>
        </p:nvCxnSpPr>
        <p:spPr>
          <a:xfrm rot="16200000" flipH="1">
            <a:off x="4769644" y="3667919"/>
            <a:ext cx="3300413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1 23"/>
          <p:cNvCxnSpPr>
            <a:stCxn id="18" idx="2"/>
            <a:endCxn id="18" idx="6"/>
          </p:cNvCxnSpPr>
          <p:nvPr/>
        </p:nvCxnSpPr>
        <p:spPr>
          <a:xfrm rot="10800000" flipH="1">
            <a:off x="4770438" y="3668713"/>
            <a:ext cx="329882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1 31"/>
          <p:cNvCxnSpPr/>
          <p:nvPr/>
        </p:nvCxnSpPr>
        <p:spPr>
          <a:xfrm>
            <a:off x="5881688" y="2954338"/>
            <a:ext cx="1109662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1 35"/>
          <p:cNvCxnSpPr/>
          <p:nvPr/>
        </p:nvCxnSpPr>
        <p:spPr>
          <a:xfrm>
            <a:off x="5881688" y="4402138"/>
            <a:ext cx="1104900" cy="55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1 37"/>
          <p:cNvCxnSpPr/>
          <p:nvPr/>
        </p:nvCxnSpPr>
        <p:spPr>
          <a:xfrm rot="16200000" flipH="1">
            <a:off x="7712869" y="3675857"/>
            <a:ext cx="176688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1 38"/>
          <p:cNvCxnSpPr/>
          <p:nvPr/>
        </p:nvCxnSpPr>
        <p:spPr>
          <a:xfrm>
            <a:off x="8180388" y="2957513"/>
            <a:ext cx="538162" cy="158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1 39"/>
          <p:cNvCxnSpPr/>
          <p:nvPr/>
        </p:nvCxnSpPr>
        <p:spPr>
          <a:xfrm>
            <a:off x="8180388" y="4405313"/>
            <a:ext cx="538162" cy="158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1 48"/>
          <p:cNvCxnSpPr/>
          <p:nvPr/>
        </p:nvCxnSpPr>
        <p:spPr>
          <a:xfrm>
            <a:off x="8180388" y="3671888"/>
            <a:ext cx="538162" cy="158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5" name="CasellaDiTesto 24"/>
          <p:cNvSpPr txBox="1">
            <a:spLocks noChangeArrowheads="1"/>
          </p:cNvSpPr>
          <p:nvPr/>
        </p:nvSpPr>
        <p:spPr bwMode="auto">
          <a:xfrm>
            <a:off x="8543925" y="3098800"/>
            <a:ext cx="4905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2000" b="1">
                <a:solidFill>
                  <a:srgbClr val="0039AC"/>
                </a:solidFill>
              </a:rPr>
              <a:t>s</a:t>
            </a:r>
            <a:r>
              <a:rPr lang="it-IT" b="1">
                <a:solidFill>
                  <a:srgbClr val="0039AC"/>
                </a:solidFill>
              </a:rPr>
              <a:t>/</a:t>
            </a:r>
            <a:r>
              <a:rPr lang="it-IT" sz="1400" b="1">
                <a:solidFill>
                  <a:srgbClr val="0039AC"/>
                </a:solidFill>
              </a:rPr>
              <a:t>2</a:t>
            </a:r>
          </a:p>
        </p:txBody>
      </p:sp>
      <p:sp>
        <p:nvSpPr>
          <p:cNvPr id="7186" name="CasellaDiTesto 24"/>
          <p:cNvSpPr txBox="1">
            <a:spLocks noChangeArrowheads="1"/>
          </p:cNvSpPr>
          <p:nvPr/>
        </p:nvSpPr>
        <p:spPr bwMode="auto">
          <a:xfrm>
            <a:off x="8543925" y="3838575"/>
            <a:ext cx="4905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2000" b="1">
                <a:solidFill>
                  <a:srgbClr val="0039AC"/>
                </a:solidFill>
              </a:rPr>
              <a:t>s</a:t>
            </a:r>
            <a:r>
              <a:rPr lang="it-IT" b="1">
                <a:solidFill>
                  <a:srgbClr val="0039AC"/>
                </a:solidFill>
              </a:rPr>
              <a:t>/</a:t>
            </a:r>
            <a:r>
              <a:rPr lang="it-IT" sz="1400" b="1">
                <a:solidFill>
                  <a:srgbClr val="0039AC"/>
                </a:solidFill>
              </a:rPr>
              <a:t>2</a:t>
            </a:r>
          </a:p>
        </p:txBody>
      </p:sp>
      <p:sp>
        <p:nvSpPr>
          <p:cNvPr id="7187" name="CasellaDiTesto 24"/>
          <p:cNvSpPr txBox="1">
            <a:spLocks noChangeArrowheads="1"/>
          </p:cNvSpPr>
          <p:nvPr/>
        </p:nvSpPr>
        <p:spPr bwMode="auto">
          <a:xfrm>
            <a:off x="6462713" y="4073525"/>
            <a:ext cx="9413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b="1">
                <a:solidFill>
                  <a:srgbClr val="0039AC"/>
                </a:solidFill>
              </a:rPr>
              <a:t>filo inf.</a:t>
            </a:r>
          </a:p>
        </p:txBody>
      </p:sp>
      <p:sp>
        <p:nvSpPr>
          <p:cNvPr id="7188" name="CasellaDiTesto 24"/>
          <p:cNvSpPr txBox="1">
            <a:spLocks noChangeArrowheads="1"/>
          </p:cNvSpPr>
          <p:nvPr/>
        </p:nvSpPr>
        <p:spPr bwMode="auto">
          <a:xfrm>
            <a:off x="6462713" y="3335338"/>
            <a:ext cx="12747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b="1">
                <a:solidFill>
                  <a:srgbClr val="0039AC"/>
                </a:solidFill>
              </a:rPr>
              <a:t>filo medio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egnaposto numero diapositiva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6FEC37F-B4B0-40AB-906C-A275B50B2FF6}" type="slidenum">
              <a:rPr lang="it-IT" smtClean="0"/>
              <a:pPr/>
              <a:t>6</a:t>
            </a:fld>
            <a:endParaRPr lang="it-IT" smtClean="0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pPr eaLnBrk="1" hangingPunct="1">
              <a:defRPr/>
            </a:pPr>
            <a:r>
              <a:rPr lang="it-IT" sz="3600" dirty="0" smtClean="0">
                <a:solidFill>
                  <a:srgbClr val="993300"/>
                </a:solidFill>
              </a:rPr>
              <a:t>LETTURE ALLA STADIA VERTICALE</a:t>
            </a:r>
          </a:p>
        </p:txBody>
      </p:sp>
      <p:sp>
        <p:nvSpPr>
          <p:cNvPr id="22" name="Text Box 12"/>
          <p:cNvSpPr txBox="1">
            <a:spLocks noChangeArrowheads="1"/>
          </p:cNvSpPr>
          <p:nvPr/>
        </p:nvSpPr>
        <p:spPr bwMode="auto">
          <a:xfrm>
            <a:off x="91440" y="956412"/>
            <a:ext cx="3847251" cy="423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36000" tIns="36000" rIns="36000" bIns="36000">
            <a:spAutoFit/>
          </a:bodyPr>
          <a:lstStyle/>
          <a:p>
            <a:pPr algn="just">
              <a:spcAft>
                <a:spcPts val="400"/>
              </a:spcAft>
              <a:buSzPct val="80000"/>
              <a:buBlip>
                <a:blip r:embed="rId3"/>
              </a:buBlip>
              <a:defRPr/>
            </a:pPr>
            <a:r>
              <a:rPr lang="it-IT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it-IT" sz="2000" dirty="0" smtClean="0">
                <a:solidFill>
                  <a:srgbClr val="660033"/>
                </a:solidFill>
                <a:latin typeface="+mj-lt"/>
              </a:rPr>
              <a:t>Le </a:t>
            </a:r>
            <a:r>
              <a:rPr lang="it-IT" sz="2000" b="1" dirty="0" smtClean="0">
                <a:solidFill>
                  <a:srgbClr val="660033"/>
                </a:solidFill>
                <a:latin typeface="+mj-lt"/>
              </a:rPr>
              <a:t>letture alla stadia </a:t>
            </a:r>
            <a:r>
              <a:rPr lang="it-IT" sz="2000" dirty="0" smtClean="0">
                <a:solidFill>
                  <a:srgbClr val="660033"/>
                </a:solidFill>
                <a:latin typeface="+mj-lt"/>
              </a:rPr>
              <a:t>(necessarie alla misura indiretta delle distanze) consistono nella rilevazione (in </a:t>
            </a:r>
            <a:r>
              <a:rPr lang="it-IT" sz="2000" i="1" dirty="0" smtClean="0">
                <a:solidFill>
                  <a:srgbClr val="660033"/>
                </a:solidFill>
                <a:latin typeface="+mj-lt"/>
              </a:rPr>
              <a:t>m</a:t>
            </a:r>
            <a:r>
              <a:rPr lang="it-IT" sz="2000" dirty="0" smtClean="0">
                <a:solidFill>
                  <a:srgbClr val="660033"/>
                </a:solidFill>
                <a:latin typeface="+mj-lt"/>
              </a:rPr>
              <a:t>, </a:t>
            </a:r>
            <a:r>
              <a:rPr lang="it-IT" sz="2000" i="1" dirty="0" smtClean="0">
                <a:solidFill>
                  <a:srgbClr val="660033"/>
                </a:solidFill>
                <a:latin typeface="+mj-lt"/>
              </a:rPr>
              <a:t>dm</a:t>
            </a:r>
            <a:r>
              <a:rPr lang="it-IT" sz="2000" dirty="0" smtClean="0">
                <a:solidFill>
                  <a:srgbClr val="660033"/>
                </a:solidFill>
                <a:latin typeface="+mj-lt"/>
              </a:rPr>
              <a:t>, </a:t>
            </a:r>
            <a:r>
              <a:rPr lang="it-IT" sz="2000" i="1" dirty="0">
                <a:solidFill>
                  <a:srgbClr val="660033"/>
                </a:solidFill>
                <a:latin typeface="+mj-lt"/>
              </a:rPr>
              <a:t>cm</a:t>
            </a:r>
            <a:r>
              <a:rPr lang="it-IT" sz="2000" dirty="0" smtClean="0">
                <a:solidFill>
                  <a:srgbClr val="660033"/>
                </a:solidFill>
                <a:latin typeface="+mj-lt"/>
              </a:rPr>
              <a:t> e </a:t>
            </a:r>
            <a:r>
              <a:rPr lang="it-IT" sz="2000" i="1" dirty="0">
                <a:solidFill>
                  <a:srgbClr val="660033"/>
                </a:solidFill>
                <a:latin typeface="+mj-lt"/>
              </a:rPr>
              <a:t>mm</a:t>
            </a:r>
            <a:r>
              <a:rPr lang="it-IT" sz="2000" dirty="0" smtClean="0">
                <a:solidFill>
                  <a:srgbClr val="660033"/>
                </a:solidFill>
                <a:latin typeface="+mj-lt"/>
              </a:rPr>
              <a:t> </a:t>
            </a:r>
            <a:r>
              <a:rPr lang="it-IT" sz="2000" b="1" dirty="0" smtClean="0">
                <a:solidFill>
                  <a:srgbClr val="660033"/>
                </a:solidFill>
                <a:latin typeface="+mj-lt"/>
              </a:rPr>
              <a:t>stimati</a:t>
            </a:r>
            <a:r>
              <a:rPr lang="it-IT" sz="2000" dirty="0" smtClean="0">
                <a:solidFill>
                  <a:srgbClr val="660033"/>
                </a:solidFill>
                <a:latin typeface="+mj-lt"/>
              </a:rPr>
              <a:t>) di uno o più punti sulla stadia in corrispondenza dei fili orizzontali  del reticolo che rap-presentano l’</a:t>
            </a:r>
            <a:r>
              <a:rPr lang="it-IT" sz="2000" b="1" dirty="0" smtClean="0">
                <a:solidFill>
                  <a:srgbClr val="660033"/>
                </a:solidFill>
                <a:latin typeface="+mj-lt"/>
              </a:rPr>
              <a:t>altezza da terra</a:t>
            </a:r>
            <a:r>
              <a:rPr lang="it-IT" sz="2000" dirty="0" smtClean="0">
                <a:solidFill>
                  <a:srgbClr val="660033"/>
                </a:solidFill>
                <a:latin typeface="+mj-lt"/>
              </a:rPr>
              <a:t> degli stessi punti. </a:t>
            </a:r>
          </a:p>
          <a:p>
            <a:pPr algn="just">
              <a:spcAft>
                <a:spcPct val="45000"/>
              </a:spcAft>
              <a:buSzPct val="80000"/>
              <a:buBlip>
                <a:blip r:embed="rId3"/>
              </a:buBlip>
              <a:defRPr/>
            </a:pPr>
            <a:r>
              <a:rPr lang="it-IT" sz="2000" dirty="0">
                <a:solidFill>
                  <a:srgbClr val="660033"/>
                </a:solidFill>
                <a:latin typeface="+mj-lt"/>
              </a:rPr>
              <a:t> </a:t>
            </a:r>
            <a:r>
              <a:rPr lang="it-IT" sz="2000" dirty="0" smtClean="0">
                <a:solidFill>
                  <a:srgbClr val="660033"/>
                </a:solidFill>
                <a:latin typeface="+mj-lt"/>
              </a:rPr>
              <a:t>Eseguendo sia la lettura </a:t>
            </a:r>
            <a:r>
              <a:rPr lang="it-IT" sz="2000" b="1" i="1" dirty="0" smtClean="0">
                <a:solidFill>
                  <a:srgbClr val="800000"/>
                </a:solidFill>
                <a:latin typeface="Times New Roman" pitchFamily="18" charset="0"/>
              </a:rPr>
              <a:t>l</a:t>
            </a:r>
            <a:r>
              <a:rPr lang="it-IT" sz="2000" i="1" baseline="-25000" dirty="0" smtClean="0">
                <a:solidFill>
                  <a:srgbClr val="800000"/>
                </a:solidFill>
                <a:latin typeface="Times New Roman" pitchFamily="18" charset="0"/>
              </a:rPr>
              <a:t>m</a:t>
            </a:r>
            <a:r>
              <a:rPr lang="it-IT" sz="2000" baseline="-25000" dirty="0" smtClean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it-IT" sz="2000" dirty="0" smtClean="0">
                <a:solidFill>
                  <a:srgbClr val="660033"/>
                </a:solidFill>
                <a:latin typeface="+mj-lt"/>
              </a:rPr>
              <a:t>al filo medio, sia quelle </a:t>
            </a:r>
            <a:r>
              <a:rPr lang="it-IT" sz="2000" b="1" i="1" dirty="0" smtClean="0">
                <a:solidFill>
                  <a:srgbClr val="800000"/>
                </a:solidFill>
                <a:latin typeface="Times New Roman" pitchFamily="18" charset="0"/>
              </a:rPr>
              <a:t>l</a:t>
            </a:r>
            <a:r>
              <a:rPr lang="it-IT" sz="2000" i="1" baseline="-25000" dirty="0" smtClean="0">
                <a:solidFill>
                  <a:srgbClr val="800000"/>
                </a:solidFill>
                <a:latin typeface="Times New Roman" pitchFamily="18" charset="0"/>
              </a:rPr>
              <a:t>i</a:t>
            </a:r>
            <a:r>
              <a:rPr lang="it-IT" sz="2000" baseline="-25000" dirty="0" smtClean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it-IT" sz="2000" dirty="0" smtClean="0">
                <a:solidFill>
                  <a:srgbClr val="660033"/>
                </a:solidFill>
                <a:latin typeface="+mj-lt"/>
              </a:rPr>
              <a:t>e </a:t>
            </a:r>
            <a:r>
              <a:rPr lang="it-IT" sz="2000" b="1" i="1" dirty="0" smtClean="0">
                <a:solidFill>
                  <a:srgbClr val="800000"/>
                </a:solidFill>
                <a:latin typeface="Times New Roman" pitchFamily="18" charset="0"/>
              </a:rPr>
              <a:t>l</a:t>
            </a:r>
            <a:r>
              <a:rPr lang="it-IT" sz="2000" i="1" baseline="-25000" dirty="0" smtClean="0">
                <a:solidFill>
                  <a:srgbClr val="800000"/>
                </a:solidFill>
                <a:latin typeface="Times New Roman" pitchFamily="18" charset="0"/>
              </a:rPr>
              <a:t>s</a:t>
            </a:r>
            <a:r>
              <a:rPr lang="it-IT" sz="2000" dirty="0" smtClean="0">
                <a:solidFill>
                  <a:srgbClr val="660033"/>
                </a:solidFill>
                <a:latin typeface="+mj-lt"/>
              </a:rPr>
              <a:t> ai fili estremi, è possibile eseguire il seguente controllo:</a:t>
            </a:r>
            <a:endParaRPr lang="it-IT" sz="2000" dirty="0">
              <a:solidFill>
                <a:srgbClr val="660033"/>
              </a:solidFill>
              <a:latin typeface="Tahoma" pitchFamily="34" charset="0"/>
            </a:endParaRPr>
          </a:p>
        </p:txBody>
      </p:sp>
      <p:grpSp>
        <p:nvGrpSpPr>
          <p:cNvPr id="31" name="Gruppo 30"/>
          <p:cNvGrpSpPr/>
          <p:nvPr/>
        </p:nvGrpSpPr>
        <p:grpSpPr>
          <a:xfrm>
            <a:off x="1234440" y="5026219"/>
            <a:ext cx="1981200" cy="932621"/>
            <a:chOff x="6286500" y="5026219"/>
            <a:chExt cx="1981200" cy="1025525"/>
          </a:xfrm>
        </p:grpSpPr>
        <p:sp>
          <p:nvSpPr>
            <p:cNvPr id="4" name="Text Box 10"/>
            <p:cNvSpPr txBox="1">
              <a:spLocks noChangeArrowheads="1"/>
            </p:cNvSpPr>
            <p:nvPr/>
          </p:nvSpPr>
          <p:spPr bwMode="auto">
            <a:xfrm>
              <a:off x="6286500" y="5026219"/>
              <a:ext cx="1981200" cy="1025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it-IT" sz="2000" dirty="0">
                  <a:solidFill>
                    <a:schemeClr val="accent2"/>
                  </a:solidFill>
                  <a:latin typeface="Times New Roman" pitchFamily="18" charset="0"/>
                </a:rPr>
                <a:t>   </a:t>
              </a:r>
              <a:r>
                <a:rPr lang="it-IT" sz="2000" i="1" dirty="0">
                  <a:solidFill>
                    <a:srgbClr val="800000"/>
                  </a:solidFill>
                  <a:latin typeface="Times New Roman" pitchFamily="18" charset="0"/>
                </a:rPr>
                <a:t>l</a:t>
              </a:r>
              <a:r>
                <a:rPr lang="it-IT" sz="2000" i="1" baseline="-25000" dirty="0">
                  <a:solidFill>
                    <a:srgbClr val="800000"/>
                  </a:solidFill>
                  <a:latin typeface="Times New Roman" pitchFamily="18" charset="0"/>
                </a:rPr>
                <a:t>i</a:t>
              </a:r>
              <a:r>
                <a:rPr lang="it-IT" sz="2000" baseline="-25000" dirty="0">
                  <a:solidFill>
                    <a:srgbClr val="800000"/>
                  </a:solidFill>
                  <a:latin typeface="Times New Roman" pitchFamily="18" charset="0"/>
                </a:rPr>
                <a:t> </a:t>
              </a:r>
              <a:r>
                <a:rPr lang="it-IT" sz="2000" dirty="0">
                  <a:solidFill>
                    <a:srgbClr val="800000"/>
                  </a:solidFill>
                  <a:latin typeface="Times New Roman" pitchFamily="18" charset="0"/>
                </a:rPr>
                <a:t>+ </a:t>
              </a:r>
              <a:r>
                <a:rPr lang="it-IT" sz="2000" i="1" dirty="0">
                  <a:solidFill>
                    <a:srgbClr val="800000"/>
                  </a:solidFill>
                  <a:latin typeface="Times New Roman" pitchFamily="18" charset="0"/>
                </a:rPr>
                <a:t>l</a:t>
              </a:r>
              <a:r>
                <a:rPr lang="it-IT" sz="2000" i="1" baseline="-25000" dirty="0">
                  <a:solidFill>
                    <a:srgbClr val="800000"/>
                  </a:solidFill>
                  <a:latin typeface="Times New Roman" pitchFamily="18" charset="0"/>
                </a:rPr>
                <a:t>s</a:t>
              </a:r>
              <a:endParaRPr lang="it-IT" sz="2000" dirty="0">
                <a:solidFill>
                  <a:srgbClr val="800000"/>
                </a:solidFill>
                <a:latin typeface="Times New Roman" pitchFamily="18" charset="0"/>
              </a:endParaRPr>
            </a:p>
            <a:p>
              <a:pPr>
                <a:lnSpc>
                  <a:spcPct val="85000"/>
                </a:lnSpc>
              </a:pPr>
              <a:r>
                <a:rPr lang="it-IT" sz="2000" dirty="0" smtClean="0">
                  <a:solidFill>
                    <a:srgbClr val="800000"/>
                  </a:solidFill>
                  <a:latin typeface="Times New Roman" pitchFamily="18" charset="0"/>
                </a:rPr>
                <a:t>               = </a:t>
              </a:r>
              <a:r>
                <a:rPr lang="it-IT" sz="2000" i="1" dirty="0">
                  <a:solidFill>
                    <a:srgbClr val="800000"/>
                  </a:solidFill>
                  <a:latin typeface="Times New Roman" pitchFamily="18" charset="0"/>
                </a:rPr>
                <a:t>l</a:t>
              </a:r>
              <a:r>
                <a:rPr lang="it-IT" sz="2000" i="1" baseline="-25000" dirty="0">
                  <a:solidFill>
                    <a:srgbClr val="800000"/>
                  </a:solidFill>
                  <a:latin typeface="Times New Roman" pitchFamily="18" charset="0"/>
                </a:rPr>
                <a:t>m</a:t>
              </a:r>
              <a:r>
                <a:rPr lang="it-IT" sz="2000" baseline="-25000" dirty="0">
                  <a:solidFill>
                    <a:srgbClr val="800000"/>
                  </a:solidFill>
                  <a:latin typeface="Times New Roman" pitchFamily="18" charset="0"/>
                </a:rPr>
                <a:t> </a:t>
              </a:r>
            </a:p>
            <a:p>
              <a:pPr>
                <a:lnSpc>
                  <a:spcPct val="85000"/>
                </a:lnSpc>
              </a:pPr>
              <a:r>
                <a:rPr lang="it-IT" sz="2000" dirty="0">
                  <a:solidFill>
                    <a:srgbClr val="800000"/>
                  </a:solidFill>
                  <a:latin typeface="Times New Roman" pitchFamily="18" charset="0"/>
                </a:rPr>
                <a:t>      2</a:t>
              </a:r>
            </a:p>
          </p:txBody>
        </p:sp>
        <p:cxnSp>
          <p:nvCxnSpPr>
            <p:cNvPr id="30" name="Connettore 1 29"/>
            <p:cNvCxnSpPr/>
            <p:nvPr/>
          </p:nvCxnSpPr>
          <p:spPr>
            <a:xfrm rot="10800000" flipH="1">
              <a:off x="6301740" y="5476240"/>
              <a:ext cx="957580" cy="9402"/>
            </a:xfrm>
            <a:prstGeom prst="line">
              <a:avLst/>
            </a:prstGeom>
            <a:ln w="6350"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uppo 33"/>
          <p:cNvGrpSpPr/>
          <p:nvPr/>
        </p:nvGrpSpPr>
        <p:grpSpPr>
          <a:xfrm>
            <a:off x="4319081" y="1051891"/>
            <a:ext cx="4824918" cy="4813655"/>
            <a:chOff x="4031311" y="1051891"/>
            <a:chExt cx="5112689" cy="4813655"/>
          </a:xfrm>
        </p:grpSpPr>
        <p:pic>
          <p:nvPicPr>
            <p:cNvPr id="8196" name="Picture 5" descr="letture_stadia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031311" y="1051891"/>
              <a:ext cx="5112689" cy="48136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3" name="Connettore 1 12"/>
            <p:cNvCxnSpPr/>
            <p:nvPr/>
          </p:nvCxnSpPr>
          <p:spPr>
            <a:xfrm rot="5400000">
              <a:off x="4302738" y="3445052"/>
              <a:ext cx="4556892" cy="13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igura a mano libera 17"/>
            <p:cNvSpPr/>
            <p:nvPr/>
          </p:nvSpPr>
          <p:spPr>
            <a:xfrm>
              <a:off x="4112355" y="1325147"/>
              <a:ext cx="1471842" cy="4249270"/>
            </a:xfrm>
            <a:custGeom>
              <a:avLst/>
              <a:gdLst>
                <a:gd name="connsiteX0" fmla="*/ 1466952 w 1471842"/>
                <a:gd name="connsiteY0" fmla="*/ 0 h 4249270"/>
                <a:gd name="connsiteX1" fmla="*/ 1471842 w 1471842"/>
                <a:gd name="connsiteY1" fmla="*/ 4249270 h 4249270"/>
                <a:gd name="connsiteX2" fmla="*/ 1281138 w 1471842"/>
                <a:gd name="connsiteY2" fmla="*/ 4161253 h 4249270"/>
                <a:gd name="connsiteX3" fmla="*/ 1041536 w 1471842"/>
                <a:gd name="connsiteY3" fmla="*/ 4024337 h 4249270"/>
                <a:gd name="connsiteX4" fmla="*/ 850832 w 1471842"/>
                <a:gd name="connsiteY4" fmla="*/ 3882532 h 4249270"/>
                <a:gd name="connsiteX5" fmla="*/ 709027 w 1471842"/>
                <a:gd name="connsiteY5" fmla="*/ 3765176 h 4249270"/>
                <a:gd name="connsiteX6" fmla="*/ 547662 w 1471842"/>
                <a:gd name="connsiteY6" fmla="*/ 3589142 h 4249270"/>
                <a:gd name="connsiteX7" fmla="*/ 435196 w 1471842"/>
                <a:gd name="connsiteY7" fmla="*/ 3457116 h 4249270"/>
                <a:gd name="connsiteX8" fmla="*/ 322729 w 1471842"/>
                <a:gd name="connsiteY8" fmla="*/ 3285972 h 4249270"/>
                <a:gd name="connsiteX9" fmla="*/ 205373 w 1471842"/>
                <a:gd name="connsiteY9" fmla="*/ 3070819 h 4249270"/>
                <a:gd name="connsiteX10" fmla="*/ 117356 w 1471842"/>
                <a:gd name="connsiteY10" fmla="*/ 2865446 h 4249270"/>
                <a:gd name="connsiteX11" fmla="*/ 58678 w 1471842"/>
                <a:gd name="connsiteY11" fmla="*/ 2660072 h 4249270"/>
                <a:gd name="connsiteX12" fmla="*/ 19559 w 1471842"/>
                <a:gd name="connsiteY12" fmla="*/ 2479148 h 4249270"/>
                <a:gd name="connsiteX13" fmla="*/ 0 w 1471842"/>
                <a:gd name="connsiteY13" fmla="*/ 2288444 h 4249270"/>
                <a:gd name="connsiteX14" fmla="*/ 0 w 1471842"/>
                <a:gd name="connsiteY14" fmla="*/ 2053732 h 4249270"/>
                <a:gd name="connsiteX15" fmla="*/ 14670 w 1471842"/>
                <a:gd name="connsiteY15" fmla="*/ 1877698 h 4249270"/>
                <a:gd name="connsiteX16" fmla="*/ 44009 w 1471842"/>
                <a:gd name="connsiteY16" fmla="*/ 1652765 h 4249270"/>
                <a:gd name="connsiteX17" fmla="*/ 102687 w 1471842"/>
                <a:gd name="connsiteY17" fmla="*/ 1442502 h 4249270"/>
                <a:gd name="connsiteX18" fmla="*/ 190704 w 1471842"/>
                <a:gd name="connsiteY18" fmla="*/ 1227349 h 4249270"/>
                <a:gd name="connsiteX19" fmla="*/ 327619 w 1471842"/>
                <a:gd name="connsiteY19" fmla="*/ 943739 h 4249270"/>
                <a:gd name="connsiteX20" fmla="*/ 542772 w 1471842"/>
                <a:gd name="connsiteY20" fmla="*/ 674797 h 4249270"/>
                <a:gd name="connsiteX21" fmla="*/ 689467 w 1471842"/>
                <a:gd name="connsiteY21" fmla="*/ 513433 h 4249270"/>
                <a:gd name="connsiteX22" fmla="*/ 845942 w 1471842"/>
                <a:gd name="connsiteY22" fmla="*/ 376517 h 4249270"/>
                <a:gd name="connsiteX23" fmla="*/ 1031756 w 1471842"/>
                <a:gd name="connsiteY23" fmla="*/ 239602 h 4249270"/>
                <a:gd name="connsiteX24" fmla="*/ 1188231 w 1471842"/>
                <a:gd name="connsiteY24" fmla="*/ 136915 h 4249270"/>
                <a:gd name="connsiteX25" fmla="*/ 1320257 w 1471842"/>
                <a:gd name="connsiteY25" fmla="*/ 68457 h 4249270"/>
                <a:gd name="connsiteX26" fmla="*/ 1466952 w 1471842"/>
                <a:gd name="connsiteY26" fmla="*/ 0 h 4249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471842" h="4249270">
                  <a:moveTo>
                    <a:pt x="1466952" y="0"/>
                  </a:moveTo>
                  <a:lnTo>
                    <a:pt x="1471842" y="4249270"/>
                  </a:lnTo>
                  <a:lnTo>
                    <a:pt x="1281138" y="4161253"/>
                  </a:lnTo>
                  <a:lnTo>
                    <a:pt x="1041536" y="4024337"/>
                  </a:lnTo>
                  <a:lnTo>
                    <a:pt x="850832" y="3882532"/>
                  </a:lnTo>
                  <a:lnTo>
                    <a:pt x="709027" y="3765176"/>
                  </a:lnTo>
                  <a:lnTo>
                    <a:pt x="547662" y="3589142"/>
                  </a:lnTo>
                  <a:lnTo>
                    <a:pt x="435196" y="3457116"/>
                  </a:lnTo>
                  <a:lnTo>
                    <a:pt x="322729" y="3285972"/>
                  </a:lnTo>
                  <a:lnTo>
                    <a:pt x="205373" y="3070819"/>
                  </a:lnTo>
                  <a:lnTo>
                    <a:pt x="117356" y="2865446"/>
                  </a:lnTo>
                  <a:lnTo>
                    <a:pt x="58678" y="2660072"/>
                  </a:lnTo>
                  <a:lnTo>
                    <a:pt x="19559" y="2479148"/>
                  </a:lnTo>
                  <a:lnTo>
                    <a:pt x="0" y="2288444"/>
                  </a:lnTo>
                  <a:lnTo>
                    <a:pt x="0" y="2053732"/>
                  </a:lnTo>
                  <a:lnTo>
                    <a:pt x="14670" y="1877698"/>
                  </a:lnTo>
                  <a:cubicBezTo>
                    <a:pt x="44449" y="1659315"/>
                    <a:pt x="44009" y="1734926"/>
                    <a:pt x="44009" y="1652765"/>
                  </a:cubicBezTo>
                  <a:cubicBezTo>
                    <a:pt x="63999" y="1582799"/>
                    <a:pt x="102687" y="1515268"/>
                    <a:pt x="102687" y="1442502"/>
                  </a:cubicBezTo>
                  <a:lnTo>
                    <a:pt x="190704" y="1227349"/>
                  </a:lnTo>
                  <a:cubicBezTo>
                    <a:pt x="236295" y="1132789"/>
                    <a:pt x="280668" y="1037631"/>
                    <a:pt x="327619" y="943739"/>
                  </a:cubicBezTo>
                  <a:lnTo>
                    <a:pt x="542772" y="674797"/>
                  </a:lnTo>
                  <a:lnTo>
                    <a:pt x="689467" y="513433"/>
                  </a:lnTo>
                  <a:lnTo>
                    <a:pt x="845942" y="376517"/>
                  </a:lnTo>
                  <a:lnTo>
                    <a:pt x="1031756" y="239602"/>
                  </a:lnTo>
                  <a:lnTo>
                    <a:pt x="1188231" y="136915"/>
                  </a:lnTo>
                  <a:lnTo>
                    <a:pt x="1320257" y="68457"/>
                  </a:lnTo>
                  <a:lnTo>
                    <a:pt x="146695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Figura a mano libera 28"/>
            <p:cNvSpPr/>
            <p:nvPr/>
          </p:nvSpPr>
          <p:spPr>
            <a:xfrm>
              <a:off x="7220060" y="1220962"/>
              <a:ext cx="1828800" cy="4455718"/>
            </a:xfrm>
            <a:custGeom>
              <a:avLst/>
              <a:gdLst>
                <a:gd name="connsiteX0" fmla="*/ 0 w 1828800"/>
                <a:gd name="connsiteY0" fmla="*/ 0 h 4455718"/>
                <a:gd name="connsiteX1" fmla="*/ 0 w 1828800"/>
                <a:gd name="connsiteY1" fmla="*/ 4455718 h 4455718"/>
                <a:gd name="connsiteX2" fmla="*/ 285420 w 1828800"/>
                <a:gd name="connsiteY2" fmla="*/ 4381720 h 4455718"/>
                <a:gd name="connsiteX3" fmla="*/ 607838 w 1828800"/>
                <a:gd name="connsiteY3" fmla="*/ 4233725 h 4455718"/>
                <a:gd name="connsiteX4" fmla="*/ 919686 w 1828800"/>
                <a:gd name="connsiteY4" fmla="*/ 4032874 h 4455718"/>
                <a:gd name="connsiteX5" fmla="*/ 930257 w 1828800"/>
                <a:gd name="connsiteY5" fmla="*/ 4017017 h 4455718"/>
                <a:gd name="connsiteX6" fmla="*/ 1131108 w 1828800"/>
                <a:gd name="connsiteY6" fmla="*/ 3842594 h 4455718"/>
                <a:gd name="connsiteX7" fmla="*/ 1405956 w 1828800"/>
                <a:gd name="connsiteY7" fmla="*/ 3530747 h 4455718"/>
                <a:gd name="connsiteX8" fmla="*/ 1590950 w 1828800"/>
                <a:gd name="connsiteY8" fmla="*/ 3213614 h 4455718"/>
                <a:gd name="connsiteX9" fmla="*/ 1733660 w 1828800"/>
                <a:gd name="connsiteY9" fmla="*/ 2854196 h 4455718"/>
                <a:gd name="connsiteX10" fmla="*/ 1791801 w 1828800"/>
                <a:gd name="connsiteY10" fmla="*/ 2589919 h 4455718"/>
                <a:gd name="connsiteX11" fmla="*/ 1828800 w 1828800"/>
                <a:gd name="connsiteY11" fmla="*/ 2336213 h 4455718"/>
                <a:gd name="connsiteX12" fmla="*/ 1828800 w 1828800"/>
                <a:gd name="connsiteY12" fmla="*/ 2087792 h 4455718"/>
                <a:gd name="connsiteX13" fmla="*/ 1775945 w 1828800"/>
                <a:gd name="connsiteY13" fmla="*/ 1802372 h 4455718"/>
                <a:gd name="connsiteX14" fmla="*/ 1696661 w 1828800"/>
                <a:gd name="connsiteY14" fmla="*/ 1511667 h 4455718"/>
                <a:gd name="connsiteX15" fmla="*/ 1606807 w 1828800"/>
                <a:gd name="connsiteY15" fmla="*/ 1263246 h 4455718"/>
                <a:gd name="connsiteX16" fmla="*/ 1416527 w 1828800"/>
                <a:gd name="connsiteY16" fmla="*/ 951399 h 4455718"/>
                <a:gd name="connsiteX17" fmla="*/ 1273817 w 1828800"/>
                <a:gd name="connsiteY17" fmla="*/ 776976 h 4455718"/>
                <a:gd name="connsiteX18" fmla="*/ 1014826 w 1828800"/>
                <a:gd name="connsiteY18" fmla="*/ 517984 h 4455718"/>
                <a:gd name="connsiteX19" fmla="*/ 782261 w 1828800"/>
                <a:gd name="connsiteY19" fmla="*/ 338275 h 4455718"/>
                <a:gd name="connsiteX20" fmla="*/ 443986 w 1828800"/>
                <a:gd name="connsiteY20" fmla="*/ 147995 h 4455718"/>
                <a:gd name="connsiteX21" fmla="*/ 179709 w 1828800"/>
                <a:gd name="connsiteY21" fmla="*/ 31713 h 4455718"/>
                <a:gd name="connsiteX22" fmla="*/ 0 w 1828800"/>
                <a:gd name="connsiteY22" fmla="*/ 0 h 4455718"/>
                <a:gd name="connsiteX0" fmla="*/ 0 w 1828800"/>
                <a:gd name="connsiteY0" fmla="*/ 0 h 4455718"/>
                <a:gd name="connsiteX1" fmla="*/ 0 w 1828800"/>
                <a:gd name="connsiteY1" fmla="*/ 4455718 h 4455718"/>
                <a:gd name="connsiteX2" fmla="*/ 285420 w 1828800"/>
                <a:gd name="connsiteY2" fmla="*/ 4381720 h 4455718"/>
                <a:gd name="connsiteX3" fmla="*/ 607838 w 1828800"/>
                <a:gd name="connsiteY3" fmla="*/ 4233725 h 4455718"/>
                <a:gd name="connsiteX4" fmla="*/ 919686 w 1828800"/>
                <a:gd name="connsiteY4" fmla="*/ 4032874 h 4455718"/>
                <a:gd name="connsiteX5" fmla="*/ 930257 w 1828800"/>
                <a:gd name="connsiteY5" fmla="*/ 4017017 h 4455718"/>
                <a:gd name="connsiteX6" fmla="*/ 1131108 w 1828800"/>
                <a:gd name="connsiteY6" fmla="*/ 3842594 h 4455718"/>
                <a:gd name="connsiteX7" fmla="*/ 1405956 w 1828800"/>
                <a:gd name="connsiteY7" fmla="*/ 3530747 h 4455718"/>
                <a:gd name="connsiteX8" fmla="*/ 1590950 w 1828800"/>
                <a:gd name="connsiteY8" fmla="*/ 3213614 h 4455718"/>
                <a:gd name="connsiteX9" fmla="*/ 1733660 w 1828800"/>
                <a:gd name="connsiteY9" fmla="*/ 2854196 h 4455718"/>
                <a:gd name="connsiteX10" fmla="*/ 1791801 w 1828800"/>
                <a:gd name="connsiteY10" fmla="*/ 2589919 h 4455718"/>
                <a:gd name="connsiteX11" fmla="*/ 1828800 w 1828800"/>
                <a:gd name="connsiteY11" fmla="*/ 2336213 h 4455718"/>
                <a:gd name="connsiteX12" fmla="*/ 1828800 w 1828800"/>
                <a:gd name="connsiteY12" fmla="*/ 2087792 h 4455718"/>
                <a:gd name="connsiteX13" fmla="*/ 1775945 w 1828800"/>
                <a:gd name="connsiteY13" fmla="*/ 1802372 h 4455718"/>
                <a:gd name="connsiteX14" fmla="*/ 1696661 w 1828800"/>
                <a:gd name="connsiteY14" fmla="*/ 1511667 h 4455718"/>
                <a:gd name="connsiteX15" fmla="*/ 1606807 w 1828800"/>
                <a:gd name="connsiteY15" fmla="*/ 1263246 h 4455718"/>
                <a:gd name="connsiteX16" fmla="*/ 1416527 w 1828800"/>
                <a:gd name="connsiteY16" fmla="*/ 951399 h 4455718"/>
                <a:gd name="connsiteX17" fmla="*/ 1273817 w 1828800"/>
                <a:gd name="connsiteY17" fmla="*/ 776976 h 4455718"/>
                <a:gd name="connsiteX18" fmla="*/ 1014826 w 1828800"/>
                <a:gd name="connsiteY18" fmla="*/ 517984 h 4455718"/>
                <a:gd name="connsiteX19" fmla="*/ 782261 w 1828800"/>
                <a:gd name="connsiteY19" fmla="*/ 338275 h 4455718"/>
                <a:gd name="connsiteX20" fmla="*/ 443986 w 1828800"/>
                <a:gd name="connsiteY20" fmla="*/ 147995 h 4455718"/>
                <a:gd name="connsiteX21" fmla="*/ 179709 w 1828800"/>
                <a:gd name="connsiteY21" fmla="*/ 31713 h 4455718"/>
                <a:gd name="connsiteX22" fmla="*/ 0 w 1828800"/>
                <a:gd name="connsiteY22" fmla="*/ 0 h 4455718"/>
                <a:gd name="connsiteX0" fmla="*/ 0 w 1828800"/>
                <a:gd name="connsiteY0" fmla="*/ 0 h 4455718"/>
                <a:gd name="connsiteX1" fmla="*/ 0 w 1828800"/>
                <a:gd name="connsiteY1" fmla="*/ 4455718 h 4455718"/>
                <a:gd name="connsiteX2" fmla="*/ 285420 w 1828800"/>
                <a:gd name="connsiteY2" fmla="*/ 4381720 h 4455718"/>
                <a:gd name="connsiteX3" fmla="*/ 607838 w 1828800"/>
                <a:gd name="connsiteY3" fmla="*/ 4233725 h 4455718"/>
                <a:gd name="connsiteX4" fmla="*/ 919686 w 1828800"/>
                <a:gd name="connsiteY4" fmla="*/ 4032874 h 4455718"/>
                <a:gd name="connsiteX5" fmla="*/ 930257 w 1828800"/>
                <a:gd name="connsiteY5" fmla="*/ 4017017 h 4455718"/>
                <a:gd name="connsiteX6" fmla="*/ 1131108 w 1828800"/>
                <a:gd name="connsiteY6" fmla="*/ 3842594 h 4455718"/>
                <a:gd name="connsiteX7" fmla="*/ 1405956 w 1828800"/>
                <a:gd name="connsiteY7" fmla="*/ 3530747 h 4455718"/>
                <a:gd name="connsiteX8" fmla="*/ 1590950 w 1828800"/>
                <a:gd name="connsiteY8" fmla="*/ 3213614 h 4455718"/>
                <a:gd name="connsiteX9" fmla="*/ 1733660 w 1828800"/>
                <a:gd name="connsiteY9" fmla="*/ 2854196 h 4455718"/>
                <a:gd name="connsiteX10" fmla="*/ 1791801 w 1828800"/>
                <a:gd name="connsiteY10" fmla="*/ 2589919 h 4455718"/>
                <a:gd name="connsiteX11" fmla="*/ 1828800 w 1828800"/>
                <a:gd name="connsiteY11" fmla="*/ 2336213 h 4455718"/>
                <a:gd name="connsiteX12" fmla="*/ 1828800 w 1828800"/>
                <a:gd name="connsiteY12" fmla="*/ 2087792 h 4455718"/>
                <a:gd name="connsiteX13" fmla="*/ 1775945 w 1828800"/>
                <a:gd name="connsiteY13" fmla="*/ 1802372 h 4455718"/>
                <a:gd name="connsiteX14" fmla="*/ 1696661 w 1828800"/>
                <a:gd name="connsiteY14" fmla="*/ 1511667 h 4455718"/>
                <a:gd name="connsiteX15" fmla="*/ 1606807 w 1828800"/>
                <a:gd name="connsiteY15" fmla="*/ 1263246 h 4455718"/>
                <a:gd name="connsiteX16" fmla="*/ 1416527 w 1828800"/>
                <a:gd name="connsiteY16" fmla="*/ 951399 h 4455718"/>
                <a:gd name="connsiteX17" fmla="*/ 1273817 w 1828800"/>
                <a:gd name="connsiteY17" fmla="*/ 776976 h 4455718"/>
                <a:gd name="connsiteX18" fmla="*/ 1014826 w 1828800"/>
                <a:gd name="connsiteY18" fmla="*/ 517984 h 4455718"/>
                <a:gd name="connsiteX19" fmla="*/ 782261 w 1828800"/>
                <a:gd name="connsiteY19" fmla="*/ 338275 h 4455718"/>
                <a:gd name="connsiteX20" fmla="*/ 443986 w 1828800"/>
                <a:gd name="connsiteY20" fmla="*/ 147995 h 4455718"/>
                <a:gd name="connsiteX21" fmla="*/ 179709 w 1828800"/>
                <a:gd name="connsiteY21" fmla="*/ 31713 h 4455718"/>
                <a:gd name="connsiteX22" fmla="*/ 0 w 1828800"/>
                <a:gd name="connsiteY22" fmla="*/ 0 h 4455718"/>
                <a:gd name="connsiteX0" fmla="*/ 0 w 1828800"/>
                <a:gd name="connsiteY0" fmla="*/ 0 h 4455718"/>
                <a:gd name="connsiteX1" fmla="*/ 0 w 1828800"/>
                <a:gd name="connsiteY1" fmla="*/ 4455718 h 4455718"/>
                <a:gd name="connsiteX2" fmla="*/ 285420 w 1828800"/>
                <a:gd name="connsiteY2" fmla="*/ 4381720 h 4455718"/>
                <a:gd name="connsiteX3" fmla="*/ 607838 w 1828800"/>
                <a:gd name="connsiteY3" fmla="*/ 4233725 h 4455718"/>
                <a:gd name="connsiteX4" fmla="*/ 919686 w 1828800"/>
                <a:gd name="connsiteY4" fmla="*/ 4032874 h 4455718"/>
                <a:gd name="connsiteX5" fmla="*/ 930257 w 1828800"/>
                <a:gd name="connsiteY5" fmla="*/ 4017017 h 4455718"/>
                <a:gd name="connsiteX6" fmla="*/ 1131108 w 1828800"/>
                <a:gd name="connsiteY6" fmla="*/ 3842594 h 4455718"/>
                <a:gd name="connsiteX7" fmla="*/ 1405956 w 1828800"/>
                <a:gd name="connsiteY7" fmla="*/ 3530747 h 4455718"/>
                <a:gd name="connsiteX8" fmla="*/ 1590950 w 1828800"/>
                <a:gd name="connsiteY8" fmla="*/ 3213614 h 4455718"/>
                <a:gd name="connsiteX9" fmla="*/ 1733660 w 1828800"/>
                <a:gd name="connsiteY9" fmla="*/ 2854196 h 4455718"/>
                <a:gd name="connsiteX10" fmla="*/ 1791801 w 1828800"/>
                <a:gd name="connsiteY10" fmla="*/ 2589919 h 4455718"/>
                <a:gd name="connsiteX11" fmla="*/ 1828800 w 1828800"/>
                <a:gd name="connsiteY11" fmla="*/ 2336213 h 4455718"/>
                <a:gd name="connsiteX12" fmla="*/ 1828800 w 1828800"/>
                <a:gd name="connsiteY12" fmla="*/ 2087792 h 4455718"/>
                <a:gd name="connsiteX13" fmla="*/ 1775945 w 1828800"/>
                <a:gd name="connsiteY13" fmla="*/ 1802372 h 4455718"/>
                <a:gd name="connsiteX14" fmla="*/ 1696661 w 1828800"/>
                <a:gd name="connsiteY14" fmla="*/ 1511667 h 4455718"/>
                <a:gd name="connsiteX15" fmla="*/ 1606807 w 1828800"/>
                <a:gd name="connsiteY15" fmla="*/ 1263246 h 4455718"/>
                <a:gd name="connsiteX16" fmla="*/ 1416527 w 1828800"/>
                <a:gd name="connsiteY16" fmla="*/ 951399 h 4455718"/>
                <a:gd name="connsiteX17" fmla="*/ 1273817 w 1828800"/>
                <a:gd name="connsiteY17" fmla="*/ 776976 h 4455718"/>
                <a:gd name="connsiteX18" fmla="*/ 1014826 w 1828800"/>
                <a:gd name="connsiteY18" fmla="*/ 517984 h 4455718"/>
                <a:gd name="connsiteX19" fmla="*/ 782261 w 1828800"/>
                <a:gd name="connsiteY19" fmla="*/ 338275 h 4455718"/>
                <a:gd name="connsiteX20" fmla="*/ 443986 w 1828800"/>
                <a:gd name="connsiteY20" fmla="*/ 147995 h 4455718"/>
                <a:gd name="connsiteX21" fmla="*/ 179709 w 1828800"/>
                <a:gd name="connsiteY21" fmla="*/ 31713 h 4455718"/>
                <a:gd name="connsiteX22" fmla="*/ 0 w 1828800"/>
                <a:gd name="connsiteY22" fmla="*/ 0 h 4455718"/>
                <a:gd name="connsiteX0" fmla="*/ 0 w 1828800"/>
                <a:gd name="connsiteY0" fmla="*/ 0 h 4455718"/>
                <a:gd name="connsiteX1" fmla="*/ 0 w 1828800"/>
                <a:gd name="connsiteY1" fmla="*/ 4455718 h 4455718"/>
                <a:gd name="connsiteX2" fmla="*/ 285420 w 1828800"/>
                <a:gd name="connsiteY2" fmla="*/ 4381720 h 4455718"/>
                <a:gd name="connsiteX3" fmla="*/ 607838 w 1828800"/>
                <a:gd name="connsiteY3" fmla="*/ 4233725 h 4455718"/>
                <a:gd name="connsiteX4" fmla="*/ 919686 w 1828800"/>
                <a:gd name="connsiteY4" fmla="*/ 4032874 h 4455718"/>
                <a:gd name="connsiteX5" fmla="*/ 930257 w 1828800"/>
                <a:gd name="connsiteY5" fmla="*/ 4017017 h 4455718"/>
                <a:gd name="connsiteX6" fmla="*/ 1131108 w 1828800"/>
                <a:gd name="connsiteY6" fmla="*/ 3842594 h 4455718"/>
                <a:gd name="connsiteX7" fmla="*/ 1405956 w 1828800"/>
                <a:gd name="connsiteY7" fmla="*/ 3530747 h 4455718"/>
                <a:gd name="connsiteX8" fmla="*/ 1590950 w 1828800"/>
                <a:gd name="connsiteY8" fmla="*/ 3213614 h 4455718"/>
                <a:gd name="connsiteX9" fmla="*/ 1733660 w 1828800"/>
                <a:gd name="connsiteY9" fmla="*/ 2854196 h 4455718"/>
                <a:gd name="connsiteX10" fmla="*/ 1791801 w 1828800"/>
                <a:gd name="connsiteY10" fmla="*/ 2589919 h 4455718"/>
                <a:gd name="connsiteX11" fmla="*/ 1828800 w 1828800"/>
                <a:gd name="connsiteY11" fmla="*/ 2336213 h 4455718"/>
                <a:gd name="connsiteX12" fmla="*/ 1828800 w 1828800"/>
                <a:gd name="connsiteY12" fmla="*/ 2087792 h 4455718"/>
                <a:gd name="connsiteX13" fmla="*/ 1775945 w 1828800"/>
                <a:gd name="connsiteY13" fmla="*/ 1802372 h 4455718"/>
                <a:gd name="connsiteX14" fmla="*/ 1696661 w 1828800"/>
                <a:gd name="connsiteY14" fmla="*/ 1511667 h 4455718"/>
                <a:gd name="connsiteX15" fmla="*/ 1606807 w 1828800"/>
                <a:gd name="connsiteY15" fmla="*/ 1263246 h 4455718"/>
                <a:gd name="connsiteX16" fmla="*/ 1416527 w 1828800"/>
                <a:gd name="connsiteY16" fmla="*/ 951399 h 4455718"/>
                <a:gd name="connsiteX17" fmla="*/ 1273817 w 1828800"/>
                <a:gd name="connsiteY17" fmla="*/ 776976 h 4455718"/>
                <a:gd name="connsiteX18" fmla="*/ 1014826 w 1828800"/>
                <a:gd name="connsiteY18" fmla="*/ 517984 h 4455718"/>
                <a:gd name="connsiteX19" fmla="*/ 782261 w 1828800"/>
                <a:gd name="connsiteY19" fmla="*/ 338275 h 4455718"/>
                <a:gd name="connsiteX20" fmla="*/ 443986 w 1828800"/>
                <a:gd name="connsiteY20" fmla="*/ 147995 h 4455718"/>
                <a:gd name="connsiteX21" fmla="*/ 179709 w 1828800"/>
                <a:gd name="connsiteY21" fmla="*/ 31713 h 4455718"/>
                <a:gd name="connsiteX22" fmla="*/ 0 w 1828800"/>
                <a:gd name="connsiteY22" fmla="*/ 0 h 4455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28800" h="4455718">
                  <a:moveTo>
                    <a:pt x="0" y="0"/>
                  </a:moveTo>
                  <a:lnTo>
                    <a:pt x="0" y="4455718"/>
                  </a:lnTo>
                  <a:cubicBezTo>
                    <a:pt x="282554" y="4386412"/>
                    <a:pt x="188337" y="4424035"/>
                    <a:pt x="285420" y="4381720"/>
                  </a:cubicBezTo>
                  <a:cubicBezTo>
                    <a:pt x="418773" y="4345999"/>
                    <a:pt x="499109" y="4281350"/>
                    <a:pt x="607838" y="4233725"/>
                  </a:cubicBezTo>
                  <a:cubicBezTo>
                    <a:pt x="711787" y="4166775"/>
                    <a:pt x="817068" y="4101847"/>
                    <a:pt x="919686" y="4032874"/>
                  </a:cubicBezTo>
                  <a:cubicBezTo>
                    <a:pt x="924958" y="4029330"/>
                    <a:pt x="930257" y="4017017"/>
                    <a:pt x="930257" y="4017017"/>
                  </a:cubicBezTo>
                  <a:lnTo>
                    <a:pt x="1131108" y="3842594"/>
                  </a:lnTo>
                  <a:lnTo>
                    <a:pt x="1405956" y="3530747"/>
                  </a:lnTo>
                  <a:lnTo>
                    <a:pt x="1590950" y="3213614"/>
                  </a:lnTo>
                  <a:lnTo>
                    <a:pt x="1733660" y="2854196"/>
                  </a:lnTo>
                  <a:lnTo>
                    <a:pt x="1791801" y="2589919"/>
                  </a:lnTo>
                  <a:lnTo>
                    <a:pt x="1828800" y="2336213"/>
                  </a:lnTo>
                  <a:lnTo>
                    <a:pt x="1828800" y="2087792"/>
                  </a:lnTo>
                  <a:lnTo>
                    <a:pt x="1775945" y="1802372"/>
                  </a:lnTo>
                  <a:lnTo>
                    <a:pt x="1696661" y="1511667"/>
                  </a:lnTo>
                  <a:lnTo>
                    <a:pt x="1606807" y="1263246"/>
                  </a:lnTo>
                  <a:cubicBezTo>
                    <a:pt x="1543088" y="1159476"/>
                    <a:pt x="1470989" y="1060313"/>
                    <a:pt x="1416527" y="951399"/>
                  </a:cubicBezTo>
                  <a:lnTo>
                    <a:pt x="1273817" y="776976"/>
                  </a:lnTo>
                  <a:lnTo>
                    <a:pt x="1014826" y="517984"/>
                  </a:lnTo>
                  <a:lnTo>
                    <a:pt x="782261" y="338275"/>
                  </a:lnTo>
                  <a:lnTo>
                    <a:pt x="443986" y="147995"/>
                  </a:lnTo>
                  <a:lnTo>
                    <a:pt x="179709" y="3171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198" name="Text Box 6"/>
            <p:cNvSpPr txBox="1">
              <a:spLocks noChangeArrowheads="1"/>
            </p:cNvSpPr>
            <p:nvPr/>
          </p:nvSpPr>
          <p:spPr bwMode="auto">
            <a:xfrm>
              <a:off x="7262831" y="1898333"/>
              <a:ext cx="134224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it-IT" sz="2400" i="1" dirty="0" smtClean="0">
                  <a:solidFill>
                    <a:schemeClr val="accent2"/>
                  </a:solidFill>
                  <a:latin typeface="Times New Roman" pitchFamily="18" charset="0"/>
                </a:rPr>
                <a:t>l</a:t>
              </a:r>
              <a:r>
                <a:rPr lang="it-IT" sz="2400" i="1" baseline="-25000" dirty="0" smtClean="0">
                  <a:solidFill>
                    <a:schemeClr val="accent2"/>
                  </a:solidFill>
                  <a:latin typeface="Times New Roman" pitchFamily="18" charset="0"/>
                </a:rPr>
                <a:t>s</a:t>
              </a:r>
              <a:r>
                <a:rPr lang="it-IT" sz="2400" baseline="-25000" dirty="0" smtClean="0">
                  <a:solidFill>
                    <a:schemeClr val="accent2"/>
                  </a:solidFill>
                  <a:latin typeface="Times New Roman" pitchFamily="18" charset="0"/>
                </a:rPr>
                <a:t> </a:t>
              </a:r>
              <a:r>
                <a:rPr lang="it-IT" sz="2400" dirty="0">
                  <a:solidFill>
                    <a:schemeClr val="accent2"/>
                  </a:solidFill>
                  <a:latin typeface="Times New Roman" pitchFamily="18" charset="0"/>
                </a:rPr>
                <a:t>=1,455</a:t>
              </a:r>
            </a:p>
          </p:txBody>
        </p:sp>
        <p:sp>
          <p:nvSpPr>
            <p:cNvPr id="8199" name="Text Box 7"/>
            <p:cNvSpPr txBox="1">
              <a:spLocks noChangeArrowheads="1"/>
            </p:cNvSpPr>
            <p:nvPr/>
          </p:nvSpPr>
          <p:spPr bwMode="auto">
            <a:xfrm>
              <a:off x="7262831" y="4345775"/>
              <a:ext cx="131846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it-IT" sz="2400" i="1" dirty="0" smtClean="0">
                  <a:solidFill>
                    <a:schemeClr val="accent2"/>
                  </a:solidFill>
                  <a:latin typeface="Times New Roman" pitchFamily="18" charset="0"/>
                </a:rPr>
                <a:t>l</a:t>
              </a:r>
              <a:r>
                <a:rPr lang="it-IT" sz="2400" baseline="-25000" dirty="0" smtClean="0">
                  <a:solidFill>
                    <a:schemeClr val="accent2"/>
                  </a:solidFill>
                  <a:latin typeface="Times New Roman" pitchFamily="18" charset="0"/>
                </a:rPr>
                <a:t>i </a:t>
              </a:r>
              <a:r>
                <a:rPr lang="it-IT" sz="2400" dirty="0">
                  <a:solidFill>
                    <a:schemeClr val="accent2"/>
                  </a:solidFill>
                  <a:latin typeface="Times New Roman" pitchFamily="18" charset="0"/>
                </a:rPr>
                <a:t>=1,331</a:t>
              </a:r>
            </a:p>
          </p:txBody>
        </p:sp>
        <p:sp>
          <p:nvSpPr>
            <p:cNvPr id="8200" name="Text Box 8"/>
            <p:cNvSpPr txBox="1">
              <a:spLocks noChangeArrowheads="1"/>
            </p:cNvSpPr>
            <p:nvPr/>
          </p:nvSpPr>
          <p:spPr bwMode="auto">
            <a:xfrm>
              <a:off x="7262831" y="2870209"/>
              <a:ext cx="141358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it-IT" sz="2400" i="1" dirty="0">
                  <a:solidFill>
                    <a:schemeClr val="accent2"/>
                  </a:solidFill>
                  <a:latin typeface="Times New Roman" pitchFamily="18" charset="0"/>
                </a:rPr>
                <a:t>l</a:t>
              </a:r>
              <a:r>
                <a:rPr lang="it-IT" sz="2400" i="1" baseline="-25000" dirty="0">
                  <a:solidFill>
                    <a:schemeClr val="accent2"/>
                  </a:solidFill>
                  <a:latin typeface="Times New Roman" pitchFamily="18" charset="0"/>
                </a:rPr>
                <a:t>m</a:t>
              </a:r>
              <a:r>
                <a:rPr lang="it-IT" sz="2400" baseline="-25000" dirty="0">
                  <a:solidFill>
                    <a:schemeClr val="accent2"/>
                  </a:solidFill>
                  <a:latin typeface="Times New Roman" pitchFamily="18" charset="0"/>
                </a:rPr>
                <a:t> </a:t>
              </a:r>
              <a:r>
                <a:rPr lang="it-IT" sz="2400" dirty="0">
                  <a:solidFill>
                    <a:schemeClr val="accent2"/>
                  </a:solidFill>
                  <a:latin typeface="Times New Roman" pitchFamily="18" charset="0"/>
                </a:rPr>
                <a:t>=1,393</a:t>
              </a:r>
            </a:p>
          </p:txBody>
        </p:sp>
        <p:cxnSp>
          <p:nvCxnSpPr>
            <p:cNvPr id="19" name="Connettore 1 18"/>
            <p:cNvCxnSpPr/>
            <p:nvPr/>
          </p:nvCxnSpPr>
          <p:spPr>
            <a:xfrm>
              <a:off x="5683632" y="2153038"/>
              <a:ext cx="1652321" cy="12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9"/>
            <p:cNvCxnSpPr/>
            <p:nvPr/>
          </p:nvCxnSpPr>
          <p:spPr>
            <a:xfrm>
              <a:off x="5683632" y="4601673"/>
              <a:ext cx="1652321" cy="12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4"/>
            <p:cNvCxnSpPr/>
            <p:nvPr/>
          </p:nvCxnSpPr>
          <p:spPr>
            <a:xfrm>
              <a:off x="4143758" y="3368671"/>
              <a:ext cx="4802045" cy="12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0" descr="C:\TEMP\Stadi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80388" y="1876425"/>
            <a:ext cx="157162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Segnaposto numero diapositiva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208B35E-B0C7-4747-ACD3-6F9F79113BF5}" type="slidenum">
              <a:rPr lang="it-IT" smtClean="0"/>
              <a:pPr/>
              <a:t>7</a:t>
            </a:fld>
            <a:endParaRPr lang="it-IT" smtClean="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54038"/>
          </a:xfrm>
        </p:spPr>
        <p:txBody>
          <a:bodyPr/>
          <a:lstStyle/>
          <a:p>
            <a:pPr eaLnBrk="1" hangingPunct="1">
              <a:defRPr/>
            </a:pPr>
            <a:r>
              <a:rPr lang="it-IT" sz="2800" smtClean="0">
                <a:solidFill>
                  <a:srgbClr val="993300"/>
                </a:solidFill>
              </a:rPr>
              <a:t>METODO AD ANGOLO PARALLATICO COSTANTE</a:t>
            </a:r>
          </a:p>
        </p:txBody>
      </p:sp>
      <p:sp>
        <p:nvSpPr>
          <p:cNvPr id="9221" name="Text Box 27"/>
          <p:cNvSpPr txBox="1">
            <a:spLocks noChangeArrowheads="1"/>
          </p:cNvSpPr>
          <p:nvPr/>
        </p:nvSpPr>
        <p:spPr bwMode="auto">
          <a:xfrm>
            <a:off x="8237538" y="5349875"/>
            <a:ext cx="211137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it-IT" sz="2800">
                <a:solidFill>
                  <a:srgbClr val="800000"/>
                </a:solidFill>
                <a:latin typeface="Tahoma" pitchFamily="34" charset="0"/>
                <a:cs typeface="Tahoma" pitchFamily="34" charset="0"/>
              </a:rPr>
              <a:t>B</a:t>
            </a:r>
          </a:p>
        </p:txBody>
      </p:sp>
      <p:sp>
        <p:nvSpPr>
          <p:cNvPr id="9222" name="Text Box 28"/>
          <p:cNvSpPr txBox="1">
            <a:spLocks noChangeArrowheads="1"/>
          </p:cNvSpPr>
          <p:nvPr/>
        </p:nvSpPr>
        <p:spPr bwMode="auto">
          <a:xfrm rot="-5400000">
            <a:off x="8050213" y="2536825"/>
            <a:ext cx="131762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tIns="36000" rIns="72000" bIns="72000">
            <a:spAutoFit/>
          </a:bodyPr>
          <a:lstStyle/>
          <a:p>
            <a:r>
              <a:rPr lang="it-IT" sz="2000" b="1" i="1" dirty="0">
                <a:solidFill>
                  <a:srgbClr val="660033"/>
                </a:solidFill>
                <a:latin typeface="Times New Roman" pitchFamily="18" charset="0"/>
              </a:rPr>
              <a:t>S = </a:t>
            </a:r>
            <a:r>
              <a:rPr lang="it-IT" sz="2000" dirty="0">
                <a:solidFill>
                  <a:srgbClr val="660033"/>
                </a:solidFill>
                <a:latin typeface="Times New Roman" pitchFamily="18" charset="0"/>
              </a:rPr>
              <a:t>(</a:t>
            </a:r>
            <a:r>
              <a:rPr lang="it-IT" sz="2000" b="1" i="1" dirty="0">
                <a:solidFill>
                  <a:srgbClr val="660033"/>
                </a:solidFill>
                <a:latin typeface="Times New Roman" pitchFamily="18" charset="0"/>
              </a:rPr>
              <a:t>l</a:t>
            </a:r>
            <a:r>
              <a:rPr lang="it-IT" sz="2000" b="1" i="1" baseline="-25000" dirty="0">
                <a:solidFill>
                  <a:srgbClr val="660033"/>
                </a:solidFill>
                <a:latin typeface="Times New Roman" pitchFamily="18" charset="0"/>
              </a:rPr>
              <a:t>i </a:t>
            </a:r>
            <a:r>
              <a:rPr lang="it-IT" sz="2000" b="1" i="1" dirty="0">
                <a:solidFill>
                  <a:srgbClr val="660033"/>
                </a:solidFill>
                <a:latin typeface="Times New Roman" pitchFamily="18" charset="0"/>
              </a:rPr>
              <a:t>– l</a:t>
            </a:r>
            <a:r>
              <a:rPr lang="it-IT" sz="2000" b="1" i="1" baseline="-25000" dirty="0">
                <a:solidFill>
                  <a:srgbClr val="660033"/>
                </a:solidFill>
                <a:latin typeface="Times New Roman" pitchFamily="18" charset="0"/>
              </a:rPr>
              <a:t>s</a:t>
            </a:r>
            <a:r>
              <a:rPr lang="it-IT" sz="2000" dirty="0">
                <a:solidFill>
                  <a:srgbClr val="660033"/>
                </a:solidFill>
                <a:latin typeface="Times New Roman" pitchFamily="18" charset="0"/>
              </a:rPr>
              <a:t>)</a:t>
            </a:r>
            <a:endParaRPr lang="it-IT" sz="2000" b="1" i="1" baseline="-25000" dirty="0">
              <a:solidFill>
                <a:srgbClr val="660033"/>
              </a:solidFill>
              <a:latin typeface="Times New Roman" pitchFamily="18" charset="0"/>
            </a:endParaRPr>
          </a:p>
        </p:txBody>
      </p:sp>
      <p:sp>
        <p:nvSpPr>
          <p:cNvPr id="9223" name="Text Box 29"/>
          <p:cNvSpPr txBox="1">
            <a:spLocks noChangeArrowheads="1"/>
          </p:cNvSpPr>
          <p:nvPr/>
        </p:nvSpPr>
        <p:spPr bwMode="auto">
          <a:xfrm>
            <a:off x="7887694" y="3608346"/>
            <a:ext cx="348353" cy="607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6000" tIns="36000" rIns="72000" bIns="72000">
            <a:spAutoFit/>
          </a:bodyPr>
          <a:lstStyle/>
          <a:p>
            <a:pPr>
              <a:lnSpc>
                <a:spcPct val="135000"/>
              </a:lnSpc>
            </a:pPr>
            <a:r>
              <a:rPr lang="it-IT" sz="2400" b="1" i="1" dirty="0">
                <a:solidFill>
                  <a:srgbClr val="660033"/>
                </a:solidFill>
                <a:latin typeface="Times New Roman" pitchFamily="18" charset="0"/>
              </a:rPr>
              <a:t>l</a:t>
            </a:r>
            <a:r>
              <a:rPr lang="it-IT" sz="2400" b="1" i="1" baseline="-25000" dirty="0">
                <a:solidFill>
                  <a:srgbClr val="660033"/>
                </a:solidFill>
                <a:latin typeface="Times New Roman" pitchFamily="18" charset="0"/>
              </a:rPr>
              <a:t>s</a:t>
            </a:r>
          </a:p>
        </p:txBody>
      </p:sp>
      <p:sp>
        <p:nvSpPr>
          <p:cNvPr id="9224" name="Line 31"/>
          <p:cNvSpPr>
            <a:spLocks noChangeShapeType="1"/>
          </p:cNvSpPr>
          <p:nvPr/>
        </p:nvSpPr>
        <p:spPr bwMode="auto">
          <a:xfrm>
            <a:off x="8523288" y="1987550"/>
            <a:ext cx="0" cy="174625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arrow" w="med" len="med"/>
            <a:tailEnd type="arrow" w="med" len="med"/>
          </a:ln>
        </p:spPr>
        <p:txBody>
          <a:bodyPr/>
          <a:lstStyle/>
          <a:p>
            <a:endParaRPr lang="it-IT"/>
          </a:p>
        </p:txBody>
      </p:sp>
      <p:sp>
        <p:nvSpPr>
          <p:cNvPr id="9225" name="Text Box 32"/>
          <p:cNvSpPr txBox="1">
            <a:spLocks noChangeArrowheads="1"/>
          </p:cNvSpPr>
          <p:nvPr/>
        </p:nvSpPr>
        <p:spPr bwMode="auto">
          <a:xfrm>
            <a:off x="7883441" y="1892824"/>
            <a:ext cx="266700" cy="555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tIns="36000" rIns="72000" bIns="72000">
            <a:spAutoFit/>
          </a:bodyPr>
          <a:lstStyle/>
          <a:p>
            <a:pPr>
              <a:lnSpc>
                <a:spcPct val="135000"/>
              </a:lnSpc>
            </a:pPr>
            <a:r>
              <a:rPr lang="it-IT" sz="2400" b="1" i="1" dirty="0">
                <a:solidFill>
                  <a:srgbClr val="660033"/>
                </a:solidFill>
                <a:latin typeface="Times New Roman" pitchFamily="18" charset="0"/>
              </a:rPr>
              <a:t>l</a:t>
            </a:r>
            <a:r>
              <a:rPr lang="it-IT" sz="2400" b="1" i="1" baseline="-25000" dirty="0">
                <a:solidFill>
                  <a:srgbClr val="660033"/>
                </a:solidFill>
                <a:latin typeface="Times New Roman" pitchFamily="18" charset="0"/>
              </a:rPr>
              <a:t>i</a:t>
            </a:r>
          </a:p>
        </p:txBody>
      </p:sp>
      <p:sp>
        <p:nvSpPr>
          <p:cNvPr id="9226" name="Text Box 47"/>
          <p:cNvSpPr txBox="1">
            <a:spLocks noChangeArrowheads="1"/>
          </p:cNvSpPr>
          <p:nvPr/>
        </p:nvSpPr>
        <p:spPr bwMode="auto">
          <a:xfrm>
            <a:off x="4654550" y="5957888"/>
            <a:ext cx="36195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tIns="36000" rIns="72000" bIns="72000">
            <a:spAutoFit/>
          </a:bodyPr>
          <a:lstStyle/>
          <a:p>
            <a:pPr>
              <a:lnSpc>
                <a:spcPct val="135000"/>
              </a:lnSpc>
            </a:pPr>
            <a:r>
              <a:rPr lang="it-IT" sz="2800">
                <a:solidFill>
                  <a:srgbClr val="660033"/>
                </a:solidFill>
                <a:latin typeface="Tahoma" pitchFamily="34" charset="0"/>
                <a:cs typeface="Tahoma" pitchFamily="34" charset="0"/>
              </a:rPr>
              <a:t>D</a:t>
            </a:r>
            <a:endParaRPr lang="it-IT" sz="2800" baseline="-25000">
              <a:solidFill>
                <a:srgbClr val="660033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9227" name="Line 48"/>
          <p:cNvSpPr>
            <a:spLocks noChangeShapeType="1"/>
          </p:cNvSpPr>
          <p:nvPr/>
        </p:nvSpPr>
        <p:spPr bwMode="auto">
          <a:xfrm>
            <a:off x="1457325" y="6465888"/>
            <a:ext cx="6737350" cy="1587"/>
          </a:xfrm>
          <a:prstGeom prst="line">
            <a:avLst/>
          </a:prstGeom>
          <a:noFill/>
          <a:ln w="3175">
            <a:solidFill>
              <a:srgbClr val="660033"/>
            </a:solidFill>
            <a:round/>
            <a:headEnd type="arrow" w="med" len="med"/>
            <a:tailEnd type="arrow" w="med" len="med"/>
          </a:ln>
        </p:spPr>
        <p:txBody>
          <a:bodyPr/>
          <a:lstStyle/>
          <a:p>
            <a:endParaRPr lang="it-IT"/>
          </a:p>
        </p:txBody>
      </p:sp>
      <p:sp>
        <p:nvSpPr>
          <p:cNvPr id="9228" name="Line 50"/>
          <p:cNvSpPr>
            <a:spLocks noChangeShapeType="1"/>
          </p:cNvSpPr>
          <p:nvPr/>
        </p:nvSpPr>
        <p:spPr bwMode="auto">
          <a:xfrm flipH="1">
            <a:off x="2443163" y="3683000"/>
            <a:ext cx="1587" cy="217488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grpSp>
        <p:nvGrpSpPr>
          <p:cNvPr id="9229" name="Group 73"/>
          <p:cNvGrpSpPr>
            <a:grpSpLocks/>
          </p:cNvGrpSpPr>
          <p:nvPr/>
        </p:nvGrpSpPr>
        <p:grpSpPr bwMode="auto">
          <a:xfrm>
            <a:off x="388938" y="2425700"/>
            <a:ext cx="7948612" cy="1879600"/>
            <a:chOff x="245" y="1062"/>
            <a:chExt cx="5007" cy="1184"/>
          </a:xfrm>
        </p:grpSpPr>
        <p:pic>
          <p:nvPicPr>
            <p:cNvPr id="9240" name="Picture 18" descr="cann_lung_variabil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rot="-535950">
              <a:off x="245" y="1721"/>
              <a:ext cx="1632" cy="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241" name="Line 19"/>
            <p:cNvSpPr>
              <a:spLocks noChangeShapeType="1"/>
            </p:cNvSpPr>
            <p:nvPr/>
          </p:nvSpPr>
          <p:spPr bwMode="auto">
            <a:xfrm rot="-535950">
              <a:off x="1532" y="1641"/>
              <a:ext cx="3631" cy="2"/>
            </a:xfrm>
            <a:prstGeom prst="line">
              <a:avLst/>
            </a:prstGeom>
            <a:noFill/>
            <a:ln w="3175">
              <a:solidFill>
                <a:srgbClr val="800000"/>
              </a:solidFill>
              <a:prstDash val="lgDashDot"/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9242" name="Line 21"/>
            <p:cNvSpPr>
              <a:spLocks noChangeShapeType="1"/>
            </p:cNvSpPr>
            <p:nvPr/>
          </p:nvSpPr>
          <p:spPr bwMode="auto">
            <a:xfrm rot="-535950">
              <a:off x="541" y="1935"/>
              <a:ext cx="1002" cy="0"/>
            </a:xfrm>
            <a:prstGeom prst="line">
              <a:avLst/>
            </a:prstGeom>
            <a:noFill/>
            <a:ln w="317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9243" name="Line 22"/>
            <p:cNvSpPr>
              <a:spLocks noChangeShapeType="1"/>
            </p:cNvSpPr>
            <p:nvPr/>
          </p:nvSpPr>
          <p:spPr bwMode="auto">
            <a:xfrm rot="-535950">
              <a:off x="562" y="2071"/>
              <a:ext cx="1002" cy="0"/>
            </a:xfrm>
            <a:prstGeom prst="line">
              <a:avLst/>
            </a:prstGeom>
            <a:noFill/>
            <a:ln w="317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9244" name="Line 24"/>
            <p:cNvSpPr>
              <a:spLocks noChangeShapeType="1"/>
            </p:cNvSpPr>
            <p:nvPr/>
          </p:nvSpPr>
          <p:spPr bwMode="auto">
            <a:xfrm rot="21064050" flipV="1">
              <a:off x="1485" y="1062"/>
              <a:ext cx="3767" cy="641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9245" name="Line 23"/>
            <p:cNvSpPr>
              <a:spLocks noChangeShapeType="1"/>
            </p:cNvSpPr>
            <p:nvPr/>
          </p:nvSpPr>
          <p:spPr bwMode="auto">
            <a:xfrm rot="-535950">
              <a:off x="1562" y="1572"/>
              <a:ext cx="3620" cy="613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16400" name="Freeform 16"/>
          <p:cNvSpPr>
            <a:spLocks/>
          </p:cNvSpPr>
          <p:nvPr/>
        </p:nvSpPr>
        <p:spPr bwMode="auto">
          <a:xfrm>
            <a:off x="522288" y="5241925"/>
            <a:ext cx="8242300" cy="990600"/>
          </a:xfrm>
          <a:custGeom>
            <a:avLst/>
            <a:gdLst/>
            <a:ahLst/>
            <a:cxnLst>
              <a:cxn ang="0">
                <a:pos x="5184" y="8"/>
              </a:cxn>
              <a:cxn ang="0">
                <a:pos x="5136" y="8"/>
              </a:cxn>
              <a:cxn ang="0">
                <a:pos x="4848" y="56"/>
              </a:cxn>
              <a:cxn ang="0">
                <a:pos x="4368" y="104"/>
              </a:cxn>
              <a:cxn ang="0">
                <a:pos x="3744" y="296"/>
              </a:cxn>
              <a:cxn ang="0">
                <a:pos x="2736" y="296"/>
              </a:cxn>
              <a:cxn ang="0">
                <a:pos x="1920" y="584"/>
              </a:cxn>
              <a:cxn ang="0">
                <a:pos x="576" y="536"/>
              </a:cxn>
              <a:cxn ang="0">
                <a:pos x="0" y="584"/>
              </a:cxn>
            </a:cxnLst>
            <a:rect l="0" t="0" r="r" b="b"/>
            <a:pathLst>
              <a:path w="5192" h="624">
                <a:moveTo>
                  <a:pt x="5184" y="8"/>
                </a:moveTo>
                <a:cubicBezTo>
                  <a:pt x="5188" y="4"/>
                  <a:pt x="5192" y="0"/>
                  <a:pt x="5136" y="8"/>
                </a:cubicBezTo>
                <a:cubicBezTo>
                  <a:pt x="5080" y="16"/>
                  <a:pt x="4976" y="40"/>
                  <a:pt x="4848" y="56"/>
                </a:cubicBezTo>
                <a:cubicBezTo>
                  <a:pt x="4720" y="72"/>
                  <a:pt x="4552" y="64"/>
                  <a:pt x="4368" y="104"/>
                </a:cubicBezTo>
                <a:cubicBezTo>
                  <a:pt x="4184" y="144"/>
                  <a:pt x="4016" y="264"/>
                  <a:pt x="3744" y="296"/>
                </a:cubicBezTo>
                <a:cubicBezTo>
                  <a:pt x="3472" y="328"/>
                  <a:pt x="3040" y="248"/>
                  <a:pt x="2736" y="296"/>
                </a:cubicBezTo>
                <a:cubicBezTo>
                  <a:pt x="2432" y="344"/>
                  <a:pt x="2280" y="544"/>
                  <a:pt x="1920" y="584"/>
                </a:cubicBezTo>
                <a:cubicBezTo>
                  <a:pt x="1560" y="624"/>
                  <a:pt x="896" y="536"/>
                  <a:pt x="576" y="536"/>
                </a:cubicBezTo>
                <a:cubicBezTo>
                  <a:pt x="256" y="536"/>
                  <a:pt x="88" y="576"/>
                  <a:pt x="0" y="584"/>
                </a:cubicBezTo>
              </a:path>
            </a:pathLst>
          </a:custGeom>
          <a:noFill/>
          <a:ln w="28575" cmpd="sng">
            <a:solidFill>
              <a:srgbClr val="800000"/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9231" name="Line 25"/>
          <p:cNvSpPr>
            <a:spLocks noChangeShapeType="1"/>
          </p:cNvSpPr>
          <p:nvPr/>
        </p:nvSpPr>
        <p:spPr bwMode="auto">
          <a:xfrm>
            <a:off x="1441450" y="2765425"/>
            <a:ext cx="3175" cy="1854200"/>
          </a:xfrm>
          <a:prstGeom prst="line">
            <a:avLst/>
          </a:prstGeom>
          <a:noFill/>
          <a:ln w="3175">
            <a:solidFill>
              <a:schemeClr val="tx1"/>
            </a:solidFill>
            <a:prstDash val="lgDashDot"/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9232" name="Arc 74"/>
          <p:cNvSpPr>
            <a:spLocks/>
          </p:cNvSpPr>
          <p:nvPr/>
        </p:nvSpPr>
        <p:spPr bwMode="auto">
          <a:xfrm>
            <a:off x="1431925" y="3067050"/>
            <a:ext cx="711200" cy="750888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rgbClr val="C00000"/>
            </a:solidFill>
            <a:prstDash val="sysDot"/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9233" name="Text Box 75"/>
          <p:cNvSpPr txBox="1">
            <a:spLocks noChangeArrowheads="1"/>
          </p:cNvSpPr>
          <p:nvPr/>
        </p:nvSpPr>
        <p:spPr bwMode="auto">
          <a:xfrm>
            <a:off x="1903413" y="2932113"/>
            <a:ext cx="368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2400">
                <a:solidFill>
                  <a:srgbClr val="800000"/>
                </a:solidFill>
                <a:sym typeface="Symbol" pitchFamily="18" charset="2"/>
              </a:rPr>
              <a:t></a:t>
            </a:r>
          </a:p>
        </p:txBody>
      </p:sp>
      <p:sp>
        <p:nvSpPr>
          <p:cNvPr id="9234" name="Text Box 26"/>
          <p:cNvSpPr txBox="1">
            <a:spLocks noChangeArrowheads="1"/>
          </p:cNvSpPr>
          <p:nvPr/>
        </p:nvSpPr>
        <p:spPr bwMode="auto">
          <a:xfrm>
            <a:off x="1062038" y="6102350"/>
            <a:ext cx="2159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it-IT" sz="2800">
                <a:solidFill>
                  <a:srgbClr val="800000"/>
                </a:solidFill>
                <a:latin typeface="Tahoma" pitchFamily="34" charset="0"/>
                <a:cs typeface="Tahoma" pitchFamily="34" charset="0"/>
              </a:rPr>
              <a:t>A</a:t>
            </a:r>
          </a:p>
        </p:txBody>
      </p:sp>
      <p:sp>
        <p:nvSpPr>
          <p:cNvPr id="16475" name="Text Box 91"/>
          <p:cNvSpPr txBox="1">
            <a:spLocks noChangeArrowheads="1"/>
          </p:cNvSpPr>
          <p:nvPr/>
        </p:nvSpPr>
        <p:spPr bwMode="auto">
          <a:xfrm>
            <a:off x="0" y="630238"/>
            <a:ext cx="9143999" cy="1457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6000" tIns="36000" rIns="36000" bIns="36000">
            <a:spAutoFit/>
          </a:bodyPr>
          <a:lstStyle/>
          <a:p>
            <a:pPr algn="just">
              <a:spcAft>
                <a:spcPct val="35000"/>
              </a:spcAft>
            </a:pPr>
            <a:r>
              <a:rPr lang="it-IT" dirty="0">
                <a:solidFill>
                  <a:srgbClr val="660033"/>
                </a:solidFill>
                <a:latin typeface="Tahoma" pitchFamily="34" charset="0"/>
              </a:rPr>
              <a:t>Si tratta di un metodo semplice, poco costoso, e rapido da eseguire che si basa sulle letture ai </a:t>
            </a:r>
            <a:r>
              <a:rPr lang="it-IT" b="1" dirty="0">
                <a:solidFill>
                  <a:srgbClr val="660033"/>
                </a:solidFill>
                <a:latin typeface="Tahoma" pitchFamily="34" charset="0"/>
              </a:rPr>
              <a:t>fili </a:t>
            </a:r>
            <a:r>
              <a:rPr lang="it-IT" b="1" dirty="0" smtClean="0">
                <a:solidFill>
                  <a:srgbClr val="660033"/>
                </a:solidFill>
                <a:latin typeface="Tahoma" pitchFamily="34" charset="0"/>
              </a:rPr>
              <a:t>estremi </a:t>
            </a:r>
            <a:r>
              <a:rPr lang="it-IT" dirty="0">
                <a:solidFill>
                  <a:srgbClr val="660033"/>
                </a:solidFill>
                <a:latin typeface="Tahoma" pitchFamily="34" charset="0"/>
              </a:rPr>
              <a:t>del reticolo che individuano l’</a:t>
            </a:r>
            <a:r>
              <a:rPr lang="it-IT" b="1" dirty="0">
                <a:solidFill>
                  <a:srgbClr val="660033"/>
                </a:solidFill>
                <a:latin typeface="Tahoma" pitchFamily="34" charset="0"/>
              </a:rPr>
              <a:t>intervallo di stadia</a:t>
            </a:r>
            <a:r>
              <a:rPr lang="it-IT" dirty="0">
                <a:solidFill>
                  <a:srgbClr val="660033"/>
                </a:solidFill>
                <a:latin typeface="Tahoma" pitchFamily="34" charset="0"/>
              </a:rPr>
              <a:t> S, proporzionale alla distanza D. </a:t>
            </a:r>
            <a:r>
              <a:rPr lang="it-IT" dirty="0" smtClean="0">
                <a:solidFill>
                  <a:srgbClr val="660033"/>
                </a:solidFill>
                <a:latin typeface="Tahoma" pitchFamily="34" charset="0"/>
              </a:rPr>
              <a:t> Questa </a:t>
            </a:r>
            <a:r>
              <a:rPr lang="it-IT" dirty="0">
                <a:solidFill>
                  <a:srgbClr val="660033"/>
                </a:solidFill>
                <a:latin typeface="Tahoma" pitchFamily="34" charset="0"/>
              </a:rPr>
              <a:t>deve essere tenuta sotto i 100m e, in ogni caso, la sua precisione è </a:t>
            </a:r>
            <a:r>
              <a:rPr lang="it-IT" dirty="0" smtClean="0">
                <a:solidFill>
                  <a:srgbClr val="660033"/>
                </a:solidFill>
                <a:latin typeface="Tahoma" pitchFamily="34" charset="0"/>
              </a:rPr>
              <a:t>comunque</a:t>
            </a:r>
            <a:r>
              <a:rPr lang="it-IT" b="1" dirty="0" smtClean="0">
                <a:solidFill>
                  <a:srgbClr val="660033"/>
                </a:solidFill>
                <a:latin typeface="Tahoma" pitchFamily="34" charset="0"/>
              </a:rPr>
              <a:t> modesta</a:t>
            </a:r>
            <a:r>
              <a:rPr lang="it-IT" dirty="0" smtClean="0">
                <a:solidFill>
                  <a:srgbClr val="660033"/>
                </a:solidFill>
                <a:latin typeface="Tahoma" pitchFamily="34" charset="0"/>
              </a:rPr>
              <a:t> </a:t>
            </a:r>
            <a:r>
              <a:rPr lang="it-IT" dirty="0">
                <a:solidFill>
                  <a:srgbClr val="660033"/>
                </a:solidFill>
                <a:latin typeface="Tahoma" pitchFamily="34" charset="0"/>
              </a:rPr>
              <a:t>a causa delle </a:t>
            </a:r>
            <a:r>
              <a:rPr lang="it-IT" b="1" dirty="0">
                <a:solidFill>
                  <a:srgbClr val="660033"/>
                </a:solidFill>
                <a:latin typeface="Tahoma" pitchFamily="34" charset="0"/>
              </a:rPr>
              <a:t>numerose cause d’errore</a:t>
            </a:r>
            <a:r>
              <a:rPr lang="it-IT" dirty="0">
                <a:solidFill>
                  <a:srgbClr val="660033"/>
                </a:solidFill>
                <a:latin typeface="Tahoma" pitchFamily="34" charset="0"/>
              </a:rPr>
              <a:t> che intervengono nella misura (mediamente </a:t>
            </a:r>
            <a:r>
              <a:rPr lang="it-IT" dirty="0" smtClean="0">
                <a:solidFill>
                  <a:srgbClr val="660033"/>
                </a:solidFill>
                <a:latin typeface="Tahoma" pitchFamily="34" charset="0"/>
              </a:rPr>
              <a:t>e=10-15cm/100m).</a:t>
            </a:r>
            <a:endParaRPr lang="it-IT" dirty="0">
              <a:solidFill>
                <a:srgbClr val="660033"/>
              </a:solidFill>
              <a:latin typeface="Tahoma" pitchFamily="34" charset="0"/>
              <a:sym typeface="Symbol" pitchFamily="18" charset="2"/>
            </a:endParaRPr>
          </a:p>
        </p:txBody>
      </p:sp>
      <p:sp>
        <p:nvSpPr>
          <p:cNvPr id="16477" name="Text Box 93"/>
          <p:cNvSpPr txBox="1">
            <a:spLocks noChangeArrowheads="1"/>
          </p:cNvSpPr>
          <p:nvPr/>
        </p:nvSpPr>
        <p:spPr bwMode="auto">
          <a:xfrm>
            <a:off x="3518342" y="2041540"/>
            <a:ext cx="2246313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tIns="144000" rIns="108000" bIns="180000">
            <a:spAutoFit/>
          </a:bodyPr>
          <a:lstStyle/>
          <a:p>
            <a:pPr>
              <a:lnSpc>
                <a:spcPct val="80000"/>
              </a:lnSpc>
            </a:pPr>
            <a:r>
              <a:rPr lang="it-IT" sz="2400" b="1" i="1" dirty="0">
                <a:solidFill>
                  <a:srgbClr val="660033"/>
                </a:solidFill>
                <a:latin typeface="Times New Roman" pitchFamily="18" charset="0"/>
              </a:rPr>
              <a:t>D </a:t>
            </a:r>
            <a:r>
              <a:rPr lang="it-IT" sz="2400" i="1" dirty="0">
                <a:solidFill>
                  <a:srgbClr val="660033"/>
                </a:solidFill>
                <a:latin typeface="Times New Roman" pitchFamily="18" charset="0"/>
              </a:rPr>
              <a:t>= </a:t>
            </a:r>
            <a:r>
              <a:rPr lang="it-IT" sz="2400" b="1" i="1" dirty="0">
                <a:solidFill>
                  <a:srgbClr val="660033"/>
                </a:solidFill>
                <a:latin typeface="Times New Roman" pitchFamily="18" charset="0"/>
              </a:rPr>
              <a:t>K S sen</a:t>
            </a:r>
            <a:r>
              <a:rPr lang="it-IT" sz="2400" b="1" i="1" baseline="30000" dirty="0">
                <a:solidFill>
                  <a:srgbClr val="660033"/>
                </a:solidFill>
                <a:latin typeface="Times New Roman" pitchFamily="18" charset="0"/>
              </a:rPr>
              <a:t>2</a:t>
            </a:r>
            <a:r>
              <a:rPr lang="it-IT" sz="2400" b="1" i="1" dirty="0">
                <a:solidFill>
                  <a:srgbClr val="660033"/>
                </a:solidFill>
                <a:latin typeface="Times New Roman" pitchFamily="18" charset="0"/>
                <a:sym typeface="Symbol" pitchFamily="18" charset="2"/>
              </a:rPr>
              <a:t></a:t>
            </a:r>
          </a:p>
        </p:txBody>
      </p:sp>
      <p:sp>
        <p:nvSpPr>
          <p:cNvPr id="9237" name="Line 94"/>
          <p:cNvSpPr>
            <a:spLocks noChangeShapeType="1"/>
          </p:cNvSpPr>
          <p:nvPr/>
        </p:nvSpPr>
        <p:spPr bwMode="auto">
          <a:xfrm>
            <a:off x="8186738" y="5367338"/>
            <a:ext cx="4762" cy="1273175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pic>
        <p:nvPicPr>
          <p:cNvPr id="9238" name="Picture 17" descr="5602_w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4675" y="4262438"/>
            <a:ext cx="1693863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239" name="Connettore 1 57"/>
          <p:cNvCxnSpPr>
            <a:cxnSpLocks noChangeShapeType="1"/>
          </p:cNvCxnSpPr>
          <p:nvPr/>
        </p:nvCxnSpPr>
        <p:spPr bwMode="auto">
          <a:xfrm rot="5400000">
            <a:off x="1030288" y="6310313"/>
            <a:ext cx="808037" cy="158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6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7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0" descr="C:\TEMP\Stadi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85113" y="2411413"/>
            <a:ext cx="155575" cy="339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Segnaposto numero diapositiva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3570B59-D89A-4620-A7B2-03246208B00C}" type="slidenum">
              <a:rPr lang="it-IT" smtClean="0"/>
              <a:pPr/>
              <a:t>8</a:t>
            </a:fld>
            <a:endParaRPr lang="it-IT" smtClean="0"/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3025775" y="420688"/>
            <a:ext cx="25669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Aft>
                <a:spcPct val="40000"/>
              </a:spcAft>
              <a:defRPr/>
            </a:pPr>
            <a:r>
              <a:rPr lang="it-IT" sz="200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con stadia </a:t>
            </a:r>
            <a:r>
              <a:rPr lang="it-IT" sz="2000" b="1" dirty="0">
                <a:solidFill>
                  <a:srgbClr val="990000"/>
                </a:solidFill>
                <a:latin typeface="Tahoma" pitchFamily="34" charset="0"/>
              </a:rPr>
              <a:t>verticale</a:t>
            </a:r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0" y="0"/>
            <a:ext cx="9144000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it-IT" sz="2800" dirty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METODO AD ANGOLO PARALLATTICO VARIABILE</a:t>
            </a:r>
          </a:p>
        </p:txBody>
      </p:sp>
      <p:sp>
        <p:nvSpPr>
          <p:cNvPr id="10246" name="Text Box 14"/>
          <p:cNvSpPr txBox="1">
            <a:spLocks noChangeArrowheads="1"/>
          </p:cNvSpPr>
          <p:nvPr/>
        </p:nvSpPr>
        <p:spPr bwMode="auto">
          <a:xfrm>
            <a:off x="8005763" y="5829300"/>
            <a:ext cx="211137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it-IT" sz="2800">
                <a:solidFill>
                  <a:srgbClr val="800000"/>
                </a:solidFill>
                <a:latin typeface="Tahoma" pitchFamily="34" charset="0"/>
                <a:cs typeface="Tahoma" pitchFamily="34" charset="0"/>
              </a:rPr>
              <a:t>B</a:t>
            </a:r>
          </a:p>
        </p:txBody>
      </p:sp>
      <p:sp>
        <p:nvSpPr>
          <p:cNvPr id="10247" name="Text Box 15"/>
          <p:cNvSpPr txBox="1">
            <a:spLocks noChangeArrowheads="1"/>
          </p:cNvSpPr>
          <p:nvPr/>
        </p:nvSpPr>
        <p:spPr bwMode="auto">
          <a:xfrm>
            <a:off x="4878388" y="6073775"/>
            <a:ext cx="36195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tIns="36000" rIns="72000" bIns="72000">
            <a:spAutoFit/>
          </a:bodyPr>
          <a:lstStyle/>
          <a:p>
            <a:pPr>
              <a:lnSpc>
                <a:spcPct val="135000"/>
              </a:lnSpc>
            </a:pPr>
            <a:r>
              <a:rPr lang="it-IT" sz="2800">
                <a:solidFill>
                  <a:srgbClr val="800000"/>
                </a:solidFill>
                <a:latin typeface="Tahoma" pitchFamily="34" charset="0"/>
                <a:cs typeface="Tahoma" pitchFamily="34" charset="0"/>
              </a:rPr>
              <a:t>D</a:t>
            </a:r>
            <a:endParaRPr lang="it-IT" sz="2800" baseline="-25000">
              <a:solidFill>
                <a:srgbClr val="80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48" name="Text Box 16"/>
          <p:cNvSpPr txBox="1">
            <a:spLocks noChangeArrowheads="1"/>
          </p:cNvSpPr>
          <p:nvPr/>
        </p:nvSpPr>
        <p:spPr bwMode="auto">
          <a:xfrm>
            <a:off x="1460500" y="5835650"/>
            <a:ext cx="214313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it-IT" sz="2800">
                <a:solidFill>
                  <a:srgbClr val="800000"/>
                </a:solidFill>
                <a:latin typeface="Tahoma" pitchFamily="34" charset="0"/>
                <a:cs typeface="Tahoma" pitchFamily="34" charset="0"/>
              </a:rPr>
              <a:t>A</a:t>
            </a:r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8150225" y="2579688"/>
            <a:ext cx="469900" cy="1976437"/>
            <a:chOff x="5139" y="842"/>
            <a:chExt cx="296" cy="1245"/>
          </a:xfrm>
        </p:grpSpPr>
        <p:sp>
          <p:nvSpPr>
            <p:cNvPr id="10266" name="Text Box 17"/>
            <p:cNvSpPr txBox="1">
              <a:spLocks noChangeArrowheads="1"/>
            </p:cNvSpPr>
            <p:nvPr/>
          </p:nvSpPr>
          <p:spPr bwMode="auto">
            <a:xfrm rot="-5400000">
              <a:off x="4824" y="1294"/>
              <a:ext cx="960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36000" tIns="36000" rIns="72000" bIns="72000">
              <a:spAutoFit/>
            </a:bodyPr>
            <a:lstStyle/>
            <a:p>
              <a:r>
                <a:rPr lang="it-IT" sz="2000" b="1" i="1">
                  <a:solidFill>
                    <a:srgbClr val="660033"/>
                  </a:solidFill>
                  <a:latin typeface="Times New Roman" pitchFamily="18" charset="0"/>
                </a:rPr>
                <a:t>S = </a:t>
              </a:r>
              <a:r>
                <a:rPr lang="it-IT" sz="2000">
                  <a:solidFill>
                    <a:srgbClr val="660033"/>
                  </a:solidFill>
                  <a:latin typeface="Times New Roman" pitchFamily="18" charset="0"/>
                </a:rPr>
                <a:t>(</a:t>
              </a:r>
              <a:r>
                <a:rPr lang="it-IT" sz="2000" b="1" i="1">
                  <a:solidFill>
                    <a:srgbClr val="660033"/>
                  </a:solidFill>
                  <a:latin typeface="Times New Roman" pitchFamily="18" charset="0"/>
                </a:rPr>
                <a:t>l</a:t>
              </a:r>
              <a:r>
                <a:rPr lang="it-IT" sz="2000" b="1" baseline="-25000">
                  <a:solidFill>
                    <a:srgbClr val="660033"/>
                  </a:solidFill>
                  <a:latin typeface="Times New Roman" pitchFamily="18" charset="0"/>
                </a:rPr>
                <a:t>1</a:t>
              </a:r>
              <a:r>
                <a:rPr lang="it-IT" sz="2000" b="1" i="1" baseline="-25000">
                  <a:solidFill>
                    <a:srgbClr val="660033"/>
                  </a:solidFill>
                  <a:latin typeface="Times New Roman" pitchFamily="18" charset="0"/>
                </a:rPr>
                <a:t> </a:t>
              </a:r>
              <a:r>
                <a:rPr lang="it-IT" sz="2000" b="1" i="1">
                  <a:solidFill>
                    <a:srgbClr val="660033"/>
                  </a:solidFill>
                  <a:latin typeface="Times New Roman" pitchFamily="18" charset="0"/>
                </a:rPr>
                <a:t>– l</a:t>
              </a:r>
              <a:r>
                <a:rPr lang="it-IT" sz="2000" b="1" baseline="-25000">
                  <a:solidFill>
                    <a:srgbClr val="660033"/>
                  </a:solidFill>
                  <a:latin typeface="Times New Roman" pitchFamily="18" charset="0"/>
                </a:rPr>
                <a:t>2</a:t>
              </a:r>
              <a:r>
                <a:rPr lang="it-IT" sz="2000">
                  <a:solidFill>
                    <a:srgbClr val="660033"/>
                  </a:solidFill>
                  <a:latin typeface="Times New Roman" pitchFamily="18" charset="0"/>
                </a:rPr>
                <a:t>)</a:t>
              </a:r>
              <a:endParaRPr lang="it-IT" sz="2000" b="1" i="1" baseline="-25000">
                <a:solidFill>
                  <a:srgbClr val="660033"/>
                </a:solidFill>
                <a:latin typeface="Times New Roman" pitchFamily="18" charset="0"/>
              </a:endParaRPr>
            </a:p>
          </p:txBody>
        </p:sp>
        <p:sp>
          <p:nvSpPr>
            <p:cNvPr id="10267" name="Line 19"/>
            <p:cNvSpPr>
              <a:spLocks noChangeShapeType="1"/>
            </p:cNvSpPr>
            <p:nvPr/>
          </p:nvSpPr>
          <p:spPr bwMode="auto">
            <a:xfrm flipH="1">
              <a:off x="5139" y="842"/>
              <a:ext cx="1" cy="1245"/>
            </a:xfrm>
            <a:prstGeom prst="line">
              <a:avLst/>
            </a:prstGeom>
            <a:noFill/>
            <a:ln w="6350">
              <a:solidFill>
                <a:srgbClr val="660033"/>
              </a:solidFill>
              <a:round/>
              <a:headEnd type="arrow" w="med" len="med"/>
              <a:tailEnd type="arrow" w="med" len="med"/>
            </a:ln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10250" name="Line 22"/>
          <p:cNvSpPr>
            <a:spLocks noChangeShapeType="1"/>
          </p:cNvSpPr>
          <p:nvPr/>
        </p:nvSpPr>
        <p:spPr bwMode="auto">
          <a:xfrm flipV="1">
            <a:off x="1728788" y="2641600"/>
            <a:ext cx="0" cy="2173288"/>
          </a:xfrm>
          <a:prstGeom prst="line">
            <a:avLst/>
          </a:prstGeom>
          <a:noFill/>
          <a:ln w="3175">
            <a:solidFill>
              <a:schemeClr val="tx1"/>
            </a:solidFill>
            <a:prstDash val="lgDashDot"/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10251" name="Text Box 20"/>
          <p:cNvSpPr txBox="1">
            <a:spLocks noChangeArrowheads="1"/>
          </p:cNvSpPr>
          <p:nvPr/>
        </p:nvSpPr>
        <p:spPr bwMode="auto">
          <a:xfrm>
            <a:off x="7578725" y="2111375"/>
            <a:ext cx="396875" cy="60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tIns="36000" rIns="72000" bIns="72000">
            <a:spAutoFit/>
          </a:bodyPr>
          <a:lstStyle/>
          <a:p>
            <a:pPr>
              <a:lnSpc>
                <a:spcPct val="135000"/>
              </a:lnSpc>
            </a:pPr>
            <a:r>
              <a:rPr lang="it-IT" sz="2400" b="1" i="1">
                <a:solidFill>
                  <a:srgbClr val="660033"/>
                </a:solidFill>
                <a:latin typeface="Times New Roman" pitchFamily="18" charset="0"/>
              </a:rPr>
              <a:t>l</a:t>
            </a:r>
            <a:r>
              <a:rPr lang="it-IT" sz="2400" b="1" baseline="-25000">
                <a:solidFill>
                  <a:srgbClr val="660033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0252" name="Line 21"/>
          <p:cNvSpPr>
            <a:spLocks noChangeShapeType="1"/>
          </p:cNvSpPr>
          <p:nvPr/>
        </p:nvSpPr>
        <p:spPr bwMode="auto">
          <a:xfrm flipV="1">
            <a:off x="1801813" y="2592388"/>
            <a:ext cx="6165850" cy="1581150"/>
          </a:xfrm>
          <a:prstGeom prst="line">
            <a:avLst/>
          </a:prstGeom>
          <a:noFill/>
          <a:ln w="9525">
            <a:solidFill>
              <a:srgbClr val="8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10253" name="Text Box 24"/>
          <p:cNvSpPr txBox="1">
            <a:spLocks noChangeArrowheads="1"/>
          </p:cNvSpPr>
          <p:nvPr/>
        </p:nvSpPr>
        <p:spPr bwMode="auto">
          <a:xfrm>
            <a:off x="2055813" y="3509963"/>
            <a:ext cx="3968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tIns="36000" rIns="72000" bIns="72000">
            <a:spAutoFit/>
          </a:bodyPr>
          <a:lstStyle/>
          <a:p>
            <a:pPr>
              <a:lnSpc>
                <a:spcPct val="135000"/>
              </a:lnSpc>
            </a:pPr>
            <a:r>
              <a:rPr lang="it-IT" sz="2400" b="1" i="1">
                <a:solidFill>
                  <a:srgbClr val="800000"/>
                </a:solidFill>
                <a:latin typeface="Times New Roman" pitchFamily="18" charset="0"/>
                <a:sym typeface="Symbol" pitchFamily="18" charset="2"/>
              </a:rPr>
              <a:t></a:t>
            </a:r>
            <a:r>
              <a:rPr lang="it-IT" sz="2200" baseline="-25000">
                <a:solidFill>
                  <a:srgbClr val="8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0254" name="Text Box 18"/>
          <p:cNvSpPr txBox="1">
            <a:spLocks noChangeArrowheads="1"/>
          </p:cNvSpPr>
          <p:nvPr/>
        </p:nvSpPr>
        <p:spPr bwMode="auto">
          <a:xfrm>
            <a:off x="7539038" y="3949700"/>
            <a:ext cx="433387" cy="60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tIns="36000" rIns="72000" bIns="72000">
            <a:spAutoFit/>
          </a:bodyPr>
          <a:lstStyle/>
          <a:p>
            <a:pPr>
              <a:lnSpc>
                <a:spcPct val="135000"/>
              </a:lnSpc>
            </a:pPr>
            <a:r>
              <a:rPr lang="it-IT" sz="2400" b="1" i="1">
                <a:solidFill>
                  <a:srgbClr val="660033"/>
                </a:solidFill>
                <a:latin typeface="Times New Roman" pitchFamily="18" charset="0"/>
              </a:rPr>
              <a:t>l</a:t>
            </a:r>
            <a:r>
              <a:rPr lang="it-IT" sz="2400" b="1" baseline="-25000">
                <a:solidFill>
                  <a:srgbClr val="660033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0255" name="Text Box 34"/>
          <p:cNvSpPr txBox="1">
            <a:spLocks noChangeArrowheads="1"/>
          </p:cNvSpPr>
          <p:nvPr/>
        </p:nvSpPr>
        <p:spPr bwMode="auto">
          <a:xfrm>
            <a:off x="2735263" y="3679825"/>
            <a:ext cx="3968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tIns="36000" rIns="72000" bIns="72000">
            <a:spAutoFit/>
          </a:bodyPr>
          <a:lstStyle/>
          <a:p>
            <a:pPr>
              <a:lnSpc>
                <a:spcPct val="135000"/>
              </a:lnSpc>
            </a:pPr>
            <a:r>
              <a:rPr lang="it-IT" sz="2400" b="1" i="1">
                <a:solidFill>
                  <a:srgbClr val="800000"/>
                </a:solidFill>
                <a:latin typeface="Times New Roman" pitchFamily="18" charset="0"/>
                <a:sym typeface="Symbol" pitchFamily="18" charset="2"/>
              </a:rPr>
              <a:t></a:t>
            </a:r>
            <a:r>
              <a:rPr lang="it-IT" sz="2200" baseline="-25000">
                <a:solidFill>
                  <a:srgbClr val="8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0256" name="Line 38"/>
          <p:cNvSpPr>
            <a:spLocks noChangeShapeType="1"/>
          </p:cNvSpPr>
          <p:nvPr/>
        </p:nvSpPr>
        <p:spPr bwMode="auto">
          <a:xfrm>
            <a:off x="1843088" y="4159250"/>
            <a:ext cx="6140450" cy="349250"/>
          </a:xfrm>
          <a:prstGeom prst="line">
            <a:avLst/>
          </a:prstGeom>
          <a:noFill/>
          <a:ln w="9525">
            <a:solidFill>
              <a:srgbClr val="8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17460" name="Text Box 52"/>
          <p:cNvSpPr txBox="1">
            <a:spLocks noChangeArrowheads="1"/>
          </p:cNvSpPr>
          <p:nvPr/>
        </p:nvSpPr>
        <p:spPr bwMode="auto">
          <a:xfrm>
            <a:off x="3333750" y="1930400"/>
            <a:ext cx="26416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44000" tIns="108000" rIns="144000" bIns="108000">
            <a:spAutoFit/>
          </a:bodyPr>
          <a:lstStyle/>
          <a:p>
            <a:r>
              <a:rPr lang="it-IT" sz="2000" b="1" i="1" dirty="0">
                <a:solidFill>
                  <a:srgbClr val="660033"/>
                </a:solidFill>
                <a:latin typeface="Times New Roman" pitchFamily="18" charset="0"/>
              </a:rPr>
              <a:t>               l</a:t>
            </a:r>
            <a:r>
              <a:rPr lang="it-IT" sz="2000" b="1" baseline="-25000" dirty="0">
                <a:solidFill>
                  <a:srgbClr val="660033"/>
                </a:solidFill>
                <a:latin typeface="Times New Roman" pitchFamily="18" charset="0"/>
              </a:rPr>
              <a:t>1</a:t>
            </a:r>
            <a:r>
              <a:rPr lang="it-IT" sz="2000" b="1" i="1" baseline="-25000" dirty="0">
                <a:solidFill>
                  <a:srgbClr val="660033"/>
                </a:solidFill>
                <a:latin typeface="Times New Roman" pitchFamily="18" charset="0"/>
              </a:rPr>
              <a:t> </a:t>
            </a:r>
            <a:r>
              <a:rPr lang="it-IT" sz="2000" b="1" i="1" dirty="0">
                <a:solidFill>
                  <a:srgbClr val="660033"/>
                </a:solidFill>
                <a:latin typeface="Times New Roman" pitchFamily="18" charset="0"/>
              </a:rPr>
              <a:t>– l</a:t>
            </a:r>
            <a:r>
              <a:rPr lang="it-IT" sz="2000" b="1" baseline="-25000" dirty="0">
                <a:solidFill>
                  <a:srgbClr val="660033"/>
                </a:solidFill>
                <a:latin typeface="Times New Roman" pitchFamily="18" charset="0"/>
              </a:rPr>
              <a:t>2</a:t>
            </a:r>
          </a:p>
          <a:p>
            <a:r>
              <a:rPr lang="it-IT" sz="2000" b="1" i="1" dirty="0">
                <a:solidFill>
                  <a:srgbClr val="660033"/>
                </a:solidFill>
                <a:latin typeface="Times New Roman" pitchFamily="18" charset="0"/>
              </a:rPr>
              <a:t> D = </a:t>
            </a:r>
            <a:r>
              <a:rPr lang="it-IT" sz="1400" i="1" dirty="0">
                <a:solidFill>
                  <a:srgbClr val="660033"/>
                </a:solidFill>
                <a:latin typeface="Times New Roman" pitchFamily="18" charset="0"/>
              </a:rPr>
              <a:t>-------------------------------</a:t>
            </a:r>
          </a:p>
          <a:p>
            <a:pPr>
              <a:lnSpc>
                <a:spcPct val="80000"/>
              </a:lnSpc>
            </a:pPr>
            <a:r>
              <a:rPr lang="it-IT" sz="2000" b="1" i="1" dirty="0">
                <a:solidFill>
                  <a:srgbClr val="660033"/>
                </a:solidFill>
                <a:latin typeface="Times New Roman" pitchFamily="18" charset="0"/>
                <a:sym typeface="Symbol" pitchFamily="18" charset="2"/>
              </a:rPr>
              <a:t>        cotg</a:t>
            </a:r>
            <a:r>
              <a:rPr lang="it-IT" sz="2000" b="1" baseline="-25000" dirty="0">
                <a:solidFill>
                  <a:srgbClr val="660033"/>
                </a:solidFill>
                <a:latin typeface="Times New Roman" pitchFamily="18" charset="0"/>
                <a:sym typeface="Symbol" pitchFamily="18" charset="2"/>
              </a:rPr>
              <a:t>1</a:t>
            </a:r>
            <a:r>
              <a:rPr lang="it-IT" sz="2000" b="1" i="1" dirty="0">
                <a:solidFill>
                  <a:srgbClr val="660033"/>
                </a:solidFill>
                <a:latin typeface="Times New Roman" pitchFamily="18" charset="0"/>
              </a:rPr>
              <a:t> -</a:t>
            </a:r>
            <a:r>
              <a:rPr lang="it-IT" sz="2000" b="1" i="1" dirty="0">
                <a:solidFill>
                  <a:srgbClr val="660033"/>
                </a:solidFill>
                <a:latin typeface="Times New Roman" pitchFamily="18" charset="0"/>
                <a:sym typeface="Symbol" pitchFamily="18" charset="2"/>
              </a:rPr>
              <a:t> cotg</a:t>
            </a:r>
            <a:r>
              <a:rPr lang="it-IT" sz="2000" b="1" baseline="-25000" dirty="0">
                <a:solidFill>
                  <a:srgbClr val="660033"/>
                </a:solidFill>
                <a:latin typeface="Times New Roman" pitchFamily="18" charset="0"/>
                <a:sym typeface="Symbol" pitchFamily="18" charset="2"/>
              </a:rPr>
              <a:t>2</a:t>
            </a:r>
            <a:r>
              <a:rPr lang="it-IT" sz="2000" i="1" dirty="0">
                <a:solidFill>
                  <a:srgbClr val="660033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0258" name="Line 56"/>
          <p:cNvSpPr>
            <a:spLocks noChangeShapeType="1"/>
          </p:cNvSpPr>
          <p:nvPr/>
        </p:nvSpPr>
        <p:spPr bwMode="auto">
          <a:xfrm>
            <a:off x="7950200" y="5711825"/>
            <a:ext cx="1588" cy="10541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10259" name="Line 57"/>
          <p:cNvSpPr>
            <a:spLocks noChangeShapeType="1"/>
          </p:cNvSpPr>
          <p:nvPr/>
        </p:nvSpPr>
        <p:spPr bwMode="auto">
          <a:xfrm>
            <a:off x="1812925" y="6253163"/>
            <a:ext cx="4763" cy="482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17466" name="Text Box 58"/>
          <p:cNvSpPr txBox="1">
            <a:spLocks noChangeArrowheads="1"/>
          </p:cNvSpPr>
          <p:nvPr/>
        </p:nvSpPr>
        <p:spPr bwMode="auto">
          <a:xfrm>
            <a:off x="0" y="844523"/>
            <a:ext cx="9144000" cy="1180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6000" tIns="36000" rIns="36000" bIns="36000">
            <a:spAutoFit/>
          </a:bodyPr>
          <a:lstStyle/>
          <a:p>
            <a:pPr algn="just">
              <a:spcAft>
                <a:spcPct val="35000"/>
              </a:spcAft>
            </a:pPr>
            <a:r>
              <a:rPr lang="it-IT" dirty="0">
                <a:solidFill>
                  <a:srgbClr val="660033"/>
                </a:solidFill>
                <a:latin typeface="Tahoma" pitchFamily="34" charset="0"/>
              </a:rPr>
              <a:t>Il metodo prevede due letture al </a:t>
            </a:r>
            <a:r>
              <a:rPr lang="it-IT" b="1" dirty="0">
                <a:solidFill>
                  <a:srgbClr val="660033"/>
                </a:solidFill>
                <a:latin typeface="Tahoma" pitchFamily="34" charset="0"/>
              </a:rPr>
              <a:t>filo medio </a:t>
            </a:r>
            <a:r>
              <a:rPr lang="it-IT" dirty="0">
                <a:solidFill>
                  <a:srgbClr val="660033"/>
                </a:solidFill>
                <a:latin typeface="Tahoma" pitchFamily="34" charset="0"/>
              </a:rPr>
              <a:t>della stadia verticale, e dei connessi </a:t>
            </a:r>
            <a:r>
              <a:rPr lang="it-IT" b="1" dirty="0">
                <a:solidFill>
                  <a:srgbClr val="660033"/>
                </a:solidFill>
                <a:latin typeface="Tahoma" pitchFamily="34" charset="0"/>
              </a:rPr>
              <a:t>angoli zenitali</a:t>
            </a:r>
            <a:r>
              <a:rPr lang="it-IT" dirty="0">
                <a:solidFill>
                  <a:srgbClr val="660033"/>
                </a:solidFill>
                <a:latin typeface="Tahoma" pitchFamily="34" charset="0"/>
              </a:rPr>
              <a:t>, corrispondenti a </a:t>
            </a:r>
            <a:r>
              <a:rPr lang="it-IT" b="1" dirty="0">
                <a:solidFill>
                  <a:srgbClr val="660033"/>
                </a:solidFill>
                <a:latin typeface="Tahoma" pitchFamily="34" charset="0"/>
              </a:rPr>
              <a:t>due posizioni arbitrarie </a:t>
            </a:r>
            <a:r>
              <a:rPr lang="it-IT" dirty="0">
                <a:solidFill>
                  <a:srgbClr val="660033"/>
                </a:solidFill>
                <a:latin typeface="Tahoma" pitchFamily="34" charset="0"/>
              </a:rPr>
              <a:t>del collimatore del goniometro </a:t>
            </a:r>
            <a:r>
              <a:rPr lang="it-IT" dirty="0" smtClean="0">
                <a:solidFill>
                  <a:srgbClr val="660033"/>
                </a:solidFill>
                <a:latin typeface="Tahoma" pitchFamily="34" charset="0"/>
              </a:rPr>
              <a:t>utilizzato. È </a:t>
            </a:r>
            <a:r>
              <a:rPr lang="it-IT" dirty="0">
                <a:solidFill>
                  <a:srgbClr val="660033"/>
                </a:solidFill>
                <a:latin typeface="Tahoma" pitchFamily="34" charset="0"/>
              </a:rPr>
              <a:t>un metodo più preciso del precedente, soprattutto se gli angoli zenitali vengono letti con un teodolite (mediamente e=6-8cm/100m)</a:t>
            </a:r>
            <a:endParaRPr lang="it-IT" dirty="0">
              <a:solidFill>
                <a:srgbClr val="660033"/>
              </a:solidFill>
              <a:latin typeface="Tahoma" pitchFamily="34" charset="0"/>
              <a:sym typeface="Symbol" pitchFamily="18" charset="2"/>
            </a:endParaRPr>
          </a:p>
        </p:txBody>
      </p:sp>
      <p:pic>
        <p:nvPicPr>
          <p:cNvPr id="10261" name="Picture 9" descr="C:\TEMP\Stazione.tif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04888" y="3976688"/>
            <a:ext cx="1349375" cy="2382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3" name="Connettore 2 32"/>
          <p:cNvCxnSpPr/>
          <p:nvPr/>
        </p:nvCxnSpPr>
        <p:spPr>
          <a:xfrm flipV="1">
            <a:off x="1809750" y="6589713"/>
            <a:ext cx="6137275" cy="1587"/>
          </a:xfrm>
          <a:prstGeom prst="straightConnector1">
            <a:avLst/>
          </a:prstGeom>
          <a:ln w="63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igura a mano libera 34"/>
          <p:cNvSpPr/>
          <p:nvPr/>
        </p:nvSpPr>
        <p:spPr>
          <a:xfrm>
            <a:off x="715963" y="5645150"/>
            <a:ext cx="7799387" cy="711200"/>
          </a:xfrm>
          <a:custGeom>
            <a:avLst/>
            <a:gdLst>
              <a:gd name="connsiteX0" fmla="*/ 0 w 7800230"/>
              <a:gd name="connsiteY0" fmla="*/ 596348 h 711642"/>
              <a:gd name="connsiteX1" fmla="*/ 803082 w 7800230"/>
              <a:gd name="connsiteY1" fmla="*/ 707666 h 711642"/>
              <a:gd name="connsiteX2" fmla="*/ 1327868 w 7800230"/>
              <a:gd name="connsiteY2" fmla="*/ 572494 h 711642"/>
              <a:gd name="connsiteX3" fmla="*/ 2345635 w 7800230"/>
              <a:gd name="connsiteY3" fmla="*/ 477078 h 711642"/>
              <a:gd name="connsiteX4" fmla="*/ 3339548 w 7800230"/>
              <a:gd name="connsiteY4" fmla="*/ 477078 h 711642"/>
              <a:gd name="connsiteX5" fmla="*/ 4134679 w 7800230"/>
              <a:gd name="connsiteY5" fmla="*/ 326004 h 711642"/>
              <a:gd name="connsiteX6" fmla="*/ 5041127 w 7800230"/>
              <a:gd name="connsiteY6" fmla="*/ 421419 h 711642"/>
              <a:gd name="connsiteX7" fmla="*/ 5661329 w 7800230"/>
              <a:gd name="connsiteY7" fmla="*/ 302150 h 711642"/>
              <a:gd name="connsiteX8" fmla="*/ 6424654 w 7800230"/>
              <a:gd name="connsiteY8" fmla="*/ 143124 h 711642"/>
              <a:gd name="connsiteX9" fmla="*/ 6981246 w 7800230"/>
              <a:gd name="connsiteY9" fmla="*/ 159026 h 711642"/>
              <a:gd name="connsiteX10" fmla="*/ 7402665 w 7800230"/>
              <a:gd name="connsiteY10" fmla="*/ 127221 h 711642"/>
              <a:gd name="connsiteX11" fmla="*/ 7800230 w 7800230"/>
              <a:gd name="connsiteY11" fmla="*/ 0 h 71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800230" h="711642">
                <a:moveTo>
                  <a:pt x="0" y="596348"/>
                </a:moveTo>
                <a:cubicBezTo>
                  <a:pt x="290885" y="653995"/>
                  <a:pt x="581771" y="711642"/>
                  <a:pt x="803082" y="707666"/>
                </a:cubicBezTo>
                <a:cubicBezTo>
                  <a:pt x="1024393" y="703690"/>
                  <a:pt x="1070776" y="610925"/>
                  <a:pt x="1327868" y="572494"/>
                </a:cubicBezTo>
                <a:cubicBezTo>
                  <a:pt x="1584960" y="534063"/>
                  <a:pt x="2010355" y="492981"/>
                  <a:pt x="2345635" y="477078"/>
                </a:cubicBezTo>
                <a:cubicBezTo>
                  <a:pt x="2680915" y="461175"/>
                  <a:pt x="3041374" y="502257"/>
                  <a:pt x="3339548" y="477078"/>
                </a:cubicBezTo>
                <a:cubicBezTo>
                  <a:pt x="3637722" y="451899"/>
                  <a:pt x="3851083" y="335280"/>
                  <a:pt x="4134679" y="326004"/>
                </a:cubicBezTo>
                <a:cubicBezTo>
                  <a:pt x="4418275" y="316728"/>
                  <a:pt x="4786685" y="425395"/>
                  <a:pt x="5041127" y="421419"/>
                </a:cubicBezTo>
                <a:cubicBezTo>
                  <a:pt x="5295569" y="417443"/>
                  <a:pt x="5661329" y="302150"/>
                  <a:pt x="5661329" y="302150"/>
                </a:cubicBezTo>
                <a:cubicBezTo>
                  <a:pt x="5891917" y="255768"/>
                  <a:pt x="6204668" y="166978"/>
                  <a:pt x="6424654" y="143124"/>
                </a:cubicBezTo>
                <a:cubicBezTo>
                  <a:pt x="6644640" y="119270"/>
                  <a:pt x="6818244" y="161676"/>
                  <a:pt x="6981246" y="159026"/>
                </a:cubicBezTo>
                <a:cubicBezTo>
                  <a:pt x="7144248" y="156376"/>
                  <a:pt x="7266168" y="153725"/>
                  <a:pt x="7402665" y="127221"/>
                </a:cubicBezTo>
                <a:cubicBezTo>
                  <a:pt x="7539162" y="100717"/>
                  <a:pt x="7669696" y="50358"/>
                  <a:pt x="7800230" y="0"/>
                </a:cubicBezTo>
              </a:path>
            </a:pathLst>
          </a:custGeom>
          <a:noFill/>
          <a:ln w="28575">
            <a:solidFill>
              <a:srgbClr val="800000"/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39" name="Arco 38"/>
          <p:cNvSpPr/>
          <p:nvPr/>
        </p:nvSpPr>
        <p:spPr>
          <a:xfrm>
            <a:off x="1027113" y="3429000"/>
            <a:ext cx="1487487" cy="1492250"/>
          </a:xfrm>
          <a:prstGeom prst="arc">
            <a:avLst>
              <a:gd name="adj1" fmla="val 16097634"/>
              <a:gd name="adj2" fmla="val 20821370"/>
            </a:avLst>
          </a:prstGeom>
          <a:noFill/>
          <a:ln w="28575">
            <a:solidFill>
              <a:srgbClr val="800000"/>
            </a:solidFill>
            <a:prstDash val="sysDot"/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sp>
        <p:nvSpPr>
          <p:cNvPr id="40" name="Arco 39"/>
          <p:cNvSpPr/>
          <p:nvPr/>
        </p:nvSpPr>
        <p:spPr>
          <a:xfrm>
            <a:off x="874713" y="3265488"/>
            <a:ext cx="1824037" cy="1830387"/>
          </a:xfrm>
          <a:prstGeom prst="arc">
            <a:avLst>
              <a:gd name="adj1" fmla="val 16025535"/>
              <a:gd name="adj2" fmla="val 105050"/>
            </a:avLst>
          </a:prstGeom>
          <a:noFill/>
          <a:ln w="28575">
            <a:solidFill>
              <a:srgbClr val="800000"/>
            </a:solidFill>
            <a:prstDash val="sysDot"/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6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igura a mano libera 34"/>
          <p:cNvSpPr/>
          <p:nvPr/>
        </p:nvSpPr>
        <p:spPr>
          <a:xfrm rot="21149559">
            <a:off x="5330080" y="3164619"/>
            <a:ext cx="3636010" cy="1455420"/>
          </a:xfrm>
          <a:custGeom>
            <a:avLst/>
            <a:gdLst>
              <a:gd name="connsiteX0" fmla="*/ 17780 w 3437890"/>
              <a:gd name="connsiteY0" fmla="*/ 546100 h 1245870"/>
              <a:gd name="connsiteX1" fmla="*/ 261620 w 3437890"/>
              <a:gd name="connsiteY1" fmla="*/ 393700 h 1245870"/>
              <a:gd name="connsiteX2" fmla="*/ 574040 w 3437890"/>
              <a:gd name="connsiteY2" fmla="*/ 302260 h 1245870"/>
              <a:gd name="connsiteX3" fmla="*/ 787400 w 3437890"/>
              <a:gd name="connsiteY3" fmla="*/ 165100 h 1245870"/>
              <a:gd name="connsiteX4" fmla="*/ 1038860 w 3437890"/>
              <a:gd name="connsiteY4" fmla="*/ 96520 h 1245870"/>
              <a:gd name="connsiteX5" fmla="*/ 1176020 w 3437890"/>
              <a:gd name="connsiteY5" fmla="*/ 12700 h 1245870"/>
              <a:gd name="connsiteX6" fmla="*/ 1732280 w 3437890"/>
              <a:gd name="connsiteY6" fmla="*/ 172720 h 1245870"/>
              <a:gd name="connsiteX7" fmla="*/ 2212340 w 3437890"/>
              <a:gd name="connsiteY7" fmla="*/ 302260 h 1245870"/>
              <a:gd name="connsiteX8" fmla="*/ 2479040 w 3437890"/>
              <a:gd name="connsiteY8" fmla="*/ 447040 h 1245870"/>
              <a:gd name="connsiteX9" fmla="*/ 2768600 w 3437890"/>
              <a:gd name="connsiteY9" fmla="*/ 485140 h 1245870"/>
              <a:gd name="connsiteX10" fmla="*/ 2951480 w 3437890"/>
              <a:gd name="connsiteY10" fmla="*/ 568960 h 1245870"/>
              <a:gd name="connsiteX11" fmla="*/ 3286760 w 3437890"/>
              <a:gd name="connsiteY11" fmla="*/ 637540 h 1245870"/>
              <a:gd name="connsiteX12" fmla="*/ 3408680 w 3437890"/>
              <a:gd name="connsiteY12" fmla="*/ 706120 h 1245870"/>
              <a:gd name="connsiteX13" fmla="*/ 3111500 w 3437890"/>
              <a:gd name="connsiteY13" fmla="*/ 850900 h 1245870"/>
              <a:gd name="connsiteX14" fmla="*/ 2722880 w 3437890"/>
              <a:gd name="connsiteY14" fmla="*/ 949960 h 1245870"/>
              <a:gd name="connsiteX15" fmla="*/ 2501900 w 3437890"/>
              <a:gd name="connsiteY15" fmla="*/ 1132840 h 1245870"/>
              <a:gd name="connsiteX16" fmla="*/ 2189480 w 3437890"/>
              <a:gd name="connsiteY16" fmla="*/ 1231900 h 1245870"/>
              <a:gd name="connsiteX17" fmla="*/ 2128520 w 3437890"/>
              <a:gd name="connsiteY17" fmla="*/ 1216660 h 1245870"/>
              <a:gd name="connsiteX18" fmla="*/ 1838960 w 3437890"/>
              <a:gd name="connsiteY18" fmla="*/ 1117600 h 1245870"/>
              <a:gd name="connsiteX19" fmla="*/ 1564640 w 3437890"/>
              <a:gd name="connsiteY19" fmla="*/ 1010920 h 1245870"/>
              <a:gd name="connsiteX20" fmla="*/ 1214120 w 3437890"/>
              <a:gd name="connsiteY20" fmla="*/ 957580 h 1245870"/>
              <a:gd name="connsiteX21" fmla="*/ 977900 w 3437890"/>
              <a:gd name="connsiteY21" fmla="*/ 835660 h 1245870"/>
              <a:gd name="connsiteX22" fmla="*/ 749300 w 3437890"/>
              <a:gd name="connsiteY22" fmla="*/ 767080 h 1245870"/>
              <a:gd name="connsiteX23" fmla="*/ 421640 w 3437890"/>
              <a:gd name="connsiteY23" fmla="*/ 698500 h 1245870"/>
              <a:gd name="connsiteX24" fmla="*/ 154940 w 3437890"/>
              <a:gd name="connsiteY24" fmla="*/ 607060 h 1245870"/>
              <a:gd name="connsiteX25" fmla="*/ 17780 w 3437890"/>
              <a:gd name="connsiteY25" fmla="*/ 546100 h 124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437890" h="1245870">
                <a:moveTo>
                  <a:pt x="17780" y="546100"/>
                </a:moveTo>
                <a:cubicBezTo>
                  <a:pt x="35560" y="510540"/>
                  <a:pt x="168910" y="434340"/>
                  <a:pt x="261620" y="393700"/>
                </a:cubicBezTo>
                <a:cubicBezTo>
                  <a:pt x="354330" y="353060"/>
                  <a:pt x="486410" y="340360"/>
                  <a:pt x="574040" y="302260"/>
                </a:cubicBezTo>
                <a:cubicBezTo>
                  <a:pt x="661670" y="264160"/>
                  <a:pt x="709930" y="199390"/>
                  <a:pt x="787400" y="165100"/>
                </a:cubicBezTo>
                <a:cubicBezTo>
                  <a:pt x="864870" y="130810"/>
                  <a:pt x="974090" y="121920"/>
                  <a:pt x="1038860" y="96520"/>
                </a:cubicBezTo>
                <a:cubicBezTo>
                  <a:pt x="1103630" y="71120"/>
                  <a:pt x="1060450" y="0"/>
                  <a:pt x="1176020" y="12700"/>
                </a:cubicBezTo>
                <a:cubicBezTo>
                  <a:pt x="1291590" y="25400"/>
                  <a:pt x="1732280" y="172720"/>
                  <a:pt x="1732280" y="172720"/>
                </a:cubicBezTo>
                <a:cubicBezTo>
                  <a:pt x="1905000" y="220980"/>
                  <a:pt x="2087880" y="256540"/>
                  <a:pt x="2212340" y="302260"/>
                </a:cubicBezTo>
                <a:cubicBezTo>
                  <a:pt x="2336800" y="347980"/>
                  <a:pt x="2386330" y="416560"/>
                  <a:pt x="2479040" y="447040"/>
                </a:cubicBezTo>
                <a:cubicBezTo>
                  <a:pt x="2571750" y="477520"/>
                  <a:pt x="2689860" y="464820"/>
                  <a:pt x="2768600" y="485140"/>
                </a:cubicBezTo>
                <a:cubicBezTo>
                  <a:pt x="2847340" y="505460"/>
                  <a:pt x="2865120" y="543560"/>
                  <a:pt x="2951480" y="568960"/>
                </a:cubicBezTo>
                <a:cubicBezTo>
                  <a:pt x="3037840" y="594360"/>
                  <a:pt x="3210560" y="614680"/>
                  <a:pt x="3286760" y="637540"/>
                </a:cubicBezTo>
                <a:cubicBezTo>
                  <a:pt x="3362960" y="660400"/>
                  <a:pt x="3437890" y="670560"/>
                  <a:pt x="3408680" y="706120"/>
                </a:cubicBezTo>
                <a:cubicBezTo>
                  <a:pt x="3379470" y="741680"/>
                  <a:pt x="3225800" y="810260"/>
                  <a:pt x="3111500" y="850900"/>
                </a:cubicBezTo>
                <a:cubicBezTo>
                  <a:pt x="2997200" y="891540"/>
                  <a:pt x="2824480" y="902970"/>
                  <a:pt x="2722880" y="949960"/>
                </a:cubicBezTo>
                <a:cubicBezTo>
                  <a:pt x="2621280" y="996950"/>
                  <a:pt x="2590800" y="1085850"/>
                  <a:pt x="2501900" y="1132840"/>
                </a:cubicBezTo>
                <a:cubicBezTo>
                  <a:pt x="2413000" y="1179830"/>
                  <a:pt x="2251710" y="1217930"/>
                  <a:pt x="2189480" y="1231900"/>
                </a:cubicBezTo>
                <a:cubicBezTo>
                  <a:pt x="2127250" y="1245870"/>
                  <a:pt x="2186940" y="1235710"/>
                  <a:pt x="2128520" y="1216660"/>
                </a:cubicBezTo>
                <a:cubicBezTo>
                  <a:pt x="2070100" y="1197610"/>
                  <a:pt x="1932940" y="1151890"/>
                  <a:pt x="1838960" y="1117600"/>
                </a:cubicBezTo>
                <a:cubicBezTo>
                  <a:pt x="1744980" y="1083310"/>
                  <a:pt x="1668780" y="1037590"/>
                  <a:pt x="1564640" y="1010920"/>
                </a:cubicBezTo>
                <a:cubicBezTo>
                  <a:pt x="1460500" y="984250"/>
                  <a:pt x="1311910" y="986790"/>
                  <a:pt x="1214120" y="957580"/>
                </a:cubicBezTo>
                <a:cubicBezTo>
                  <a:pt x="1116330" y="928370"/>
                  <a:pt x="1055370" y="867410"/>
                  <a:pt x="977900" y="835660"/>
                </a:cubicBezTo>
                <a:cubicBezTo>
                  <a:pt x="900430" y="803910"/>
                  <a:pt x="842010" y="789940"/>
                  <a:pt x="749300" y="767080"/>
                </a:cubicBezTo>
                <a:cubicBezTo>
                  <a:pt x="656590" y="744220"/>
                  <a:pt x="520700" y="725170"/>
                  <a:pt x="421640" y="698500"/>
                </a:cubicBezTo>
                <a:cubicBezTo>
                  <a:pt x="322580" y="671830"/>
                  <a:pt x="220980" y="632460"/>
                  <a:pt x="154940" y="607060"/>
                </a:cubicBezTo>
                <a:cubicBezTo>
                  <a:pt x="88900" y="581660"/>
                  <a:pt x="0" y="581660"/>
                  <a:pt x="17780" y="546100"/>
                </a:cubicBezTo>
                <a:close/>
              </a:path>
            </a:pathLst>
          </a:custGeom>
          <a:solidFill>
            <a:srgbClr val="92D050">
              <a:alpha val="38039"/>
            </a:srgbClr>
          </a:solidFill>
          <a:ln>
            <a:solidFill>
              <a:srgbClr val="8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Figura a mano libera 33"/>
          <p:cNvSpPr/>
          <p:nvPr/>
        </p:nvSpPr>
        <p:spPr>
          <a:xfrm>
            <a:off x="0" y="5612130"/>
            <a:ext cx="3437890" cy="1245870"/>
          </a:xfrm>
          <a:custGeom>
            <a:avLst/>
            <a:gdLst>
              <a:gd name="connsiteX0" fmla="*/ 17780 w 3437890"/>
              <a:gd name="connsiteY0" fmla="*/ 546100 h 1245870"/>
              <a:gd name="connsiteX1" fmla="*/ 261620 w 3437890"/>
              <a:gd name="connsiteY1" fmla="*/ 393700 h 1245870"/>
              <a:gd name="connsiteX2" fmla="*/ 574040 w 3437890"/>
              <a:gd name="connsiteY2" fmla="*/ 302260 h 1245870"/>
              <a:gd name="connsiteX3" fmla="*/ 787400 w 3437890"/>
              <a:gd name="connsiteY3" fmla="*/ 165100 h 1245870"/>
              <a:gd name="connsiteX4" fmla="*/ 1038860 w 3437890"/>
              <a:gd name="connsiteY4" fmla="*/ 96520 h 1245870"/>
              <a:gd name="connsiteX5" fmla="*/ 1176020 w 3437890"/>
              <a:gd name="connsiteY5" fmla="*/ 12700 h 1245870"/>
              <a:gd name="connsiteX6" fmla="*/ 1732280 w 3437890"/>
              <a:gd name="connsiteY6" fmla="*/ 172720 h 1245870"/>
              <a:gd name="connsiteX7" fmla="*/ 2212340 w 3437890"/>
              <a:gd name="connsiteY7" fmla="*/ 302260 h 1245870"/>
              <a:gd name="connsiteX8" fmla="*/ 2479040 w 3437890"/>
              <a:gd name="connsiteY8" fmla="*/ 447040 h 1245870"/>
              <a:gd name="connsiteX9" fmla="*/ 2768600 w 3437890"/>
              <a:gd name="connsiteY9" fmla="*/ 485140 h 1245870"/>
              <a:gd name="connsiteX10" fmla="*/ 2951480 w 3437890"/>
              <a:gd name="connsiteY10" fmla="*/ 568960 h 1245870"/>
              <a:gd name="connsiteX11" fmla="*/ 3286760 w 3437890"/>
              <a:gd name="connsiteY11" fmla="*/ 637540 h 1245870"/>
              <a:gd name="connsiteX12" fmla="*/ 3408680 w 3437890"/>
              <a:gd name="connsiteY12" fmla="*/ 706120 h 1245870"/>
              <a:gd name="connsiteX13" fmla="*/ 3111500 w 3437890"/>
              <a:gd name="connsiteY13" fmla="*/ 850900 h 1245870"/>
              <a:gd name="connsiteX14" fmla="*/ 2722880 w 3437890"/>
              <a:gd name="connsiteY14" fmla="*/ 949960 h 1245870"/>
              <a:gd name="connsiteX15" fmla="*/ 2501900 w 3437890"/>
              <a:gd name="connsiteY15" fmla="*/ 1132840 h 1245870"/>
              <a:gd name="connsiteX16" fmla="*/ 2189480 w 3437890"/>
              <a:gd name="connsiteY16" fmla="*/ 1231900 h 1245870"/>
              <a:gd name="connsiteX17" fmla="*/ 2128520 w 3437890"/>
              <a:gd name="connsiteY17" fmla="*/ 1216660 h 1245870"/>
              <a:gd name="connsiteX18" fmla="*/ 1838960 w 3437890"/>
              <a:gd name="connsiteY18" fmla="*/ 1117600 h 1245870"/>
              <a:gd name="connsiteX19" fmla="*/ 1564640 w 3437890"/>
              <a:gd name="connsiteY19" fmla="*/ 1010920 h 1245870"/>
              <a:gd name="connsiteX20" fmla="*/ 1214120 w 3437890"/>
              <a:gd name="connsiteY20" fmla="*/ 957580 h 1245870"/>
              <a:gd name="connsiteX21" fmla="*/ 977900 w 3437890"/>
              <a:gd name="connsiteY21" fmla="*/ 835660 h 1245870"/>
              <a:gd name="connsiteX22" fmla="*/ 749300 w 3437890"/>
              <a:gd name="connsiteY22" fmla="*/ 767080 h 1245870"/>
              <a:gd name="connsiteX23" fmla="*/ 421640 w 3437890"/>
              <a:gd name="connsiteY23" fmla="*/ 698500 h 1245870"/>
              <a:gd name="connsiteX24" fmla="*/ 154940 w 3437890"/>
              <a:gd name="connsiteY24" fmla="*/ 607060 h 1245870"/>
              <a:gd name="connsiteX25" fmla="*/ 17780 w 3437890"/>
              <a:gd name="connsiteY25" fmla="*/ 546100 h 124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437890" h="1245870">
                <a:moveTo>
                  <a:pt x="17780" y="546100"/>
                </a:moveTo>
                <a:cubicBezTo>
                  <a:pt x="35560" y="510540"/>
                  <a:pt x="168910" y="434340"/>
                  <a:pt x="261620" y="393700"/>
                </a:cubicBezTo>
                <a:cubicBezTo>
                  <a:pt x="354330" y="353060"/>
                  <a:pt x="486410" y="340360"/>
                  <a:pt x="574040" y="302260"/>
                </a:cubicBezTo>
                <a:cubicBezTo>
                  <a:pt x="661670" y="264160"/>
                  <a:pt x="709930" y="199390"/>
                  <a:pt x="787400" y="165100"/>
                </a:cubicBezTo>
                <a:cubicBezTo>
                  <a:pt x="864870" y="130810"/>
                  <a:pt x="974090" y="121920"/>
                  <a:pt x="1038860" y="96520"/>
                </a:cubicBezTo>
                <a:cubicBezTo>
                  <a:pt x="1103630" y="71120"/>
                  <a:pt x="1060450" y="0"/>
                  <a:pt x="1176020" y="12700"/>
                </a:cubicBezTo>
                <a:cubicBezTo>
                  <a:pt x="1291590" y="25400"/>
                  <a:pt x="1732280" y="172720"/>
                  <a:pt x="1732280" y="172720"/>
                </a:cubicBezTo>
                <a:cubicBezTo>
                  <a:pt x="1905000" y="220980"/>
                  <a:pt x="2087880" y="256540"/>
                  <a:pt x="2212340" y="302260"/>
                </a:cubicBezTo>
                <a:cubicBezTo>
                  <a:pt x="2336800" y="347980"/>
                  <a:pt x="2386330" y="416560"/>
                  <a:pt x="2479040" y="447040"/>
                </a:cubicBezTo>
                <a:cubicBezTo>
                  <a:pt x="2571750" y="477520"/>
                  <a:pt x="2689860" y="464820"/>
                  <a:pt x="2768600" y="485140"/>
                </a:cubicBezTo>
                <a:cubicBezTo>
                  <a:pt x="2847340" y="505460"/>
                  <a:pt x="2865120" y="543560"/>
                  <a:pt x="2951480" y="568960"/>
                </a:cubicBezTo>
                <a:cubicBezTo>
                  <a:pt x="3037840" y="594360"/>
                  <a:pt x="3210560" y="614680"/>
                  <a:pt x="3286760" y="637540"/>
                </a:cubicBezTo>
                <a:cubicBezTo>
                  <a:pt x="3362960" y="660400"/>
                  <a:pt x="3437890" y="670560"/>
                  <a:pt x="3408680" y="706120"/>
                </a:cubicBezTo>
                <a:cubicBezTo>
                  <a:pt x="3379470" y="741680"/>
                  <a:pt x="3225800" y="810260"/>
                  <a:pt x="3111500" y="850900"/>
                </a:cubicBezTo>
                <a:cubicBezTo>
                  <a:pt x="2997200" y="891540"/>
                  <a:pt x="2824480" y="902970"/>
                  <a:pt x="2722880" y="949960"/>
                </a:cubicBezTo>
                <a:cubicBezTo>
                  <a:pt x="2621280" y="996950"/>
                  <a:pt x="2590800" y="1085850"/>
                  <a:pt x="2501900" y="1132840"/>
                </a:cubicBezTo>
                <a:cubicBezTo>
                  <a:pt x="2413000" y="1179830"/>
                  <a:pt x="2251710" y="1217930"/>
                  <a:pt x="2189480" y="1231900"/>
                </a:cubicBezTo>
                <a:cubicBezTo>
                  <a:pt x="2127250" y="1245870"/>
                  <a:pt x="2186940" y="1235710"/>
                  <a:pt x="2128520" y="1216660"/>
                </a:cubicBezTo>
                <a:cubicBezTo>
                  <a:pt x="2070100" y="1197610"/>
                  <a:pt x="1932940" y="1151890"/>
                  <a:pt x="1838960" y="1117600"/>
                </a:cubicBezTo>
                <a:cubicBezTo>
                  <a:pt x="1744980" y="1083310"/>
                  <a:pt x="1668780" y="1037590"/>
                  <a:pt x="1564640" y="1010920"/>
                </a:cubicBezTo>
                <a:cubicBezTo>
                  <a:pt x="1460500" y="984250"/>
                  <a:pt x="1311910" y="986790"/>
                  <a:pt x="1214120" y="957580"/>
                </a:cubicBezTo>
                <a:cubicBezTo>
                  <a:pt x="1116330" y="928370"/>
                  <a:pt x="1055370" y="867410"/>
                  <a:pt x="977900" y="835660"/>
                </a:cubicBezTo>
                <a:cubicBezTo>
                  <a:pt x="900430" y="803910"/>
                  <a:pt x="842010" y="789940"/>
                  <a:pt x="749300" y="767080"/>
                </a:cubicBezTo>
                <a:cubicBezTo>
                  <a:pt x="656590" y="744220"/>
                  <a:pt x="520700" y="725170"/>
                  <a:pt x="421640" y="698500"/>
                </a:cubicBezTo>
                <a:cubicBezTo>
                  <a:pt x="322580" y="671830"/>
                  <a:pt x="220980" y="632460"/>
                  <a:pt x="154940" y="607060"/>
                </a:cubicBezTo>
                <a:cubicBezTo>
                  <a:pt x="88900" y="581660"/>
                  <a:pt x="0" y="581660"/>
                  <a:pt x="17780" y="546100"/>
                </a:cubicBezTo>
                <a:close/>
              </a:path>
            </a:pathLst>
          </a:custGeom>
          <a:solidFill>
            <a:srgbClr val="92D050">
              <a:alpha val="38039"/>
            </a:srgbClr>
          </a:solidFill>
          <a:ln>
            <a:solidFill>
              <a:srgbClr val="8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266" name="Segnaposto numero diapositiva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CCFC3D1-354F-4D73-B108-C9D16D942FCE}" type="slidenum">
              <a:rPr lang="it-IT" smtClean="0"/>
              <a:pPr/>
              <a:t>9</a:t>
            </a:fld>
            <a:endParaRPr lang="it-IT" dirty="0" smtClean="0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662613" y="2670175"/>
            <a:ext cx="2976562" cy="1600200"/>
            <a:chOff x="3296" y="716"/>
            <a:chExt cx="1875" cy="1008"/>
          </a:xfrm>
        </p:grpSpPr>
        <p:pic>
          <p:nvPicPr>
            <p:cNvPr id="11295" name="Picture 8" descr="5608_w5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811" y="870"/>
              <a:ext cx="854" cy="8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296" name="Picture 9" descr="Image1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296" y="716"/>
              <a:ext cx="1875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2943225" y="407988"/>
            <a:ext cx="2749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Aft>
                <a:spcPct val="40000"/>
              </a:spcAft>
              <a:defRPr/>
            </a:pPr>
            <a:r>
              <a:rPr lang="it-IT" sz="2000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con mira </a:t>
            </a:r>
            <a:r>
              <a:rPr lang="it-IT" sz="20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orizzontale</a:t>
            </a:r>
          </a:p>
        </p:txBody>
      </p:sp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0" y="0"/>
            <a:ext cx="9144000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it-IT" sz="2800" dirty="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METODO AD ANGOLO PARALLATTICO VARIABILE</a:t>
            </a:r>
          </a:p>
        </p:txBody>
      </p:sp>
      <p:sp>
        <p:nvSpPr>
          <p:cNvPr id="19477" name="Line 21"/>
          <p:cNvSpPr>
            <a:spLocks noChangeShapeType="1"/>
          </p:cNvSpPr>
          <p:nvPr/>
        </p:nvSpPr>
        <p:spPr bwMode="auto">
          <a:xfrm>
            <a:off x="5780088" y="4872038"/>
            <a:ext cx="27225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it-IT">
              <a:ln>
                <a:solidFill>
                  <a:srgbClr val="800000"/>
                </a:solidFill>
              </a:ln>
            </a:endParaRPr>
          </a:p>
        </p:txBody>
      </p:sp>
      <p:sp>
        <p:nvSpPr>
          <p:cNvPr id="11271" name="Text Box 29"/>
          <p:cNvSpPr txBox="1">
            <a:spLocks noChangeArrowheads="1"/>
          </p:cNvSpPr>
          <p:nvPr/>
        </p:nvSpPr>
        <p:spPr bwMode="auto">
          <a:xfrm>
            <a:off x="7307263" y="4022725"/>
            <a:ext cx="1809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>
            <a:spAutoFit/>
          </a:bodyPr>
          <a:lstStyle/>
          <a:p>
            <a:r>
              <a:rPr lang="it-IT" sz="2400" dirty="0">
                <a:solidFill>
                  <a:srgbClr val="800000"/>
                </a:solidFill>
                <a:latin typeface="Tahoma" pitchFamily="34" charset="0"/>
                <a:cs typeface="Tahoma" pitchFamily="34" charset="0"/>
              </a:rPr>
              <a:t>B</a:t>
            </a:r>
          </a:p>
        </p:txBody>
      </p:sp>
      <p:sp>
        <p:nvSpPr>
          <p:cNvPr id="11272" name="Text Box 30"/>
          <p:cNvSpPr txBox="1">
            <a:spLocks noChangeArrowheads="1"/>
          </p:cNvSpPr>
          <p:nvPr/>
        </p:nvSpPr>
        <p:spPr bwMode="auto">
          <a:xfrm>
            <a:off x="1069365" y="6114196"/>
            <a:ext cx="21480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>
            <a:spAutoFit/>
          </a:bodyPr>
          <a:lstStyle/>
          <a:p>
            <a:r>
              <a:rPr lang="it-IT" sz="2800" dirty="0">
                <a:solidFill>
                  <a:srgbClr val="800000"/>
                </a:solidFill>
                <a:latin typeface="Tahoma" pitchFamily="34" charset="0"/>
                <a:cs typeface="Tahoma" pitchFamily="34" charset="0"/>
              </a:rPr>
              <a:t>A</a:t>
            </a:r>
          </a:p>
        </p:txBody>
      </p:sp>
      <p:sp>
        <p:nvSpPr>
          <p:cNvPr id="11273" name="Line 15"/>
          <p:cNvSpPr>
            <a:spLocks noChangeShapeType="1"/>
          </p:cNvSpPr>
          <p:nvPr/>
        </p:nvSpPr>
        <p:spPr bwMode="auto">
          <a:xfrm>
            <a:off x="5786438" y="2765425"/>
            <a:ext cx="0" cy="20970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10302" name="Line 17"/>
          <p:cNvSpPr>
            <a:spLocks noChangeShapeType="1"/>
          </p:cNvSpPr>
          <p:nvPr/>
        </p:nvSpPr>
        <p:spPr bwMode="auto">
          <a:xfrm flipV="1">
            <a:off x="1436688" y="4868863"/>
            <a:ext cx="4338637" cy="1490662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it-IT">
              <a:ln>
                <a:solidFill>
                  <a:srgbClr val="990000"/>
                </a:solidFill>
              </a:ln>
            </a:endParaRPr>
          </a:p>
        </p:txBody>
      </p:sp>
      <p:sp>
        <p:nvSpPr>
          <p:cNvPr id="11275" name="Line 24"/>
          <p:cNvSpPr>
            <a:spLocks noChangeShapeType="1"/>
          </p:cNvSpPr>
          <p:nvPr/>
        </p:nvSpPr>
        <p:spPr bwMode="auto">
          <a:xfrm flipH="1" flipV="1">
            <a:off x="658813" y="4911725"/>
            <a:ext cx="777875" cy="14668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</p:spPr>
        <p:txBody>
          <a:bodyPr/>
          <a:lstStyle/>
          <a:p>
            <a:endParaRPr lang="it-IT"/>
          </a:p>
        </p:txBody>
      </p:sp>
      <p:sp>
        <p:nvSpPr>
          <p:cNvPr id="11276" name="Text Box 32"/>
          <p:cNvSpPr txBox="1">
            <a:spLocks noChangeArrowheads="1"/>
          </p:cNvSpPr>
          <p:nvPr/>
        </p:nvSpPr>
        <p:spPr bwMode="auto">
          <a:xfrm>
            <a:off x="2676744" y="5438941"/>
            <a:ext cx="4083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it-IT" sz="2400" b="1" i="1" dirty="0">
                <a:solidFill>
                  <a:srgbClr val="800000"/>
                </a:solidFill>
                <a:latin typeface="Times New Roman" pitchFamily="18" charset="0"/>
              </a:rPr>
              <a:t>L</a:t>
            </a:r>
            <a:r>
              <a:rPr lang="it-IT" sz="2400" b="1" i="1" baseline="-25000" dirty="0">
                <a:solidFill>
                  <a:srgbClr val="8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1277" name="Line 39"/>
          <p:cNvSpPr>
            <a:spLocks noChangeShapeType="1"/>
          </p:cNvSpPr>
          <p:nvPr/>
        </p:nvSpPr>
        <p:spPr bwMode="auto">
          <a:xfrm>
            <a:off x="5789613" y="2595563"/>
            <a:ext cx="2733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</p:spPr>
        <p:txBody>
          <a:bodyPr/>
          <a:lstStyle/>
          <a:p>
            <a:endParaRPr lang="it-IT"/>
          </a:p>
        </p:txBody>
      </p:sp>
      <p:sp>
        <p:nvSpPr>
          <p:cNvPr id="11278" name="Text Box 40"/>
          <p:cNvSpPr txBox="1">
            <a:spLocks noChangeArrowheads="1"/>
          </p:cNvSpPr>
          <p:nvPr/>
        </p:nvSpPr>
        <p:spPr bwMode="auto">
          <a:xfrm>
            <a:off x="6978650" y="2309813"/>
            <a:ext cx="6858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it-IT">
                <a:solidFill>
                  <a:srgbClr val="800000"/>
                </a:solidFill>
                <a:latin typeface="Tahoma" pitchFamily="34" charset="0"/>
                <a:cs typeface="Tahoma" pitchFamily="34" charset="0"/>
              </a:rPr>
              <a:t>S=2</a:t>
            </a:r>
            <a:r>
              <a:rPr lang="it-IT" i="1">
                <a:solidFill>
                  <a:srgbClr val="800000"/>
                </a:solidFill>
                <a:latin typeface="Tahoma" pitchFamily="34" charset="0"/>
                <a:cs typeface="Tahoma" pitchFamily="34" charset="0"/>
              </a:rPr>
              <a:t>m</a:t>
            </a:r>
          </a:p>
        </p:txBody>
      </p:sp>
      <p:sp>
        <p:nvSpPr>
          <p:cNvPr id="11279" name="Line 19"/>
          <p:cNvSpPr>
            <a:spLocks noChangeShapeType="1"/>
          </p:cNvSpPr>
          <p:nvPr/>
        </p:nvSpPr>
        <p:spPr bwMode="auto">
          <a:xfrm>
            <a:off x="8516938" y="2779713"/>
            <a:ext cx="0" cy="20970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11280" name="Line 6"/>
          <p:cNvSpPr>
            <a:spLocks noChangeShapeType="1"/>
          </p:cNvSpPr>
          <p:nvPr/>
        </p:nvSpPr>
        <p:spPr bwMode="auto">
          <a:xfrm flipV="1">
            <a:off x="1493838" y="2765425"/>
            <a:ext cx="4281487" cy="13652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10295" name="Line 20"/>
          <p:cNvSpPr>
            <a:spLocks noChangeShapeType="1"/>
          </p:cNvSpPr>
          <p:nvPr/>
        </p:nvSpPr>
        <p:spPr bwMode="auto">
          <a:xfrm flipV="1">
            <a:off x="1443038" y="4892675"/>
            <a:ext cx="7069137" cy="1484313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it-IT">
              <a:ln>
                <a:solidFill>
                  <a:srgbClr val="990000"/>
                </a:solidFill>
              </a:ln>
            </a:endParaRPr>
          </a:p>
        </p:txBody>
      </p:sp>
      <p:sp>
        <p:nvSpPr>
          <p:cNvPr id="11282" name="Text Box 53"/>
          <p:cNvSpPr txBox="1">
            <a:spLocks noChangeArrowheads="1"/>
          </p:cNvSpPr>
          <p:nvPr/>
        </p:nvSpPr>
        <p:spPr bwMode="auto">
          <a:xfrm>
            <a:off x="2476610" y="6111778"/>
            <a:ext cx="3461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it-IT" sz="2400" b="1" i="1" dirty="0">
                <a:solidFill>
                  <a:srgbClr val="800000"/>
                </a:solidFill>
                <a:latin typeface="Times New Roman" pitchFamily="18" charset="0"/>
              </a:rPr>
              <a:t>L</a:t>
            </a:r>
            <a:r>
              <a:rPr lang="it-IT" sz="2400" b="1" i="1" baseline="-25000" dirty="0">
                <a:solidFill>
                  <a:srgbClr val="8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1283" name="Line 22"/>
          <p:cNvSpPr>
            <a:spLocks noChangeShapeType="1"/>
          </p:cNvSpPr>
          <p:nvPr/>
        </p:nvSpPr>
        <p:spPr bwMode="auto">
          <a:xfrm>
            <a:off x="7175500" y="2774950"/>
            <a:ext cx="0" cy="20970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10287" name="Line 23"/>
          <p:cNvSpPr>
            <a:spLocks noChangeShapeType="1"/>
          </p:cNvSpPr>
          <p:nvPr/>
        </p:nvSpPr>
        <p:spPr bwMode="auto">
          <a:xfrm flipV="1">
            <a:off x="1435100" y="4860925"/>
            <a:ext cx="5735638" cy="1504950"/>
          </a:xfrm>
          <a:prstGeom prst="line">
            <a:avLst/>
          </a:prstGeom>
          <a:noFill/>
          <a:ln w="3175">
            <a:solidFill>
              <a:srgbClr val="800000"/>
            </a:solidFill>
            <a:prstDash val="solid"/>
            <a:round/>
            <a:headEnd type="arrow" w="med" len="med"/>
            <a:tailEnd type="arrow" w="med" len="med"/>
          </a:ln>
        </p:spPr>
        <p:txBody>
          <a:bodyPr/>
          <a:lstStyle/>
          <a:p>
            <a:pPr>
              <a:defRPr/>
            </a:pPr>
            <a:endParaRPr lang="it-IT">
              <a:ln>
                <a:solidFill>
                  <a:srgbClr val="990000"/>
                </a:solidFill>
              </a:ln>
            </a:endParaRPr>
          </a:p>
        </p:txBody>
      </p:sp>
      <p:sp>
        <p:nvSpPr>
          <p:cNvPr id="11285" name="Text Box 34"/>
          <p:cNvSpPr txBox="1">
            <a:spLocks noChangeArrowheads="1"/>
          </p:cNvSpPr>
          <p:nvPr/>
        </p:nvSpPr>
        <p:spPr bwMode="auto">
          <a:xfrm>
            <a:off x="4887843" y="5203714"/>
            <a:ext cx="208390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it-IT" sz="2400" dirty="0">
                <a:solidFill>
                  <a:srgbClr val="990033"/>
                </a:solidFill>
                <a:latin typeface="Tahoma" pitchFamily="34" charset="0"/>
                <a:cs typeface="Tahoma" pitchFamily="34" charset="0"/>
              </a:rPr>
              <a:t>D</a:t>
            </a:r>
          </a:p>
        </p:txBody>
      </p:sp>
      <p:sp>
        <p:nvSpPr>
          <p:cNvPr id="11286" name="Text Box 35"/>
          <p:cNvSpPr txBox="1">
            <a:spLocks noChangeArrowheads="1"/>
          </p:cNvSpPr>
          <p:nvPr/>
        </p:nvSpPr>
        <p:spPr bwMode="auto">
          <a:xfrm>
            <a:off x="6376988" y="4602163"/>
            <a:ext cx="342900" cy="20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75000"/>
              </a:lnSpc>
            </a:pPr>
            <a:r>
              <a:rPr lang="it-IT">
                <a:solidFill>
                  <a:srgbClr val="990033"/>
                </a:solidFill>
                <a:latin typeface="Tahoma" pitchFamily="34" charset="0"/>
                <a:cs typeface="Tahoma" pitchFamily="34" charset="0"/>
              </a:rPr>
              <a:t>S/2</a:t>
            </a:r>
          </a:p>
        </p:txBody>
      </p:sp>
      <p:sp>
        <p:nvSpPr>
          <p:cNvPr id="11287" name="Line 18"/>
          <p:cNvSpPr>
            <a:spLocks noChangeShapeType="1"/>
          </p:cNvSpPr>
          <p:nvPr/>
        </p:nvSpPr>
        <p:spPr bwMode="auto">
          <a:xfrm flipV="1">
            <a:off x="1501775" y="2781300"/>
            <a:ext cx="7010400" cy="13557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19524" name="Text Box 68"/>
          <p:cNvSpPr txBox="1">
            <a:spLocks noChangeArrowheads="1"/>
          </p:cNvSpPr>
          <p:nvPr/>
        </p:nvSpPr>
        <p:spPr bwMode="auto">
          <a:xfrm>
            <a:off x="2811463" y="1860233"/>
            <a:ext cx="2530475" cy="10541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144000" tIns="108000" rIns="144000" bIns="108000">
            <a:spAutoFit/>
          </a:bodyPr>
          <a:lstStyle/>
          <a:p>
            <a:pPr>
              <a:lnSpc>
                <a:spcPct val="80000"/>
              </a:lnSpc>
            </a:pPr>
            <a:r>
              <a:rPr lang="it-IT" sz="2000" b="1" i="1" dirty="0">
                <a:solidFill>
                  <a:srgbClr val="800000"/>
                </a:solidFill>
                <a:latin typeface="Times New Roman" pitchFamily="18" charset="0"/>
                <a:sym typeface="Symbol" pitchFamily="18" charset="2"/>
              </a:rPr>
              <a:t>                  </a:t>
            </a:r>
            <a:r>
              <a:rPr lang="it-IT" sz="2000" b="1" i="1" dirty="0">
                <a:solidFill>
                  <a:srgbClr val="800000"/>
                </a:solidFill>
                <a:latin typeface="Times New Roman" pitchFamily="18" charset="0"/>
              </a:rPr>
              <a:t>L</a:t>
            </a:r>
            <a:r>
              <a:rPr lang="it-IT" sz="2000" b="1" i="1" baseline="-25000" dirty="0">
                <a:solidFill>
                  <a:srgbClr val="800000"/>
                </a:solidFill>
                <a:latin typeface="Times New Roman" pitchFamily="18" charset="0"/>
              </a:rPr>
              <a:t>2</a:t>
            </a:r>
            <a:r>
              <a:rPr lang="it-IT" sz="2800" b="1" dirty="0">
                <a:solidFill>
                  <a:srgbClr val="8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it-IT" sz="2800" dirty="0">
                <a:solidFill>
                  <a:srgbClr val="800000"/>
                </a:solidFill>
                <a:latin typeface="Times New Roman" pitchFamily="18" charset="0"/>
                <a:sym typeface="Symbol" pitchFamily="18" charset="2"/>
              </a:rPr>
              <a:t>-</a:t>
            </a:r>
            <a:r>
              <a:rPr lang="it-IT" sz="2800" b="1" dirty="0">
                <a:solidFill>
                  <a:srgbClr val="8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it-IT" sz="2000" b="1" i="1" dirty="0">
                <a:solidFill>
                  <a:srgbClr val="800000"/>
                </a:solidFill>
                <a:latin typeface="Times New Roman" pitchFamily="18" charset="0"/>
              </a:rPr>
              <a:t>L</a:t>
            </a:r>
            <a:r>
              <a:rPr lang="it-IT" sz="2000" b="1" i="1" baseline="-25000" dirty="0">
                <a:solidFill>
                  <a:srgbClr val="800000"/>
                </a:solidFill>
                <a:latin typeface="Times New Roman" pitchFamily="18" charset="0"/>
              </a:rPr>
              <a:t>1</a:t>
            </a:r>
            <a:endParaRPr lang="it-IT" sz="2000" b="1" i="1" dirty="0">
              <a:solidFill>
                <a:srgbClr val="800000"/>
              </a:solidFill>
              <a:latin typeface="Times New Roman" pitchFamily="18" charset="0"/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it-IT" sz="2000" b="1" i="1" dirty="0">
                <a:solidFill>
                  <a:srgbClr val="800000"/>
                </a:solidFill>
                <a:latin typeface="Times New Roman" pitchFamily="18" charset="0"/>
              </a:rPr>
              <a:t>  D = </a:t>
            </a:r>
            <a:r>
              <a:rPr lang="it-IT" sz="2000" b="1" i="1" dirty="0">
                <a:solidFill>
                  <a:srgbClr val="800000"/>
                </a:solidFill>
                <a:latin typeface="Times New Roman" pitchFamily="18" charset="0"/>
                <a:sym typeface="Symbol" pitchFamily="18" charset="2"/>
              </a:rPr>
              <a:t>cotg </a:t>
            </a:r>
            <a:r>
              <a:rPr lang="it-IT" sz="1400" i="1" dirty="0">
                <a:solidFill>
                  <a:srgbClr val="800000"/>
                </a:solidFill>
                <a:latin typeface="Times New Roman" pitchFamily="18" charset="0"/>
              </a:rPr>
              <a:t>--------------</a:t>
            </a:r>
          </a:p>
          <a:p>
            <a:pPr>
              <a:lnSpc>
                <a:spcPct val="80000"/>
              </a:lnSpc>
            </a:pPr>
            <a:r>
              <a:rPr lang="it-IT" sz="2000" b="1" dirty="0">
                <a:solidFill>
                  <a:srgbClr val="800000"/>
                </a:solidFill>
                <a:latin typeface="Times New Roman" pitchFamily="18" charset="0"/>
              </a:rPr>
              <a:t>                       2 </a:t>
            </a:r>
          </a:p>
        </p:txBody>
      </p:sp>
      <p:sp>
        <p:nvSpPr>
          <p:cNvPr id="11289" name="Text Box 35"/>
          <p:cNvSpPr txBox="1">
            <a:spLocks noChangeArrowheads="1"/>
          </p:cNvSpPr>
          <p:nvPr/>
        </p:nvSpPr>
        <p:spPr bwMode="auto">
          <a:xfrm>
            <a:off x="7718425" y="4602163"/>
            <a:ext cx="342900" cy="20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75000"/>
              </a:lnSpc>
            </a:pPr>
            <a:r>
              <a:rPr lang="it-IT">
                <a:solidFill>
                  <a:srgbClr val="990033"/>
                </a:solidFill>
                <a:latin typeface="Tahoma" pitchFamily="34" charset="0"/>
                <a:cs typeface="Tahoma" pitchFamily="34" charset="0"/>
              </a:rPr>
              <a:t>S/2</a:t>
            </a:r>
          </a:p>
        </p:txBody>
      </p:sp>
      <p:sp>
        <p:nvSpPr>
          <p:cNvPr id="71" name="Arco 70"/>
          <p:cNvSpPr/>
          <p:nvPr/>
        </p:nvSpPr>
        <p:spPr>
          <a:xfrm rot="20804064">
            <a:off x="444500" y="5527675"/>
            <a:ext cx="2162175" cy="1577975"/>
          </a:xfrm>
          <a:prstGeom prst="arc">
            <a:avLst>
              <a:gd name="adj1" fmla="val 14899348"/>
              <a:gd name="adj2" fmla="val 210122"/>
            </a:avLst>
          </a:prstGeom>
          <a:noFill/>
          <a:ln w="19050" cap="rnd">
            <a:solidFill>
              <a:srgbClr val="800000"/>
            </a:solidFill>
            <a:prstDash val="sysDash"/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sp>
        <p:nvSpPr>
          <p:cNvPr id="72" name="Arco 71"/>
          <p:cNvSpPr/>
          <p:nvPr/>
        </p:nvSpPr>
        <p:spPr>
          <a:xfrm rot="20804064">
            <a:off x="393700" y="5391150"/>
            <a:ext cx="2301875" cy="1579563"/>
          </a:xfrm>
          <a:prstGeom prst="arc">
            <a:avLst>
              <a:gd name="adj1" fmla="val 14618688"/>
              <a:gd name="adj2" fmla="val 57351"/>
            </a:avLst>
          </a:prstGeom>
          <a:noFill/>
          <a:ln w="19050" cap="rnd">
            <a:solidFill>
              <a:srgbClr val="800000"/>
            </a:solidFill>
            <a:prstDash val="sysDash"/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pic>
        <p:nvPicPr>
          <p:cNvPr id="11293" name="Picture 9" descr="C:\TEMP\Stazione.tif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1033" y="3940175"/>
            <a:ext cx="1387475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" name="Text Box 58"/>
          <p:cNvSpPr txBox="1">
            <a:spLocks noChangeArrowheads="1"/>
          </p:cNvSpPr>
          <p:nvPr/>
        </p:nvSpPr>
        <p:spPr bwMode="auto">
          <a:xfrm>
            <a:off x="0" y="820668"/>
            <a:ext cx="9144000" cy="1180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6000" tIns="36000" rIns="36000" bIns="36000">
            <a:spAutoFit/>
          </a:bodyPr>
          <a:lstStyle/>
          <a:p>
            <a:pPr algn="just">
              <a:spcAft>
                <a:spcPct val="35000"/>
              </a:spcAft>
            </a:pPr>
            <a:r>
              <a:rPr lang="it-IT" dirty="0">
                <a:solidFill>
                  <a:srgbClr val="660033"/>
                </a:solidFill>
                <a:latin typeface="Tahoma" pitchFamily="34" charset="0"/>
              </a:rPr>
              <a:t>Il metodo prevede l’uso di una </a:t>
            </a:r>
            <a:r>
              <a:rPr lang="it-IT" b="1" dirty="0">
                <a:solidFill>
                  <a:srgbClr val="660033"/>
                </a:solidFill>
                <a:latin typeface="Tahoma" pitchFamily="34" charset="0"/>
              </a:rPr>
              <a:t>stadia orizzontale </a:t>
            </a:r>
            <a:r>
              <a:rPr lang="it-IT" dirty="0">
                <a:solidFill>
                  <a:srgbClr val="660033"/>
                </a:solidFill>
                <a:latin typeface="Tahoma" pitchFamily="34" charset="0"/>
              </a:rPr>
              <a:t>collocata su un estremo del segmento da misurare, e un </a:t>
            </a:r>
            <a:r>
              <a:rPr lang="it-IT" b="1" dirty="0">
                <a:solidFill>
                  <a:srgbClr val="660033"/>
                </a:solidFill>
                <a:latin typeface="Tahoma" pitchFamily="34" charset="0"/>
              </a:rPr>
              <a:t>goniometro</a:t>
            </a:r>
            <a:r>
              <a:rPr lang="it-IT" dirty="0">
                <a:solidFill>
                  <a:srgbClr val="660033"/>
                </a:solidFill>
                <a:latin typeface="Tahoma" pitchFamily="34" charset="0"/>
              </a:rPr>
              <a:t> collocato sul secondo estremo. Gli </a:t>
            </a:r>
            <a:r>
              <a:rPr lang="it-IT" b="1" dirty="0">
                <a:solidFill>
                  <a:srgbClr val="660033"/>
                </a:solidFill>
                <a:latin typeface="Tahoma" pitchFamily="34" charset="0"/>
              </a:rPr>
              <a:t>scopi</a:t>
            </a:r>
            <a:r>
              <a:rPr lang="it-IT" dirty="0">
                <a:solidFill>
                  <a:srgbClr val="660033"/>
                </a:solidFill>
                <a:latin typeface="Tahoma" pitchFamily="34" charset="0"/>
              </a:rPr>
              <a:t> della stadia (la cui asta deve essere ortogonale alla linea di mira) devono essere collimati dal goniometro per poter effettuare le relative letture L</a:t>
            </a:r>
            <a:r>
              <a:rPr lang="it-IT" baseline="-25000" dirty="0">
                <a:solidFill>
                  <a:srgbClr val="660033"/>
                </a:solidFill>
                <a:latin typeface="Tahoma" pitchFamily="34" charset="0"/>
              </a:rPr>
              <a:t>1</a:t>
            </a:r>
            <a:r>
              <a:rPr lang="it-IT" dirty="0">
                <a:solidFill>
                  <a:srgbClr val="660033"/>
                </a:solidFill>
                <a:latin typeface="Tahoma" pitchFamily="34" charset="0"/>
              </a:rPr>
              <a:t> e L</a:t>
            </a:r>
            <a:r>
              <a:rPr lang="it-IT" baseline="-25000" dirty="0">
                <a:solidFill>
                  <a:srgbClr val="660033"/>
                </a:solidFill>
                <a:latin typeface="Tahoma" pitchFamily="34" charset="0"/>
              </a:rPr>
              <a:t>2</a:t>
            </a:r>
            <a:r>
              <a:rPr lang="it-IT" dirty="0">
                <a:solidFill>
                  <a:srgbClr val="660033"/>
                </a:solidFill>
                <a:latin typeface="Tahoma" pitchFamily="34" charset="0"/>
              </a:rPr>
              <a:t> al </a:t>
            </a:r>
            <a:r>
              <a:rPr lang="it-IT" b="1" dirty="0">
                <a:solidFill>
                  <a:srgbClr val="660033"/>
                </a:solidFill>
                <a:latin typeface="Tahoma" pitchFamily="34" charset="0"/>
              </a:rPr>
              <a:t>cerchio orizzontale</a:t>
            </a:r>
            <a:r>
              <a:rPr lang="it-IT" dirty="0">
                <a:solidFill>
                  <a:srgbClr val="660033"/>
                </a:solidFill>
                <a:latin typeface="Tahoma" pitchFamily="34" charset="0"/>
              </a:rPr>
              <a:t>. </a:t>
            </a:r>
            <a:endParaRPr lang="it-IT" dirty="0">
              <a:solidFill>
                <a:srgbClr val="660033"/>
              </a:solidFill>
              <a:latin typeface="Tahoma" pitchFamily="34" charset="0"/>
              <a:sym typeface="Symbol" pitchFamily="18" charset="2"/>
            </a:endParaRPr>
          </a:p>
        </p:txBody>
      </p:sp>
      <p:sp>
        <p:nvSpPr>
          <p:cNvPr id="36" name="Line 22"/>
          <p:cNvSpPr>
            <a:spLocks noChangeShapeType="1"/>
          </p:cNvSpPr>
          <p:nvPr/>
        </p:nvSpPr>
        <p:spPr bwMode="auto">
          <a:xfrm>
            <a:off x="1434658" y="4230039"/>
            <a:ext cx="0" cy="20970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40" name="Text Box 34"/>
          <p:cNvSpPr txBox="1">
            <a:spLocks noChangeArrowheads="1"/>
          </p:cNvSpPr>
          <p:nvPr/>
        </p:nvSpPr>
        <p:spPr bwMode="auto">
          <a:xfrm>
            <a:off x="-442250" y="6066845"/>
            <a:ext cx="14010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it-IT" sz="1200" dirty="0">
                <a:solidFill>
                  <a:srgbClr val="990033"/>
                </a:solidFill>
                <a:latin typeface="Tahoma" pitchFamily="34" charset="0"/>
                <a:cs typeface="Tahoma" pitchFamily="34" charset="0"/>
              </a:rPr>
              <a:t>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</p:bldLst>
  </p:timing>
</p:sld>
</file>

<file path=ppt/theme/theme1.xml><?xml version="1.0" encoding="utf-8"?>
<a:theme xmlns:a="http://schemas.openxmlformats.org/drawingml/2006/main" name="Struttura predefinita">
  <a:themeElements>
    <a:clrScheme name="Struttura predefini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ruttura predefinita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ruttura predefini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Modello struttura Velocità</Template>
  <TotalTime>1346</TotalTime>
  <Words>801</Words>
  <Application>Microsoft PowerPoint</Application>
  <PresentationFormat>Presentazione su schermo (4:3)</PresentationFormat>
  <Paragraphs>84</Paragraphs>
  <Slides>9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0" baseType="lpstr">
      <vt:lpstr>Struttura predefinita</vt:lpstr>
      <vt:lpstr>MISURA INDIRETTA delle  DISTANZE</vt:lpstr>
      <vt:lpstr>LA GENESI DEI METODI  di MISURA INDIRETTA</vt:lpstr>
      <vt:lpstr>LA TECNICA DELLA MISURA INDIRETTA</vt:lpstr>
      <vt:lpstr>LE MIRE UTILIZZATE NELLA MISURA INDIRETTA</vt:lpstr>
      <vt:lpstr>IL RETICOLO DEL COLLIMATORE</vt:lpstr>
      <vt:lpstr>LETTURE ALLA STADIA VERTICALE</vt:lpstr>
      <vt:lpstr>METODO AD ANGOLO PARALLATICO COSTANTE</vt:lpstr>
      <vt:lpstr>Diapositiva 8</vt:lpstr>
      <vt:lpstr>Diapositiva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MISURA DELLE DISTANZE</dc:title>
  <dc:creator>william meschieri</dc:creator>
  <cp:lastModifiedBy>william</cp:lastModifiedBy>
  <cp:revision>145</cp:revision>
  <cp:lastPrinted>1601-01-01T00:00:00Z</cp:lastPrinted>
  <dcterms:created xsi:type="dcterms:W3CDTF">1601-01-01T00:00:00Z</dcterms:created>
  <dcterms:modified xsi:type="dcterms:W3CDTF">2008-04-18T09:35:55Z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