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바다로 이어지는 두 언덕 사이의 모랫길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전경에 짧은 울타리를 두고 해안에서 낮게 비행하는 왜가리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풀로 뒤덮인 사구에서 바라본 해변과 바다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여기에 인용을 입력하십시오.”"/>
          <p:cNvSpPr txBox="1"/>
          <p:nvPr>
            <p:ph type="body" sz="quarter" idx="22"/>
          </p:nvPr>
        </p:nvSpPr>
        <p:spPr>
          <a:xfrm>
            <a:off x="2387600" y="6054141"/>
            <a:ext cx="19621500" cy="871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“여기에 인용을 입력하십시오.” </a:t>
            </a:r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풀로 뒤덮인 사구에서 바라본 해변과 바다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풀로 뒤덮인 사구에서 바라본 해변과 바다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제목 텍스트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전경에 짧은 울타리를 두고 해안에서 낮게 비행하는 왜가리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제목 텍스트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제목 텍스트</a:t>
            </a:r>
          </a:p>
        </p:txBody>
      </p:sp>
      <p:sp>
        <p:nvSpPr>
          <p:cNvPr id="40" name="본문 첫 번째 줄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바다로 이어지는 두 언덕 사이의 모랫길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7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6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85" name="본문 첫 번째 줄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lide 16_9 - 1.pdf" descr="Slide 16_9 - 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풀로 뒤덮인 사구에서 바라본 해변과 바다" descr="풀로 뒤덮인 사구에서 바라본 해변과 바다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180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81" name="접근 방법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86" name="Meta등 다양한 AI기업에서 Open-SLM을 출시하면서 OpenAI의…"/>
          <p:cNvSpPr txBox="1"/>
          <p:nvPr/>
        </p:nvSpPr>
        <p:spPr>
          <a:xfrm>
            <a:off x="2181135" y="3914910"/>
            <a:ext cx="12272011" cy="2261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Meta등 다양한 AI기업에서 Open-SLM을 출시하면서 OpenAI의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Chat GPT와 달리개인정보 보호를 위한 personal LM의 필요성을 느끼고 있다.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이에 기존의 Nvidia-GPU가 아닌 mobile device에서 구동할 수 있지 않을까 라는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생각에 프로젝트를 구상하였다.</a:t>
            </a:r>
            <a:endParaRPr sz="1333"/>
          </a:p>
        </p:txBody>
      </p:sp>
      <p:sp>
        <p:nvSpPr>
          <p:cNvPr id="187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sp>
        <p:nvSpPr>
          <p:cNvPr id="188" name="접근 방법"/>
          <p:cNvSpPr txBox="1"/>
          <p:nvPr/>
        </p:nvSpPr>
        <p:spPr>
          <a:xfrm>
            <a:off x="1396323" y="63473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sp>
        <p:nvSpPr>
          <p:cNvPr id="189" name="결과"/>
          <p:cNvSpPr txBox="1"/>
          <p:nvPr/>
        </p:nvSpPr>
        <p:spPr>
          <a:xfrm>
            <a:off x="1396323" y="933579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  <p:sp>
        <p:nvSpPr>
          <p:cNvPr id="190" name="WWDC24를 통한 CoreML을 통한 LLM 모델 지원을…"/>
          <p:cNvSpPr txBox="1"/>
          <p:nvPr/>
        </p:nvSpPr>
        <p:spPr>
          <a:xfrm>
            <a:off x="2181135" y="6898549"/>
            <a:ext cx="9190864" cy="156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WWDC24를 통한 CoreML을 통한 LLM 모델 지원을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공식화 하며 여러 문서를 공개하였다. 이에 CoreML을 통해서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Llama를 변환하여 구동하기로 함.</a:t>
            </a:r>
          </a:p>
        </p:txBody>
      </p:sp>
      <p:sp>
        <p:nvSpPr>
          <p:cNvPr id="191" name="INT4, INT8 등으로 모델을 양자화 하여 모델을 개선하는 등,…"/>
          <p:cNvSpPr txBox="1"/>
          <p:nvPr/>
        </p:nvSpPr>
        <p:spPr>
          <a:xfrm>
            <a:off x="2181135" y="9883910"/>
            <a:ext cx="10318243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INT4, INT8 등으로 모델을 양자화 하여 모델을 개선하는 등,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여러 최적화를 통해서 iPhone 에서 모델을 구동할 수 있도록 하였다..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96" name="Meta등 다양한 AI기업에서 Open-SLM을 출시하면서 OpenAI의…"/>
          <p:cNvSpPr txBox="1"/>
          <p:nvPr/>
        </p:nvSpPr>
        <p:spPr>
          <a:xfrm>
            <a:off x="2181135" y="3914910"/>
            <a:ext cx="12272011" cy="2261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Meta등 다양한 AI기업에서 Open-SLM을 출시하면서 OpenAI의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Chat GPT와 달리개인정보 보호를 위한 personal LM의 필요성을 느끼고 있다.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이에 기존의 Nvidia-GPU가 아닌 mobile device에서 구동할 수 있지 않을까 라는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생각에 프로젝트를 구상하였다.</a:t>
            </a:r>
            <a:endParaRPr sz="1333"/>
          </a:p>
        </p:txBody>
      </p:sp>
      <p:sp>
        <p:nvSpPr>
          <p:cNvPr id="197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sp>
        <p:nvSpPr>
          <p:cNvPr id="198" name="접근 방법"/>
          <p:cNvSpPr txBox="1"/>
          <p:nvPr/>
        </p:nvSpPr>
        <p:spPr>
          <a:xfrm>
            <a:off x="1396323" y="63473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sp>
        <p:nvSpPr>
          <p:cNvPr id="199" name="결과"/>
          <p:cNvSpPr txBox="1"/>
          <p:nvPr/>
        </p:nvSpPr>
        <p:spPr>
          <a:xfrm>
            <a:off x="1396323" y="933579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  <p:sp>
        <p:nvSpPr>
          <p:cNvPr id="200" name="WWDC24를 통한 CoreML을 통한 LLM 모델 지원을…"/>
          <p:cNvSpPr txBox="1"/>
          <p:nvPr/>
        </p:nvSpPr>
        <p:spPr>
          <a:xfrm>
            <a:off x="2181135" y="6898549"/>
            <a:ext cx="9190864" cy="156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WWDC24를 통한 CoreML을 통한 LLM 모델 지원을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공식화 하며 여러 문서를 공개하였다. 이에 CoreML을 통해서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Llama를 변환하여 구동하기로 함.</a:t>
            </a:r>
          </a:p>
        </p:txBody>
      </p:sp>
      <p:sp>
        <p:nvSpPr>
          <p:cNvPr id="201" name="INT4, INT8 등으로 모델을 양자화 하여 모델을 개선하는 등,…"/>
          <p:cNvSpPr txBox="1"/>
          <p:nvPr/>
        </p:nvSpPr>
        <p:spPr>
          <a:xfrm>
            <a:off x="2181135" y="9883910"/>
            <a:ext cx="10318243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INT4, INT8 등으로 모델을 양자화 하여 모델을 개선하는 등,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여러 최적화를 통해서 iPhone 에서 모델을 구동할 수 있도록 하였다..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206" name="OpenAI의 ChatGPT가 일상에 한부분으로 자리잡기 시작하며 개인정보 유출이란 문제가…"/>
          <p:cNvSpPr txBox="1"/>
          <p:nvPr/>
        </p:nvSpPr>
        <p:spPr>
          <a:xfrm>
            <a:off x="2181135" y="3914910"/>
            <a:ext cx="13264516" cy="246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OpenAI의 ChatGPT가 일상에 한부분으로 자리잡기 시작하며 개인정보 유출이란 문제가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떠오르고 있으며 이는 사용자의 기록은 OpenAI에서 학습데이터로 취급하며 문제가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생기는 것 이다. 이를 해결하고자 On-Device를 활용한 Local-Llama with Mobile을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구상하게 되었다.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333"/>
          </a:p>
        </p:txBody>
      </p:sp>
      <p:sp>
        <p:nvSpPr>
          <p:cNvPr id="207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sp>
        <p:nvSpPr>
          <p:cNvPr id="208" name="접근 방법"/>
          <p:cNvSpPr txBox="1"/>
          <p:nvPr/>
        </p:nvSpPr>
        <p:spPr>
          <a:xfrm>
            <a:off x="1396323" y="63473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sp>
        <p:nvSpPr>
          <p:cNvPr id="209" name="결과"/>
          <p:cNvSpPr txBox="1"/>
          <p:nvPr/>
        </p:nvSpPr>
        <p:spPr>
          <a:xfrm>
            <a:off x="1396323" y="933579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  <p:sp>
        <p:nvSpPr>
          <p:cNvPr id="210" name="WWDC24를 통한 CoreML을 통한 LLM 모델 지원을…"/>
          <p:cNvSpPr txBox="1"/>
          <p:nvPr/>
        </p:nvSpPr>
        <p:spPr>
          <a:xfrm>
            <a:off x="2181135" y="6898549"/>
            <a:ext cx="9190864" cy="156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WWDC24를 통한 CoreML을 통한 LLM 모델 지원을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공식화 하며 여러 문서를 공개하였다. 이에 CoreML을 통해서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Llama를 변환하여 구동하기로 함.</a:t>
            </a:r>
          </a:p>
        </p:txBody>
      </p:sp>
      <p:sp>
        <p:nvSpPr>
          <p:cNvPr id="211" name="INT4, INT8 등으로 모델을 양자화 하여 모델을 개선하는 등,…"/>
          <p:cNvSpPr txBox="1"/>
          <p:nvPr/>
        </p:nvSpPr>
        <p:spPr>
          <a:xfrm>
            <a:off x="2181135" y="9883910"/>
            <a:ext cx="10318243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INT4, INT8 등으로 모델을 양자화 하여 모델을 개선하는 등,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여러 최적화를 통해서 iPhone 에서 모델을 구동할 수 있도록 하였다..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216" name="OpenAI의 ChatGPT가 일상에 한부분으로 자리잡기 시작하며 개인정보 유출이란 문제가…"/>
          <p:cNvSpPr txBox="1"/>
          <p:nvPr/>
        </p:nvSpPr>
        <p:spPr>
          <a:xfrm>
            <a:off x="2181135" y="3914910"/>
            <a:ext cx="13264516" cy="2464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OpenAI의 ChatGPT가 일상에 한부분으로 자리잡기 시작하며 개인정보 유출이란 문제가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떠오르고 있으며 이는 사용자의 기록은 OpenAI에서 학습데이터로 취급하며 문제가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생기는 것 이다. 이를 해결하고자 On-Device를 활용한 Local-Llama with Mobile을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구상하게 되었다.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333"/>
          </a:p>
        </p:txBody>
      </p:sp>
      <p:sp>
        <p:nvSpPr>
          <p:cNvPr id="217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sp>
        <p:nvSpPr>
          <p:cNvPr id="218" name="접근 방법"/>
          <p:cNvSpPr txBox="1"/>
          <p:nvPr/>
        </p:nvSpPr>
        <p:spPr>
          <a:xfrm>
            <a:off x="1396323" y="63473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sp>
        <p:nvSpPr>
          <p:cNvPr id="219" name="결과"/>
          <p:cNvSpPr txBox="1"/>
          <p:nvPr/>
        </p:nvSpPr>
        <p:spPr>
          <a:xfrm>
            <a:off x="1396323" y="933579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  <p:sp>
        <p:nvSpPr>
          <p:cNvPr id="220" name="WWDC24를 통한 CoreML을 통한 LLM 모델 지원을…"/>
          <p:cNvSpPr txBox="1"/>
          <p:nvPr/>
        </p:nvSpPr>
        <p:spPr>
          <a:xfrm>
            <a:off x="2181135" y="6898549"/>
            <a:ext cx="9190864" cy="1561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WWDC24를 통한 CoreML을 통한 LLM 모델 지원을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공식화 하며 여러 문서를 공개하였다. 이에 CoreML을 통해서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Llama를 변환하여 구동하기로 함.</a:t>
            </a:r>
          </a:p>
        </p:txBody>
      </p:sp>
      <p:sp>
        <p:nvSpPr>
          <p:cNvPr id="221" name="INT4, INT8 등으로 모델을 양자화 하여 모델을 개선하는 등,…"/>
          <p:cNvSpPr txBox="1"/>
          <p:nvPr/>
        </p:nvSpPr>
        <p:spPr>
          <a:xfrm>
            <a:off x="2181135" y="9883910"/>
            <a:ext cx="10318243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INT4, INT8 등으로 모델을 양자화 하여 모델을 개선하는 등,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여러 최적화를 통해서 iPhone 에서 모델을 구동할 수 있도록 하였다..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lide 16_9 - 6.pdf" descr="Slide 16_9 - 6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Slide 16_9 - 3.pdf" descr="Slide 16_9 - 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45" name="OpenAI의 ChatGPT가 일상에 자리 잡으면서 개인정보 유출 문제가 부각되고 있다.…"/>
          <p:cNvSpPr txBox="1"/>
          <p:nvPr/>
        </p:nvSpPr>
        <p:spPr>
          <a:xfrm>
            <a:off x="2181135" y="3914910"/>
            <a:ext cx="12920092" cy="4861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OpenAI의 ChatGPT가 일상에 자리 잡으면서 개인정보 유출 문제가 부각되고 있다.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사용자 데이터가 서버로 전송되어 학습 데이터로 활용될 가능성이 이 문제의 핵심이다.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이를 해결하기 위해 On-Device AI 기술을 기반으로 한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Local-Llama with Mobile</a:t>
            </a:r>
            <a:r>
              <a:t>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솔루션을 제안한다.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WWDC24에서 Apple이 CoreML의 LLM 지원을 공식화함에 따라,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CoreML을 활용하여 Meta의 Llama 모델을 변환 및 최적화하고,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Apple Neural Engine(ANE)을 통해 iOS 기기에서 구동하였다.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333"/>
          </a:p>
        </p:txBody>
      </p:sp>
      <p:sp>
        <p:nvSpPr>
          <p:cNvPr id="146" name="개요"/>
          <p:cNvSpPr txBox="1"/>
          <p:nvPr/>
        </p:nvSpPr>
        <p:spPr>
          <a:xfrm>
            <a:off x="1396323" y="3375555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개요</a:t>
            </a:r>
          </a:p>
        </p:txBody>
      </p:sp>
      <p:pic>
        <p:nvPicPr>
          <p:cNvPr id="147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51" name="최근 OpenAI의 ChatGPT와 같은 대형 언어 모델(LLM)이 일상생활의 일부로 자리 잡으면서…"/>
          <p:cNvSpPr txBox="1"/>
          <p:nvPr/>
        </p:nvSpPr>
        <p:spPr>
          <a:xfrm>
            <a:off x="2181135" y="3914910"/>
            <a:ext cx="13828777" cy="58641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최근 OpenAI의 ChatGPT와 같은 대형 언어 모델(LLM)이 일상생활의 일부로 자리 잡으면서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개인정보 유출</a:t>
            </a:r>
            <a:r>
              <a:t> 문제가 점차 부각되고 있다. 이러한 문제는 사용자의 대화 기록이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OpenAI 서버로 전송되고, 잠재적으로 학습 데이터로 활용될 가능성에서 기인한다.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 이는 민감한 데이터의 외부 유출과 프라이버시 침해 우려를 야기하며,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사용자 신뢰를 약화시키는 요인으로 작용하고 있다.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이를 해결하기 위해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On-Device AI</a:t>
            </a:r>
            <a:r>
              <a:t> 기술을 활용한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Local-Llama with Mobile</a:t>
            </a:r>
            <a:r>
              <a:t> 솔루션을 구상하였다. 이 접근법은 사용자의 데이터를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장치 내에서만 처리하도록 하여, 서버와의 데이터 교환 없이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높은 수준의 프라이버시를 보장하고자 한다.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1333"/>
          </a:p>
        </p:txBody>
      </p:sp>
      <p:sp>
        <p:nvSpPr>
          <p:cNvPr id="152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pic>
        <p:nvPicPr>
          <p:cNvPr id="153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57" name="WWDC24에서 Apple은 CoreML을 활용한 대형 언어 모델(LLM) 지원을 공식화하며…"/>
          <p:cNvSpPr txBox="1"/>
          <p:nvPr/>
        </p:nvSpPr>
        <p:spPr>
          <a:xfrm>
            <a:off x="2181135" y="3914910"/>
            <a:ext cx="13908787" cy="4927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WWDC24에서 Apple은 CoreML을 활용한 대형 언어 모델(LLM) 지원을 공식화하며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관련 문서를 공개하였다. 이로 인해 CoreML은 On-Device AI 구현의 강력한 도구로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자리 잡았다. 이를 기반으로, CoreML을 활용하여 Meta의 Llama 모델을 변환하고 최적화된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형태로 모바일 환경에서 구동하는 방식을 채택하였다.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변환된 Llama 모델은 Apple Neural Engine(ANE)과 같은 하드웨어 가속을 적극 활용하여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성능과 에너지 효율성을 극대화하며, 모델이 모든 데이터를 로컬에서 처리하도록 설계되었다.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 접근법은 기존의 서버 기반 LLM 솔루션 대비 프라이버시를 강화하고, 사용자가 안전하게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AI를 활용할 수 있는 환경을 제공한다.</a:t>
            </a:r>
          </a:p>
        </p:txBody>
      </p:sp>
      <p:sp>
        <p:nvSpPr>
          <p:cNvPr id="158" name="접근 방법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pic>
        <p:nvPicPr>
          <p:cNvPr id="159" name="Group 137.svg" descr="Group 137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45994" y="3853961"/>
            <a:ext cx="5234031" cy="6008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2" y="787400"/>
            <a:ext cx="5588001" cy="1214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64" name="CoreML을 통해 변환된 Llama 모델은 iOS 기기에서 성공적으로 구동되었으며,…"/>
          <p:cNvSpPr txBox="1"/>
          <p:nvPr/>
        </p:nvSpPr>
        <p:spPr>
          <a:xfrm>
            <a:off x="2181135" y="3914910"/>
            <a:ext cx="13355575" cy="4938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CoreML을 통해 변환된 Llama 모델은 iOS 기기에서 성공적으로 구동되었으며,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On-Device 환경에서 대형 언어 모델(LLM)의 실시간 응답성을 확인할 수 있었다.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로컬 처리 방식 덕분에 서버와의 데이터 교환 없이 모든 연산이 기기 내에서 이루어졌고,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이를 통해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사용자 개인정보 보호</a:t>
            </a:r>
            <a:r>
              <a:t>와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데이터 보안성</a:t>
            </a:r>
            <a:r>
              <a:t>을 크게 강화할 수 있었다.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또한, Apple Neural Engine(ANE)을 활용한 최적화 덕분에 모델의 응답 속도와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에너지 효율성도 기대 이상의 성능을 발휘하였다. 이는 모바일 환경에서 대형 언어 모델의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상용 가능성을 입증하며, 개인정보 유출에 대한 우려를 실질적으로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해소할 수 있는 기반을 마련하였다.</a:t>
            </a:r>
          </a:p>
        </p:txBody>
      </p:sp>
      <p:sp>
        <p:nvSpPr>
          <p:cNvPr id="165" name="결과"/>
          <p:cNvSpPr txBox="1"/>
          <p:nvPr/>
        </p:nvSpPr>
        <p:spPr>
          <a:xfrm>
            <a:off x="1396323" y="3375555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풀로 뒤덮인 사구에서 바라본 해변과 바다" descr="풀로 뒤덮인 사구에서 바라본 해변과 바다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theme.pdf" descr="them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Screenshot 2025-01-16 at 12.30.53.jpeg" descr="Screenshot 2025-01-16 at 12.30.53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42293" y="787400"/>
            <a:ext cx="5588001" cy="1214120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Local-Llama Mobile"/>
          <p:cNvSpPr txBox="1"/>
          <p:nvPr/>
        </p:nvSpPr>
        <p:spPr>
          <a:xfrm>
            <a:off x="1355534" y="2145573"/>
            <a:ext cx="778903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545454"/>
                </a:solidFill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defRPr>
            </a:lvl1pPr>
          </a:lstStyle>
          <a:p>
            <a:pPr/>
            <a:r>
              <a:t>Local-Llama Mobile</a:t>
            </a:r>
          </a:p>
        </p:txBody>
      </p:sp>
      <p:sp>
        <p:nvSpPr>
          <p:cNvPr id="172" name="Meta등 다양한 AI기업에서 Open-SLM을 출시하면서 OpenAI의…"/>
          <p:cNvSpPr txBox="1"/>
          <p:nvPr/>
        </p:nvSpPr>
        <p:spPr>
          <a:xfrm>
            <a:off x="2181135" y="3914910"/>
            <a:ext cx="12272011" cy="2261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Meta등 다양한 AI기업에서 Open-SLM을 출시하면서 OpenAI의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Chat GPT와 달리개인정보 보호를 위한 personal LM의 필요성을 느끼고 있다.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이에 기존의 Nvidia-GPU가 아닌 mobile device에서 구동할 수 있지 않을까 라는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생각에 프로젝트를 구상하였다.</a:t>
            </a:r>
            <a:endParaRPr sz="1333"/>
          </a:p>
        </p:txBody>
      </p:sp>
      <p:sp>
        <p:nvSpPr>
          <p:cNvPr id="173" name="문제 정의"/>
          <p:cNvSpPr txBox="1"/>
          <p:nvPr/>
        </p:nvSpPr>
        <p:spPr>
          <a:xfrm>
            <a:off x="1396323" y="33755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문제 정의</a:t>
            </a:r>
          </a:p>
        </p:txBody>
      </p:sp>
      <p:sp>
        <p:nvSpPr>
          <p:cNvPr id="174" name="접근 방법"/>
          <p:cNvSpPr txBox="1"/>
          <p:nvPr/>
        </p:nvSpPr>
        <p:spPr>
          <a:xfrm>
            <a:off x="1396323" y="6347355"/>
            <a:ext cx="1538479" cy="59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접근 방법</a:t>
            </a:r>
          </a:p>
        </p:txBody>
      </p:sp>
      <p:sp>
        <p:nvSpPr>
          <p:cNvPr id="175" name="결과"/>
          <p:cNvSpPr txBox="1"/>
          <p:nvPr/>
        </p:nvSpPr>
        <p:spPr>
          <a:xfrm>
            <a:off x="1396323" y="9335791"/>
            <a:ext cx="7734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3000">
                <a:solidFill>
                  <a:srgbClr val="545454"/>
                </a:solidFill>
              </a:defRPr>
            </a:lvl1pPr>
          </a:lstStyle>
          <a:p>
            <a:pPr/>
            <a:r>
              <a:t>결과</a:t>
            </a:r>
          </a:p>
        </p:txBody>
      </p:sp>
      <p:sp>
        <p:nvSpPr>
          <p:cNvPr id="176" name="문제를 해결하고자 방법으로 On-Device 기술을 활용하기로 하였다. On-Device를 통해…"/>
          <p:cNvSpPr txBox="1"/>
          <p:nvPr/>
        </p:nvSpPr>
        <p:spPr>
          <a:xfrm>
            <a:off x="2181135" y="6898549"/>
            <a:ext cx="13094209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문제를 해결하고자 방법으로 On-Device 기술을 활용하기로 하였다. On-Device를 통해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사용자의 Device에서 LM을 구동하는 것을 목표로 하였으며</a:t>
            </a:r>
          </a:p>
        </p:txBody>
      </p:sp>
      <p:sp>
        <p:nvSpPr>
          <p:cNvPr id="177" name="INT4, INT8 등으로 모델을 양자화 하여 모델을 개선하는 등,…"/>
          <p:cNvSpPr txBox="1"/>
          <p:nvPr/>
        </p:nvSpPr>
        <p:spPr>
          <a:xfrm>
            <a:off x="2181135" y="9883910"/>
            <a:ext cx="10318243" cy="1071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INT4, INT8 등으로 모델을 양자화 하여 모델을 개선하는 등, 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>
                <a:solidFill>
                  <a:srgbClr val="54545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여러 최적화를 통해서 iPhone 에서 모델을 구동할 수 있도록 하였다..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