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0" r:id="rId7"/>
    <p:sldId id="271" r:id="rId8"/>
    <p:sldId id="264" r:id="rId9"/>
    <p:sldId id="270" r:id="rId10"/>
    <p:sldId id="269" r:id="rId11"/>
    <p:sldId id="272" r:id="rId12"/>
    <p:sldId id="281" r:id="rId13"/>
    <p:sldId id="273" r:id="rId14"/>
    <p:sldId id="295" r:id="rId15"/>
    <p:sldId id="296" r:id="rId16"/>
    <p:sldId id="297" r:id="rId17"/>
    <p:sldId id="299" r:id="rId18"/>
    <p:sldId id="298" r:id="rId19"/>
    <p:sldId id="262" r:id="rId20"/>
    <p:sldId id="274" r:id="rId21"/>
    <p:sldId id="301" r:id="rId22"/>
    <p:sldId id="276" r:id="rId23"/>
    <p:sldId id="263" r:id="rId24"/>
    <p:sldId id="278" r:id="rId25"/>
    <p:sldId id="283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84" y="-1644"/>
      </p:cViewPr>
      <p:guideLst>
        <p:guide orient="horz" pos="2211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3885-BE8B-41DA-867E-71767820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9829" y="1166918"/>
            <a:ext cx="42236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4102" y="3565193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LR(1) | Mips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1347" y="5024246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1652262-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涂远鹏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61347" y="5581999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687396" y="2399497"/>
            <a:ext cx="5795071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id-ID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类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语言程序编译器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2" grpId="0" build="p"/>
      <p:bldP spid="23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求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First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集算法：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对于每个产生式左侧非终结符T，若其FIRST依赖于另一非终结符F，则将F加入到其FIRST集中。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11860" y="2957195"/>
            <a:ext cx="105022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将所有FIRST集中含有非终结符的非终结符加入到列表Q中，当Q不为空时，对每个元素进行遍历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911860" y="4297045"/>
            <a:ext cx="105022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若其依赖的非终结符不在Q中，则将其替换为它的FIRST集中的终结符，当其FIRST集中依赖的非终结符均被替换后，执行出队操作。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115469" y="2375473"/>
            <a:ext cx="2248471" cy="2249077"/>
            <a:chOff x="2227864" y="4750946"/>
            <a:chExt cx="4498329" cy="4498151"/>
          </a:xfrm>
        </p:grpSpPr>
        <p:sp>
          <p:nvSpPr>
            <p:cNvPr id="3" name="Shape 953"/>
            <p:cNvSpPr/>
            <p:nvPr/>
          </p:nvSpPr>
          <p:spPr>
            <a:xfrm>
              <a:off x="2227864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4677" y="1066"/>
                  </a:moveTo>
                  <a:cubicBezTo>
                    <a:pt x="13966" y="1777"/>
                    <a:pt x="13611" y="2708"/>
                    <a:pt x="13611" y="3640"/>
                  </a:cubicBezTo>
                  <a:cubicBezTo>
                    <a:pt x="13611" y="7279"/>
                    <a:pt x="7279" y="13611"/>
                    <a:pt x="3640" y="13611"/>
                  </a:cubicBez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ubicBezTo>
                    <a:pt x="6924" y="19113"/>
                    <a:pt x="7279" y="18182"/>
                    <a:pt x="7279" y="17250"/>
                  </a:cubicBezTo>
                  <a:lnTo>
                    <a:pt x="7279" y="17250"/>
                  </a:lnTo>
                  <a:cubicBezTo>
                    <a:pt x="7279" y="13611"/>
                    <a:pt x="13611" y="7279"/>
                    <a:pt x="17250" y="7279"/>
                  </a:cubicBezTo>
                  <a:lnTo>
                    <a:pt x="17250" y="7279"/>
                  </a:ln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lose/>
                </a:path>
              </a:pathLst>
            </a:custGeom>
            <a:solidFill>
              <a:srgbClr val="7BBCAD">
                <a:alpha val="80000"/>
              </a:srgbClr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" name="Shape 963"/>
            <p:cNvSpPr/>
            <p:nvPr/>
          </p:nvSpPr>
          <p:spPr>
            <a:xfrm>
              <a:off x="2795169" y="7866336"/>
              <a:ext cx="846525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A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9" name="Shape 968"/>
          <p:cNvSpPr/>
          <p:nvPr/>
        </p:nvSpPr>
        <p:spPr>
          <a:xfrm>
            <a:off x="4040505" y="1189355"/>
            <a:ext cx="4110990" cy="11798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、若项目[A→a.Bβ,a]属于CLOSURE(I)，B→ξ是一个产生式，那么，对于FIRST&lt;βa&gt;中的每一个中介符b,如果[β→.ξ,b]原来不在CLOSURE(I)中，则把它加进去；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2" name="Shape 970"/>
          <p:cNvSpPr/>
          <p:nvPr/>
        </p:nvSpPr>
        <p:spPr>
          <a:xfrm>
            <a:off x="8767445" y="4857750"/>
            <a:ext cx="2598420" cy="58991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3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、重复执行步骤（2），直到CLOSURE(I)不再增大为止。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5" name="Shape 972"/>
          <p:cNvSpPr/>
          <p:nvPr/>
        </p:nvSpPr>
        <p:spPr>
          <a:xfrm>
            <a:off x="673100" y="4709795"/>
            <a:ext cx="1923415" cy="5899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、I中的所有项目都属于CLOSURE(I)；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7025" y="2369123"/>
            <a:ext cx="2248455" cy="2249077"/>
            <a:chOff x="5151877" y="4738246"/>
            <a:chExt cx="4498299" cy="4498151"/>
          </a:xfrm>
        </p:grpSpPr>
        <p:sp>
          <p:nvSpPr>
            <p:cNvPr id="27" name="Shape 954"/>
            <p:cNvSpPr/>
            <p:nvPr/>
          </p:nvSpPr>
          <p:spPr>
            <a:xfrm>
              <a:off x="5151877" y="4738246"/>
              <a:ext cx="449829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3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2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Shape 962"/>
            <p:cNvSpPr/>
            <p:nvPr/>
          </p:nvSpPr>
          <p:spPr>
            <a:xfrm>
              <a:off x="5765721" y="5003418"/>
              <a:ext cx="80483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B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44929" y="2375473"/>
            <a:ext cx="2248471" cy="2249077"/>
            <a:chOff x="8088591" y="4750946"/>
            <a:chExt cx="4498329" cy="4498151"/>
          </a:xfrm>
        </p:grpSpPr>
        <p:sp>
          <p:nvSpPr>
            <p:cNvPr id="30" name="Shape 956"/>
            <p:cNvSpPr/>
            <p:nvPr/>
          </p:nvSpPr>
          <p:spPr>
            <a:xfrm>
              <a:off x="8088591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AE5E9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Shape 960"/>
            <p:cNvSpPr/>
            <p:nvPr/>
          </p:nvSpPr>
          <p:spPr>
            <a:xfrm>
              <a:off x="8671281" y="7866336"/>
              <a:ext cx="798422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C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06485" y="2375473"/>
            <a:ext cx="2248491" cy="2249077"/>
            <a:chOff x="11012604" y="4750946"/>
            <a:chExt cx="4498369" cy="4498151"/>
          </a:xfrm>
        </p:grpSpPr>
        <p:sp>
          <p:nvSpPr>
            <p:cNvPr id="33" name="Shape 957"/>
            <p:cNvSpPr/>
            <p:nvPr/>
          </p:nvSpPr>
          <p:spPr>
            <a:xfrm>
              <a:off x="11012604" y="4750946"/>
              <a:ext cx="449836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Shape 959"/>
            <p:cNvSpPr/>
            <p:nvPr/>
          </p:nvSpPr>
          <p:spPr>
            <a:xfrm>
              <a:off x="11613197" y="4921126"/>
              <a:ext cx="872181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D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74388" y="2381823"/>
            <a:ext cx="2248471" cy="2249077"/>
            <a:chOff x="13949317" y="4763646"/>
            <a:chExt cx="4498329" cy="4498151"/>
          </a:xfrm>
        </p:grpSpPr>
        <p:sp>
          <p:nvSpPr>
            <p:cNvPr id="36" name="Shape 958"/>
            <p:cNvSpPr/>
            <p:nvPr/>
          </p:nvSpPr>
          <p:spPr>
            <a:xfrm>
              <a:off x="13949317" y="47636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6D6D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Shape 961"/>
            <p:cNvSpPr/>
            <p:nvPr/>
          </p:nvSpPr>
          <p:spPr>
            <a:xfrm>
              <a:off x="14561016" y="7866336"/>
              <a:ext cx="73748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38277" y="2381823"/>
            <a:ext cx="2248470" cy="2249077"/>
            <a:chOff x="16878001" y="4763646"/>
            <a:chExt cx="4498328" cy="4498151"/>
          </a:xfrm>
        </p:grpSpPr>
        <p:sp>
          <p:nvSpPr>
            <p:cNvPr id="39" name="Shape 955"/>
            <p:cNvSpPr/>
            <p:nvPr/>
          </p:nvSpPr>
          <p:spPr>
            <a:xfrm>
              <a:off x="16878001" y="4763646"/>
              <a:ext cx="4498328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Shape 964"/>
            <p:cNvSpPr/>
            <p:nvPr/>
          </p:nvSpPr>
          <p:spPr>
            <a:xfrm>
              <a:off x="17536080" y="4921126"/>
              <a:ext cx="727869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F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" name="Shape 965"/>
            <p:cNvSpPr/>
            <p:nvPr/>
          </p:nvSpPr>
          <p:spPr>
            <a:xfrm>
              <a:off x="20383352" y="7866336"/>
              <a:ext cx="856148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G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2" name="等腰三角形 4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36955" y="305435"/>
            <a:ext cx="2889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CLOSURE(I)算法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GO(I,X)算法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：GO(I,X)=CLOSURE(J)其中J={任何形如[A→aX.Β,a]的项目[A→a.X.Β,a]属于I}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LR(1)项目集族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1.建立有限状态自动机DFA、哈希表H、项目集队列P，放入初始项目集I0，存入哈希表中并作为DFA的初始状态。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2.取出队首元素I，对于I的每个项目X，求I’=GO(I,X)，若I’不在哈希表中，则将其加入P和H中，并添加为DFA新的状态。为DFA添加一条边(I,X,I’)。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3.循环此操作直到P为空为止，DFA即代表了文法G的LR(1)项目集族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61390" y="4196080"/>
            <a:ext cx="1050226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LR(1)预测表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1、若项目[A→·a, b]属于Ik且GO(Ik,a)＝Ij，a为终结符，则置ACTION[k, a]为“sj”。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2、若项目[A→·a]属于Ik，则置ACTION[k,a]为“rj”；其中假定A→为文法G的第j个产生式。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3、若项目[S→S·,#]属于Ik，则置ACTION[k,#]为“acc”。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4、若GO(Ik，A)＝Ij，则置GOTO[k, A]=j。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5、分析表中凡不能用规则1至4填入信息的空白栏均填上“出错标志”。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语义栈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语义分析是在语法分析的基础上，增加一个语义栈，栈内元素为语义结点。结点类是S属性文法的表示，判别每次语法分析所使用的产生式，实现不同的语义动作，每当规约到特定非终结符时，即可产生中间代码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61390" y="3317875"/>
            <a:ext cx="1060196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符号表和函数表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次规约识别出一个新的标识符，都会将其加入符号表中，符号的信息包括标识符、中间变量名、类型、占用空间、内存偏移量、作用的函数等。而当规约到函数定义的时候，则将函数名、形参列表、代号加入函数表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61390" y="5345430"/>
            <a:ext cx="1050226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中间代码生成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分为赋值语句、算术运算语句、函数调用语句、循环语句、选择语句、跳出语句、函数定义语句等。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四元式设计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02130" y="1657350"/>
          <a:ext cx="7371715" cy="341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905"/>
                <a:gridCol w="3686810"/>
              </a:tblGrid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存储分配方案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442085"/>
            <a:ext cx="4131945" cy="52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403850" y="1990090"/>
            <a:ext cx="58070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16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当给全局变量赋值时，会将该值存储在内存中。而当使用该变量时（等号右边），则会为该变量分配存寄存器。从$31开始依次向前 分配寄存器。其 pos置 2。当为局部变量赋值时，会将该变量的值存储在内存中，当使用该变量的时候，会从内存中取出该值分配给寄存器。寄存器分配过程：从 available_reg 中取最小的为 1 的值 j，并把 $j分配给该变量，同时，该变量的 pos 置 2。</a:t>
            </a:r>
            <a:r>
              <a:rPr lang="en-US" altLang="zh-CN" sz="16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	</a:t>
            </a:r>
            <a:r>
              <a:rPr lang="zh-CN" sz="1600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当读到了’}’，则会在局部变量栈中持续退栈，直至第一个’{‘也退栈，该过程即为局部变量的释放。</a:t>
            </a:r>
            <a:endParaRPr lang="zh-CN" altLang="en-US" sz="1600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471868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动态管理策略：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46785" y="1086485"/>
            <a:ext cx="10299065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四元式转汇编语言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对于四元式(op,num1,num2,result): 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op===：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若 num1 为数，则操作为 li $t0 2 sw $t0 -24($fp) 若 num2 为变量，则先把 num2 移动到寄存器，再进行赋值操作： sw $t0 -8($fp) li $t0 2 sw $t0 -24($fp)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 == + - * / 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1、若 num1、num2 为数，则只需要再分配一个寄存器，将 num1 的值存储进寄存器，op $1 num2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2、若 num1、num2 一个为数，一个为变量，则为变量分配寄存器，Op $1 num2，并置 bl.pos = 0，表示该变量的值只存在于内存中。记录新变量的属性。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3、若 num1、num2 都为变量，则为这两个变量都分配寄存器，然后，Op $1 $2 同时置 bl1.pos = 0，记录新变量的属性。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965" y="3060065"/>
            <a:ext cx="5661025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代码具体实现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802765" y="850265"/>
            <a:ext cx="8869680" cy="4911093"/>
            <a:chOff x="5108078" y="2284059"/>
            <a:chExt cx="2315730" cy="4911175"/>
          </a:xfrm>
        </p:grpSpPr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5108078" y="5380374"/>
              <a:ext cx="2284695" cy="18148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本程序使用了 LR1 的设计思想，并做了较大的改动。 我最初的想法是严格按照 LR1 算法的思想，以 program 为 S’，并根 据状态转换图画出 action表。但是，在实现的过程中，发现这样的问 题很大。首先，类 c 语法有 26 个产生式，要准确画出全部的状态转换图是十分困难的。其次，这种方式也是十分不必要的。比如，当程序读到了 int，那么接下来的步骤我们可想而知是继续读，反映到 LR1 算法中，就是当前状态i 与当前待输入字符，对应的为 Sj。而若读到 了’;’，则对应的一定为 rj。所以当读到’;’、’}’等就一定是指向规约操作，而读到其他的就会继续读入。所以，该程序以 LR1 算法思想为指 导，并根据对 c 语言语法的理解。</a:t>
              </a:r>
              <a:endPara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383609" y="1152287"/>
            <a:ext cx="1460337" cy="1463415"/>
            <a:chOff x="5383388" y="3019187"/>
            <a:chExt cx="1460788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96D6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394744" y="3534518"/>
              <a:ext cx="1402513" cy="460375"/>
            </a:xfrm>
            <a:prstGeom prst="rect">
              <a:avLst/>
            </a:prstGeom>
            <a:solidFill>
              <a:srgbClr val="96D6D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等线" panose="02010600030101010101" charset="-122"/>
                  <a:ea typeface="等线" panose="02010600030101010101" charset="-122"/>
                </a:rPr>
                <a:t>整体思路</a:t>
              </a:r>
              <a:endParaRPr lang="zh-CN" altLang="en-US" sz="24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代码具体实现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4632486" y="2085265"/>
            <a:ext cx="2951220" cy="2952521"/>
          </a:xfrm>
          <a:custGeom>
            <a:avLst/>
            <a:gdLst>
              <a:gd name="connsiteX0" fmla="*/ 2727175 w 3979631"/>
              <a:gd name="connsiteY0" fmla="*/ 3336801 h 3979941"/>
              <a:gd name="connsiteX1" fmla="*/ 2956280 w 3979631"/>
              <a:gd name="connsiteY1" fmla="*/ 3733623 h 3979941"/>
              <a:gd name="connsiteX2" fmla="*/ 2846449 w 3979631"/>
              <a:gd name="connsiteY2" fmla="*/ 3791803 h 3979941"/>
              <a:gd name="connsiteX3" fmla="*/ 2181185 w 3979631"/>
              <a:gd name="connsiteY3" fmla="*/ 3975527 h 3979941"/>
              <a:gd name="connsiteX4" fmla="*/ 2087981 w 3979631"/>
              <a:gd name="connsiteY4" fmla="*/ 3979941 h 3979941"/>
              <a:gd name="connsiteX5" fmla="*/ 2087981 w 3979631"/>
              <a:gd name="connsiteY5" fmla="*/ 3521526 h 3979941"/>
              <a:gd name="connsiteX6" fmla="*/ 2146797 w 3979631"/>
              <a:gd name="connsiteY6" fmla="*/ 3518556 h 3979941"/>
              <a:gd name="connsiteX7" fmla="*/ 2655902 w 3979631"/>
              <a:gd name="connsiteY7" fmla="*/ 3374955 h 3979941"/>
              <a:gd name="connsiteX8" fmla="*/ 3302316 w 3979631"/>
              <a:gd name="connsiteY8" fmla="*/ 2787843 h 3979941"/>
              <a:gd name="connsiteX9" fmla="*/ 3699486 w 3979631"/>
              <a:gd name="connsiteY9" fmla="*/ 3017149 h 3979941"/>
              <a:gd name="connsiteX10" fmla="*/ 3613957 w 3979631"/>
              <a:gd name="connsiteY10" fmla="*/ 3148225 h 3979941"/>
              <a:gd name="connsiteX11" fmla="*/ 3138450 w 3979631"/>
              <a:gd name="connsiteY11" fmla="*/ 3620896 h 3979941"/>
              <a:gd name="connsiteX12" fmla="*/ 3016820 w 3979631"/>
              <a:gd name="connsiteY12" fmla="*/ 3699222 h 3979941"/>
              <a:gd name="connsiteX13" fmla="*/ 2787731 w 3979631"/>
              <a:gd name="connsiteY13" fmla="*/ 3302428 h 3979941"/>
              <a:gd name="connsiteX14" fmla="*/ 2879255 w 3979631"/>
              <a:gd name="connsiteY14" fmla="*/ 3242977 h 3979941"/>
              <a:gd name="connsiteX15" fmla="*/ 3242865 w 3979631"/>
              <a:gd name="connsiteY15" fmla="*/ 2879367 h 3979941"/>
              <a:gd name="connsiteX16" fmla="*/ 3521414 w 3979631"/>
              <a:gd name="connsiteY16" fmla="*/ 2088093 h 3979941"/>
              <a:gd name="connsiteX17" fmla="*/ 3979631 w 3979631"/>
              <a:gd name="connsiteY17" fmla="*/ 2088093 h 3979941"/>
              <a:gd name="connsiteX18" fmla="*/ 3974296 w 3979631"/>
              <a:gd name="connsiteY18" fmla="*/ 2193764 h 3979941"/>
              <a:gd name="connsiteX19" fmla="*/ 3786573 w 3979631"/>
              <a:gd name="connsiteY19" fmla="*/ 2857353 h 3979941"/>
              <a:gd name="connsiteX20" fmla="*/ 3733379 w 3979631"/>
              <a:gd name="connsiteY20" fmla="*/ 2956316 h 3979941"/>
              <a:gd name="connsiteX21" fmla="*/ 3336689 w 3979631"/>
              <a:gd name="connsiteY21" fmla="*/ 2727287 h 3979941"/>
              <a:gd name="connsiteX22" fmla="*/ 3374843 w 3979631"/>
              <a:gd name="connsiteY22" fmla="*/ 2656013 h 3979941"/>
              <a:gd name="connsiteX23" fmla="*/ 3518444 w 3979631"/>
              <a:gd name="connsiteY23" fmla="*/ 2146909 h 3979941"/>
              <a:gd name="connsiteX24" fmla="*/ 245506 w 3979631"/>
              <a:gd name="connsiteY24" fmla="*/ 1022993 h 3979941"/>
              <a:gd name="connsiteX25" fmla="*/ 641800 w 3979631"/>
              <a:gd name="connsiteY25" fmla="*/ 1251793 h 3979941"/>
              <a:gd name="connsiteX26" fmla="*/ 638450 w 3979631"/>
              <a:gd name="connsiteY26" fmla="*/ 1257308 h 3979941"/>
              <a:gd name="connsiteX27" fmla="*/ 460912 w 3979631"/>
              <a:gd name="connsiteY27" fmla="*/ 1832672 h 3979941"/>
              <a:gd name="connsiteX28" fmla="*/ 457942 w 3979631"/>
              <a:gd name="connsiteY28" fmla="*/ 1891487 h 3979941"/>
              <a:gd name="connsiteX29" fmla="*/ 0 w 3979631"/>
              <a:gd name="connsiteY29" fmla="*/ 1891488 h 3979941"/>
              <a:gd name="connsiteX30" fmla="*/ 5334 w 3979631"/>
              <a:gd name="connsiteY30" fmla="*/ 1785854 h 3979941"/>
              <a:gd name="connsiteX31" fmla="*/ 235794 w 3979631"/>
              <a:gd name="connsiteY31" fmla="*/ 1038978 h 3979941"/>
              <a:gd name="connsiteX32" fmla="*/ 963337 w 3979631"/>
              <a:gd name="connsiteY32" fmla="*/ 281745 h 3979941"/>
              <a:gd name="connsiteX33" fmla="*/ 1192157 w 3979631"/>
              <a:gd name="connsiteY33" fmla="*/ 678073 h 3979941"/>
              <a:gd name="connsiteX34" fmla="*/ 1130495 w 3979631"/>
              <a:gd name="connsiteY34" fmla="*/ 715534 h 3979941"/>
              <a:gd name="connsiteX35" fmla="*/ 715423 w 3979631"/>
              <a:gd name="connsiteY35" fmla="*/ 1130607 h 3979941"/>
              <a:gd name="connsiteX36" fmla="*/ 677962 w 3979631"/>
              <a:gd name="connsiteY36" fmla="*/ 1192269 h 3979941"/>
              <a:gd name="connsiteX37" fmla="*/ 281668 w 3979631"/>
              <a:gd name="connsiteY37" fmla="*/ 963469 h 3979941"/>
              <a:gd name="connsiteX38" fmla="*/ 335712 w 3979631"/>
              <a:gd name="connsiteY38" fmla="*/ 874509 h 3979941"/>
              <a:gd name="connsiteX39" fmla="*/ 874515 w 3979631"/>
              <a:gd name="connsiteY39" fmla="*/ 335706 h 3979941"/>
              <a:gd name="connsiteX40" fmla="*/ 2193445 w 3979631"/>
              <a:gd name="connsiteY40" fmla="*/ 5312 h 3979941"/>
              <a:gd name="connsiteX41" fmla="*/ 2193770 w 3979631"/>
              <a:gd name="connsiteY41" fmla="*/ 5328 h 3979941"/>
              <a:gd name="connsiteX42" fmla="*/ 2205740 w 3979631"/>
              <a:gd name="connsiteY42" fmla="*/ 7155 h 3979941"/>
              <a:gd name="connsiteX43" fmla="*/ 1891375 w 3979631"/>
              <a:gd name="connsiteY43" fmla="*/ 0 h 3979941"/>
              <a:gd name="connsiteX44" fmla="*/ 1891375 w 3979631"/>
              <a:gd name="connsiteY44" fmla="*/ 458054 h 3979941"/>
              <a:gd name="connsiteX45" fmla="*/ 1832560 w 3979631"/>
              <a:gd name="connsiteY45" fmla="*/ 461024 h 3979941"/>
              <a:gd name="connsiteX46" fmla="*/ 1257196 w 3979631"/>
              <a:gd name="connsiteY46" fmla="*/ 638562 h 3979941"/>
              <a:gd name="connsiteX47" fmla="*/ 1251681 w 3979631"/>
              <a:gd name="connsiteY47" fmla="*/ 641912 h 3979941"/>
              <a:gd name="connsiteX48" fmla="*/ 1022861 w 3979631"/>
              <a:gd name="connsiteY48" fmla="*/ 245584 h 3979941"/>
              <a:gd name="connsiteX49" fmla="*/ 1038985 w 3979631"/>
              <a:gd name="connsiteY49" fmla="*/ 235788 h 3979941"/>
              <a:gd name="connsiteX50" fmla="*/ 1785861 w 3979631"/>
              <a:gd name="connsiteY50" fmla="*/ 5328 h 397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79631" h="3979941">
                <a:moveTo>
                  <a:pt x="2727175" y="3336801"/>
                </a:moveTo>
                <a:lnTo>
                  <a:pt x="2956280" y="3733623"/>
                </a:lnTo>
                <a:lnTo>
                  <a:pt x="2846449" y="3791803"/>
                </a:lnTo>
                <a:cubicBezTo>
                  <a:pt x="2641543" y="3889385"/>
                  <a:pt x="2417368" y="3953047"/>
                  <a:pt x="2181185" y="3975527"/>
                </a:cubicBezTo>
                <a:lnTo>
                  <a:pt x="2087981" y="3979941"/>
                </a:lnTo>
                <a:lnTo>
                  <a:pt x="2087981" y="3521526"/>
                </a:lnTo>
                <a:lnTo>
                  <a:pt x="2146797" y="3518556"/>
                </a:lnTo>
                <a:cubicBezTo>
                  <a:pt x="2327605" y="3500194"/>
                  <a:pt x="2499146" y="3450487"/>
                  <a:pt x="2655902" y="3374955"/>
                </a:cubicBezTo>
                <a:close/>
                <a:moveTo>
                  <a:pt x="3302316" y="2787843"/>
                </a:moveTo>
                <a:lnTo>
                  <a:pt x="3699486" y="3017149"/>
                </a:lnTo>
                <a:lnTo>
                  <a:pt x="3613957" y="3148225"/>
                </a:lnTo>
                <a:cubicBezTo>
                  <a:pt x="3483195" y="3331231"/>
                  <a:pt x="3322272" y="3491209"/>
                  <a:pt x="3138450" y="3620896"/>
                </a:cubicBezTo>
                <a:lnTo>
                  <a:pt x="3016820" y="3699222"/>
                </a:lnTo>
                <a:lnTo>
                  <a:pt x="2787731" y="3302428"/>
                </a:lnTo>
                <a:lnTo>
                  <a:pt x="2879255" y="3242977"/>
                </a:lnTo>
                <a:cubicBezTo>
                  <a:pt x="3019844" y="3142999"/>
                  <a:pt x="3142887" y="3019956"/>
                  <a:pt x="3242865" y="2879367"/>
                </a:cubicBezTo>
                <a:close/>
                <a:moveTo>
                  <a:pt x="3521414" y="2088093"/>
                </a:moveTo>
                <a:lnTo>
                  <a:pt x="3979631" y="2088093"/>
                </a:lnTo>
                <a:lnTo>
                  <a:pt x="3974296" y="2193764"/>
                </a:lnTo>
                <a:cubicBezTo>
                  <a:pt x="3950354" y="2429517"/>
                  <a:pt x="3885359" y="2653134"/>
                  <a:pt x="3786573" y="2857353"/>
                </a:cubicBezTo>
                <a:lnTo>
                  <a:pt x="3733379" y="2956316"/>
                </a:lnTo>
                <a:lnTo>
                  <a:pt x="3336689" y="2727287"/>
                </a:lnTo>
                <a:lnTo>
                  <a:pt x="3374843" y="2656013"/>
                </a:lnTo>
                <a:cubicBezTo>
                  <a:pt x="3450375" y="2499258"/>
                  <a:pt x="3500082" y="2327717"/>
                  <a:pt x="3518444" y="2146909"/>
                </a:cubicBezTo>
                <a:close/>
                <a:moveTo>
                  <a:pt x="245506" y="1022993"/>
                </a:moveTo>
                <a:lnTo>
                  <a:pt x="641800" y="1251793"/>
                </a:lnTo>
                <a:lnTo>
                  <a:pt x="638450" y="1257308"/>
                </a:lnTo>
                <a:cubicBezTo>
                  <a:pt x="543823" y="1431500"/>
                  <a:pt x="481897" y="1626034"/>
                  <a:pt x="460912" y="1832672"/>
                </a:cubicBezTo>
                <a:lnTo>
                  <a:pt x="457942" y="1891487"/>
                </a:lnTo>
                <a:lnTo>
                  <a:pt x="0" y="1891488"/>
                </a:lnTo>
                <a:lnTo>
                  <a:pt x="5334" y="1785854"/>
                </a:lnTo>
                <a:cubicBezTo>
                  <a:pt x="32575" y="1517620"/>
                  <a:pt x="112960" y="1265096"/>
                  <a:pt x="235794" y="1038978"/>
                </a:cubicBezTo>
                <a:close/>
                <a:moveTo>
                  <a:pt x="963337" y="281745"/>
                </a:moveTo>
                <a:lnTo>
                  <a:pt x="1192157" y="678073"/>
                </a:lnTo>
                <a:lnTo>
                  <a:pt x="1130495" y="715534"/>
                </a:lnTo>
                <a:cubicBezTo>
                  <a:pt x="966989" y="825997"/>
                  <a:pt x="825885" y="967101"/>
                  <a:pt x="715423" y="1130607"/>
                </a:cubicBezTo>
                <a:lnTo>
                  <a:pt x="677962" y="1192269"/>
                </a:lnTo>
                <a:lnTo>
                  <a:pt x="281668" y="963469"/>
                </a:lnTo>
                <a:lnTo>
                  <a:pt x="335712" y="874509"/>
                </a:lnTo>
                <a:cubicBezTo>
                  <a:pt x="479103" y="662263"/>
                  <a:pt x="662269" y="479097"/>
                  <a:pt x="874515" y="335706"/>
                </a:cubicBezTo>
                <a:close/>
                <a:moveTo>
                  <a:pt x="2193445" y="5312"/>
                </a:moveTo>
                <a:lnTo>
                  <a:pt x="2193770" y="5328"/>
                </a:lnTo>
                <a:lnTo>
                  <a:pt x="2205740" y="7155"/>
                </a:lnTo>
                <a:close/>
                <a:moveTo>
                  <a:pt x="1891375" y="0"/>
                </a:moveTo>
                <a:lnTo>
                  <a:pt x="1891375" y="458054"/>
                </a:lnTo>
                <a:lnTo>
                  <a:pt x="1832560" y="461024"/>
                </a:lnTo>
                <a:cubicBezTo>
                  <a:pt x="1625922" y="482009"/>
                  <a:pt x="1431388" y="543935"/>
                  <a:pt x="1257196" y="638562"/>
                </a:cubicBezTo>
                <a:lnTo>
                  <a:pt x="1251681" y="641912"/>
                </a:lnTo>
                <a:lnTo>
                  <a:pt x="1022861" y="245584"/>
                </a:lnTo>
                <a:lnTo>
                  <a:pt x="1038985" y="235788"/>
                </a:lnTo>
                <a:cubicBezTo>
                  <a:pt x="1265102" y="112954"/>
                  <a:pt x="1517626" y="32569"/>
                  <a:pt x="1785861" y="5328"/>
                </a:cubicBezTo>
                <a:close/>
              </a:path>
            </a:pathLst>
          </a:cu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040209" y="2500812"/>
            <a:ext cx="2121121" cy="2121892"/>
          </a:xfrm>
          <a:custGeom>
            <a:avLst/>
            <a:gdLst>
              <a:gd name="connsiteX0" fmla="*/ 1939677 w 2860272"/>
              <a:gd name="connsiteY0" fmla="*/ 2382316 h 2860272"/>
              <a:gd name="connsiteX1" fmla="*/ 2117373 w 2860272"/>
              <a:gd name="connsiteY1" fmla="*/ 2690094 h 2860272"/>
              <a:gd name="connsiteX2" fmla="*/ 2114190 w 2860272"/>
              <a:gd name="connsiteY2" fmla="*/ 2692027 h 2860272"/>
              <a:gd name="connsiteX3" fmla="*/ 1576867 w 2860272"/>
              <a:gd name="connsiteY3" fmla="*/ 2857827 h 2860272"/>
              <a:gd name="connsiteX4" fmla="*/ 1528439 w 2860272"/>
              <a:gd name="connsiteY4" fmla="*/ 2860272 h 2860272"/>
              <a:gd name="connsiteX5" fmla="*/ 1528439 w 2860272"/>
              <a:gd name="connsiteY5" fmla="*/ 2505172 h 2860272"/>
              <a:gd name="connsiteX6" fmla="*/ 1540560 w 2860272"/>
              <a:gd name="connsiteY6" fmla="*/ 2504560 h 2860272"/>
              <a:gd name="connsiteX7" fmla="*/ 1850521 w 2860272"/>
              <a:gd name="connsiteY7" fmla="*/ 2425265 h 2860272"/>
              <a:gd name="connsiteX8" fmla="*/ 920596 w 2860272"/>
              <a:gd name="connsiteY8" fmla="*/ 2382316 h 2860272"/>
              <a:gd name="connsiteX9" fmla="*/ 1009751 w 2860272"/>
              <a:gd name="connsiteY9" fmla="*/ 2425265 h 2860272"/>
              <a:gd name="connsiteX10" fmla="*/ 1319712 w 2860272"/>
              <a:gd name="connsiteY10" fmla="*/ 2504560 h 2860272"/>
              <a:gd name="connsiteX11" fmla="*/ 1331833 w 2860272"/>
              <a:gd name="connsiteY11" fmla="*/ 2505172 h 2860272"/>
              <a:gd name="connsiteX12" fmla="*/ 1331833 w 2860272"/>
              <a:gd name="connsiteY12" fmla="*/ 2860272 h 2860272"/>
              <a:gd name="connsiteX13" fmla="*/ 1283406 w 2860272"/>
              <a:gd name="connsiteY13" fmla="*/ 2857827 h 2860272"/>
              <a:gd name="connsiteX14" fmla="*/ 746082 w 2860272"/>
              <a:gd name="connsiteY14" fmla="*/ 2692027 h 2860272"/>
              <a:gd name="connsiteX15" fmla="*/ 742900 w 2860272"/>
              <a:gd name="connsiteY15" fmla="*/ 2690094 h 2860272"/>
              <a:gd name="connsiteX16" fmla="*/ 513629 w 2860272"/>
              <a:gd name="connsiteY16" fmla="*/ 1999483 h 2860272"/>
              <a:gd name="connsiteX17" fmla="*/ 534583 w 2860272"/>
              <a:gd name="connsiteY17" fmla="*/ 2033975 h 2860272"/>
              <a:gd name="connsiteX18" fmla="*/ 826298 w 2860272"/>
              <a:gd name="connsiteY18" fmla="*/ 2325689 h 2860272"/>
              <a:gd name="connsiteX19" fmla="*/ 860790 w 2860272"/>
              <a:gd name="connsiteY19" fmla="*/ 2346644 h 2860272"/>
              <a:gd name="connsiteX20" fmla="*/ 683376 w 2860272"/>
              <a:gd name="connsiteY20" fmla="*/ 2653933 h 2860272"/>
              <a:gd name="connsiteX21" fmla="*/ 627758 w 2860272"/>
              <a:gd name="connsiteY21" fmla="*/ 2620144 h 2860272"/>
              <a:gd name="connsiteX22" fmla="*/ 240129 w 2860272"/>
              <a:gd name="connsiteY22" fmla="*/ 2232514 h 2860272"/>
              <a:gd name="connsiteX23" fmla="*/ 206340 w 2860272"/>
              <a:gd name="connsiteY23" fmla="*/ 2176896 h 2860272"/>
              <a:gd name="connsiteX24" fmla="*/ 2346643 w 2860272"/>
              <a:gd name="connsiteY24" fmla="*/ 1999483 h 2860272"/>
              <a:gd name="connsiteX25" fmla="*/ 2653932 w 2860272"/>
              <a:gd name="connsiteY25" fmla="*/ 2176896 h 2860272"/>
              <a:gd name="connsiteX26" fmla="*/ 2620144 w 2860272"/>
              <a:gd name="connsiteY26" fmla="*/ 2232514 h 2860272"/>
              <a:gd name="connsiteX27" fmla="*/ 2232514 w 2860272"/>
              <a:gd name="connsiteY27" fmla="*/ 2620144 h 2860272"/>
              <a:gd name="connsiteX28" fmla="*/ 2176896 w 2860272"/>
              <a:gd name="connsiteY28" fmla="*/ 2653933 h 2860272"/>
              <a:gd name="connsiteX29" fmla="*/ 1999483 w 2860272"/>
              <a:gd name="connsiteY29" fmla="*/ 2346644 h 2860272"/>
              <a:gd name="connsiteX30" fmla="*/ 2033975 w 2860272"/>
              <a:gd name="connsiteY30" fmla="*/ 2325689 h 2860272"/>
              <a:gd name="connsiteX31" fmla="*/ 2325689 w 2860272"/>
              <a:gd name="connsiteY31" fmla="*/ 2033975 h 2860272"/>
              <a:gd name="connsiteX32" fmla="*/ 2505172 w 2860272"/>
              <a:gd name="connsiteY32" fmla="*/ 1528439 h 2860272"/>
              <a:gd name="connsiteX33" fmla="*/ 2860272 w 2860272"/>
              <a:gd name="connsiteY33" fmla="*/ 1528439 h 2860272"/>
              <a:gd name="connsiteX34" fmla="*/ 2857827 w 2860272"/>
              <a:gd name="connsiteY34" fmla="*/ 1576867 h 2860272"/>
              <a:gd name="connsiteX35" fmla="*/ 2692027 w 2860272"/>
              <a:gd name="connsiteY35" fmla="*/ 2114190 h 2860272"/>
              <a:gd name="connsiteX36" fmla="*/ 2690094 w 2860272"/>
              <a:gd name="connsiteY36" fmla="*/ 2117373 h 2860272"/>
              <a:gd name="connsiteX37" fmla="*/ 2382316 w 2860272"/>
              <a:gd name="connsiteY37" fmla="*/ 1939677 h 2860272"/>
              <a:gd name="connsiteX38" fmla="*/ 2425265 w 2860272"/>
              <a:gd name="connsiteY38" fmla="*/ 1850521 h 2860272"/>
              <a:gd name="connsiteX39" fmla="*/ 2504560 w 2860272"/>
              <a:gd name="connsiteY39" fmla="*/ 1540560 h 2860272"/>
              <a:gd name="connsiteX40" fmla="*/ 355100 w 2860272"/>
              <a:gd name="connsiteY40" fmla="*/ 1528439 h 2860272"/>
              <a:gd name="connsiteX41" fmla="*/ 355712 w 2860272"/>
              <a:gd name="connsiteY41" fmla="*/ 1540560 h 2860272"/>
              <a:gd name="connsiteX42" fmla="*/ 435008 w 2860272"/>
              <a:gd name="connsiteY42" fmla="*/ 1850521 h 2860272"/>
              <a:gd name="connsiteX43" fmla="*/ 477956 w 2860272"/>
              <a:gd name="connsiteY43" fmla="*/ 1939677 h 2860272"/>
              <a:gd name="connsiteX44" fmla="*/ 170178 w 2860272"/>
              <a:gd name="connsiteY44" fmla="*/ 2117372 h 2860272"/>
              <a:gd name="connsiteX45" fmla="*/ 168245 w 2860272"/>
              <a:gd name="connsiteY45" fmla="*/ 2114190 h 2860272"/>
              <a:gd name="connsiteX46" fmla="*/ 2446 w 2860272"/>
              <a:gd name="connsiteY46" fmla="*/ 1576867 h 2860272"/>
              <a:gd name="connsiteX47" fmla="*/ 0 w 2860272"/>
              <a:gd name="connsiteY47" fmla="*/ 1528439 h 2860272"/>
              <a:gd name="connsiteX48" fmla="*/ 2690094 w 2860272"/>
              <a:gd name="connsiteY48" fmla="*/ 742900 h 2860272"/>
              <a:gd name="connsiteX49" fmla="*/ 2692027 w 2860272"/>
              <a:gd name="connsiteY49" fmla="*/ 746082 h 2860272"/>
              <a:gd name="connsiteX50" fmla="*/ 2857827 w 2860272"/>
              <a:gd name="connsiteY50" fmla="*/ 1283406 h 2860272"/>
              <a:gd name="connsiteX51" fmla="*/ 2860272 w 2860272"/>
              <a:gd name="connsiteY51" fmla="*/ 1331833 h 2860272"/>
              <a:gd name="connsiteX52" fmla="*/ 2505172 w 2860272"/>
              <a:gd name="connsiteY52" fmla="*/ 1331833 h 2860272"/>
              <a:gd name="connsiteX53" fmla="*/ 2504560 w 2860272"/>
              <a:gd name="connsiteY53" fmla="*/ 1319712 h 2860272"/>
              <a:gd name="connsiteX54" fmla="*/ 2425265 w 2860272"/>
              <a:gd name="connsiteY54" fmla="*/ 1009751 h 2860272"/>
              <a:gd name="connsiteX55" fmla="*/ 2382316 w 2860272"/>
              <a:gd name="connsiteY55" fmla="*/ 920596 h 2860272"/>
              <a:gd name="connsiteX56" fmla="*/ 170178 w 2860272"/>
              <a:gd name="connsiteY56" fmla="*/ 742900 h 2860272"/>
              <a:gd name="connsiteX57" fmla="*/ 477956 w 2860272"/>
              <a:gd name="connsiteY57" fmla="*/ 920596 h 2860272"/>
              <a:gd name="connsiteX58" fmla="*/ 435008 w 2860272"/>
              <a:gd name="connsiteY58" fmla="*/ 1009751 h 2860272"/>
              <a:gd name="connsiteX59" fmla="*/ 355712 w 2860272"/>
              <a:gd name="connsiteY59" fmla="*/ 1319712 h 2860272"/>
              <a:gd name="connsiteX60" fmla="*/ 355100 w 2860272"/>
              <a:gd name="connsiteY60" fmla="*/ 1331833 h 2860272"/>
              <a:gd name="connsiteX61" fmla="*/ 0 w 2860272"/>
              <a:gd name="connsiteY61" fmla="*/ 1331833 h 2860272"/>
              <a:gd name="connsiteX62" fmla="*/ 2446 w 2860272"/>
              <a:gd name="connsiteY62" fmla="*/ 1283406 h 2860272"/>
              <a:gd name="connsiteX63" fmla="*/ 168245 w 2860272"/>
              <a:gd name="connsiteY63" fmla="*/ 746082 h 2860272"/>
              <a:gd name="connsiteX64" fmla="*/ 683376 w 2860272"/>
              <a:gd name="connsiteY64" fmla="*/ 206340 h 2860272"/>
              <a:gd name="connsiteX65" fmla="*/ 860790 w 2860272"/>
              <a:gd name="connsiteY65" fmla="*/ 513629 h 2860272"/>
              <a:gd name="connsiteX66" fmla="*/ 826298 w 2860272"/>
              <a:gd name="connsiteY66" fmla="*/ 534583 h 2860272"/>
              <a:gd name="connsiteX67" fmla="*/ 534583 w 2860272"/>
              <a:gd name="connsiteY67" fmla="*/ 826298 h 2860272"/>
              <a:gd name="connsiteX68" fmla="*/ 513629 w 2860272"/>
              <a:gd name="connsiteY68" fmla="*/ 860790 h 2860272"/>
              <a:gd name="connsiteX69" fmla="*/ 206340 w 2860272"/>
              <a:gd name="connsiteY69" fmla="*/ 683376 h 2860272"/>
              <a:gd name="connsiteX70" fmla="*/ 240129 w 2860272"/>
              <a:gd name="connsiteY70" fmla="*/ 627758 h 2860272"/>
              <a:gd name="connsiteX71" fmla="*/ 627758 w 2860272"/>
              <a:gd name="connsiteY71" fmla="*/ 240129 h 2860272"/>
              <a:gd name="connsiteX72" fmla="*/ 2176896 w 2860272"/>
              <a:gd name="connsiteY72" fmla="*/ 206340 h 2860272"/>
              <a:gd name="connsiteX73" fmla="*/ 2232514 w 2860272"/>
              <a:gd name="connsiteY73" fmla="*/ 240129 h 2860272"/>
              <a:gd name="connsiteX74" fmla="*/ 2620144 w 2860272"/>
              <a:gd name="connsiteY74" fmla="*/ 627758 h 2860272"/>
              <a:gd name="connsiteX75" fmla="*/ 2653932 w 2860272"/>
              <a:gd name="connsiteY75" fmla="*/ 683376 h 2860272"/>
              <a:gd name="connsiteX76" fmla="*/ 2346644 w 2860272"/>
              <a:gd name="connsiteY76" fmla="*/ 860789 h 2860272"/>
              <a:gd name="connsiteX77" fmla="*/ 2325689 w 2860272"/>
              <a:gd name="connsiteY77" fmla="*/ 826298 h 2860272"/>
              <a:gd name="connsiteX78" fmla="*/ 2033975 w 2860272"/>
              <a:gd name="connsiteY78" fmla="*/ 534583 h 2860272"/>
              <a:gd name="connsiteX79" fmla="*/ 1999483 w 2860272"/>
              <a:gd name="connsiteY79" fmla="*/ 513629 h 2860272"/>
              <a:gd name="connsiteX80" fmla="*/ 1528439 w 2860272"/>
              <a:gd name="connsiteY80" fmla="*/ 0 h 2860272"/>
              <a:gd name="connsiteX81" fmla="*/ 1576867 w 2860272"/>
              <a:gd name="connsiteY81" fmla="*/ 2445 h 2860272"/>
              <a:gd name="connsiteX82" fmla="*/ 2114190 w 2860272"/>
              <a:gd name="connsiteY82" fmla="*/ 168245 h 2860272"/>
              <a:gd name="connsiteX83" fmla="*/ 2117373 w 2860272"/>
              <a:gd name="connsiteY83" fmla="*/ 170178 h 2860272"/>
              <a:gd name="connsiteX84" fmla="*/ 1939677 w 2860272"/>
              <a:gd name="connsiteY84" fmla="*/ 477956 h 2860272"/>
              <a:gd name="connsiteX85" fmla="*/ 1850521 w 2860272"/>
              <a:gd name="connsiteY85" fmla="*/ 435008 h 2860272"/>
              <a:gd name="connsiteX86" fmla="*/ 1540560 w 2860272"/>
              <a:gd name="connsiteY86" fmla="*/ 355712 h 2860272"/>
              <a:gd name="connsiteX87" fmla="*/ 1528440 w 2860272"/>
              <a:gd name="connsiteY87" fmla="*/ 355100 h 2860272"/>
              <a:gd name="connsiteX88" fmla="*/ 1331833 w 2860272"/>
              <a:gd name="connsiteY88" fmla="*/ 0 h 2860272"/>
              <a:gd name="connsiteX89" fmla="*/ 1331833 w 2860272"/>
              <a:gd name="connsiteY89" fmla="*/ 355100 h 2860272"/>
              <a:gd name="connsiteX90" fmla="*/ 1319712 w 2860272"/>
              <a:gd name="connsiteY90" fmla="*/ 355712 h 2860272"/>
              <a:gd name="connsiteX91" fmla="*/ 1009751 w 2860272"/>
              <a:gd name="connsiteY91" fmla="*/ 435008 h 2860272"/>
              <a:gd name="connsiteX92" fmla="*/ 920596 w 2860272"/>
              <a:gd name="connsiteY92" fmla="*/ 477956 h 2860272"/>
              <a:gd name="connsiteX93" fmla="*/ 742900 w 2860272"/>
              <a:gd name="connsiteY93" fmla="*/ 170178 h 2860272"/>
              <a:gd name="connsiteX94" fmla="*/ 746082 w 2860272"/>
              <a:gd name="connsiteY94" fmla="*/ 168245 h 2860272"/>
              <a:gd name="connsiteX95" fmla="*/ 1283406 w 2860272"/>
              <a:gd name="connsiteY95" fmla="*/ 2445 h 28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860272" h="2860272">
                <a:moveTo>
                  <a:pt x="1939677" y="2382316"/>
                </a:moveTo>
                <a:lnTo>
                  <a:pt x="2117373" y="2690094"/>
                </a:lnTo>
                <a:lnTo>
                  <a:pt x="2114190" y="2692027"/>
                </a:lnTo>
                <a:cubicBezTo>
                  <a:pt x="1951515" y="2780398"/>
                  <a:pt x="1769842" y="2838229"/>
                  <a:pt x="1576867" y="2857827"/>
                </a:cubicBezTo>
                <a:lnTo>
                  <a:pt x="1528439" y="2860272"/>
                </a:lnTo>
                <a:lnTo>
                  <a:pt x="1528439" y="2505172"/>
                </a:lnTo>
                <a:lnTo>
                  <a:pt x="1540560" y="2504560"/>
                </a:lnTo>
                <a:cubicBezTo>
                  <a:pt x="1649479" y="2493499"/>
                  <a:pt x="1753614" y="2466253"/>
                  <a:pt x="1850521" y="2425265"/>
                </a:cubicBezTo>
                <a:close/>
                <a:moveTo>
                  <a:pt x="920596" y="2382316"/>
                </a:moveTo>
                <a:lnTo>
                  <a:pt x="1009751" y="2425265"/>
                </a:lnTo>
                <a:cubicBezTo>
                  <a:pt x="1106658" y="2466253"/>
                  <a:pt x="1210793" y="2493499"/>
                  <a:pt x="1319712" y="2504560"/>
                </a:cubicBezTo>
                <a:lnTo>
                  <a:pt x="1331833" y="2505172"/>
                </a:lnTo>
                <a:lnTo>
                  <a:pt x="1331833" y="2860272"/>
                </a:lnTo>
                <a:lnTo>
                  <a:pt x="1283406" y="2857827"/>
                </a:lnTo>
                <a:cubicBezTo>
                  <a:pt x="1090430" y="2838229"/>
                  <a:pt x="908758" y="2780398"/>
                  <a:pt x="746082" y="2692027"/>
                </a:cubicBezTo>
                <a:lnTo>
                  <a:pt x="742900" y="2690094"/>
                </a:lnTo>
                <a:close/>
                <a:moveTo>
                  <a:pt x="513629" y="1999483"/>
                </a:moveTo>
                <a:lnTo>
                  <a:pt x="534583" y="2033975"/>
                </a:lnTo>
                <a:cubicBezTo>
                  <a:pt x="612217" y="2148887"/>
                  <a:pt x="711385" y="2248056"/>
                  <a:pt x="826298" y="2325689"/>
                </a:cubicBezTo>
                <a:lnTo>
                  <a:pt x="860790" y="2346644"/>
                </a:lnTo>
                <a:lnTo>
                  <a:pt x="683376" y="2653933"/>
                </a:lnTo>
                <a:lnTo>
                  <a:pt x="627758" y="2620144"/>
                </a:lnTo>
                <a:cubicBezTo>
                  <a:pt x="475063" y="2516985"/>
                  <a:pt x="343288" y="2385210"/>
                  <a:pt x="240129" y="2232514"/>
                </a:cubicBezTo>
                <a:lnTo>
                  <a:pt x="206340" y="2176896"/>
                </a:lnTo>
                <a:close/>
                <a:moveTo>
                  <a:pt x="2346643" y="1999483"/>
                </a:moveTo>
                <a:lnTo>
                  <a:pt x="2653932" y="2176896"/>
                </a:lnTo>
                <a:lnTo>
                  <a:pt x="2620144" y="2232514"/>
                </a:lnTo>
                <a:cubicBezTo>
                  <a:pt x="2516985" y="2385210"/>
                  <a:pt x="2385210" y="2516985"/>
                  <a:pt x="2232514" y="2620144"/>
                </a:cubicBezTo>
                <a:lnTo>
                  <a:pt x="2176896" y="2653933"/>
                </a:lnTo>
                <a:lnTo>
                  <a:pt x="1999483" y="2346644"/>
                </a:lnTo>
                <a:lnTo>
                  <a:pt x="2033975" y="2325689"/>
                </a:lnTo>
                <a:cubicBezTo>
                  <a:pt x="2148887" y="2248056"/>
                  <a:pt x="2248056" y="2148887"/>
                  <a:pt x="2325689" y="2033975"/>
                </a:cubicBezTo>
                <a:close/>
                <a:moveTo>
                  <a:pt x="2505172" y="1528439"/>
                </a:moveTo>
                <a:lnTo>
                  <a:pt x="2860272" y="1528439"/>
                </a:lnTo>
                <a:lnTo>
                  <a:pt x="2857827" y="1576867"/>
                </a:lnTo>
                <a:cubicBezTo>
                  <a:pt x="2838229" y="1769842"/>
                  <a:pt x="2780398" y="1951515"/>
                  <a:pt x="2692027" y="2114190"/>
                </a:cubicBezTo>
                <a:lnTo>
                  <a:pt x="2690094" y="2117373"/>
                </a:lnTo>
                <a:lnTo>
                  <a:pt x="2382316" y="1939677"/>
                </a:lnTo>
                <a:lnTo>
                  <a:pt x="2425265" y="1850521"/>
                </a:lnTo>
                <a:cubicBezTo>
                  <a:pt x="2466253" y="1753614"/>
                  <a:pt x="2493499" y="1649479"/>
                  <a:pt x="2504560" y="1540560"/>
                </a:cubicBezTo>
                <a:close/>
                <a:moveTo>
                  <a:pt x="355100" y="1528439"/>
                </a:moveTo>
                <a:lnTo>
                  <a:pt x="355712" y="1540560"/>
                </a:lnTo>
                <a:cubicBezTo>
                  <a:pt x="366774" y="1649479"/>
                  <a:pt x="394020" y="1753614"/>
                  <a:pt x="435008" y="1850521"/>
                </a:cubicBezTo>
                <a:lnTo>
                  <a:pt x="477956" y="1939677"/>
                </a:lnTo>
                <a:lnTo>
                  <a:pt x="170178" y="2117372"/>
                </a:lnTo>
                <a:lnTo>
                  <a:pt x="168245" y="2114190"/>
                </a:lnTo>
                <a:cubicBezTo>
                  <a:pt x="79875" y="1951515"/>
                  <a:pt x="22043" y="1769842"/>
                  <a:pt x="2446" y="1576867"/>
                </a:cubicBezTo>
                <a:lnTo>
                  <a:pt x="0" y="1528439"/>
                </a:lnTo>
                <a:close/>
                <a:moveTo>
                  <a:pt x="2690094" y="742900"/>
                </a:moveTo>
                <a:lnTo>
                  <a:pt x="2692027" y="746082"/>
                </a:lnTo>
                <a:cubicBezTo>
                  <a:pt x="2780398" y="908757"/>
                  <a:pt x="2838229" y="1090430"/>
                  <a:pt x="2857827" y="1283406"/>
                </a:cubicBezTo>
                <a:lnTo>
                  <a:pt x="2860272" y="1331833"/>
                </a:lnTo>
                <a:lnTo>
                  <a:pt x="2505172" y="1331833"/>
                </a:lnTo>
                <a:lnTo>
                  <a:pt x="2504560" y="1319712"/>
                </a:lnTo>
                <a:cubicBezTo>
                  <a:pt x="2493499" y="1210793"/>
                  <a:pt x="2466253" y="1106658"/>
                  <a:pt x="2425265" y="1009751"/>
                </a:cubicBezTo>
                <a:lnTo>
                  <a:pt x="2382316" y="920596"/>
                </a:lnTo>
                <a:close/>
                <a:moveTo>
                  <a:pt x="170178" y="742900"/>
                </a:moveTo>
                <a:lnTo>
                  <a:pt x="477956" y="920596"/>
                </a:lnTo>
                <a:lnTo>
                  <a:pt x="435008" y="1009751"/>
                </a:lnTo>
                <a:cubicBezTo>
                  <a:pt x="394020" y="1106658"/>
                  <a:pt x="366774" y="1210793"/>
                  <a:pt x="355712" y="1319712"/>
                </a:cubicBezTo>
                <a:lnTo>
                  <a:pt x="355100" y="1331833"/>
                </a:lnTo>
                <a:lnTo>
                  <a:pt x="0" y="1331833"/>
                </a:lnTo>
                <a:lnTo>
                  <a:pt x="2446" y="1283406"/>
                </a:lnTo>
                <a:cubicBezTo>
                  <a:pt x="22043" y="1090430"/>
                  <a:pt x="79875" y="908757"/>
                  <a:pt x="168245" y="746082"/>
                </a:cubicBezTo>
                <a:close/>
                <a:moveTo>
                  <a:pt x="683376" y="206340"/>
                </a:moveTo>
                <a:lnTo>
                  <a:pt x="860790" y="513629"/>
                </a:lnTo>
                <a:lnTo>
                  <a:pt x="826298" y="534583"/>
                </a:lnTo>
                <a:cubicBezTo>
                  <a:pt x="711385" y="612217"/>
                  <a:pt x="612217" y="711385"/>
                  <a:pt x="534583" y="826298"/>
                </a:cubicBezTo>
                <a:lnTo>
                  <a:pt x="513629" y="860790"/>
                </a:lnTo>
                <a:lnTo>
                  <a:pt x="206340" y="683376"/>
                </a:lnTo>
                <a:lnTo>
                  <a:pt x="240129" y="627758"/>
                </a:lnTo>
                <a:cubicBezTo>
                  <a:pt x="343288" y="475062"/>
                  <a:pt x="475063" y="343288"/>
                  <a:pt x="627758" y="240129"/>
                </a:cubicBezTo>
                <a:close/>
                <a:moveTo>
                  <a:pt x="2176896" y="206340"/>
                </a:moveTo>
                <a:lnTo>
                  <a:pt x="2232514" y="240129"/>
                </a:lnTo>
                <a:cubicBezTo>
                  <a:pt x="2385210" y="343288"/>
                  <a:pt x="2516985" y="475062"/>
                  <a:pt x="2620144" y="627758"/>
                </a:cubicBezTo>
                <a:lnTo>
                  <a:pt x="2653932" y="683376"/>
                </a:lnTo>
                <a:lnTo>
                  <a:pt x="2346644" y="860789"/>
                </a:lnTo>
                <a:lnTo>
                  <a:pt x="2325689" y="826298"/>
                </a:lnTo>
                <a:cubicBezTo>
                  <a:pt x="2248056" y="711385"/>
                  <a:pt x="2148887" y="612217"/>
                  <a:pt x="2033975" y="534583"/>
                </a:cubicBezTo>
                <a:lnTo>
                  <a:pt x="1999483" y="513629"/>
                </a:lnTo>
                <a:close/>
                <a:moveTo>
                  <a:pt x="1528439" y="0"/>
                </a:moveTo>
                <a:lnTo>
                  <a:pt x="1576867" y="2445"/>
                </a:lnTo>
                <a:cubicBezTo>
                  <a:pt x="1769842" y="22043"/>
                  <a:pt x="1951515" y="79874"/>
                  <a:pt x="2114190" y="168245"/>
                </a:cubicBezTo>
                <a:lnTo>
                  <a:pt x="2117373" y="170178"/>
                </a:lnTo>
                <a:lnTo>
                  <a:pt x="1939677" y="477956"/>
                </a:lnTo>
                <a:lnTo>
                  <a:pt x="1850521" y="435008"/>
                </a:lnTo>
                <a:cubicBezTo>
                  <a:pt x="1753614" y="394020"/>
                  <a:pt x="1649479" y="366773"/>
                  <a:pt x="1540560" y="355712"/>
                </a:cubicBezTo>
                <a:lnTo>
                  <a:pt x="1528440" y="355100"/>
                </a:lnTo>
                <a:close/>
                <a:moveTo>
                  <a:pt x="1331833" y="0"/>
                </a:moveTo>
                <a:lnTo>
                  <a:pt x="1331833" y="355100"/>
                </a:lnTo>
                <a:lnTo>
                  <a:pt x="1319712" y="355712"/>
                </a:lnTo>
                <a:cubicBezTo>
                  <a:pt x="1210793" y="366773"/>
                  <a:pt x="1106658" y="394020"/>
                  <a:pt x="1009751" y="435008"/>
                </a:cubicBezTo>
                <a:lnTo>
                  <a:pt x="920596" y="477956"/>
                </a:lnTo>
                <a:lnTo>
                  <a:pt x="742900" y="170178"/>
                </a:lnTo>
                <a:lnTo>
                  <a:pt x="746082" y="168245"/>
                </a:lnTo>
                <a:cubicBezTo>
                  <a:pt x="908758" y="79874"/>
                  <a:pt x="1090430" y="22043"/>
                  <a:pt x="1283406" y="2445"/>
                </a:cubicBezTo>
                <a:close/>
              </a:path>
            </a:pathLst>
          </a:cu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398165" y="2858900"/>
            <a:ext cx="1405212" cy="1405721"/>
          </a:xfrm>
          <a:custGeom>
            <a:avLst/>
            <a:gdLst>
              <a:gd name="connsiteX0" fmla="*/ 1045745 w 1894885"/>
              <a:gd name="connsiteY0" fmla="*/ 1187338 h 1894885"/>
              <a:gd name="connsiteX1" fmla="*/ 1393115 w 1894885"/>
              <a:gd name="connsiteY1" fmla="*/ 1789001 h 1894885"/>
              <a:gd name="connsiteX2" fmla="*/ 1318198 w 1894885"/>
              <a:gd name="connsiteY2" fmla="*/ 1825090 h 1894885"/>
              <a:gd name="connsiteX3" fmla="*/ 1139404 w 1894885"/>
              <a:gd name="connsiteY3" fmla="*/ 1880591 h 1894885"/>
              <a:gd name="connsiteX4" fmla="*/ 1045745 w 1894885"/>
              <a:gd name="connsiteY4" fmla="*/ 1894885 h 1894885"/>
              <a:gd name="connsiteX5" fmla="*/ 849139 w 1894885"/>
              <a:gd name="connsiteY5" fmla="*/ 1187338 h 1894885"/>
              <a:gd name="connsiteX6" fmla="*/ 849139 w 1894885"/>
              <a:gd name="connsiteY6" fmla="*/ 1894885 h 1894885"/>
              <a:gd name="connsiteX7" fmla="*/ 755480 w 1894885"/>
              <a:gd name="connsiteY7" fmla="*/ 1880591 h 1894885"/>
              <a:gd name="connsiteX8" fmla="*/ 576686 w 1894885"/>
              <a:gd name="connsiteY8" fmla="*/ 1825090 h 1894885"/>
              <a:gd name="connsiteX9" fmla="*/ 501769 w 1894885"/>
              <a:gd name="connsiteY9" fmla="*/ 1789000 h 1894885"/>
              <a:gd name="connsiteX10" fmla="*/ 1048078 w 1894885"/>
              <a:gd name="connsiteY10" fmla="*/ 1045746 h 1894885"/>
              <a:gd name="connsiteX11" fmla="*/ 1753616 w 1894885"/>
              <a:gd name="connsiteY11" fmla="*/ 1453088 h 1894885"/>
              <a:gd name="connsiteX12" fmla="*/ 1737270 w 1894885"/>
              <a:gd name="connsiteY12" fmla="*/ 1479994 h 1894885"/>
              <a:gd name="connsiteX13" fmla="*/ 1479994 w 1894885"/>
              <a:gd name="connsiteY13" fmla="*/ 1737270 h 1894885"/>
              <a:gd name="connsiteX14" fmla="*/ 1453088 w 1894885"/>
              <a:gd name="connsiteY14" fmla="*/ 1753616 h 1894885"/>
              <a:gd name="connsiteX15" fmla="*/ 1045745 w 1894885"/>
              <a:gd name="connsiteY15" fmla="*/ 1048078 h 1894885"/>
              <a:gd name="connsiteX16" fmla="*/ 1045745 w 1894885"/>
              <a:gd name="connsiteY16" fmla="*/ 1045746 h 1894885"/>
              <a:gd name="connsiteX17" fmla="*/ 846808 w 1894885"/>
              <a:gd name="connsiteY17" fmla="*/ 1045746 h 1894885"/>
              <a:gd name="connsiteX18" fmla="*/ 849139 w 1894885"/>
              <a:gd name="connsiteY18" fmla="*/ 1045746 h 1894885"/>
              <a:gd name="connsiteX19" fmla="*/ 849139 w 1894885"/>
              <a:gd name="connsiteY19" fmla="*/ 1048078 h 1894885"/>
              <a:gd name="connsiteX20" fmla="*/ 441797 w 1894885"/>
              <a:gd name="connsiteY20" fmla="*/ 1753616 h 1894885"/>
              <a:gd name="connsiteX21" fmla="*/ 414891 w 1894885"/>
              <a:gd name="connsiteY21" fmla="*/ 1737270 h 1894885"/>
              <a:gd name="connsiteX22" fmla="*/ 157614 w 1894885"/>
              <a:gd name="connsiteY22" fmla="*/ 1479994 h 1894885"/>
              <a:gd name="connsiteX23" fmla="*/ 141269 w 1894885"/>
              <a:gd name="connsiteY23" fmla="*/ 1453088 h 1894885"/>
              <a:gd name="connsiteX24" fmla="*/ 1187338 w 1894885"/>
              <a:gd name="connsiteY24" fmla="*/ 1045745 h 1894885"/>
              <a:gd name="connsiteX25" fmla="*/ 1894885 w 1894885"/>
              <a:gd name="connsiteY25" fmla="*/ 1045745 h 1894885"/>
              <a:gd name="connsiteX26" fmla="*/ 1880591 w 1894885"/>
              <a:gd name="connsiteY26" fmla="*/ 1139404 h 1894885"/>
              <a:gd name="connsiteX27" fmla="*/ 1825090 w 1894885"/>
              <a:gd name="connsiteY27" fmla="*/ 1318198 h 1894885"/>
              <a:gd name="connsiteX28" fmla="*/ 1789000 w 1894885"/>
              <a:gd name="connsiteY28" fmla="*/ 1393116 h 1894885"/>
              <a:gd name="connsiteX29" fmla="*/ 707547 w 1894885"/>
              <a:gd name="connsiteY29" fmla="*/ 1045745 h 1894885"/>
              <a:gd name="connsiteX30" fmla="*/ 105884 w 1894885"/>
              <a:gd name="connsiteY30" fmla="*/ 1393115 h 1894885"/>
              <a:gd name="connsiteX31" fmla="*/ 69795 w 1894885"/>
              <a:gd name="connsiteY31" fmla="*/ 1318198 h 1894885"/>
              <a:gd name="connsiteX32" fmla="*/ 14294 w 1894885"/>
              <a:gd name="connsiteY32" fmla="*/ 1139404 h 1894885"/>
              <a:gd name="connsiteX33" fmla="*/ 0 w 1894885"/>
              <a:gd name="connsiteY33" fmla="*/ 1045745 h 1894885"/>
              <a:gd name="connsiteX34" fmla="*/ 1789001 w 1894885"/>
              <a:gd name="connsiteY34" fmla="*/ 501769 h 1894885"/>
              <a:gd name="connsiteX35" fmla="*/ 1825090 w 1894885"/>
              <a:gd name="connsiteY35" fmla="*/ 576686 h 1894885"/>
              <a:gd name="connsiteX36" fmla="*/ 1880591 w 1894885"/>
              <a:gd name="connsiteY36" fmla="*/ 755480 h 1894885"/>
              <a:gd name="connsiteX37" fmla="*/ 1894885 w 1894885"/>
              <a:gd name="connsiteY37" fmla="*/ 849139 h 1894885"/>
              <a:gd name="connsiteX38" fmla="*/ 1187338 w 1894885"/>
              <a:gd name="connsiteY38" fmla="*/ 849139 h 1894885"/>
              <a:gd name="connsiteX39" fmla="*/ 105884 w 1894885"/>
              <a:gd name="connsiteY39" fmla="*/ 501769 h 1894885"/>
              <a:gd name="connsiteX40" fmla="*/ 707547 w 1894885"/>
              <a:gd name="connsiteY40" fmla="*/ 849139 h 1894885"/>
              <a:gd name="connsiteX41" fmla="*/ 0 w 1894885"/>
              <a:gd name="connsiteY41" fmla="*/ 849139 h 1894885"/>
              <a:gd name="connsiteX42" fmla="*/ 14294 w 1894885"/>
              <a:gd name="connsiteY42" fmla="*/ 755480 h 1894885"/>
              <a:gd name="connsiteX43" fmla="*/ 69795 w 1894885"/>
              <a:gd name="connsiteY43" fmla="*/ 576686 h 1894885"/>
              <a:gd name="connsiteX44" fmla="*/ 441797 w 1894885"/>
              <a:gd name="connsiteY44" fmla="*/ 141268 h 1894885"/>
              <a:gd name="connsiteX45" fmla="*/ 849139 w 1894885"/>
              <a:gd name="connsiteY45" fmla="*/ 846806 h 1894885"/>
              <a:gd name="connsiteX46" fmla="*/ 849139 w 1894885"/>
              <a:gd name="connsiteY46" fmla="*/ 849140 h 1894885"/>
              <a:gd name="connsiteX47" fmla="*/ 846806 w 1894885"/>
              <a:gd name="connsiteY47" fmla="*/ 849139 h 1894885"/>
              <a:gd name="connsiteX48" fmla="*/ 141268 w 1894885"/>
              <a:gd name="connsiteY48" fmla="*/ 441797 h 1894885"/>
              <a:gd name="connsiteX49" fmla="*/ 157614 w 1894885"/>
              <a:gd name="connsiteY49" fmla="*/ 414890 h 1894885"/>
              <a:gd name="connsiteX50" fmla="*/ 414891 w 1894885"/>
              <a:gd name="connsiteY50" fmla="*/ 157614 h 1894885"/>
              <a:gd name="connsiteX51" fmla="*/ 1453088 w 1894885"/>
              <a:gd name="connsiteY51" fmla="*/ 141268 h 1894885"/>
              <a:gd name="connsiteX52" fmla="*/ 1479994 w 1894885"/>
              <a:gd name="connsiteY52" fmla="*/ 157614 h 1894885"/>
              <a:gd name="connsiteX53" fmla="*/ 1737270 w 1894885"/>
              <a:gd name="connsiteY53" fmla="*/ 414890 h 1894885"/>
              <a:gd name="connsiteX54" fmla="*/ 1753616 w 1894885"/>
              <a:gd name="connsiteY54" fmla="*/ 441797 h 1894885"/>
              <a:gd name="connsiteX55" fmla="*/ 1048077 w 1894885"/>
              <a:gd name="connsiteY55" fmla="*/ 849139 h 1894885"/>
              <a:gd name="connsiteX56" fmla="*/ 1045745 w 1894885"/>
              <a:gd name="connsiteY56" fmla="*/ 849140 h 1894885"/>
              <a:gd name="connsiteX57" fmla="*/ 1045745 w 1894885"/>
              <a:gd name="connsiteY57" fmla="*/ 846806 h 1894885"/>
              <a:gd name="connsiteX58" fmla="*/ 1045746 w 1894885"/>
              <a:gd name="connsiteY58" fmla="*/ 0 h 1894885"/>
              <a:gd name="connsiteX59" fmla="*/ 1139404 w 1894885"/>
              <a:gd name="connsiteY59" fmla="*/ 14294 h 1894885"/>
              <a:gd name="connsiteX60" fmla="*/ 1318198 w 1894885"/>
              <a:gd name="connsiteY60" fmla="*/ 69794 h 1894885"/>
              <a:gd name="connsiteX61" fmla="*/ 1393116 w 1894885"/>
              <a:gd name="connsiteY61" fmla="*/ 105884 h 1894885"/>
              <a:gd name="connsiteX62" fmla="*/ 1045746 w 1894885"/>
              <a:gd name="connsiteY62" fmla="*/ 707547 h 1894885"/>
              <a:gd name="connsiteX63" fmla="*/ 849139 w 1894885"/>
              <a:gd name="connsiteY63" fmla="*/ 0 h 1894885"/>
              <a:gd name="connsiteX64" fmla="*/ 849139 w 1894885"/>
              <a:gd name="connsiteY64" fmla="*/ 707547 h 1894885"/>
              <a:gd name="connsiteX65" fmla="*/ 501769 w 1894885"/>
              <a:gd name="connsiteY65" fmla="*/ 105884 h 1894885"/>
              <a:gd name="connsiteX66" fmla="*/ 576686 w 1894885"/>
              <a:gd name="connsiteY66" fmla="*/ 69794 h 1894885"/>
              <a:gd name="connsiteX67" fmla="*/ 755480 w 1894885"/>
              <a:gd name="connsiteY67" fmla="*/ 14294 h 189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94885" h="1894885">
                <a:moveTo>
                  <a:pt x="1045745" y="1187338"/>
                </a:moveTo>
                <a:lnTo>
                  <a:pt x="1393115" y="1789001"/>
                </a:lnTo>
                <a:lnTo>
                  <a:pt x="1318198" y="1825090"/>
                </a:lnTo>
                <a:cubicBezTo>
                  <a:pt x="1261220" y="1849190"/>
                  <a:pt x="1201410" y="1867903"/>
                  <a:pt x="1139404" y="1880591"/>
                </a:cubicBezTo>
                <a:lnTo>
                  <a:pt x="1045745" y="1894885"/>
                </a:lnTo>
                <a:close/>
                <a:moveTo>
                  <a:pt x="849139" y="1187338"/>
                </a:moveTo>
                <a:lnTo>
                  <a:pt x="849139" y="1894885"/>
                </a:lnTo>
                <a:lnTo>
                  <a:pt x="755480" y="1880591"/>
                </a:lnTo>
                <a:cubicBezTo>
                  <a:pt x="693475" y="1867903"/>
                  <a:pt x="633664" y="1849190"/>
                  <a:pt x="576686" y="1825090"/>
                </a:cubicBezTo>
                <a:lnTo>
                  <a:pt x="501769" y="1789000"/>
                </a:lnTo>
                <a:close/>
                <a:moveTo>
                  <a:pt x="1048078" y="1045746"/>
                </a:moveTo>
                <a:lnTo>
                  <a:pt x="1753616" y="1453088"/>
                </a:lnTo>
                <a:lnTo>
                  <a:pt x="1737270" y="1479994"/>
                </a:lnTo>
                <a:cubicBezTo>
                  <a:pt x="1668802" y="1581341"/>
                  <a:pt x="1581341" y="1668802"/>
                  <a:pt x="1479994" y="1737270"/>
                </a:cubicBezTo>
                <a:lnTo>
                  <a:pt x="1453088" y="1753616"/>
                </a:lnTo>
                <a:lnTo>
                  <a:pt x="1045745" y="1048078"/>
                </a:lnTo>
                <a:lnTo>
                  <a:pt x="1045745" y="1045746"/>
                </a:lnTo>
                <a:close/>
                <a:moveTo>
                  <a:pt x="846808" y="1045746"/>
                </a:moveTo>
                <a:lnTo>
                  <a:pt x="849139" y="1045746"/>
                </a:lnTo>
                <a:lnTo>
                  <a:pt x="849139" y="1048078"/>
                </a:lnTo>
                <a:lnTo>
                  <a:pt x="441797" y="1753616"/>
                </a:lnTo>
                <a:lnTo>
                  <a:pt x="414891" y="1737270"/>
                </a:lnTo>
                <a:cubicBezTo>
                  <a:pt x="313544" y="1668802"/>
                  <a:pt x="226083" y="1581341"/>
                  <a:pt x="157614" y="1479994"/>
                </a:cubicBezTo>
                <a:lnTo>
                  <a:pt x="141269" y="1453088"/>
                </a:lnTo>
                <a:close/>
                <a:moveTo>
                  <a:pt x="1187338" y="1045745"/>
                </a:moveTo>
                <a:lnTo>
                  <a:pt x="1894885" y="1045745"/>
                </a:lnTo>
                <a:lnTo>
                  <a:pt x="1880591" y="1139404"/>
                </a:lnTo>
                <a:cubicBezTo>
                  <a:pt x="1867903" y="1201409"/>
                  <a:pt x="1849190" y="1261220"/>
                  <a:pt x="1825090" y="1318198"/>
                </a:cubicBezTo>
                <a:lnTo>
                  <a:pt x="1789000" y="1393116"/>
                </a:lnTo>
                <a:close/>
                <a:moveTo>
                  <a:pt x="707547" y="1045745"/>
                </a:moveTo>
                <a:lnTo>
                  <a:pt x="105884" y="1393115"/>
                </a:lnTo>
                <a:lnTo>
                  <a:pt x="69795" y="1318198"/>
                </a:lnTo>
                <a:cubicBezTo>
                  <a:pt x="45695" y="1261220"/>
                  <a:pt x="26982" y="1201409"/>
                  <a:pt x="14294" y="1139404"/>
                </a:cubicBezTo>
                <a:lnTo>
                  <a:pt x="0" y="1045745"/>
                </a:lnTo>
                <a:close/>
                <a:moveTo>
                  <a:pt x="1789001" y="501769"/>
                </a:moveTo>
                <a:lnTo>
                  <a:pt x="1825090" y="576686"/>
                </a:lnTo>
                <a:cubicBezTo>
                  <a:pt x="1849190" y="633664"/>
                  <a:pt x="1867903" y="693475"/>
                  <a:pt x="1880591" y="755480"/>
                </a:cubicBezTo>
                <a:lnTo>
                  <a:pt x="1894885" y="849139"/>
                </a:lnTo>
                <a:lnTo>
                  <a:pt x="1187338" y="849139"/>
                </a:lnTo>
                <a:close/>
                <a:moveTo>
                  <a:pt x="105884" y="501769"/>
                </a:moveTo>
                <a:lnTo>
                  <a:pt x="707547" y="849139"/>
                </a:lnTo>
                <a:lnTo>
                  <a:pt x="0" y="849139"/>
                </a:lnTo>
                <a:lnTo>
                  <a:pt x="14294" y="755480"/>
                </a:lnTo>
                <a:cubicBezTo>
                  <a:pt x="26982" y="693475"/>
                  <a:pt x="45695" y="633664"/>
                  <a:pt x="69795" y="576686"/>
                </a:cubicBezTo>
                <a:close/>
                <a:moveTo>
                  <a:pt x="441797" y="141268"/>
                </a:moveTo>
                <a:lnTo>
                  <a:pt x="849139" y="846806"/>
                </a:lnTo>
                <a:lnTo>
                  <a:pt x="849139" y="849140"/>
                </a:lnTo>
                <a:lnTo>
                  <a:pt x="846806" y="849139"/>
                </a:lnTo>
                <a:lnTo>
                  <a:pt x="141268" y="441797"/>
                </a:lnTo>
                <a:lnTo>
                  <a:pt x="157614" y="414890"/>
                </a:lnTo>
                <a:cubicBezTo>
                  <a:pt x="226083" y="313544"/>
                  <a:pt x="313544" y="226083"/>
                  <a:pt x="414891" y="157614"/>
                </a:cubicBezTo>
                <a:close/>
                <a:moveTo>
                  <a:pt x="1453088" y="141268"/>
                </a:moveTo>
                <a:lnTo>
                  <a:pt x="1479994" y="157614"/>
                </a:lnTo>
                <a:cubicBezTo>
                  <a:pt x="1581341" y="226083"/>
                  <a:pt x="1668802" y="313544"/>
                  <a:pt x="1737270" y="414890"/>
                </a:cubicBezTo>
                <a:lnTo>
                  <a:pt x="1753616" y="441797"/>
                </a:lnTo>
                <a:lnTo>
                  <a:pt x="1048077" y="849139"/>
                </a:lnTo>
                <a:lnTo>
                  <a:pt x="1045745" y="849140"/>
                </a:lnTo>
                <a:lnTo>
                  <a:pt x="1045745" y="846806"/>
                </a:lnTo>
                <a:close/>
                <a:moveTo>
                  <a:pt x="1045746" y="0"/>
                </a:moveTo>
                <a:lnTo>
                  <a:pt x="1139404" y="14294"/>
                </a:lnTo>
                <a:cubicBezTo>
                  <a:pt x="1201410" y="26982"/>
                  <a:pt x="1261220" y="45695"/>
                  <a:pt x="1318198" y="69794"/>
                </a:cubicBezTo>
                <a:lnTo>
                  <a:pt x="1393116" y="105884"/>
                </a:lnTo>
                <a:lnTo>
                  <a:pt x="1045746" y="707547"/>
                </a:lnTo>
                <a:close/>
                <a:moveTo>
                  <a:pt x="849139" y="0"/>
                </a:moveTo>
                <a:lnTo>
                  <a:pt x="849139" y="707547"/>
                </a:lnTo>
                <a:lnTo>
                  <a:pt x="501769" y="105884"/>
                </a:lnTo>
                <a:lnTo>
                  <a:pt x="576686" y="69794"/>
                </a:lnTo>
                <a:cubicBezTo>
                  <a:pt x="633664" y="45695"/>
                  <a:pt x="693475" y="26982"/>
                  <a:pt x="755480" y="14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1458182" y="2310719"/>
            <a:ext cx="2513516" cy="103759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关键字一定是函数声明。Void_handle()继续读入 void 后序 部分，直到’{‘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关键字可能是函数定义，也可能是变量定义，其中变量定义还分为局部变量定义和全局变量定义。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当读到了’}’，则会在局部变量栈中持续退栈，直至第一个’{‘也退栈。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1458183" y="1994377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r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变量和函数声明的处理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2252675" y="4234215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if,while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条件语句处理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7655224" y="2093961"/>
            <a:ext cx="2513516" cy="119761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将整个表达式 如：if( r )，则 r 为表达式 读入并传递给 r_handle()， r_handle()根据&lt;,&gt;,=进行拆分，如 s1&lt;s2，则将 s1,s2 分别传递给 s_handle()。r_handle()扫描，确定* /(rank = 2)和 + -(rank = 1)的 数目 num1,num2，将栈和 num1，num2 传递给 s_handle().然后 s_handle()利用栈和递归函数的方法最终得到一个空栈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170"/>
          <p:cNvSpPr txBox="1"/>
          <p:nvPr/>
        </p:nvSpPr>
        <p:spPr>
          <a:xfrm>
            <a:off x="7655225" y="1777618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r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表达式expression处理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8045247" y="4868470"/>
            <a:ext cx="2513516" cy="718185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函数调用若有参数，则需要先把参数入栈（将实参的 pos、num赋予形参），类似于传地址的参数传递方式。如果函数有返回值，则先传值，再return；否则，直接 return。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8045248" y="4552127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代码具体实现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230437" y="4622800"/>
          <a:ext cx="23495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05"/>
                <a:gridCol w="1750695"/>
              </a:tblGrid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Li-1:(j,-,-,L0)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  <a:endParaRPr lang="zh-CN" altLang="en-US" sz="4000" b="1" spc="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54" y="2264228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540" y="4225290"/>
            <a:ext cx="341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代码具体实现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682571" y="3246195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箭头: 五边形 10"/>
          <p:cNvSpPr/>
          <p:nvPr/>
        </p:nvSpPr>
        <p:spPr>
          <a:xfrm flipH="1">
            <a:off x="4741503" y="5153040"/>
            <a:ext cx="1317984" cy="837191"/>
          </a:xfrm>
          <a:prstGeom prst="homePlat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04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682570" y="5193070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	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界面展示说明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15679" y="4351630"/>
            <a:ext cx="1634490" cy="1320800"/>
          </a:xfrm>
          <a:prstGeom prst="rect">
            <a:avLst/>
          </a:prstGeom>
        </p:spPr>
        <p:txBody>
          <a:bodyPr wrap="none" lIns="121861" tIns="60931" rIns="121861" bIns="6093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995" baseline="12000" dirty="0" smtClean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等线" panose="02010600030101010101" charset="-122"/>
                <a:ea typeface="等线" panose="02010600030101010101" charset="-122"/>
              </a:rPr>
              <a:t>2019</a:t>
            </a:r>
            <a:endParaRPr lang="en-US" altLang="zh-CN" sz="7995" baseline="12000" dirty="0" smtClean="0"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4815" y="3590066"/>
            <a:ext cx="4219356" cy="1005205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读到 main 函数后， read_main=1;f_kh 初始化为 0，每读到一个”{“， f_kh++，读到一个”}”f_kh--。若 read_main = 1 &amp;&amp; f_kh == 0，程序结束。大题程序框架如</a:t>
            </a:r>
            <a:r>
              <a:rPr lang="zh-CN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图所示</a:t>
            </a: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0505" y="3051175"/>
            <a:ext cx="1414145" cy="34163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 algn="l"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</a:rPr>
              <a:t>结束语句处理</a:t>
            </a:r>
            <a:endParaRPr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144435" y="3429210"/>
            <a:ext cx="5384791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37630" y="1664513"/>
            <a:ext cx="2458311" cy="2458917"/>
            <a:chOff x="1497229" y="1317591"/>
            <a:chExt cx="1844302" cy="1844757"/>
          </a:xfrm>
        </p:grpSpPr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497229" y="1317591"/>
              <a:ext cx="1844302" cy="184475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</a:gradFill>
            <a:ln w="28575">
              <a:solidFill>
                <a:schemeClr val="accent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>
                <a:defRPr/>
              </a:pPr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2088" y="1387133"/>
              <a:ext cx="1734585" cy="1717411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代码具体实现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60" y="1266190"/>
            <a:ext cx="2618105" cy="477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第四部分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效果展示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145" y="879475"/>
            <a:ext cx="5274310" cy="5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269110" y="3342983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介绍完毕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整体设计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02226" y="630983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程序流程图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4294505" y="160655"/>
          <a:ext cx="2374265" cy="603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7300" imgH="3241040" progId="Visio.Drawing.15">
                  <p:embed/>
                </p:oleObj>
              </mc:Choice>
              <mc:Fallback>
                <p:oleObj name="" r:id="rId1" imgW="1257300" imgH="324104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4505" y="160655"/>
                        <a:ext cx="2374265" cy="6030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5" grpId="0"/>
      <p:bldP spid="167" grpId="0"/>
      <p:bldP spid="169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9084392" y="4526137"/>
            <a:ext cx="2215464" cy="66040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生成的汇编代码为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Mips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汇编代码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6083543" y="1742111"/>
            <a:ext cx="1831297" cy="183030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6215543" y="1870280"/>
            <a:ext cx="1557194" cy="155850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6412882" y="2067513"/>
            <a:ext cx="1162513" cy="116260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Freeform 109"/>
          <p:cNvSpPr/>
          <p:nvPr/>
        </p:nvSpPr>
        <p:spPr bwMode="auto">
          <a:xfrm rot="16200000">
            <a:off x="3784147" y="1366976"/>
            <a:ext cx="2031301" cy="203521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Oval 110"/>
          <p:cNvSpPr>
            <a:spLocks noChangeArrowheads="1"/>
          </p:cNvSpPr>
          <p:nvPr/>
        </p:nvSpPr>
        <p:spPr bwMode="auto">
          <a:xfrm rot="16200000">
            <a:off x="4040632" y="1625473"/>
            <a:ext cx="1516456" cy="151821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Freeform 120"/>
          <p:cNvSpPr/>
          <p:nvPr/>
        </p:nvSpPr>
        <p:spPr bwMode="auto">
          <a:xfrm flipV="1">
            <a:off x="6083543" y="3653015"/>
            <a:ext cx="2753806" cy="2752316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Freeform 121"/>
          <p:cNvSpPr/>
          <p:nvPr/>
        </p:nvSpPr>
        <p:spPr bwMode="auto">
          <a:xfrm flipV="1">
            <a:off x="6282039" y="3869007"/>
            <a:ext cx="2341623" cy="234359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Oval 122"/>
          <p:cNvSpPr>
            <a:spLocks noChangeArrowheads="1"/>
          </p:cNvSpPr>
          <p:nvPr/>
        </p:nvSpPr>
        <p:spPr bwMode="auto">
          <a:xfrm flipV="1">
            <a:off x="6578787" y="4167753"/>
            <a:ext cx="1748124" cy="17482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Freeform 124"/>
          <p:cNvSpPr/>
          <p:nvPr/>
        </p:nvSpPr>
        <p:spPr bwMode="auto">
          <a:xfrm rot="5400000" flipV="1">
            <a:off x="3959449" y="3652463"/>
            <a:ext cx="2044972" cy="2046078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Freeform 125"/>
          <p:cNvSpPr/>
          <p:nvPr/>
        </p:nvSpPr>
        <p:spPr bwMode="auto">
          <a:xfrm rot="5400000" flipV="1">
            <a:off x="4103845" y="3798746"/>
            <a:ext cx="1738885" cy="1742232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Oval 126"/>
          <p:cNvSpPr>
            <a:spLocks noChangeArrowheads="1"/>
          </p:cNvSpPr>
          <p:nvPr/>
        </p:nvSpPr>
        <p:spPr bwMode="auto">
          <a:xfrm rot="5400000" flipV="1">
            <a:off x="4323410" y="4020033"/>
            <a:ext cx="1298153" cy="12996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 flipH="1" flipV="1">
            <a:off x="3206487" y="1814713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8" name="Straight Connector 21"/>
          <p:cNvCxnSpPr/>
          <p:nvPr/>
        </p:nvCxnSpPr>
        <p:spPr>
          <a:xfrm flipH="1">
            <a:off x="1065284" y="1814712"/>
            <a:ext cx="214120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oval"/>
          </a:ln>
          <a:effectLst/>
        </p:spPr>
      </p:cxnSp>
      <p:cxnSp>
        <p:nvCxnSpPr>
          <p:cNvPr id="19" name="Straight Connector 127"/>
          <p:cNvCxnSpPr/>
          <p:nvPr/>
        </p:nvCxnSpPr>
        <p:spPr>
          <a:xfrm flipH="1">
            <a:off x="3370854" y="4526135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20" name="Straight Connector 128"/>
          <p:cNvCxnSpPr/>
          <p:nvPr/>
        </p:nvCxnSpPr>
        <p:spPr>
          <a:xfrm flipH="1">
            <a:off x="1463330" y="4899316"/>
            <a:ext cx="190752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tailEnd type="oval"/>
          </a:ln>
          <a:effectLst/>
        </p:spPr>
      </p:cxnSp>
      <p:cxnSp>
        <p:nvCxnSpPr>
          <p:cNvPr id="21" name="Straight Connector 134"/>
          <p:cNvCxnSpPr/>
          <p:nvPr/>
        </p:nvCxnSpPr>
        <p:spPr>
          <a:xfrm flipV="1">
            <a:off x="7772737" y="1795022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2" name="Straight Connector 135"/>
          <p:cNvCxnSpPr/>
          <p:nvPr/>
        </p:nvCxnSpPr>
        <p:spPr>
          <a:xfrm>
            <a:off x="8360778" y="1795020"/>
            <a:ext cx="184687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tailEnd type="oval"/>
          </a:ln>
          <a:effectLst/>
        </p:spPr>
      </p:cxnSp>
      <p:sp>
        <p:nvSpPr>
          <p:cNvPr id="23" name="TextBox 26"/>
          <p:cNvSpPr txBox="1"/>
          <p:nvPr/>
        </p:nvSpPr>
        <p:spPr>
          <a:xfrm>
            <a:off x="1074317" y="14421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1009006" y="1875892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使用DFA进行关键词匹配</a:t>
            </a:r>
            <a:endParaRPr lang="zh-CN" altLang="en-US"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1488911" y="4561567"/>
            <a:ext cx="16370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中间代码及优化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9240799" y="14576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语法分析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10264531" y="4162911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汇编代码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8060608" y="1830925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采用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）分析方法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30" name="Straight Connector 47"/>
          <p:cNvCxnSpPr/>
          <p:nvPr/>
        </p:nvCxnSpPr>
        <p:spPr>
          <a:xfrm>
            <a:off x="8478016" y="4231548"/>
            <a:ext cx="616587" cy="239631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31" name="Straight Connector 48"/>
          <p:cNvCxnSpPr/>
          <p:nvPr/>
        </p:nvCxnSpPr>
        <p:spPr>
          <a:xfrm>
            <a:off x="9094602" y="4471177"/>
            <a:ext cx="2205253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tailEnd type="oval"/>
          </a:ln>
          <a:effectLst/>
        </p:spPr>
      </p:cxnSp>
      <p:grpSp>
        <p:nvGrpSpPr>
          <p:cNvPr id="32" name="Group 20"/>
          <p:cNvGrpSpPr/>
          <p:nvPr/>
        </p:nvGrpSpPr>
        <p:grpSpPr>
          <a:xfrm>
            <a:off x="4530363" y="2168205"/>
            <a:ext cx="472388" cy="503643"/>
            <a:chOff x="7938" y="-1587"/>
            <a:chExt cx="1450975" cy="1547812"/>
          </a:xfrm>
          <a:solidFill>
            <a:srgbClr val="96D6D2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7938" y="-1587"/>
              <a:ext cx="1450975" cy="1547812"/>
            </a:xfrm>
            <a:custGeom>
              <a:avLst/>
              <a:gdLst>
                <a:gd name="T0" fmla="*/ 358 w 384"/>
                <a:gd name="T1" fmla="*/ 0 h 410"/>
                <a:gd name="T2" fmla="*/ 26 w 384"/>
                <a:gd name="T3" fmla="*/ 0 h 410"/>
                <a:gd name="T4" fmla="*/ 0 w 384"/>
                <a:gd name="T5" fmla="*/ 26 h 410"/>
                <a:gd name="T6" fmla="*/ 0 w 384"/>
                <a:gd name="T7" fmla="*/ 358 h 410"/>
                <a:gd name="T8" fmla="*/ 26 w 384"/>
                <a:gd name="T9" fmla="*/ 384 h 410"/>
                <a:gd name="T10" fmla="*/ 51 w 384"/>
                <a:gd name="T11" fmla="*/ 384 h 410"/>
                <a:gd name="T12" fmla="*/ 77 w 384"/>
                <a:gd name="T13" fmla="*/ 410 h 410"/>
                <a:gd name="T14" fmla="*/ 102 w 384"/>
                <a:gd name="T15" fmla="*/ 384 h 410"/>
                <a:gd name="T16" fmla="*/ 282 w 384"/>
                <a:gd name="T17" fmla="*/ 384 h 410"/>
                <a:gd name="T18" fmla="*/ 307 w 384"/>
                <a:gd name="T19" fmla="*/ 410 h 410"/>
                <a:gd name="T20" fmla="*/ 333 w 384"/>
                <a:gd name="T21" fmla="*/ 384 h 410"/>
                <a:gd name="T22" fmla="*/ 358 w 384"/>
                <a:gd name="T23" fmla="*/ 384 h 410"/>
                <a:gd name="T24" fmla="*/ 384 w 384"/>
                <a:gd name="T25" fmla="*/ 358 h 410"/>
                <a:gd name="T26" fmla="*/ 384 w 384"/>
                <a:gd name="T27" fmla="*/ 26 h 410"/>
                <a:gd name="T28" fmla="*/ 358 w 384"/>
                <a:gd name="T29" fmla="*/ 0 h 410"/>
                <a:gd name="T30" fmla="*/ 333 w 384"/>
                <a:gd name="T31" fmla="*/ 333 h 410"/>
                <a:gd name="T32" fmla="*/ 51 w 384"/>
                <a:gd name="T33" fmla="*/ 333 h 410"/>
                <a:gd name="T34" fmla="*/ 51 w 384"/>
                <a:gd name="T35" fmla="*/ 205 h 410"/>
                <a:gd name="T36" fmla="*/ 333 w 384"/>
                <a:gd name="T37" fmla="*/ 205 h 410"/>
                <a:gd name="T38" fmla="*/ 333 w 384"/>
                <a:gd name="T39" fmla="*/ 333 h 410"/>
                <a:gd name="T40" fmla="*/ 333 w 384"/>
                <a:gd name="T41" fmla="*/ 179 h 410"/>
                <a:gd name="T42" fmla="*/ 51 w 384"/>
                <a:gd name="T43" fmla="*/ 179 h 410"/>
                <a:gd name="T44" fmla="*/ 51 w 384"/>
                <a:gd name="T45" fmla="*/ 51 h 410"/>
                <a:gd name="T46" fmla="*/ 333 w 384"/>
                <a:gd name="T47" fmla="*/ 51 h 410"/>
                <a:gd name="T48" fmla="*/ 333 w 384"/>
                <a:gd name="T49" fmla="*/ 1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410">
                  <a:moveTo>
                    <a:pt x="35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72"/>
                    <a:pt x="12" y="384"/>
                    <a:pt x="26" y="384"/>
                  </a:cubicBezTo>
                  <a:cubicBezTo>
                    <a:pt x="51" y="384"/>
                    <a:pt x="51" y="384"/>
                    <a:pt x="51" y="384"/>
                  </a:cubicBezTo>
                  <a:cubicBezTo>
                    <a:pt x="51" y="398"/>
                    <a:pt x="63" y="410"/>
                    <a:pt x="77" y="410"/>
                  </a:cubicBezTo>
                  <a:cubicBezTo>
                    <a:pt x="91" y="410"/>
                    <a:pt x="102" y="398"/>
                    <a:pt x="102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2" y="398"/>
                    <a:pt x="293" y="410"/>
                    <a:pt x="307" y="410"/>
                  </a:cubicBezTo>
                  <a:cubicBezTo>
                    <a:pt x="321" y="410"/>
                    <a:pt x="333" y="398"/>
                    <a:pt x="333" y="384"/>
                  </a:cubicBezTo>
                  <a:cubicBezTo>
                    <a:pt x="358" y="384"/>
                    <a:pt x="358" y="384"/>
                    <a:pt x="358" y="384"/>
                  </a:cubicBezTo>
                  <a:cubicBezTo>
                    <a:pt x="372" y="384"/>
                    <a:pt x="384" y="372"/>
                    <a:pt x="384" y="358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4" y="12"/>
                    <a:pt x="372" y="0"/>
                    <a:pt x="358" y="0"/>
                  </a:cubicBezTo>
                  <a:close/>
                  <a:moveTo>
                    <a:pt x="333" y="333"/>
                  </a:moveTo>
                  <a:cubicBezTo>
                    <a:pt x="51" y="333"/>
                    <a:pt x="51" y="333"/>
                    <a:pt x="51" y="333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333" y="205"/>
                    <a:pt x="333" y="205"/>
                    <a:pt x="333" y="205"/>
                  </a:cubicBezTo>
                  <a:lnTo>
                    <a:pt x="333" y="333"/>
                  </a:lnTo>
                  <a:close/>
                  <a:moveTo>
                    <a:pt x="333" y="179"/>
                  </a:moveTo>
                  <a:cubicBezTo>
                    <a:pt x="51" y="179"/>
                    <a:pt x="51" y="179"/>
                    <a:pt x="51" y="17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33" y="51"/>
                    <a:pt x="333" y="51"/>
                    <a:pt x="333" y="51"/>
                  </a:cubicBezTo>
                  <a:lnTo>
                    <a:pt x="33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00038" y="86677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4 h 183"/>
                <a:gd name="T12" fmla="*/ 183 w 547"/>
                <a:gd name="T13" fmla="*/ 124 h 183"/>
                <a:gd name="T14" fmla="*/ 183 w 547"/>
                <a:gd name="T15" fmla="*/ 62 h 183"/>
                <a:gd name="T16" fmla="*/ 364 w 547"/>
                <a:gd name="T17" fmla="*/ 62 h 183"/>
                <a:gd name="T18" fmla="*/ 364 w 547"/>
                <a:gd name="T19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4"/>
                  </a:moveTo>
                  <a:lnTo>
                    <a:pt x="183" y="124"/>
                  </a:lnTo>
                  <a:lnTo>
                    <a:pt x="183" y="62"/>
                  </a:lnTo>
                  <a:lnTo>
                    <a:pt x="364" y="62"/>
                  </a:lnTo>
                  <a:lnTo>
                    <a:pt x="364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300038" y="28892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1 h 183"/>
                <a:gd name="T12" fmla="*/ 183 w 547"/>
                <a:gd name="T13" fmla="*/ 121 h 183"/>
                <a:gd name="T14" fmla="*/ 183 w 547"/>
                <a:gd name="T15" fmla="*/ 59 h 183"/>
                <a:gd name="T16" fmla="*/ 364 w 547"/>
                <a:gd name="T17" fmla="*/ 59 h 183"/>
                <a:gd name="T18" fmla="*/ 364 w 547"/>
                <a:gd name="T1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1"/>
                  </a:moveTo>
                  <a:lnTo>
                    <a:pt x="183" y="121"/>
                  </a:lnTo>
                  <a:lnTo>
                    <a:pt x="183" y="59"/>
                  </a:lnTo>
                  <a:lnTo>
                    <a:pt x="364" y="59"/>
                  </a:lnTo>
                  <a:lnTo>
                    <a:pt x="36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6785116" y="2434793"/>
            <a:ext cx="418048" cy="475817"/>
          </a:xfrm>
          <a:custGeom>
            <a:avLst/>
            <a:gdLst>
              <a:gd name="T0" fmla="*/ 240 w 280"/>
              <a:gd name="T1" fmla="*/ 0 h 320"/>
              <a:gd name="T2" fmla="*/ 40 w 280"/>
              <a:gd name="T3" fmla="*/ 0 h 320"/>
              <a:gd name="T4" fmla="*/ 0 w 280"/>
              <a:gd name="T5" fmla="*/ 40 h 320"/>
              <a:gd name="T6" fmla="*/ 0 w 280"/>
              <a:gd name="T7" fmla="*/ 200 h 320"/>
              <a:gd name="T8" fmla="*/ 0 w 280"/>
              <a:gd name="T9" fmla="*/ 210 h 320"/>
              <a:gd name="T10" fmla="*/ 10 w 280"/>
              <a:gd name="T11" fmla="*/ 220 h 320"/>
              <a:gd name="T12" fmla="*/ 20 w 280"/>
              <a:gd name="T13" fmla="*/ 220 h 320"/>
              <a:gd name="T14" fmla="*/ 20 w 280"/>
              <a:gd name="T15" fmla="*/ 270 h 320"/>
              <a:gd name="T16" fmla="*/ 30 w 280"/>
              <a:gd name="T17" fmla="*/ 280 h 320"/>
              <a:gd name="T18" fmla="*/ 40 w 280"/>
              <a:gd name="T19" fmla="*/ 280 h 320"/>
              <a:gd name="T20" fmla="*/ 40 w 280"/>
              <a:gd name="T21" fmla="*/ 300 h 320"/>
              <a:gd name="T22" fmla="*/ 60 w 280"/>
              <a:gd name="T23" fmla="*/ 320 h 320"/>
              <a:gd name="T24" fmla="*/ 80 w 280"/>
              <a:gd name="T25" fmla="*/ 320 h 320"/>
              <a:gd name="T26" fmla="*/ 100 w 280"/>
              <a:gd name="T27" fmla="*/ 300 h 320"/>
              <a:gd name="T28" fmla="*/ 100 w 280"/>
              <a:gd name="T29" fmla="*/ 280 h 320"/>
              <a:gd name="T30" fmla="*/ 180 w 280"/>
              <a:gd name="T31" fmla="*/ 280 h 320"/>
              <a:gd name="T32" fmla="*/ 180 w 280"/>
              <a:gd name="T33" fmla="*/ 300 h 320"/>
              <a:gd name="T34" fmla="*/ 200 w 280"/>
              <a:gd name="T35" fmla="*/ 320 h 320"/>
              <a:gd name="T36" fmla="*/ 220 w 280"/>
              <a:gd name="T37" fmla="*/ 320 h 320"/>
              <a:gd name="T38" fmla="*/ 240 w 280"/>
              <a:gd name="T39" fmla="*/ 300 h 320"/>
              <a:gd name="T40" fmla="*/ 240 w 280"/>
              <a:gd name="T41" fmla="*/ 280 h 320"/>
              <a:gd name="T42" fmla="*/ 250 w 280"/>
              <a:gd name="T43" fmla="*/ 280 h 320"/>
              <a:gd name="T44" fmla="*/ 260 w 280"/>
              <a:gd name="T45" fmla="*/ 270 h 320"/>
              <a:gd name="T46" fmla="*/ 260 w 280"/>
              <a:gd name="T47" fmla="*/ 220 h 320"/>
              <a:gd name="T48" fmla="*/ 270 w 280"/>
              <a:gd name="T49" fmla="*/ 220 h 320"/>
              <a:gd name="T50" fmla="*/ 280 w 280"/>
              <a:gd name="T51" fmla="*/ 210 h 320"/>
              <a:gd name="T52" fmla="*/ 280 w 280"/>
              <a:gd name="T53" fmla="*/ 200 h 320"/>
              <a:gd name="T54" fmla="*/ 280 w 280"/>
              <a:gd name="T55" fmla="*/ 40 h 320"/>
              <a:gd name="T56" fmla="*/ 240 w 280"/>
              <a:gd name="T57" fmla="*/ 0 h 320"/>
              <a:gd name="T58" fmla="*/ 200 w 280"/>
              <a:gd name="T59" fmla="*/ 80 h 320"/>
              <a:gd name="T60" fmla="*/ 220 w 280"/>
              <a:gd name="T61" fmla="*/ 100 h 320"/>
              <a:gd name="T62" fmla="*/ 220 w 280"/>
              <a:gd name="T63" fmla="*/ 140 h 320"/>
              <a:gd name="T64" fmla="*/ 60 w 280"/>
              <a:gd name="T65" fmla="*/ 140 h 320"/>
              <a:gd name="T66" fmla="*/ 60 w 280"/>
              <a:gd name="T67" fmla="*/ 100 h 320"/>
              <a:gd name="T68" fmla="*/ 80 w 280"/>
              <a:gd name="T69" fmla="*/ 80 h 320"/>
              <a:gd name="T70" fmla="*/ 200 w 280"/>
              <a:gd name="T71" fmla="*/ 80 h 320"/>
              <a:gd name="T72" fmla="*/ 80 w 280"/>
              <a:gd name="T73" fmla="*/ 240 h 320"/>
              <a:gd name="T74" fmla="*/ 60 w 280"/>
              <a:gd name="T75" fmla="*/ 240 h 320"/>
              <a:gd name="T76" fmla="*/ 40 w 280"/>
              <a:gd name="T77" fmla="*/ 220 h 320"/>
              <a:gd name="T78" fmla="*/ 60 w 280"/>
              <a:gd name="T79" fmla="*/ 200 h 320"/>
              <a:gd name="T80" fmla="*/ 80 w 280"/>
              <a:gd name="T81" fmla="*/ 200 h 320"/>
              <a:gd name="T82" fmla="*/ 100 w 280"/>
              <a:gd name="T83" fmla="*/ 220 h 320"/>
              <a:gd name="T84" fmla="*/ 80 w 280"/>
              <a:gd name="T85" fmla="*/ 240 h 320"/>
              <a:gd name="T86" fmla="*/ 220 w 280"/>
              <a:gd name="T87" fmla="*/ 240 h 320"/>
              <a:gd name="T88" fmla="*/ 200 w 280"/>
              <a:gd name="T89" fmla="*/ 240 h 320"/>
              <a:gd name="T90" fmla="*/ 180 w 280"/>
              <a:gd name="T91" fmla="*/ 220 h 320"/>
              <a:gd name="T92" fmla="*/ 200 w 280"/>
              <a:gd name="T93" fmla="*/ 200 h 320"/>
              <a:gd name="T94" fmla="*/ 220 w 280"/>
              <a:gd name="T95" fmla="*/ 200 h 320"/>
              <a:gd name="T96" fmla="*/ 240 w 280"/>
              <a:gd name="T97" fmla="*/ 220 h 320"/>
              <a:gd name="T98" fmla="*/ 220 w 280"/>
              <a:gd name="T99" fmla="*/ 24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320">
                <a:moveTo>
                  <a:pt x="24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6"/>
                  <a:pt x="4" y="220"/>
                  <a:pt x="10" y="220"/>
                </a:cubicBezTo>
                <a:cubicBezTo>
                  <a:pt x="20" y="220"/>
                  <a:pt x="20" y="220"/>
                  <a:pt x="20" y="220"/>
                </a:cubicBezTo>
                <a:cubicBezTo>
                  <a:pt x="20" y="270"/>
                  <a:pt x="20" y="270"/>
                  <a:pt x="20" y="270"/>
                </a:cubicBezTo>
                <a:cubicBezTo>
                  <a:pt x="20" y="276"/>
                  <a:pt x="24" y="280"/>
                  <a:pt x="30" y="280"/>
                </a:cubicBezTo>
                <a:cubicBezTo>
                  <a:pt x="40" y="280"/>
                  <a:pt x="40" y="280"/>
                  <a:pt x="40" y="280"/>
                </a:cubicBezTo>
                <a:cubicBezTo>
                  <a:pt x="40" y="300"/>
                  <a:pt x="40" y="300"/>
                  <a:pt x="40" y="300"/>
                </a:cubicBezTo>
                <a:cubicBezTo>
                  <a:pt x="40" y="311"/>
                  <a:pt x="49" y="320"/>
                  <a:pt x="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91" y="320"/>
                  <a:pt x="100" y="311"/>
                  <a:pt x="100" y="300"/>
                </a:cubicBezTo>
                <a:cubicBezTo>
                  <a:pt x="100" y="280"/>
                  <a:pt x="100" y="280"/>
                  <a:pt x="100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311"/>
                  <a:pt x="189" y="320"/>
                  <a:pt x="200" y="320"/>
                </a:cubicBezTo>
                <a:cubicBezTo>
                  <a:pt x="220" y="320"/>
                  <a:pt x="220" y="320"/>
                  <a:pt x="220" y="320"/>
                </a:cubicBezTo>
                <a:cubicBezTo>
                  <a:pt x="231" y="320"/>
                  <a:pt x="240" y="311"/>
                  <a:pt x="240" y="300"/>
                </a:cubicBezTo>
                <a:cubicBezTo>
                  <a:pt x="240" y="280"/>
                  <a:pt x="240" y="280"/>
                  <a:pt x="240" y="280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56" y="280"/>
                  <a:pt x="260" y="276"/>
                  <a:pt x="260" y="27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0" y="220"/>
                  <a:pt x="270" y="220"/>
                  <a:pt x="270" y="220"/>
                </a:cubicBezTo>
                <a:cubicBezTo>
                  <a:pt x="276" y="220"/>
                  <a:pt x="280" y="216"/>
                  <a:pt x="280" y="21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80" y="18"/>
                  <a:pt x="262" y="0"/>
                  <a:pt x="240" y="0"/>
                </a:cubicBezTo>
                <a:close/>
                <a:moveTo>
                  <a:pt x="200" y="80"/>
                </a:moveTo>
                <a:cubicBezTo>
                  <a:pt x="211" y="80"/>
                  <a:pt x="220" y="89"/>
                  <a:pt x="220" y="10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89"/>
                  <a:pt x="69" y="80"/>
                  <a:pt x="80" y="80"/>
                </a:cubicBezTo>
                <a:lnTo>
                  <a:pt x="200" y="80"/>
                </a:lnTo>
                <a:close/>
                <a:moveTo>
                  <a:pt x="80" y="240"/>
                </a:moveTo>
                <a:cubicBezTo>
                  <a:pt x="60" y="240"/>
                  <a:pt x="60" y="240"/>
                  <a:pt x="60" y="240"/>
                </a:cubicBezTo>
                <a:cubicBezTo>
                  <a:pt x="49" y="240"/>
                  <a:pt x="40" y="231"/>
                  <a:pt x="40" y="220"/>
                </a:cubicBezTo>
                <a:cubicBezTo>
                  <a:pt x="40" y="209"/>
                  <a:pt x="49" y="200"/>
                  <a:pt x="60" y="20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91" y="200"/>
                  <a:pt x="100" y="209"/>
                  <a:pt x="100" y="220"/>
                </a:cubicBezTo>
                <a:cubicBezTo>
                  <a:pt x="100" y="231"/>
                  <a:pt x="91" y="240"/>
                  <a:pt x="80" y="240"/>
                </a:cubicBezTo>
                <a:close/>
                <a:moveTo>
                  <a:pt x="220" y="240"/>
                </a:moveTo>
                <a:cubicBezTo>
                  <a:pt x="200" y="240"/>
                  <a:pt x="200" y="240"/>
                  <a:pt x="200" y="240"/>
                </a:cubicBezTo>
                <a:cubicBezTo>
                  <a:pt x="189" y="240"/>
                  <a:pt x="180" y="231"/>
                  <a:pt x="180" y="220"/>
                </a:cubicBezTo>
                <a:cubicBezTo>
                  <a:pt x="180" y="209"/>
                  <a:pt x="189" y="200"/>
                  <a:pt x="200" y="200"/>
                </a:cubicBezTo>
                <a:cubicBezTo>
                  <a:pt x="220" y="200"/>
                  <a:pt x="220" y="200"/>
                  <a:pt x="220" y="200"/>
                </a:cubicBezTo>
                <a:cubicBezTo>
                  <a:pt x="231" y="200"/>
                  <a:pt x="240" y="209"/>
                  <a:pt x="240" y="220"/>
                </a:cubicBezTo>
                <a:cubicBezTo>
                  <a:pt x="240" y="231"/>
                  <a:pt x="231" y="240"/>
                  <a:pt x="220" y="240"/>
                </a:cubicBez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7" name="Group 59"/>
          <p:cNvGrpSpPr/>
          <p:nvPr/>
        </p:nvGrpSpPr>
        <p:grpSpPr>
          <a:xfrm>
            <a:off x="7148606" y="4809914"/>
            <a:ext cx="608490" cy="634178"/>
            <a:chOff x="-251803" y="2267153"/>
            <a:chExt cx="2078037" cy="2166938"/>
          </a:xfrm>
          <a:solidFill>
            <a:srgbClr val="9AE5E9"/>
          </a:solidFill>
        </p:grpSpPr>
        <p:sp>
          <p:nvSpPr>
            <p:cNvPr id="38" name="Freeform 22"/>
            <p:cNvSpPr/>
            <p:nvPr/>
          </p:nvSpPr>
          <p:spPr bwMode="auto">
            <a:xfrm>
              <a:off x="57759" y="2267153"/>
              <a:ext cx="1768475" cy="1522413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-251803" y="2314778"/>
              <a:ext cx="1384300" cy="2119313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0" name="Group 97"/>
          <p:cNvGrpSpPr/>
          <p:nvPr/>
        </p:nvGrpSpPr>
        <p:grpSpPr>
          <a:xfrm>
            <a:off x="4736352" y="4531427"/>
            <a:ext cx="491160" cy="346127"/>
            <a:chOff x="3175" y="1588"/>
            <a:chExt cx="1184276" cy="835025"/>
          </a:xfrm>
          <a:solidFill>
            <a:srgbClr val="7BBCAD"/>
          </a:solidFill>
        </p:grpSpPr>
        <p:sp>
          <p:nvSpPr>
            <p:cNvPr id="41" name="Freeform 27"/>
            <p:cNvSpPr/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Freeform 28"/>
            <p:cNvSpPr/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整体设计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71195" y="5186680"/>
          <a:ext cx="36512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/>
                <a:gridCol w="2343150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23" grpId="0"/>
      <p:bldP spid="24" grpId="0"/>
      <p:bldP spid="25" grpId="0"/>
      <p:bldP spid="26" grpId="0"/>
      <p:bldP spid="27" grpId="0"/>
      <p:bldP spid="29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详细设计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447603" y="1195015"/>
            <a:ext cx="9944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添加标题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2647373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2647373" y="4740927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03660" y="1390137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11610" y="1606104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003660" y="259393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11610" y="2809898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003660" y="3797721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111610" y="3981749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03660" y="490815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财务与融资</a:t>
            </a:r>
            <a:endParaRPr lang="zh-CN" altLang="en-US" sz="1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47340" y="850265"/>
          <a:ext cx="2411730" cy="5579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465"/>
                <a:gridCol w="1104265"/>
              </a:tblGrid>
              <a:tr h="219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词项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编码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else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NUM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=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*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/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repo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;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,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{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}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#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NONE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.........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036893" y="704160"/>
            <a:ext cx="16040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部分词法规则：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6452870" y="1533525"/>
          <a:ext cx="5423535" cy="40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971800" imgH="2220595" progId="Visio.Drawing.15">
                  <p:embed/>
                </p:oleObj>
              </mc:Choice>
              <mc:Fallback>
                <p:oleObj name="" r:id="rId1" imgW="2971800" imgH="2220595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2870" y="1533525"/>
                        <a:ext cx="5423535" cy="403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111813" y="850210"/>
            <a:ext cx="18072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核心算法流程图：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0" grpId="0" bldLvl="0" animBg="1"/>
      <p:bldP spid="74" grpId="0" bldLvl="0" animBg="1"/>
      <p:bldP spid="78" grpId="0" bldLvl="0" animBg="1"/>
      <p:bldP spid="86" grpId="0" bldLvl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7340" y="17780"/>
            <a:ext cx="7686675" cy="6489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5605" y="1528445"/>
            <a:ext cx="430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状态转移图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具有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13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主要的状态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079115" y="440690"/>
          <a:ext cx="6306185" cy="6323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45"/>
                <a:gridCol w="5501640"/>
              </a:tblGrid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初始状态，终结状态，表示未读入字符或是刚结束一个单词的识别。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读入一个字符，并且这个字符是括号或#等单个字符即为单词的字符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读入字母或是下划线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此时读入的字母已经组成了一个关键字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读入数字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在已经读入数字的情况下第一次读入点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读入加号+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连续读入加号，表示++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连续读入加号等号，表示+=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读入减号-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连续读入减号，表示--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连续读入减号等号，表示-=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连续读入乘号等号，表示*=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读入除号/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连续读入除号，表示单行注释//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连续读入除号等号，表示除等于/=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连续读入除号乘号，表示多行注释/*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在多行注释状态下读入乘号*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读入大于号&gt;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连续读入大于号等号，表示大于等于&gt;=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读入小于号&lt;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连续读入小于号等号，表示小于等于&lt;=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读入等号=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连续读入两个等号，表示等于比较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2440" y="1174750"/>
            <a:ext cx="231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状态转移图状态说明：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4032</Words>
  <Application>WPS 演示</Application>
  <PresentationFormat>自定义</PresentationFormat>
  <Paragraphs>515</Paragraphs>
  <Slides>23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Copperplate Gothic Bold</vt:lpstr>
      <vt:lpstr>微软雅黑</vt:lpstr>
      <vt:lpstr>Calibri</vt:lpstr>
      <vt:lpstr>Clear Sans Light</vt:lpstr>
      <vt:lpstr>Segoe Print</vt:lpstr>
      <vt:lpstr>汉仪智楷繁</vt:lpstr>
      <vt:lpstr>华文细黑</vt:lpstr>
      <vt:lpstr>Impact</vt:lpstr>
      <vt:lpstr>Gill Sans</vt:lpstr>
      <vt:lpstr>Gill Sans MT</vt:lpstr>
      <vt:lpstr>Lato Light</vt:lpstr>
      <vt:lpstr>Bebas Neue</vt:lpstr>
      <vt:lpstr>Gulim</vt:lpstr>
      <vt:lpstr>等线</vt:lpstr>
      <vt:lpstr>Arial Unicode MS</vt:lpstr>
      <vt:lpstr>等线 Light</vt:lpstr>
      <vt:lpstr>Lato Regular</vt:lpstr>
      <vt:lpstr>Lato</vt:lpstr>
      <vt:lpstr>Gill Sans</vt:lpstr>
      <vt:lpstr>FontAwesome</vt:lpstr>
      <vt:lpstr>Lato</vt:lpstr>
      <vt:lpstr>方正准圆简体</vt:lpstr>
      <vt:lpstr>方正楷体繁体</vt:lpstr>
      <vt:lpstr>Malgun Gothic</vt:lpstr>
      <vt:lpstr>黑体</vt:lpstr>
      <vt:lpstr>华文仿宋</vt:lpstr>
      <vt:lpstr>第一PPT，www.1ppt.com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第一PPT</dc:creator>
  <cp:keywords>www.1ppt.com</cp:keywords>
  <dc:description>www.1ppt.com</dc:description>
  <cp:lastModifiedBy>涂远鹏</cp:lastModifiedBy>
  <cp:revision>74</cp:revision>
  <dcterms:created xsi:type="dcterms:W3CDTF">2017-08-28T05:37:00Z</dcterms:created>
  <dcterms:modified xsi:type="dcterms:W3CDTF">2019-05-17T13:15:11Z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2052-11.1.0.8654</vt:lpwstr>
  </property>
</Properties>
</file>