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338" r:id="rId3"/>
    <p:sldId id="350" r:id="rId4"/>
    <p:sldId id="312" r:id="rId5"/>
    <p:sldId id="341" r:id="rId6"/>
    <p:sldId id="342" r:id="rId7"/>
    <p:sldId id="351" r:id="rId8"/>
    <p:sldId id="348" r:id="rId9"/>
    <p:sldId id="343" r:id="rId10"/>
    <p:sldId id="344" r:id="rId11"/>
    <p:sldId id="352" r:id="rId13"/>
    <p:sldId id="345" r:id="rId14"/>
    <p:sldId id="346" r:id="rId15"/>
    <p:sldId id="35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F3F3F"/>
    <a:srgbClr val="171717"/>
    <a:srgbClr val="070707"/>
    <a:srgbClr val="CBD351"/>
    <a:srgbClr val="7D1319"/>
    <a:srgbClr val="F4772A"/>
    <a:srgbClr val="3C846F"/>
    <a:srgbClr val="C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5" autoAdjust="0"/>
    <p:restoredTop sz="89744" autoAdjust="0"/>
  </p:normalViewPr>
  <p:slideViewPr>
    <p:cSldViewPr snapToGrid="0" snapToObjects="1">
      <p:cViewPr varScale="1">
        <p:scale>
          <a:sx n="104" d="100"/>
          <a:sy n="104" d="100"/>
        </p:scale>
        <p:origin x="-677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692798"/>
            <a:ext cx="7935678" cy="445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0"/>
            <a:ext cx="7935678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/>
          <p:nvPr/>
        </p:nvSpPr>
        <p:spPr>
          <a:xfrm>
            <a:off x="1752600" y="1034144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-635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7" name="矩形 39"/>
          <p:cNvSpPr/>
          <p:nvPr/>
        </p:nvSpPr>
        <p:spPr>
          <a:xfrm>
            <a:off x="2476006" y="2011680"/>
            <a:ext cx="5314682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/>
              <a:t>MySQL</a:t>
            </a:r>
            <a:r>
              <a:rPr lang="zh-CN" altLang="zh-CN" sz="3200" b="1" dirty="0"/>
              <a:t>数据库开发设计规范</a:t>
            </a:r>
            <a:endParaRPr lang="zh-CN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952" y="3364991"/>
            <a:ext cx="7292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Wiki</a:t>
            </a:r>
            <a:r>
              <a:rPr lang="zh-CN" altLang="en-US" sz="1600" b="1" dirty="0">
                <a:latin typeface="+mn-ea"/>
              </a:rPr>
              <a:t>地址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https</a:t>
            </a:r>
            <a:r>
              <a:rPr lang="en-US" altLang="zh-CN" sz="1600" b="1" dirty="0">
                <a:latin typeface="+mn-ea"/>
              </a:rPr>
              <a:t>://</a:t>
            </a:r>
            <a:r>
              <a:rPr lang="en-US" altLang="zh-CN" sz="1600" b="1" dirty="0" smtClean="0">
                <a:latin typeface="+mn-ea"/>
              </a:rPr>
              <a:t>wiki.sprucetec.com/pages/viewpage.action?pageId=8585240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90613" y="1324598"/>
          <a:ext cx="7677187" cy="2820678"/>
        </p:xfrm>
        <a:graphic>
          <a:graphicData uri="http://schemas.openxmlformats.org/drawingml/2006/table">
            <a:tbl>
              <a:tblPr/>
              <a:tblGrid>
                <a:gridCol w="443345"/>
                <a:gridCol w="749915"/>
                <a:gridCol w="3539836"/>
                <a:gridCol w="2944091"/>
              </a:tblGrid>
              <a:tr h="23364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2873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联合索引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优先使用联合索引，避免存在冗余索引；范围查询字段不要放在索引的前面和中间字段；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索引字段的顺序需要考虑字段值去重之后的个数（唯一性越大，基数越大），基数大的放在前面；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ORDER BY，GROUP BY，DISTINCT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的字段需要添加在索引的后面。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索引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i_a_b_c(a,b,c)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相当于</a:t>
                      </a:r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a),(a,b),(a,b,c)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索引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where a=? and b=? order by c;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可用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where a=? and b&gt;=? and c=?;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只能用到（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a,b）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where a&gt;? and b=? and c=?;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只能用到</a:t>
                      </a:r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a)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4332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前缀索引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字段长度过大时考虑建立前缀索引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a varchar(100) 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索引可以根据内容创建如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i_a(a(10)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4332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索引个数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单表中索引数量不要超过</a:t>
                      </a:r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个，联合索引中字段不要超过</a:t>
                      </a:r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个。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4332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执行计划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业务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上线前请使用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EXPLAIN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检查执行计划是否合理。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9369" y="209190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8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94115" y="209190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/>
              <a:t>索引设计规范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9638" y="1171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68688" y="110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9369" y="142185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9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94115" y="209190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/>
              <a:t>SQL</a:t>
            </a:r>
            <a:r>
              <a:rPr lang="zh-CN" altLang="en-US" sz="3200" b="1" dirty="0"/>
              <a:t>基础</a:t>
            </a:r>
            <a:r>
              <a:rPr lang="zh-CN" altLang="en-US" sz="3200" b="1" dirty="0" smtClean="0"/>
              <a:t>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679" y="878263"/>
          <a:ext cx="7682066" cy="4092516"/>
        </p:xfrm>
        <a:graphic>
          <a:graphicData uri="http://schemas.openxmlformats.org/drawingml/2006/table">
            <a:tbl>
              <a:tblPr/>
              <a:tblGrid>
                <a:gridCol w="470915"/>
                <a:gridCol w="872697"/>
                <a:gridCol w="3941618"/>
                <a:gridCol w="239683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禁止更新修改主键。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字段运算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不在索引列做运算。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不允许 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a+1 =5，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可以</a:t>
                      </a: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a=5-1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3B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B：</a:t>
                      </a:r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sz="1100" dirty="0" smtClean="0"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(BIG SQL)、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大事务 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BIG Transaction)、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大批量 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BIG Batch)。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不允许一次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几十万数据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条件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禁止没有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条件的</a:t>
                      </a:r>
                      <a:r>
                        <a:rPr lang="en-US" altLang="zh-CN" sz="1100" dirty="0" err="1"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select *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禁止使用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select *，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只取需要的列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rand()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禁止使用order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by rand()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等sql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1546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同一字段，将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改为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in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（建议</a:t>
                      </a:r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小于</a:t>
                      </a:r>
                      <a:r>
                        <a:rPr lang="en-US" altLang="zh-CN" sz="1100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），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不同字段，将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改为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union 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select a from </a:t>
                      </a:r>
                      <a:r>
                        <a:rPr lang="en-US" altLang="zh-CN" sz="1100" dirty="0" err="1" smtClean="0"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 where a=10 or a=20</a:t>
                      </a:r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；改写为：</a:t>
                      </a:r>
                      <a:endParaRPr lang="zh-CN" altLang="en-US" sz="11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select a from </a:t>
                      </a:r>
                      <a:r>
                        <a:rPr lang="en-US" altLang="zh-CN" sz="1100" dirty="0" err="1" smtClean="0"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 where a in(10,20);</a:t>
                      </a:r>
                      <a:endParaRPr lang="en-US" altLang="zh-CN" sz="11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select a from </a:t>
                      </a:r>
                      <a:r>
                        <a:rPr lang="en-US" altLang="zh-CN" sz="1100" dirty="0" err="1" smtClean="0"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 where a=10 or b=20; </a:t>
                      </a:r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改写为：</a:t>
                      </a:r>
                      <a:endParaRPr lang="zh-CN" altLang="en-US" sz="11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select a from </a:t>
                      </a:r>
                      <a:r>
                        <a:rPr lang="en-US" altLang="zh-CN" sz="1100" dirty="0" err="1" smtClean="0"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 where a=10</a:t>
                      </a:r>
                      <a:endParaRPr lang="en-US" altLang="zh-CN" sz="11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union</a:t>
                      </a:r>
                      <a:endParaRPr lang="en-US" altLang="zh-CN" sz="11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select a from </a:t>
                      </a:r>
                      <a:r>
                        <a:rPr lang="en-US" altLang="zh-CN" sz="1100" dirty="0" err="1" smtClean="0"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 where b=20;</a:t>
                      </a:r>
                      <a:endParaRPr lang="en-US" altLang="zh-CN" sz="1100" dirty="0" smtClean="0">
                        <a:latin typeface="+mn-ea"/>
                        <a:ea typeface="+mn-ea"/>
                      </a:endParaRPr>
                    </a:p>
                    <a:p>
                      <a:endParaRPr lang="zh-CN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0613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9058" y="209190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94115" y="209190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/>
              <a:t>SQL</a:t>
            </a:r>
            <a:r>
              <a:rPr lang="zh-CN" altLang="en-US" sz="3200" b="1" dirty="0"/>
              <a:t>基础规范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8376" y="1456459"/>
          <a:ext cx="7682066" cy="1780234"/>
        </p:xfrm>
        <a:graphic>
          <a:graphicData uri="http://schemas.openxmlformats.org/drawingml/2006/table">
            <a:tbl>
              <a:tblPr/>
              <a:tblGrid>
                <a:gridCol w="470915"/>
                <a:gridCol w="745309"/>
                <a:gridCol w="4069006"/>
                <a:gridCol w="2396836"/>
              </a:tblGrid>
              <a:tr h="27557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27557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模糊查询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尽量避免负向查询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(not in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、！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=)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，避免“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%”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前缀模糊查询。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smtClean="0"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a from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where b like '%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%';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2127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group by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group by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无需排序时，使用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order by null。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group by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自带排序功能。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union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尽量使用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union all，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而不是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union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2127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隐式转换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避免隐式转换，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条件值都使用引号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字段纯数字不会发生隐式转换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update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禁止单条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语句同时更新多个表。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441" marR="17441" marT="12209" marB="1220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2185" y="254820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10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9058" y="209190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185" y="254820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11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7464" y="3105835"/>
            <a:ext cx="3730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</p:txBody>
      </p:sp>
      <p:pic>
        <p:nvPicPr>
          <p:cNvPr id="9" name="Picture 6" descr="j0384040[1]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52622" y="1008336"/>
            <a:ext cx="1571756" cy="186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28942" y="4092822"/>
            <a:ext cx="8015058" cy="100647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B2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sz="1200" dirty="0">
              <a:solidFill>
                <a:schemeClr val="bg1"/>
              </a:solidFill>
              <a:ea typeface="华文细黑" panose="0201060004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华文中宋" panose="02010600040101010101" pitchFamily="2" charset="-122"/>
              </a:rPr>
              <a:t>Thanks</a:t>
            </a:r>
            <a:r>
              <a:rPr lang="zh-CN" altLang="en-US" sz="3600" b="1" dirty="0">
                <a:solidFill>
                  <a:schemeClr val="bg1"/>
                </a:solidFill>
                <a:ea typeface="华文中宋" panose="02010600040101010101" pitchFamily="2" charset="-122"/>
              </a:rPr>
              <a:t>！</a:t>
            </a:r>
            <a:endParaRPr lang="zh-CN" altLang="en-US" sz="3600" b="1" dirty="0">
              <a:solidFill>
                <a:schemeClr val="bg1"/>
              </a:solidFill>
              <a:ea typeface="华文细黑" panose="02010600040101010101" pitchFamily="2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矩形 39"/>
          <p:cNvSpPr/>
          <p:nvPr/>
        </p:nvSpPr>
        <p:spPr>
          <a:xfrm>
            <a:off x="2164778" y="800070"/>
            <a:ext cx="3364625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</a:t>
            </a:r>
            <a:r>
              <a:rPr lang="zh-CN" altLang="zh-CN" sz="3200" b="1" dirty="0" smtClean="0"/>
              <a:t>命名</a:t>
            </a:r>
            <a:r>
              <a:rPr lang="zh-CN" altLang="zh-CN" sz="3200" b="1" dirty="0"/>
              <a:t>规范</a:t>
            </a:r>
            <a:endParaRPr lang="zh-CN" altLang="zh-CN" sz="3200" dirty="0"/>
          </a:p>
        </p:txBody>
      </p:sp>
      <p:sp>
        <p:nvSpPr>
          <p:cNvPr id="11" name="矩形 39"/>
          <p:cNvSpPr/>
          <p:nvPr/>
        </p:nvSpPr>
        <p:spPr>
          <a:xfrm>
            <a:off x="2164778" y="1468718"/>
            <a:ext cx="3360219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/>
              <a:t>2</a:t>
            </a:r>
            <a:r>
              <a:rPr lang="zh-CN" altLang="en-US" sz="3200" b="1" dirty="0" smtClean="0"/>
              <a:t>、</a:t>
            </a:r>
            <a:r>
              <a:rPr lang="zh-CN" altLang="en-US" sz="3200" b="1" dirty="0"/>
              <a:t>库</a:t>
            </a:r>
            <a:r>
              <a:rPr lang="zh-CN" altLang="en-US" sz="3200" b="1" dirty="0" smtClean="0"/>
              <a:t>表设计</a:t>
            </a:r>
            <a:r>
              <a:rPr lang="zh-CN" altLang="zh-CN" sz="3200" b="1" dirty="0" smtClean="0"/>
              <a:t>规范</a:t>
            </a:r>
            <a:endParaRPr lang="zh-CN" altLang="zh-CN" sz="3200" dirty="0"/>
          </a:p>
        </p:txBody>
      </p:sp>
      <p:sp>
        <p:nvSpPr>
          <p:cNvPr id="12" name="矩形 39"/>
          <p:cNvSpPr/>
          <p:nvPr/>
        </p:nvSpPr>
        <p:spPr>
          <a:xfrm>
            <a:off x="2169184" y="2160897"/>
            <a:ext cx="3360219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/>
              <a:t>3</a:t>
            </a:r>
            <a:r>
              <a:rPr lang="zh-CN" altLang="en-US" sz="3200" b="1" dirty="0" smtClean="0"/>
              <a:t>、字段设计</a:t>
            </a:r>
            <a:r>
              <a:rPr lang="zh-CN" altLang="zh-CN" sz="3200" b="1" dirty="0" smtClean="0"/>
              <a:t>规范</a:t>
            </a:r>
            <a:endParaRPr lang="zh-CN" altLang="zh-CN" sz="3200" dirty="0"/>
          </a:p>
        </p:txBody>
      </p:sp>
      <p:sp>
        <p:nvSpPr>
          <p:cNvPr id="13" name="矩形 39"/>
          <p:cNvSpPr/>
          <p:nvPr/>
        </p:nvSpPr>
        <p:spPr>
          <a:xfrm>
            <a:off x="2164777" y="2873185"/>
            <a:ext cx="3360219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</a:t>
            </a:r>
            <a:r>
              <a:rPr lang="zh-CN" altLang="en-US" sz="3200" b="1" dirty="0"/>
              <a:t>索引</a:t>
            </a:r>
            <a:r>
              <a:rPr lang="zh-CN" altLang="en-US" sz="3200" b="1" dirty="0" smtClean="0"/>
              <a:t>设计</a:t>
            </a:r>
            <a:r>
              <a:rPr lang="zh-CN" altLang="zh-CN" sz="3200" b="1" dirty="0" smtClean="0"/>
              <a:t>规范</a:t>
            </a:r>
            <a:endParaRPr lang="zh-CN" altLang="zh-CN" sz="3200" dirty="0"/>
          </a:p>
        </p:txBody>
      </p:sp>
      <p:sp>
        <p:nvSpPr>
          <p:cNvPr id="14" name="矩形 39"/>
          <p:cNvSpPr/>
          <p:nvPr/>
        </p:nvSpPr>
        <p:spPr>
          <a:xfrm>
            <a:off x="2164776" y="3578497"/>
            <a:ext cx="3360219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</a:t>
            </a:r>
            <a:r>
              <a:rPr lang="en-US" altLang="zh-CN" sz="3200" b="1" dirty="0" err="1" smtClean="0"/>
              <a:t>sql</a:t>
            </a:r>
            <a:r>
              <a:rPr lang="zh-CN" altLang="en-US" sz="3200" b="1" dirty="0" smtClean="0"/>
              <a:t>基础</a:t>
            </a:r>
            <a:r>
              <a:rPr lang="zh-CN" altLang="zh-CN" sz="3200" b="1" dirty="0" smtClean="0"/>
              <a:t>规范</a:t>
            </a:r>
            <a:endParaRPr lang="zh-CN" altLang="zh-CN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474" y="1220018"/>
          <a:ext cx="7670253" cy="3219584"/>
        </p:xfrm>
        <a:graphic>
          <a:graphicData uri="http://schemas.openxmlformats.org/drawingml/2006/table">
            <a:tbl>
              <a:tblPr/>
              <a:tblGrid>
                <a:gridCol w="514387"/>
                <a:gridCol w="775852"/>
                <a:gridCol w="4211781"/>
                <a:gridCol w="2168233"/>
              </a:tblGrid>
              <a:tr h="16672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866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大小写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库名、表名、字段名、索引名使用小写字母、数字（分库分表时），使用下划线分割，禁止使用大写字母。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t_purchase_item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长度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库名、表名、字段名、索引名最好不好超过</a:t>
                      </a:r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个字符，尽量短。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命名取值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库名、表名、字段名不要使用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MySQL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保留字及系统关键字。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15067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表名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t_&lt;system&gt;_&lt;entity&gt; ，system: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系统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entity: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实体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临时表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t_&lt;system&gt;_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_&lt;entity&gt;_date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配置表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t_&lt;system&gt;_&lt;entity&gt;_（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conf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历史表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t_&lt;system&gt;_&lt;entity&gt;_（history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his）_date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日志表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t_&lt;system&gt;_&lt;entity&gt;_log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报表 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t_&lt;system&gt;_&lt;entity&gt;_&lt;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day|week|month|year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&gt;_report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t_purchase_item_his_20160912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866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索引命名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普通索引使用“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i_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字段名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[_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字段名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]“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进行命名</a:t>
                      </a:r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endParaRPr lang="en-US" altLang="zh-CN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唯一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索引使用”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u_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字段名“命名。可以使用字段名简写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i_order_id、u_order_no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797" marR="20797" marT="14558" marB="1455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/>
          <p:nvPr/>
        </p:nvSpPr>
        <p:spPr>
          <a:xfrm>
            <a:off x="1427017" y="1219200"/>
            <a:ext cx="7654637" cy="32051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矩形 39"/>
          <p:cNvSpPr/>
          <p:nvPr/>
        </p:nvSpPr>
        <p:spPr>
          <a:xfrm>
            <a:off x="1894116" y="285387"/>
            <a:ext cx="3360219" cy="584775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lvl="0" algn="ctr"/>
            <a:r>
              <a:rPr lang="zh-CN" altLang="zh-CN" sz="3200" b="1" dirty="0"/>
              <a:t>命名规范</a:t>
            </a:r>
            <a:endParaRPr lang="zh-CN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9638" y="1171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94115" y="209190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/>
              <a:t>库表设计规范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6868" y="1141444"/>
          <a:ext cx="7579360" cy="3556635"/>
        </p:xfrm>
        <a:graphic>
          <a:graphicData uri="http://schemas.openxmlformats.org/drawingml/2006/table">
            <a:tbl>
              <a:tblPr/>
              <a:tblGrid>
                <a:gridCol w="409641"/>
                <a:gridCol w="671946"/>
                <a:gridCol w="3532909"/>
                <a:gridCol w="2964872"/>
              </a:tblGrid>
              <a:tr h="15516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628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字符集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utf8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charset=utf8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5516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存储引擎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innodb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engine=innodb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48285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dirty="0" err="1">
                          <a:effectLst/>
                          <a:latin typeface="+mn-ea"/>
                          <a:ea typeface="+mn-ea"/>
                        </a:rPr>
                        <a:t>innodb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表必须要有主键，建议使用与业务无关的无符号自增字段做主键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unsigned not null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comment '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72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字段数量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每张表中字段数量建议不超过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30-50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3379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表及字段都添加注释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2675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表数据量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建议单表数据量控制在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千万以下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建表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一条完整的建表语句中应包含必要的字段、主键、合理的索引；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建表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中如无特殊需求必须指定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engine=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innodb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 default charset=utf8  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=1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48285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存储内容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禁止在数据库中存储明文密码；禁止在数据库中存储图片、文件等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9009" marR="29009" marT="20306" marB="203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05138" y="1166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6182" y="1221639"/>
          <a:ext cx="7673651" cy="3307963"/>
        </p:xfrm>
        <a:graphic>
          <a:graphicData uri="http://schemas.openxmlformats.org/drawingml/2006/table">
            <a:tbl>
              <a:tblPr/>
              <a:tblGrid>
                <a:gridCol w="399438"/>
                <a:gridCol w="1103780"/>
                <a:gridCol w="3525982"/>
                <a:gridCol w="2644451"/>
              </a:tblGrid>
              <a:tr h="28529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61447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字段是否可为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表中所有字段设置为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not  null，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如有需要可以设置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default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值。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(20) not null default </a:t>
                      </a:r>
                      <a:r>
                        <a:rPr lang="en-US" sz="1100" dirty="0" smtClean="0">
                          <a:effectLst/>
                          <a:latin typeface="+mn-ea"/>
                          <a:ea typeface="+mn-ea"/>
                        </a:rPr>
                        <a:t>'‘</a:t>
                      </a:r>
                      <a:endParaRPr lang="en-US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100" dirty="0" err="1" smtClean="0">
                          <a:effectLst/>
                          <a:latin typeface="+mn-ea"/>
                          <a:ea typeface="+mn-ea"/>
                        </a:rPr>
                        <a:t>city_id</a:t>
                      </a:r>
                      <a:r>
                        <a:rPr lang="en-US" sz="1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tinyint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not null default 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0973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数据类型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字段数据类型选择遵循“更小通常更好”原则。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在够用的情况下，尽可能选择更小的字段，用于节省磁盘和内存，提升查询速度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is_deleted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tinyint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not null default 0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而不是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is_deleted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not null default 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根据存储数据区分使用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TINYINT、SMALLINT、MEDIUMINT、INT、BIGINT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数据类型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31083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字段长度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字段长度按照实际需求来分配，不要设置过大的字段长度；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altLang="zh-CN" sz="1100" dirty="0" err="1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类型长度设置超过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时需声明存储数据内容及最大长度；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altLang="zh-CN" sz="1100" dirty="0" err="1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类型长度原则上不允许超过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255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。表中所有字段数据长度加起来不能超过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8k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字节。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(n) 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中 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代表的是可以存储多少个字符，如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varchar（10）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可以存储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zh-CN" altLang="en-US" sz="1100" dirty="0" smtClean="0">
                          <a:effectLst/>
                          <a:latin typeface="+mn-ea"/>
                          <a:ea typeface="+mn-ea"/>
                        </a:rPr>
                        <a:t>汉字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3087" y="182022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50830" y="219946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/>
              <a:t>字段设计规范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63950" y="118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6182" y="1192796"/>
          <a:ext cx="7673651" cy="3050020"/>
        </p:xfrm>
        <a:graphic>
          <a:graphicData uri="http://schemas.openxmlformats.org/drawingml/2006/table">
            <a:tbl>
              <a:tblPr/>
              <a:tblGrid>
                <a:gridCol w="399438"/>
                <a:gridCol w="1103780"/>
                <a:gridCol w="3525982"/>
                <a:gridCol w="2644451"/>
              </a:tblGrid>
              <a:tr h="2972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0791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金额字段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涉及金额相关的字段存储时按照“分”为单位进行换算后存入数据库，其次可以使用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decimal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类型，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禁止使用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double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等类型来存储，避免浮点计算不准确问题。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如存储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5.67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元，可以换算为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567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分存储。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78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整数类型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整数字段如无必要，不需要添加长度。如果不存储负数，整数字段设置为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如 </a:t>
                      </a:r>
                      <a:r>
                        <a:rPr lang="en-US" altLang="zh-CN" sz="1100" dirty="0" err="1"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）实际存储长度仍然是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位。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只是显示长度，和实际存储上限无关。 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78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blob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原则上禁止使用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blob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数据类型。如需使用，建议拆分到单独的表。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78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删除标记字段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有逻辑删除需求的表，建议增加标签字段，数据不做物理删除，通过标签方式来处理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is_deleted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tinyint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not null default 0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来标识字段是否被逻辑删除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6802" marR="16802" marT="11762" marB="1176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3087" y="182022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50830" y="219946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/>
              <a:t>字段设计规范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63950" y="118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3087" y="182022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6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50830" y="219946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ym typeface="News Gothic MT" charset="0"/>
              </a:rPr>
              <a:t>数据类型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63950" y="118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11456" y="795020"/>
          <a:ext cx="6357620" cy="4367530"/>
        </p:xfrm>
        <a:graphic>
          <a:graphicData uri="http://schemas.openxmlformats.org/drawingml/2006/table">
            <a:tbl>
              <a:tblPr/>
              <a:tblGrid>
                <a:gridCol w="1204033"/>
                <a:gridCol w="831272"/>
                <a:gridCol w="727364"/>
                <a:gridCol w="359525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所占大小</a:t>
                      </a:r>
                      <a:endParaRPr lang="zh-CN" altLang="en-US" sz="1100" b="1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推荐</a:t>
                      </a:r>
                      <a:endParaRPr lang="zh-CN" altLang="en-US" sz="1100" b="1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存储范围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731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tinyint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1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-128 ~ 127 or 0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255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731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smallint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2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-32768 ~ 32767 or 0~65535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2455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mediumint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3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-8388608-8388607 or 0-16777215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4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-2147483648~2147483647 or 0~4294967295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35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8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-9223372036854775808~9223372036854775807 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 0~18446744073709551615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731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4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731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8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00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decimal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变长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最大支持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位 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decimal(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m,d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timestamp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4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精确到秒</a:t>
                      </a:r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(1970~2038)</a:t>
                      </a:r>
                      <a:endParaRPr lang="en-US" alt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5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(1000-01-01 00:00:00.000000) to (9999-12-31 23:59:59.999999)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3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精确到日</a:t>
                      </a: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2455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char(M)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M * w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定长：对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lantin1/ascii w=1, utf-8 w=3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90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varchar(M)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M * w byte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变长：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M*w &lt; 255 L+1byte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M*w &gt; 255 L+2byte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L </a:t>
                      </a:r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实际长度</a:t>
                      </a: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变长：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L+2byte L&lt;2</a:t>
                      </a:r>
                      <a:r>
                        <a:rPr lang="en-US" sz="1000" baseline="30000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131" marR="20131" marT="14092" marB="140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84563" y="112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7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94114" y="209190"/>
            <a:ext cx="3987141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ym typeface="News Gothic MT" charset="0"/>
              </a:rPr>
              <a:t>实体</a:t>
            </a:r>
            <a:r>
              <a:rPr lang="zh-CN" altLang="en-US" sz="3200" b="1" dirty="0" smtClean="0">
                <a:sym typeface="News Gothic MT" charset="0"/>
              </a:rPr>
              <a:t>表字段强制规范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8740" y="1164735"/>
          <a:ext cx="6916228" cy="3394077"/>
        </p:xfrm>
        <a:graphic>
          <a:graphicData uri="http://schemas.openxmlformats.org/drawingml/2006/table">
            <a:tbl>
              <a:tblPr/>
              <a:tblGrid>
                <a:gridCol w="1729057"/>
                <a:gridCol w="1729057"/>
                <a:gridCol w="1729057"/>
                <a:gridCol w="1729057"/>
              </a:tblGrid>
              <a:tr h="32019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effectLst/>
                        </a:rPr>
                        <a:t>字段名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1">
                          <a:solidFill>
                            <a:srgbClr val="000000"/>
                          </a:solidFill>
                          <a:effectLst/>
                        </a:rPr>
                        <a:t>类型</a:t>
                      </a:r>
                      <a:endParaRPr lang="zh-CN" altLang="en-US" sz="15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1">
                          <a:solidFill>
                            <a:srgbClr val="000000"/>
                          </a:solidFill>
                          <a:effectLst/>
                        </a:rPr>
                        <a:t>名称</a:t>
                      </a:r>
                      <a:endParaRPr lang="zh-CN" altLang="en-US" sz="15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1">
                          <a:solidFill>
                            <a:srgbClr val="000000"/>
                          </a:solidFill>
                          <a:effectLst/>
                        </a:rPr>
                        <a:t>备注</a:t>
                      </a:r>
                      <a:endParaRPr lang="zh-CN" altLang="en-US" sz="15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507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id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int unsigned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effectLst/>
                        </a:rPr>
                        <a:t>主键</a:t>
                      </a:r>
                      <a:r>
                        <a:rPr lang="en-US" sz="1500">
                          <a:effectLst/>
                        </a:rPr>
                        <a:t>ID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与业务无关，自增长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07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c_t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int unsigned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effectLst/>
                        </a:rPr>
                        <a:t>创建时间</a:t>
                      </a:r>
                      <a:endParaRPr lang="zh-CN" alt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500" dirty="0">
                          <a:effectLst/>
                        </a:rPr>
                        <a:t>UNIX</a:t>
                      </a:r>
                      <a:r>
                        <a:rPr lang="zh-CN" altLang="en-US" sz="1500" dirty="0">
                          <a:effectLst/>
                        </a:rPr>
                        <a:t>时间戳，必写，无默认值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07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c_u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int</a:t>
                      </a:r>
                      <a:r>
                        <a:rPr lang="en-US" sz="1500" dirty="0">
                          <a:effectLst/>
                        </a:rPr>
                        <a:t> unsigned</a:t>
                      </a:r>
                      <a:endParaRPr 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创建人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创建人</a:t>
                      </a:r>
                      <a:r>
                        <a:rPr lang="en-US" altLang="zh-CN" sz="1500" dirty="0">
                          <a:effectLst/>
                        </a:rPr>
                        <a:t>id</a:t>
                      </a:r>
                      <a:r>
                        <a:rPr lang="zh-CN" altLang="en-US" sz="1500" dirty="0">
                          <a:effectLst/>
                        </a:rPr>
                        <a:t>，必写，无默认值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07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u_t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int</a:t>
                      </a:r>
                      <a:r>
                        <a:rPr lang="en-US" sz="1500" dirty="0">
                          <a:effectLst/>
                        </a:rPr>
                        <a:t> unsigned</a:t>
                      </a:r>
                      <a:endParaRPr 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修改时间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500" dirty="0">
                          <a:effectLst/>
                        </a:rPr>
                        <a:t>UNIX</a:t>
                      </a:r>
                      <a:r>
                        <a:rPr lang="zh-CN" altLang="en-US" sz="1500" dirty="0">
                          <a:effectLst/>
                        </a:rPr>
                        <a:t>时间戳，必写，无默认值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073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u_u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int</a:t>
                      </a:r>
                      <a:r>
                        <a:rPr lang="en-US" sz="1500" dirty="0">
                          <a:effectLst/>
                        </a:rPr>
                        <a:t> unsigned</a:t>
                      </a:r>
                      <a:endParaRPr 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effectLst/>
                        </a:rPr>
                        <a:t>修改人</a:t>
                      </a:r>
                      <a:endParaRPr lang="zh-CN" alt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修改人</a:t>
                      </a:r>
                      <a:r>
                        <a:rPr lang="en-US" altLang="zh-CN" sz="1500" dirty="0">
                          <a:effectLst/>
                        </a:rPr>
                        <a:t>id</a:t>
                      </a:r>
                      <a:r>
                        <a:rPr lang="zh-CN" altLang="en-US" sz="1500" dirty="0">
                          <a:effectLst/>
                        </a:rPr>
                        <a:t>，必写，无默认值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32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is_deleted</a:t>
                      </a:r>
                      <a:endParaRPr lang="en-US" sz="150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tinyint</a:t>
                      </a:r>
                      <a:r>
                        <a:rPr lang="en-US" sz="1500" dirty="0">
                          <a:effectLst/>
                        </a:rPr>
                        <a:t> unsigned</a:t>
                      </a:r>
                      <a:endParaRPr 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删除标记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500" dirty="0">
                          <a:effectLst/>
                        </a:rPr>
                        <a:t>0.</a:t>
                      </a:r>
                      <a:r>
                        <a:rPr lang="zh-CN" altLang="en-US" sz="1500" dirty="0">
                          <a:effectLst/>
                        </a:rPr>
                        <a:t>正常 </a:t>
                      </a:r>
                      <a:r>
                        <a:rPr lang="en-US" altLang="zh-CN" sz="1500" dirty="0">
                          <a:effectLst/>
                        </a:rPr>
                        <a:t>1.</a:t>
                      </a:r>
                      <a:r>
                        <a:rPr lang="zh-CN" altLang="en-US" sz="1500" dirty="0">
                          <a:effectLst/>
                        </a:rPr>
                        <a:t>已删除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64039" marR="64039" marT="44827" marB="4482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4425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90613" y="1218738"/>
          <a:ext cx="7677187" cy="2526643"/>
        </p:xfrm>
        <a:graphic>
          <a:graphicData uri="http://schemas.openxmlformats.org/drawingml/2006/table">
            <a:tbl>
              <a:tblPr/>
              <a:tblGrid>
                <a:gridCol w="443345"/>
                <a:gridCol w="749915"/>
                <a:gridCol w="3539836"/>
                <a:gridCol w="2944091"/>
              </a:tblGrid>
              <a:tr h="29944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规范描述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0667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dirty="0" err="1">
                          <a:effectLst/>
                          <a:latin typeface="+mn-ea"/>
                          <a:ea typeface="+mn-ea"/>
                        </a:rPr>
                        <a:t>innodb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表必须要有主键，建议使用与业务无关的无符号自增字段做主键。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禁止使用字符串做主键。主键遵循越小越好原则，根据数据量选择合适的数据类型。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int unsigned not null auto_increment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5552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外键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  <a:t>禁止使用外键</a:t>
                      </a: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100" dirty="0">
                          <a:effectLst/>
                          <a:latin typeface="+mn-ea"/>
                          <a:ea typeface="+mn-ea"/>
                        </a:rPr>
                      </a:br>
                      <a:endParaRPr lang="zh-CN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  <a:tr h="60519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覆盖索引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结合核心</a:t>
                      </a:r>
                      <a:r>
                        <a:rPr lang="en-US" altLang="zh-CN" sz="1100"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100">
                          <a:effectLst/>
                          <a:latin typeface="+mn-ea"/>
                          <a:ea typeface="+mn-ea"/>
                        </a:rPr>
                        <a:t>优先考虑覆盖索引。</a:t>
                      </a:r>
                      <a:endParaRPr lang="zh-CN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select a from 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tb_name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 where b=10；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可以建立索引i_b_a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b,a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446" marR="20446" marT="14312" marB="143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9369" y="209190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8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1752600" y="1219201"/>
            <a:ext cx="6096000" cy="3578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894115" y="209190"/>
            <a:ext cx="2949770" cy="535531"/>
          </a:xfrm>
          <a:prstGeom prst="rect">
            <a:avLst/>
          </a:prstGeom>
          <a:solidFill>
            <a:srgbClr val="F4772A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/>
              <a:t>索引设计规范</a:t>
            </a:r>
            <a:endParaRPr lang="zh-CN" altLang="en-US" sz="3200" b="1" dirty="0">
              <a:solidFill>
                <a:schemeClr val="bg1"/>
              </a:solidFill>
              <a:ea typeface="Hiragino Sans GB W3" panose="020B0300000000000000" pitchFamily="34" charset="-122"/>
              <a:sym typeface="News Gothic M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9638" y="1171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68688" y="110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3965</Words>
  <Application>WPS 演示</Application>
  <PresentationFormat>全屏显示(16:9)</PresentationFormat>
  <Paragraphs>672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Arial</vt:lpstr>
      <vt:lpstr>Hiragino Sans GB W3</vt:lpstr>
      <vt:lpstr>News Gothic MT</vt:lpstr>
      <vt:lpstr>华文细黑</vt:lpstr>
      <vt:lpstr>华文中宋</vt:lpstr>
      <vt:lpstr>Century Gothic</vt:lpstr>
      <vt:lpstr>微软雅黑</vt:lpstr>
      <vt:lpstr>Aurulent Sans Mono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Administrator</cp:lastModifiedBy>
  <cp:revision>456</cp:revision>
  <dcterms:created xsi:type="dcterms:W3CDTF">2010-04-12T23:12:00Z</dcterms:created>
  <dcterms:modified xsi:type="dcterms:W3CDTF">2016-09-26T10:11:49Z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2052-10.1.0.5975</vt:lpwstr>
  </property>
</Properties>
</file>