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534309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534309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b5343099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b5343099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b534309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b534309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b5343099a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b5343099a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b5343099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b5343099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534309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534309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534309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534309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b5343099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b5343099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534309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534309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b5343099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b5343099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b5343099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b5343099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534309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534309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534309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534309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can capture interactions between variables, such as store-exclusive seasonal advertising.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CEF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-50425" y="-71375"/>
            <a:ext cx="9237300" cy="5330700"/>
          </a:xfrm>
          <a:prstGeom prst="rect">
            <a:avLst/>
          </a:prstGeom>
          <a:solidFill>
            <a:srgbClr val="B8CE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19800" y="1405975"/>
            <a:ext cx="5504400" cy="1449000"/>
          </a:xfrm>
          <a:prstGeom prst="rect">
            <a:avLst/>
          </a:prstGeom>
          <a:solidFill>
            <a:srgbClr val="B8CEF5">
              <a:alpha val="35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930625" y="3118175"/>
            <a:ext cx="5241000" cy="388200"/>
          </a:xfrm>
          <a:prstGeom prst="rect">
            <a:avLst/>
          </a:prstGeom>
          <a:solidFill>
            <a:srgbClr val="B8CEF5">
              <a:alpha val="35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83025" y="232125"/>
            <a:ext cx="8770500" cy="1401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86750" y="4757925"/>
            <a:ext cx="8770500" cy="1401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839225" y="372225"/>
            <a:ext cx="114300" cy="43857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90475" y="372213"/>
            <a:ext cx="114300" cy="43857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1055" y="3368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981555" y="9338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761755" y="14893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27855" y="13772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48355" y="19742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828555" y="25297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59180" y="24176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79680" y="30146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859880" y="35701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29330" y="33776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49830" y="39747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830030" y="45302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541955" y="3536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262455" y="9507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042655" y="15062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08755" y="13940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29255" y="19911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09455" y="25466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40080" y="24344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60580" y="30315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40780" y="35870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10230" y="33945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30730" y="39916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048280" y="46274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858330" y="2290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578830" y="8261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359030" y="13816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925130" y="12694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45630" y="18665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25830" y="24220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956455" y="23098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76955" y="29069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57155" y="34624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926605" y="32699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47105" y="386701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27305" y="44224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237355" y="1244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957855" y="7215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738055" y="12770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304155" y="11648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24655" y="17619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804855" y="23174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335480" y="22052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55980" y="28023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836180" y="33578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305630" y="31653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26130" y="376241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806330" y="43178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541955" y="51441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34455" y="42070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75505" y="51123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831430" y="42070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477705" y="47231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699505" y="4489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56530" y="47231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39780" y="40918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7658" y="49149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226717" y="41254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16517" y="46509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076517" y="50195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42855" y="6214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08092" y="44451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76955" y="-21423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274267" y="501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427392" y="819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42855" y="-26328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79680" y="-14813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186267" y="-30008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58308" y="-30008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25833" y="7969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01933" y="19942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01933" y="29069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78183" y="3762415"/>
            <a:ext cx="510572" cy="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>
            <a:off x="-178950" y="-204125"/>
            <a:ext cx="9548700" cy="5596200"/>
          </a:xfrm>
          <a:prstGeom prst="rect">
            <a:avLst/>
          </a:prstGeom>
          <a:solidFill>
            <a:srgbClr val="B8CEF5">
              <a:alpha val="35750"/>
            </a:srgbClr>
          </a:solidFill>
          <a:ln cap="flat" cmpd="sng" w="9525">
            <a:solidFill>
              <a:srgbClr val="B8CE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1931088" y="1914138"/>
            <a:ext cx="532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layfair Display"/>
                <a:ea typeface="Playfair Display"/>
                <a:cs typeface="Playfair Display"/>
                <a:sym typeface="Playfair Display"/>
              </a:rPr>
              <a:t>Chevron: Predicting a Cook Plan for Hot Dogs in Gas Stations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Rice Datathon" id="140" name="Google Shape;1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76" y="4238864"/>
            <a:ext cx="3300024" cy="51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6069576" y="4420188"/>
            <a:ext cx="29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Gazi Fuad, Jing Hu, George Lyu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311700" y="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r>
              <a:rPr lang="en"/>
              <a:t>Diagnostic Results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311700" y="600025"/>
            <a:ext cx="87084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building our model and applying it using training data, we assessed the accuracy of the model with the RMSE (Root Mean Squared Error), residual plot, and the R^2 score.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50" y="1626900"/>
            <a:ext cx="4629950" cy="34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5226775" y="2273375"/>
            <a:ext cx="282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layfair Display"/>
                <a:ea typeface="Playfair Display"/>
                <a:cs typeface="Playfair Display"/>
                <a:sym typeface="Playfair Display"/>
              </a:rPr>
              <a:t>RMSE: 10.1</a:t>
            </a:r>
            <a:endParaRPr sz="3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layfair Display"/>
                <a:ea typeface="Playfair Display"/>
                <a:cs typeface="Playfair Display"/>
                <a:sym typeface="Playfair Display"/>
              </a:rPr>
              <a:t>R^2 = .80</a:t>
            </a:r>
            <a:endParaRPr sz="3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100"/>
            <a:ext cx="3904026" cy="292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 rotWithShape="1">
          <a:blip r:embed="rId4">
            <a:alphaModFix/>
          </a:blip>
          <a:srcRect b="0" l="8563" r="7062" t="0"/>
          <a:stretch/>
        </p:blipFill>
        <p:spPr>
          <a:xfrm>
            <a:off x="3596925" y="1073463"/>
            <a:ext cx="5547077" cy="31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Daily Cook Plan (Findings)</a:t>
            </a:r>
            <a:endParaRPr/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311700" y="814550"/>
            <a:ext cx="8520600" cy="2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Substantially more hot dogs are necessary for Fridays, Saturdays, and Sundays, which have roughly 3 times the sales of weekdays.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Hot dog sales peak on July Fourth. The store must stock 2 times more hot dogs than they do on weekends (6 times as weekdays).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of model prediction for: Houston Store #1000, February 6th, Time Bucket #3: 36 hot dogs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3136425"/>
            <a:ext cx="6753225" cy="146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Scoring Data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5" y="1017725"/>
            <a:ext cx="5393651" cy="40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700" y="1557725"/>
            <a:ext cx="28819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CEF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-50425" y="-71375"/>
            <a:ext cx="9237300" cy="5330700"/>
          </a:xfrm>
          <a:prstGeom prst="rect">
            <a:avLst/>
          </a:prstGeom>
          <a:solidFill>
            <a:srgbClr val="B8CE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1819800" y="1405975"/>
            <a:ext cx="5504400" cy="1449000"/>
          </a:xfrm>
          <a:prstGeom prst="rect">
            <a:avLst/>
          </a:prstGeom>
          <a:solidFill>
            <a:srgbClr val="B8CEF5">
              <a:alpha val="35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1930625" y="3118175"/>
            <a:ext cx="5241000" cy="388200"/>
          </a:xfrm>
          <a:prstGeom prst="rect">
            <a:avLst/>
          </a:prstGeom>
          <a:solidFill>
            <a:srgbClr val="B8CEF5">
              <a:alpha val="35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83025" y="232125"/>
            <a:ext cx="8770500" cy="1401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186750" y="4757925"/>
            <a:ext cx="8770500" cy="1401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8839225" y="372225"/>
            <a:ext cx="114300" cy="43857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190475" y="372213"/>
            <a:ext cx="114300" cy="4385700"/>
          </a:xfrm>
          <a:prstGeom prst="rect">
            <a:avLst/>
          </a:prstGeom>
          <a:solidFill>
            <a:srgbClr val="FFE97B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1055" y="3368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981555" y="9338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761755" y="14893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27855" y="13772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48355" y="19742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828555" y="25297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59180" y="24176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79680" y="30146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859880" y="35701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29330" y="33776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49830" y="39747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830030" y="45302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541955" y="3536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262455" y="9507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042655" y="15062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08755" y="13940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29255" y="19911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09455" y="25466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40080" y="24344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60580" y="30315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40780" y="35870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10230" y="33945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30730" y="39916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048280" y="462742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858330" y="2290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578830" y="8261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359030" y="13816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925130" y="12694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45630" y="18665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25830" y="24220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956455" y="23098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76955" y="29069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57155" y="34624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926605" y="32699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47105" y="386701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27305" y="44224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237355" y="1244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957855" y="7215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738055" y="12770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304155" y="11648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24655" y="17619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804855" y="23174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335480" y="22052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55980" y="28023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836180" y="33578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305630" y="31653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26130" y="376241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806330" y="43178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541955" y="51441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634455" y="42070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375505" y="51123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831430" y="42070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477705" y="47231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699505" y="44895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56530" y="47231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39780" y="40918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7658" y="49149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226717" y="4125402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016517" y="46509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7076517" y="50195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42855" y="621477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6408092" y="44451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5676955" y="-21423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8274267" y="501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3427392" y="819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4142855" y="-26328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1079680" y="-14813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2186267" y="-30008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58308" y="-30008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25833" y="79699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01933" y="1994240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01933" y="2906965"/>
            <a:ext cx="510572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3346">
            <a:off x="-378183" y="3762415"/>
            <a:ext cx="510572" cy="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/>
          <p:nvPr/>
        </p:nvSpPr>
        <p:spPr>
          <a:xfrm>
            <a:off x="-178950" y="-204125"/>
            <a:ext cx="9548700" cy="5596200"/>
          </a:xfrm>
          <a:prstGeom prst="rect">
            <a:avLst/>
          </a:prstGeom>
          <a:solidFill>
            <a:srgbClr val="B8CEF5">
              <a:alpha val="35750"/>
            </a:srgbClr>
          </a:solidFill>
          <a:ln cap="flat" cmpd="sng" w="9525">
            <a:solidFill>
              <a:srgbClr val="B8CE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1931088" y="1914138"/>
            <a:ext cx="53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Rice Datathon" id="342" name="Google Shape;3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76" y="4238864"/>
            <a:ext cx="3300024" cy="51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4247400" y="0"/>
            <a:ext cx="4000200" cy="51435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232175" y="170550"/>
            <a:ext cx="38355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Problem</a:t>
            </a:r>
            <a:endParaRPr b="1" sz="30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Too many hot dogs go wasted because of improper planning...</a:t>
            </a:r>
            <a:endParaRPr sz="24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How many hot dogs should be prepared in advance given past trends to prevent waste?</a:t>
            </a:r>
            <a:endParaRPr sz="24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5524500" y="0"/>
            <a:ext cx="1368750" cy="5143390"/>
          </a:xfrm>
          <a:custGeom>
            <a:rect b="b" l="l" r="r" t="t"/>
            <a:pathLst>
              <a:path extrusionOk="0" h="177053" w="54750">
                <a:moveTo>
                  <a:pt x="0" y="0"/>
                </a:moveTo>
                <a:cubicBezTo>
                  <a:pt x="8965" y="2690"/>
                  <a:pt x="53265" y="9264"/>
                  <a:pt x="53788" y="16137"/>
                </a:cubicBezTo>
                <a:cubicBezTo>
                  <a:pt x="54311" y="23010"/>
                  <a:pt x="2989" y="32796"/>
                  <a:pt x="3138" y="41238"/>
                </a:cubicBezTo>
                <a:cubicBezTo>
                  <a:pt x="3288" y="49680"/>
                  <a:pt x="53639" y="58420"/>
                  <a:pt x="54685" y="66787"/>
                </a:cubicBezTo>
                <a:cubicBezTo>
                  <a:pt x="55731" y="75154"/>
                  <a:pt x="10085" y="83969"/>
                  <a:pt x="9413" y="91440"/>
                </a:cubicBezTo>
                <a:cubicBezTo>
                  <a:pt x="8741" y="98911"/>
                  <a:pt x="49979" y="103991"/>
                  <a:pt x="50651" y="111611"/>
                </a:cubicBezTo>
                <a:cubicBezTo>
                  <a:pt x="51323" y="119231"/>
                  <a:pt x="12999" y="129540"/>
                  <a:pt x="13447" y="137160"/>
                </a:cubicBezTo>
                <a:cubicBezTo>
                  <a:pt x="13895" y="144780"/>
                  <a:pt x="52892" y="150682"/>
                  <a:pt x="53340" y="157331"/>
                </a:cubicBezTo>
                <a:cubicBezTo>
                  <a:pt x="53788" y="163980"/>
                  <a:pt x="22337" y="173766"/>
                  <a:pt x="16136" y="177053"/>
                </a:cubicBezTo>
              </a:path>
            </a:pathLst>
          </a:cu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formulated using MATLAB, Google Colab, Microsoft Excel, and Google Sheets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00" y="346113"/>
            <a:ext cx="7094823" cy="445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18325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73078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131213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185965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238058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292810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350945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405698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457790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512543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570678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625430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683565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738318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2408">
            <a:off x="796453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89983">
            <a:off x="851205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00" y="134500"/>
            <a:ext cx="7894029" cy="48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850"/>
            <a:ext cx="2435474" cy="173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875" y="850"/>
            <a:ext cx="2466996" cy="17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388" y="1698212"/>
            <a:ext cx="2392751" cy="16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2700" y="1698200"/>
            <a:ext cx="2467000" cy="173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1075" y="850"/>
            <a:ext cx="2435476" cy="171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2300" y="3399500"/>
            <a:ext cx="2392775" cy="168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9349" y="3399500"/>
            <a:ext cx="2435476" cy="171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61225" y="1724375"/>
            <a:ext cx="2392771" cy="16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8" name="Google Shape;19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Inputs and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4679950" y="1234075"/>
            <a:ext cx="3803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Estimated gross hot dog sales (natural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Binary Decision Tree Regression</a:t>
            </a:r>
            <a:endParaRPr/>
          </a:p>
        </p:txBody>
      </p:sp>
      <p:sp>
        <p:nvSpPr>
          <p:cNvPr id="204" name="Google Shape;2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311700" y="1234075"/>
            <a:ext cx="3803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 #			(categorical)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bucket		(categorical)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 of the week	(categorical)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July 4th or not	(boolean)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EBT Site			(boolean)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Alcohol			(boolean)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Car Wash		(boolean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</a:t>
            </a:r>
            <a:r>
              <a:rPr b="1" lang="en" sz="2000"/>
              <a:t>predictive model</a:t>
            </a:r>
            <a:r>
              <a:rPr lang="en" sz="2000"/>
              <a:t> by fitting data using </a:t>
            </a:r>
            <a:r>
              <a:rPr lang="en" sz="2000" u="sng"/>
              <a:t>Binary Decision Tree Regression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 any combination of inputs, </a:t>
            </a:r>
            <a:r>
              <a:rPr b="1" lang="en" sz="2000"/>
              <a:t>predict </a:t>
            </a:r>
            <a:r>
              <a:rPr lang="en" sz="2000"/>
              <a:t>the associated gross hot dog sales.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b="1" lang="en" sz="2000"/>
              <a:t>Round </a:t>
            </a:r>
            <a:r>
              <a:rPr lang="en" sz="2000"/>
              <a:t>prediction to nearest whole hot dog.</a:t>
            </a:r>
            <a:endParaRPr sz="2000"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18325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73078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131213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185965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238058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292810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350945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405698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457790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512543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570678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625430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6835655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7383180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2408">
            <a:off x="7964530" y="4655877"/>
            <a:ext cx="510571" cy="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9983">
            <a:off x="8512055" y="4655877"/>
            <a:ext cx="510572" cy="3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