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6" r:id="rId3"/>
    <p:sldId id="267" r:id="rId4"/>
    <p:sldId id="265" r:id="rId5"/>
    <p:sldId id="268" r:id="rId6"/>
    <p:sldId id="269" r:id="rId7"/>
    <p:sldId id="282" r:id="rId8"/>
    <p:sldId id="286" r:id="rId9"/>
    <p:sldId id="291" r:id="rId10"/>
    <p:sldId id="292" r:id="rId11"/>
    <p:sldId id="287" r:id="rId12"/>
    <p:sldId id="288" r:id="rId13"/>
    <p:sldId id="289" r:id="rId14"/>
    <p:sldId id="290" r:id="rId15"/>
    <p:sldId id="284" r:id="rId16"/>
    <p:sldId id="293" r:id="rId17"/>
    <p:sldId id="294" r:id="rId18"/>
    <p:sldId id="295" r:id="rId19"/>
    <p:sldId id="283" r:id="rId20"/>
    <p:sldId id="296" r:id="rId21"/>
    <p:sldId id="297" r:id="rId22"/>
    <p:sldId id="275" r:id="rId23"/>
    <p:sldId id="285" r:id="rId24"/>
    <p:sldId id="271" r:id="rId25"/>
    <p:sldId id="273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유정" initials="이유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pPr rtl="0"/>
              <a:t>2022-07-09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pPr rtl="0"/>
              <a:t>2022-07-09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"/>
              <a:t>마스터 텍스트 스타일을 편집하려면 클릭하세요.</a:t>
            </a:r>
          </a:p>
          <a:p>
            <a:pPr lvl="1" rtl="0">
              <a:defRPr/>
            </a:pPr>
            <a:r>
              <a:rPr lang="ko"/>
              <a:t>둘째 수준</a:t>
            </a:r>
          </a:p>
          <a:p>
            <a:pPr lvl="2" rtl="0">
              <a:defRPr/>
            </a:pPr>
            <a:r>
              <a:rPr lang="ko"/>
              <a:t>셋째 수준</a:t>
            </a:r>
          </a:p>
          <a:p>
            <a:pPr lvl="3" rtl="0">
              <a:defRPr/>
            </a:pPr>
            <a:r>
              <a:rPr lang="ko"/>
              <a:t>넷째 수준</a:t>
            </a:r>
          </a:p>
          <a:p>
            <a:pPr lvl="4" rtl="0">
              <a:defRPr/>
            </a:pPr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09961"/>
            <a:ext cx="12192000" cy="677766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56590" y="6042504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pPr/>
              <a:t>2022-07-09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1FDEBF-C88A-3A10-C23E-DDB7DDD7B3E0}"/>
              </a:ext>
            </a:extLst>
          </p:cNvPr>
          <p:cNvSpPr/>
          <p:nvPr userDrawn="1"/>
        </p:nvSpPr>
        <p:spPr>
          <a:xfrm>
            <a:off x="0" y="-29625"/>
            <a:ext cx="12197036" cy="2042985"/>
          </a:xfrm>
          <a:prstGeom prst="rect">
            <a:avLst/>
          </a:prstGeom>
          <a:gradFill>
            <a:gsLst>
              <a:gs pos="94690">
                <a:schemeClr val="tx1"/>
              </a:gs>
              <a:gs pos="15921">
                <a:srgbClr val="523195"/>
              </a:gs>
              <a:gs pos="0">
                <a:srgbClr val="C832B3"/>
              </a:gs>
              <a:gs pos="29000">
                <a:srgbClr val="275B6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0C3A86A-5AFF-7E7D-09F0-6F0D7B329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D0612B-88EA-2486-5BBC-5CF13DEB17BE}"/>
              </a:ext>
            </a:extLst>
          </p:cNvPr>
          <p:cNvSpPr/>
          <p:nvPr/>
        </p:nvSpPr>
        <p:spPr>
          <a:xfrm>
            <a:off x="4460033" y="1"/>
            <a:ext cx="7611894" cy="6854652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33792" y="2501447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완료보고서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" sz="27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HangManGame</a:t>
            </a:r>
            <a:endParaRPr lang="ko" sz="27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95067" y="5161720"/>
            <a:ext cx="4775075" cy="1016577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지도교수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양선옥 교수님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rtl="0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조 조원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이한나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이은경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이유정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정맹희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F341-F976-B0B0-1CED-C051366ECBC5}"/>
              </a:ext>
            </a:extLst>
          </p:cNvPr>
          <p:cNvSpPr txBox="1"/>
          <p:nvPr/>
        </p:nvSpPr>
        <p:spPr>
          <a:xfrm>
            <a:off x="750150" y="706374"/>
            <a:ext cx="511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end </a:t>
            </a:r>
            <a:r>
              <a:rPr lang="ko-KR" altLang="en-US" dirty="0"/>
              <a:t>빅데이터 융합과정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DCF4-4D38-9725-BC42-3B8308A6A015}"/>
              </a:ext>
            </a:extLst>
          </p:cNvPr>
          <p:cNvSpPr txBox="1"/>
          <p:nvPr/>
        </p:nvSpPr>
        <p:spPr>
          <a:xfrm>
            <a:off x="750149" y="457499"/>
            <a:ext cx="511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강서여성인력개발센터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FB5C-ACBB-3167-8095-62C4C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0" y="581908"/>
            <a:ext cx="9637059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000" b="1" i="1" dirty="0">
                <a:solidFill>
                  <a:srgbClr val="0070C0"/>
                </a:solidFill>
              </a:rPr>
              <a:t>ontroller</a:t>
            </a:r>
            <a:r>
              <a:rPr lang="ko-KR" altLang="en-US" sz="4000" dirty="0">
                <a:solidFill>
                  <a:srgbClr val="0070C0"/>
                </a:solidFill>
              </a:rPr>
              <a:t> </a:t>
            </a:r>
            <a:r>
              <a:rPr lang="en-US" altLang="ko-KR" sz="4000" dirty="0">
                <a:solidFill>
                  <a:srgbClr val="0070C0"/>
                </a:solidFill>
              </a:rPr>
              <a:t> </a:t>
            </a:r>
            <a:r>
              <a:rPr lang="en-US" altLang="ko-KR" sz="3600" b="1" kern="1200" dirty="0">
                <a:solidFill>
                  <a:schemeClr val="bg1"/>
                </a:solidFill>
              </a:rPr>
              <a:t>HangManGame.java  (</a:t>
            </a:r>
            <a:r>
              <a:rPr lang="ko-KR" altLang="en-US" sz="3600" b="1" kern="1200" dirty="0">
                <a:solidFill>
                  <a:schemeClr val="bg1"/>
                </a:solidFill>
              </a:rPr>
              <a:t>메소드 </a:t>
            </a:r>
            <a:r>
              <a:rPr lang="en-US" altLang="ko-KR" sz="3600" b="1" dirty="0">
                <a:solidFill>
                  <a:schemeClr val="bg1"/>
                </a:solidFill>
              </a:rPr>
              <a:t>2</a:t>
            </a:r>
            <a:r>
              <a:rPr lang="en-US" altLang="ko-KR" sz="3600" b="1" kern="1200" dirty="0">
                <a:solidFill>
                  <a:schemeClr val="bg1"/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4D083-A97B-E0E6-C23B-854C23CD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E182CD-3D75-933C-3B90-5805D697096B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20CF61-135A-4923-DB5F-8C055349FA92}"/>
              </a:ext>
            </a:extLst>
          </p:cNvPr>
          <p:cNvSpPr/>
          <p:nvPr/>
        </p:nvSpPr>
        <p:spPr>
          <a:xfrm>
            <a:off x="0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C8DE48-3C38-2B4A-D8F0-E7CC6CBA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1382"/>
              </p:ext>
            </p:extLst>
          </p:nvPr>
        </p:nvGraphicFramePr>
        <p:xfrm>
          <a:off x="1192305" y="2356626"/>
          <a:ext cx="9834284" cy="41015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83999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5550285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7203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</a:rPr>
                        <a:t>public class </a:t>
                      </a:r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</a:rPr>
                        <a:t>HangManGame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</a:rPr>
                        <a:t> extends </a:t>
                      </a:r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</a:rPr>
                        <a:t>UserManager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go()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키를 입력 받아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행맨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게임 진행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5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 틀리면 종료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 단어 진행 후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y/n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물음에 대해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입력하면 종료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2769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setTotalScore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점수를 보여주고 총점 합산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39137"/>
                  </a:ext>
                </a:extLst>
              </a:tr>
              <a:tr h="4876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runGame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행맨게임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시작하는 메소드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654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complete(char key)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입력한 문자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숨긴 글자와 일치하는지 검사 후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일치하면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리턴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4876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rightChar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(char key)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맞춘 문자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sbHiddenWord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처리 후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1381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rightAllChar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정답 맞췄으면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6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47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61834-2C76-1B6A-25F4-DA32875E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835" y="581908"/>
            <a:ext cx="7808259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000" b="1" i="1" dirty="0">
                <a:solidFill>
                  <a:srgbClr val="0070C0"/>
                </a:solidFill>
              </a:rPr>
              <a:t>ontroller</a:t>
            </a:r>
            <a:r>
              <a:rPr lang="en-US" altLang="ko-KR" sz="4000" dirty="0">
                <a:solidFill>
                  <a:srgbClr val="0070C0"/>
                </a:solidFill>
              </a:rPr>
              <a:t>  </a:t>
            </a:r>
            <a:r>
              <a:rPr lang="en-US" altLang="ko-KR" sz="3600" b="1" dirty="0">
                <a:solidFill>
                  <a:schemeClr val="bg1"/>
                </a:solidFill>
              </a:rPr>
              <a:t>InterFaceLevel.java</a:t>
            </a:r>
            <a:endParaRPr lang="ko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C610-65B5-802D-9302-1B9052EF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E8089-DF27-4A03-3829-33C25CC2907E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14FAF-CFFE-A7A8-C556-AE7D1F5A74C2}"/>
              </a:ext>
            </a:extLst>
          </p:cNvPr>
          <p:cNvSpPr/>
          <p:nvPr/>
        </p:nvSpPr>
        <p:spPr>
          <a:xfrm>
            <a:off x="8965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583D5769-90F7-1B86-99AA-754A4536B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78306"/>
              </p:ext>
            </p:extLst>
          </p:nvPr>
        </p:nvGraphicFramePr>
        <p:xfrm>
          <a:off x="1990165" y="2938534"/>
          <a:ext cx="8211670" cy="19569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84397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2827273">
                  <a:extLst>
                    <a:ext uri="{9D8B030D-6E8A-4147-A177-3AD203B41FA5}">
                      <a16:colId xmlns:a16="http://schemas.microsoft.com/office/drawing/2014/main" val="3797771209"/>
                    </a:ext>
                  </a:extLst>
                </a:gridCol>
              </a:tblGrid>
              <a:tr h="7301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InterfaceLevel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640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LevelWordLow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LevelWordNormal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LevelWordHight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42078"/>
                  </a:ext>
                </a:extLst>
              </a:tr>
              <a:tr h="586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makeHidden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sNewWord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게임단어 만들어 리턴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3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B9303-0849-D014-F3B2-663E6B1D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5" y="615028"/>
            <a:ext cx="8830234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400" b="1" i="1" dirty="0">
                <a:solidFill>
                  <a:srgbClr val="0070C0"/>
                </a:solidFill>
              </a:rPr>
              <a:t>ontroller</a:t>
            </a:r>
            <a:r>
              <a:rPr lang="en-US" altLang="ko-KR" sz="4400" dirty="0">
                <a:solidFill>
                  <a:srgbClr val="0070C0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LevelWordHigh.java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9DBFB-E241-3F1A-8AE8-FE3677E4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B9B808-8174-95EB-3BC4-2BC55061DE85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A09DF2-D862-CEF9-0B02-A65631769F4C}"/>
              </a:ext>
            </a:extLst>
          </p:cNvPr>
          <p:cNvSpPr/>
          <p:nvPr/>
        </p:nvSpPr>
        <p:spPr>
          <a:xfrm>
            <a:off x="0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D22670-D21A-AF62-0CA0-4F95E6612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36449"/>
              </p:ext>
            </p:extLst>
          </p:nvPr>
        </p:nvGraphicFramePr>
        <p:xfrm>
          <a:off x="1389529" y="2761130"/>
          <a:ext cx="9574306" cy="2994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7502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436804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737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LevelWordHigh</a:t>
                      </a:r>
                      <a:r>
                        <a:rPr lang="en-US" altLang="ko-K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extends Words implements </a:t>
                      </a:r>
                      <a:r>
                        <a:rPr lang="en-US" altLang="ko-K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InterfaceLevel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5807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Words 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클래스를 상속받아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level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의 문자를 만드는 클래스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2769"/>
                  </a:ext>
                </a:extLst>
              </a:tr>
              <a:tr h="500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LevelWordHigh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생성자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500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makeHidden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sNewWord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문자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숨긴 문자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만들어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67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loadFile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문자를 읽어와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level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맞는 단어들을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words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저장하는 메소드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F446-98A9-01EF-38CC-2498EC69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449736"/>
            <a:ext cx="9100348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400" b="1" i="1" dirty="0">
                <a:solidFill>
                  <a:srgbClr val="0070C0"/>
                </a:solidFill>
              </a:rPr>
              <a:t>ontroller</a:t>
            </a:r>
            <a:r>
              <a:rPr lang="en-US" altLang="ko-KR" sz="4400" dirty="0">
                <a:solidFill>
                  <a:srgbClr val="0070C0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LevelWordNormal.java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A4E62-6977-EFE0-6614-159D914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8215A-146F-537F-8793-87D0B6E1C384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6F4D9-A034-3E15-2811-E31E2DF39D44}"/>
              </a:ext>
            </a:extLst>
          </p:cNvPr>
          <p:cNvSpPr/>
          <p:nvPr/>
        </p:nvSpPr>
        <p:spPr>
          <a:xfrm>
            <a:off x="8965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38D6F2-399B-E9F5-07FE-ECBA8BFC1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87164"/>
              </p:ext>
            </p:extLst>
          </p:nvPr>
        </p:nvGraphicFramePr>
        <p:xfrm>
          <a:off x="1506071" y="2859741"/>
          <a:ext cx="9343564" cy="3003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466764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6725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LevelWordNormal</a:t>
                      </a:r>
                      <a:r>
                        <a:rPr lang="en-US" altLang="ko-K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extends Words implements </a:t>
                      </a:r>
                      <a:r>
                        <a:rPr lang="en-US" altLang="ko-K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InterfaceLevel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6281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Words 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클래스를 상속받아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level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의 문자를 만드는 클래스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2769"/>
                  </a:ext>
                </a:extLst>
              </a:tr>
              <a:tr h="541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LevelWordNormal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생성자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541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makeHidden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sNewWord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문자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숨긴 문자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만들어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619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loadFile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문자를 읽어와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level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맞는 단어들을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words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저장하는 메소드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5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2AE35-EBF4-9697-0645-6F9BF82B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071" y="503115"/>
            <a:ext cx="8426824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400" b="1" i="1" dirty="0">
                <a:solidFill>
                  <a:srgbClr val="0070C0"/>
                </a:solidFill>
              </a:rPr>
              <a:t>ontroller</a:t>
            </a:r>
            <a:r>
              <a:rPr lang="en-US" altLang="ko-KR" sz="4400" dirty="0">
                <a:solidFill>
                  <a:srgbClr val="0070C0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LevelWordLow.java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5A789-72EE-7659-9009-44C32BFA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9E933-B690-8E31-C00C-DD8B6049F82F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BCE56E-08D2-4310-5776-5B60305CA22E}"/>
              </a:ext>
            </a:extLst>
          </p:cNvPr>
          <p:cNvSpPr/>
          <p:nvPr/>
        </p:nvSpPr>
        <p:spPr>
          <a:xfrm>
            <a:off x="8965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AC0144-836C-793E-53EF-42B90C1FF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64064"/>
              </p:ext>
            </p:extLst>
          </p:nvPr>
        </p:nvGraphicFramePr>
        <p:xfrm>
          <a:off x="1506071" y="2859741"/>
          <a:ext cx="9343564" cy="3003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466764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6725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LevelWordLow</a:t>
                      </a:r>
                      <a:r>
                        <a:rPr lang="en-US" altLang="ko-K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extends Words implements </a:t>
                      </a:r>
                      <a:r>
                        <a:rPr lang="en-US" altLang="ko-K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InterfaceLevel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6281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Words 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클래스를 상속받아 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level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의 문자를 만드는 클래스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2769"/>
                  </a:ext>
                </a:extLst>
              </a:tr>
              <a:tr h="541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LevelWordNormal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생성자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541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makeHidden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sNewWord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문자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숨긴 문자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만들어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619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loadFile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문자를 읽어와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level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맞는 단어들을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words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저장하는 메소드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9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5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565341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400" b="1" i="1" dirty="0">
                <a:solidFill>
                  <a:srgbClr val="0070C0"/>
                </a:solidFill>
              </a:rPr>
              <a:t>ontroller</a:t>
            </a:r>
            <a:r>
              <a:rPr lang="en-US" altLang="ko-KR" sz="4400" dirty="0">
                <a:solidFill>
                  <a:srgbClr val="0070C0"/>
                </a:solidFill>
              </a:rPr>
              <a:t>  </a:t>
            </a:r>
            <a:r>
              <a:rPr lang="en-US" altLang="ko-KR" sz="4400" b="1" dirty="0">
                <a:solidFill>
                  <a:schemeClr val="bg1"/>
                </a:solidFill>
              </a:rPr>
              <a:t>UserManager.</a:t>
            </a:r>
            <a:r>
              <a:rPr lang="en-US" altLang="ko-KR" b="1" dirty="0">
                <a:solidFill>
                  <a:schemeClr val="bg1"/>
                </a:solidFill>
              </a:rPr>
              <a:t>java (</a:t>
            </a:r>
            <a:r>
              <a:rPr lang="ko-KR" altLang="en-US" b="1" dirty="0">
                <a:solidFill>
                  <a:schemeClr val="bg1"/>
                </a:solidFill>
              </a:rPr>
              <a:t>필드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DE839B2-B1E6-1D06-8663-D361C40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21573"/>
              </p:ext>
            </p:extLst>
          </p:nvPr>
        </p:nvGraphicFramePr>
        <p:xfrm>
          <a:off x="1506071" y="2859740"/>
          <a:ext cx="9565340" cy="27521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3317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312023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772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UserManager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extends Member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735224">
                <a:tc grid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클래스를 상속 받아 로그인 한 사용자의 정보를 관리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처리하는 클래스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JoinMembersManager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생성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2769"/>
                  </a:ext>
                </a:extLst>
              </a:tr>
              <a:tr h="622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protected static Scanner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scanner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 받기 위한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Scanner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622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MembersJoinManager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joinMembers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가입된 회원들의 정보가 저장되어 처리하는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MembersJoinManager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참조자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9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5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4" y="642594"/>
            <a:ext cx="9807388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400" b="1" i="1" dirty="0">
                <a:solidFill>
                  <a:srgbClr val="0070C0"/>
                </a:solidFill>
              </a:rPr>
              <a:t>ontroller</a:t>
            </a:r>
            <a:r>
              <a:rPr lang="en-US" altLang="ko-KR" sz="4400" dirty="0">
                <a:solidFill>
                  <a:srgbClr val="0070C0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UserManager.java (</a:t>
            </a:r>
            <a:r>
              <a:rPr lang="ko-KR" altLang="en-US" b="1" dirty="0">
                <a:solidFill>
                  <a:schemeClr val="bg1"/>
                </a:solidFill>
              </a:rPr>
              <a:t>메소드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DE839B2-B1E6-1D06-8663-D361C40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17808"/>
              </p:ext>
            </p:extLst>
          </p:nvPr>
        </p:nvGraphicFramePr>
        <p:xfrm>
          <a:off x="1313330" y="2141473"/>
          <a:ext cx="9565340" cy="4420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3317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312023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5879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UserManager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extends Member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UserManager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생성자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close()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saveUserFild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정보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84137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userLogin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 메뉴 선택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36081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int display()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메뉴 출력 메소드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 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가입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9716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join()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메소드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1760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isMemberCheck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id, String pw)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 멤버가 있는지 체크하여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83741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void login()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입력 받아 로그인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0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4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5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30" y="473879"/>
            <a:ext cx="8937811" cy="1371600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400" b="1" i="1" dirty="0">
                <a:solidFill>
                  <a:srgbClr val="0070C0"/>
                </a:solidFill>
              </a:rPr>
              <a:t>ontroller </a:t>
            </a:r>
            <a:br>
              <a:rPr lang="en-US" altLang="ko-KR" sz="4400" dirty="0">
                <a:solidFill>
                  <a:srgbClr val="0070C0"/>
                </a:solidFill>
              </a:rPr>
            </a:br>
            <a:r>
              <a:rPr lang="en-US" altLang="ko-KR" sz="4400" dirty="0">
                <a:solidFill>
                  <a:srgbClr val="0070C0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MemberJoinManager.java (</a:t>
            </a:r>
            <a:r>
              <a:rPr lang="ko-KR" altLang="en-US" b="1" dirty="0">
                <a:solidFill>
                  <a:schemeClr val="bg1"/>
                </a:solidFill>
              </a:rPr>
              <a:t>필드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DE839B2-B1E6-1D06-8663-D361C40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43514"/>
              </p:ext>
            </p:extLst>
          </p:nvPr>
        </p:nvGraphicFramePr>
        <p:xfrm>
          <a:off x="1438836" y="2753963"/>
          <a:ext cx="9565340" cy="26477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3317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312023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7781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MembersJoinManager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672508">
                <a:tc gridSpan="2"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전체 회원정보를 읽어와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&lt;Member&gt;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저장한 후 검색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종료 시 파일에 회원정보 저장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4760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&lt;Member&gt;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aMemberTable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읽어 온 가입된 회원들의 정보를 저장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723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읽어 올 파일의 이름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41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5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4" y="642594"/>
            <a:ext cx="9807388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400" b="1" i="1" dirty="0">
                <a:solidFill>
                  <a:srgbClr val="0070C0"/>
                </a:solidFill>
              </a:rPr>
              <a:t>ontroller </a:t>
            </a:r>
            <a:br>
              <a:rPr lang="en-US" altLang="ko-KR" sz="4400" dirty="0">
                <a:solidFill>
                  <a:srgbClr val="0070C0"/>
                </a:solidFill>
              </a:rPr>
            </a:br>
            <a:r>
              <a:rPr lang="en-US" altLang="ko-KR" sz="4400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MemberJoinManager.java (</a:t>
            </a:r>
            <a:r>
              <a:rPr lang="ko-KR" altLang="en-US" b="1" dirty="0">
                <a:solidFill>
                  <a:schemeClr val="bg1"/>
                </a:solidFill>
              </a:rPr>
              <a:t>메소드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DE839B2-B1E6-1D06-8663-D361C40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60116"/>
              </p:ext>
            </p:extLst>
          </p:nvPr>
        </p:nvGraphicFramePr>
        <p:xfrm>
          <a:off x="838199" y="2168366"/>
          <a:ext cx="10609729" cy="45129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72245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3937484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5603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MembersJoinManager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MembersJoinManager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file)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생성자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330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close()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addMember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newPwd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iLevel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 가입 한 회원 정보 </a:t>
                      </a:r>
                      <a:r>
                        <a:rPr lang="en-US" altLang="ko-KR" sz="1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en-US" sz="1400" dirty="0" err="1"/>
                        <a:t>저장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8413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saveMember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newPwd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iLevel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멤버정보 업데이트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36081"/>
                  </a:ext>
                </a:extLst>
              </a:tr>
              <a:tr h="493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Member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getMember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검색하여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9716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isMember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인지 검색하여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1760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memberLoadFile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멤버 정보 읽어와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8374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memberWriteFile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파일에 회원정보 저장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06043"/>
                  </a:ext>
                </a:extLst>
              </a:tr>
              <a:tr h="455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deleteFile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(File file)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할 파일이 존재하면 삭제 처리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9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31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5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i="1" dirty="0">
                <a:solidFill>
                  <a:srgbClr val="FFFF00"/>
                </a:solidFill>
              </a:rPr>
              <a:t>Model</a:t>
            </a:r>
            <a:r>
              <a:rPr lang="en-US" altLang="ko-KR" sz="4400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Member.java (</a:t>
            </a:r>
            <a:r>
              <a:rPr lang="ko-KR" altLang="en-US" b="1" dirty="0">
                <a:solidFill>
                  <a:schemeClr val="bg1"/>
                </a:solidFill>
              </a:rPr>
              <a:t>필드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504283-9142-4179-0653-6F9371847A35}"/>
              </a:ext>
            </a:extLst>
          </p:cNvPr>
          <p:cNvSpPr txBox="1"/>
          <p:nvPr/>
        </p:nvSpPr>
        <p:spPr>
          <a:xfrm>
            <a:off x="1231899" y="2356625"/>
            <a:ext cx="105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B5B7D3-411B-3C28-7CB7-165D1C16E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44280"/>
              </p:ext>
            </p:extLst>
          </p:nvPr>
        </p:nvGraphicFramePr>
        <p:xfrm>
          <a:off x="2030506" y="2867613"/>
          <a:ext cx="8269942" cy="32525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34166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3535776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5603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</a:rPr>
                        <a:t>public class Member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멤버 정보 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1730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sPW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패스워드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542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iLevel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레벨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8413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iTotalScore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3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9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0F0CE-54E0-4309-B457-09C8C326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4314"/>
            <a:ext cx="10058400" cy="200816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5984" y="2600715"/>
            <a:ext cx="10058400" cy="38496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프로젝트 개요 및 목적</a:t>
            </a:r>
          </a:p>
          <a:p>
            <a:pPr lvl="0">
              <a:defRPr/>
            </a:pPr>
            <a:r>
              <a:rPr lang="en-US" altLang="ko-KR" sz="2400" b="1"/>
              <a:t>2. DFD(Data Flow Diagram)</a:t>
            </a:r>
          </a:p>
          <a:p>
            <a:pPr lvl="0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시스템 환경</a:t>
            </a:r>
          </a:p>
          <a:p>
            <a:pPr lvl="0">
              <a:defRPr/>
            </a:pPr>
            <a:r>
              <a:rPr lang="en-US" altLang="ko-KR" sz="2400" b="1"/>
              <a:t>4. MVC</a:t>
            </a:r>
            <a:r>
              <a:rPr lang="ko-KR" altLang="en-US" sz="2400" b="1"/>
              <a:t>에 기반한 프로그램 구현</a:t>
            </a:r>
          </a:p>
          <a:p>
            <a:pPr lvl="0">
              <a:defRPr/>
            </a:pPr>
            <a:r>
              <a:rPr lang="en-US" altLang="ko-KR" sz="2400" b="1"/>
              <a:t>5. </a:t>
            </a:r>
            <a:r>
              <a:rPr lang="ko-KR" altLang="en-US" sz="2400" b="1"/>
              <a:t>프로그램 소스코드</a:t>
            </a:r>
          </a:p>
          <a:p>
            <a:pPr lvl="0">
              <a:defRPr/>
            </a:pPr>
            <a:r>
              <a:rPr lang="en-US" altLang="ko-KR" sz="2400" b="1"/>
              <a:t>6.</a:t>
            </a:r>
            <a:r>
              <a:rPr lang="ko-KR" altLang="en-US" sz="2400" b="1"/>
              <a:t> 프로젝트 후기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27F9A-B84B-4B9D-CED1-DE110449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AA3772-605A-D260-9E97-FA5090EB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0" r="11830"/>
          <a:stretch/>
        </p:blipFill>
        <p:spPr>
          <a:xfrm>
            <a:off x="0" y="2001245"/>
            <a:ext cx="4099250" cy="48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5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i="1" dirty="0">
                <a:solidFill>
                  <a:srgbClr val="FFFF00"/>
                </a:solidFill>
              </a:rPr>
              <a:t>Model</a:t>
            </a:r>
            <a:r>
              <a:rPr lang="en-US" altLang="ko-KR" sz="4400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Member.java (</a:t>
            </a:r>
            <a:r>
              <a:rPr lang="ko-KR" altLang="en-US" b="1" dirty="0">
                <a:solidFill>
                  <a:schemeClr val="bg1"/>
                </a:solidFill>
              </a:rPr>
              <a:t>메소드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504283-9142-4179-0653-6F9371847A35}"/>
              </a:ext>
            </a:extLst>
          </p:cNvPr>
          <p:cNvSpPr txBox="1"/>
          <p:nvPr/>
        </p:nvSpPr>
        <p:spPr>
          <a:xfrm>
            <a:off x="1231899" y="2356625"/>
            <a:ext cx="105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B5B7D3-411B-3C28-7CB7-165D1C16E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77912"/>
              </p:ext>
            </p:extLst>
          </p:nvPr>
        </p:nvGraphicFramePr>
        <p:xfrm>
          <a:off x="821833" y="2266978"/>
          <a:ext cx="10312332" cy="4122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3341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408991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5603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</a:rPr>
                        <a:t>public class Member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Member()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Member(String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sPW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iLevel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iTotalScore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17305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getsPW</a:t>
                      </a:r>
                      <a:r>
                        <a:rPr lang="en-US" altLang="ko-K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getiLevel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getiTotalScore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Getter </a:t>
                      </a:r>
                      <a:r>
                        <a:rPr lang="ko-KR" altLang="en-US" sz="1400" dirty="0"/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1281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setMember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(Member m)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setiLevel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iLevel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setiTotalScore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iTotalScore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setsPW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sPW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Setter</a:t>
                      </a:r>
                      <a:r>
                        <a:rPr lang="ko-KR" altLang="en-US" sz="1400" dirty="0"/>
                        <a:t>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607075">
                <a:tc>
                  <a:txBody>
                    <a:bodyPr/>
                    <a:lstStyle/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toString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오버라이드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8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79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5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i="1" dirty="0">
                <a:solidFill>
                  <a:srgbClr val="FFFF00"/>
                </a:solidFill>
              </a:rPr>
              <a:t>Model</a:t>
            </a:r>
            <a:r>
              <a:rPr lang="en-US" altLang="ko-KR" sz="4400" dirty="0">
                <a:solidFill>
                  <a:srgbClr val="00B050"/>
                </a:solidFill>
              </a:rPr>
              <a:t>   </a:t>
            </a:r>
            <a:r>
              <a:rPr lang="en-US" altLang="ko-KR" b="1" dirty="0">
                <a:solidFill>
                  <a:schemeClr val="bg1"/>
                </a:solidFill>
              </a:rPr>
              <a:t>Words.java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504283-9142-4179-0653-6F9371847A35}"/>
              </a:ext>
            </a:extLst>
          </p:cNvPr>
          <p:cNvSpPr txBox="1"/>
          <p:nvPr/>
        </p:nvSpPr>
        <p:spPr>
          <a:xfrm>
            <a:off x="1231899" y="2356625"/>
            <a:ext cx="105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B5B7D3-411B-3C28-7CB7-165D1C16E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41687"/>
              </p:ext>
            </p:extLst>
          </p:nvPr>
        </p:nvGraphicFramePr>
        <p:xfrm>
          <a:off x="1346268" y="2286317"/>
          <a:ext cx="10312332" cy="40851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3341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408991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5603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</a:rPr>
                        <a:t>public class Member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5971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파일에서 읽어 온 단어들을 </a:t>
                      </a:r>
                      <a:r>
                        <a:rPr lang="en-US" altLang="ko-KR" sz="1600" dirty="0"/>
                        <a:t>Vector </a:t>
                      </a:r>
                      <a:r>
                        <a:rPr lang="ko-KR" altLang="en-US" sz="1600" dirty="0"/>
                        <a:t>에 저장하고 게임 단어 추출하는 클래스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5917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Vector&lt;String&gt;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wordVector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 Vector&lt;String&gt;();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단어를 저장 하는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형 </a:t>
                      </a:r>
                      <a:r>
                        <a:rPr lang="en-US" altLang="ko-KR" sz="1400" dirty="0"/>
                        <a:t>Vector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17305"/>
                  </a:ext>
                </a:extLst>
              </a:tr>
              <a:tr h="50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Words()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클래스 생성자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22633"/>
                  </a:ext>
                </a:extLst>
              </a:tr>
              <a:tr h="577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getRandomWord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임의 문자 추출하여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627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getNumChar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word)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문자열 중 서로 다른 문자가 몇개인지 리턴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607075">
                <a:tc>
                  <a:txBody>
                    <a:bodyPr/>
                    <a:lstStyle/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임의 단어 추출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8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E159-ABC7-9482-34A0-51B7197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chemeClr val="bg1"/>
                </a:solidFill>
              </a:rPr>
              <a:t>5.</a:t>
            </a:r>
            <a:r>
              <a:rPr lang="ko-KR" altLang="en-US" sz="4000" dirty="0">
                <a:solidFill>
                  <a:schemeClr val="bg1"/>
                </a:solidFill>
              </a:rPr>
              <a:t>소스코드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330A7-F3EE-A605-53CA-6E9D2007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494" y="2178424"/>
            <a:ext cx="4418106" cy="3173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/>
              <a:t>게임 </a:t>
            </a:r>
            <a:r>
              <a:rPr lang="ko-KR" altLang="en-US" sz="2000" b="1" dirty="0" err="1"/>
              <a:t>난의도</a:t>
            </a:r>
            <a:r>
              <a:rPr lang="ko-KR" altLang="en-US" sz="2000" b="1" dirty="0"/>
              <a:t> 조절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단어 중 서로 다른 문자의 개수</a:t>
            </a:r>
            <a:r>
              <a:rPr lang="en-US" altLang="ko-KR" sz="1800" dirty="0"/>
              <a:t>, </a:t>
            </a:r>
            <a:r>
              <a:rPr lang="ko-KR" altLang="en-US" sz="1800" dirty="0"/>
              <a:t>단어의 길이</a:t>
            </a:r>
            <a:r>
              <a:rPr lang="en-US" altLang="ko-KR" sz="1800" dirty="0"/>
              <a:t>, </a:t>
            </a:r>
            <a:r>
              <a:rPr lang="ko-KR" altLang="en-US" sz="1800" dirty="0"/>
              <a:t>숨길 문자의 개수를 반영하여 난의도를 </a:t>
            </a:r>
            <a:r>
              <a:rPr lang="en-US" altLang="ko-KR" sz="1800" dirty="0"/>
              <a:t>3</a:t>
            </a:r>
            <a:r>
              <a:rPr lang="ko-KR" altLang="en-US" sz="1800" dirty="0"/>
              <a:t>단계로 설정하였다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3A72-71E7-AF51-7690-99C3F8B1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9BAB49-52B9-97ED-2FFD-78E31EE1F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54487"/>
              </p:ext>
            </p:extLst>
          </p:nvPr>
        </p:nvGraphicFramePr>
        <p:xfrm>
          <a:off x="381192" y="2351369"/>
          <a:ext cx="6405090" cy="38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02800" imgH="3741480" progId="PBrush">
                  <p:embed/>
                </p:oleObj>
              </mc:Choice>
              <mc:Fallback>
                <p:oleObj name="Bitmap Image" r:id="rId2" imgW="6202800" imgH="3741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192" y="2351369"/>
                        <a:ext cx="6405090" cy="386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18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</a:rPr>
              <a:t>6.</a:t>
            </a:r>
            <a:r>
              <a:rPr lang="ko-KR" altLang="en-US" sz="4000">
                <a:solidFill>
                  <a:schemeClr val="bg1"/>
                </a:solidFill>
              </a:rPr>
              <a:t>프로젝트 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2103120"/>
            <a:ext cx="10845800" cy="450088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 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”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팀원들의 열정과 책임을 다하는 모습에 감동이예요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.”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endParaRPr lang="en-US" altLang="ko-KR" sz="1800" dirty="0">
              <a:solidFill>
                <a:schemeClr val="tx1"/>
              </a:solidFill>
              <a:latin typeface="한컴바탕"/>
              <a:ea typeface="한컴바탕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“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기여한 부분이 많지 않지만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다른 팀원들을 통하여 많은 배울 점을 느꼈습니다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자바 시간에 선생님이 잘 가르쳐 주셔서 자바에 대한 흥미를 갖게 되었고 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,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꾸준히 공부하고 </a:t>
            </a:r>
            <a:r>
              <a:rPr lang="ko-KR" altLang="en-US" sz="1800" dirty="0" err="1">
                <a:solidFill>
                  <a:schemeClr val="tx1"/>
                </a:solidFill>
                <a:latin typeface="한컴바탕"/>
                <a:ea typeface="한컴바탕"/>
              </a:rPr>
              <a:t>싶다는생각이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드는 수업이었습니다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.”</a:t>
            </a:r>
            <a:br>
              <a:rPr lang="ko-KR" altLang="en-US" sz="1800" dirty="0">
                <a:solidFill>
                  <a:schemeClr val="tx1"/>
                </a:solidFill>
                <a:ea typeface="한컴바탕"/>
              </a:rPr>
            </a:br>
            <a:endParaRPr lang="ko-KR" altLang="en-US" sz="1800" dirty="0">
              <a:solidFill>
                <a:schemeClr val="tx1"/>
              </a:solidFill>
              <a:latin typeface="한컴바탕"/>
              <a:ea typeface="한컴바탕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 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“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팀원들의 격려와 도움으로 소스코드 분석하고 많이 배웠습니다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직접 소스를 개발하지는 못했지만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참여한 것에 감사드리고 교수님께 감사드립니다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.”</a:t>
            </a:r>
            <a:br>
              <a:rPr lang="ko-KR" altLang="en-US" sz="1800" dirty="0">
                <a:solidFill>
                  <a:schemeClr val="tx1"/>
                </a:solidFill>
                <a:ea typeface="한컴바탕"/>
              </a:rPr>
            </a:br>
            <a:endParaRPr lang="ko-KR" altLang="en-US" sz="1800" dirty="0">
              <a:solidFill>
                <a:schemeClr val="tx1"/>
              </a:solidFill>
              <a:latin typeface="한컴바탕"/>
              <a:ea typeface="한컴바탕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  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“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수업을 통해 객체 지향 프로그래밍을 배우게 되어 </a:t>
            </a:r>
            <a:r>
              <a:rPr lang="ko-KR" altLang="en-US" sz="1800" dirty="0">
                <a:latin typeface="한컴바탕"/>
                <a:ea typeface="한컴바탕"/>
              </a:rPr>
              <a:t>의미 있는 </a:t>
            </a:r>
            <a:r>
              <a:rPr lang="ko-KR" altLang="en-US" sz="1800" dirty="0">
                <a:solidFill>
                  <a:schemeClr val="tx1"/>
                </a:solidFill>
                <a:latin typeface="한컴바탕"/>
                <a:ea typeface="한컴바탕"/>
              </a:rPr>
              <a:t>시간이었습니다</a:t>
            </a:r>
            <a:r>
              <a:rPr lang="en-US" altLang="ko-KR" sz="1800" dirty="0">
                <a:solidFill>
                  <a:schemeClr val="tx1"/>
                </a:solidFill>
                <a:latin typeface="한컴바탕"/>
                <a:ea typeface="한컴바탕"/>
              </a:rPr>
              <a:t>.”</a:t>
            </a:r>
          </a:p>
          <a:p>
            <a:pPr marL="0" indent="0" algn="l" rtl="0">
              <a:spcAft>
                <a:spcPts val="600"/>
              </a:spcAft>
              <a:buNone/>
              <a:defRPr/>
            </a:pP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EABA43C-120F-4415-98B3-372D2FECC855}" type="datetime1">
              <a:rPr lang="ko-KR" altLang="en-US"/>
              <a:pPr lvl="0">
                <a:defRPr/>
              </a:pPr>
              <a:t>2022-07-09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74D5C-E844-3A8B-34F2-A52AD721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55EAE-CE5B-001F-4416-8B5AD5EB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655D462-A9AD-DAC0-8D66-BBFE77821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733" y="-74645"/>
            <a:ext cx="12767733" cy="6932645"/>
          </a:xfr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5E25B5-CC69-E239-D9FF-8DDD18F37A11}"/>
              </a:ext>
            </a:extLst>
          </p:cNvPr>
          <p:cNvGrpSpPr/>
          <p:nvPr/>
        </p:nvGrpSpPr>
        <p:grpSpPr>
          <a:xfrm>
            <a:off x="8128000" y="3428999"/>
            <a:ext cx="2225964" cy="1703443"/>
            <a:chOff x="8026400" y="3084003"/>
            <a:chExt cx="2225964" cy="1703443"/>
          </a:xfrm>
        </p:grpSpPr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406C73D2-52F4-D67A-A73D-E3F8DF7663AD}"/>
                </a:ext>
              </a:extLst>
            </p:cNvPr>
            <p:cNvSpPr/>
            <p:nvPr/>
          </p:nvSpPr>
          <p:spPr>
            <a:xfrm rot="19838531" flipH="1">
              <a:off x="8026400" y="3084003"/>
              <a:ext cx="2189018" cy="1703443"/>
            </a:xfrm>
            <a:prstGeom prst="wedgeEllipseCallou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0C682D-BE50-CC2B-B1D5-C82EA59E9538}"/>
                </a:ext>
              </a:extLst>
            </p:cNvPr>
            <p:cNvSpPr txBox="1"/>
            <p:nvPr/>
          </p:nvSpPr>
          <p:spPr>
            <a:xfrm>
              <a:off x="8543636" y="3650672"/>
              <a:ext cx="1708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j-ea"/>
                  <a:ea typeface="+mj-ea"/>
                </a:rPr>
                <a:t>여기까지 되셨어요</a:t>
              </a:r>
              <a:r>
                <a:rPr lang="en-US" altLang="ko-KR" dirty="0">
                  <a:latin typeface="+mj-ea"/>
                  <a:ea typeface="+mj-ea"/>
                </a:rPr>
                <a:t>?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A4F43F-BDE5-8829-F03A-F98FB365CB64}"/>
              </a:ext>
            </a:extLst>
          </p:cNvPr>
          <p:cNvSpPr txBox="1"/>
          <p:nvPr/>
        </p:nvSpPr>
        <p:spPr>
          <a:xfrm>
            <a:off x="1688841" y="1017037"/>
            <a:ext cx="2652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양선옥 교수님 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좋은 강의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감사드립니다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03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B100-FACA-6A82-E7A5-5E8A339C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240E-5305-CE5E-A233-65734248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54BDF-E79B-3805-72E5-6E5299EF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54F58-5D27-83E0-799A-DC52C590A395}"/>
              </a:ext>
            </a:extLst>
          </p:cNvPr>
          <p:cNvSpPr/>
          <p:nvPr/>
        </p:nvSpPr>
        <p:spPr>
          <a:xfrm>
            <a:off x="-86025" y="0"/>
            <a:ext cx="1240010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147">
            <a:extLst>
              <a:ext uri="{FF2B5EF4-FFF2-40B4-BE49-F238E27FC236}">
                <a16:creationId xmlns:a16="http://schemas.microsoft.com/office/drawing/2014/main" id="{0B38E3A0-AE63-EE3A-AE7F-96FBD188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752" y="2963602"/>
            <a:ext cx="5910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24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40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감사합니다</a:t>
            </a:r>
            <a:r>
              <a:rPr lang="en-US" altLang="ko-KR" sz="24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.”</a:t>
            </a:r>
            <a:endParaRPr lang="ko-KR" altLang="en-US" sz="2400" b="1" cap="all" dirty="0">
              <a:ln w="9000" cmpd="sng">
                <a:noFill/>
                <a:prstDash val="solid"/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B34B7-1B4A-33FF-ACE3-2933B5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개요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47090-5F3D-6306-F66F-646FFAEE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2103120"/>
            <a:ext cx="10377854" cy="384962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b="1" dirty="0"/>
              <a:t>MVC</a:t>
            </a:r>
            <a:r>
              <a:rPr lang="ko-KR" altLang="en-US" sz="2800" b="1" dirty="0"/>
              <a:t>라는 </a:t>
            </a:r>
            <a:r>
              <a:rPr lang="en-US" altLang="ko-KR" sz="2800" b="1" dirty="0"/>
              <a:t>SW</a:t>
            </a:r>
            <a:r>
              <a:rPr lang="ko-KR" altLang="en-US" sz="2800" b="1" dirty="0"/>
              <a:t>디자인 패턴구조를 따라 </a:t>
            </a:r>
            <a:r>
              <a:rPr lang="en-US" altLang="ko-KR" sz="2800" b="1" dirty="0" err="1"/>
              <a:t>HangManGame</a:t>
            </a:r>
            <a:r>
              <a:rPr lang="ko-KR" altLang="en-US" sz="2800" b="1" dirty="0"/>
              <a:t>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  <a:endParaRPr lang="en-US" altLang="ko-KR" sz="2800" b="1" dirty="0"/>
          </a:p>
          <a:p>
            <a:pPr>
              <a:buNone/>
            </a:pPr>
            <a:r>
              <a:rPr lang="en-US" altLang="ko-KR" sz="2800" dirty="0"/>
              <a:t>   </a:t>
            </a:r>
          </a:p>
          <a:p>
            <a:pPr>
              <a:buNone/>
            </a:pPr>
            <a:r>
              <a:rPr lang="ko-KR" altLang="en-US" sz="2800" dirty="0"/>
              <a:t>  </a:t>
            </a:r>
            <a:r>
              <a:rPr lang="en-US" altLang="ko-KR" sz="2800" dirty="0"/>
              <a:t>- </a:t>
            </a:r>
            <a:r>
              <a:rPr lang="ko-KR" altLang="en-US" sz="2800" dirty="0"/>
              <a:t>로그인</a:t>
            </a:r>
            <a:r>
              <a:rPr lang="en-US" altLang="ko-KR" sz="2800" dirty="0"/>
              <a:t>, </a:t>
            </a:r>
            <a:r>
              <a:rPr lang="ko-KR" altLang="en-US" sz="2800" dirty="0"/>
              <a:t>회원가입</a:t>
            </a:r>
            <a:r>
              <a:rPr lang="en-US" altLang="ko-KR" sz="2800" dirty="0"/>
              <a:t>, </a:t>
            </a:r>
            <a:r>
              <a:rPr lang="ko-KR" altLang="en-US" sz="2800" dirty="0"/>
              <a:t>난이도별 문제 제출</a:t>
            </a:r>
            <a:r>
              <a:rPr lang="en-US" altLang="ko-KR" sz="2800" dirty="0"/>
              <a:t>, </a:t>
            </a:r>
            <a:r>
              <a:rPr lang="ko-KR" altLang="en-US" sz="2800" dirty="0"/>
              <a:t>점수 처리 등의 게임 이벤트에 대해 </a:t>
            </a:r>
            <a:r>
              <a:rPr lang="ko-KR" altLang="en-US" sz="2800" dirty="0" err="1"/>
              <a:t>로직</a:t>
            </a:r>
            <a:r>
              <a:rPr lang="en-US" altLang="ko-KR" sz="2800" dirty="0"/>
              <a:t>(Logic)</a:t>
            </a:r>
            <a:r>
              <a:rPr lang="ko-KR" altLang="en-US" sz="2800" dirty="0"/>
              <a:t>을 만들고 구현하면서 수업 시간에 배운 내용을 이해</a:t>
            </a:r>
            <a:r>
              <a:rPr lang="en-US" altLang="ko-KR" sz="2800" dirty="0"/>
              <a:t>, </a:t>
            </a:r>
            <a:r>
              <a:rPr lang="ko-KR" altLang="en-US" sz="2800" dirty="0"/>
              <a:t>적용 및 심화  </a:t>
            </a:r>
            <a:endParaRPr lang="en-US" altLang="ko-KR" sz="2800" dirty="0"/>
          </a:p>
          <a:p>
            <a:pPr>
              <a:buNone/>
            </a:pPr>
            <a:r>
              <a:rPr lang="en-US" altLang="ko-KR" sz="2800" dirty="0"/>
              <a:t>  - </a:t>
            </a:r>
            <a:r>
              <a:rPr lang="en-US" altLang="ko-KR" sz="2800" dirty="0" err="1"/>
              <a:t>ArrayList</a:t>
            </a:r>
            <a:r>
              <a:rPr lang="ko-KR" altLang="en-US" sz="2800" dirty="0"/>
              <a:t>와 </a:t>
            </a:r>
            <a:r>
              <a:rPr lang="en-US" altLang="ko-KR" sz="2800" dirty="0"/>
              <a:t>Vector </a:t>
            </a:r>
            <a:r>
              <a:rPr lang="ko-KR" altLang="en-US" sz="2800" dirty="0"/>
              <a:t>제네릭 컬렉션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인터페이스와 상속의 개념을 적용하여</a:t>
            </a:r>
            <a:r>
              <a:rPr lang="en-US" altLang="ko-KR" sz="2800" dirty="0"/>
              <a:t>, </a:t>
            </a:r>
            <a:r>
              <a:rPr lang="ko-KR" altLang="en-US" sz="2800" dirty="0"/>
              <a:t>객체 정보</a:t>
            </a:r>
            <a:r>
              <a:rPr lang="en-US" altLang="ko-KR" sz="2800" dirty="0"/>
              <a:t>(</a:t>
            </a:r>
            <a:r>
              <a:rPr lang="ko-KR" altLang="en-US" sz="2800" dirty="0"/>
              <a:t>요소</a:t>
            </a:r>
            <a:r>
              <a:rPr lang="en-US" altLang="ko-KR" sz="2800" dirty="0"/>
              <a:t>)</a:t>
            </a:r>
            <a:r>
              <a:rPr lang="ko-KR" altLang="en-US" sz="2800" dirty="0"/>
              <a:t>를 저장</a:t>
            </a:r>
            <a:r>
              <a:rPr lang="en-US" altLang="ko-KR" sz="2800" dirty="0"/>
              <a:t>, </a:t>
            </a:r>
            <a:r>
              <a:rPr lang="ko-KR" altLang="en-US" sz="2800" dirty="0"/>
              <a:t>삽입</a:t>
            </a:r>
            <a:r>
              <a:rPr lang="en-US" altLang="ko-KR" sz="2800" dirty="0"/>
              <a:t>, </a:t>
            </a:r>
            <a:r>
              <a:rPr lang="ko-KR" altLang="en-US" sz="2800" dirty="0"/>
              <a:t>삭제하는 등의 관리를 유연하게 처리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D8692-FC40-3AE6-E09B-63135BBC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7F957-3553-5CA0-3EC7-5ED90FC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DFD(Data Flow Diagram)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F1D0C-4D7E-DD36-100B-381082A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2865E64C-5913-EFE0-9CB3-BBEA0A764AF4}"/>
              </a:ext>
            </a:extLst>
          </p:cNvPr>
          <p:cNvSpPr/>
          <p:nvPr/>
        </p:nvSpPr>
        <p:spPr>
          <a:xfrm>
            <a:off x="6557391" y="2277295"/>
            <a:ext cx="4545497" cy="3585982"/>
          </a:xfrm>
          <a:prstGeom prst="roundRect">
            <a:avLst>
              <a:gd name="adj" fmla="val 898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모서리가 둥근 직사각형 1">
            <a:extLst>
              <a:ext uri="{FF2B5EF4-FFF2-40B4-BE49-F238E27FC236}">
                <a16:creationId xmlns:a16="http://schemas.microsoft.com/office/drawing/2014/main" id="{DAB31DA2-096A-0CC5-C7D3-D1C4F06C6821}"/>
              </a:ext>
            </a:extLst>
          </p:cNvPr>
          <p:cNvSpPr/>
          <p:nvPr/>
        </p:nvSpPr>
        <p:spPr>
          <a:xfrm>
            <a:off x="1066800" y="2277295"/>
            <a:ext cx="5486097" cy="3586480"/>
          </a:xfrm>
          <a:prstGeom prst="roundRect">
            <a:avLst>
              <a:gd name="adj" fmla="val 898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526760-E3EE-C80F-EB41-46EE557E2EE2}"/>
              </a:ext>
            </a:extLst>
          </p:cNvPr>
          <p:cNvSpPr/>
          <p:nvPr/>
        </p:nvSpPr>
        <p:spPr>
          <a:xfrm>
            <a:off x="1799919" y="2892337"/>
            <a:ext cx="144016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 algn="ctr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D5F0EB-230A-BF37-EDE2-A7C770395D1F}"/>
              </a:ext>
            </a:extLst>
          </p:cNvPr>
          <p:cNvSpPr/>
          <p:nvPr/>
        </p:nvSpPr>
        <p:spPr>
          <a:xfrm>
            <a:off x="4176183" y="2891839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비밀번호입력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2853CD-D745-A7E2-60D0-F71D40C108F5}"/>
              </a:ext>
            </a:extLst>
          </p:cNvPr>
          <p:cNvSpPr/>
          <p:nvPr/>
        </p:nvSpPr>
        <p:spPr>
          <a:xfrm>
            <a:off x="6624455" y="2891839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난이도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(Hard, Normal, Easy)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EF077F-A3DA-A9FA-D16B-F1E5BFD6D893}"/>
              </a:ext>
            </a:extLst>
          </p:cNvPr>
          <p:cNvSpPr/>
          <p:nvPr/>
        </p:nvSpPr>
        <p:spPr>
          <a:xfrm>
            <a:off x="9000719" y="2891839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보여주기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정답 입력하기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A6D89-47F0-5CF1-B410-BA27CA958F5A}"/>
              </a:ext>
            </a:extLst>
          </p:cNvPr>
          <p:cNvSpPr/>
          <p:nvPr/>
        </p:nvSpPr>
        <p:spPr>
          <a:xfrm>
            <a:off x="1798642" y="4232110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이름 입력 후 </a:t>
            </a:r>
            <a:r>
              <a:rPr lang="en-US" altLang="ko-KR" sz="1200" dirty="0" err="1">
                <a:solidFill>
                  <a:schemeClr val="tx1"/>
                </a:solidFill>
              </a:rPr>
              <a:t>ArrayList</a:t>
            </a:r>
            <a:r>
              <a:rPr lang="ko-KR" altLang="en-US" sz="1200" dirty="0">
                <a:solidFill>
                  <a:schemeClr val="tx1"/>
                </a:solidFill>
              </a:rPr>
              <a:t>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2F1D72-A9BB-0486-28E1-35DE086F50C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240079" y="3287883"/>
            <a:ext cx="936104" cy="4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C6DB65-D30E-D9D9-C335-4CC7804CBBCD}"/>
              </a:ext>
            </a:extLst>
          </p:cNvPr>
          <p:cNvCxnSpPr/>
          <p:nvPr/>
        </p:nvCxnSpPr>
        <p:spPr>
          <a:xfrm flipV="1">
            <a:off x="5616793" y="3288381"/>
            <a:ext cx="936104" cy="4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8EDBC2-0D38-B313-4208-B6F5892068FA}"/>
              </a:ext>
            </a:extLst>
          </p:cNvPr>
          <p:cNvCxnSpPr/>
          <p:nvPr/>
        </p:nvCxnSpPr>
        <p:spPr>
          <a:xfrm flipV="1">
            <a:off x="8064615" y="3266230"/>
            <a:ext cx="936104" cy="4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469EE9-8EA6-B31B-BD19-0E26768949CC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518722" y="3684425"/>
            <a:ext cx="1277" cy="5476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2">
            <a:extLst>
              <a:ext uri="{FF2B5EF4-FFF2-40B4-BE49-F238E27FC236}">
                <a16:creationId xmlns:a16="http://schemas.microsoft.com/office/drawing/2014/main" id="{087EEA76-A10D-65E6-AEF9-4F0761F5605A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H="1" flipV="1">
            <a:off x="3707882" y="1703956"/>
            <a:ext cx="498" cy="2376264"/>
          </a:xfrm>
          <a:prstGeom prst="bentConnector3">
            <a:avLst>
              <a:gd name="adj1" fmla="val -45903614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9F3351-5963-C000-9355-6EE2AD94EA4A}"/>
              </a:ext>
            </a:extLst>
          </p:cNvPr>
          <p:cNvSpPr/>
          <p:nvPr/>
        </p:nvSpPr>
        <p:spPr>
          <a:xfrm>
            <a:off x="3292503" y="2989729"/>
            <a:ext cx="82426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(1)</a:t>
            </a:r>
            <a:r>
              <a:rPr lang="ko-KR" altLang="en-US" sz="1200" dirty="0" err="1"/>
              <a:t>선택시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37D0CF-92AE-4145-5211-5A8D9B86B5D3}"/>
              </a:ext>
            </a:extLst>
          </p:cNvPr>
          <p:cNvSpPr/>
          <p:nvPr/>
        </p:nvSpPr>
        <p:spPr>
          <a:xfrm>
            <a:off x="2504916" y="3684425"/>
            <a:ext cx="82426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(2)</a:t>
            </a:r>
            <a:r>
              <a:rPr lang="ko-KR" altLang="en-US" sz="1200" dirty="0" err="1"/>
              <a:t>선택시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BBAB2E-6C73-6684-4CDE-6F26E4860B82}"/>
              </a:ext>
            </a:extLst>
          </p:cNvPr>
          <p:cNvSpPr/>
          <p:nvPr/>
        </p:nvSpPr>
        <p:spPr>
          <a:xfrm>
            <a:off x="1798642" y="2405872"/>
            <a:ext cx="38972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로그인 </a:t>
            </a:r>
            <a:r>
              <a:rPr lang="ko-KR" altLang="en-US" sz="1200" dirty="0" err="1"/>
              <a:t>실패시</a:t>
            </a:r>
            <a:r>
              <a:rPr lang="ko-KR" altLang="en-US" sz="1200" dirty="0"/>
              <a:t> 실패문구와 함께 다시 처음으로 돌아감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B2703F-B8AC-79E8-C0FF-9D1285126C38}"/>
              </a:ext>
            </a:extLst>
          </p:cNvPr>
          <p:cNvSpPr/>
          <p:nvPr/>
        </p:nvSpPr>
        <p:spPr>
          <a:xfrm>
            <a:off x="5734428" y="2812634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로그인 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성공시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80C76-BA19-38F1-A077-906E52ED9ECE}"/>
              </a:ext>
            </a:extLst>
          </p:cNvPr>
          <p:cNvSpPr/>
          <p:nvPr/>
        </p:nvSpPr>
        <p:spPr>
          <a:xfrm>
            <a:off x="8081964" y="2873088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난이도</a:t>
            </a:r>
            <a:endParaRPr lang="en-US" altLang="ko-KR" sz="1200" dirty="0"/>
          </a:p>
          <a:p>
            <a:pPr algn="ctr"/>
            <a:r>
              <a:rPr lang="ko-KR" altLang="en-US" sz="1200" dirty="0"/>
              <a:t>선택 후 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게임시작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6803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70C3E-29FB-8530-A4A1-7FC4E68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시스템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A4B7-EE6A-58C3-CD05-D17A2383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7050"/>
            <a:ext cx="10058400" cy="3849624"/>
          </a:xfrm>
        </p:spPr>
        <p:txBody>
          <a:bodyPr/>
          <a:lstStyle/>
          <a:p>
            <a:r>
              <a:rPr lang="en-US" altLang="ko-KR" sz="2800" dirty="0"/>
              <a:t>Developer tools : Eclipse IDE for Java Developers</a:t>
            </a:r>
            <a:endParaRPr lang="ko-KR" altLang="en-US" sz="2800" dirty="0"/>
          </a:p>
          <a:p>
            <a:r>
              <a:rPr lang="ko-KR" altLang="en-US" sz="2800" dirty="0"/>
              <a:t>개발환경 </a:t>
            </a:r>
            <a:r>
              <a:rPr lang="en-US" altLang="ko-KR" sz="2800" dirty="0"/>
              <a:t>: jdk-11.0.15</a:t>
            </a:r>
          </a:p>
          <a:p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16521-11AB-DC53-985E-48D7E493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-19523" y="2989131"/>
            <a:ext cx="12191999" cy="2612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-3985" y="5578996"/>
            <a:ext cx="12192000" cy="12790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MVC</a:t>
            </a:r>
            <a:r>
              <a:rPr lang="ko-KR" altLang="en-US" dirty="0">
                <a:solidFill>
                  <a:schemeClr val="bg1"/>
                </a:solidFill>
              </a:rPr>
              <a:t>에 기반한 프로그램 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B95BC-3E20-BB85-5EBB-82DA8CA7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F3935B2-F7D4-240B-E9E8-1267E438A75B}"/>
              </a:ext>
            </a:extLst>
          </p:cNvPr>
          <p:cNvSpPr/>
          <p:nvPr/>
        </p:nvSpPr>
        <p:spPr>
          <a:xfrm>
            <a:off x="5669711" y="2196773"/>
            <a:ext cx="3245689" cy="514897"/>
          </a:xfrm>
          <a:prstGeom prst="roundRect">
            <a:avLst>
              <a:gd name="adj" fmla="val 10000"/>
            </a:avLst>
          </a:prstGeom>
          <a:gradFill>
            <a:gsLst>
              <a:gs pos="3000">
                <a:srgbClr val="00B050"/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3472B78-8B55-64B4-5EE6-2EE0EF1E0A17}"/>
              </a:ext>
            </a:extLst>
          </p:cNvPr>
          <p:cNvSpPr txBox="1">
            <a:spLocks/>
          </p:cNvSpPr>
          <p:nvPr/>
        </p:nvSpPr>
        <p:spPr>
          <a:xfrm>
            <a:off x="-1550951" y="1927883"/>
            <a:ext cx="3880577" cy="1495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           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iew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뷰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1D527-EBFE-F70A-B348-396E8BB8CB05}"/>
              </a:ext>
            </a:extLst>
          </p:cNvPr>
          <p:cNvSpPr txBox="1"/>
          <p:nvPr/>
        </p:nvSpPr>
        <p:spPr>
          <a:xfrm>
            <a:off x="6096000" y="2282912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cap="none" spc="0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HangManGameApp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45CE9F-5EAA-4694-11E7-4B6516945776}"/>
              </a:ext>
            </a:extLst>
          </p:cNvPr>
          <p:cNvSpPr/>
          <p:nvPr/>
        </p:nvSpPr>
        <p:spPr>
          <a:xfrm>
            <a:off x="3647638" y="5900873"/>
            <a:ext cx="2541846" cy="55595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A20D9-012C-E7B3-E4BC-0505993853FA}"/>
              </a:ext>
            </a:extLst>
          </p:cNvPr>
          <p:cNvSpPr txBox="1"/>
          <p:nvPr/>
        </p:nvSpPr>
        <p:spPr>
          <a:xfrm>
            <a:off x="-12362" y="2029940"/>
            <a:ext cx="773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B050"/>
                </a:solidFill>
                <a:latin typeface="Arial Black" panose="020B0A04020102020204" pitchFamily="34" charset="0"/>
              </a:rPr>
              <a:t>V</a:t>
            </a:r>
            <a:endParaRPr lang="ko-KR" altLang="en-US" sz="6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74678A7-9FF4-57C0-2748-0B3A72180B0B}"/>
              </a:ext>
            </a:extLst>
          </p:cNvPr>
          <p:cNvSpPr txBox="1">
            <a:spLocks/>
          </p:cNvSpPr>
          <p:nvPr/>
        </p:nvSpPr>
        <p:spPr>
          <a:xfrm>
            <a:off x="-1332117" y="5824514"/>
            <a:ext cx="4609322" cy="80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            </a:t>
            </a:r>
            <a:r>
              <a:rPr lang="en-US" altLang="ko-KR" sz="1600" dirty="0" err="1"/>
              <a:t>odel</a:t>
            </a:r>
            <a:r>
              <a:rPr lang="en-US" altLang="ko-KR" sz="1600" dirty="0"/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모델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8DB31-3262-9096-3EB7-0B740F70B0C8}"/>
              </a:ext>
            </a:extLst>
          </p:cNvPr>
          <p:cNvSpPr txBox="1"/>
          <p:nvPr/>
        </p:nvSpPr>
        <p:spPr>
          <a:xfrm>
            <a:off x="7697" y="3656167"/>
            <a:ext cx="758843" cy="111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3488A0"/>
                </a:solidFill>
                <a:latin typeface="Arial Black" panose="020B0A04020102020204" pitchFamily="34" charset="0"/>
              </a:rPr>
              <a:t>C</a:t>
            </a:r>
            <a:endParaRPr lang="ko-KR" altLang="en-US" sz="6600" dirty="0">
              <a:solidFill>
                <a:srgbClr val="3488A0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D084-A6F8-C6F2-2DD8-A1FB9F06B6AA}"/>
              </a:ext>
            </a:extLst>
          </p:cNvPr>
          <p:cNvSpPr txBox="1"/>
          <p:nvPr/>
        </p:nvSpPr>
        <p:spPr>
          <a:xfrm>
            <a:off x="4378005" y="5991553"/>
            <a:ext cx="307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cap="none" spc="0" dirty="0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Words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D3184D-C446-FB12-F58C-A3DE454D8C74}"/>
              </a:ext>
            </a:extLst>
          </p:cNvPr>
          <p:cNvSpPr txBox="1"/>
          <p:nvPr/>
        </p:nvSpPr>
        <p:spPr>
          <a:xfrm>
            <a:off x="8571" y="5602020"/>
            <a:ext cx="773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FC000"/>
                </a:solidFill>
                <a:latin typeface="Arial Black" panose="020B0A04020102020204" pitchFamily="34" charset="0"/>
              </a:rPr>
              <a:t>M</a:t>
            </a:r>
            <a:endParaRPr lang="ko-KR" altLang="en-US" sz="6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2DE85A1-3597-7294-5DB6-D3FC5A45CBDC}"/>
              </a:ext>
            </a:extLst>
          </p:cNvPr>
          <p:cNvSpPr txBox="1">
            <a:spLocks/>
          </p:cNvSpPr>
          <p:nvPr/>
        </p:nvSpPr>
        <p:spPr>
          <a:xfrm>
            <a:off x="-1474795" y="3912782"/>
            <a:ext cx="4609322" cy="80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            </a:t>
            </a:r>
            <a:r>
              <a:rPr lang="en-US" altLang="ko-KR" sz="1600" dirty="0" err="1"/>
              <a:t>ontroller</a:t>
            </a:r>
            <a:r>
              <a:rPr lang="en-US" altLang="ko-KR" sz="1600" dirty="0"/>
              <a:t> </a:t>
            </a:r>
            <a:r>
              <a:rPr lang="ko-KR" altLang="en-US" sz="1600" dirty="0"/>
              <a:t>컨트롤러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E588373-9890-CA1E-F536-2196286BFD06}"/>
              </a:ext>
            </a:extLst>
          </p:cNvPr>
          <p:cNvSpPr/>
          <p:nvPr/>
        </p:nvSpPr>
        <p:spPr>
          <a:xfrm>
            <a:off x="2249032" y="4742797"/>
            <a:ext cx="1808961" cy="580142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6842BCA-4EBA-68DF-D9CC-2E146C72977A}"/>
              </a:ext>
            </a:extLst>
          </p:cNvPr>
          <p:cNvSpPr/>
          <p:nvPr/>
        </p:nvSpPr>
        <p:spPr>
          <a:xfrm rot="16200000">
            <a:off x="4664514" y="5528155"/>
            <a:ext cx="467249" cy="1476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BC85F8B-296C-CBD7-6A50-15FCD9E1BBC4}"/>
              </a:ext>
            </a:extLst>
          </p:cNvPr>
          <p:cNvSpPr/>
          <p:nvPr/>
        </p:nvSpPr>
        <p:spPr>
          <a:xfrm>
            <a:off x="3155464" y="3386332"/>
            <a:ext cx="2269016" cy="669823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21F267-0499-5ABA-CFB2-AE7190547FE1}"/>
              </a:ext>
            </a:extLst>
          </p:cNvPr>
          <p:cNvSpPr txBox="1"/>
          <p:nvPr/>
        </p:nvSpPr>
        <p:spPr>
          <a:xfrm>
            <a:off x="3685384" y="3420907"/>
            <a:ext cx="27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cap="none" spc="0" dirty="0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&lt;Interface&gt;</a:t>
            </a:r>
          </a:p>
          <a:p>
            <a:r>
              <a:rPr lang="en-US" altLang="ko-KR" sz="1400" b="1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InterfaceLevel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494E19A-1E8D-0C6F-BA0E-C8D402D2059F}"/>
              </a:ext>
            </a:extLst>
          </p:cNvPr>
          <p:cNvSpPr/>
          <p:nvPr/>
        </p:nvSpPr>
        <p:spPr>
          <a:xfrm>
            <a:off x="5848219" y="4739606"/>
            <a:ext cx="1808961" cy="580142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45E9160-FD2E-C73D-8C47-B8089737D63C}"/>
              </a:ext>
            </a:extLst>
          </p:cNvPr>
          <p:cNvSpPr/>
          <p:nvPr/>
        </p:nvSpPr>
        <p:spPr>
          <a:xfrm>
            <a:off x="4163375" y="4740604"/>
            <a:ext cx="1506337" cy="580142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58416-A2B1-6E27-76AE-AFAA910D2A8C}"/>
              </a:ext>
            </a:extLst>
          </p:cNvPr>
          <p:cNvSpPr txBox="1"/>
          <p:nvPr/>
        </p:nvSpPr>
        <p:spPr>
          <a:xfrm>
            <a:off x="5891015" y="4874440"/>
            <a:ext cx="279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cap="none" spc="0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LevelWordNormal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EB46AF-7D04-2870-C087-9B2CD173CB13}"/>
              </a:ext>
            </a:extLst>
          </p:cNvPr>
          <p:cNvSpPr txBox="1"/>
          <p:nvPr/>
        </p:nvSpPr>
        <p:spPr>
          <a:xfrm>
            <a:off x="4209739" y="4883067"/>
            <a:ext cx="279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cap="none" spc="0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LevelWordLow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84FF84-DF1F-911B-F283-7AC7DB1F594E}"/>
              </a:ext>
            </a:extLst>
          </p:cNvPr>
          <p:cNvSpPr txBox="1"/>
          <p:nvPr/>
        </p:nvSpPr>
        <p:spPr>
          <a:xfrm>
            <a:off x="2419399" y="4876448"/>
            <a:ext cx="279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cap="none" spc="0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LevelWordHigh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20827CC-D7A9-A6CE-E954-28E94472B40C}"/>
              </a:ext>
            </a:extLst>
          </p:cNvPr>
          <p:cNvSpPr/>
          <p:nvPr/>
        </p:nvSpPr>
        <p:spPr>
          <a:xfrm>
            <a:off x="8303651" y="4738257"/>
            <a:ext cx="1808961" cy="580142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D20F1A-7608-7383-2855-81CAAB8C802A}"/>
              </a:ext>
            </a:extLst>
          </p:cNvPr>
          <p:cNvSpPr txBox="1"/>
          <p:nvPr/>
        </p:nvSpPr>
        <p:spPr>
          <a:xfrm>
            <a:off x="8492750" y="4880171"/>
            <a:ext cx="256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cap="none" spc="0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UserManager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DE0AA3D-32FA-15E6-498D-9660AC5E6FD5}"/>
              </a:ext>
            </a:extLst>
          </p:cNvPr>
          <p:cNvSpPr/>
          <p:nvPr/>
        </p:nvSpPr>
        <p:spPr>
          <a:xfrm>
            <a:off x="10363515" y="4746884"/>
            <a:ext cx="1808961" cy="580142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D10D45-6D6B-30CC-0B7C-A2DC319B0B70}"/>
              </a:ext>
            </a:extLst>
          </p:cNvPr>
          <p:cNvSpPr txBox="1"/>
          <p:nvPr/>
        </p:nvSpPr>
        <p:spPr>
          <a:xfrm>
            <a:off x="10429490" y="4787838"/>
            <a:ext cx="133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cap="none" spc="0" dirty="0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Members</a:t>
            </a:r>
            <a:br>
              <a:rPr lang="en-US" altLang="ko-KR" sz="1400" b="1" cap="none" spc="0" dirty="0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1400" b="1" cap="none" spc="0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JoinManager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964E26B-5291-3B89-BA09-6A246DE61737}"/>
              </a:ext>
            </a:extLst>
          </p:cNvPr>
          <p:cNvSpPr/>
          <p:nvPr/>
        </p:nvSpPr>
        <p:spPr>
          <a:xfrm>
            <a:off x="8957227" y="5887415"/>
            <a:ext cx="2310769" cy="55595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0B372-3D18-0BC7-2EF6-65A90ACE6328}"/>
              </a:ext>
            </a:extLst>
          </p:cNvPr>
          <p:cNvSpPr txBox="1"/>
          <p:nvPr/>
        </p:nvSpPr>
        <p:spPr>
          <a:xfrm>
            <a:off x="9562291" y="5955963"/>
            <a:ext cx="279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Member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0F7D50D4-6F89-11C8-9DFF-909337D4AB3F}"/>
              </a:ext>
            </a:extLst>
          </p:cNvPr>
          <p:cNvSpPr/>
          <p:nvPr/>
        </p:nvSpPr>
        <p:spPr>
          <a:xfrm rot="18807718">
            <a:off x="5865047" y="5563892"/>
            <a:ext cx="467249" cy="1476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9DD69F46-5536-C386-6CBD-4887FE2AB2F7}"/>
              </a:ext>
            </a:extLst>
          </p:cNvPr>
          <p:cNvSpPr/>
          <p:nvPr/>
        </p:nvSpPr>
        <p:spPr>
          <a:xfrm rot="13807570">
            <a:off x="3537480" y="5555223"/>
            <a:ext cx="467249" cy="1476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DAE23690-4A74-6E5A-7C76-CEE1431CA7AA}"/>
              </a:ext>
            </a:extLst>
          </p:cNvPr>
          <p:cNvSpPr/>
          <p:nvPr/>
        </p:nvSpPr>
        <p:spPr>
          <a:xfrm rot="14502247">
            <a:off x="8722561" y="5565347"/>
            <a:ext cx="467249" cy="1476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7A1D6-E8AC-2EFE-D27B-F0F9C874F291}"/>
              </a:ext>
            </a:extLst>
          </p:cNvPr>
          <p:cNvSpPr txBox="1"/>
          <p:nvPr/>
        </p:nvSpPr>
        <p:spPr>
          <a:xfrm>
            <a:off x="10726667" y="2112307"/>
            <a:ext cx="180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  <a:endParaRPr lang="en-US" altLang="ko-KR" dirty="0"/>
          </a:p>
          <a:p>
            <a:r>
              <a:rPr lang="ko-KR" altLang="en-US" dirty="0"/>
              <a:t>관계</a:t>
            </a:r>
            <a:endParaRPr lang="en-US" altLang="ko-KR" dirty="0"/>
          </a:p>
          <a:p>
            <a:r>
              <a:rPr lang="ko-KR" altLang="en-US" dirty="0"/>
              <a:t>인터페이스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FD32A8-27EB-DCDA-331B-67367135D936}"/>
              </a:ext>
            </a:extLst>
          </p:cNvPr>
          <p:cNvCxnSpPr>
            <a:cxnSpLocks/>
          </p:cNvCxnSpPr>
          <p:nvPr/>
        </p:nvCxnSpPr>
        <p:spPr>
          <a:xfrm flipV="1">
            <a:off x="3038399" y="4036719"/>
            <a:ext cx="855388" cy="6734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C4D1CF8-815E-E260-E633-D1D95F3EB2A4}"/>
              </a:ext>
            </a:extLst>
          </p:cNvPr>
          <p:cNvCxnSpPr>
            <a:cxnSpLocks/>
          </p:cNvCxnSpPr>
          <p:nvPr/>
        </p:nvCxnSpPr>
        <p:spPr>
          <a:xfrm flipH="1" flipV="1">
            <a:off x="4524555" y="4029663"/>
            <a:ext cx="13111" cy="69605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9BD1180-52FF-CCC4-50C0-AFD9866CF46C}"/>
              </a:ext>
            </a:extLst>
          </p:cNvPr>
          <p:cNvCxnSpPr>
            <a:cxnSpLocks/>
          </p:cNvCxnSpPr>
          <p:nvPr/>
        </p:nvCxnSpPr>
        <p:spPr>
          <a:xfrm flipH="1" flipV="1">
            <a:off x="5103025" y="4038212"/>
            <a:ext cx="1009926" cy="66609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803A6B-FF74-2B33-94DB-B156967B4F95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7292556" y="2711670"/>
            <a:ext cx="220149" cy="58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9B06DDC-935B-1DC6-CC37-C2343B6D6A68}"/>
              </a:ext>
            </a:extLst>
          </p:cNvPr>
          <p:cNvCxnSpPr>
            <a:cxnSpLocks/>
          </p:cNvCxnSpPr>
          <p:nvPr/>
        </p:nvCxnSpPr>
        <p:spPr>
          <a:xfrm flipH="1">
            <a:off x="5373011" y="3703034"/>
            <a:ext cx="466216" cy="149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8C3855-344F-E7F6-772A-0A736BFB5E43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0112611" y="5036955"/>
            <a:ext cx="250904" cy="12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1D6805B5-C529-FAB3-868E-00AF48D0256C}"/>
              </a:ext>
            </a:extLst>
          </p:cNvPr>
          <p:cNvSpPr/>
          <p:nvPr/>
        </p:nvSpPr>
        <p:spPr>
          <a:xfrm>
            <a:off x="9856173" y="2223646"/>
            <a:ext cx="865928" cy="1220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F93A81-BFB8-E0AC-AADC-495DE47D8C0F}"/>
              </a:ext>
            </a:extLst>
          </p:cNvPr>
          <p:cNvCxnSpPr>
            <a:cxnSpLocks/>
          </p:cNvCxnSpPr>
          <p:nvPr/>
        </p:nvCxnSpPr>
        <p:spPr>
          <a:xfrm>
            <a:off x="9856173" y="2583938"/>
            <a:ext cx="8767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7CF965-DD17-A589-C056-682ECF64F3E4}"/>
              </a:ext>
            </a:extLst>
          </p:cNvPr>
          <p:cNvCxnSpPr>
            <a:cxnSpLocks/>
          </p:cNvCxnSpPr>
          <p:nvPr/>
        </p:nvCxnSpPr>
        <p:spPr>
          <a:xfrm>
            <a:off x="9856173" y="2881825"/>
            <a:ext cx="89519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54D6279-E87D-EBF5-54B7-6D9D5E2E08F1}"/>
              </a:ext>
            </a:extLst>
          </p:cNvPr>
          <p:cNvSpPr/>
          <p:nvPr/>
        </p:nvSpPr>
        <p:spPr>
          <a:xfrm>
            <a:off x="5893495" y="3296037"/>
            <a:ext cx="3238420" cy="571097"/>
          </a:xfrm>
          <a:prstGeom prst="roundRect">
            <a:avLst>
              <a:gd name="adj" fmla="val 10000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ko-KR" altLang="en-US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ECD896-BD84-1A28-C865-D4626DE73EE4}"/>
              </a:ext>
            </a:extLst>
          </p:cNvPr>
          <p:cNvSpPr txBox="1"/>
          <p:nvPr/>
        </p:nvSpPr>
        <p:spPr>
          <a:xfrm>
            <a:off x="6390266" y="3349061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cap="none" spc="0" dirty="0" err="1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HangManGame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5C22C9E0-0150-0CE8-B57E-B1F18AD45D12}"/>
              </a:ext>
            </a:extLst>
          </p:cNvPr>
          <p:cNvSpPr/>
          <p:nvPr/>
        </p:nvSpPr>
        <p:spPr>
          <a:xfrm rot="14502247">
            <a:off x="8178396" y="4205196"/>
            <a:ext cx="780876" cy="18629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5BC553-B8A1-58F0-29D0-BBBDC7C5BA7D}"/>
              </a:ext>
            </a:extLst>
          </p:cNvPr>
          <p:cNvCxnSpPr>
            <a:cxnSpLocks/>
          </p:cNvCxnSpPr>
          <p:nvPr/>
        </p:nvCxnSpPr>
        <p:spPr>
          <a:xfrm flipV="1">
            <a:off x="10849635" y="5352012"/>
            <a:ext cx="357832" cy="5278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5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1E5D1-9FE5-C013-EC49-092BC737C898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CD38E-A1FC-FF21-D889-F709A25AAB26}"/>
              </a:ext>
            </a:extLst>
          </p:cNvPr>
          <p:cNvSpPr/>
          <p:nvPr/>
        </p:nvSpPr>
        <p:spPr>
          <a:xfrm>
            <a:off x="0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A848F-D11E-B21E-461C-983AA92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47" y="420971"/>
            <a:ext cx="8364071" cy="1371600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b="1" i="1" dirty="0">
                <a:solidFill>
                  <a:srgbClr val="00B050"/>
                </a:solidFill>
              </a:rPr>
              <a:t>View</a:t>
            </a:r>
            <a:r>
              <a:rPr lang="en-US" altLang="ko-KR" sz="4000" dirty="0">
                <a:solidFill>
                  <a:srgbClr val="00B050"/>
                </a:solidFill>
              </a:rPr>
              <a:t> </a:t>
            </a:r>
            <a:r>
              <a:rPr lang="en-US" altLang="ko-KR" sz="3600" b="1" kern="1200" dirty="0">
                <a:solidFill>
                  <a:schemeClr val="bg1"/>
                </a:solidFill>
              </a:rPr>
              <a:t>HangManGameApp.java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01593-6573-F0F0-C650-BC9A4F7F7D1E}"/>
              </a:ext>
            </a:extLst>
          </p:cNvPr>
          <p:cNvSpPr txBox="1"/>
          <p:nvPr/>
        </p:nvSpPr>
        <p:spPr>
          <a:xfrm>
            <a:off x="1257300" y="2213317"/>
            <a:ext cx="1054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A249598-0956-DF1A-7EE0-185D3C06C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04284"/>
              </p:ext>
            </p:extLst>
          </p:nvPr>
        </p:nvGraphicFramePr>
        <p:xfrm>
          <a:off x="1816847" y="2656313"/>
          <a:ext cx="8128000" cy="197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21849580"/>
                    </a:ext>
                  </a:extLst>
                </a:gridCol>
              </a:tblGrid>
              <a:tr h="696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lt1"/>
                          </a:solidFill>
                        </a:rPr>
                        <a:t>public class </a:t>
                      </a:r>
                      <a:r>
                        <a:rPr lang="en-US" altLang="ko-KR" sz="2000" b="1" kern="1200" dirty="0" err="1">
                          <a:solidFill>
                            <a:schemeClr val="lt1"/>
                          </a:solidFill>
                        </a:rPr>
                        <a:t>HangManGameApp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10818"/>
                  </a:ext>
                </a:extLst>
              </a:tr>
              <a:tr h="23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</a:rPr>
                        <a:t>프로그램 실행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97069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</a:rPr>
                        <a:t>HangManGame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</a:rPr>
                        <a:t>클래스 생성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09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2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37690-9660-D940-C190-CD21B75C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556612"/>
            <a:ext cx="9242612" cy="1371600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000" b="1" i="1" dirty="0">
                <a:solidFill>
                  <a:srgbClr val="0070C0"/>
                </a:solidFill>
              </a:rPr>
              <a:t>ontroller</a:t>
            </a:r>
            <a:r>
              <a:rPr lang="ko-KR" altLang="en-US" sz="4000" dirty="0">
                <a:solidFill>
                  <a:srgbClr val="0070C0"/>
                </a:solidFill>
              </a:rPr>
              <a:t> </a:t>
            </a:r>
            <a:r>
              <a:rPr lang="en-US" altLang="ko-KR" sz="4000" dirty="0">
                <a:solidFill>
                  <a:srgbClr val="0070C0"/>
                </a:solidFill>
              </a:rPr>
              <a:t> </a:t>
            </a:r>
            <a:r>
              <a:rPr lang="en-US" altLang="ko-KR" sz="3600" b="1" kern="1200" dirty="0">
                <a:solidFill>
                  <a:schemeClr val="bg1"/>
                </a:solidFill>
              </a:rPr>
              <a:t>HangManGame.java (</a:t>
            </a:r>
            <a:r>
              <a:rPr lang="ko-KR" altLang="en-US" sz="3600" b="1" kern="1200" dirty="0">
                <a:solidFill>
                  <a:schemeClr val="bg1"/>
                </a:solidFill>
              </a:rPr>
              <a:t>필드</a:t>
            </a:r>
            <a:r>
              <a:rPr lang="en-US" altLang="ko-KR" sz="3600" b="1" kern="1200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A8E0B-5314-46D8-2A73-FACA5C7C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49C132-2959-AE5E-D0DB-449A3B0F01AE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94F89-A25B-E877-B39E-67EB9ED25C7B}"/>
              </a:ext>
            </a:extLst>
          </p:cNvPr>
          <p:cNvSpPr/>
          <p:nvPr/>
        </p:nvSpPr>
        <p:spPr>
          <a:xfrm>
            <a:off x="0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3DBF128-97FD-0484-2F92-11F94087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36650"/>
              </p:ext>
            </p:extLst>
          </p:nvPr>
        </p:nvGraphicFramePr>
        <p:xfrm>
          <a:off x="1342364" y="2097742"/>
          <a:ext cx="9836623" cy="4383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1189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4715434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4659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</a:rPr>
                        <a:t>public class </a:t>
                      </a:r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</a:rPr>
                        <a:t>HangManGame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</a:rPr>
                        <a:t> extends </a:t>
                      </a:r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</a:rPr>
                        <a:t>UserManager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5173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진행 클래스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UserManager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상속받아 유저가 게임을 진행하는 클래스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2769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int LEVEL_HIGHT = 2;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hight</a:t>
                      </a:r>
                      <a:r>
                        <a:rPr lang="en-US" altLang="ko-K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level </a:t>
                      </a:r>
                      <a:r>
                        <a:rPr lang="ko-KR" altLang="en-US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설정 상수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int LEVEL_NORMAL = 1;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level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설정 상수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int LEVEL_LOW = 0;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low level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설정 상수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1381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sbHiddenWord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게임을 위해 문자를 숨긴 문제의  단어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61047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sNewWord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게임을 위해 선정된 정답단어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99046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int GAME_COUNT = 5;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횟수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05605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iFailCount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틀린 횟수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8609"/>
                  </a:ext>
                </a:extLst>
              </a:tr>
              <a:tr h="42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Object word;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난이도에 따라 다른 클래스를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0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1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FB5C-ACBB-3167-8095-62C4C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0" y="581908"/>
            <a:ext cx="9637059" cy="1371600"/>
          </a:xfrm>
        </p:spPr>
        <p:txBody>
          <a:bodyPr/>
          <a:lstStyle/>
          <a:p>
            <a:r>
              <a:rPr lang="en-US" altLang="ko-KR" b="1" i="1" dirty="0">
                <a:solidFill>
                  <a:srgbClr val="0070C0"/>
                </a:solidFill>
              </a:rPr>
              <a:t>C</a:t>
            </a:r>
            <a:r>
              <a:rPr lang="en-US" altLang="ko-KR" sz="4000" b="1" i="1" dirty="0">
                <a:solidFill>
                  <a:srgbClr val="0070C0"/>
                </a:solidFill>
              </a:rPr>
              <a:t>ontroller</a:t>
            </a:r>
            <a:r>
              <a:rPr lang="ko-KR" altLang="en-US" sz="4000" dirty="0">
                <a:solidFill>
                  <a:srgbClr val="0070C0"/>
                </a:solidFill>
              </a:rPr>
              <a:t> </a:t>
            </a:r>
            <a:r>
              <a:rPr lang="en-US" altLang="ko-KR" sz="4000" dirty="0">
                <a:solidFill>
                  <a:srgbClr val="0070C0"/>
                </a:solidFill>
              </a:rPr>
              <a:t> </a:t>
            </a:r>
            <a:r>
              <a:rPr lang="en-US" altLang="ko-KR" sz="3600" b="1" kern="1200" dirty="0">
                <a:solidFill>
                  <a:schemeClr val="bg1"/>
                </a:solidFill>
              </a:rPr>
              <a:t>HangManGame.java  (</a:t>
            </a:r>
            <a:r>
              <a:rPr lang="ko-KR" altLang="en-US" sz="3600" b="1" kern="1200" dirty="0">
                <a:solidFill>
                  <a:schemeClr val="bg1"/>
                </a:solidFill>
              </a:rPr>
              <a:t>메소드 </a:t>
            </a:r>
            <a:r>
              <a:rPr lang="en-US" altLang="ko-KR" sz="3600" b="1" kern="1200" dirty="0">
                <a:solidFill>
                  <a:schemeClr val="bg1"/>
                </a:solidFill>
              </a:rPr>
              <a:t>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4D083-A97B-E0E6-C23B-854C23CD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pPr/>
              <a:t>2022-07-09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E182CD-3D75-933C-3B90-5805D697096B}"/>
              </a:ext>
            </a:extLst>
          </p:cNvPr>
          <p:cNvSpPr/>
          <p:nvPr/>
        </p:nvSpPr>
        <p:spPr>
          <a:xfrm>
            <a:off x="1" y="2938534"/>
            <a:ext cx="12191999" cy="1562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20CF61-135A-4923-DB5F-8C055349FA92}"/>
              </a:ext>
            </a:extLst>
          </p:cNvPr>
          <p:cNvSpPr/>
          <p:nvPr/>
        </p:nvSpPr>
        <p:spPr>
          <a:xfrm>
            <a:off x="0" y="4501374"/>
            <a:ext cx="12192000" cy="2356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C8DE48-3C38-2B4A-D8F0-E7CC6CBA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76050"/>
              </p:ext>
            </p:extLst>
          </p:nvPr>
        </p:nvGraphicFramePr>
        <p:xfrm>
          <a:off x="1098175" y="2443689"/>
          <a:ext cx="9995647" cy="39645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79896">
                  <a:extLst>
                    <a:ext uri="{9D8B030D-6E8A-4147-A177-3AD203B41FA5}">
                      <a16:colId xmlns:a16="http://schemas.microsoft.com/office/drawing/2014/main" val="2195235282"/>
                    </a:ext>
                  </a:extLst>
                </a:gridCol>
                <a:gridCol w="5015751">
                  <a:extLst>
                    <a:ext uri="{9D8B030D-6E8A-4147-A177-3AD203B41FA5}">
                      <a16:colId xmlns:a16="http://schemas.microsoft.com/office/drawing/2014/main" val="774760255"/>
                    </a:ext>
                  </a:extLst>
                </a:gridCol>
              </a:tblGrid>
              <a:tr h="7274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</a:rPr>
                        <a:t>public class </a:t>
                      </a:r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</a:rPr>
                        <a:t>HangManGame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</a:rPr>
                        <a:t> extends </a:t>
                      </a:r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</a:rPr>
                        <a:t>UserManager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553"/>
                  </a:ext>
                </a:extLst>
              </a:tr>
              <a:tr h="59638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진행 클래스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UserManager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상속받아 유저가 게임을 진행하는 클래스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2769"/>
                  </a:ext>
                </a:extLst>
              </a:tr>
              <a:tr h="507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HangManGame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클래스 생성자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9910"/>
                  </a:ext>
                </a:extLst>
              </a:tr>
              <a:tr h="441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close()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부모 클래스 </a:t>
                      </a:r>
                      <a:r>
                        <a:rPr lang="en-US" altLang="ko-KR" sz="1400" dirty="0"/>
                        <a:t>close </a:t>
                      </a:r>
                      <a:r>
                        <a:rPr lang="ko-KR" altLang="en-US" sz="1400" dirty="0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24165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startGame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 메뉴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계속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보여줌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1381"/>
                  </a:ext>
                </a:extLst>
              </a:tr>
              <a:tr h="441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input()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61047"/>
                  </a:ext>
                </a:extLst>
              </a:tr>
              <a:tr h="394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getCount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시도한 횟수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99046"/>
                  </a:ext>
                </a:extLst>
              </a:tr>
              <a:tr h="375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gameLevelSet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 레벨 입력 받아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레벨 별  클래스 초기화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0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057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1439</Words>
  <Application>Microsoft Office PowerPoint</Application>
  <PresentationFormat>와이드스크린</PresentationFormat>
  <Paragraphs>278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Malgun Gothic</vt:lpstr>
      <vt:lpstr>Malgun Gothic</vt:lpstr>
      <vt:lpstr>한컴바탕</vt:lpstr>
      <vt:lpstr>Arial</vt:lpstr>
      <vt:lpstr>Arial Black</vt:lpstr>
      <vt:lpstr>Calibri</vt:lpstr>
      <vt:lpstr>Century Gothic</vt:lpstr>
      <vt:lpstr>Garamond</vt:lpstr>
      <vt:lpstr>SavonVTI</vt:lpstr>
      <vt:lpstr>Bitmap Image</vt:lpstr>
      <vt:lpstr>프로젝트  완료보고서  HangManGame</vt:lpstr>
      <vt:lpstr>목차</vt:lpstr>
      <vt:lpstr>1. 프로젝트 개요 및 목적</vt:lpstr>
      <vt:lpstr>2. DFD(Data Flow Diagram)</vt:lpstr>
      <vt:lpstr>3. 시스템 환경</vt:lpstr>
      <vt:lpstr>4. MVC에 기반한 프로그램 구현</vt:lpstr>
      <vt:lpstr> View HangManGameApp.java</vt:lpstr>
      <vt:lpstr> Controller  HangManGame.java (필드)</vt:lpstr>
      <vt:lpstr>Controller  HangManGame.java  (메소드 1)</vt:lpstr>
      <vt:lpstr>Controller  HangManGame.java  (메소드 2)</vt:lpstr>
      <vt:lpstr>Controller  InterFaceLevel.java</vt:lpstr>
      <vt:lpstr>Controller  LevelWordHigh.java</vt:lpstr>
      <vt:lpstr>Controller  LevelWordNormal.java</vt:lpstr>
      <vt:lpstr>Controller  LevelWordLow.java</vt:lpstr>
      <vt:lpstr>Controller  UserManager.java (필드)</vt:lpstr>
      <vt:lpstr>Controller  UserManager.java (메소드)</vt:lpstr>
      <vt:lpstr>Controller    MemberJoinManager.java (필드)</vt:lpstr>
      <vt:lpstr>Controller   MemberJoinManager.java (메소드)</vt:lpstr>
      <vt:lpstr>Model  Member.java (필드)</vt:lpstr>
      <vt:lpstr>Model  Member.java (메소드)</vt:lpstr>
      <vt:lpstr>Model   Words.java </vt:lpstr>
      <vt:lpstr>5.소스코드 </vt:lpstr>
      <vt:lpstr>6.프로젝트 후기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이 유정</dc:creator>
  <cp:lastModifiedBy>oh byungwook</cp:lastModifiedBy>
  <cp:revision>334</cp:revision>
  <dcterms:created xsi:type="dcterms:W3CDTF">2022-07-05T22:22:42Z</dcterms:created>
  <dcterms:modified xsi:type="dcterms:W3CDTF">2022-07-09T06:41:28Z</dcterms:modified>
  <cp:version/>
</cp:coreProperties>
</file>