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133600" y="318691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206391" y="2057400"/>
            <a:ext cx="7334250" cy="948978"/>
          </a:xfrm>
          <a:prstGeom prst="rect">
            <a:avLst/>
          </a:prstGeom>
        </p:spPr>
        <p:txBody>
          <a:bodyPr vert="horz" wrap="square" lIns="0" tIns="12700" rIns="0" bIns="0" rtlCol="0">
            <a:spAutoFit/>
          </a:bodyPr>
          <a:lstStyle/>
          <a:p>
            <a:pPr marL="12700">
              <a:spcBef>
                <a:spcPts val="100"/>
              </a:spcBef>
            </a:pPr>
            <a:r>
              <a:rPr lang="en-IN" sz="3600" dirty="0">
                <a:latin typeface="Arial Black" panose="020B0A04020102020204" pitchFamily="34" charset="0"/>
              </a:rPr>
              <a:t>DEEPAKKUMARAN V</a:t>
            </a: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F697C67A-4506-8453-53D8-92FF4900F86D}"/>
              </a:ext>
            </a:extLst>
          </p:cNvPr>
          <p:cNvSpPr txBox="1"/>
          <p:nvPr/>
        </p:nvSpPr>
        <p:spPr>
          <a:xfrm>
            <a:off x="6553200" y="2612822"/>
            <a:ext cx="6369152" cy="954107"/>
          </a:xfrm>
          <a:prstGeom prst="rect">
            <a:avLst/>
          </a:prstGeom>
          <a:noFill/>
        </p:spPr>
        <p:txBody>
          <a:bodyPr wrap="square" rtlCol="0" anchor="ctr">
            <a:spAutoFit/>
          </a:bodyPr>
          <a:lstStyle/>
          <a:p>
            <a:r>
              <a:rPr lang="en-IN" sz="2800" b="1" spc="10" dirty="0">
                <a:solidFill>
                  <a:srgbClr val="2D936B"/>
                </a:solidFill>
                <a:latin typeface="Trebuchet MS"/>
                <a:cs typeface="Trebuchet MS"/>
              </a:rPr>
              <a:t>Final</a:t>
            </a:r>
            <a:r>
              <a:rPr lang="en-IN" sz="2800" b="1" spc="-165" dirty="0">
                <a:solidFill>
                  <a:srgbClr val="2D936B"/>
                </a:solidFill>
                <a:latin typeface="Trebuchet MS"/>
                <a:cs typeface="Trebuchet MS"/>
              </a:rPr>
              <a:t> </a:t>
            </a:r>
            <a:r>
              <a:rPr lang="en-IN" sz="2800" b="1" spc="-5" dirty="0">
                <a:solidFill>
                  <a:srgbClr val="2D936B"/>
                </a:solidFill>
                <a:latin typeface="Trebuchet MS"/>
                <a:cs typeface="Trebuchet MS"/>
              </a:rPr>
              <a:t>Project</a:t>
            </a:r>
            <a:endParaRPr lang="en-IN" sz="2800" dirty="0">
              <a:latin typeface="Trebuchet MS"/>
              <a:cs typeface="Trebuchet MS"/>
            </a:endParaRPr>
          </a:p>
          <a:p>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Rectangle 1">
            <a:extLst>
              <a:ext uri="{FF2B5EF4-FFF2-40B4-BE49-F238E27FC236}">
                <a16:creationId xmlns:a16="http://schemas.microsoft.com/office/drawing/2014/main" id="{0B0C6467-6094-8618-F823-1E6090050E15}"/>
              </a:ext>
            </a:extLst>
          </p:cNvPr>
          <p:cNvSpPr>
            <a:spLocks noChangeArrowheads="1"/>
          </p:cNvSpPr>
          <p:nvPr/>
        </p:nvSpPr>
        <p:spPr bwMode="auto">
          <a:xfrm>
            <a:off x="767222" y="1984859"/>
            <a:ext cx="1075129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provided response outlines potential results for the hypothetical "SMILE SELFIE CAPTURE" project. It highlights metrics such as user adoption, satisfaction, engagement, technical performance, and impact on social media. The success of the project would depend on its ability to deliver a convenient and enjoyable selfie-taking experience while also making an impact within the digital photography and social sharing landscape.</a:t>
            </a:r>
          </a:p>
        </p:txBody>
      </p:sp>
      <p:sp>
        <p:nvSpPr>
          <p:cNvPr id="12" name="Rectangle 2">
            <a:extLst>
              <a:ext uri="{FF2B5EF4-FFF2-40B4-BE49-F238E27FC236}">
                <a16:creationId xmlns:a16="http://schemas.microsoft.com/office/drawing/2014/main" id="{A43BB126-3923-E821-7867-8ECCD980AF52}"/>
              </a:ext>
            </a:extLst>
          </p:cNvPr>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3B0B93A-3D34-A3AD-F418-37F87AAF5752}"/>
              </a:ext>
            </a:extLst>
          </p:cNvPr>
          <p:cNvSpPr txBox="1"/>
          <p:nvPr/>
        </p:nvSpPr>
        <p:spPr>
          <a:xfrm>
            <a:off x="980950" y="2217390"/>
            <a:ext cx="9110788" cy="1323439"/>
          </a:xfrm>
          <a:prstGeom prst="rect">
            <a:avLst/>
          </a:prstGeom>
          <a:noFill/>
        </p:spPr>
        <p:txBody>
          <a:bodyPr wrap="square" rtlCol="0">
            <a:spAutoFit/>
          </a:bodyPr>
          <a:lstStyle/>
          <a:p>
            <a:pPr algn="l"/>
            <a:r>
              <a:rPr lang="en-US" sz="4000" b="0" i="0" dirty="0">
                <a:solidFill>
                  <a:srgbClr val="444444"/>
                </a:solidFill>
                <a:effectLst/>
                <a:latin typeface="Georgia" panose="02040502050405020303" pitchFamily="18" charset="0"/>
              </a:rPr>
              <a:t>SMILE SELFIE CAPTURE</a:t>
            </a:r>
          </a:p>
          <a:p>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a:extLst>
              <a:ext uri="{FF2B5EF4-FFF2-40B4-BE49-F238E27FC236}">
                <a16:creationId xmlns:a16="http://schemas.microsoft.com/office/drawing/2014/main" id="{1DD3F473-C3C3-0F75-8EF7-5E2288B5CBEC}"/>
              </a:ext>
            </a:extLst>
          </p:cNvPr>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id="{531EB5FD-0F33-198A-3E34-8141225C3BCE}"/>
              </a:ext>
            </a:extLst>
          </p:cNvPr>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p>
          <a:p>
            <a:pPr marL="285750" indent="-285750">
              <a:buFont typeface="Arial" panose="020B0604020202020204" pitchFamily="34" charset="0"/>
              <a:buChar char="•"/>
            </a:pPr>
            <a:r>
              <a:rPr lang="en-US" sz="3200" dirty="0">
                <a:latin typeface="Bahnschrift" panose="020B0502040204020203" pitchFamily="34" charset="0"/>
              </a:rPr>
              <a:t>PROJECT OVERVIEW</a:t>
            </a:r>
          </a:p>
          <a:p>
            <a:pPr marL="285750" indent="-285750">
              <a:buFont typeface="Arial" panose="020B0604020202020204" pitchFamily="34" charset="0"/>
              <a:buChar char="•"/>
            </a:pPr>
            <a:r>
              <a:rPr lang="en-US" sz="3200" dirty="0">
                <a:latin typeface="Bahnschrift" panose="020B0502040204020203" pitchFamily="34" charset="0"/>
              </a:rPr>
              <a:t>WHO ARE THE END USERS?</a:t>
            </a:r>
          </a:p>
          <a:p>
            <a:pPr marL="285750" indent="-285750">
              <a:buFont typeface="Arial" panose="020B0604020202020204" pitchFamily="34" charset="0"/>
              <a:buChar char="•"/>
            </a:pPr>
            <a:r>
              <a:rPr lang="en-US" sz="3200" dirty="0">
                <a:latin typeface="Bahnschrift" panose="020B0502040204020203" pitchFamily="34" charset="0"/>
              </a:rPr>
              <a:t>YOUR SOLUTION AND ITS VALUE PROPOSITION</a:t>
            </a:r>
          </a:p>
          <a:p>
            <a:pPr marL="285750" indent="-285750">
              <a:buFont typeface="Arial" panose="020B0604020202020204" pitchFamily="34" charset="0"/>
              <a:buChar char="•"/>
            </a:pPr>
            <a:r>
              <a:rPr lang="en-US" sz="3200" dirty="0">
                <a:latin typeface="Bahnschrift" panose="020B0502040204020203" pitchFamily="34" charset="0"/>
              </a:rPr>
              <a:t>THE WOW IN YOUR SOLUTION</a:t>
            </a:r>
          </a:p>
          <a:p>
            <a:pPr marL="285750" indent="-285750">
              <a:buFont typeface="Arial" panose="020B0604020202020204" pitchFamily="34" charset="0"/>
              <a:buChar char="•"/>
            </a:pPr>
            <a:r>
              <a:rPr lang="en-US" sz="3200" dirty="0">
                <a:latin typeface="Bahnschrift" panose="020B0502040204020203" pitchFamily="34" charset="0"/>
              </a:rPr>
              <a:t>MODELLING</a:t>
            </a: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21287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BDB8A51B-76FF-A251-1876-2D17628F98B6}"/>
              </a:ext>
            </a:extLst>
          </p:cNvPr>
          <p:cNvSpPr txBox="1"/>
          <p:nvPr/>
        </p:nvSpPr>
        <p:spPr>
          <a:xfrm>
            <a:off x="739775" y="1433338"/>
            <a:ext cx="4902304" cy="830997"/>
          </a:xfrm>
          <a:prstGeom prst="rect">
            <a:avLst/>
          </a:prstGeom>
          <a:noFill/>
        </p:spPr>
        <p:txBody>
          <a:bodyPr wrap="none" rtlCol="0">
            <a:spAutoFit/>
          </a:bodyPr>
          <a:lstStyle/>
          <a:p>
            <a:pPr algn="l"/>
            <a:r>
              <a:rPr lang="en-US" sz="2400" dirty="0"/>
              <a:t>TOPIC: </a:t>
            </a:r>
            <a:r>
              <a:rPr lang="en-US" sz="2400" b="0" i="0" dirty="0">
                <a:solidFill>
                  <a:srgbClr val="444444"/>
                </a:solidFill>
                <a:effectLst/>
                <a:latin typeface="Georgia" panose="02040502050405020303" pitchFamily="18" charset="0"/>
              </a:rPr>
              <a:t>SMILE SELFIE CAPTURE</a:t>
            </a:r>
          </a:p>
          <a:p>
            <a:pPr algn="l"/>
            <a:r>
              <a:rPr lang="en-US" sz="2400" b="0" i="0" dirty="0">
                <a:solidFill>
                  <a:srgbClr val="444444"/>
                </a:solidFill>
                <a:effectLst/>
                <a:latin typeface="Georgia" panose="02040502050405020303" pitchFamily="18" charset="0"/>
              </a:rPr>
              <a:t> </a:t>
            </a:r>
          </a:p>
        </p:txBody>
      </p:sp>
      <p:sp>
        <p:nvSpPr>
          <p:cNvPr id="12" name="TextBox 11">
            <a:extLst>
              <a:ext uri="{FF2B5EF4-FFF2-40B4-BE49-F238E27FC236}">
                <a16:creationId xmlns:a16="http://schemas.microsoft.com/office/drawing/2014/main" id="{D8D87BDE-E908-5ED8-AD5C-41965E89A630}"/>
              </a:ext>
            </a:extLst>
          </p:cNvPr>
          <p:cNvSpPr txBox="1"/>
          <p:nvPr/>
        </p:nvSpPr>
        <p:spPr>
          <a:xfrm>
            <a:off x="834073" y="2137664"/>
            <a:ext cx="6938328" cy="3170099"/>
          </a:xfrm>
          <a:prstGeom prst="rect">
            <a:avLst/>
          </a:prstGeom>
          <a:noFill/>
        </p:spPr>
        <p:txBody>
          <a:bodyPr wrap="square" rtlCol="0">
            <a:spAutoFit/>
          </a:bodyPr>
          <a:lstStyle/>
          <a:p>
            <a:r>
              <a:rPr lang="en-US" sz="2000" dirty="0">
                <a:solidFill>
                  <a:schemeClr val="tx1">
                    <a:lumMod val="95000"/>
                    <a:lumOff val="5000"/>
                  </a:schemeClr>
                </a:solidFill>
              </a:rPr>
              <a:t>The SMILE SELFIE CAPTURE project aims to create an innovative app that automatically captures selfies when users smile. It will feature advanced facial recognition and image processing techniques for optimal photo quality. The app will provide a seamless and joyful experience, eliminating the need for manual shutter triggering. Through intuitive design and personalized features, it will revolutionize the way people take and share selfies. With SMILE SELFIE CAPTURE, capturing genuine moments of happiness has never been easier.</a:t>
            </a:r>
            <a:endParaRPr lang="en-IN" sz="2000" dirty="0">
              <a:solidFill>
                <a:schemeClr val="tx1">
                  <a:lumMod val="95000"/>
                  <a:lumOff val="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F3B3B0A3-23FC-30DF-E996-672B108AAE02}"/>
              </a:ext>
            </a:extLst>
          </p:cNvPr>
          <p:cNvSpPr txBox="1"/>
          <p:nvPr/>
        </p:nvSpPr>
        <p:spPr>
          <a:xfrm>
            <a:off x="651163" y="1295400"/>
            <a:ext cx="7659400" cy="4708981"/>
          </a:xfrm>
          <a:prstGeom prst="rect">
            <a:avLst/>
          </a:prstGeom>
          <a:noFill/>
        </p:spPr>
        <p:txBody>
          <a:bodyPr wrap="square" rtlCol="0">
            <a:spAutoFit/>
          </a:bodyPr>
          <a:lstStyle/>
          <a:p>
            <a:endParaRPr lang="en-US" sz="2000" dirty="0"/>
          </a:p>
          <a:p>
            <a:endParaRPr lang="en-US" sz="2000" dirty="0"/>
          </a:p>
          <a:p>
            <a:endParaRPr lang="en-US" sz="2000" dirty="0"/>
          </a:p>
          <a:p>
            <a:r>
              <a:rPr lang="en-US" sz="2000" dirty="0"/>
              <a:t>The SMILE SELFIE CAPTURE project is focused on developing a cutting-edge application that revolutionizes the process of taking selfies. By harnessing advanced facial recognition technology, this app will automatically capture perfect selfies the moment users smile. Through seamless integration of image processing techniques, it ensures optimal photo quality with adjustments for lighting, contrast, and background. This project aims to enhance user experience by eliminating the need for manual shutter triggering, providing a joyful and spontaneous selfie-taking experience. SMILE SELFIE CAPTURE will redefine the way people capture and share moments of happiness, making it effortless and enjoyable.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3CEF90E-9735-50CA-F0FC-86301DB64737}"/>
              </a:ext>
            </a:extLst>
          </p:cNvPr>
          <p:cNvSpPr txBox="1"/>
          <p:nvPr/>
        </p:nvSpPr>
        <p:spPr>
          <a:xfrm>
            <a:off x="562927" y="1592593"/>
            <a:ext cx="7519035" cy="4154984"/>
          </a:xfrm>
          <a:prstGeom prst="rect">
            <a:avLst/>
          </a:prstGeom>
          <a:noFill/>
        </p:spPr>
        <p:txBody>
          <a:bodyPr wrap="square" rtlCol="0">
            <a:spAutoFit/>
          </a:bodyPr>
          <a:lstStyle/>
          <a:p>
            <a:r>
              <a:rPr lang="en-US" sz="2400" dirty="0">
                <a:solidFill>
                  <a:schemeClr val="tx1">
                    <a:lumMod val="95000"/>
                    <a:lumOff val="5000"/>
                  </a:schemeClr>
                </a:solidFill>
              </a:rPr>
              <a:t>The end users for the SMILE SELFIE CAPTURE project would primarily be individuals who enjoy taking selfies and are looking for a more convenient and enjoyable way to capture spontaneous moments of joy. This includes a wide range of smartphone users, particularly those who frequently engage with social media platforms where sharing selfies is common practice. Additionally, individuals who value convenience and seek innovative technological solutions to enhance their photography experience would also be potential end users.</a:t>
            </a:r>
            <a:endParaRPr lang="en-IN" sz="2400"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90574" y="42638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96CEDC5E-A261-8BDB-2AC6-54EC61BEDDF1}"/>
              </a:ext>
            </a:extLst>
          </p:cNvPr>
          <p:cNvSpPr txBox="1"/>
          <p:nvPr/>
        </p:nvSpPr>
        <p:spPr>
          <a:xfrm>
            <a:off x="2727529" y="2019300"/>
            <a:ext cx="6691888" cy="4154984"/>
          </a:xfrm>
          <a:prstGeom prst="rect">
            <a:avLst/>
          </a:prstGeom>
          <a:noFill/>
        </p:spPr>
        <p:txBody>
          <a:bodyPr wrap="square" rtlCol="0">
            <a:spAutoFit/>
          </a:bodyPr>
          <a:lstStyle/>
          <a:p>
            <a:r>
              <a:rPr lang="en-US" sz="2400" dirty="0">
                <a:solidFill>
                  <a:schemeClr val="bg2">
                    <a:lumMod val="10000"/>
                  </a:schemeClr>
                </a:solidFill>
              </a:rPr>
              <a:t>SMILE SELFIE CAPTURE offers automated selfie-taking upon detecting smiles, simplifying the process for users. It enhances photo quality through advanced image processing techniques, ensuring optimal results. With its intuitive interface, users enjoy a seamless and joyful selfie-taking experience. The app promotes spontaneity, capturing genuine moments of happiness effortlessly. Its personalized features adapt to individual preferences, enhancing user satisfaction.</a:t>
            </a:r>
            <a:endParaRPr lang="en-IN" sz="2400" dirty="0">
              <a:solidFill>
                <a:schemeClr val="bg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991AE3D-FAC9-29DB-D2CE-32F5E33B4A4A}"/>
              </a:ext>
            </a:extLst>
          </p:cNvPr>
          <p:cNvSpPr txBox="1"/>
          <p:nvPr/>
        </p:nvSpPr>
        <p:spPr>
          <a:xfrm>
            <a:off x="2422334" y="2206944"/>
            <a:ext cx="7347332" cy="3139321"/>
          </a:xfrm>
          <a:prstGeom prst="rect">
            <a:avLst/>
          </a:prstGeom>
          <a:noFill/>
        </p:spPr>
        <p:txBody>
          <a:bodyPr wrap="square" rtlCol="0">
            <a:spAutoFit/>
          </a:bodyPr>
          <a:lstStyle/>
          <a:p>
            <a:r>
              <a:rPr lang="en-US" dirty="0"/>
              <a:t>The "wow" factor in SMILE SELFIE CAPTURE lies in its seamless integration of advanced facial recognition and image processing technologies, enabling users to effortlessly capture perfect selfies with just a smile. This innovative approach eliminates the need for manual shutter triggering, providing a truly hands-free and spontaneous experience. Additionally, the app's ability to personalize the selfie-capturing process based on user preferences adds a unique touch, ensuring every selfie reflects the individual's style and enhances overall satisfaction. With SMILE SELFIE CAPTURE, users are empowered to capture genuine moments of joy effortlessly, revolutionizing the way selfies are taken and shared.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232168"/>
            <a:ext cx="6477000" cy="4734629"/>
          </a:xfrm>
          <a:prstGeom prst="rect">
            <a:avLst/>
          </a:prstGeom>
        </p:spPr>
        <p:txBody>
          <a:bodyPr vert="horz" wrap="square" lIns="0" tIns="12700" rIns="0" bIns="0" rtlCol="0">
            <a:spAutoFit/>
          </a:bodyPr>
          <a:lstStyle/>
          <a:p>
            <a:pPr algn="l">
              <a:buFont typeface="+mj-lt"/>
              <a:buAutoNum type="arabicPeriod"/>
            </a:pPr>
            <a:r>
              <a:rPr lang="en-US" sz="2400" b="1" i="0" dirty="0">
                <a:solidFill>
                  <a:schemeClr val="tx1">
                    <a:lumMod val="95000"/>
                    <a:lumOff val="5000"/>
                  </a:schemeClr>
                </a:solidFill>
                <a:effectLst/>
                <a:latin typeface="Söhne"/>
              </a:rPr>
              <a:t>Data Preprocessing</a:t>
            </a:r>
            <a:r>
              <a:rPr lang="en-US" sz="2400" b="0" i="0" dirty="0">
                <a:solidFill>
                  <a:schemeClr val="tx1">
                    <a:lumMod val="95000"/>
                    <a:lumOff val="5000"/>
                  </a:schemeClr>
                </a:solidFill>
                <a:effectLst/>
                <a:latin typeface="Söhne"/>
              </a:rPr>
              <a:t>: Clean and standardize the data, and apply augmentation techniques to increase diversity.</a:t>
            </a:r>
          </a:p>
          <a:p>
            <a:pPr algn="l">
              <a:buFont typeface="+mj-lt"/>
              <a:buAutoNum type="arabicPeriod"/>
            </a:pPr>
            <a:r>
              <a:rPr lang="en-US" sz="2400" b="1" i="0" dirty="0">
                <a:solidFill>
                  <a:schemeClr val="tx1">
                    <a:lumMod val="95000"/>
                    <a:lumOff val="5000"/>
                  </a:schemeClr>
                </a:solidFill>
                <a:effectLst/>
                <a:latin typeface="Söhne"/>
              </a:rPr>
              <a:t>Feature Selection and Engineering</a:t>
            </a:r>
            <a:r>
              <a:rPr lang="en-US" sz="2400" b="0" i="0" dirty="0">
                <a:solidFill>
                  <a:schemeClr val="tx1">
                    <a:lumMod val="95000"/>
                    <a:lumOff val="5000"/>
                  </a:schemeClr>
                </a:solidFill>
                <a:effectLst/>
                <a:latin typeface="Söhne"/>
              </a:rPr>
              <a:t>: Extract relevant features and reduce dimensionality for better representation.</a:t>
            </a:r>
          </a:p>
          <a:p>
            <a:pPr algn="l">
              <a:buFont typeface="+mj-lt"/>
              <a:buAutoNum type="arabicPeriod"/>
            </a:pPr>
            <a:r>
              <a:rPr lang="en-US" sz="2400" b="1" i="0" dirty="0">
                <a:solidFill>
                  <a:schemeClr val="tx1">
                    <a:lumMod val="95000"/>
                    <a:lumOff val="5000"/>
                  </a:schemeClr>
                </a:solidFill>
                <a:effectLst/>
                <a:latin typeface="Söhne"/>
              </a:rPr>
              <a:t>Model Training</a:t>
            </a:r>
            <a:r>
              <a:rPr lang="en-US" sz="2400" b="0" i="0" dirty="0">
                <a:solidFill>
                  <a:schemeClr val="tx1">
                    <a:lumMod val="95000"/>
                    <a:lumOff val="5000"/>
                  </a:schemeClr>
                </a:solidFill>
                <a:effectLst/>
                <a:latin typeface="Söhne"/>
              </a:rPr>
              <a:t>: Choose suitable models and optimize hyperparameters to effectively learn patterns.</a:t>
            </a:r>
          </a:p>
          <a:p>
            <a:pPr algn="l">
              <a:buFont typeface="+mj-lt"/>
              <a:buAutoNum type="arabicPeriod"/>
            </a:pPr>
            <a:r>
              <a:rPr lang="en-US" sz="2400" b="1" i="0" dirty="0">
                <a:solidFill>
                  <a:schemeClr val="tx1">
                    <a:lumMod val="95000"/>
                    <a:lumOff val="5000"/>
                  </a:schemeClr>
                </a:solidFill>
                <a:effectLst/>
                <a:latin typeface="Söhne"/>
              </a:rPr>
              <a:t>Model Evaluation</a:t>
            </a:r>
            <a:r>
              <a:rPr lang="en-US" sz="2400" b="0" i="0" dirty="0">
                <a:solidFill>
                  <a:schemeClr val="tx1">
                    <a:lumMod val="95000"/>
                    <a:lumOff val="5000"/>
                  </a:schemeClr>
                </a:solidFill>
                <a:effectLst/>
                <a:latin typeface="Söhne"/>
              </a:rPr>
              <a:t>: Assess model performance using various metrics and cross-validation techniques to ensure generalization.</a:t>
            </a:r>
          </a:p>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TotalTime>
  <Words>691</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Bahnschrift</vt:lpstr>
      <vt:lpstr>Calibri</vt:lpstr>
      <vt:lpstr>Georgia</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Mohaseena I</cp:lastModifiedBy>
  <cp:revision>6</cp:revision>
  <dcterms:created xsi:type="dcterms:W3CDTF">2024-03-30T07:02:28Z</dcterms:created>
  <dcterms:modified xsi:type="dcterms:W3CDTF">2024-04-03T15:04:02Z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