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64" r:id="rId5"/>
    <p:sldId id="259" r:id="rId6"/>
    <p:sldId id="260" r:id="rId7"/>
    <p:sldId id="265" r:id="rId8"/>
    <p:sldId id="266" r:id="rId9"/>
    <p:sldId id="261" r:id="rId10"/>
    <p:sldId id="262" r:id="rId11"/>
    <p:sldId id="263"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83"/>
    <p:restoredTop sz="94737"/>
  </p:normalViewPr>
  <p:slideViewPr>
    <p:cSldViewPr snapToGrid="0" snapToObjects="1">
      <p:cViewPr varScale="1">
        <p:scale>
          <a:sx n="151" d="100"/>
          <a:sy n="151" d="100"/>
        </p:scale>
        <p:origin x="216"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a:t>
            </a:r>
            <a:r>
              <a:rPr lang="en-US" dirty="0"/>
              <a:t>Coney Hua Lu</a:t>
            </a:r>
            <a:r>
              <a:rPr dirty="0"/>
              <a: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92008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t>This is an optional slide where you may place any supporting items.</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The most common model for user classification problems is RFM:</a:t>
            </a:r>
            <a:endParaRPr dirty="0"/>
          </a:p>
        </p:txBody>
      </p:sp>
      <p:sp>
        <p:nvSpPr>
          <p:cNvPr id="124" name="Shape 73"/>
          <p:cNvSpPr/>
          <p:nvPr/>
        </p:nvSpPr>
        <p:spPr>
          <a:xfrm>
            <a:off x="339779" y="1863875"/>
            <a:ext cx="7071674" cy="282362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dirty="0"/>
              <a:t>R</a:t>
            </a:r>
            <a:r>
              <a:rPr lang="en-US" dirty="0"/>
              <a:t>, recently, represents the time when the user recently paid/used/logged in</a:t>
            </a:r>
          </a:p>
          <a:p>
            <a:r>
              <a:rPr lang="en-US" b="1" dirty="0"/>
              <a:t>F</a:t>
            </a:r>
            <a:r>
              <a:rPr lang="en-US" dirty="0"/>
              <a:t>, frequency, represents the frequency/frequency of user payment/use behavior</a:t>
            </a:r>
          </a:p>
          <a:p>
            <a:r>
              <a:rPr lang="en-US" b="1" dirty="0"/>
              <a:t>M</a:t>
            </a:r>
            <a:r>
              <a:rPr lang="en-US" dirty="0"/>
              <a:t>, money, indicates the consumption amount of the user in a period of time</a:t>
            </a:r>
          </a:p>
          <a:p>
            <a:endParaRPr lang="en-US" dirty="0"/>
          </a:p>
          <a:p>
            <a:endParaRPr lang="en-US" dirty="0"/>
          </a:p>
          <a:p>
            <a:r>
              <a:rPr lang="en-US" dirty="0"/>
              <a:t>Because it is based on the idea of RFM, when selecting the data, the RFM data should be selected first; secondly, some other important characteristics should be considered, such as the earliest consumption date, which is an indicator of loyalty, and Construct new characteristics, average consumption, which reflects the customer's consumption tendency and level;</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780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Analysis</a:t>
            </a:r>
            <a:endParaRPr dirty="0"/>
          </a:p>
        </p:txBody>
      </p:sp>
      <p:sp>
        <p:nvSpPr>
          <p:cNvPr id="124" name="Shape 73"/>
          <p:cNvSpPr/>
          <p:nvPr/>
        </p:nvSpPr>
        <p:spPr>
          <a:xfrm>
            <a:off x="339779" y="1863875"/>
            <a:ext cx="7071674" cy="176179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b="1" dirty="0"/>
              <a:t>Age Distribution/Class</a:t>
            </a:r>
          </a:p>
          <a:p>
            <a:pPr marL="285750" indent="-285750">
              <a:buFont typeface="Arial" panose="020B0604020202020204" pitchFamily="34" charset="0"/>
              <a:buChar char="•"/>
            </a:pPr>
            <a:r>
              <a:rPr lang="en-US" b="1" dirty="0"/>
              <a:t>Wealth segments</a:t>
            </a:r>
          </a:p>
          <a:p>
            <a:pPr marL="285750" indent="-285750">
              <a:buFont typeface="Arial" panose="020B0604020202020204" pitchFamily="34" charset="0"/>
              <a:buChar char="•"/>
            </a:pPr>
            <a:r>
              <a:rPr lang="en-US" b="1" dirty="0"/>
              <a:t>Job industry category</a:t>
            </a:r>
          </a:p>
          <a:p>
            <a:pPr marL="285750" indent="-285750">
              <a:buFont typeface="Arial" panose="020B0604020202020204" pitchFamily="34" charset="0"/>
              <a:buChar char="•"/>
            </a:pPr>
            <a:r>
              <a:rPr lang="en-US" b="1" dirty="0"/>
              <a:t>Number of cars own on each states</a:t>
            </a:r>
          </a:p>
          <a:p>
            <a:pPr marL="285750" indent="-285750">
              <a:buFont typeface="Arial" panose="020B0604020202020204" pitchFamily="34" charset="0"/>
              <a:buChar char="•"/>
            </a:pPr>
            <a:r>
              <a:rPr lang="en-US" b="1" dirty="0"/>
              <a:t>Purchase Frequency and Consumption quota</a:t>
            </a:r>
          </a:p>
          <a:p>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342379873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Age Distribution/ Gender Distribution</a:t>
            </a:r>
            <a:endParaRPr dirty="0"/>
          </a:p>
        </p:txBody>
      </p:sp>
      <p:sp>
        <p:nvSpPr>
          <p:cNvPr id="133" name="Shape 82"/>
          <p:cNvSpPr/>
          <p:nvPr/>
        </p:nvSpPr>
        <p:spPr>
          <a:xfrm>
            <a:off x="125129" y="2164724"/>
            <a:ext cx="4831882" cy="272058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200" dirty="0"/>
              <a:t>Among the old customers, more than 50% of customers are concentrated in the age of 40-50; and among the new customers, more than 50% of the customers are concentrated in the age of 40-60, which is more extensive.</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In the list of old customers, the ratio of male and female is relatively even; among new customers, there are more female than male customers.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 proportion of customers around 20 years old has not changed significantly. The proportion of customers over 50 years old has increased significantly.</a:t>
            </a:r>
            <a:endParaRPr sz="12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B32F5956-CB6C-264C-8A87-CE31E9AE1D84}"/>
              </a:ext>
            </a:extLst>
          </p:cNvPr>
          <p:cNvPicPr>
            <a:picLocks noChangeAspect="1"/>
          </p:cNvPicPr>
          <p:nvPr/>
        </p:nvPicPr>
        <p:blipFill>
          <a:blip r:embed="rId2"/>
          <a:stretch>
            <a:fillRect/>
          </a:stretch>
        </p:blipFill>
        <p:spPr>
          <a:xfrm>
            <a:off x="5630779" y="1525896"/>
            <a:ext cx="2685448" cy="1830292"/>
          </a:xfrm>
          <a:prstGeom prst="rect">
            <a:avLst/>
          </a:prstGeom>
        </p:spPr>
      </p:pic>
      <p:pic>
        <p:nvPicPr>
          <p:cNvPr id="3" name="Picture 2">
            <a:extLst>
              <a:ext uri="{FF2B5EF4-FFF2-40B4-BE49-F238E27FC236}">
                <a16:creationId xmlns:a16="http://schemas.microsoft.com/office/drawing/2014/main" id="{1686C340-1CC8-F642-B47A-28E28E8CB133}"/>
              </a:ext>
            </a:extLst>
          </p:cNvPr>
          <p:cNvPicPr>
            <a:picLocks noChangeAspect="1"/>
          </p:cNvPicPr>
          <p:nvPr/>
        </p:nvPicPr>
        <p:blipFill>
          <a:blip r:embed="rId3"/>
          <a:stretch>
            <a:fillRect/>
          </a:stretch>
        </p:blipFill>
        <p:spPr>
          <a:xfrm>
            <a:off x="5630779" y="3356188"/>
            <a:ext cx="2685448" cy="1787312"/>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Wealth Segment with Age Distribution</a:t>
            </a:r>
            <a:endParaRPr dirty="0"/>
          </a:p>
        </p:txBody>
      </p:sp>
      <p:sp>
        <p:nvSpPr>
          <p:cNvPr id="142" name="Shape 91"/>
          <p:cNvSpPr/>
          <p:nvPr/>
        </p:nvSpPr>
        <p:spPr>
          <a:xfrm>
            <a:off x="205025" y="2164724"/>
            <a:ext cx="4771236" cy="272052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200" dirty="0"/>
              <a:t>Wealth Segment is mainly divided into three categories: Mass Customer, High Net Worth and Affluent Customer. Among them, mass customers account for the highest proportion of all age groups.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High Net Worth had the second highest proportion of customers in all age groups, about the same as affluent customers, but significantly lower in the 20 years age group.</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In the 70-year-old age group, the wealth segment for all three types of customers is almost equal.</a:t>
            </a:r>
          </a:p>
          <a:p>
            <a:endParaRPr lang="en-US" sz="1200" dirty="0"/>
          </a:p>
          <a:p>
            <a:endParaRPr sz="12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072AF338-D1A9-2147-AE56-78D130F14870}"/>
              </a:ext>
            </a:extLst>
          </p:cNvPr>
          <p:cNvPicPr>
            <a:picLocks noChangeAspect="1"/>
          </p:cNvPicPr>
          <p:nvPr/>
        </p:nvPicPr>
        <p:blipFill>
          <a:blip r:embed="rId2"/>
          <a:stretch>
            <a:fillRect/>
          </a:stretch>
        </p:blipFill>
        <p:spPr>
          <a:xfrm>
            <a:off x="5540446" y="1863875"/>
            <a:ext cx="3230179" cy="2344621"/>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780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Job Industry Category</a:t>
            </a:r>
            <a:endParaRPr dirty="0"/>
          </a:p>
        </p:txBody>
      </p:sp>
      <p:sp>
        <p:nvSpPr>
          <p:cNvPr id="142" name="Shape 91"/>
          <p:cNvSpPr/>
          <p:nvPr/>
        </p:nvSpPr>
        <p:spPr>
          <a:xfrm>
            <a:off x="59832" y="1785882"/>
            <a:ext cx="4171418" cy="335761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200" dirty="0"/>
              <a:t>Among all the customers, 24.6% of the customers were Manufacturing jobs, followed by Financial Services and Health; The first and second job categories for new customers are the opposite.</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High Net Worth had the second highest proportion of customers in all age groups, about the same as affluent customers, but significantly lower in the 20 years age group.</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Under the analysis of whether new customers have cars combined with job category, it can be found that more than half of customers in Manufacturing's jobs have no cars, and the same situation exists in the health industry. Financial services customers has ratio 1:1 under owns a car or not.</a:t>
            </a:r>
          </a:p>
          <a:p>
            <a:endParaRPr sz="12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2BDF88CC-2246-9E4A-94A5-23BBFCC0D0E4}"/>
              </a:ext>
            </a:extLst>
          </p:cNvPr>
          <p:cNvPicPr>
            <a:picLocks noChangeAspect="1"/>
          </p:cNvPicPr>
          <p:nvPr/>
        </p:nvPicPr>
        <p:blipFill>
          <a:blip r:embed="rId2"/>
          <a:stretch>
            <a:fillRect/>
          </a:stretch>
        </p:blipFill>
        <p:spPr>
          <a:xfrm>
            <a:off x="4184180" y="864098"/>
            <a:ext cx="2607824" cy="1719601"/>
          </a:xfrm>
          <a:prstGeom prst="rect">
            <a:avLst/>
          </a:prstGeom>
        </p:spPr>
      </p:pic>
      <p:pic>
        <p:nvPicPr>
          <p:cNvPr id="3" name="Picture 2">
            <a:extLst>
              <a:ext uri="{FF2B5EF4-FFF2-40B4-BE49-F238E27FC236}">
                <a16:creationId xmlns:a16="http://schemas.microsoft.com/office/drawing/2014/main" id="{D2C0FDC8-4195-AB49-B055-FBA8A01A35D4}"/>
              </a:ext>
            </a:extLst>
          </p:cNvPr>
          <p:cNvPicPr>
            <a:picLocks noChangeAspect="1"/>
          </p:cNvPicPr>
          <p:nvPr/>
        </p:nvPicPr>
        <p:blipFill>
          <a:blip r:embed="rId3"/>
          <a:stretch>
            <a:fillRect/>
          </a:stretch>
        </p:blipFill>
        <p:spPr>
          <a:xfrm>
            <a:off x="6792004" y="850973"/>
            <a:ext cx="2351996" cy="1732726"/>
          </a:xfrm>
          <a:prstGeom prst="rect">
            <a:avLst/>
          </a:prstGeom>
        </p:spPr>
      </p:pic>
      <p:pic>
        <p:nvPicPr>
          <p:cNvPr id="5" name="Picture 4">
            <a:extLst>
              <a:ext uri="{FF2B5EF4-FFF2-40B4-BE49-F238E27FC236}">
                <a16:creationId xmlns:a16="http://schemas.microsoft.com/office/drawing/2014/main" id="{50D956AB-3239-7149-8772-5706F78D9A57}"/>
              </a:ext>
            </a:extLst>
          </p:cNvPr>
          <p:cNvPicPr>
            <a:picLocks noChangeAspect="1"/>
          </p:cNvPicPr>
          <p:nvPr/>
        </p:nvPicPr>
        <p:blipFill>
          <a:blip r:embed="rId4"/>
          <a:stretch>
            <a:fillRect/>
          </a:stretch>
        </p:blipFill>
        <p:spPr>
          <a:xfrm>
            <a:off x="4526903" y="2801482"/>
            <a:ext cx="3805767" cy="2078044"/>
          </a:xfrm>
          <a:prstGeom prst="rect">
            <a:avLst/>
          </a:prstGeom>
        </p:spPr>
      </p:pic>
    </p:spTree>
    <p:extLst>
      <p:ext uri="{BB962C8B-B14F-4D97-AF65-F5344CB8AC3E}">
        <p14:creationId xmlns:p14="http://schemas.microsoft.com/office/powerpoint/2010/main" val="113527709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Number of cars own on each state</a:t>
            </a:r>
            <a:endParaRPr dirty="0"/>
          </a:p>
        </p:txBody>
      </p:sp>
      <p:sp>
        <p:nvSpPr>
          <p:cNvPr id="142" name="Shape 91"/>
          <p:cNvSpPr/>
          <p:nvPr/>
        </p:nvSpPr>
        <p:spPr>
          <a:xfrm>
            <a:off x="59832" y="1785882"/>
            <a:ext cx="4171418" cy="208342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200" dirty="0"/>
              <a:t>In terms of the proportion of customers who own or do not own a car in order of </a:t>
            </a:r>
            <a:r>
              <a:rPr lang="en-US" altLang="zh-CN" sz="1200" dirty="0"/>
              <a:t>states</a:t>
            </a:r>
            <a:r>
              <a:rPr lang="en-US" sz="1200" dirty="0"/>
              <a:t>, New South Wales has 1520 customers, nearly 800 customers own a car, and 700 customers do not; Queensland and Victoria have a ratio close to 1:1. </a:t>
            </a:r>
          </a:p>
          <a:p>
            <a:endParaRPr lang="en-US" sz="1200" dirty="0"/>
          </a:p>
          <a:p>
            <a:pPr marL="171450" indent="-171450">
              <a:buFont typeface="Arial" panose="020B0604020202020204" pitchFamily="34" charset="0"/>
              <a:buChar char="•"/>
            </a:pPr>
            <a:r>
              <a:rPr lang="en-US" sz="1200" dirty="0"/>
              <a:t>NSW has the largest number of customers on the new customer list, but more customers do not own a cars than own a cars, also in Victoria.</a:t>
            </a:r>
            <a:endParaRPr sz="12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3AD4F390-55D0-2E4F-94C6-A7FFBA07ED70}"/>
              </a:ext>
            </a:extLst>
          </p:cNvPr>
          <p:cNvPicPr>
            <a:picLocks noChangeAspect="1"/>
          </p:cNvPicPr>
          <p:nvPr/>
        </p:nvPicPr>
        <p:blipFill>
          <a:blip r:embed="rId2"/>
          <a:stretch>
            <a:fillRect/>
          </a:stretch>
        </p:blipFill>
        <p:spPr>
          <a:xfrm>
            <a:off x="5164039" y="843808"/>
            <a:ext cx="2786159" cy="2173816"/>
          </a:xfrm>
          <a:prstGeom prst="rect">
            <a:avLst/>
          </a:prstGeom>
        </p:spPr>
      </p:pic>
      <p:pic>
        <p:nvPicPr>
          <p:cNvPr id="6" name="Picture 5">
            <a:extLst>
              <a:ext uri="{FF2B5EF4-FFF2-40B4-BE49-F238E27FC236}">
                <a16:creationId xmlns:a16="http://schemas.microsoft.com/office/drawing/2014/main" id="{EE8D1451-47C5-1346-A42A-DADDC925884F}"/>
              </a:ext>
            </a:extLst>
          </p:cNvPr>
          <p:cNvPicPr>
            <a:picLocks noChangeAspect="1"/>
          </p:cNvPicPr>
          <p:nvPr/>
        </p:nvPicPr>
        <p:blipFill>
          <a:blip r:embed="rId3"/>
          <a:stretch>
            <a:fillRect/>
          </a:stretch>
        </p:blipFill>
        <p:spPr>
          <a:xfrm>
            <a:off x="5228198" y="3040907"/>
            <a:ext cx="2722000" cy="2090496"/>
          </a:xfrm>
          <a:prstGeom prst="rect">
            <a:avLst/>
          </a:prstGeom>
        </p:spPr>
      </p:pic>
    </p:spTree>
    <p:extLst>
      <p:ext uri="{BB962C8B-B14F-4D97-AF65-F5344CB8AC3E}">
        <p14:creationId xmlns:p14="http://schemas.microsoft.com/office/powerpoint/2010/main" val="150779500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Segment/ Analysis</a:t>
            </a:r>
            <a:endParaRPr dirty="0"/>
          </a:p>
        </p:txBody>
      </p:sp>
      <p:sp>
        <p:nvSpPr>
          <p:cNvPr id="151" name="Shape 100"/>
          <p:cNvSpPr/>
          <p:nvPr/>
        </p:nvSpPr>
        <p:spPr>
          <a:xfrm>
            <a:off x="205025" y="1864297"/>
            <a:ext cx="4134600" cy="229578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200" dirty="0"/>
              <a:t>After rating customers in four age groups according to the RFM model, all customers received one of four ratings: Gold, Silver, Bronze, Basic and one of 10 scores (i.e., r+f+m: 4+4+4=12); Customers are divided into 10 categories based on points for customers characteristics: car ownership, job category, and Wealth Segment.</a:t>
            </a:r>
          </a:p>
          <a:p>
            <a:endParaRPr lang="en-US" sz="1200" dirty="0"/>
          </a:p>
          <a:p>
            <a:r>
              <a:rPr lang="en-US" sz="1200" dirty="0"/>
              <a:t>Mapping the category to the new user list reveals that the Customer_id: 973 customer has the highest score and is the most promising customer.</a:t>
            </a:r>
            <a:endParaRPr sz="1200"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701EA2D1-BF94-7D49-B403-7EB2846E124E}"/>
              </a:ext>
            </a:extLst>
          </p:cNvPr>
          <p:cNvPicPr>
            <a:picLocks noChangeAspect="1"/>
          </p:cNvPicPr>
          <p:nvPr/>
        </p:nvPicPr>
        <p:blipFill>
          <a:blip r:embed="rId2"/>
          <a:stretch>
            <a:fillRect/>
          </a:stretch>
        </p:blipFill>
        <p:spPr>
          <a:xfrm>
            <a:off x="4471383" y="3074524"/>
            <a:ext cx="4299242" cy="638385"/>
          </a:xfrm>
          <a:prstGeom prst="rect">
            <a:avLst/>
          </a:prstGeom>
        </p:spPr>
      </p:pic>
      <p:pic>
        <p:nvPicPr>
          <p:cNvPr id="3" name="Picture 2">
            <a:extLst>
              <a:ext uri="{FF2B5EF4-FFF2-40B4-BE49-F238E27FC236}">
                <a16:creationId xmlns:a16="http://schemas.microsoft.com/office/drawing/2014/main" id="{AE32360F-CAF9-2E4E-836F-AEFE3AB297D1}"/>
              </a:ext>
            </a:extLst>
          </p:cNvPr>
          <p:cNvPicPr>
            <a:picLocks noChangeAspect="1"/>
          </p:cNvPicPr>
          <p:nvPr/>
        </p:nvPicPr>
        <p:blipFill>
          <a:blip r:embed="rId3"/>
          <a:stretch>
            <a:fillRect/>
          </a:stretch>
        </p:blipFill>
        <p:spPr>
          <a:xfrm>
            <a:off x="3615266" y="3949143"/>
            <a:ext cx="5528734" cy="643194"/>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269</TotalTime>
  <Words>1048</Words>
  <Application>Microsoft Macintosh PowerPoint</Application>
  <PresentationFormat>On-screen Show (16:9)</PresentationFormat>
  <Paragraphs>68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Open Sans</vt:lpstr>
      <vt:lpstr>Open Sans Extrabold</vt:lpstr>
      <vt:lpstr>Open Sans Light</vt: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Hua Lu</cp:lastModifiedBy>
  <cp:revision>11</cp:revision>
  <dcterms:modified xsi:type="dcterms:W3CDTF">2020-09-18T03:08:07Z</dcterms:modified>
</cp:coreProperties>
</file>