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notesMasterIdLst>
    <p:notesMasterId r:id="rId2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frequent fraud is to change your electricity and gas meters.
1) based on a research on estimation 1.4b is sold every year 
2) 304% is increase from 2016 to 2022 
3) 13,415 cases are officially reported 
4) the amount that we have to bear is 50$ per household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goal is to catch frauds, because we could achieve three things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making new features were so important for us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features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4 base line model 
logistic, a, b, c</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slideLayout" Target="../slideLayouts/slideLayout1.xml"/><Relationship Id="rId6"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slideLayout" Target="../slideLayouts/slideLayout1.xml"/><Relationship Id="rId7"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slideLayout" Target="../slideLayouts/slideLayout1.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slideLayout" Target="../slideLayouts/slideLayout1.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slideLayout" Target="../slideLayouts/slideLayout1.xml"/><Relationship Id="rId5"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image" Target="../media/image-18-6.png"/><Relationship Id="rId7" Type="http://schemas.openxmlformats.org/officeDocument/2006/relationships/image" Target="../media/image-18-7.png"/><Relationship Id="rId8" Type="http://schemas.openxmlformats.org/officeDocument/2006/relationships/image" Target="../media/image-18-8.png"/><Relationship Id="rId9" Type="http://schemas.openxmlformats.org/officeDocument/2006/relationships/image" Target="../media/image-18-9.png"/><Relationship Id="rId10" Type="http://schemas.openxmlformats.org/officeDocument/2006/relationships/slideLayout" Target="../slideLayouts/slideLayout1.xml"/><Relationship Id="rId11"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1.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90488" y="238125"/>
            <a:ext cx="8963025" cy="4814888"/>
          </a:xfrm>
          <a:prstGeom prst="roundRect">
            <a:avLst>
              <a:gd name="adj" fmla="val 2849"/>
            </a:avLst>
          </a:prstGeom>
          <a:solidFill>
            <a:srgbClr val="F5F1E9"/>
          </a:solidFill>
          <a:ln/>
        </p:spPr>
      </p:sp>
      <p:pic>
        <p:nvPicPr>
          <p:cNvPr id="3" name="Image 0" descr="preencoded.png">    </p:cNvPr>
          <p:cNvPicPr>
            <a:picLocks noChangeAspect="1"/>
          </p:cNvPicPr>
          <p:nvPr/>
        </p:nvPicPr>
        <p:blipFill>
          <a:blip r:embed="rId1"/>
          <a:stretch>
            <a:fillRect/>
          </a:stretch>
        </p:blipFill>
        <p:spPr>
          <a:xfrm>
            <a:off x="5967413" y="1485900"/>
            <a:ext cx="2509838" cy="2452688"/>
          </a:xfrm>
          <a:prstGeom prst="rect">
            <a:avLst/>
          </a:prstGeom>
        </p:spPr>
      </p:pic>
      <p:sp>
        <p:nvSpPr>
          <p:cNvPr id="4" name="Text 1"/>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5" name="Text 2"/>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6" name="Text 3"/>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7" name="Text 4"/>
          <p:cNvSpPr/>
          <p:nvPr/>
        </p:nvSpPr>
        <p:spPr>
          <a:xfrm>
            <a:off x="742950" y="1428750"/>
            <a:ext cx="5381625" cy="785813"/>
          </a:xfrm>
          <a:prstGeom prst="rect">
            <a:avLst/>
          </a:prstGeom>
          <a:noFill/>
          <a:ln/>
        </p:spPr>
        <p:txBody>
          <a:bodyPr wrap="square" rtlCol="0" anchor="ctr"/>
          <a:lstStyle/>
          <a:p>
            <a:pPr algn="l" indent="0" marL="0">
              <a:lnSpc>
                <a:spcPts val="6188"/>
              </a:lnSpc>
              <a:buNone/>
            </a:pPr>
            <a:r>
              <a:rPr lang="en-US" sz="5625" b="1" dirty="0">
                <a:solidFill>
                  <a:srgbClr val="000000">
                    <a:alpha val="99000"/>
                  </a:srgbClr>
                </a:solidFill>
                <a:latin typeface="Plus Jakarta Sans" pitchFamily="34" charset="0"/>
                <a:ea typeface="Plus Jakarta Sans" pitchFamily="34" charset="-122"/>
                <a:cs typeface="Plus Jakarta Sans" pitchFamily="34" charset="-120"/>
              </a:rPr>
              <a:t>Zero Fraud AI</a:t>
            </a:r>
            <a:endParaRPr lang="en-US" sz="5625" dirty="0"/>
          </a:p>
        </p:txBody>
      </p:sp>
      <p:sp>
        <p:nvSpPr>
          <p:cNvPr id="8" name="Text 5"/>
          <p:cNvSpPr/>
          <p:nvPr/>
        </p:nvSpPr>
        <p:spPr>
          <a:xfrm>
            <a:off x="733425" y="2428875"/>
            <a:ext cx="5391150" cy="366713"/>
          </a:xfrm>
          <a:prstGeom prst="rect">
            <a:avLst/>
          </a:prstGeom>
          <a:noFill/>
          <a:ln/>
        </p:spPr>
        <p:txBody>
          <a:bodyPr wrap="square" rtlCol="0" anchor="ctr"/>
          <a:lstStyle/>
          <a:p>
            <a:pPr algn="l" indent="0" marL="0">
              <a:lnSpc>
                <a:spcPts val="2888"/>
              </a:lnSpc>
              <a:buNone/>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Catching Energy Frauds </a:t>
            </a:r>
            <a:endParaRPr lang="en-US" sz="26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5F1E9"/>
        </a:solidFill>
      </p:bgPr>
    </p:bg>
    <p:spTree>
      <p:nvGrpSpPr>
        <p:cNvPr id="1" name=""/>
        <p:cNvGrpSpPr/>
        <p:nvPr/>
      </p:nvGrpSpPr>
      <p:grpSpPr>
        <a:xfrm>
          <a:off x="0" y="0"/>
          <a:ext cx="0" cy="0"/>
          <a:chOff x="0" y="0"/>
          <a:chExt cx="0" cy="0"/>
        </a:xfrm>
      </p:grpSpPr>
      <p:sp>
        <p:nvSpPr>
          <p:cNvPr id="2" name="Text 0"/>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3" name="Text 1"/>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4" name="Text 2"/>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5" name="Text 3"/>
          <p:cNvSpPr/>
          <p:nvPr/>
        </p:nvSpPr>
        <p:spPr>
          <a:xfrm>
            <a:off x="447675" y="447675"/>
            <a:ext cx="2943225" cy="1466850"/>
          </a:xfrm>
          <a:prstGeom prst="rect">
            <a:avLst/>
          </a:prstGeom>
          <a:noFill/>
          <a:ln/>
        </p:spPr>
        <p:txBody>
          <a:bodyPr wrap="square" rtlCol="0" anchor="ctr"/>
          <a:lstStyle/>
          <a:p>
            <a:pPr algn="l" indent="0" marL="0">
              <a:lnSpc>
                <a:spcPts val="2888"/>
              </a:lnSpc>
              <a:buNone/>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our attempts to make the models work better </a:t>
            </a:r>
            <a:endParaRPr lang="en-US" sz="2625"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5F1E9"/>
        </a:solidFill>
      </p:bgPr>
    </p:bg>
    <p:spTree>
      <p:nvGrpSpPr>
        <p:cNvPr id="1" name=""/>
        <p:cNvGrpSpPr/>
        <p:nvPr/>
      </p:nvGrpSpPr>
      <p:grpSpPr>
        <a:xfrm>
          <a:off x="0" y="0"/>
          <a:ext cx="0" cy="0"/>
          <a:chOff x="0" y="0"/>
          <a:chExt cx="0" cy="0"/>
        </a:xfrm>
      </p:grpSpPr>
      <p:sp>
        <p:nvSpPr>
          <p:cNvPr id="2" name="Text 0"/>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3" name="Text 1"/>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4" name="Text 2"/>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5" name="Text 3"/>
          <p:cNvSpPr/>
          <p:nvPr/>
        </p:nvSpPr>
        <p:spPr>
          <a:xfrm>
            <a:off x="447675" y="447675"/>
            <a:ext cx="2943225" cy="1466850"/>
          </a:xfrm>
          <a:prstGeom prst="rect">
            <a:avLst/>
          </a:prstGeom>
          <a:noFill/>
          <a:ln/>
        </p:spPr>
        <p:txBody>
          <a:bodyPr wrap="square" rtlCol="0" anchor="ctr"/>
          <a:lstStyle/>
          <a:p>
            <a:pPr algn="l" indent="0" marL="0">
              <a:lnSpc>
                <a:spcPts val="2888"/>
              </a:lnSpc>
              <a:buNone/>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our attempts to make the models work better </a:t>
            </a:r>
            <a:endParaRPr lang="en-US" sz="2625"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5F1E9"/>
        </a:solidFill>
      </p:bgPr>
    </p:bg>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7129463" y="1409700"/>
            <a:ext cx="1784793" cy="3100388"/>
          </a:xfrm>
          <a:prstGeom prst="rect">
            <a:avLst/>
          </a:prstGeom>
        </p:spPr>
      </p:pic>
      <p:pic>
        <p:nvPicPr>
          <p:cNvPr id="3" name="Image 1" descr="preencoded.png">    </p:cNvPr>
          <p:cNvPicPr>
            <a:picLocks noChangeAspect="1"/>
          </p:cNvPicPr>
          <p:nvPr/>
        </p:nvPicPr>
        <p:blipFill>
          <a:blip r:embed="rId2"/>
          <a:stretch>
            <a:fillRect/>
          </a:stretch>
        </p:blipFill>
        <p:spPr>
          <a:xfrm>
            <a:off x="4938713" y="1409700"/>
            <a:ext cx="1784793" cy="3100388"/>
          </a:xfrm>
          <a:prstGeom prst="rect">
            <a:avLst/>
          </a:prstGeom>
        </p:spPr>
      </p:pic>
      <p:pic>
        <p:nvPicPr>
          <p:cNvPr id="4" name="Image 2" descr="preencoded.png">    </p:cNvPr>
          <p:cNvPicPr>
            <a:picLocks noChangeAspect="1"/>
          </p:cNvPicPr>
          <p:nvPr/>
        </p:nvPicPr>
        <p:blipFill>
          <a:blip r:embed="rId3"/>
          <a:stretch>
            <a:fillRect/>
          </a:stretch>
        </p:blipFill>
        <p:spPr>
          <a:xfrm>
            <a:off x="2747963" y="1409700"/>
            <a:ext cx="1784793" cy="3100388"/>
          </a:xfrm>
          <a:prstGeom prst="rect">
            <a:avLst/>
          </a:prstGeom>
        </p:spPr>
      </p:pic>
      <p:pic>
        <p:nvPicPr>
          <p:cNvPr id="5" name="Image 3" descr="preencoded.png">    </p:cNvPr>
          <p:cNvPicPr>
            <a:picLocks noChangeAspect="1"/>
          </p:cNvPicPr>
          <p:nvPr/>
        </p:nvPicPr>
        <p:blipFill>
          <a:blip r:embed="rId4"/>
          <a:stretch>
            <a:fillRect/>
          </a:stretch>
        </p:blipFill>
        <p:spPr>
          <a:xfrm>
            <a:off x="557213" y="1409700"/>
            <a:ext cx="1784793" cy="3100388"/>
          </a:xfrm>
          <a:prstGeom prst="rect">
            <a:avLst/>
          </a:prstGeom>
        </p:spPr>
      </p:pic>
      <p:sp>
        <p:nvSpPr>
          <p:cNvPr id="6" name="Text 0"/>
          <p:cNvSpPr/>
          <p:nvPr/>
        </p:nvSpPr>
        <p:spPr>
          <a:xfrm>
            <a:off x="447675" y="447675"/>
            <a:ext cx="2943225" cy="366713"/>
          </a:xfrm>
          <a:prstGeom prst="rect">
            <a:avLst/>
          </a:prstGeom>
          <a:noFill/>
          <a:ln/>
        </p:spPr>
        <p:txBody>
          <a:bodyPr wrap="square" rtlCol="0" anchor="ctr"/>
          <a:lstStyle/>
          <a:p>
            <a:pPr algn="l" indent="0" marL="0">
              <a:lnSpc>
                <a:spcPts val="2888"/>
              </a:lnSpc>
              <a:buNone/>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Final</a:t>
            </a:r>
            <a:endParaRPr lang="en-US" sz="2625" dirty="0"/>
          </a:p>
        </p:txBody>
      </p:sp>
      <p:sp>
        <p:nvSpPr>
          <p:cNvPr id="7" name="Text 1"/>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8" name="Text 2"/>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9" name="Text 3"/>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10" name="Text 4"/>
          <p:cNvSpPr/>
          <p:nvPr/>
        </p:nvSpPr>
        <p:spPr>
          <a:xfrm>
            <a:off x="7319963" y="1000125"/>
            <a:ext cx="1866900" cy="238125"/>
          </a:xfrm>
          <a:prstGeom prst="rect">
            <a:avLst/>
          </a:prstGeom>
          <a:noFill/>
          <a:ln/>
        </p:spPr>
        <p:txBody>
          <a:bodyPr wrap="square" rtlCol="0" anchor="ctr"/>
          <a:lstStyle/>
          <a:p>
            <a:pPr algn="l" indent="0" marL="0">
              <a:lnSpc>
                <a:spcPts val="1859"/>
              </a:lnSpc>
              <a:buNone/>
            </a:pPr>
            <a:r>
              <a:rPr lang="en-US" sz="1690" spc="-37" kern="0" dirty="0">
                <a:solidFill>
                  <a:srgbClr val="000000">
                    <a:alpha val="99000"/>
                  </a:srgbClr>
                </a:solidFill>
                <a:latin typeface="Plus Jakarta Sans" pitchFamily="34" charset="0"/>
                <a:ea typeface="Plus Jakarta Sans" pitchFamily="34" charset="-122"/>
                <a:cs typeface="Plus Jakarta Sans" pitchFamily="34" charset="-120"/>
              </a:rPr>
              <a:t>Classification</a:t>
            </a:r>
            <a:endParaRPr lang="en-US" sz="1690" dirty="0"/>
          </a:p>
        </p:txBody>
      </p:sp>
      <p:sp>
        <p:nvSpPr>
          <p:cNvPr id="11" name="Text 5"/>
          <p:cNvSpPr/>
          <p:nvPr/>
        </p:nvSpPr>
        <p:spPr>
          <a:xfrm>
            <a:off x="5314950" y="1000125"/>
            <a:ext cx="1485900" cy="238125"/>
          </a:xfrm>
          <a:prstGeom prst="rect">
            <a:avLst/>
          </a:prstGeom>
          <a:noFill/>
          <a:ln/>
        </p:spPr>
        <p:txBody>
          <a:bodyPr wrap="square" rtlCol="0" anchor="ctr"/>
          <a:lstStyle/>
          <a:p>
            <a:pPr algn="l" indent="0" marL="0">
              <a:lnSpc>
                <a:spcPts val="1859"/>
              </a:lnSpc>
              <a:buNone/>
            </a:pPr>
            <a:r>
              <a:rPr lang="en-US" sz="1690" spc="-37" kern="0" dirty="0">
                <a:solidFill>
                  <a:srgbClr val="000000">
                    <a:alpha val="99000"/>
                  </a:srgbClr>
                </a:solidFill>
                <a:latin typeface="Plus Jakarta Sans" pitchFamily="34" charset="0"/>
                <a:ea typeface="Plus Jakarta Sans" pitchFamily="34" charset="-122"/>
                <a:cs typeface="Plus Jakarta Sans" pitchFamily="34" charset="-120"/>
              </a:rPr>
              <a:t>Modeling</a:t>
            </a:r>
            <a:endParaRPr lang="en-US" sz="1690" dirty="0"/>
          </a:p>
        </p:txBody>
      </p:sp>
      <p:sp>
        <p:nvSpPr>
          <p:cNvPr id="12" name="Text 6"/>
          <p:cNvSpPr/>
          <p:nvPr/>
        </p:nvSpPr>
        <p:spPr>
          <a:xfrm>
            <a:off x="3124200" y="762000"/>
            <a:ext cx="1704975" cy="476250"/>
          </a:xfrm>
          <a:prstGeom prst="rect">
            <a:avLst/>
          </a:prstGeom>
          <a:noFill/>
          <a:ln/>
        </p:spPr>
        <p:txBody>
          <a:bodyPr wrap="square" rtlCol="0" anchor="ctr"/>
          <a:lstStyle/>
          <a:p>
            <a:pPr algn="l" indent="0" marL="0">
              <a:lnSpc>
                <a:spcPts val="1859"/>
              </a:lnSpc>
              <a:buNone/>
            </a:pPr>
            <a:r>
              <a:rPr lang="en-US" sz="1690" spc="-37" kern="0" dirty="0">
                <a:solidFill>
                  <a:srgbClr val="000000">
                    <a:alpha val="99000"/>
                  </a:srgbClr>
                </a:solidFill>
                <a:latin typeface="Plus Jakarta Sans" pitchFamily="34" charset="0"/>
                <a:ea typeface="Plus Jakarta Sans" pitchFamily="34" charset="-122"/>
                <a:cs typeface="Plus Jakarta Sans" pitchFamily="34" charset="-120"/>
              </a:rPr>
              <a:t>Feature Engineering</a:t>
            </a:r>
            <a:endParaRPr lang="en-US" sz="1690" dirty="0"/>
          </a:p>
        </p:txBody>
      </p:sp>
      <p:sp>
        <p:nvSpPr>
          <p:cNvPr id="13" name="Text 7"/>
          <p:cNvSpPr/>
          <p:nvPr/>
        </p:nvSpPr>
        <p:spPr>
          <a:xfrm>
            <a:off x="1181100" y="1000125"/>
            <a:ext cx="995362" cy="238125"/>
          </a:xfrm>
          <a:prstGeom prst="rect">
            <a:avLst/>
          </a:prstGeom>
          <a:noFill/>
          <a:ln/>
        </p:spPr>
        <p:txBody>
          <a:bodyPr wrap="square" rtlCol="0" anchor="ctr"/>
          <a:lstStyle/>
          <a:p>
            <a:pPr algn="l" indent="0" marL="0">
              <a:lnSpc>
                <a:spcPts val="1859"/>
              </a:lnSpc>
              <a:buNone/>
            </a:pPr>
            <a:r>
              <a:rPr lang="en-US" sz="1690" spc="-37" kern="0" dirty="0">
                <a:solidFill>
                  <a:srgbClr val="000000">
                    <a:alpha val="99000"/>
                  </a:srgbClr>
                </a:solidFill>
                <a:latin typeface="Plus Jakarta Sans" pitchFamily="34" charset="0"/>
                <a:ea typeface="Plus Jakarta Sans" pitchFamily="34" charset="-122"/>
                <a:cs typeface="Plus Jakarta Sans" pitchFamily="34" charset="-120"/>
              </a:rPr>
              <a:t>Data</a:t>
            </a:r>
            <a:endParaRPr lang="en-US" sz="169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90488" y="238125"/>
            <a:ext cx="8963025" cy="4814888"/>
          </a:xfrm>
          <a:prstGeom prst="roundRect">
            <a:avLst>
              <a:gd name="adj" fmla="val 2849"/>
            </a:avLst>
          </a:prstGeom>
          <a:solidFill>
            <a:srgbClr val="F5F1E9"/>
          </a:solidFill>
          <a:ln/>
        </p:spPr>
      </p:sp>
      <p:sp>
        <p:nvSpPr>
          <p:cNvPr id="3" name="Text 1"/>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4" name="Text 2"/>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5" name="Text 3"/>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6" name="Text 4"/>
          <p:cNvSpPr/>
          <p:nvPr/>
        </p:nvSpPr>
        <p:spPr>
          <a:xfrm>
            <a:off x="3957638" y="1385888"/>
            <a:ext cx="5343525" cy="3667125"/>
          </a:xfrm>
          <a:prstGeom prst="rect">
            <a:avLst/>
          </a:prstGeom>
          <a:noFill/>
          <a:ln/>
        </p:spPr>
        <p:txBody>
          <a:bodyPr wrap="square" rtlCol="0" anchor="ctr"/>
          <a:lstStyle/>
          <a:p>
            <a:pPr algn="r" indent="0" marL="0">
              <a:lnSpc>
                <a:spcPts val="28875"/>
              </a:lnSpc>
              <a:buNone/>
            </a:pPr>
            <a:r>
              <a:rPr lang="en-US" sz="26250" spc="-1312" kern="0" dirty="0">
                <a:solidFill>
                  <a:srgbClr val="000000">
                    <a:alpha val="99000"/>
                  </a:srgbClr>
                </a:solidFill>
                <a:latin typeface="Plus Jakarta Sans" pitchFamily="34" charset="0"/>
                <a:ea typeface="Plus Jakarta Sans" pitchFamily="34" charset="-122"/>
                <a:cs typeface="Plus Jakarta Sans" pitchFamily="34" charset="-120"/>
              </a:rPr>
              <a:t>03</a:t>
            </a:r>
            <a:endParaRPr lang="en-US" sz="26250" dirty="0"/>
          </a:p>
        </p:txBody>
      </p:sp>
      <p:sp>
        <p:nvSpPr>
          <p:cNvPr id="7" name="Text 5"/>
          <p:cNvSpPr/>
          <p:nvPr/>
        </p:nvSpPr>
        <p:spPr>
          <a:xfrm>
            <a:off x="742950" y="1047750"/>
            <a:ext cx="4829175" cy="785813"/>
          </a:xfrm>
          <a:prstGeom prst="rect">
            <a:avLst/>
          </a:prstGeom>
          <a:noFill/>
          <a:ln/>
        </p:spPr>
        <p:txBody>
          <a:bodyPr wrap="square" rtlCol="0" anchor="ctr"/>
          <a:lstStyle/>
          <a:p>
            <a:pPr algn="l" indent="0" marL="0">
              <a:lnSpc>
                <a:spcPts val="6188"/>
              </a:lnSpc>
              <a:buNone/>
            </a:pPr>
            <a:r>
              <a:rPr lang="en-US" sz="5625" b="1" dirty="0">
                <a:solidFill>
                  <a:srgbClr val="000000">
                    <a:alpha val="99000"/>
                  </a:srgbClr>
                </a:solidFill>
                <a:latin typeface="Plus Jakarta Sans" pitchFamily="34" charset="0"/>
                <a:ea typeface="Plus Jakarta Sans" pitchFamily="34" charset="-122"/>
                <a:cs typeface="Plus Jakarta Sans" pitchFamily="34" charset="-120"/>
              </a:rPr>
              <a:t>Final Result</a:t>
            </a:r>
            <a:endParaRPr lang="en-US" sz="56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5F1E9"/>
        </a:solidFill>
      </p:bgPr>
    </p:bg>
    <p:spTree>
      <p:nvGrpSpPr>
        <p:cNvPr id="1" name=""/>
        <p:cNvGrpSpPr/>
        <p:nvPr/>
      </p:nvGrpSpPr>
      <p:grpSpPr>
        <a:xfrm>
          <a:off x="0" y="0"/>
          <a:ext cx="0" cy="0"/>
          <a:chOff x="0" y="0"/>
          <a:chExt cx="0" cy="0"/>
        </a:xfrm>
      </p:grpSpPr>
      <p:sp>
        <p:nvSpPr>
          <p:cNvPr id="2" name="Shape 0"/>
          <p:cNvSpPr/>
          <p:nvPr/>
        </p:nvSpPr>
        <p:spPr>
          <a:xfrm>
            <a:off x="90488" y="238125"/>
            <a:ext cx="8963025" cy="4814888"/>
          </a:xfrm>
          <a:prstGeom prst="roundRect">
            <a:avLst>
              <a:gd name="adj" fmla="val 2849"/>
            </a:avLst>
          </a:prstGeom>
          <a:solidFill>
            <a:srgbClr val="FBF4BD"/>
          </a:solidFill>
          <a:ln w="12700">
            <a:solidFill>
              <a:srgbClr val="000000"/>
            </a:solidFill>
            <a:prstDash val="solid"/>
          </a:ln>
        </p:spPr>
      </p:sp>
      <p:pic>
        <p:nvPicPr>
          <p:cNvPr id="3" name="Image 0" descr="preencoded.png">    </p:cNvPr>
          <p:cNvPicPr>
            <a:picLocks noChangeAspect="1"/>
          </p:cNvPicPr>
          <p:nvPr/>
        </p:nvPicPr>
        <p:blipFill>
          <a:blip r:embed="rId1"/>
          <a:stretch>
            <a:fillRect/>
          </a:stretch>
        </p:blipFill>
        <p:spPr>
          <a:xfrm>
            <a:off x="90487" y="240508"/>
            <a:ext cx="8960644" cy="4812504"/>
          </a:xfrm>
          <a:prstGeom prst="rect">
            <a:avLst/>
          </a:prstGeom>
        </p:spPr>
      </p:pic>
      <p:pic>
        <p:nvPicPr>
          <p:cNvPr id="4" name="Image 1" descr="preencoded.png">    </p:cNvPr>
          <p:cNvPicPr>
            <a:picLocks noChangeAspect="1"/>
          </p:cNvPicPr>
          <p:nvPr/>
        </p:nvPicPr>
        <p:blipFill>
          <a:blip r:embed="rId2"/>
          <a:stretch>
            <a:fillRect/>
          </a:stretch>
        </p:blipFill>
        <p:spPr>
          <a:xfrm>
            <a:off x="1423988" y="904875"/>
            <a:ext cx="881063" cy="881063"/>
          </a:xfrm>
          <a:prstGeom prst="rect">
            <a:avLst/>
          </a:prstGeom>
        </p:spPr>
      </p:pic>
      <p:pic>
        <p:nvPicPr>
          <p:cNvPr id="5" name="Image 2" descr="preencoded.png">    </p:cNvPr>
          <p:cNvPicPr>
            <a:picLocks noChangeAspect="1"/>
          </p:cNvPicPr>
          <p:nvPr/>
        </p:nvPicPr>
        <p:blipFill>
          <a:blip r:embed="rId3"/>
          <a:stretch>
            <a:fillRect/>
          </a:stretch>
        </p:blipFill>
        <p:spPr>
          <a:xfrm>
            <a:off x="2252663" y="3443288"/>
            <a:ext cx="881063" cy="881063"/>
          </a:xfrm>
          <a:prstGeom prst="rect">
            <a:avLst/>
          </a:prstGeom>
        </p:spPr>
      </p:pic>
      <p:pic>
        <p:nvPicPr>
          <p:cNvPr id="6" name="Image 3" descr="preencoded.png">    </p:cNvPr>
          <p:cNvPicPr>
            <a:picLocks noChangeAspect="1"/>
          </p:cNvPicPr>
          <p:nvPr/>
        </p:nvPicPr>
        <p:blipFill>
          <a:blip r:embed="rId4"/>
          <a:stretch>
            <a:fillRect/>
          </a:stretch>
        </p:blipFill>
        <p:spPr>
          <a:xfrm>
            <a:off x="6500813" y="3443288"/>
            <a:ext cx="881063" cy="881063"/>
          </a:xfrm>
          <a:prstGeom prst="rect">
            <a:avLst/>
          </a:prstGeom>
        </p:spPr>
      </p:pic>
      <p:pic>
        <p:nvPicPr>
          <p:cNvPr id="7" name="Image 4" descr="preencoded.png">    </p:cNvPr>
          <p:cNvPicPr>
            <a:picLocks noChangeAspect="1"/>
          </p:cNvPicPr>
          <p:nvPr/>
        </p:nvPicPr>
        <p:blipFill>
          <a:blip r:embed="rId5"/>
          <a:stretch>
            <a:fillRect/>
          </a:stretch>
        </p:blipFill>
        <p:spPr>
          <a:xfrm>
            <a:off x="6672263" y="685800"/>
            <a:ext cx="881063" cy="881063"/>
          </a:xfrm>
          <a:prstGeom prst="rect">
            <a:avLst/>
          </a:prstGeom>
        </p:spPr>
      </p:pic>
      <p:sp>
        <p:nvSpPr>
          <p:cNvPr id="8" name="Text 1"/>
          <p:cNvSpPr/>
          <p:nvPr/>
        </p:nvSpPr>
        <p:spPr>
          <a:xfrm>
            <a:off x="3124200" y="2024062"/>
            <a:ext cx="3371850" cy="1100138"/>
          </a:xfrm>
          <a:prstGeom prst="rect">
            <a:avLst/>
          </a:prstGeom>
          <a:noFill/>
          <a:ln/>
        </p:spPr>
        <p:txBody>
          <a:bodyPr wrap="square" rtlCol="0" anchor="ctr"/>
          <a:lstStyle/>
          <a:p>
            <a:pPr algn="ctr" indent="0" marL="0">
              <a:lnSpc>
                <a:spcPts val="2888"/>
              </a:lnSpc>
              <a:buNone/>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Here’s the performance of the model</a:t>
            </a:r>
            <a:endParaRPr lang="en-US" sz="2625" dirty="0"/>
          </a:p>
        </p:txBody>
      </p:sp>
      <p:sp>
        <p:nvSpPr>
          <p:cNvPr id="9" name="Text 2"/>
          <p:cNvSpPr/>
          <p:nvPr/>
        </p:nvSpPr>
        <p:spPr>
          <a:xfrm>
            <a:off x="4038600" y="314325"/>
            <a:ext cx="862012" cy="66675"/>
          </a:xfrm>
          <a:prstGeom prst="rect">
            <a:avLst/>
          </a:prstGeom>
          <a:noFill/>
          <a:ln/>
        </p:spPr>
        <p:txBody>
          <a:bodyPr wrap="square" rtlCol="0" anchor="ctr"/>
          <a:lstStyle/>
          <a:p>
            <a:pPr algn="r"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HIGH VALUE</a:t>
            </a:r>
            <a:endParaRPr lang="en-US" sz="488" dirty="0"/>
          </a:p>
        </p:txBody>
      </p:sp>
      <p:sp>
        <p:nvSpPr>
          <p:cNvPr id="10" name="Text 3"/>
          <p:cNvSpPr/>
          <p:nvPr/>
        </p:nvSpPr>
        <p:spPr>
          <a:xfrm>
            <a:off x="4691063" y="4862513"/>
            <a:ext cx="847725"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LOW VALUE</a:t>
            </a:r>
            <a:endParaRPr lang="en-US" sz="488" dirty="0"/>
          </a:p>
        </p:txBody>
      </p:sp>
      <p:sp>
        <p:nvSpPr>
          <p:cNvPr id="11" name="Text 4"/>
          <p:cNvSpPr/>
          <p:nvPr/>
        </p:nvSpPr>
        <p:spPr>
          <a:xfrm>
            <a:off x="166688" y="2647950"/>
            <a:ext cx="909638"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HIGH EFFORT</a:t>
            </a:r>
            <a:endParaRPr lang="en-US" sz="488" dirty="0"/>
          </a:p>
        </p:txBody>
      </p:sp>
      <p:sp>
        <p:nvSpPr>
          <p:cNvPr id="12" name="Text 5"/>
          <p:cNvSpPr/>
          <p:nvPr/>
        </p:nvSpPr>
        <p:spPr>
          <a:xfrm>
            <a:off x="8543925" y="2647950"/>
            <a:ext cx="890587" cy="66675"/>
          </a:xfrm>
          <a:prstGeom prst="rect">
            <a:avLst/>
          </a:prstGeom>
          <a:noFill/>
          <a:ln/>
        </p:spPr>
        <p:txBody>
          <a:bodyPr wrap="square" rtlCol="0" anchor="ctr"/>
          <a:lstStyle/>
          <a:p>
            <a:pPr algn="r"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LOW EFFORT</a:t>
            </a:r>
            <a:endParaRPr lang="en-US" sz="488" dirty="0"/>
          </a:p>
        </p:txBody>
      </p:sp>
      <p:sp>
        <p:nvSpPr>
          <p:cNvPr id="13" name="Text 6"/>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14" name="Text 7"/>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15" name="Text 8"/>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5F1E9"/>
        </a:solidFill>
      </p:bgPr>
    </p:bg>
    <p:spTree>
      <p:nvGrpSpPr>
        <p:cNvPr id="1" name=""/>
        <p:cNvGrpSpPr/>
        <p:nvPr/>
      </p:nvGrpSpPr>
      <p:grpSpPr>
        <a:xfrm>
          <a:off x="0" y="0"/>
          <a:ext cx="0" cy="0"/>
          <a:chOff x="0" y="0"/>
          <a:chExt cx="0" cy="0"/>
        </a:xfrm>
      </p:grpSpPr>
      <p:sp>
        <p:nvSpPr>
          <p:cNvPr id="2" name="Shape 0"/>
          <p:cNvSpPr/>
          <p:nvPr/>
        </p:nvSpPr>
        <p:spPr>
          <a:xfrm>
            <a:off x="90488" y="238125"/>
            <a:ext cx="8963025" cy="4814888"/>
          </a:xfrm>
          <a:prstGeom prst="roundRect">
            <a:avLst>
              <a:gd name="adj" fmla="val 2849"/>
            </a:avLst>
          </a:prstGeom>
          <a:solidFill>
            <a:srgbClr val="F5F1E9"/>
          </a:solidFill>
          <a:ln w="12700">
            <a:solidFill>
              <a:srgbClr val="000000"/>
            </a:solidFill>
            <a:prstDash val="solid"/>
          </a:ln>
        </p:spPr>
      </p:sp>
      <p:sp>
        <p:nvSpPr>
          <p:cNvPr id="3" name="Shape 1"/>
          <p:cNvSpPr/>
          <p:nvPr/>
        </p:nvSpPr>
        <p:spPr>
          <a:xfrm>
            <a:off x="376238" y="778669"/>
            <a:ext cx="4148137" cy="366713"/>
          </a:xfrm>
          <a:prstGeom prst="rect">
            <a:avLst/>
          </a:prstGeom>
          <a:noFill/>
          <a:ln/>
        </p:spPr>
      </p:sp>
      <p:sp>
        <p:nvSpPr>
          <p:cNvPr id="4" name="Shape 2"/>
          <p:cNvSpPr/>
          <p:nvPr/>
        </p:nvSpPr>
        <p:spPr>
          <a:xfrm>
            <a:off x="376238" y="1828800"/>
            <a:ext cx="2157413" cy="2214563"/>
          </a:xfrm>
          <a:prstGeom prst="rect">
            <a:avLst/>
          </a:prstGeom>
          <a:noFill/>
          <a:ln/>
        </p:spPr>
      </p:sp>
      <p:sp>
        <p:nvSpPr>
          <p:cNvPr id="5" name="Shape 3"/>
          <p:cNvSpPr/>
          <p:nvPr/>
        </p:nvSpPr>
        <p:spPr>
          <a:xfrm>
            <a:off x="3490913" y="1828800"/>
            <a:ext cx="2157413" cy="2214563"/>
          </a:xfrm>
          <a:prstGeom prst="rect">
            <a:avLst/>
          </a:prstGeom>
          <a:noFill/>
          <a:ln/>
        </p:spPr>
      </p:sp>
      <p:sp>
        <p:nvSpPr>
          <p:cNvPr id="6" name="Shape 4"/>
          <p:cNvSpPr/>
          <p:nvPr/>
        </p:nvSpPr>
        <p:spPr>
          <a:xfrm>
            <a:off x="6605588" y="1828800"/>
            <a:ext cx="2157413" cy="2214563"/>
          </a:xfrm>
          <a:prstGeom prst="rect">
            <a:avLst/>
          </a:prstGeom>
          <a:noFill/>
          <a:ln/>
        </p:spPr>
      </p:sp>
      <p:pic>
        <p:nvPicPr>
          <p:cNvPr id="7" name="Image 0" descr="preencoded.png">    </p:cNvPr>
          <p:cNvPicPr>
            <a:picLocks noChangeAspect="1"/>
          </p:cNvPicPr>
          <p:nvPr/>
        </p:nvPicPr>
        <p:blipFill>
          <a:blip r:embed="rId1"/>
          <a:stretch>
            <a:fillRect/>
          </a:stretch>
        </p:blipFill>
        <p:spPr>
          <a:xfrm>
            <a:off x="6605588" y="1828800"/>
            <a:ext cx="2157413" cy="1881187"/>
          </a:xfrm>
          <a:prstGeom prst="rect">
            <a:avLst/>
          </a:prstGeom>
        </p:spPr>
      </p:pic>
      <p:pic>
        <p:nvPicPr>
          <p:cNvPr id="8" name="Image 1" descr="preencoded.png">    </p:cNvPr>
          <p:cNvPicPr>
            <a:picLocks noChangeAspect="1"/>
          </p:cNvPicPr>
          <p:nvPr/>
        </p:nvPicPr>
        <p:blipFill>
          <a:blip r:embed="rId2"/>
          <a:stretch>
            <a:fillRect/>
          </a:stretch>
        </p:blipFill>
        <p:spPr>
          <a:xfrm>
            <a:off x="3490913" y="1828800"/>
            <a:ext cx="2157413" cy="1881187"/>
          </a:xfrm>
          <a:prstGeom prst="rect">
            <a:avLst/>
          </a:prstGeom>
        </p:spPr>
      </p:pic>
      <p:pic>
        <p:nvPicPr>
          <p:cNvPr id="9" name="Image 2" descr="preencoded.png">    </p:cNvPr>
          <p:cNvPicPr>
            <a:picLocks noChangeAspect="1"/>
          </p:cNvPicPr>
          <p:nvPr/>
        </p:nvPicPr>
        <p:blipFill>
          <a:blip r:embed="rId3"/>
          <a:stretch>
            <a:fillRect/>
          </a:stretch>
        </p:blipFill>
        <p:spPr>
          <a:xfrm>
            <a:off x="376238" y="1828800"/>
            <a:ext cx="2157413" cy="1881187"/>
          </a:xfrm>
          <a:prstGeom prst="rect">
            <a:avLst/>
          </a:prstGeom>
        </p:spPr>
      </p:pic>
      <p:sp>
        <p:nvSpPr>
          <p:cNvPr id="10" name="Text 5"/>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11" name="Text 6"/>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12" name="Text 7"/>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13" name="Text 8"/>
          <p:cNvSpPr/>
          <p:nvPr/>
        </p:nvSpPr>
        <p:spPr>
          <a:xfrm>
            <a:off x="376238" y="778669"/>
            <a:ext cx="4605338" cy="366713"/>
          </a:xfrm>
          <a:prstGeom prst="rect">
            <a:avLst/>
          </a:prstGeom>
          <a:noFill/>
          <a:ln/>
        </p:spPr>
        <p:txBody>
          <a:bodyPr wrap="square" rtlCol="0" anchor="ctr"/>
          <a:lstStyle/>
          <a:p>
            <a:pPr algn="l" indent="0" marL="0">
              <a:lnSpc>
                <a:spcPts val="2888"/>
              </a:lnSpc>
              <a:buNone/>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Our tech stack</a:t>
            </a:r>
            <a:endParaRPr lang="en-US" sz="2625" dirty="0"/>
          </a:p>
        </p:txBody>
      </p:sp>
      <p:sp>
        <p:nvSpPr>
          <p:cNvPr id="14" name="Text 9"/>
          <p:cNvSpPr/>
          <p:nvPr/>
        </p:nvSpPr>
        <p:spPr>
          <a:xfrm>
            <a:off x="6605588" y="3757613"/>
            <a:ext cx="2614613"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C.</a:t>
            </a:r>
            <a:endParaRPr lang="en-US" sz="1500" dirty="0"/>
          </a:p>
        </p:txBody>
      </p:sp>
      <p:sp>
        <p:nvSpPr>
          <p:cNvPr id="15" name="Text 10"/>
          <p:cNvSpPr/>
          <p:nvPr/>
        </p:nvSpPr>
        <p:spPr>
          <a:xfrm>
            <a:off x="3490913" y="3757613"/>
            <a:ext cx="2614613"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B.</a:t>
            </a:r>
            <a:endParaRPr lang="en-US" sz="1500" dirty="0"/>
          </a:p>
        </p:txBody>
      </p:sp>
      <p:sp>
        <p:nvSpPr>
          <p:cNvPr id="16" name="Text 11"/>
          <p:cNvSpPr/>
          <p:nvPr/>
        </p:nvSpPr>
        <p:spPr>
          <a:xfrm>
            <a:off x="376238" y="3757613"/>
            <a:ext cx="2614613"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A.</a:t>
            </a:r>
            <a:endParaRPr lang="en-US"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5F1E9"/>
        </a:solidFill>
      </p:bgPr>
    </p:bg>
    <p:spTree>
      <p:nvGrpSpPr>
        <p:cNvPr id="1" name=""/>
        <p:cNvGrpSpPr/>
        <p:nvPr/>
      </p:nvGrpSpPr>
      <p:grpSpPr>
        <a:xfrm>
          <a:off x="0" y="0"/>
          <a:ext cx="0" cy="0"/>
          <a:chOff x="0" y="0"/>
          <a:chExt cx="0" cy="0"/>
        </a:xfrm>
      </p:grpSpPr>
      <p:sp>
        <p:nvSpPr>
          <p:cNvPr id="2" name="Shape 0"/>
          <p:cNvSpPr/>
          <p:nvPr/>
        </p:nvSpPr>
        <p:spPr>
          <a:xfrm>
            <a:off x="90488" y="242888"/>
            <a:ext cx="8963025" cy="4814888"/>
          </a:xfrm>
          <a:prstGeom prst="roundRect">
            <a:avLst>
              <a:gd name="adj" fmla="val 2849"/>
            </a:avLst>
          </a:prstGeom>
          <a:solidFill>
            <a:srgbClr val="F5F1E9"/>
          </a:solidFill>
          <a:ln w="12700">
            <a:solidFill>
              <a:srgbClr val="000000"/>
            </a:solidFill>
            <a:prstDash val="solid"/>
          </a:ln>
        </p:spPr>
      </p:sp>
      <p:sp>
        <p:nvSpPr>
          <p:cNvPr id="3" name="Shape 1"/>
          <p:cNvSpPr/>
          <p:nvPr/>
        </p:nvSpPr>
        <p:spPr>
          <a:xfrm>
            <a:off x="190500" y="2681288"/>
            <a:ext cx="2366963" cy="1785938"/>
          </a:xfrm>
          <a:prstGeom prst="rect">
            <a:avLst/>
          </a:prstGeom>
          <a:noFill/>
          <a:ln/>
        </p:spPr>
      </p:sp>
      <p:pic>
        <p:nvPicPr>
          <p:cNvPr id="4" name="Image 0" descr="preencoded.png">    </p:cNvPr>
          <p:cNvPicPr>
            <a:picLocks noChangeAspect="1"/>
          </p:cNvPicPr>
          <p:nvPr/>
        </p:nvPicPr>
        <p:blipFill>
          <a:blip r:embed="rId1"/>
          <a:stretch>
            <a:fillRect/>
          </a:stretch>
        </p:blipFill>
        <p:spPr>
          <a:xfrm>
            <a:off x="3671888" y="971550"/>
            <a:ext cx="5386388" cy="3028950"/>
          </a:xfrm>
          <a:prstGeom prst="rect">
            <a:avLst/>
          </a:prstGeom>
        </p:spPr>
      </p:pic>
      <p:pic>
        <p:nvPicPr>
          <p:cNvPr id="5" name="Image 1" descr="preencoded.png">    </p:cNvPr>
          <p:cNvPicPr>
            <a:picLocks noChangeAspect="1"/>
          </p:cNvPicPr>
          <p:nvPr/>
        </p:nvPicPr>
        <p:blipFill>
          <a:blip r:embed="rId2"/>
          <a:stretch>
            <a:fillRect/>
          </a:stretch>
        </p:blipFill>
        <p:spPr>
          <a:xfrm>
            <a:off x="2957513" y="523875"/>
            <a:ext cx="6096000" cy="4257675"/>
          </a:xfrm>
          <a:prstGeom prst="rect">
            <a:avLst/>
          </a:prstGeom>
        </p:spPr>
      </p:pic>
      <p:sp>
        <p:nvSpPr>
          <p:cNvPr id="6" name="Text 2"/>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7" name="Text 3"/>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8" name="Text 4"/>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9" name="Text 5"/>
          <p:cNvSpPr/>
          <p:nvPr/>
        </p:nvSpPr>
        <p:spPr>
          <a:xfrm>
            <a:off x="190500" y="552450"/>
            <a:ext cx="3224213" cy="366713"/>
          </a:xfrm>
          <a:prstGeom prst="rect">
            <a:avLst/>
          </a:prstGeom>
          <a:noFill/>
          <a:ln/>
        </p:spPr>
        <p:txBody>
          <a:bodyPr wrap="square" rtlCol="0" anchor="ctr"/>
          <a:lstStyle/>
          <a:p>
            <a:pPr algn="l" indent="0" marL="0">
              <a:lnSpc>
                <a:spcPts val="2888"/>
              </a:lnSpc>
              <a:buNone/>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Going forward, </a:t>
            </a:r>
            <a:endParaRPr lang="en-US" sz="2625" dirty="0"/>
          </a:p>
        </p:txBody>
      </p:sp>
      <p:sp>
        <p:nvSpPr>
          <p:cNvPr id="10" name="Text 6"/>
          <p:cNvSpPr/>
          <p:nvPr/>
        </p:nvSpPr>
        <p:spPr>
          <a:xfrm>
            <a:off x="190500" y="2681288"/>
            <a:ext cx="2824163" cy="57150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Fraud Detection  Web Application</a:t>
            </a:r>
            <a:endParaRPr lang="en-US" sz="1500" dirty="0"/>
          </a:p>
        </p:txBody>
      </p:sp>
      <p:sp>
        <p:nvSpPr>
          <p:cNvPr id="11" name="Text 7"/>
          <p:cNvSpPr/>
          <p:nvPr/>
        </p:nvSpPr>
        <p:spPr>
          <a:xfrm>
            <a:off x="190500" y="3367088"/>
            <a:ext cx="2824163" cy="1100138"/>
          </a:xfrm>
          <a:prstGeom prst="rect">
            <a:avLst/>
          </a:prstGeom>
          <a:noFill/>
          <a:ln/>
        </p:spPr>
        <p:txBody>
          <a:bodyPr wrap="square" rtlCol="0" anchor="ctr"/>
          <a:lstStyle/>
          <a:p>
            <a:pPr algn="l" indent="0" marL="0">
              <a:lnSpc>
                <a:spcPts val="1238"/>
              </a:lnSpc>
              <a:buNone/>
            </a:pPr>
            <a:r>
              <a:rPr lang="en-US" sz="825" spc="-18" kern="0" dirty="0">
                <a:solidFill>
                  <a:srgbClr val="000000">
                    <a:alpha val="99000"/>
                  </a:srgbClr>
                </a:solidFill>
                <a:latin typeface="Plus Jakarta Sans" pitchFamily="34" charset="0"/>
                <a:ea typeface="Plus Jakarta Sans" pitchFamily="34" charset="-122"/>
                <a:cs typeface="Plus Jakarta Sans" pitchFamily="34" charset="-120"/>
              </a:rPr>
              <a:t>This is a smart analysis feature based on our energy fraud detection model. It is a completely smart feature that detects suspicious patterns in complex consumption data and predicts fraud. Now you don't have to worry about fraud anymore! It can be said that this is our AI solution for a fair energy world.</a:t>
            </a:r>
            <a:endParaRPr lang="en-US" sz="82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5F1E9"/>
        </a:solidFill>
      </p:bgPr>
    </p:bg>
    <p:spTree>
      <p:nvGrpSpPr>
        <p:cNvPr id="1" name=""/>
        <p:cNvGrpSpPr/>
        <p:nvPr/>
      </p:nvGrpSpPr>
      <p:grpSpPr>
        <a:xfrm>
          <a:off x="0" y="0"/>
          <a:ext cx="0" cy="0"/>
          <a:chOff x="0" y="0"/>
          <a:chExt cx="0" cy="0"/>
        </a:xfrm>
      </p:grpSpPr>
      <p:sp>
        <p:nvSpPr>
          <p:cNvPr id="2" name="Shape 0"/>
          <p:cNvSpPr/>
          <p:nvPr/>
        </p:nvSpPr>
        <p:spPr>
          <a:xfrm>
            <a:off x="376238" y="778669"/>
            <a:ext cx="4148137" cy="366713"/>
          </a:xfrm>
          <a:prstGeom prst="rect">
            <a:avLst/>
          </a:prstGeom>
          <a:noFill/>
          <a:ln/>
        </p:spPr>
      </p:sp>
      <p:pic>
        <p:nvPicPr>
          <p:cNvPr id="3" name="Image 0" descr="preencoded.png">    </p:cNvPr>
          <p:cNvPicPr>
            <a:picLocks noChangeAspect="1"/>
          </p:cNvPicPr>
          <p:nvPr/>
        </p:nvPicPr>
        <p:blipFill>
          <a:blip r:embed="rId1"/>
          <a:stretch>
            <a:fillRect/>
          </a:stretch>
        </p:blipFill>
        <p:spPr>
          <a:xfrm>
            <a:off x="6781800" y="1714500"/>
            <a:ext cx="881063" cy="881063"/>
          </a:xfrm>
          <a:prstGeom prst="rect">
            <a:avLst/>
          </a:prstGeom>
        </p:spPr>
      </p:pic>
      <p:pic>
        <p:nvPicPr>
          <p:cNvPr id="4" name="Image 1" descr="preencoded.png">    </p:cNvPr>
          <p:cNvPicPr>
            <a:picLocks noChangeAspect="1"/>
          </p:cNvPicPr>
          <p:nvPr/>
        </p:nvPicPr>
        <p:blipFill>
          <a:blip r:embed="rId2"/>
          <a:stretch>
            <a:fillRect/>
          </a:stretch>
        </p:blipFill>
        <p:spPr>
          <a:xfrm>
            <a:off x="4200525" y="1714500"/>
            <a:ext cx="881063" cy="881063"/>
          </a:xfrm>
          <a:prstGeom prst="rect">
            <a:avLst/>
          </a:prstGeom>
        </p:spPr>
      </p:pic>
      <p:pic>
        <p:nvPicPr>
          <p:cNvPr id="5" name="Image 2" descr="preencoded.png">    </p:cNvPr>
          <p:cNvPicPr>
            <a:picLocks noChangeAspect="1"/>
          </p:cNvPicPr>
          <p:nvPr/>
        </p:nvPicPr>
        <p:blipFill>
          <a:blip r:embed="rId3"/>
          <a:stretch>
            <a:fillRect/>
          </a:stretch>
        </p:blipFill>
        <p:spPr>
          <a:xfrm>
            <a:off x="1619250" y="1714500"/>
            <a:ext cx="881063" cy="881063"/>
          </a:xfrm>
          <a:prstGeom prst="rect">
            <a:avLst/>
          </a:prstGeom>
        </p:spPr>
      </p:pic>
      <p:sp>
        <p:nvSpPr>
          <p:cNvPr id="6" name="Text 1"/>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7" name="Text 2"/>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8" name="Text 3"/>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9" name="Text 4"/>
          <p:cNvSpPr/>
          <p:nvPr/>
        </p:nvSpPr>
        <p:spPr>
          <a:xfrm>
            <a:off x="6462713" y="3186113"/>
            <a:ext cx="2371725"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Murat</a:t>
            </a:r>
            <a:endParaRPr lang="en-US" sz="1500" dirty="0"/>
          </a:p>
        </p:txBody>
      </p:sp>
      <p:sp>
        <p:nvSpPr>
          <p:cNvPr id="10" name="Text 5"/>
          <p:cNvSpPr/>
          <p:nvPr/>
        </p:nvSpPr>
        <p:spPr>
          <a:xfrm>
            <a:off x="6462713" y="3552825"/>
            <a:ext cx="2371725" cy="257175"/>
          </a:xfrm>
          <a:prstGeom prst="rect">
            <a:avLst/>
          </a:prstGeom>
          <a:noFill/>
          <a:ln/>
        </p:spPr>
        <p:txBody>
          <a:bodyPr wrap="square" rtlCol="0" anchor="ctr"/>
          <a:lstStyle/>
          <a:p>
            <a:pPr algn="l" indent="0" marL="0">
              <a:lnSpc>
                <a:spcPts val="2025"/>
              </a:lnSpc>
              <a:buNone/>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Data Scientist</a:t>
            </a:r>
            <a:endParaRPr lang="en-US" sz="1350" dirty="0"/>
          </a:p>
        </p:txBody>
      </p:sp>
      <p:sp>
        <p:nvSpPr>
          <p:cNvPr id="11" name="Text 6"/>
          <p:cNvSpPr/>
          <p:nvPr/>
        </p:nvSpPr>
        <p:spPr>
          <a:xfrm>
            <a:off x="3881438" y="3186113"/>
            <a:ext cx="2371725"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Murat</a:t>
            </a:r>
            <a:endParaRPr lang="en-US" sz="1500" dirty="0"/>
          </a:p>
        </p:txBody>
      </p:sp>
      <p:sp>
        <p:nvSpPr>
          <p:cNvPr id="12" name="Text 7"/>
          <p:cNvSpPr/>
          <p:nvPr/>
        </p:nvSpPr>
        <p:spPr>
          <a:xfrm>
            <a:off x="3881438" y="3552825"/>
            <a:ext cx="2371725" cy="257175"/>
          </a:xfrm>
          <a:prstGeom prst="rect">
            <a:avLst/>
          </a:prstGeom>
          <a:noFill/>
          <a:ln/>
        </p:spPr>
        <p:txBody>
          <a:bodyPr wrap="square" rtlCol="0" anchor="ctr"/>
          <a:lstStyle/>
          <a:p>
            <a:pPr algn="l" indent="0" marL="0">
              <a:lnSpc>
                <a:spcPts val="2025"/>
              </a:lnSpc>
              <a:buNone/>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Data Scientist</a:t>
            </a:r>
            <a:endParaRPr lang="en-US" sz="1350" dirty="0"/>
          </a:p>
        </p:txBody>
      </p:sp>
      <p:sp>
        <p:nvSpPr>
          <p:cNvPr id="13" name="Text 8"/>
          <p:cNvSpPr/>
          <p:nvPr/>
        </p:nvSpPr>
        <p:spPr>
          <a:xfrm>
            <a:off x="1300163" y="3186113"/>
            <a:ext cx="2371725"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Murat</a:t>
            </a:r>
            <a:endParaRPr lang="en-US" sz="1500" dirty="0"/>
          </a:p>
        </p:txBody>
      </p:sp>
      <p:sp>
        <p:nvSpPr>
          <p:cNvPr id="14" name="Text 9"/>
          <p:cNvSpPr/>
          <p:nvPr/>
        </p:nvSpPr>
        <p:spPr>
          <a:xfrm>
            <a:off x="1300163" y="3552825"/>
            <a:ext cx="2371725" cy="257175"/>
          </a:xfrm>
          <a:prstGeom prst="rect">
            <a:avLst/>
          </a:prstGeom>
          <a:noFill/>
          <a:ln/>
        </p:spPr>
        <p:txBody>
          <a:bodyPr wrap="square" rtlCol="0" anchor="ctr"/>
          <a:lstStyle/>
          <a:p>
            <a:pPr algn="l" indent="0" marL="0">
              <a:lnSpc>
                <a:spcPts val="2025"/>
              </a:lnSpc>
              <a:buNone/>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Data Scientist</a:t>
            </a:r>
            <a:endParaRPr lang="en-US" sz="1350" dirty="0"/>
          </a:p>
        </p:txBody>
      </p:sp>
      <p:sp>
        <p:nvSpPr>
          <p:cNvPr id="15" name="Text 10"/>
          <p:cNvSpPr/>
          <p:nvPr/>
        </p:nvSpPr>
        <p:spPr>
          <a:xfrm>
            <a:off x="376238" y="778669"/>
            <a:ext cx="4605338" cy="366713"/>
          </a:xfrm>
          <a:prstGeom prst="rect">
            <a:avLst/>
          </a:prstGeom>
          <a:noFill/>
          <a:ln/>
        </p:spPr>
        <p:txBody>
          <a:bodyPr wrap="square" rtlCol="0" anchor="ctr"/>
          <a:lstStyle/>
          <a:p>
            <a:pPr algn="l" indent="0" marL="0">
              <a:lnSpc>
                <a:spcPts val="2888"/>
              </a:lnSpc>
              <a:buNone/>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Team </a:t>
            </a:r>
            <a:endParaRPr lang="en-US" sz="2625"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90488" y="238125"/>
            <a:ext cx="8963025" cy="4814888"/>
          </a:xfrm>
          <a:prstGeom prst="roundRect">
            <a:avLst>
              <a:gd name="adj" fmla="val 2849"/>
            </a:avLst>
          </a:prstGeom>
          <a:solidFill>
            <a:srgbClr val="000000"/>
          </a:solidFill>
          <a:ln w="12700">
            <a:solidFill>
              <a:srgbClr val="F5F1E9"/>
            </a:solidFill>
            <a:prstDash val="solid"/>
          </a:ln>
        </p:spPr>
      </p:sp>
      <p:sp>
        <p:nvSpPr>
          <p:cNvPr id="3" name="Shape 1"/>
          <p:cNvSpPr/>
          <p:nvPr/>
        </p:nvSpPr>
        <p:spPr>
          <a:xfrm>
            <a:off x="376238" y="595313"/>
            <a:ext cx="4148137" cy="733425"/>
          </a:xfrm>
          <a:prstGeom prst="rect">
            <a:avLst/>
          </a:prstGeom>
          <a:noFill/>
          <a:ln/>
        </p:spPr>
      </p:sp>
      <p:pic>
        <p:nvPicPr>
          <p:cNvPr id="4" name="Image 0" descr="preencoded.png">    </p:cNvPr>
          <p:cNvPicPr>
            <a:picLocks noChangeAspect="1"/>
          </p:cNvPicPr>
          <p:nvPr/>
        </p:nvPicPr>
        <p:blipFill>
          <a:blip r:embed="rId1"/>
          <a:stretch>
            <a:fillRect/>
          </a:stretch>
        </p:blipFill>
        <p:spPr>
          <a:xfrm>
            <a:off x="695325" y="2066925"/>
            <a:ext cx="881063" cy="881063"/>
          </a:xfrm>
          <a:prstGeom prst="rect">
            <a:avLst/>
          </a:prstGeom>
        </p:spPr>
      </p:pic>
      <p:pic>
        <p:nvPicPr>
          <p:cNvPr id="5" name="Image 1" descr="preencoded.png">    </p:cNvPr>
          <p:cNvPicPr>
            <a:picLocks noChangeAspect="1"/>
          </p:cNvPicPr>
          <p:nvPr/>
        </p:nvPicPr>
        <p:blipFill>
          <a:blip r:embed="rId2"/>
          <a:stretch>
            <a:fillRect/>
          </a:stretch>
        </p:blipFill>
        <p:spPr>
          <a:xfrm>
            <a:off x="2986088" y="2066925"/>
            <a:ext cx="881063" cy="881063"/>
          </a:xfrm>
          <a:prstGeom prst="rect">
            <a:avLst/>
          </a:prstGeom>
        </p:spPr>
      </p:pic>
      <p:pic>
        <p:nvPicPr>
          <p:cNvPr id="6" name="Image 2" descr="preencoded.png">    </p:cNvPr>
          <p:cNvPicPr>
            <a:picLocks noChangeAspect="1"/>
          </p:cNvPicPr>
          <p:nvPr/>
        </p:nvPicPr>
        <p:blipFill>
          <a:blip r:embed="rId3"/>
          <a:stretch>
            <a:fillRect/>
          </a:stretch>
        </p:blipFill>
        <p:spPr>
          <a:xfrm>
            <a:off x="5276850" y="2066925"/>
            <a:ext cx="881063" cy="881063"/>
          </a:xfrm>
          <a:prstGeom prst="rect">
            <a:avLst/>
          </a:prstGeom>
        </p:spPr>
      </p:pic>
      <p:pic>
        <p:nvPicPr>
          <p:cNvPr id="7" name="Image 3" descr="preencoded.png">    </p:cNvPr>
          <p:cNvPicPr>
            <a:picLocks noChangeAspect="1"/>
          </p:cNvPicPr>
          <p:nvPr/>
        </p:nvPicPr>
        <p:blipFill>
          <a:blip r:embed="rId4"/>
          <a:stretch>
            <a:fillRect/>
          </a:stretch>
        </p:blipFill>
        <p:spPr>
          <a:xfrm>
            <a:off x="7567612" y="2066925"/>
            <a:ext cx="881063" cy="881063"/>
          </a:xfrm>
          <a:prstGeom prst="rect">
            <a:avLst/>
          </a:prstGeom>
        </p:spPr>
      </p:pic>
      <p:pic>
        <p:nvPicPr>
          <p:cNvPr id="8" name="Image 4" descr="preencoded.png">    </p:cNvPr>
          <p:cNvPicPr>
            <a:picLocks noChangeAspect="1"/>
          </p:cNvPicPr>
          <p:nvPr/>
        </p:nvPicPr>
        <p:blipFill>
          <a:blip r:embed="rId5"/>
          <a:stretch>
            <a:fillRect/>
          </a:stretch>
        </p:blipFill>
        <p:spPr>
          <a:xfrm>
            <a:off x="633413" y="2000250"/>
            <a:ext cx="1019175" cy="1019175"/>
          </a:xfrm>
          <a:prstGeom prst="rect">
            <a:avLst/>
          </a:prstGeom>
        </p:spPr>
      </p:pic>
      <p:pic>
        <p:nvPicPr>
          <p:cNvPr id="9" name="Image 5" descr="preencoded.png">    </p:cNvPr>
          <p:cNvPicPr>
            <a:picLocks noChangeAspect="1"/>
          </p:cNvPicPr>
          <p:nvPr/>
        </p:nvPicPr>
        <p:blipFill>
          <a:blip r:embed="rId6"/>
          <a:stretch>
            <a:fillRect/>
          </a:stretch>
        </p:blipFill>
        <p:spPr>
          <a:xfrm>
            <a:off x="7581900" y="2066925"/>
            <a:ext cx="876300" cy="876300"/>
          </a:xfrm>
          <a:prstGeom prst="rect">
            <a:avLst/>
          </a:prstGeom>
        </p:spPr>
      </p:pic>
      <p:pic>
        <p:nvPicPr>
          <p:cNvPr id="10" name="Image 6" descr="preencoded.png">    </p:cNvPr>
          <p:cNvPicPr>
            <a:picLocks noChangeAspect="1"/>
          </p:cNvPicPr>
          <p:nvPr/>
        </p:nvPicPr>
        <p:blipFill>
          <a:blip r:embed="rId7"/>
          <a:stretch>
            <a:fillRect/>
          </a:stretch>
        </p:blipFill>
        <p:spPr>
          <a:xfrm>
            <a:off x="5276850" y="2066925"/>
            <a:ext cx="876300" cy="876300"/>
          </a:xfrm>
          <a:prstGeom prst="rect">
            <a:avLst/>
          </a:prstGeom>
        </p:spPr>
      </p:pic>
      <p:pic>
        <p:nvPicPr>
          <p:cNvPr id="11" name="Image 7" descr="preencoded.png">    </p:cNvPr>
          <p:cNvPicPr>
            <a:picLocks noChangeAspect="1"/>
          </p:cNvPicPr>
          <p:nvPr/>
        </p:nvPicPr>
        <p:blipFill>
          <a:blip r:embed="rId8"/>
          <a:stretch>
            <a:fillRect/>
          </a:stretch>
        </p:blipFill>
        <p:spPr>
          <a:xfrm>
            <a:off x="2933700" y="2000250"/>
            <a:ext cx="1023938" cy="1023938"/>
          </a:xfrm>
          <a:prstGeom prst="rect">
            <a:avLst/>
          </a:prstGeom>
        </p:spPr>
      </p:pic>
      <p:pic>
        <p:nvPicPr>
          <p:cNvPr id="12" name="Image 8" descr="preencoded.png">    </p:cNvPr>
          <p:cNvPicPr>
            <a:picLocks noChangeAspect="1"/>
          </p:cNvPicPr>
          <p:nvPr/>
        </p:nvPicPr>
        <p:blipFill>
          <a:blip r:embed="rId9"/>
          <a:stretch>
            <a:fillRect/>
          </a:stretch>
        </p:blipFill>
        <p:spPr>
          <a:xfrm>
            <a:off x="390525" y="3324225"/>
            <a:ext cx="8115300" cy="70142"/>
          </a:xfrm>
          <a:prstGeom prst="rect">
            <a:avLst/>
          </a:prstGeom>
        </p:spPr>
      </p:pic>
      <p:sp>
        <p:nvSpPr>
          <p:cNvPr id="13" name="Text 2"/>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14" name="Text 3"/>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15" name="Text 4"/>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16" name="Text 5"/>
          <p:cNvSpPr/>
          <p:nvPr/>
        </p:nvSpPr>
        <p:spPr>
          <a:xfrm>
            <a:off x="376238" y="595313"/>
            <a:ext cx="4605338" cy="733425"/>
          </a:xfrm>
          <a:prstGeom prst="rect">
            <a:avLst/>
          </a:prstGeom>
          <a:noFill/>
          <a:ln/>
        </p:spPr>
        <p:txBody>
          <a:bodyPr wrap="square" rtlCol="0" anchor="ctr"/>
          <a:lstStyle/>
          <a:p>
            <a:pPr algn="l" indent="0" marL="0">
              <a:lnSpc>
                <a:spcPts val="2888"/>
              </a:lnSpc>
              <a:buNone/>
            </a:pPr>
            <a:r>
              <a:rPr lang="en-US" sz="2625" spc="-58" kern="0" dirty="0">
                <a:solidFill>
                  <a:srgbClr val="F5F1E9">
                    <a:alpha val="99000"/>
                  </a:srgbClr>
                </a:solidFill>
                <a:latin typeface="Plus Jakarta Sans" pitchFamily="34" charset="0"/>
                <a:ea typeface="Plus Jakarta Sans" pitchFamily="34" charset="-122"/>
                <a:cs typeface="Plus Jakarta Sans" pitchFamily="34" charset="-120"/>
              </a:rPr>
              <a:t>How do we feel about our process?</a:t>
            </a:r>
            <a:endParaRPr lang="en-US" sz="2625" dirty="0"/>
          </a:p>
        </p:txBody>
      </p:sp>
      <p:sp>
        <p:nvSpPr>
          <p:cNvPr id="17" name="Text 6"/>
          <p:cNvSpPr/>
          <p:nvPr/>
        </p:nvSpPr>
        <p:spPr>
          <a:xfrm>
            <a:off x="376238" y="3538538"/>
            <a:ext cx="2371725" cy="285750"/>
          </a:xfrm>
          <a:prstGeom prst="rect">
            <a:avLst/>
          </a:prstGeom>
          <a:noFill/>
          <a:ln/>
        </p:spPr>
        <p:txBody>
          <a:bodyPr wrap="square" rtlCol="0" anchor="ctr"/>
          <a:lstStyle/>
          <a:p>
            <a:pPr algn="l" indent="0" marL="0">
              <a:lnSpc>
                <a:spcPts val="2250"/>
              </a:lnSpc>
              <a:buNone/>
            </a:pPr>
            <a:r>
              <a:rPr lang="en-US" sz="1500" b="1" spc="105" kern="0" dirty="0">
                <a:solidFill>
                  <a:srgbClr val="F5F1E9">
                    <a:alpha val="99000"/>
                  </a:srgbClr>
                </a:solidFill>
                <a:latin typeface="Plus Jakarta Sans" pitchFamily="34" charset="0"/>
                <a:ea typeface="Plus Jakarta Sans" pitchFamily="34" charset="-122"/>
                <a:cs typeface="Plus Jakarta Sans" pitchFamily="34" charset="-120"/>
              </a:rPr>
              <a:t>Don’t Love It</a:t>
            </a:r>
            <a:endParaRPr lang="en-US" sz="1500" dirty="0"/>
          </a:p>
        </p:txBody>
      </p:sp>
      <p:sp>
        <p:nvSpPr>
          <p:cNvPr id="18" name="Text 7"/>
          <p:cNvSpPr/>
          <p:nvPr/>
        </p:nvSpPr>
        <p:spPr>
          <a:xfrm>
            <a:off x="6624638" y="3538538"/>
            <a:ext cx="2371725" cy="285750"/>
          </a:xfrm>
          <a:prstGeom prst="rect">
            <a:avLst/>
          </a:prstGeom>
          <a:noFill/>
          <a:ln/>
        </p:spPr>
        <p:txBody>
          <a:bodyPr wrap="square" rtlCol="0" anchor="ctr"/>
          <a:lstStyle/>
          <a:p>
            <a:pPr algn="r" indent="0" marL="0">
              <a:lnSpc>
                <a:spcPts val="2250"/>
              </a:lnSpc>
              <a:buNone/>
            </a:pPr>
            <a:r>
              <a:rPr lang="en-US" sz="1500" b="1" spc="105" kern="0" dirty="0">
                <a:solidFill>
                  <a:srgbClr val="F5F1E9">
                    <a:alpha val="99000"/>
                  </a:srgbClr>
                </a:solidFill>
                <a:latin typeface="Plus Jakarta Sans" pitchFamily="34" charset="0"/>
                <a:ea typeface="Plus Jakarta Sans" pitchFamily="34" charset="-122"/>
                <a:cs typeface="Plus Jakarta Sans" pitchFamily="34" charset="-120"/>
              </a:rPr>
              <a:t>Love It</a:t>
            </a:r>
            <a:endParaRPr lang="en-US" sz="1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90488" y="238125"/>
            <a:ext cx="8963025" cy="4814888"/>
          </a:xfrm>
          <a:prstGeom prst="roundRect">
            <a:avLst>
              <a:gd name="adj" fmla="val 2849"/>
            </a:avLst>
          </a:prstGeom>
          <a:solidFill>
            <a:srgbClr val="F5F1E9"/>
          </a:solidFill>
          <a:ln/>
        </p:spPr>
      </p:sp>
      <p:sp>
        <p:nvSpPr>
          <p:cNvPr id="3" name="Text 1"/>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4" name="Text 2"/>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5" name="Text 3"/>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6" name="Text 4"/>
          <p:cNvSpPr/>
          <p:nvPr/>
        </p:nvSpPr>
        <p:spPr>
          <a:xfrm>
            <a:off x="742950" y="1000125"/>
            <a:ext cx="5181600" cy="785813"/>
          </a:xfrm>
          <a:prstGeom prst="rect">
            <a:avLst/>
          </a:prstGeom>
          <a:noFill/>
          <a:ln/>
        </p:spPr>
        <p:txBody>
          <a:bodyPr wrap="square" rtlCol="0" anchor="ctr"/>
          <a:lstStyle/>
          <a:p>
            <a:pPr algn="l" indent="0" marL="0">
              <a:lnSpc>
                <a:spcPts val="6188"/>
              </a:lnSpc>
              <a:buNone/>
            </a:pPr>
            <a:r>
              <a:rPr lang="en-US" sz="5625" b="1" dirty="0">
                <a:solidFill>
                  <a:srgbClr val="000000">
                    <a:alpha val="99000"/>
                  </a:srgbClr>
                </a:solidFill>
                <a:latin typeface="Plus Jakarta Sans" pitchFamily="34" charset="0"/>
                <a:ea typeface="Plus Jakarta Sans" pitchFamily="34" charset="-122"/>
                <a:cs typeface="Plus Jakarta Sans" pitchFamily="34" charset="-120"/>
              </a:rPr>
              <a:t>Q&amp;A</a:t>
            </a:r>
            <a:endParaRPr lang="en-US" sz="5625" dirty="0"/>
          </a:p>
        </p:txBody>
      </p:sp>
      <p:sp>
        <p:nvSpPr>
          <p:cNvPr id="7" name="Text 5"/>
          <p:cNvSpPr/>
          <p:nvPr/>
        </p:nvSpPr>
        <p:spPr>
          <a:xfrm>
            <a:off x="3943350" y="3233738"/>
            <a:ext cx="5181600" cy="785813"/>
          </a:xfrm>
          <a:prstGeom prst="rect">
            <a:avLst/>
          </a:prstGeom>
          <a:noFill/>
          <a:ln/>
        </p:spPr>
        <p:txBody>
          <a:bodyPr wrap="square" rtlCol="0" anchor="ctr"/>
          <a:lstStyle/>
          <a:p>
            <a:pPr algn="l" indent="0" marL="0">
              <a:lnSpc>
                <a:spcPts val="6188"/>
              </a:lnSpc>
              <a:buNone/>
            </a:pPr>
            <a:r>
              <a:rPr lang="en-US" sz="5625" b="1" dirty="0">
                <a:solidFill>
                  <a:srgbClr val="000000">
                    <a:alpha val="99000"/>
                  </a:srgbClr>
                </a:solidFill>
                <a:latin typeface="Plus Jakarta Sans" pitchFamily="34" charset="0"/>
                <a:ea typeface="Plus Jakarta Sans" pitchFamily="34" charset="-122"/>
                <a:cs typeface="Plus Jakarta Sans" pitchFamily="34" charset="-120"/>
              </a:rPr>
              <a:t>Thank you!</a:t>
            </a:r>
            <a:endParaRPr lang="en-US" sz="56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90488" y="238125"/>
            <a:ext cx="8963025" cy="4814888"/>
          </a:xfrm>
          <a:prstGeom prst="roundRect">
            <a:avLst>
              <a:gd name="adj" fmla="val 2849"/>
            </a:avLst>
          </a:prstGeom>
          <a:solidFill>
            <a:srgbClr val="F5F1E9"/>
          </a:solidFill>
          <a:ln/>
        </p:spPr>
      </p:sp>
      <p:sp>
        <p:nvSpPr>
          <p:cNvPr id="3" name="Text 1"/>
          <p:cNvSpPr/>
          <p:nvPr/>
        </p:nvSpPr>
        <p:spPr>
          <a:xfrm>
            <a:off x="4619625" y="2000250"/>
            <a:ext cx="4157663" cy="1466850"/>
          </a:xfrm>
          <a:prstGeom prst="rect">
            <a:avLst/>
          </a:prstGeom>
          <a:noFill/>
          <a:ln/>
        </p:spPr>
        <p:txBody>
          <a:bodyPr wrap="square" rtlCol="0" anchor="ctr"/>
          <a:lstStyle/>
          <a:p>
            <a:pPr algn="l" marL="342900" indent="-342900">
              <a:lnSpc>
                <a:spcPts val="2888"/>
              </a:lnSpc>
              <a:buSzPct val="100000"/>
              <a:buFont typeface="+mj-lt"/>
              <a:buAutoNum type="arabicPeriod" startAt="1"/>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Background</a:t>
            </a:r>
            <a:endParaRPr lang="en-US" sz="2625" dirty="0"/>
          </a:p>
          <a:p>
            <a:pPr algn="l" marL="342900" indent="-342900">
              <a:lnSpc>
                <a:spcPts val="2888"/>
              </a:lnSpc>
              <a:buSzPct val="100000"/>
              <a:buFont typeface="+mj-lt"/>
              <a:buAutoNum type="arabicPeriod" startAt="1"/>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Process</a:t>
            </a:r>
            <a:endParaRPr lang="en-US" sz="2625" dirty="0"/>
          </a:p>
          <a:p>
            <a:pPr algn="l" marL="342900" indent="-342900">
              <a:lnSpc>
                <a:spcPts val="2888"/>
              </a:lnSpc>
              <a:buSzPct val="100000"/>
              <a:buFont typeface="+mj-lt"/>
              <a:buAutoNum type="arabicPeriod" startAt="1"/>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Final result</a:t>
            </a:r>
            <a:endParaRPr lang="en-US" sz="2625" dirty="0"/>
          </a:p>
          <a:p>
            <a:pPr algn="l" marL="342900" indent="-342900">
              <a:lnSpc>
                <a:spcPts val="2888"/>
              </a:lnSpc>
              <a:buSzPct val="100000"/>
              <a:buFont typeface="+mj-lt"/>
              <a:buAutoNum type="arabicPeriod" startAt="1"/>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Q&amp;A</a:t>
            </a:r>
            <a:endParaRPr lang="en-US" sz="2625" dirty="0"/>
          </a:p>
        </p:txBody>
      </p:sp>
      <p:sp>
        <p:nvSpPr>
          <p:cNvPr id="4" name="Text 2"/>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5" name="Text 3"/>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6" name="Text 4"/>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7" name="Text 5"/>
          <p:cNvSpPr/>
          <p:nvPr/>
        </p:nvSpPr>
        <p:spPr>
          <a:xfrm>
            <a:off x="742950" y="1000125"/>
            <a:ext cx="4243388" cy="1571625"/>
          </a:xfrm>
          <a:prstGeom prst="rect">
            <a:avLst/>
          </a:prstGeom>
          <a:noFill/>
          <a:ln/>
        </p:spPr>
        <p:txBody>
          <a:bodyPr wrap="square" rtlCol="0" anchor="ctr"/>
          <a:lstStyle/>
          <a:p>
            <a:pPr algn="l" indent="0" marL="0">
              <a:lnSpc>
                <a:spcPts val="6188"/>
              </a:lnSpc>
              <a:buNone/>
            </a:pPr>
            <a:r>
              <a:rPr lang="en-US" sz="5625" b="1" dirty="0">
                <a:solidFill>
                  <a:srgbClr val="000000">
                    <a:alpha val="99000"/>
                  </a:srgbClr>
                </a:solidFill>
                <a:latin typeface="Plus Jakarta Sans" pitchFamily="34" charset="0"/>
                <a:ea typeface="Plus Jakarta Sans" pitchFamily="34" charset="-122"/>
                <a:cs typeface="Plus Jakarta Sans" pitchFamily="34" charset="-120"/>
              </a:rPr>
              <a:t>Today’s</a:t>
            </a:r>
            <a:endParaRPr lang="en-US" sz="5625" dirty="0"/>
          </a:p>
          <a:p>
            <a:pPr algn="l" indent="0" marL="0">
              <a:lnSpc>
                <a:spcPts val="6188"/>
              </a:lnSpc>
              <a:buNone/>
            </a:pPr>
            <a:r>
              <a:rPr lang="en-US" sz="5625" b="1" dirty="0">
                <a:solidFill>
                  <a:srgbClr val="000000">
                    <a:alpha val="99000"/>
                  </a:srgbClr>
                </a:solidFill>
                <a:latin typeface="Plus Jakarta Sans" pitchFamily="34" charset="0"/>
                <a:ea typeface="Plus Jakarta Sans" pitchFamily="34" charset="-122"/>
                <a:cs typeface="Plus Jakarta Sans" pitchFamily="34" charset="-120"/>
              </a:rPr>
              <a:t>Agenda:</a:t>
            </a:r>
            <a:endParaRPr lang="en-US" sz="56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90488" y="238125"/>
            <a:ext cx="8963025" cy="4814888"/>
          </a:xfrm>
          <a:prstGeom prst="roundRect">
            <a:avLst>
              <a:gd name="adj" fmla="val 2849"/>
            </a:avLst>
          </a:prstGeom>
          <a:solidFill>
            <a:srgbClr val="F5F1E9"/>
          </a:solidFill>
          <a:ln/>
        </p:spPr>
      </p:sp>
      <p:sp>
        <p:nvSpPr>
          <p:cNvPr id="3" name="Text 1"/>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4" name="Text 2"/>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5" name="Text 3"/>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6" name="Text 4"/>
          <p:cNvSpPr/>
          <p:nvPr/>
        </p:nvSpPr>
        <p:spPr>
          <a:xfrm>
            <a:off x="3957638" y="1385888"/>
            <a:ext cx="5343525" cy="3667125"/>
          </a:xfrm>
          <a:prstGeom prst="rect">
            <a:avLst/>
          </a:prstGeom>
          <a:noFill/>
          <a:ln/>
        </p:spPr>
        <p:txBody>
          <a:bodyPr wrap="square" rtlCol="0" anchor="ctr"/>
          <a:lstStyle/>
          <a:p>
            <a:pPr algn="r" indent="0" marL="0">
              <a:lnSpc>
                <a:spcPts val="28875"/>
              </a:lnSpc>
              <a:buNone/>
            </a:pPr>
            <a:r>
              <a:rPr lang="en-US" sz="26250" spc="-1312" kern="0" dirty="0">
                <a:solidFill>
                  <a:srgbClr val="000000">
                    <a:alpha val="99000"/>
                  </a:srgbClr>
                </a:solidFill>
                <a:latin typeface="Plus Jakarta Sans" pitchFamily="34" charset="0"/>
                <a:ea typeface="Plus Jakarta Sans" pitchFamily="34" charset="-122"/>
                <a:cs typeface="Plus Jakarta Sans" pitchFamily="34" charset="-120"/>
              </a:rPr>
              <a:t>01</a:t>
            </a:r>
            <a:endParaRPr lang="en-US" sz="26250" dirty="0"/>
          </a:p>
        </p:txBody>
      </p:sp>
      <p:sp>
        <p:nvSpPr>
          <p:cNvPr id="7" name="Text 5"/>
          <p:cNvSpPr/>
          <p:nvPr/>
        </p:nvSpPr>
        <p:spPr>
          <a:xfrm>
            <a:off x="742950" y="1047750"/>
            <a:ext cx="4829175" cy="1571625"/>
          </a:xfrm>
          <a:prstGeom prst="rect">
            <a:avLst/>
          </a:prstGeom>
          <a:noFill/>
          <a:ln/>
        </p:spPr>
        <p:txBody>
          <a:bodyPr wrap="square" rtlCol="0" anchor="ctr"/>
          <a:lstStyle/>
          <a:p>
            <a:pPr algn="l" indent="0" marL="0">
              <a:lnSpc>
                <a:spcPts val="6188"/>
              </a:lnSpc>
              <a:buNone/>
            </a:pPr>
            <a:r>
              <a:rPr lang="en-US" sz="5625" b="1" dirty="0">
                <a:solidFill>
                  <a:srgbClr val="000000">
                    <a:alpha val="99000"/>
                  </a:srgbClr>
                </a:solidFill>
                <a:latin typeface="Plus Jakarta Sans" pitchFamily="34" charset="0"/>
                <a:ea typeface="Plus Jakarta Sans" pitchFamily="34" charset="-122"/>
                <a:cs typeface="Plus Jakarta Sans" pitchFamily="34" charset="-120"/>
              </a:rPr>
              <a:t>Meet</a:t>
            </a:r>
            <a:endParaRPr lang="en-US" sz="5625" dirty="0"/>
          </a:p>
          <a:p>
            <a:pPr algn="l" indent="0" marL="0">
              <a:lnSpc>
                <a:spcPts val="6188"/>
              </a:lnSpc>
              <a:buNone/>
            </a:pPr>
            <a:r>
              <a:rPr lang="en-US" sz="5625" b="1" dirty="0">
                <a:solidFill>
                  <a:srgbClr val="000000">
                    <a:alpha val="99000"/>
                  </a:srgbClr>
                </a:solidFill>
                <a:latin typeface="Plus Jakarta Sans" pitchFamily="34" charset="0"/>
                <a:ea typeface="Plus Jakarta Sans" pitchFamily="34" charset="-122"/>
                <a:cs typeface="Plus Jakarta Sans" pitchFamily="34" charset="-120"/>
              </a:rPr>
              <a:t>the Problem</a:t>
            </a:r>
            <a:endParaRPr lang="en-US" sz="562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000000"/>
        </a:solidFill>
      </p:bgPr>
    </p:bg>
    <p:spTree>
      <p:nvGrpSpPr>
        <p:cNvPr id="1" name=""/>
        <p:cNvGrpSpPr/>
        <p:nvPr/>
      </p:nvGrpSpPr>
      <p:grpSpPr>
        <a:xfrm>
          <a:off x="0" y="0"/>
          <a:ext cx="0" cy="0"/>
          <a:chOff x="0" y="0"/>
          <a:chExt cx="0" cy="0"/>
        </a:xfrm>
      </p:grpSpPr>
      <p:sp>
        <p:nvSpPr>
          <p:cNvPr id="3" name="Shape 0"/>
          <p:cNvSpPr/>
          <p:nvPr/>
        </p:nvSpPr>
        <p:spPr>
          <a:xfrm>
            <a:off x="90488" y="233362"/>
            <a:ext cx="2771775" cy="4814888"/>
          </a:xfrm>
          <a:prstGeom prst="roundRect">
            <a:avLst>
              <a:gd name="adj" fmla="val 4948"/>
            </a:avLst>
          </a:prstGeom>
          <a:solidFill>
            <a:srgbClr val="F5F1E9"/>
          </a:solidFill>
          <a:ln/>
        </p:spPr>
      </p:sp>
      <p:sp>
        <p:nvSpPr>
          <p:cNvPr id="4" name="Shape 1"/>
          <p:cNvSpPr/>
          <p:nvPr/>
        </p:nvSpPr>
        <p:spPr>
          <a:xfrm>
            <a:off x="3643313" y="1052513"/>
            <a:ext cx="2119313" cy="1119188"/>
          </a:xfrm>
          <a:prstGeom prst="rect">
            <a:avLst/>
          </a:prstGeom>
          <a:noFill/>
          <a:ln/>
        </p:spPr>
      </p:sp>
      <p:sp>
        <p:nvSpPr>
          <p:cNvPr id="5" name="Shape 2"/>
          <p:cNvSpPr/>
          <p:nvPr/>
        </p:nvSpPr>
        <p:spPr>
          <a:xfrm>
            <a:off x="3643313" y="2890838"/>
            <a:ext cx="2181225" cy="1119188"/>
          </a:xfrm>
          <a:prstGeom prst="rect">
            <a:avLst/>
          </a:prstGeom>
          <a:noFill/>
          <a:ln/>
        </p:spPr>
      </p:sp>
      <p:sp>
        <p:nvSpPr>
          <p:cNvPr id="6" name="Shape 3"/>
          <p:cNvSpPr/>
          <p:nvPr/>
        </p:nvSpPr>
        <p:spPr>
          <a:xfrm>
            <a:off x="6229350" y="1052513"/>
            <a:ext cx="2119313" cy="1119188"/>
          </a:xfrm>
          <a:prstGeom prst="rect">
            <a:avLst/>
          </a:prstGeom>
          <a:noFill/>
          <a:ln/>
        </p:spPr>
      </p:sp>
      <p:sp>
        <p:nvSpPr>
          <p:cNvPr id="7" name="Shape 4"/>
          <p:cNvSpPr/>
          <p:nvPr/>
        </p:nvSpPr>
        <p:spPr>
          <a:xfrm>
            <a:off x="6229350" y="2890838"/>
            <a:ext cx="2119313" cy="1119188"/>
          </a:xfrm>
          <a:prstGeom prst="rect">
            <a:avLst/>
          </a:prstGeom>
          <a:noFill/>
          <a:ln/>
        </p:spPr>
      </p:sp>
      <p:sp>
        <p:nvSpPr>
          <p:cNvPr id="8" name="Shape 5"/>
          <p:cNvSpPr/>
          <p:nvPr/>
        </p:nvSpPr>
        <p:spPr>
          <a:xfrm>
            <a:off x="352425" y="1143000"/>
            <a:ext cx="2486025" cy="876300"/>
          </a:xfrm>
          <a:prstGeom prst="rect">
            <a:avLst/>
          </a:prstGeom>
          <a:noFill/>
          <a:ln/>
        </p:spPr>
      </p:sp>
      <p:pic>
        <p:nvPicPr>
          <p:cNvPr id="9" name="Image 0" descr="preencoded.png">    </p:cNvPr>
          <p:cNvPicPr>
            <a:picLocks noChangeAspect="1"/>
          </p:cNvPicPr>
          <p:nvPr/>
        </p:nvPicPr>
        <p:blipFill>
          <a:blip r:embed="rId1"/>
          <a:stretch>
            <a:fillRect/>
          </a:stretch>
        </p:blipFill>
        <p:spPr>
          <a:xfrm>
            <a:off x="2957513" y="233362"/>
            <a:ext cx="6096000" cy="4814888"/>
          </a:xfrm>
          <a:prstGeom prst="rect">
            <a:avLst/>
          </a:prstGeom>
        </p:spPr>
      </p:pic>
      <p:pic>
        <p:nvPicPr>
          <p:cNvPr id="10" name="Image 1" descr="preencoded.png">    </p:cNvPr>
          <p:cNvPicPr>
            <a:picLocks noChangeAspect="1"/>
          </p:cNvPicPr>
          <p:nvPr/>
        </p:nvPicPr>
        <p:blipFill>
          <a:blip r:embed="rId2"/>
          <a:stretch>
            <a:fillRect/>
          </a:stretch>
        </p:blipFill>
        <p:spPr>
          <a:xfrm>
            <a:off x="400050" y="2276475"/>
            <a:ext cx="2123526" cy="2119313"/>
          </a:xfrm>
          <a:prstGeom prst="rect">
            <a:avLst/>
          </a:prstGeom>
        </p:spPr>
      </p:pic>
      <p:sp>
        <p:nvSpPr>
          <p:cNvPr id="11" name="Text 6"/>
          <p:cNvSpPr/>
          <p:nvPr/>
        </p:nvSpPr>
        <p:spPr>
          <a:xfrm>
            <a:off x="4862513" y="4872038"/>
            <a:ext cx="4548188" cy="66675"/>
          </a:xfrm>
          <a:prstGeom prst="rect">
            <a:avLst/>
          </a:prstGeom>
          <a:noFill/>
          <a:ln/>
        </p:spPr>
        <p:txBody>
          <a:bodyPr wrap="square" rtlCol="0" anchor="ctr"/>
          <a:lstStyle/>
          <a:p>
            <a:pPr algn="r" indent="0" marL="0">
              <a:lnSpc>
                <a:spcPts val="536"/>
              </a:lnSpc>
              <a:buNone/>
            </a:pPr>
            <a:r>
              <a:rPr lang="en-US" sz="488" b="1" u="sng" spc="34" kern="0" dirty="0">
                <a:solidFill>
                  <a:srgbClr val="000000">
                    <a:alpha val="99000"/>
                  </a:srgbClr>
                </a:solidFill>
                <a:latin typeface="Plus Jakarta Sans" pitchFamily="34" charset="0"/>
                <a:ea typeface="Plus Jakarta Sans" pitchFamily="34" charset="-122"/>
                <a:cs typeface="Plus Jakarta Sans" pitchFamily="34" charset="-120"/>
              </a:rPr>
              <a:t>HTTPS://WWW.STAYENERGYSAFE.CO.UK/MORE-ON-ENERGY-THEFT/ENERGY-THEFT-LATEST-FACTS-AND-STATISTICS</a:t>
            </a:r>
            <a:endParaRPr lang="en-US" sz="488" dirty="0"/>
          </a:p>
        </p:txBody>
      </p:sp>
      <p:sp>
        <p:nvSpPr>
          <p:cNvPr id="12" name="Text 7"/>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13" name="Text 8"/>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14" name="Text 9"/>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15" name="Text 10"/>
          <p:cNvSpPr/>
          <p:nvPr/>
        </p:nvSpPr>
        <p:spPr>
          <a:xfrm>
            <a:off x="6229350" y="2890838"/>
            <a:ext cx="2576513" cy="785813"/>
          </a:xfrm>
          <a:prstGeom prst="rect">
            <a:avLst/>
          </a:prstGeom>
          <a:noFill/>
          <a:ln/>
        </p:spPr>
        <p:txBody>
          <a:bodyPr wrap="square" rtlCol="0" anchor="ctr"/>
          <a:lstStyle/>
          <a:p>
            <a:pPr algn="ctr" indent="0" marL="0">
              <a:lnSpc>
                <a:spcPts val="6188"/>
              </a:lnSpc>
              <a:buNone/>
            </a:pPr>
            <a:r>
              <a:rPr lang="en-US" sz="5625" dirty="0">
                <a:solidFill>
                  <a:srgbClr val="000000">
                    <a:alpha val="99000"/>
                  </a:srgbClr>
                </a:solidFill>
                <a:latin typeface="Plus Jakarta Sans" pitchFamily="34" charset="0"/>
                <a:ea typeface="Plus Jakarta Sans" pitchFamily="34" charset="-122"/>
                <a:cs typeface="Plus Jakarta Sans" pitchFamily="34" charset="-120"/>
              </a:rPr>
              <a:t>$50</a:t>
            </a:r>
            <a:endParaRPr lang="en-US" sz="5625" dirty="0"/>
          </a:p>
        </p:txBody>
      </p:sp>
      <p:sp>
        <p:nvSpPr>
          <p:cNvPr id="16" name="Text 11"/>
          <p:cNvSpPr/>
          <p:nvPr/>
        </p:nvSpPr>
        <p:spPr>
          <a:xfrm>
            <a:off x="6229350" y="3724275"/>
            <a:ext cx="2576513" cy="285750"/>
          </a:xfrm>
          <a:prstGeom prst="rect">
            <a:avLst/>
          </a:prstGeom>
          <a:noFill/>
          <a:ln/>
        </p:spPr>
        <p:txBody>
          <a:bodyPr wrap="square" rtlCol="0" anchor="ctr"/>
          <a:lstStyle/>
          <a:p>
            <a:pPr algn="ctr"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per household</a:t>
            </a:r>
            <a:endParaRPr lang="en-US" sz="1500" dirty="0"/>
          </a:p>
        </p:txBody>
      </p:sp>
      <p:sp>
        <p:nvSpPr>
          <p:cNvPr id="17" name="Text 12"/>
          <p:cNvSpPr/>
          <p:nvPr/>
        </p:nvSpPr>
        <p:spPr>
          <a:xfrm>
            <a:off x="6229350" y="1052513"/>
            <a:ext cx="2576513" cy="785813"/>
          </a:xfrm>
          <a:prstGeom prst="rect">
            <a:avLst/>
          </a:prstGeom>
          <a:noFill/>
          <a:ln/>
        </p:spPr>
        <p:txBody>
          <a:bodyPr wrap="square" rtlCol="0" anchor="ctr"/>
          <a:lstStyle/>
          <a:p>
            <a:pPr algn="ctr" indent="0" marL="0">
              <a:lnSpc>
                <a:spcPts val="6188"/>
              </a:lnSpc>
              <a:buNone/>
            </a:pPr>
            <a:r>
              <a:rPr lang="en-US" sz="5625" dirty="0">
                <a:solidFill>
                  <a:srgbClr val="000000">
                    <a:alpha val="99000"/>
                  </a:srgbClr>
                </a:solidFill>
                <a:latin typeface="Plus Jakarta Sans" pitchFamily="34" charset="0"/>
                <a:ea typeface="Plus Jakarta Sans" pitchFamily="34" charset="-122"/>
                <a:cs typeface="Plus Jakarta Sans" pitchFamily="34" charset="-120"/>
              </a:rPr>
              <a:t>304%</a:t>
            </a:r>
            <a:endParaRPr lang="en-US" sz="5625" dirty="0"/>
          </a:p>
        </p:txBody>
      </p:sp>
      <p:sp>
        <p:nvSpPr>
          <p:cNvPr id="18" name="Text 13"/>
          <p:cNvSpPr/>
          <p:nvPr/>
        </p:nvSpPr>
        <p:spPr>
          <a:xfrm>
            <a:off x="6229350" y="1885950"/>
            <a:ext cx="2576513" cy="285750"/>
          </a:xfrm>
          <a:prstGeom prst="rect">
            <a:avLst/>
          </a:prstGeom>
          <a:noFill/>
          <a:ln/>
        </p:spPr>
        <p:txBody>
          <a:bodyPr wrap="square" rtlCol="0" anchor="ctr"/>
          <a:lstStyle/>
          <a:p>
            <a:pPr algn="ctr"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in 6 years</a:t>
            </a:r>
            <a:endParaRPr lang="en-US" sz="1500" dirty="0"/>
          </a:p>
        </p:txBody>
      </p:sp>
      <p:sp>
        <p:nvSpPr>
          <p:cNvPr id="19" name="Text 14"/>
          <p:cNvSpPr/>
          <p:nvPr/>
        </p:nvSpPr>
        <p:spPr>
          <a:xfrm>
            <a:off x="3643313" y="2890838"/>
            <a:ext cx="2638425" cy="785813"/>
          </a:xfrm>
          <a:prstGeom prst="rect">
            <a:avLst/>
          </a:prstGeom>
          <a:noFill/>
          <a:ln/>
        </p:spPr>
        <p:txBody>
          <a:bodyPr wrap="square" rtlCol="0" anchor="ctr"/>
          <a:lstStyle/>
          <a:p>
            <a:pPr algn="ctr" indent="0" marL="0">
              <a:lnSpc>
                <a:spcPts val="6188"/>
              </a:lnSpc>
              <a:buNone/>
            </a:pPr>
            <a:r>
              <a:rPr lang="en-US" sz="5625" dirty="0">
                <a:solidFill>
                  <a:srgbClr val="000000">
                    <a:alpha val="99000"/>
                  </a:srgbClr>
                </a:solidFill>
                <a:latin typeface="Plus Jakarta Sans" pitchFamily="34" charset="0"/>
                <a:ea typeface="Plus Jakarta Sans" pitchFamily="34" charset="-122"/>
                <a:cs typeface="Plus Jakarta Sans" pitchFamily="34" charset="-120"/>
              </a:rPr>
              <a:t>13,415</a:t>
            </a:r>
            <a:endParaRPr lang="en-US" sz="5625" dirty="0"/>
          </a:p>
        </p:txBody>
      </p:sp>
      <p:sp>
        <p:nvSpPr>
          <p:cNvPr id="20" name="Text 15"/>
          <p:cNvSpPr/>
          <p:nvPr/>
        </p:nvSpPr>
        <p:spPr>
          <a:xfrm>
            <a:off x="3643313" y="3724275"/>
            <a:ext cx="2638425" cy="285750"/>
          </a:xfrm>
          <a:prstGeom prst="rect">
            <a:avLst/>
          </a:prstGeom>
          <a:noFill/>
          <a:ln/>
        </p:spPr>
        <p:txBody>
          <a:bodyPr wrap="square" rtlCol="0" anchor="ctr"/>
          <a:lstStyle/>
          <a:p>
            <a:pPr algn="ctr"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per year</a:t>
            </a:r>
            <a:endParaRPr lang="en-US" sz="1500" dirty="0"/>
          </a:p>
        </p:txBody>
      </p:sp>
      <p:sp>
        <p:nvSpPr>
          <p:cNvPr id="21" name="Text 16"/>
          <p:cNvSpPr/>
          <p:nvPr/>
        </p:nvSpPr>
        <p:spPr>
          <a:xfrm>
            <a:off x="3643313" y="1052513"/>
            <a:ext cx="2576513" cy="785813"/>
          </a:xfrm>
          <a:prstGeom prst="rect">
            <a:avLst/>
          </a:prstGeom>
          <a:noFill/>
          <a:ln/>
        </p:spPr>
        <p:txBody>
          <a:bodyPr wrap="square" rtlCol="0" anchor="ctr"/>
          <a:lstStyle/>
          <a:p>
            <a:pPr algn="ctr" indent="0" marL="0">
              <a:lnSpc>
                <a:spcPts val="6188"/>
              </a:lnSpc>
              <a:buNone/>
            </a:pPr>
            <a:r>
              <a:rPr lang="en-US" sz="5625" dirty="0">
                <a:solidFill>
                  <a:srgbClr val="000000">
                    <a:alpha val="99000"/>
                  </a:srgbClr>
                </a:solidFill>
                <a:latin typeface="Plus Jakarta Sans" pitchFamily="34" charset="0"/>
                <a:ea typeface="Plus Jakarta Sans" pitchFamily="34" charset="-122"/>
                <a:cs typeface="Plus Jakarta Sans" pitchFamily="34" charset="-120"/>
              </a:rPr>
              <a:t>$1.4b</a:t>
            </a:r>
            <a:endParaRPr lang="en-US" sz="5625" dirty="0"/>
          </a:p>
        </p:txBody>
      </p:sp>
      <p:sp>
        <p:nvSpPr>
          <p:cNvPr id="22" name="Text 17"/>
          <p:cNvSpPr/>
          <p:nvPr/>
        </p:nvSpPr>
        <p:spPr>
          <a:xfrm>
            <a:off x="3643313" y="1885950"/>
            <a:ext cx="2576513" cy="285750"/>
          </a:xfrm>
          <a:prstGeom prst="rect">
            <a:avLst/>
          </a:prstGeom>
          <a:noFill/>
          <a:ln/>
        </p:spPr>
        <p:txBody>
          <a:bodyPr wrap="square" rtlCol="0" anchor="ctr"/>
          <a:lstStyle/>
          <a:p>
            <a:pPr algn="ctr"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per year</a:t>
            </a:r>
            <a:endParaRPr lang="en-US" sz="1500" dirty="0"/>
          </a:p>
        </p:txBody>
      </p:sp>
      <p:sp>
        <p:nvSpPr>
          <p:cNvPr id="23" name="Text 18"/>
          <p:cNvSpPr/>
          <p:nvPr/>
        </p:nvSpPr>
        <p:spPr>
          <a:xfrm>
            <a:off x="352425" y="1143000"/>
            <a:ext cx="2943225" cy="733425"/>
          </a:xfrm>
          <a:prstGeom prst="rect">
            <a:avLst/>
          </a:prstGeom>
          <a:noFill/>
          <a:ln/>
        </p:spPr>
        <p:txBody>
          <a:bodyPr wrap="square" rtlCol="0" anchor="ctr"/>
          <a:lstStyle/>
          <a:p>
            <a:pPr algn="l" indent="0" marL="0">
              <a:lnSpc>
                <a:spcPts val="2888"/>
              </a:lnSpc>
              <a:buNone/>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Meter manipulation</a:t>
            </a:r>
            <a:endParaRPr lang="en-US" sz="262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000000"/>
        </a:solidFill>
      </p:bgPr>
    </p:bg>
    <p:spTree>
      <p:nvGrpSpPr>
        <p:cNvPr id="1" name=""/>
        <p:cNvGrpSpPr/>
        <p:nvPr/>
      </p:nvGrpSpPr>
      <p:grpSpPr>
        <a:xfrm>
          <a:off x="0" y="0"/>
          <a:ext cx="0" cy="0"/>
          <a:chOff x="0" y="0"/>
          <a:chExt cx="0" cy="0"/>
        </a:xfrm>
      </p:grpSpPr>
      <p:sp>
        <p:nvSpPr>
          <p:cNvPr id="3" name="Shape 0"/>
          <p:cNvSpPr/>
          <p:nvPr/>
        </p:nvSpPr>
        <p:spPr>
          <a:xfrm>
            <a:off x="90488" y="233362"/>
            <a:ext cx="8963025" cy="4814888"/>
          </a:xfrm>
          <a:prstGeom prst="roundRect">
            <a:avLst>
              <a:gd name="adj" fmla="val 2849"/>
            </a:avLst>
          </a:prstGeom>
          <a:solidFill>
            <a:srgbClr val="F5F1E9"/>
          </a:solidFill>
          <a:ln/>
        </p:spPr>
      </p:sp>
      <p:sp>
        <p:nvSpPr>
          <p:cNvPr id="4" name="Shape 1"/>
          <p:cNvSpPr/>
          <p:nvPr/>
        </p:nvSpPr>
        <p:spPr>
          <a:xfrm>
            <a:off x="3571875" y="1000125"/>
            <a:ext cx="4948238" cy="581025"/>
          </a:xfrm>
          <a:prstGeom prst="rect">
            <a:avLst/>
          </a:prstGeom>
          <a:noFill/>
          <a:ln/>
        </p:spPr>
      </p:sp>
      <p:sp>
        <p:nvSpPr>
          <p:cNvPr id="5" name="Shape 2"/>
          <p:cNvSpPr/>
          <p:nvPr/>
        </p:nvSpPr>
        <p:spPr>
          <a:xfrm>
            <a:off x="3571875" y="2057400"/>
            <a:ext cx="3200400" cy="838200"/>
          </a:xfrm>
          <a:prstGeom prst="rect">
            <a:avLst/>
          </a:prstGeom>
          <a:noFill/>
          <a:ln/>
        </p:spPr>
      </p:sp>
      <p:sp>
        <p:nvSpPr>
          <p:cNvPr id="6" name="Shape 3"/>
          <p:cNvSpPr/>
          <p:nvPr/>
        </p:nvSpPr>
        <p:spPr>
          <a:xfrm>
            <a:off x="3571875" y="3371850"/>
            <a:ext cx="4948238" cy="1095375"/>
          </a:xfrm>
          <a:prstGeom prst="rect">
            <a:avLst/>
          </a:prstGeom>
          <a:noFill/>
          <a:ln/>
        </p:spPr>
      </p:sp>
      <p:sp>
        <p:nvSpPr>
          <p:cNvPr id="7" name="Shape 4"/>
          <p:cNvSpPr/>
          <p:nvPr/>
        </p:nvSpPr>
        <p:spPr>
          <a:xfrm>
            <a:off x="3571875" y="3371850"/>
            <a:ext cx="190500" cy="190500"/>
          </a:xfrm>
          <a:prstGeom prst="rect">
            <a:avLst/>
          </a:prstGeom>
          <a:noFill/>
          <a:ln/>
        </p:spPr>
      </p:sp>
      <p:sp>
        <p:nvSpPr>
          <p:cNvPr id="8" name="Shape 5"/>
          <p:cNvSpPr/>
          <p:nvPr/>
        </p:nvSpPr>
        <p:spPr>
          <a:xfrm>
            <a:off x="4029075" y="3371850"/>
            <a:ext cx="4491038" cy="1095375"/>
          </a:xfrm>
          <a:prstGeom prst="rect">
            <a:avLst/>
          </a:prstGeom>
          <a:noFill/>
          <a:ln/>
        </p:spPr>
      </p:sp>
      <p:sp>
        <p:nvSpPr>
          <p:cNvPr id="9" name="Shape 6"/>
          <p:cNvSpPr/>
          <p:nvPr/>
        </p:nvSpPr>
        <p:spPr>
          <a:xfrm>
            <a:off x="3571875" y="3371850"/>
            <a:ext cx="190500" cy="190500"/>
          </a:xfrm>
          <a:prstGeom prst="roundRect">
            <a:avLst/>
          </a:prstGeom>
          <a:solidFill>
            <a:srgbClr val="000000"/>
          </a:solidFill>
          <a:ln/>
        </p:spPr>
      </p:sp>
      <p:sp>
        <p:nvSpPr>
          <p:cNvPr id="10" name="Shape 7"/>
          <p:cNvSpPr/>
          <p:nvPr/>
        </p:nvSpPr>
        <p:spPr>
          <a:xfrm>
            <a:off x="3571875" y="2057400"/>
            <a:ext cx="190500" cy="190500"/>
          </a:xfrm>
          <a:prstGeom prst="rect">
            <a:avLst/>
          </a:prstGeom>
          <a:noFill/>
          <a:ln/>
        </p:spPr>
      </p:sp>
      <p:sp>
        <p:nvSpPr>
          <p:cNvPr id="11" name="Shape 8"/>
          <p:cNvSpPr/>
          <p:nvPr/>
        </p:nvSpPr>
        <p:spPr>
          <a:xfrm>
            <a:off x="4029075" y="2057400"/>
            <a:ext cx="2743200" cy="838200"/>
          </a:xfrm>
          <a:prstGeom prst="rect">
            <a:avLst/>
          </a:prstGeom>
          <a:noFill/>
          <a:ln/>
        </p:spPr>
      </p:sp>
      <p:sp>
        <p:nvSpPr>
          <p:cNvPr id="12" name="Shape 9"/>
          <p:cNvSpPr/>
          <p:nvPr/>
        </p:nvSpPr>
        <p:spPr>
          <a:xfrm>
            <a:off x="3571875" y="2057400"/>
            <a:ext cx="190500" cy="190500"/>
          </a:xfrm>
          <a:prstGeom prst="roundRect">
            <a:avLst/>
          </a:prstGeom>
          <a:solidFill>
            <a:srgbClr val="000000"/>
          </a:solidFill>
          <a:ln/>
        </p:spPr>
      </p:sp>
      <p:sp>
        <p:nvSpPr>
          <p:cNvPr id="13" name="Shape 10"/>
          <p:cNvSpPr/>
          <p:nvPr/>
        </p:nvSpPr>
        <p:spPr>
          <a:xfrm>
            <a:off x="3571875" y="1000125"/>
            <a:ext cx="190500" cy="190500"/>
          </a:xfrm>
          <a:prstGeom prst="rect">
            <a:avLst/>
          </a:prstGeom>
          <a:noFill/>
          <a:ln/>
        </p:spPr>
      </p:sp>
      <p:sp>
        <p:nvSpPr>
          <p:cNvPr id="14" name="Shape 11"/>
          <p:cNvSpPr/>
          <p:nvPr/>
        </p:nvSpPr>
        <p:spPr>
          <a:xfrm>
            <a:off x="4029075" y="1000125"/>
            <a:ext cx="4533900" cy="581025"/>
          </a:xfrm>
          <a:prstGeom prst="rect">
            <a:avLst/>
          </a:prstGeom>
          <a:noFill/>
          <a:ln/>
        </p:spPr>
      </p:sp>
      <p:sp>
        <p:nvSpPr>
          <p:cNvPr id="15" name="Shape 12"/>
          <p:cNvSpPr/>
          <p:nvPr/>
        </p:nvSpPr>
        <p:spPr>
          <a:xfrm>
            <a:off x="3571875" y="1000125"/>
            <a:ext cx="190500" cy="190500"/>
          </a:xfrm>
          <a:prstGeom prst="roundRect">
            <a:avLst/>
          </a:prstGeom>
          <a:solidFill>
            <a:srgbClr val="000000"/>
          </a:solidFill>
          <a:ln/>
        </p:spPr>
      </p:sp>
      <p:sp>
        <p:nvSpPr>
          <p:cNvPr id="16" name="Text 13"/>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17" name="Text 14"/>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18" name="Text 15"/>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19" name="Text 16"/>
          <p:cNvSpPr/>
          <p:nvPr/>
        </p:nvSpPr>
        <p:spPr>
          <a:xfrm>
            <a:off x="347663" y="871538"/>
            <a:ext cx="2895600" cy="366713"/>
          </a:xfrm>
          <a:prstGeom prst="rect">
            <a:avLst/>
          </a:prstGeom>
          <a:noFill/>
          <a:ln/>
        </p:spPr>
        <p:txBody>
          <a:bodyPr wrap="square" rtlCol="0" anchor="ctr"/>
          <a:lstStyle/>
          <a:p>
            <a:pPr algn="l" indent="0" marL="0">
              <a:lnSpc>
                <a:spcPts val="2888"/>
              </a:lnSpc>
              <a:buNone/>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Our goal &amp; KPIs</a:t>
            </a:r>
            <a:endParaRPr lang="en-US" sz="2625" dirty="0"/>
          </a:p>
        </p:txBody>
      </p:sp>
      <p:sp>
        <p:nvSpPr>
          <p:cNvPr id="20" name="Text 17"/>
          <p:cNvSpPr/>
          <p:nvPr/>
        </p:nvSpPr>
        <p:spPr>
          <a:xfrm>
            <a:off x="4029075" y="3371850"/>
            <a:ext cx="4948238"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REVENUE INCREASE</a:t>
            </a:r>
            <a:endParaRPr lang="en-US" sz="1500" dirty="0"/>
          </a:p>
        </p:txBody>
      </p:sp>
      <p:sp>
        <p:nvSpPr>
          <p:cNvPr id="21" name="Text 18"/>
          <p:cNvSpPr/>
          <p:nvPr/>
        </p:nvSpPr>
        <p:spPr>
          <a:xfrm>
            <a:off x="4029075" y="3695700"/>
            <a:ext cx="4948238" cy="771525"/>
          </a:xfrm>
          <a:prstGeom prst="rect">
            <a:avLst/>
          </a:prstGeom>
          <a:noFill/>
          <a:ln/>
        </p:spPr>
        <p:txBody>
          <a:bodyPr wrap="square" rtlCol="0" anchor="ctr"/>
          <a:lstStyle/>
          <a:p>
            <a:pPr algn="l" indent="0" marL="0">
              <a:lnSpc>
                <a:spcPts val="2025"/>
              </a:lnSpc>
              <a:buNone/>
            </a:pPr>
            <a:r>
              <a:rPr lang="en-US" sz="1350" spc="-30" kern="0" dirty="0">
                <a:solidFill>
                  <a:srgbClr val="000000">
                    <a:alpha val="99000"/>
                  </a:srgbClr>
                </a:solidFill>
                <a:latin typeface="Inter" pitchFamily="34" charset="0"/>
                <a:ea typeface="Inter" pitchFamily="34" charset="-122"/>
                <a:cs typeface="Inter" pitchFamily="34" charset="-120"/>
              </a:rPr>
              <a:t>Revenue  =  </a:t>
            </a:r>
            <a:pPr algn="l" indent="0" marL="0">
              <a:lnSpc>
                <a:spcPts val="2025"/>
              </a:lnSpc>
              <a:buNone/>
            </a:pPr>
            <a:r>
              <a:rPr lang="en-US" sz="1350" u="sng" spc="-30" kern="0" dirty="0">
                <a:solidFill>
                  <a:srgbClr val="000000">
                    <a:alpha val="99000"/>
                  </a:srgbClr>
                </a:solidFill>
                <a:latin typeface="Inter" pitchFamily="34" charset="0"/>
                <a:ea typeface="Inter" pitchFamily="34" charset="-122"/>
                <a:cs typeface="Inter" pitchFamily="34" charset="-120"/>
              </a:rPr>
              <a:t>Unit price</a:t>
            </a:r>
            <a:pPr algn="l" indent="0" marL="0">
              <a:lnSpc>
                <a:spcPts val="2025"/>
              </a:lnSpc>
              <a:buNone/>
            </a:pPr>
            <a:r>
              <a:rPr lang="en-US" sz="1350" spc="-30" kern="0" dirty="0">
                <a:solidFill>
                  <a:srgbClr val="000000">
                    <a:alpha val="99000"/>
                  </a:srgbClr>
                </a:solidFill>
                <a:latin typeface="Inter" pitchFamily="34" charset="0"/>
                <a:ea typeface="Inter" pitchFamily="34" charset="-122"/>
                <a:cs typeface="Inter" pitchFamily="34" charset="-120"/>
              </a:rPr>
              <a:t>  x  Paying users</a:t>
            </a:r>
            <a:endParaRPr lang="en-US" sz="1350" dirty="0"/>
          </a:p>
          <a:p>
            <a:pPr algn="l" indent="0" marL="0">
              <a:lnSpc>
                <a:spcPts val="2025"/>
              </a:lnSpc>
              <a:buNone/>
            </a:pPr>
            <a:r>
              <a:rPr lang="en-US" sz="1350" spc="-30" kern="0" dirty="0">
                <a:solidFill>
                  <a:srgbClr val="000000">
                    <a:alpha val="99000"/>
                  </a:srgbClr>
                </a:solidFill>
                <a:latin typeface="Inter" pitchFamily="34" charset="0"/>
                <a:ea typeface="Inter" pitchFamily="34" charset="-122"/>
                <a:cs typeface="Inter" pitchFamily="34" charset="-120"/>
              </a:rPr>
              <a:t>Our goal is to correct </a:t>
            </a:r>
            <a:pPr algn="l" indent="0" marL="0">
              <a:lnSpc>
                <a:spcPts val="2025"/>
              </a:lnSpc>
              <a:buNone/>
            </a:pPr>
            <a:r>
              <a:rPr lang="en-US" sz="1350" spc="-30" kern="0" dirty="0">
                <a:solidFill>
                  <a:srgbClr val="000000">
                    <a:alpha val="99000"/>
                  </a:srgbClr>
                </a:solidFill>
                <a:latin typeface="Inter" pitchFamily="34" charset="0"/>
                <a:ea typeface="Inter" pitchFamily="34" charset="-122"/>
                <a:cs typeface="Inter" pitchFamily="34" charset="-120"/>
              </a:rPr>
              <a:t>the </a:t>
            </a:r>
            <a:pPr algn="l" indent="0" marL="0">
              <a:lnSpc>
                <a:spcPts val="2025"/>
              </a:lnSpc>
              <a:buNone/>
            </a:pPr>
            <a:r>
              <a:rPr lang="en-US" sz="1350" spc="-30" kern="0" dirty="0">
                <a:solidFill>
                  <a:srgbClr val="000000">
                    <a:alpha val="99000"/>
                  </a:srgbClr>
                </a:solidFill>
                <a:latin typeface="Inter" pitchFamily="34" charset="0"/>
                <a:ea typeface="Inter" pitchFamily="34" charset="-122"/>
                <a:cs typeface="Inter" pitchFamily="34" charset="-120"/>
              </a:rPr>
              <a:t>unit price for fraudulent users</a:t>
            </a:r>
            <a:endParaRPr lang="en-US" sz="1350" dirty="0"/>
          </a:p>
          <a:p>
            <a:pPr algn="l" indent="0" marL="0">
              <a:lnSpc>
                <a:spcPts val="2025"/>
              </a:lnSpc>
              <a:buNone/>
            </a:pPr>
            <a:r>
              <a:rPr lang="en-US" sz="1350" spc="-30" kern="0" dirty="0">
                <a:solidFill>
                  <a:srgbClr val="000000">
                    <a:alpha val="99000"/>
                  </a:srgbClr>
                </a:solidFill>
                <a:latin typeface="Inter" pitchFamily="34" charset="0"/>
                <a:ea typeface="Inter" pitchFamily="34" charset="-122"/>
                <a:cs typeface="Inter" pitchFamily="34" charset="-120"/>
              </a:rPr>
              <a:t>No user acquisition cost. Possible increase of churn rate </a:t>
            </a:r>
            <a:endParaRPr lang="en-US" sz="1350" dirty="0"/>
          </a:p>
        </p:txBody>
      </p:sp>
      <p:sp>
        <p:nvSpPr>
          <p:cNvPr id="22" name="Text 19"/>
          <p:cNvSpPr/>
          <p:nvPr/>
        </p:nvSpPr>
        <p:spPr>
          <a:xfrm>
            <a:off x="4029075" y="2057400"/>
            <a:ext cx="3200400"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MODEL ACCURACY</a:t>
            </a:r>
            <a:endParaRPr lang="en-US" sz="1500" dirty="0"/>
          </a:p>
        </p:txBody>
      </p:sp>
      <p:sp>
        <p:nvSpPr>
          <p:cNvPr id="23" name="Text 20"/>
          <p:cNvSpPr/>
          <p:nvPr/>
        </p:nvSpPr>
        <p:spPr>
          <a:xfrm>
            <a:off x="4029075" y="2381250"/>
            <a:ext cx="3200400" cy="514350"/>
          </a:xfrm>
          <a:prstGeom prst="rect">
            <a:avLst/>
          </a:prstGeom>
          <a:noFill/>
          <a:ln/>
        </p:spPr>
        <p:txBody>
          <a:bodyPr wrap="square" rtlCol="0" anchor="ctr"/>
          <a:lstStyle/>
          <a:p>
            <a:pPr algn="l" indent="0" marL="0">
              <a:lnSpc>
                <a:spcPts val="2025"/>
              </a:lnSpc>
              <a:buNone/>
            </a:pPr>
            <a:r>
              <a:rPr lang="en-US" sz="1350" spc="-30" kern="0" dirty="0">
                <a:solidFill>
                  <a:srgbClr val="000000">
                    <a:alpha val="99000"/>
                  </a:srgbClr>
                </a:solidFill>
                <a:latin typeface="Inter" pitchFamily="34" charset="0"/>
                <a:ea typeface="Inter" pitchFamily="34" charset="-122"/>
                <a:cs typeface="Inter" pitchFamily="34" charset="-120"/>
              </a:rPr>
              <a:t>Accuracy, Precision, Recall</a:t>
            </a:r>
            <a:endParaRPr lang="en-US" sz="1350" dirty="0"/>
          </a:p>
          <a:p>
            <a:pPr algn="l" indent="0" marL="0">
              <a:lnSpc>
                <a:spcPts val="2025"/>
              </a:lnSpc>
              <a:buNone/>
            </a:pPr>
            <a:r>
              <a:rPr lang="en-US" sz="1350" spc="-30" kern="0" dirty="0">
                <a:solidFill>
                  <a:srgbClr val="000000">
                    <a:alpha val="99000"/>
                  </a:srgbClr>
                </a:solidFill>
                <a:latin typeface="Inter" pitchFamily="34" charset="0"/>
                <a:ea typeface="Inter" pitchFamily="34" charset="-122"/>
                <a:cs typeface="Inter" pitchFamily="34" charset="-120"/>
              </a:rPr>
              <a:t>F1 score(FPR, FNR) , AUC score </a:t>
            </a:r>
            <a:endParaRPr lang="en-US" sz="1350" dirty="0"/>
          </a:p>
        </p:txBody>
      </p:sp>
      <p:sp>
        <p:nvSpPr>
          <p:cNvPr id="24" name="Text 21"/>
          <p:cNvSpPr/>
          <p:nvPr/>
        </p:nvSpPr>
        <p:spPr>
          <a:xfrm>
            <a:off x="4029075" y="1000125"/>
            <a:ext cx="4991100"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EARLY FRAUD DETECTION</a:t>
            </a:r>
            <a:endParaRPr lang="en-US" sz="1500" dirty="0"/>
          </a:p>
        </p:txBody>
      </p:sp>
      <p:sp>
        <p:nvSpPr>
          <p:cNvPr id="25" name="Text 22"/>
          <p:cNvSpPr/>
          <p:nvPr/>
        </p:nvSpPr>
        <p:spPr>
          <a:xfrm>
            <a:off x="4029075" y="1323975"/>
            <a:ext cx="4991100" cy="257175"/>
          </a:xfrm>
          <a:prstGeom prst="rect">
            <a:avLst/>
          </a:prstGeom>
          <a:noFill/>
          <a:ln/>
        </p:spPr>
        <p:txBody>
          <a:bodyPr wrap="square" rtlCol="0" anchor="ctr"/>
          <a:lstStyle/>
          <a:p>
            <a:pPr algn="l" indent="0" marL="0">
              <a:lnSpc>
                <a:spcPts val="2025"/>
              </a:lnSpc>
              <a:buNone/>
            </a:pPr>
            <a:r>
              <a:rPr lang="en-US" sz="1350" spc="-30" kern="0" dirty="0">
                <a:solidFill>
                  <a:srgbClr val="000000">
                    <a:alpha val="99000"/>
                  </a:srgbClr>
                </a:solidFill>
                <a:latin typeface="Inter" pitchFamily="34" charset="0"/>
                <a:ea typeface="Inter" pitchFamily="34" charset="-122"/>
                <a:cs typeface="Inter" pitchFamily="34" charset="-120"/>
              </a:rPr>
              <a:t>By catching frauds, we aim to grow a healthy ecosystem</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90488" y="238125"/>
            <a:ext cx="8963025" cy="4814888"/>
          </a:xfrm>
          <a:prstGeom prst="roundRect">
            <a:avLst>
              <a:gd name="adj" fmla="val 2849"/>
            </a:avLst>
          </a:prstGeom>
          <a:solidFill>
            <a:srgbClr val="000000"/>
          </a:solidFill>
          <a:ln w="12700">
            <a:solidFill>
              <a:srgbClr val="F5F1E9"/>
            </a:solidFill>
            <a:prstDash val="solid"/>
          </a:ln>
        </p:spPr>
      </p:sp>
      <p:sp>
        <p:nvSpPr>
          <p:cNvPr id="3" name="Text 1"/>
          <p:cNvSpPr/>
          <p:nvPr/>
        </p:nvSpPr>
        <p:spPr>
          <a:xfrm>
            <a:off x="119063" y="104775"/>
            <a:ext cx="890587"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4" name="Text 2"/>
          <p:cNvSpPr/>
          <p:nvPr/>
        </p:nvSpPr>
        <p:spPr>
          <a:xfrm>
            <a:off x="1328738" y="104775"/>
            <a:ext cx="1395413" cy="66675"/>
          </a:xfrm>
          <a:prstGeom prst="rect">
            <a:avLst/>
          </a:prstGeom>
          <a:noFill/>
          <a:ln/>
        </p:spPr>
        <p:txBody>
          <a:bodyPr wrap="square" rtlCol="0" anchor="ctr"/>
          <a:lstStyle/>
          <a:p>
            <a:pPr algn="l"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5" name="Text 3"/>
          <p:cNvSpPr/>
          <p:nvPr/>
        </p:nvSpPr>
        <p:spPr>
          <a:xfrm>
            <a:off x="8510588" y="104775"/>
            <a:ext cx="1028700" cy="66675"/>
          </a:xfrm>
          <a:prstGeom prst="rect">
            <a:avLst/>
          </a:prstGeom>
          <a:noFill/>
          <a:ln/>
        </p:spPr>
        <p:txBody>
          <a:bodyPr wrap="square" rtlCol="0" anchor="ctr"/>
          <a:lstStyle/>
          <a:p>
            <a:pPr algn="r" indent="0" marL="0">
              <a:lnSpc>
                <a:spcPts val="536"/>
              </a:lnSpc>
              <a:buNone/>
            </a:pPr>
            <a:r>
              <a:rPr lang="en-US" sz="488" b="1" spc="34" kern="0" dirty="0">
                <a:solidFill>
                  <a:srgbClr val="F5F1E9">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6" name="Text 4"/>
          <p:cNvSpPr/>
          <p:nvPr/>
        </p:nvSpPr>
        <p:spPr>
          <a:xfrm>
            <a:off x="3957638" y="1385888"/>
            <a:ext cx="5343525" cy="3667125"/>
          </a:xfrm>
          <a:prstGeom prst="rect">
            <a:avLst/>
          </a:prstGeom>
          <a:noFill/>
          <a:ln/>
        </p:spPr>
        <p:txBody>
          <a:bodyPr wrap="square" rtlCol="0" anchor="ctr"/>
          <a:lstStyle/>
          <a:p>
            <a:pPr algn="r" indent="0" marL="0">
              <a:lnSpc>
                <a:spcPts val="28875"/>
              </a:lnSpc>
              <a:buNone/>
            </a:pPr>
            <a:r>
              <a:rPr lang="en-US" sz="26250" spc="-1312" kern="0" dirty="0">
                <a:solidFill>
                  <a:srgbClr val="F5F1E9">
                    <a:alpha val="99000"/>
                  </a:srgbClr>
                </a:solidFill>
                <a:latin typeface="Plus Jakarta Sans" pitchFamily="34" charset="0"/>
                <a:ea typeface="Plus Jakarta Sans" pitchFamily="34" charset="-122"/>
                <a:cs typeface="Plus Jakarta Sans" pitchFamily="34" charset="-120"/>
              </a:rPr>
              <a:t>02</a:t>
            </a:r>
            <a:endParaRPr lang="en-US" sz="26250" dirty="0"/>
          </a:p>
        </p:txBody>
      </p:sp>
      <p:sp>
        <p:nvSpPr>
          <p:cNvPr id="7" name="Text 5"/>
          <p:cNvSpPr/>
          <p:nvPr/>
        </p:nvSpPr>
        <p:spPr>
          <a:xfrm>
            <a:off x="742950" y="1047750"/>
            <a:ext cx="4243388" cy="785813"/>
          </a:xfrm>
          <a:prstGeom prst="rect">
            <a:avLst/>
          </a:prstGeom>
          <a:noFill/>
          <a:ln/>
        </p:spPr>
        <p:txBody>
          <a:bodyPr wrap="square" rtlCol="0" anchor="ctr"/>
          <a:lstStyle/>
          <a:p>
            <a:pPr algn="l" indent="0" marL="0">
              <a:lnSpc>
                <a:spcPts val="6188"/>
              </a:lnSpc>
              <a:buNone/>
            </a:pPr>
            <a:r>
              <a:rPr lang="en-US" sz="5625" b="1" dirty="0">
                <a:solidFill>
                  <a:srgbClr val="F5F1E9">
                    <a:alpha val="99000"/>
                  </a:srgbClr>
                </a:solidFill>
                <a:latin typeface="Plus Jakarta Sans" pitchFamily="34" charset="0"/>
                <a:ea typeface="Plus Jakarta Sans" pitchFamily="34" charset="-122"/>
                <a:cs typeface="Plus Jakarta Sans" pitchFamily="34" charset="-120"/>
              </a:rPr>
              <a:t>Process</a:t>
            </a:r>
            <a:endParaRPr lang="en-US" sz="56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5F1E9"/>
        </a:solidFill>
      </p:bgPr>
    </p:bg>
    <p:spTree>
      <p:nvGrpSpPr>
        <p:cNvPr id="1" name=""/>
        <p:cNvGrpSpPr/>
        <p:nvPr/>
      </p:nvGrpSpPr>
      <p:grpSpPr>
        <a:xfrm>
          <a:off x="0" y="0"/>
          <a:ext cx="0" cy="0"/>
          <a:chOff x="0" y="0"/>
          <a:chExt cx="0" cy="0"/>
        </a:xfrm>
      </p:grpSpPr>
      <p:sp>
        <p:nvSpPr>
          <p:cNvPr id="3" name="Shape 0"/>
          <p:cNvSpPr/>
          <p:nvPr/>
        </p:nvSpPr>
        <p:spPr>
          <a:xfrm>
            <a:off x="90488" y="238125"/>
            <a:ext cx="8963025" cy="4814888"/>
          </a:xfrm>
          <a:prstGeom prst="roundRect">
            <a:avLst>
              <a:gd name="adj" fmla="val 2849"/>
            </a:avLst>
          </a:prstGeom>
          <a:solidFill>
            <a:srgbClr val="F5F1E9"/>
          </a:solidFill>
          <a:ln w="12700">
            <a:solidFill>
              <a:srgbClr val="000000"/>
            </a:solidFill>
            <a:prstDash val="solid"/>
          </a:ln>
        </p:spPr>
      </p:sp>
      <p:sp>
        <p:nvSpPr>
          <p:cNvPr id="4" name="Shape 1"/>
          <p:cNvSpPr/>
          <p:nvPr/>
        </p:nvSpPr>
        <p:spPr>
          <a:xfrm>
            <a:off x="2209800" y="1314450"/>
            <a:ext cx="2938463" cy="1609725"/>
          </a:xfrm>
          <a:prstGeom prst="rect">
            <a:avLst/>
          </a:prstGeom>
          <a:noFill/>
          <a:ln/>
        </p:spPr>
      </p:sp>
      <p:pic>
        <p:nvPicPr>
          <p:cNvPr id="5" name="Image 0" descr="preencoded.png">    </p:cNvPr>
          <p:cNvPicPr>
            <a:picLocks noChangeAspect="1"/>
          </p:cNvPicPr>
          <p:nvPr/>
        </p:nvPicPr>
        <p:blipFill>
          <a:blip r:embed="rId1"/>
          <a:stretch>
            <a:fillRect/>
          </a:stretch>
        </p:blipFill>
        <p:spPr>
          <a:xfrm>
            <a:off x="7305675" y="1952625"/>
            <a:ext cx="1185863" cy="1185863"/>
          </a:xfrm>
          <a:prstGeom prst="rect">
            <a:avLst/>
          </a:prstGeom>
        </p:spPr>
      </p:pic>
      <p:pic>
        <p:nvPicPr>
          <p:cNvPr id="6" name="Image 1" descr="preencoded.png">    </p:cNvPr>
          <p:cNvPicPr>
            <a:picLocks noChangeAspect="1"/>
          </p:cNvPicPr>
          <p:nvPr/>
        </p:nvPicPr>
        <p:blipFill>
          <a:blip r:embed="rId2"/>
          <a:stretch>
            <a:fillRect/>
          </a:stretch>
        </p:blipFill>
        <p:spPr>
          <a:xfrm>
            <a:off x="5405438" y="1952625"/>
            <a:ext cx="1185863" cy="1185863"/>
          </a:xfrm>
          <a:prstGeom prst="rect">
            <a:avLst/>
          </a:prstGeom>
        </p:spPr>
      </p:pic>
      <p:pic>
        <p:nvPicPr>
          <p:cNvPr id="7" name="Image 2" descr="preencoded.png">    </p:cNvPr>
          <p:cNvPicPr>
            <a:picLocks noChangeAspect="1"/>
          </p:cNvPicPr>
          <p:nvPr/>
        </p:nvPicPr>
        <p:blipFill>
          <a:blip r:embed="rId3"/>
          <a:stretch>
            <a:fillRect/>
          </a:stretch>
        </p:blipFill>
        <p:spPr>
          <a:xfrm>
            <a:off x="804863" y="1495425"/>
            <a:ext cx="909638" cy="909638"/>
          </a:xfrm>
          <a:prstGeom prst="rect">
            <a:avLst/>
          </a:prstGeom>
        </p:spPr>
      </p:pic>
      <p:pic>
        <p:nvPicPr>
          <p:cNvPr id="8" name="Image 3" descr="preencoded.png">    </p:cNvPr>
          <p:cNvPicPr>
            <a:picLocks noChangeAspect="1"/>
          </p:cNvPicPr>
          <p:nvPr/>
        </p:nvPicPr>
        <p:blipFill>
          <a:blip r:embed="rId4"/>
          <a:stretch>
            <a:fillRect/>
          </a:stretch>
        </p:blipFill>
        <p:spPr>
          <a:xfrm>
            <a:off x="804863" y="3486150"/>
            <a:ext cx="909638" cy="909638"/>
          </a:xfrm>
          <a:prstGeom prst="rect">
            <a:avLst/>
          </a:prstGeom>
        </p:spPr>
      </p:pic>
      <p:sp>
        <p:nvSpPr>
          <p:cNvPr id="9" name="Text 2"/>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10" name="Text 3"/>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11" name="Text 4"/>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12" name="Text 5"/>
          <p:cNvSpPr/>
          <p:nvPr/>
        </p:nvSpPr>
        <p:spPr>
          <a:xfrm>
            <a:off x="5414963" y="3314700"/>
            <a:ext cx="1538288" cy="514350"/>
          </a:xfrm>
          <a:prstGeom prst="rect">
            <a:avLst/>
          </a:prstGeom>
          <a:noFill/>
          <a:ln/>
        </p:spPr>
        <p:txBody>
          <a:bodyPr wrap="square" rtlCol="0" anchor="ctr"/>
          <a:lstStyle/>
          <a:p>
            <a:pPr algn="ctr" indent="0" marL="0">
              <a:lnSpc>
                <a:spcPts val="2025"/>
              </a:lnSpc>
              <a:buNone/>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1 : n  Problem</a:t>
            </a:r>
            <a:endParaRPr lang="en-US" sz="1350" dirty="0"/>
          </a:p>
          <a:p>
            <a:pPr algn="ctr" indent="0" marL="0">
              <a:lnSpc>
                <a:spcPts val="2025"/>
              </a:lnSpc>
              <a:buNone/>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Classification</a:t>
            </a:r>
            <a:endParaRPr lang="en-US" sz="1350" dirty="0"/>
          </a:p>
        </p:txBody>
      </p:sp>
      <p:sp>
        <p:nvSpPr>
          <p:cNvPr id="13" name="Text 6"/>
          <p:cNvSpPr/>
          <p:nvPr/>
        </p:nvSpPr>
        <p:spPr>
          <a:xfrm>
            <a:off x="7310438" y="3314700"/>
            <a:ext cx="1695450" cy="514350"/>
          </a:xfrm>
          <a:prstGeom prst="rect">
            <a:avLst/>
          </a:prstGeom>
          <a:noFill/>
          <a:ln/>
        </p:spPr>
        <p:txBody>
          <a:bodyPr wrap="square" rtlCol="0" anchor="ctr"/>
          <a:lstStyle/>
          <a:p>
            <a:pPr algn="ctr" indent="0" marL="0">
              <a:lnSpc>
                <a:spcPts val="2025"/>
              </a:lnSpc>
              <a:buNone/>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Fraudulent /  Not Fraudulent</a:t>
            </a:r>
            <a:endParaRPr lang="en-US" sz="1350" dirty="0"/>
          </a:p>
        </p:txBody>
      </p:sp>
      <p:sp>
        <p:nvSpPr>
          <p:cNvPr id="14" name="Text 7"/>
          <p:cNvSpPr/>
          <p:nvPr/>
        </p:nvSpPr>
        <p:spPr>
          <a:xfrm>
            <a:off x="2209800" y="1314450"/>
            <a:ext cx="3395663"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Recurring invoices</a:t>
            </a:r>
            <a:endParaRPr lang="en-US" sz="1500" dirty="0"/>
          </a:p>
        </p:txBody>
      </p:sp>
      <p:sp>
        <p:nvSpPr>
          <p:cNvPr id="15" name="Text 8"/>
          <p:cNvSpPr/>
          <p:nvPr/>
        </p:nvSpPr>
        <p:spPr>
          <a:xfrm>
            <a:off x="2209800" y="1638300"/>
            <a:ext cx="3395663" cy="1285875"/>
          </a:xfrm>
          <a:prstGeom prst="rect">
            <a:avLst/>
          </a:prstGeom>
          <a:noFill/>
          <a:ln/>
        </p:spPr>
        <p:txBody>
          <a:bodyPr wrap="square" rtlCol="0" anchor="ctr"/>
          <a:lstStyle/>
          <a:p>
            <a:pPr algn="l" marL="342900" indent="-342900">
              <a:lnSpc>
                <a:spcPts val="2025"/>
              </a:lnSpc>
              <a:buSzPct val="100000"/>
              <a:buChar char="•"/>
            </a:pPr>
            <a:r>
              <a:rPr lang="en-US" sz="1350" spc="-30" kern="0" dirty="0">
                <a:solidFill>
                  <a:srgbClr val="000000">
                    <a:alpha val="99000"/>
                  </a:srgbClr>
                </a:solidFill>
                <a:latin typeface="Inter" pitchFamily="34" charset="0"/>
                <a:ea typeface="Inter" pitchFamily="34" charset="-122"/>
                <a:cs typeface="Inter" pitchFamily="34" charset="-120"/>
              </a:rPr>
              <a:t>Client ID </a:t>
            </a:r>
            <a:endParaRPr lang="en-US" sz="1350" dirty="0"/>
          </a:p>
          <a:p>
            <a:pPr algn="l" marL="342900" indent="-342900">
              <a:lnSpc>
                <a:spcPts val="2025"/>
              </a:lnSpc>
              <a:buSzPct val="100000"/>
              <a:buChar char="•"/>
            </a:pPr>
            <a:r>
              <a:rPr lang="en-US" sz="1350" spc="-30" kern="0" dirty="0">
                <a:solidFill>
                  <a:srgbClr val="000000">
                    <a:alpha val="99000"/>
                  </a:srgbClr>
                </a:solidFill>
                <a:latin typeface="Inter" pitchFamily="34" charset="0"/>
                <a:ea typeface="Inter" pitchFamily="34" charset="-122"/>
                <a:cs typeface="Inter" pitchFamily="34" charset="-120"/>
              </a:rPr>
              <a:t>Invoice Date</a:t>
            </a:r>
            <a:endParaRPr lang="en-US" sz="1350" dirty="0"/>
          </a:p>
          <a:p>
            <a:pPr algn="l" marL="342900" indent="-342900">
              <a:lnSpc>
                <a:spcPts val="2025"/>
              </a:lnSpc>
              <a:buSzPct val="100000"/>
              <a:buChar char="•"/>
            </a:pPr>
            <a:r>
              <a:rPr lang="en-US" sz="1350" spc="-30" kern="0" dirty="0">
                <a:solidFill>
                  <a:srgbClr val="000000">
                    <a:alpha val="99000"/>
                  </a:srgbClr>
                </a:solidFill>
                <a:latin typeface="Inter" pitchFamily="34" charset="0"/>
                <a:ea typeface="Inter" pitchFamily="34" charset="-122"/>
                <a:cs typeface="Inter" pitchFamily="34" charset="-120"/>
              </a:rPr>
              <a:t>Monthly consumption</a:t>
            </a:r>
            <a:endParaRPr lang="en-US" sz="1350" dirty="0"/>
          </a:p>
          <a:p>
            <a:pPr algn="l" marL="342900" indent="-342900">
              <a:lnSpc>
                <a:spcPts val="2025"/>
              </a:lnSpc>
              <a:buSzPct val="100000"/>
              <a:buChar char="•"/>
            </a:pPr>
            <a:r>
              <a:rPr lang="en-US" sz="1350" spc="-30" kern="0" dirty="0">
                <a:solidFill>
                  <a:srgbClr val="000000">
                    <a:alpha val="99000"/>
                  </a:srgbClr>
                </a:solidFill>
                <a:latin typeface="Inter" pitchFamily="34" charset="0"/>
                <a:ea typeface="Inter" pitchFamily="34" charset="-122"/>
                <a:cs typeface="Inter" pitchFamily="34" charset="-120"/>
              </a:rPr>
              <a:t>Tarif type </a:t>
            </a:r>
            <a:endParaRPr lang="en-US" sz="1350" dirty="0"/>
          </a:p>
          <a:p>
            <a:pPr algn="l" marL="342900" indent="-342900">
              <a:lnSpc>
                <a:spcPts val="2025"/>
              </a:lnSpc>
              <a:buSzPct val="100000"/>
              <a:buChar char="•"/>
            </a:pPr>
            <a:r>
              <a:rPr lang="en-US" sz="1350" spc="-30" kern="0" dirty="0">
                <a:solidFill>
                  <a:srgbClr val="000000">
                    <a:alpha val="99000"/>
                  </a:srgbClr>
                </a:solidFill>
                <a:latin typeface="Inter" pitchFamily="34" charset="0"/>
                <a:ea typeface="Inter" pitchFamily="34" charset="-122"/>
                <a:cs typeface="Inter" pitchFamily="34" charset="-120"/>
              </a:rPr>
              <a:t>Counter status</a:t>
            </a:r>
            <a:endParaRPr lang="en-US" sz="1350" dirty="0"/>
          </a:p>
        </p:txBody>
      </p:sp>
      <p:sp>
        <p:nvSpPr>
          <p:cNvPr id="16" name="Text 9"/>
          <p:cNvSpPr/>
          <p:nvPr/>
        </p:nvSpPr>
        <p:spPr>
          <a:xfrm>
            <a:off x="376238" y="595313"/>
            <a:ext cx="6386513" cy="366713"/>
          </a:xfrm>
          <a:prstGeom prst="rect">
            <a:avLst/>
          </a:prstGeom>
          <a:noFill/>
          <a:ln/>
        </p:spPr>
        <p:txBody>
          <a:bodyPr wrap="square" rtlCol="0" anchor="ctr"/>
          <a:lstStyle/>
          <a:p>
            <a:pPr algn="l" indent="0" marL="0">
              <a:lnSpc>
                <a:spcPts val="2888"/>
              </a:lnSpc>
              <a:buNone/>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Our data columns were not enough</a:t>
            </a:r>
            <a:endParaRPr lang="en-US" sz="2625" dirty="0"/>
          </a:p>
        </p:txBody>
      </p:sp>
      <p:sp>
        <p:nvSpPr>
          <p:cNvPr id="17" name="Text 10"/>
          <p:cNvSpPr/>
          <p:nvPr/>
        </p:nvSpPr>
        <p:spPr>
          <a:xfrm>
            <a:off x="804863" y="2486025"/>
            <a:ext cx="1338262" cy="257175"/>
          </a:xfrm>
          <a:prstGeom prst="rect">
            <a:avLst/>
          </a:prstGeom>
          <a:noFill/>
          <a:ln/>
        </p:spPr>
        <p:txBody>
          <a:bodyPr wrap="square" rtlCol="0" anchor="ctr"/>
          <a:lstStyle/>
          <a:p>
            <a:pPr algn="ctr" indent="0" marL="0">
              <a:lnSpc>
                <a:spcPts val="2025"/>
              </a:lnSpc>
              <a:buNone/>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invoice</a:t>
            </a:r>
            <a:endParaRPr lang="en-US" sz="1350" dirty="0"/>
          </a:p>
        </p:txBody>
      </p:sp>
      <p:sp>
        <p:nvSpPr>
          <p:cNvPr id="18" name="Text 11"/>
          <p:cNvSpPr/>
          <p:nvPr/>
        </p:nvSpPr>
        <p:spPr>
          <a:xfrm>
            <a:off x="804863" y="4476750"/>
            <a:ext cx="1338262" cy="257175"/>
          </a:xfrm>
          <a:prstGeom prst="rect">
            <a:avLst/>
          </a:prstGeom>
          <a:noFill/>
          <a:ln/>
        </p:spPr>
        <p:txBody>
          <a:bodyPr wrap="square" rtlCol="0" anchor="ctr"/>
          <a:lstStyle/>
          <a:p>
            <a:pPr algn="ctr" indent="0" marL="0">
              <a:lnSpc>
                <a:spcPts val="2025"/>
              </a:lnSpc>
              <a:buNone/>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Client</a:t>
            </a:r>
            <a:endParaRPr lang="en-US" sz="1350" dirty="0"/>
          </a:p>
        </p:txBody>
      </p:sp>
      <p:sp>
        <p:nvSpPr>
          <p:cNvPr id="19" name="Text 12"/>
          <p:cNvSpPr/>
          <p:nvPr/>
        </p:nvSpPr>
        <p:spPr>
          <a:xfrm>
            <a:off x="2209800" y="3276600"/>
            <a:ext cx="3395663"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Client information</a:t>
            </a:r>
            <a:endParaRPr lang="en-US" sz="1500" dirty="0"/>
          </a:p>
        </p:txBody>
      </p:sp>
      <p:sp>
        <p:nvSpPr>
          <p:cNvPr id="20" name="Text 13"/>
          <p:cNvSpPr/>
          <p:nvPr/>
        </p:nvSpPr>
        <p:spPr>
          <a:xfrm>
            <a:off x="2209800" y="3600450"/>
            <a:ext cx="3890963" cy="1285875"/>
          </a:xfrm>
          <a:prstGeom prst="rect">
            <a:avLst/>
          </a:prstGeom>
          <a:noFill/>
          <a:ln/>
        </p:spPr>
        <p:txBody>
          <a:bodyPr wrap="square" rtlCol="0" anchor="ctr"/>
          <a:lstStyle/>
          <a:p>
            <a:pPr algn="l" marL="342900" indent="-342900">
              <a:lnSpc>
                <a:spcPts val="2025"/>
              </a:lnSpc>
              <a:buSzPct val="100000"/>
              <a:buChar char="•"/>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Client ID</a:t>
            </a:r>
            <a:endParaRPr lang="en-US" sz="1350" dirty="0"/>
          </a:p>
          <a:p>
            <a:pPr algn="l" marL="342900" indent="-342900">
              <a:lnSpc>
                <a:spcPts val="2025"/>
              </a:lnSpc>
              <a:buSzPct val="100000"/>
              <a:buChar char="•"/>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Client category (enterprise, low-income) </a:t>
            </a:r>
            <a:endParaRPr lang="en-US" sz="1350" dirty="0"/>
          </a:p>
          <a:p>
            <a:pPr algn="l" marL="342900" indent="-342900">
              <a:lnSpc>
                <a:spcPts val="2025"/>
              </a:lnSpc>
              <a:buSzPct val="100000"/>
              <a:buChar char="•"/>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Region </a:t>
            </a:r>
            <a:endParaRPr lang="en-US" sz="1350" dirty="0"/>
          </a:p>
          <a:p>
            <a:pPr algn="l" marL="342900" indent="-342900">
              <a:lnSpc>
                <a:spcPts val="2025"/>
              </a:lnSpc>
              <a:buSzPct val="100000"/>
              <a:buChar char="•"/>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District</a:t>
            </a:r>
            <a:endParaRPr lang="en-US" sz="1350" dirty="0"/>
          </a:p>
          <a:p>
            <a:pPr algn="l" marL="342900" indent="-342900">
              <a:lnSpc>
                <a:spcPts val="2025"/>
              </a:lnSpc>
              <a:buSzPct val="100000"/>
              <a:buChar char="•"/>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Creation date</a:t>
            </a:r>
            <a:endParaRPr lang="en-US" sz="13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5F1E9"/>
        </a:solidFill>
      </p:bgPr>
    </p:bg>
    <p:spTree>
      <p:nvGrpSpPr>
        <p:cNvPr id="1" name=""/>
        <p:cNvGrpSpPr/>
        <p:nvPr/>
      </p:nvGrpSpPr>
      <p:grpSpPr>
        <a:xfrm>
          <a:off x="0" y="0"/>
          <a:ext cx="0" cy="0"/>
          <a:chOff x="0" y="0"/>
          <a:chExt cx="0" cy="0"/>
        </a:xfrm>
      </p:grpSpPr>
      <p:sp>
        <p:nvSpPr>
          <p:cNvPr id="3" name="Shape 0"/>
          <p:cNvSpPr/>
          <p:nvPr/>
        </p:nvSpPr>
        <p:spPr>
          <a:xfrm>
            <a:off x="352425" y="1943100"/>
            <a:ext cx="3086100" cy="581025"/>
          </a:xfrm>
          <a:prstGeom prst="rect">
            <a:avLst/>
          </a:prstGeom>
          <a:noFill/>
          <a:ln/>
        </p:spPr>
      </p:sp>
      <p:sp>
        <p:nvSpPr>
          <p:cNvPr id="4" name="Shape 1"/>
          <p:cNvSpPr/>
          <p:nvPr/>
        </p:nvSpPr>
        <p:spPr>
          <a:xfrm>
            <a:off x="352425" y="2733675"/>
            <a:ext cx="3086100" cy="581025"/>
          </a:xfrm>
          <a:prstGeom prst="rect">
            <a:avLst/>
          </a:prstGeom>
          <a:noFill/>
          <a:ln/>
        </p:spPr>
      </p:sp>
      <p:sp>
        <p:nvSpPr>
          <p:cNvPr id="5" name="Shape 2"/>
          <p:cNvSpPr/>
          <p:nvPr/>
        </p:nvSpPr>
        <p:spPr>
          <a:xfrm>
            <a:off x="352425" y="3524250"/>
            <a:ext cx="3086100" cy="838200"/>
          </a:xfrm>
          <a:prstGeom prst="rect">
            <a:avLst/>
          </a:prstGeom>
          <a:noFill/>
          <a:ln/>
        </p:spPr>
      </p:sp>
      <p:sp>
        <p:nvSpPr>
          <p:cNvPr id="6" name="Shape 3"/>
          <p:cNvSpPr/>
          <p:nvPr/>
        </p:nvSpPr>
        <p:spPr>
          <a:xfrm>
            <a:off x="352425" y="3524250"/>
            <a:ext cx="190500" cy="190500"/>
          </a:xfrm>
          <a:prstGeom prst="rect">
            <a:avLst/>
          </a:prstGeom>
          <a:noFill/>
          <a:ln/>
        </p:spPr>
      </p:sp>
      <p:sp>
        <p:nvSpPr>
          <p:cNvPr id="7" name="Shape 4"/>
          <p:cNvSpPr/>
          <p:nvPr/>
        </p:nvSpPr>
        <p:spPr>
          <a:xfrm>
            <a:off x="676275" y="3524250"/>
            <a:ext cx="2762250" cy="838200"/>
          </a:xfrm>
          <a:prstGeom prst="rect">
            <a:avLst/>
          </a:prstGeom>
          <a:noFill/>
          <a:ln/>
        </p:spPr>
      </p:sp>
      <p:sp>
        <p:nvSpPr>
          <p:cNvPr id="8" name="Shape 5"/>
          <p:cNvSpPr/>
          <p:nvPr/>
        </p:nvSpPr>
        <p:spPr>
          <a:xfrm>
            <a:off x="352425" y="3524250"/>
            <a:ext cx="190500" cy="190500"/>
          </a:xfrm>
          <a:prstGeom prst="roundRect">
            <a:avLst/>
          </a:prstGeom>
          <a:solidFill>
            <a:srgbClr val="000000"/>
          </a:solidFill>
          <a:ln/>
        </p:spPr>
      </p:sp>
      <p:sp>
        <p:nvSpPr>
          <p:cNvPr id="9" name="Shape 6"/>
          <p:cNvSpPr/>
          <p:nvPr/>
        </p:nvSpPr>
        <p:spPr>
          <a:xfrm>
            <a:off x="352425" y="2733675"/>
            <a:ext cx="190500" cy="190500"/>
          </a:xfrm>
          <a:prstGeom prst="rect">
            <a:avLst/>
          </a:prstGeom>
          <a:noFill/>
          <a:ln/>
        </p:spPr>
      </p:sp>
      <p:sp>
        <p:nvSpPr>
          <p:cNvPr id="10" name="Shape 7"/>
          <p:cNvSpPr/>
          <p:nvPr/>
        </p:nvSpPr>
        <p:spPr>
          <a:xfrm>
            <a:off x="676275" y="2733675"/>
            <a:ext cx="2762250" cy="581025"/>
          </a:xfrm>
          <a:prstGeom prst="rect">
            <a:avLst/>
          </a:prstGeom>
          <a:noFill/>
          <a:ln/>
        </p:spPr>
      </p:sp>
      <p:sp>
        <p:nvSpPr>
          <p:cNvPr id="11" name="Shape 8"/>
          <p:cNvSpPr/>
          <p:nvPr/>
        </p:nvSpPr>
        <p:spPr>
          <a:xfrm>
            <a:off x="352425" y="2733675"/>
            <a:ext cx="190500" cy="190500"/>
          </a:xfrm>
          <a:prstGeom prst="roundRect">
            <a:avLst/>
          </a:prstGeom>
          <a:solidFill>
            <a:srgbClr val="000000"/>
          </a:solidFill>
          <a:ln/>
        </p:spPr>
      </p:sp>
      <p:sp>
        <p:nvSpPr>
          <p:cNvPr id="12" name="Shape 9"/>
          <p:cNvSpPr/>
          <p:nvPr/>
        </p:nvSpPr>
        <p:spPr>
          <a:xfrm>
            <a:off x="352425" y="1943100"/>
            <a:ext cx="190500" cy="190500"/>
          </a:xfrm>
          <a:prstGeom prst="rect">
            <a:avLst/>
          </a:prstGeom>
          <a:noFill/>
          <a:ln/>
        </p:spPr>
      </p:sp>
      <p:sp>
        <p:nvSpPr>
          <p:cNvPr id="13" name="Shape 10"/>
          <p:cNvSpPr/>
          <p:nvPr/>
        </p:nvSpPr>
        <p:spPr>
          <a:xfrm>
            <a:off x="676275" y="1943100"/>
            <a:ext cx="2762250" cy="581025"/>
          </a:xfrm>
          <a:prstGeom prst="rect">
            <a:avLst/>
          </a:prstGeom>
          <a:noFill/>
          <a:ln/>
        </p:spPr>
      </p:sp>
      <p:sp>
        <p:nvSpPr>
          <p:cNvPr id="14" name="Shape 11"/>
          <p:cNvSpPr/>
          <p:nvPr/>
        </p:nvSpPr>
        <p:spPr>
          <a:xfrm>
            <a:off x="352425" y="1943100"/>
            <a:ext cx="190500" cy="190500"/>
          </a:xfrm>
          <a:prstGeom prst="roundRect">
            <a:avLst/>
          </a:prstGeom>
          <a:solidFill>
            <a:srgbClr val="000000"/>
          </a:solidFill>
          <a:ln/>
        </p:spPr>
      </p:sp>
      <p:pic>
        <p:nvPicPr>
          <p:cNvPr id="15" name="Image 0" descr="preencoded.png">    </p:cNvPr>
          <p:cNvPicPr>
            <a:picLocks noChangeAspect="1"/>
          </p:cNvPicPr>
          <p:nvPr/>
        </p:nvPicPr>
        <p:blipFill>
          <a:blip r:embed="rId1"/>
          <a:stretch>
            <a:fillRect/>
          </a:stretch>
        </p:blipFill>
        <p:spPr>
          <a:xfrm>
            <a:off x="90488" y="238125"/>
            <a:ext cx="8963025" cy="4814888"/>
          </a:xfrm>
          <a:prstGeom prst="rect">
            <a:avLst/>
          </a:prstGeom>
        </p:spPr>
      </p:pic>
      <p:sp>
        <p:nvSpPr>
          <p:cNvPr id="16" name="Text 12"/>
          <p:cNvSpPr/>
          <p:nvPr/>
        </p:nvSpPr>
        <p:spPr>
          <a:xfrm>
            <a:off x="447675" y="638175"/>
            <a:ext cx="2943225" cy="366713"/>
          </a:xfrm>
          <a:prstGeom prst="rect">
            <a:avLst/>
          </a:prstGeom>
          <a:noFill/>
          <a:ln/>
        </p:spPr>
        <p:txBody>
          <a:bodyPr wrap="square" rtlCol="0" anchor="ctr"/>
          <a:lstStyle/>
          <a:p>
            <a:pPr algn="l" indent="0" marL="0">
              <a:lnSpc>
                <a:spcPts val="2888"/>
              </a:lnSpc>
              <a:buNone/>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Key Features</a:t>
            </a:r>
            <a:endParaRPr lang="en-US" sz="2625" dirty="0"/>
          </a:p>
        </p:txBody>
      </p:sp>
      <p:sp>
        <p:nvSpPr>
          <p:cNvPr id="17" name="Text 13"/>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18" name="Text 14"/>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19" name="Text 15"/>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20" name="Text 16"/>
          <p:cNvSpPr/>
          <p:nvPr/>
        </p:nvSpPr>
        <p:spPr>
          <a:xfrm>
            <a:off x="676275" y="3524250"/>
            <a:ext cx="3219450"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Counter status (mode)</a:t>
            </a:r>
            <a:endParaRPr lang="en-US" sz="1500" dirty="0"/>
          </a:p>
        </p:txBody>
      </p:sp>
      <p:sp>
        <p:nvSpPr>
          <p:cNvPr id="21" name="Text 17"/>
          <p:cNvSpPr/>
          <p:nvPr/>
        </p:nvSpPr>
        <p:spPr>
          <a:xfrm>
            <a:off x="676275" y="3848100"/>
            <a:ext cx="3219450" cy="514350"/>
          </a:xfrm>
          <a:prstGeom prst="rect">
            <a:avLst/>
          </a:prstGeom>
          <a:noFill/>
          <a:ln/>
        </p:spPr>
        <p:txBody>
          <a:bodyPr wrap="square" rtlCol="0" anchor="ctr"/>
          <a:lstStyle/>
          <a:p>
            <a:pPr algn="l" indent="0" marL="0">
              <a:lnSpc>
                <a:spcPts val="2025"/>
              </a:lnSpc>
              <a:buNone/>
            </a:pPr>
            <a:r>
              <a:rPr lang="en-US" sz="1350" spc="-30" kern="0" dirty="0">
                <a:solidFill>
                  <a:srgbClr val="000000">
                    <a:alpha val="99000"/>
                  </a:srgbClr>
                </a:solidFill>
                <a:latin typeface="Inter" pitchFamily="34" charset="0"/>
                <a:ea typeface="Inter" pitchFamily="34" charset="-122"/>
                <a:cs typeface="Inter" pitchFamily="34" charset="-120"/>
              </a:rPr>
              <a:t>manually broken or something weird</a:t>
            </a:r>
            <a:endParaRPr lang="en-US" sz="1350" dirty="0"/>
          </a:p>
        </p:txBody>
      </p:sp>
      <p:sp>
        <p:nvSpPr>
          <p:cNvPr id="22" name="Text 18"/>
          <p:cNvSpPr/>
          <p:nvPr/>
        </p:nvSpPr>
        <p:spPr>
          <a:xfrm>
            <a:off x="676275" y="2733675"/>
            <a:ext cx="3219450"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Consumption (std)</a:t>
            </a:r>
            <a:endParaRPr lang="en-US" sz="1500" dirty="0"/>
          </a:p>
        </p:txBody>
      </p:sp>
      <p:sp>
        <p:nvSpPr>
          <p:cNvPr id="23" name="Text 19"/>
          <p:cNvSpPr/>
          <p:nvPr/>
        </p:nvSpPr>
        <p:spPr>
          <a:xfrm>
            <a:off x="676275" y="3057525"/>
            <a:ext cx="3219450" cy="257175"/>
          </a:xfrm>
          <a:prstGeom prst="rect">
            <a:avLst/>
          </a:prstGeom>
          <a:noFill/>
          <a:ln/>
        </p:spPr>
        <p:txBody>
          <a:bodyPr wrap="square" rtlCol="0" anchor="ctr"/>
          <a:lstStyle/>
          <a:p>
            <a:pPr algn="l" indent="0" marL="0">
              <a:lnSpc>
                <a:spcPts val="2025"/>
              </a:lnSpc>
              <a:buNone/>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severe changes in the consumption</a:t>
            </a:r>
            <a:endParaRPr lang="en-US" sz="1350" dirty="0"/>
          </a:p>
        </p:txBody>
      </p:sp>
      <p:sp>
        <p:nvSpPr>
          <p:cNvPr id="24" name="Text 20"/>
          <p:cNvSpPr/>
          <p:nvPr/>
        </p:nvSpPr>
        <p:spPr>
          <a:xfrm>
            <a:off x="676275" y="1943100"/>
            <a:ext cx="3219450" cy="285750"/>
          </a:xfrm>
          <a:prstGeom prst="rect">
            <a:avLst/>
          </a:prstGeom>
          <a:noFill/>
          <a:ln/>
        </p:spPr>
        <p:txBody>
          <a:bodyPr wrap="square" rtlCol="0" anchor="ctr"/>
          <a:lstStyle/>
          <a:p>
            <a:pPr algn="l"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Tarif type (mode)</a:t>
            </a:r>
            <a:endParaRPr lang="en-US" sz="1500" dirty="0"/>
          </a:p>
        </p:txBody>
      </p:sp>
      <p:sp>
        <p:nvSpPr>
          <p:cNvPr id="25" name="Text 21"/>
          <p:cNvSpPr/>
          <p:nvPr/>
        </p:nvSpPr>
        <p:spPr>
          <a:xfrm>
            <a:off x="676275" y="2266950"/>
            <a:ext cx="3219450" cy="257175"/>
          </a:xfrm>
          <a:prstGeom prst="rect">
            <a:avLst/>
          </a:prstGeom>
          <a:noFill/>
          <a:ln/>
        </p:spPr>
        <p:txBody>
          <a:bodyPr wrap="square" rtlCol="0" anchor="ctr"/>
          <a:lstStyle/>
          <a:p>
            <a:pPr algn="l" indent="0" marL="0">
              <a:lnSpc>
                <a:spcPts val="2025"/>
              </a:lnSpc>
              <a:buNone/>
            </a:pPr>
            <a:r>
              <a:rPr lang="en-US" sz="1350" spc="-30" kern="0" dirty="0">
                <a:solidFill>
                  <a:srgbClr val="000000">
                    <a:alpha val="99000"/>
                  </a:srgbClr>
                </a:solidFill>
                <a:latin typeface="Plus Jakarta Sans" pitchFamily="34" charset="0"/>
                <a:ea typeface="Plus Jakarta Sans" pitchFamily="34" charset="-122"/>
                <a:cs typeface="Plus Jakarta Sans" pitchFamily="34" charset="-120"/>
              </a:rPr>
              <a:t>the most frequent value</a:t>
            </a:r>
            <a:endParaRPr 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5F1E9"/>
        </a:solidFill>
      </p:bgPr>
    </p:bg>
    <p:spTree>
      <p:nvGrpSpPr>
        <p:cNvPr id="1" name=""/>
        <p:cNvGrpSpPr/>
        <p:nvPr/>
      </p:nvGrpSpPr>
      <p:grpSpPr>
        <a:xfrm>
          <a:off x="0" y="0"/>
          <a:ext cx="0" cy="0"/>
          <a:chOff x="0" y="0"/>
          <a:chExt cx="0" cy="0"/>
        </a:xfrm>
      </p:grpSpPr>
      <p:sp>
        <p:nvSpPr>
          <p:cNvPr id="3" name="Shape 0"/>
          <p:cNvSpPr/>
          <p:nvPr/>
        </p:nvSpPr>
        <p:spPr>
          <a:xfrm>
            <a:off x="90488" y="238125"/>
            <a:ext cx="8963025" cy="4814888"/>
          </a:xfrm>
          <a:prstGeom prst="roundRect">
            <a:avLst>
              <a:gd name="adj" fmla="val 2849"/>
            </a:avLst>
          </a:prstGeom>
          <a:solidFill>
            <a:srgbClr val="F5F1E9"/>
          </a:solidFill>
          <a:ln w="12700">
            <a:solidFill>
              <a:srgbClr val="000000"/>
            </a:solidFill>
            <a:prstDash val="solid"/>
          </a:ln>
        </p:spPr>
      </p:sp>
      <p:sp>
        <p:nvSpPr>
          <p:cNvPr id="4" name="Text 1"/>
          <p:cNvSpPr/>
          <p:nvPr/>
        </p:nvSpPr>
        <p:spPr>
          <a:xfrm>
            <a:off x="447675" y="638175"/>
            <a:ext cx="2943225" cy="366713"/>
          </a:xfrm>
          <a:prstGeom prst="rect">
            <a:avLst/>
          </a:prstGeom>
          <a:noFill/>
          <a:ln/>
        </p:spPr>
        <p:txBody>
          <a:bodyPr wrap="square" rtlCol="0" anchor="ctr"/>
          <a:lstStyle/>
          <a:p>
            <a:pPr algn="l" indent="0" marL="0">
              <a:lnSpc>
                <a:spcPts val="2888"/>
              </a:lnSpc>
              <a:buNone/>
            </a:pPr>
            <a:r>
              <a:rPr lang="en-US" sz="2625" spc="-58" kern="0" dirty="0">
                <a:solidFill>
                  <a:srgbClr val="000000">
                    <a:alpha val="99000"/>
                  </a:srgbClr>
                </a:solidFill>
                <a:latin typeface="Plus Jakarta Sans" pitchFamily="34" charset="0"/>
                <a:ea typeface="Plus Jakarta Sans" pitchFamily="34" charset="-122"/>
                <a:cs typeface="Plus Jakarta Sans" pitchFamily="34" charset="-120"/>
              </a:rPr>
              <a:t>Baseline Model</a:t>
            </a:r>
            <a:endParaRPr lang="en-US" sz="2625" dirty="0"/>
          </a:p>
        </p:txBody>
      </p:sp>
      <p:sp>
        <p:nvSpPr>
          <p:cNvPr id="5" name="Text 2"/>
          <p:cNvSpPr/>
          <p:nvPr/>
        </p:nvSpPr>
        <p:spPr>
          <a:xfrm>
            <a:off x="90488" y="76200"/>
            <a:ext cx="890587"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AUG 11, 2025</a:t>
            </a:r>
            <a:endParaRPr lang="en-US" sz="488" dirty="0"/>
          </a:p>
        </p:txBody>
      </p:sp>
      <p:sp>
        <p:nvSpPr>
          <p:cNvPr id="6" name="Text 3"/>
          <p:cNvSpPr/>
          <p:nvPr/>
        </p:nvSpPr>
        <p:spPr>
          <a:xfrm>
            <a:off x="1300163" y="76200"/>
            <a:ext cx="1395413" cy="66675"/>
          </a:xfrm>
          <a:prstGeom prst="rect">
            <a:avLst/>
          </a:prstGeom>
          <a:noFill/>
          <a:ln/>
        </p:spPr>
        <p:txBody>
          <a:bodyPr wrap="square" rtlCol="0" anchor="ctr"/>
          <a:lstStyle/>
          <a:p>
            <a:pPr algn="l"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CATCHING ENERGY FRAUDS</a:t>
            </a:r>
            <a:endParaRPr lang="en-US" sz="488" dirty="0"/>
          </a:p>
        </p:txBody>
      </p:sp>
      <p:sp>
        <p:nvSpPr>
          <p:cNvPr id="7" name="Text 4"/>
          <p:cNvSpPr/>
          <p:nvPr/>
        </p:nvSpPr>
        <p:spPr>
          <a:xfrm>
            <a:off x="8482013" y="76200"/>
            <a:ext cx="1028700" cy="66675"/>
          </a:xfrm>
          <a:prstGeom prst="rect">
            <a:avLst/>
          </a:prstGeom>
          <a:noFill/>
          <a:ln/>
        </p:spPr>
        <p:txBody>
          <a:bodyPr wrap="square" rtlCol="0" anchor="ctr"/>
          <a:lstStyle/>
          <a:p>
            <a:pPr algn="r" indent="0" marL="0">
              <a:lnSpc>
                <a:spcPts val="536"/>
              </a:lnSpc>
              <a:buNone/>
            </a:pPr>
            <a:r>
              <a:rPr lang="en-US" sz="488" b="1" spc="34" kern="0" dirty="0">
                <a:solidFill>
                  <a:srgbClr val="000000">
                    <a:alpha val="99000"/>
                  </a:srgbClr>
                </a:solidFill>
                <a:latin typeface="Plus Jakarta Sans" pitchFamily="34" charset="0"/>
                <a:ea typeface="Plus Jakarta Sans" pitchFamily="34" charset="-122"/>
                <a:cs typeface="Plus Jakarta Sans" pitchFamily="34" charset="-120"/>
              </a:rPr>
              <a:t>ZERO_FRAUD_AI</a:t>
            </a:r>
            <a:endParaRPr lang="en-US" sz="488" dirty="0"/>
          </a:p>
        </p:txBody>
      </p:sp>
      <p:sp>
        <p:nvSpPr>
          <p:cNvPr id="8" name="Text 5"/>
          <p:cNvSpPr/>
          <p:nvPr/>
        </p:nvSpPr>
        <p:spPr>
          <a:xfrm>
            <a:off x="1314450" y="1485900"/>
            <a:ext cx="3686175" cy="785813"/>
          </a:xfrm>
          <a:prstGeom prst="rect">
            <a:avLst/>
          </a:prstGeom>
          <a:noFill/>
          <a:ln/>
        </p:spPr>
        <p:txBody>
          <a:bodyPr wrap="square" rtlCol="0" anchor="ctr"/>
          <a:lstStyle/>
          <a:p>
            <a:pPr algn="ctr" indent="0" marL="0">
              <a:lnSpc>
                <a:spcPts val="6188"/>
              </a:lnSpc>
              <a:buNone/>
            </a:pPr>
            <a:r>
              <a:rPr lang="en-US" sz="5625" dirty="0">
                <a:solidFill>
                  <a:srgbClr val="000000">
                    <a:alpha val="99000"/>
                  </a:srgbClr>
                </a:solidFill>
                <a:latin typeface="Plus Jakarta Sans" pitchFamily="34" charset="0"/>
                <a:ea typeface="Plus Jakarta Sans" pitchFamily="34" charset="-122"/>
                <a:cs typeface="Plus Jakarta Sans" pitchFamily="34" charset="-120"/>
              </a:rPr>
              <a:t>XX%</a:t>
            </a:r>
            <a:endParaRPr lang="en-US" sz="5625" dirty="0"/>
          </a:p>
        </p:txBody>
      </p:sp>
      <p:sp>
        <p:nvSpPr>
          <p:cNvPr id="9" name="Text 6"/>
          <p:cNvSpPr/>
          <p:nvPr/>
        </p:nvSpPr>
        <p:spPr>
          <a:xfrm>
            <a:off x="1314450" y="3024188"/>
            <a:ext cx="3686175" cy="785813"/>
          </a:xfrm>
          <a:prstGeom prst="rect">
            <a:avLst/>
          </a:prstGeom>
          <a:noFill/>
          <a:ln/>
        </p:spPr>
        <p:txBody>
          <a:bodyPr wrap="square" rtlCol="0" anchor="ctr"/>
          <a:lstStyle/>
          <a:p>
            <a:pPr algn="ctr" indent="0" marL="0">
              <a:lnSpc>
                <a:spcPts val="6188"/>
              </a:lnSpc>
              <a:buNone/>
            </a:pPr>
            <a:r>
              <a:rPr lang="en-US" sz="5625" dirty="0">
                <a:solidFill>
                  <a:srgbClr val="000000">
                    <a:alpha val="99000"/>
                  </a:srgbClr>
                </a:solidFill>
                <a:latin typeface="Plus Jakarta Sans" pitchFamily="34" charset="0"/>
                <a:ea typeface="Plus Jakarta Sans" pitchFamily="34" charset="-122"/>
                <a:cs typeface="Plus Jakarta Sans" pitchFamily="34" charset="-120"/>
              </a:rPr>
              <a:t>XX%</a:t>
            </a:r>
            <a:endParaRPr lang="en-US" sz="5625" dirty="0"/>
          </a:p>
        </p:txBody>
      </p:sp>
      <p:sp>
        <p:nvSpPr>
          <p:cNvPr id="10" name="Text 7"/>
          <p:cNvSpPr/>
          <p:nvPr/>
        </p:nvSpPr>
        <p:spPr>
          <a:xfrm>
            <a:off x="4572000" y="3024188"/>
            <a:ext cx="3686175" cy="785813"/>
          </a:xfrm>
          <a:prstGeom prst="rect">
            <a:avLst/>
          </a:prstGeom>
          <a:noFill/>
          <a:ln/>
        </p:spPr>
        <p:txBody>
          <a:bodyPr wrap="square" rtlCol="0" anchor="ctr"/>
          <a:lstStyle/>
          <a:p>
            <a:pPr algn="ctr" indent="0" marL="0">
              <a:lnSpc>
                <a:spcPts val="6188"/>
              </a:lnSpc>
              <a:buNone/>
            </a:pPr>
            <a:r>
              <a:rPr lang="en-US" sz="5625" dirty="0">
                <a:solidFill>
                  <a:srgbClr val="000000">
                    <a:alpha val="99000"/>
                  </a:srgbClr>
                </a:solidFill>
                <a:latin typeface="Plus Jakarta Sans" pitchFamily="34" charset="0"/>
                <a:ea typeface="Plus Jakarta Sans" pitchFamily="34" charset="-122"/>
                <a:cs typeface="Plus Jakarta Sans" pitchFamily="34" charset="-120"/>
              </a:rPr>
              <a:t>XX%</a:t>
            </a:r>
            <a:endParaRPr lang="en-US" sz="5625" dirty="0"/>
          </a:p>
        </p:txBody>
      </p:sp>
      <p:sp>
        <p:nvSpPr>
          <p:cNvPr id="11" name="Text 8"/>
          <p:cNvSpPr/>
          <p:nvPr/>
        </p:nvSpPr>
        <p:spPr>
          <a:xfrm>
            <a:off x="1314450" y="2319338"/>
            <a:ext cx="3686175" cy="285750"/>
          </a:xfrm>
          <a:prstGeom prst="rect">
            <a:avLst/>
          </a:prstGeom>
          <a:noFill/>
          <a:ln/>
        </p:spPr>
        <p:txBody>
          <a:bodyPr wrap="square" rtlCol="0" anchor="ctr"/>
          <a:lstStyle/>
          <a:p>
            <a:pPr algn="ctr"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Of people did a thing.</a:t>
            </a:r>
            <a:endParaRPr lang="en-US" sz="1500" dirty="0"/>
          </a:p>
        </p:txBody>
      </p:sp>
      <p:sp>
        <p:nvSpPr>
          <p:cNvPr id="12" name="Text 9"/>
          <p:cNvSpPr/>
          <p:nvPr/>
        </p:nvSpPr>
        <p:spPr>
          <a:xfrm>
            <a:off x="1314450" y="3857625"/>
            <a:ext cx="3686175" cy="285750"/>
          </a:xfrm>
          <a:prstGeom prst="rect">
            <a:avLst/>
          </a:prstGeom>
          <a:noFill/>
          <a:ln/>
        </p:spPr>
        <p:txBody>
          <a:bodyPr wrap="square" rtlCol="0" anchor="ctr"/>
          <a:lstStyle/>
          <a:p>
            <a:pPr algn="ctr"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Of people did a thing.</a:t>
            </a:r>
            <a:endParaRPr lang="en-US" sz="1500" dirty="0"/>
          </a:p>
        </p:txBody>
      </p:sp>
      <p:sp>
        <p:nvSpPr>
          <p:cNvPr id="13" name="Text 10"/>
          <p:cNvSpPr/>
          <p:nvPr/>
        </p:nvSpPr>
        <p:spPr>
          <a:xfrm>
            <a:off x="4572000" y="3857625"/>
            <a:ext cx="3686175" cy="285750"/>
          </a:xfrm>
          <a:prstGeom prst="rect">
            <a:avLst/>
          </a:prstGeom>
          <a:noFill/>
          <a:ln/>
        </p:spPr>
        <p:txBody>
          <a:bodyPr wrap="square" rtlCol="0" anchor="ctr"/>
          <a:lstStyle/>
          <a:p>
            <a:pPr algn="ctr"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Of people did a thing.</a:t>
            </a:r>
            <a:endParaRPr lang="en-US" sz="1500" dirty="0"/>
          </a:p>
        </p:txBody>
      </p:sp>
      <p:sp>
        <p:nvSpPr>
          <p:cNvPr id="14" name="Text 11"/>
          <p:cNvSpPr/>
          <p:nvPr/>
        </p:nvSpPr>
        <p:spPr>
          <a:xfrm>
            <a:off x="4548188" y="1485900"/>
            <a:ext cx="3686175" cy="785813"/>
          </a:xfrm>
          <a:prstGeom prst="rect">
            <a:avLst/>
          </a:prstGeom>
          <a:noFill/>
          <a:ln/>
        </p:spPr>
        <p:txBody>
          <a:bodyPr wrap="square" rtlCol="0" anchor="ctr"/>
          <a:lstStyle/>
          <a:p>
            <a:pPr algn="ctr" indent="0" marL="0">
              <a:lnSpc>
                <a:spcPts val="6188"/>
              </a:lnSpc>
              <a:buNone/>
            </a:pPr>
            <a:r>
              <a:rPr lang="en-US" sz="5625" dirty="0">
                <a:solidFill>
                  <a:srgbClr val="000000">
                    <a:alpha val="99000"/>
                  </a:srgbClr>
                </a:solidFill>
                <a:latin typeface="Plus Jakarta Sans" pitchFamily="34" charset="0"/>
                <a:ea typeface="Plus Jakarta Sans" pitchFamily="34" charset="-122"/>
                <a:cs typeface="Plus Jakarta Sans" pitchFamily="34" charset="-120"/>
              </a:rPr>
              <a:t>XX%</a:t>
            </a:r>
            <a:endParaRPr lang="en-US" sz="5625" dirty="0"/>
          </a:p>
        </p:txBody>
      </p:sp>
      <p:sp>
        <p:nvSpPr>
          <p:cNvPr id="15" name="Text 12"/>
          <p:cNvSpPr/>
          <p:nvPr/>
        </p:nvSpPr>
        <p:spPr>
          <a:xfrm>
            <a:off x="4548188" y="2319338"/>
            <a:ext cx="3686175" cy="285750"/>
          </a:xfrm>
          <a:prstGeom prst="rect">
            <a:avLst/>
          </a:prstGeom>
          <a:noFill/>
          <a:ln/>
        </p:spPr>
        <p:txBody>
          <a:bodyPr wrap="square" rtlCol="0" anchor="ctr"/>
          <a:lstStyle/>
          <a:p>
            <a:pPr algn="ctr" indent="0" marL="0">
              <a:lnSpc>
                <a:spcPts val="2250"/>
              </a:lnSpc>
              <a:buNone/>
            </a:pPr>
            <a:r>
              <a:rPr lang="en-US" sz="1500" b="1" spc="105" kern="0" dirty="0">
                <a:solidFill>
                  <a:srgbClr val="000000">
                    <a:alpha val="99000"/>
                  </a:srgbClr>
                </a:solidFill>
                <a:latin typeface="Plus Jakarta Sans" pitchFamily="34" charset="0"/>
                <a:ea typeface="Plus Jakarta Sans" pitchFamily="34" charset="-122"/>
                <a:cs typeface="Plus Jakarta Sans" pitchFamily="34" charset="-120"/>
              </a:rPr>
              <a:t>Of people did a thing.</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2025-08-01T15:27:00Z</dcterms:created>
  <dcterms:modified xsi:type="dcterms:W3CDTF">2025-08-01T15:27:00Z</dcterms:modified>
</cp:coreProperties>
</file>