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embeddedFontLst>
    <p:embeddedFont>
      <p:font typeface="Instrument Sans Medium" panose="020B0604020202020204" charset="0"/>
      <p:regular r:id="rId14"/>
    </p:embeddedFont>
    <p:embeddedFont>
      <p:font typeface="Instrument Sans Semi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03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nowflake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chatgpt.com/" TargetMode="External"/><Relationship Id="rId4" Type="http://schemas.openxmlformats.org/officeDocument/2006/relationships/hyperlink" Target="https://www.databrick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607" y="2474238"/>
            <a:ext cx="4919186" cy="328112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2374106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Feature Engineering Using Snowflake and Feature Stores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93790" y="484060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Presented by Sai Swaran Deepu | Vistora AI | 10-05-2025</a:t>
            </a:r>
            <a:endParaRPr lang="en-US" sz="1750" dirty="0"/>
          </a:p>
        </p:txBody>
      </p:sp>
      <p:sp>
        <p:nvSpPr>
          <p:cNvPr id="6" name="Shape 2"/>
          <p:cNvSpPr/>
          <p:nvPr/>
        </p:nvSpPr>
        <p:spPr>
          <a:xfrm>
            <a:off x="793790" y="5475565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4D4D51"/>
            </a:solidFill>
            <a:prstDash val="solid"/>
          </a:ln>
        </p:spPr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10" y="5483185"/>
            <a:ext cx="347663" cy="34766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270040" y="5458658"/>
            <a:ext cx="1607582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CFD0D8"/>
                </a:solidFill>
                <a:latin typeface="Instrument Sans Bold" pitchFamily="34" charset="0"/>
                <a:ea typeface="Instrument Sans Bold" pitchFamily="34" charset="-122"/>
                <a:cs typeface="Instrument Sans Bold" pitchFamily="34" charset="-120"/>
              </a:rPr>
              <a:t>by DEEPU D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16549"/>
            <a:ext cx="110163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Simple Code Snippets for Pipeline Stages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078956"/>
            <a:ext cx="6408063" cy="1685092"/>
          </a:xfrm>
          <a:prstGeom prst="roundRect">
            <a:avLst>
              <a:gd name="adj" fmla="val 565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33133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Extract (SQL)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3803809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SELECT user_id, event_time, value FROM events WHERE event_time &gt;= '2025-01-01';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667" y="3078956"/>
            <a:ext cx="6408063" cy="1685092"/>
          </a:xfrm>
          <a:prstGeom prst="roundRect">
            <a:avLst>
              <a:gd name="adj" fmla="val 565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663101" y="33133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Transform (Python)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63101" y="3803809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df['hour'] = df['event_time'].dt.hour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990862"/>
            <a:ext cx="6408063" cy="1322189"/>
          </a:xfrm>
          <a:prstGeom prst="roundRect">
            <a:avLst>
              <a:gd name="adj" fmla="val 7205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028224" y="52252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Load (Feature Store)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28224" y="5715714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fs_client.write_features(feature_group, df)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28667" y="4990862"/>
            <a:ext cx="6408063" cy="1322189"/>
          </a:xfrm>
          <a:prstGeom prst="roundRect">
            <a:avLst>
              <a:gd name="adj" fmla="val 7205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663101" y="52252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Access (Model)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663101" y="5715714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X = fs_client.get_features(entity_ids)</a:t>
            </a:r>
            <a:endParaRPr lang="en-US" sz="175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34A18C-E854-8768-B0EA-D0050E028FFF}"/>
              </a:ext>
            </a:extLst>
          </p:cNvPr>
          <p:cNvSpPr/>
          <p:nvPr/>
        </p:nvSpPr>
        <p:spPr>
          <a:xfrm>
            <a:off x="12734693" y="7582829"/>
            <a:ext cx="1895707" cy="64677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By Deepu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716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3403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GitHub Links:</a:t>
            </a:r>
            <a:b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</a:b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89" y="323495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https://github.com/hellodeepuu/vistora_AI/tree</a:t>
            </a:r>
            <a:r>
              <a:rPr lang="en-US" sz="175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/main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970139"/>
            <a:ext cx="13042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References:
</a:t>
            </a:r>
            <a:r>
              <a:rPr lang="en-US" sz="1750" u="sng" dirty="0">
                <a:solidFill>
                  <a:srgbClr val="D5D5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https://app.snowflake.com/</a:t>
            </a: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
</a:t>
            </a:r>
            <a:r>
              <a:rPr lang="en-US" sz="1750" u="sng" dirty="0">
                <a:solidFill>
                  <a:srgbClr val="D5D5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https://www.databricks.com/</a:t>
            </a: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
</a:t>
            </a:r>
            <a:r>
              <a:rPr lang="en-US" sz="1750" u="sng" dirty="0">
                <a:solidFill>
                  <a:srgbClr val="D5D5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https://chatgpt.com/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67690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629495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                                                                                     Thank you for your attention.</a:t>
            </a:r>
            <a:endParaRPr lang="en-US" sz="175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7A419F-7CF5-43ED-2BA2-D086DE8BD1B6}"/>
              </a:ext>
            </a:extLst>
          </p:cNvPr>
          <p:cNvSpPr/>
          <p:nvPr/>
        </p:nvSpPr>
        <p:spPr>
          <a:xfrm>
            <a:off x="12667785" y="7571678"/>
            <a:ext cx="1962615" cy="65792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By Deepu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8" y="1655088"/>
            <a:ext cx="4919424" cy="491942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2069425"/>
            <a:ext cx="613874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Presentation Objective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6280190" y="311836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260" y="3160871"/>
            <a:ext cx="340162" cy="425291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017306" y="31962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Goal</a:t>
            </a:r>
            <a:endParaRPr lang="en-US" sz="2200" dirty="0"/>
          </a:p>
        </p:txBody>
      </p:sp>
      <p:sp>
        <p:nvSpPr>
          <p:cNvPr id="8" name="Text 3"/>
          <p:cNvSpPr/>
          <p:nvPr/>
        </p:nvSpPr>
        <p:spPr>
          <a:xfrm>
            <a:off x="7017306" y="3686651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Demonstrate how feature engineering works with Snowflake and Feature Stores.</a:t>
            </a:r>
            <a:endParaRPr lang="en-US" sz="1750" dirty="0"/>
          </a:p>
        </p:txBody>
      </p:sp>
      <p:sp>
        <p:nvSpPr>
          <p:cNvPr id="9" name="Shape 4"/>
          <p:cNvSpPr/>
          <p:nvPr/>
        </p:nvSpPr>
        <p:spPr>
          <a:xfrm>
            <a:off x="6280190" y="486608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260" y="4908590"/>
            <a:ext cx="340162" cy="42529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017306" y="4943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Focus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017306" y="543437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Highlight workflow improvements for ML model development and deployment.</a:t>
            </a:r>
            <a:endParaRPr lang="en-US" sz="175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92F536-E0A1-4951-4682-1DD3E97A0215}"/>
              </a:ext>
            </a:extLst>
          </p:cNvPr>
          <p:cNvSpPr/>
          <p:nvPr/>
        </p:nvSpPr>
        <p:spPr>
          <a:xfrm>
            <a:off x="12656634" y="7393259"/>
            <a:ext cx="1973766" cy="83634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By Deepu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1870353"/>
            <a:ext cx="4919305" cy="448889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61889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Understanding Feature Engineering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793790" y="3376613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1028224" y="36110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Definition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028224" y="4101465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Transform raw data into informative inputs for ML algorithms.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793790" y="4925616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028224" y="51600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Importance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1028224" y="5650468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Improves model accuracy, reduces training time, and enhances interpretability.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94084"/>
            <a:ext cx="862203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Feature Engineering Techniques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5649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3398996"/>
            <a:ext cx="340162" cy="4252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0906" y="34343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Normalization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3924776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Scale features to a standard range, e.g., 0-1.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35893" y="335649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963" y="3398996"/>
            <a:ext cx="340162" cy="4252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973008" y="34343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One-Hot Encoding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5973008" y="3924776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Convert categorical variables to binary vectors.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9677995" y="335649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3065" y="3398996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0415111" y="34343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Binning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10415111" y="3924776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Group continuous values into discrete intervals.</a:t>
            </a:r>
            <a:endParaRPr lang="en-US" sz="1750" dirty="0"/>
          </a:p>
        </p:txBody>
      </p:sp>
      <p:sp>
        <p:nvSpPr>
          <p:cNvPr id="15" name="Shape 10"/>
          <p:cNvSpPr/>
          <p:nvPr/>
        </p:nvSpPr>
        <p:spPr>
          <a:xfrm>
            <a:off x="793790" y="510420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60" y="5146715"/>
            <a:ext cx="340162" cy="425291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1530906" y="51820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Date/Time Features</a:t>
            </a:r>
            <a:endParaRPr lang="en-US" sz="2200" dirty="0"/>
          </a:p>
        </p:txBody>
      </p:sp>
      <p:sp>
        <p:nvSpPr>
          <p:cNvPr id="18" name="Text 12"/>
          <p:cNvSpPr/>
          <p:nvPr/>
        </p:nvSpPr>
        <p:spPr>
          <a:xfrm>
            <a:off x="1530906" y="5672495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Extract day, month, or weekday from timestamps.</a:t>
            </a:r>
            <a:endParaRPr lang="en-US" sz="1750" dirty="0"/>
          </a:p>
        </p:txBody>
      </p:sp>
      <p:sp>
        <p:nvSpPr>
          <p:cNvPr id="19" name="Shape 13"/>
          <p:cNvSpPr/>
          <p:nvPr/>
        </p:nvSpPr>
        <p:spPr>
          <a:xfrm>
            <a:off x="7457003" y="510420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2074" y="5146715"/>
            <a:ext cx="340162" cy="425291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8194119" y="51820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Aggregations</a:t>
            </a:r>
            <a:endParaRPr lang="en-US" sz="2200" dirty="0"/>
          </a:p>
        </p:txBody>
      </p:sp>
      <p:sp>
        <p:nvSpPr>
          <p:cNvPr id="22" name="Text 15"/>
          <p:cNvSpPr/>
          <p:nvPr/>
        </p:nvSpPr>
        <p:spPr>
          <a:xfrm>
            <a:off x="8194119" y="5672495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Summarize data by mean, count, max, etc.</a:t>
            </a:r>
            <a:endParaRPr lang="en-US" sz="175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6FF2D63-2801-6A11-5C00-D8F989A77D4B}"/>
              </a:ext>
            </a:extLst>
          </p:cNvPr>
          <p:cNvSpPr/>
          <p:nvPr/>
        </p:nvSpPr>
        <p:spPr>
          <a:xfrm>
            <a:off x="12799666" y="7503795"/>
            <a:ext cx="1795346" cy="72580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By Deepu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Snowflake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Cloud Native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Snowflake supports fully managed, scalable cloud storage.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Data Handling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Stores structured and semi-structured data like JSON and Parquet.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SQL Support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39685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Enables powerful querying and transformation with standard SQL.</a:t>
            </a:r>
            <a:endParaRPr lang="en-US" sz="175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4A0F29-31DE-1093-846B-84458EE50543}"/>
              </a:ext>
            </a:extLst>
          </p:cNvPr>
          <p:cNvSpPr/>
          <p:nvPr/>
        </p:nvSpPr>
        <p:spPr>
          <a:xfrm>
            <a:off x="12812751" y="7527073"/>
            <a:ext cx="1817649" cy="70252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By Deepu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53352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Feature Engineering in Snowflake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29124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3333750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17306" y="33691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Sample Query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017306" y="3859530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Example SQL for joining user and transaction tables with aggregated spend.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10200203" y="329124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5274" y="3333750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937319" y="33691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Preprocessing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0937319" y="3859530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Use filtering and joins to clean and enrich features.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6280190" y="540186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260" y="5444371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017306" y="54797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Integration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7017306" y="5970151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Connect Snowflake with Python or ML frameworks for seamless pipelines.</a:t>
            </a:r>
            <a:endParaRPr lang="en-US" sz="175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735FD02-0320-3C91-54B3-725523EC8C56}"/>
              </a:ext>
            </a:extLst>
          </p:cNvPr>
          <p:cNvSpPr/>
          <p:nvPr/>
        </p:nvSpPr>
        <p:spPr>
          <a:xfrm>
            <a:off x="12756995" y="7449015"/>
            <a:ext cx="1873405" cy="78058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By Deepu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64624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What is a Feature Store?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743789" y="40878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Central Repository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785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Stores curated, validated features for reuse across projects.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717" y="4483775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6800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Consistency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3170515"/>
            <a:ext cx="3898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Ensures feature values are synced online/offline for training and serving.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4326" y="3100149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51326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Reusability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37790" y="5623084"/>
            <a:ext cx="3898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Enables teams to reuse trusted features, accelerating ML development.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4326" y="5867400"/>
            <a:ext cx="339328" cy="42422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1B3A4036-2D4E-2274-9B3C-4C882030EF6D}"/>
              </a:ext>
            </a:extLst>
          </p:cNvPr>
          <p:cNvSpPr/>
          <p:nvPr/>
        </p:nvSpPr>
        <p:spPr>
          <a:xfrm>
            <a:off x="12773025" y="7560527"/>
            <a:ext cx="1857375" cy="66907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By Deepu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2459" y="819983"/>
            <a:ext cx="5515094" cy="555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35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Comparing Feature Stores</a:t>
            </a:r>
            <a:endParaRPr lang="en-US" sz="3500" dirty="0"/>
          </a:p>
        </p:txBody>
      </p:sp>
      <p:sp>
        <p:nvSpPr>
          <p:cNvPr id="3" name="Shape 1"/>
          <p:cNvSpPr/>
          <p:nvPr/>
        </p:nvSpPr>
        <p:spPr>
          <a:xfrm>
            <a:off x="622459" y="1642467"/>
            <a:ext cx="13385483" cy="5767149"/>
          </a:xfrm>
          <a:prstGeom prst="roundRect">
            <a:avLst>
              <a:gd name="adj" fmla="val 1295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30079" y="1650087"/>
            <a:ext cx="13370243" cy="51315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808196" y="1764387"/>
            <a:ext cx="2493764" cy="284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b="1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Provider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3665101" y="1764387"/>
            <a:ext cx="2488644" cy="284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b="1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Tech base 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6516886" y="1764387"/>
            <a:ext cx="1776055" cy="284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primary users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8656082" y="1764387"/>
            <a:ext cx="2310884" cy="284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Ops Integration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11330107" y="1764387"/>
            <a:ext cx="2492454" cy="284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b="1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Integration Environment</a:t>
            </a:r>
            <a:endParaRPr lang="en-US" sz="1400" dirty="0"/>
          </a:p>
        </p:txBody>
      </p:sp>
      <p:sp>
        <p:nvSpPr>
          <p:cNvPr id="10" name="Shape 8"/>
          <p:cNvSpPr/>
          <p:nvPr/>
        </p:nvSpPr>
        <p:spPr>
          <a:xfrm>
            <a:off x="630079" y="2163247"/>
            <a:ext cx="13370243" cy="165139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808196" y="2277547"/>
            <a:ext cx="2493764" cy="284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AWS FS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3665101" y="2277547"/>
            <a:ext cx="2488644" cy="5691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Built into AWS SageMaker ecosystem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6516886" y="2277547"/>
            <a:ext cx="1776055" cy="5691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AWS-centric ML teams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8656082" y="2277547"/>
            <a:ext cx="2310884" cy="5691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Works with SageMaker Pipelines, Lambda</a:t>
            </a:r>
            <a:endParaRPr lang="en-US" sz="1400" dirty="0"/>
          </a:p>
        </p:txBody>
      </p:sp>
      <p:sp>
        <p:nvSpPr>
          <p:cNvPr id="15" name="Text 13"/>
          <p:cNvSpPr/>
          <p:nvPr/>
        </p:nvSpPr>
        <p:spPr>
          <a:xfrm>
            <a:off x="11330107" y="2277547"/>
            <a:ext cx="2492454" cy="14227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Tightly integrated within the AWS ecosystem, leveraging services such as S3, Glue, and SageMaker for end-to-end workflows</a:t>
            </a:r>
            <a:endParaRPr lang="en-US" sz="1400" dirty="0"/>
          </a:p>
        </p:txBody>
      </p:sp>
      <p:sp>
        <p:nvSpPr>
          <p:cNvPr id="16" name="Shape 14"/>
          <p:cNvSpPr/>
          <p:nvPr/>
        </p:nvSpPr>
        <p:spPr>
          <a:xfrm>
            <a:off x="630079" y="3814643"/>
            <a:ext cx="13370243" cy="165139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808196" y="3928943"/>
            <a:ext cx="2493764" cy="284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Snowflake FS</a:t>
            </a:r>
            <a:endParaRPr lang="en-US" sz="1400" dirty="0"/>
          </a:p>
        </p:txBody>
      </p:sp>
      <p:sp>
        <p:nvSpPr>
          <p:cNvPr id="18" name="Text 16"/>
          <p:cNvSpPr/>
          <p:nvPr/>
        </p:nvSpPr>
        <p:spPr>
          <a:xfrm>
            <a:off x="3665101" y="3928943"/>
            <a:ext cx="2488644" cy="5691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Built on SQL engine (Snowflake)</a:t>
            </a:r>
            <a:endParaRPr lang="en-US" sz="1400" dirty="0"/>
          </a:p>
        </p:txBody>
      </p:sp>
      <p:sp>
        <p:nvSpPr>
          <p:cNvPr id="19" name="Text 17"/>
          <p:cNvSpPr/>
          <p:nvPr/>
        </p:nvSpPr>
        <p:spPr>
          <a:xfrm>
            <a:off x="6516886" y="3928943"/>
            <a:ext cx="1776055" cy="5691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SQL analysts, data scientists </a:t>
            </a:r>
            <a:endParaRPr lang="en-US" sz="1400" dirty="0"/>
          </a:p>
        </p:txBody>
      </p:sp>
      <p:sp>
        <p:nvSpPr>
          <p:cNvPr id="20" name="Text 18"/>
          <p:cNvSpPr/>
          <p:nvPr/>
        </p:nvSpPr>
        <p:spPr>
          <a:xfrm>
            <a:off x="8656082" y="3928943"/>
            <a:ext cx="2310884" cy="5691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Strong with dbt, Airflow, and Snowflake workflows</a:t>
            </a:r>
            <a:endParaRPr lang="en-US" sz="1400" dirty="0"/>
          </a:p>
        </p:txBody>
      </p:sp>
      <p:sp>
        <p:nvSpPr>
          <p:cNvPr id="21" name="Text 19"/>
          <p:cNvSpPr/>
          <p:nvPr/>
        </p:nvSpPr>
        <p:spPr>
          <a:xfrm>
            <a:off x="11330107" y="3928943"/>
            <a:ext cx="2492454" cy="14227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Seamless integration with Snowflake’s cloud data platform, allowing easy SQL-based feature engineering and serving</a:t>
            </a:r>
            <a:endParaRPr lang="en-US" sz="1400" dirty="0"/>
          </a:p>
        </p:txBody>
      </p:sp>
      <p:sp>
        <p:nvSpPr>
          <p:cNvPr id="22" name="Shape 20"/>
          <p:cNvSpPr/>
          <p:nvPr/>
        </p:nvSpPr>
        <p:spPr>
          <a:xfrm>
            <a:off x="630079" y="5466040"/>
            <a:ext cx="13370243" cy="193595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3" name="Text 21"/>
          <p:cNvSpPr/>
          <p:nvPr/>
        </p:nvSpPr>
        <p:spPr>
          <a:xfrm>
            <a:off x="808196" y="5580340"/>
            <a:ext cx="2493764" cy="284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Databricks FS</a:t>
            </a:r>
            <a:endParaRPr lang="en-US" sz="1400" dirty="0"/>
          </a:p>
        </p:txBody>
      </p:sp>
      <p:sp>
        <p:nvSpPr>
          <p:cNvPr id="24" name="Text 22"/>
          <p:cNvSpPr/>
          <p:nvPr/>
        </p:nvSpPr>
        <p:spPr>
          <a:xfrm>
            <a:off x="3665101" y="5580340"/>
            <a:ext cx="2488644" cy="284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Built on Apache Spark</a:t>
            </a:r>
            <a:endParaRPr lang="en-US" sz="1400" dirty="0"/>
          </a:p>
        </p:txBody>
      </p:sp>
      <p:sp>
        <p:nvSpPr>
          <p:cNvPr id="25" name="Text 23"/>
          <p:cNvSpPr/>
          <p:nvPr/>
        </p:nvSpPr>
        <p:spPr>
          <a:xfrm>
            <a:off x="6516886" y="5580340"/>
            <a:ext cx="1776055" cy="5691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Data engineers, ML engineers</a:t>
            </a:r>
            <a:endParaRPr lang="en-US" sz="1400" dirty="0"/>
          </a:p>
        </p:txBody>
      </p:sp>
      <p:sp>
        <p:nvSpPr>
          <p:cNvPr id="26" name="Text 24"/>
          <p:cNvSpPr/>
          <p:nvPr/>
        </p:nvSpPr>
        <p:spPr>
          <a:xfrm>
            <a:off x="8656082" y="5580340"/>
            <a:ext cx="2310884" cy="5691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Native integration with notebooks and jobs</a:t>
            </a:r>
            <a:endParaRPr lang="en-US" sz="1400" dirty="0"/>
          </a:p>
        </p:txBody>
      </p:sp>
      <p:sp>
        <p:nvSpPr>
          <p:cNvPr id="27" name="Text 25"/>
          <p:cNvSpPr/>
          <p:nvPr/>
        </p:nvSpPr>
        <p:spPr>
          <a:xfrm>
            <a:off x="11330107" y="5580340"/>
            <a:ext cx="2492454" cy="17073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Operates within the Spark-based Databricks environment to enable distributed feature processing and machine learning workflows</a:t>
            </a:r>
            <a:endParaRPr lang="en-US" sz="1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435E269-93BE-9D6D-B446-A0933F67CFD9}"/>
              </a:ext>
            </a:extLst>
          </p:cNvPr>
          <p:cNvSpPr/>
          <p:nvPr/>
        </p:nvSpPr>
        <p:spPr>
          <a:xfrm>
            <a:off x="12790449" y="7527073"/>
            <a:ext cx="1779244" cy="70252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By Deepu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68561"/>
            <a:ext cx="1032069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Feature Engineering Pipeline Overview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917502"/>
            <a:ext cx="1134070" cy="136088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2680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Extract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2268022" y="2634734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Data pulled from Snowflake warehouse.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278386"/>
            <a:ext cx="1134070" cy="13608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8022" y="35052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Transform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2268022" y="3995618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Preprocess and create features using SQL or Python.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639270"/>
            <a:ext cx="1134070" cy="13608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68022" y="48660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Load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2268022" y="5356503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Features stored and catalogued in the Feature Store.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6000155"/>
            <a:ext cx="1134070" cy="13608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68022" y="62269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Access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2268022" y="6717387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ML models retrieve features for training and inference.</a:t>
            </a:r>
            <a:endParaRPr lang="en-US" sz="175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6CA3A71-6373-FD04-9822-FC72E79D1080}"/>
              </a:ext>
            </a:extLst>
          </p:cNvPr>
          <p:cNvSpPr/>
          <p:nvPr/>
        </p:nvSpPr>
        <p:spPr>
          <a:xfrm>
            <a:off x="12790449" y="7616283"/>
            <a:ext cx="1739590" cy="61331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By Deepu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579</Words>
  <Application>Microsoft Office PowerPoint</Application>
  <PresentationFormat>Custom</PresentationFormat>
  <Paragraphs>109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Instrument Sans Bold</vt:lpstr>
      <vt:lpstr>Arial</vt:lpstr>
      <vt:lpstr>Instrument Sans Semi Bold</vt:lpstr>
      <vt:lpstr>Instrument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Sai Swarandeepu</cp:lastModifiedBy>
  <cp:revision>4</cp:revision>
  <dcterms:created xsi:type="dcterms:W3CDTF">2025-05-10T01:39:27Z</dcterms:created>
  <dcterms:modified xsi:type="dcterms:W3CDTF">2025-05-11T15:42:03Z</dcterms:modified>
</cp:coreProperties>
</file>