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rstname%20Lastname\Documents\2016%20Integrated%20Projects\IP%20Chapters\i07\i07_solutions\Lastname_Firstname7F_Tenants_Pivot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[Lastname_Firstname7F_Tenants_PivotTable.xlsx]Building Taxes!PivotTable1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Total Taxes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'Building Taxes'!$B$1:$B$2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'Building Taxes'!$A$3:$A$13</c:f>
              <c:strCache>
                <c:ptCount val="10"/>
                <c:pt idx="0">
                  <c:v>Arbor Square Accountants</c:v>
                </c:pt>
                <c:pt idx="1">
                  <c:v>Aston Office Solutions</c:v>
                </c:pt>
                <c:pt idx="2">
                  <c:v>Austin Historical Society</c:v>
                </c:pt>
                <c:pt idx="3">
                  <c:v>Ballyhoo Associates</c:v>
                </c:pt>
                <c:pt idx="4">
                  <c:v>Barton, Oaks &amp; Colina</c:v>
                </c:pt>
                <c:pt idx="5">
                  <c:v>Bergstrom Industries International</c:v>
                </c:pt>
                <c:pt idx="6">
                  <c:v>Cardman Management Services</c:v>
                </c:pt>
                <c:pt idx="7">
                  <c:v>Jadon Michels, Attorney</c:v>
                </c:pt>
                <c:pt idx="8">
                  <c:v>Javitch Law Offices</c:v>
                </c:pt>
                <c:pt idx="9">
                  <c:v>Telcom Ltd. Phone Systems</c:v>
                </c:pt>
              </c:strCache>
            </c:strRef>
          </c:cat>
          <c:val>
            <c:numRef>
              <c:f>'Building Taxes'!$B$3:$B$13</c:f>
              <c:numCache>
                <c:formatCode>"$"#,##0</c:formatCode>
                <c:ptCount val="10"/>
                <c:pt idx="1">
                  <c:v>5000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556-4B5A-83A4-A89251A0F19F}"/>
            </c:ext>
          </c:extLst>
        </c:ser>
        <c:ser>
          <c:idx val="1"/>
          <c:order val="1"/>
          <c:tx>
            <c:strRef>
              <c:f>'Building Taxes'!$C$1:$C$2</c:f>
              <c:strCache>
                <c:ptCount val="1"/>
                <c:pt idx="0">
                  <c:v>2100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'Building Taxes'!$A$3:$A$13</c:f>
              <c:strCache>
                <c:ptCount val="10"/>
                <c:pt idx="0">
                  <c:v>Arbor Square Accountants</c:v>
                </c:pt>
                <c:pt idx="1">
                  <c:v>Aston Office Solutions</c:v>
                </c:pt>
                <c:pt idx="2">
                  <c:v>Austin Historical Society</c:v>
                </c:pt>
                <c:pt idx="3">
                  <c:v>Ballyhoo Associates</c:v>
                </c:pt>
                <c:pt idx="4">
                  <c:v>Barton, Oaks &amp; Colina</c:v>
                </c:pt>
                <c:pt idx="5">
                  <c:v>Bergstrom Industries International</c:v>
                </c:pt>
                <c:pt idx="6">
                  <c:v>Cardman Management Services</c:v>
                </c:pt>
                <c:pt idx="7">
                  <c:v>Jadon Michels, Attorney</c:v>
                </c:pt>
                <c:pt idx="8">
                  <c:v>Javitch Law Offices</c:v>
                </c:pt>
                <c:pt idx="9">
                  <c:v>Telcom Ltd. Phone Systems</c:v>
                </c:pt>
              </c:strCache>
            </c:strRef>
          </c:cat>
          <c:val>
            <c:numRef>
              <c:f>'Building Taxes'!$C$3:$C$13</c:f>
              <c:numCache>
                <c:formatCode>General</c:formatCode>
                <c:ptCount val="10"/>
                <c:pt idx="4" formatCode="&quot;$&quot;#,##0">
                  <c:v>4761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556-4B5A-83A4-A89251A0F19F}"/>
            </c:ext>
          </c:extLst>
        </c:ser>
        <c:ser>
          <c:idx val="2"/>
          <c:order val="2"/>
          <c:tx>
            <c:strRef>
              <c:f>'Building Taxes'!$D$1:$D$2</c:f>
              <c:strCache>
                <c:ptCount val="1"/>
                <c:pt idx="0">
                  <c:v>2600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'Building Taxes'!$A$3:$A$13</c:f>
              <c:strCache>
                <c:ptCount val="10"/>
                <c:pt idx="0">
                  <c:v>Arbor Square Accountants</c:v>
                </c:pt>
                <c:pt idx="1">
                  <c:v>Aston Office Solutions</c:v>
                </c:pt>
                <c:pt idx="2">
                  <c:v>Austin Historical Society</c:v>
                </c:pt>
                <c:pt idx="3">
                  <c:v>Ballyhoo Associates</c:v>
                </c:pt>
                <c:pt idx="4">
                  <c:v>Barton, Oaks &amp; Colina</c:v>
                </c:pt>
                <c:pt idx="5">
                  <c:v>Bergstrom Industries International</c:v>
                </c:pt>
                <c:pt idx="6">
                  <c:v>Cardman Management Services</c:v>
                </c:pt>
                <c:pt idx="7">
                  <c:v>Jadon Michels, Attorney</c:v>
                </c:pt>
                <c:pt idx="8">
                  <c:v>Javitch Law Offices</c:v>
                </c:pt>
                <c:pt idx="9">
                  <c:v>Telcom Ltd. Phone Systems</c:v>
                </c:pt>
              </c:strCache>
            </c:strRef>
          </c:cat>
          <c:val>
            <c:numRef>
              <c:f>'Building Taxes'!$D$3:$D$13</c:f>
              <c:numCache>
                <c:formatCode>General</c:formatCode>
                <c:ptCount val="10"/>
                <c:pt idx="0" formatCode="&quot;$&quot;#,##0">
                  <c:v>3846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556-4B5A-83A4-A89251A0F19F}"/>
            </c:ext>
          </c:extLst>
        </c:ser>
        <c:ser>
          <c:idx val="3"/>
          <c:order val="3"/>
          <c:tx>
            <c:strRef>
              <c:f>'Building Taxes'!$E$1:$E$2</c:f>
              <c:strCache>
                <c:ptCount val="1"/>
                <c:pt idx="0">
                  <c:v>2740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'Building Taxes'!$A$3:$A$13</c:f>
              <c:strCache>
                <c:ptCount val="10"/>
                <c:pt idx="0">
                  <c:v>Arbor Square Accountants</c:v>
                </c:pt>
                <c:pt idx="1">
                  <c:v>Aston Office Solutions</c:v>
                </c:pt>
                <c:pt idx="2">
                  <c:v>Austin Historical Society</c:v>
                </c:pt>
                <c:pt idx="3">
                  <c:v>Ballyhoo Associates</c:v>
                </c:pt>
                <c:pt idx="4">
                  <c:v>Barton, Oaks &amp; Colina</c:v>
                </c:pt>
                <c:pt idx="5">
                  <c:v>Bergstrom Industries International</c:v>
                </c:pt>
                <c:pt idx="6">
                  <c:v>Cardman Management Services</c:v>
                </c:pt>
                <c:pt idx="7">
                  <c:v>Jadon Michels, Attorney</c:v>
                </c:pt>
                <c:pt idx="8">
                  <c:v>Javitch Law Offices</c:v>
                </c:pt>
                <c:pt idx="9">
                  <c:v>Telcom Ltd. Phone Systems</c:v>
                </c:pt>
              </c:strCache>
            </c:strRef>
          </c:cat>
          <c:val>
            <c:numRef>
              <c:f>'Building Taxes'!$E$3:$E$13</c:f>
              <c:numCache>
                <c:formatCode>General</c:formatCode>
                <c:ptCount val="10"/>
                <c:pt idx="8" formatCode="&quot;$&quot;#,##0">
                  <c:v>3650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556-4B5A-83A4-A89251A0F19F}"/>
            </c:ext>
          </c:extLst>
        </c:ser>
        <c:ser>
          <c:idx val="4"/>
          <c:order val="4"/>
          <c:tx>
            <c:strRef>
              <c:f>'Building Taxes'!$F$1:$F$2</c:f>
              <c:strCache>
                <c:ptCount val="1"/>
                <c:pt idx="0">
                  <c:v>3100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'Building Taxes'!$A$3:$A$13</c:f>
              <c:strCache>
                <c:ptCount val="10"/>
                <c:pt idx="0">
                  <c:v>Arbor Square Accountants</c:v>
                </c:pt>
                <c:pt idx="1">
                  <c:v>Aston Office Solutions</c:v>
                </c:pt>
                <c:pt idx="2">
                  <c:v>Austin Historical Society</c:v>
                </c:pt>
                <c:pt idx="3">
                  <c:v>Ballyhoo Associates</c:v>
                </c:pt>
                <c:pt idx="4">
                  <c:v>Barton, Oaks &amp; Colina</c:v>
                </c:pt>
                <c:pt idx="5">
                  <c:v>Bergstrom Industries International</c:v>
                </c:pt>
                <c:pt idx="6">
                  <c:v>Cardman Management Services</c:v>
                </c:pt>
                <c:pt idx="7">
                  <c:v>Jadon Michels, Attorney</c:v>
                </c:pt>
                <c:pt idx="8">
                  <c:v>Javitch Law Offices</c:v>
                </c:pt>
                <c:pt idx="9">
                  <c:v>Telcom Ltd. Phone Systems</c:v>
                </c:pt>
              </c:strCache>
            </c:strRef>
          </c:cat>
          <c:val>
            <c:numRef>
              <c:f>'Building Taxes'!$F$3:$F$13</c:f>
              <c:numCache>
                <c:formatCode>General</c:formatCode>
                <c:ptCount val="10"/>
                <c:pt idx="5" formatCode="&quot;$&quot;#,##0">
                  <c:v>3225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556-4B5A-83A4-A89251A0F19F}"/>
            </c:ext>
          </c:extLst>
        </c:ser>
        <c:ser>
          <c:idx val="5"/>
          <c:order val="5"/>
          <c:tx>
            <c:strRef>
              <c:f>'Building Taxes'!$G$1:$G$2</c:f>
              <c:strCache>
                <c:ptCount val="1"/>
                <c:pt idx="0">
                  <c:v>3450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'Building Taxes'!$A$3:$A$13</c:f>
              <c:strCache>
                <c:ptCount val="10"/>
                <c:pt idx="0">
                  <c:v>Arbor Square Accountants</c:v>
                </c:pt>
                <c:pt idx="1">
                  <c:v>Aston Office Solutions</c:v>
                </c:pt>
                <c:pt idx="2">
                  <c:v>Austin Historical Society</c:v>
                </c:pt>
                <c:pt idx="3">
                  <c:v>Ballyhoo Associates</c:v>
                </c:pt>
                <c:pt idx="4">
                  <c:v>Barton, Oaks &amp; Colina</c:v>
                </c:pt>
                <c:pt idx="5">
                  <c:v>Bergstrom Industries International</c:v>
                </c:pt>
                <c:pt idx="6">
                  <c:v>Cardman Management Services</c:v>
                </c:pt>
                <c:pt idx="7">
                  <c:v>Jadon Michels, Attorney</c:v>
                </c:pt>
                <c:pt idx="8">
                  <c:v>Javitch Law Offices</c:v>
                </c:pt>
                <c:pt idx="9">
                  <c:v>Telcom Ltd. Phone Systems</c:v>
                </c:pt>
              </c:strCache>
            </c:strRef>
          </c:cat>
          <c:val>
            <c:numRef>
              <c:f>'Building Taxes'!$G$3:$G$13</c:f>
              <c:numCache>
                <c:formatCode>General</c:formatCode>
                <c:ptCount val="10"/>
                <c:pt idx="9" formatCode="&quot;$&quot;#,##0">
                  <c:v>2898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556-4B5A-83A4-A89251A0F19F}"/>
            </c:ext>
          </c:extLst>
        </c:ser>
        <c:ser>
          <c:idx val="6"/>
          <c:order val="6"/>
          <c:tx>
            <c:strRef>
              <c:f>'Building Taxes'!$H$1:$H$2</c:f>
              <c:strCache>
                <c:ptCount val="1"/>
                <c:pt idx="0">
                  <c:v>3500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'Building Taxes'!$A$3:$A$13</c:f>
              <c:strCache>
                <c:ptCount val="10"/>
                <c:pt idx="0">
                  <c:v>Arbor Square Accountants</c:v>
                </c:pt>
                <c:pt idx="1">
                  <c:v>Aston Office Solutions</c:v>
                </c:pt>
                <c:pt idx="2">
                  <c:v>Austin Historical Society</c:v>
                </c:pt>
                <c:pt idx="3">
                  <c:v>Ballyhoo Associates</c:v>
                </c:pt>
                <c:pt idx="4">
                  <c:v>Barton, Oaks &amp; Colina</c:v>
                </c:pt>
                <c:pt idx="5">
                  <c:v>Bergstrom Industries International</c:v>
                </c:pt>
                <c:pt idx="6">
                  <c:v>Cardman Management Services</c:v>
                </c:pt>
                <c:pt idx="7">
                  <c:v>Jadon Michels, Attorney</c:v>
                </c:pt>
                <c:pt idx="8">
                  <c:v>Javitch Law Offices</c:v>
                </c:pt>
                <c:pt idx="9">
                  <c:v>Telcom Ltd. Phone Systems</c:v>
                </c:pt>
              </c:strCache>
            </c:strRef>
          </c:cat>
          <c:val>
            <c:numRef>
              <c:f>'Building Taxes'!$H$3:$H$13</c:f>
              <c:numCache>
                <c:formatCode>General</c:formatCode>
                <c:ptCount val="10"/>
                <c:pt idx="6" formatCode="&quot;$&quot;#,##0">
                  <c:v>2857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556-4B5A-83A4-A89251A0F19F}"/>
            </c:ext>
          </c:extLst>
        </c:ser>
        <c:ser>
          <c:idx val="7"/>
          <c:order val="7"/>
          <c:tx>
            <c:strRef>
              <c:f>'Building Taxes'!$I$1:$I$2</c:f>
              <c:strCache>
                <c:ptCount val="1"/>
                <c:pt idx="0">
                  <c:v>3800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'Building Taxes'!$A$3:$A$13</c:f>
              <c:strCache>
                <c:ptCount val="10"/>
                <c:pt idx="0">
                  <c:v>Arbor Square Accountants</c:v>
                </c:pt>
                <c:pt idx="1">
                  <c:v>Aston Office Solutions</c:v>
                </c:pt>
                <c:pt idx="2">
                  <c:v>Austin Historical Society</c:v>
                </c:pt>
                <c:pt idx="3">
                  <c:v>Ballyhoo Associates</c:v>
                </c:pt>
                <c:pt idx="4">
                  <c:v>Barton, Oaks &amp; Colina</c:v>
                </c:pt>
                <c:pt idx="5">
                  <c:v>Bergstrom Industries International</c:v>
                </c:pt>
                <c:pt idx="6">
                  <c:v>Cardman Management Services</c:v>
                </c:pt>
                <c:pt idx="7">
                  <c:v>Jadon Michels, Attorney</c:v>
                </c:pt>
                <c:pt idx="8">
                  <c:v>Javitch Law Offices</c:v>
                </c:pt>
                <c:pt idx="9">
                  <c:v>Telcom Ltd. Phone Systems</c:v>
                </c:pt>
              </c:strCache>
            </c:strRef>
          </c:cat>
          <c:val>
            <c:numRef>
              <c:f>'Building Taxes'!$I$3:$I$13</c:f>
              <c:numCache>
                <c:formatCode>General</c:formatCode>
                <c:ptCount val="10"/>
                <c:pt idx="2" formatCode="&quot;$&quot;#,##0">
                  <c:v>2631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7556-4B5A-83A4-A89251A0F19F}"/>
            </c:ext>
          </c:extLst>
        </c:ser>
        <c:ser>
          <c:idx val="8"/>
          <c:order val="8"/>
          <c:tx>
            <c:strRef>
              <c:f>'Building Taxes'!$J$1:$J$2</c:f>
              <c:strCache>
                <c:ptCount val="1"/>
                <c:pt idx="0">
                  <c:v>3900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'Building Taxes'!$A$3:$A$13</c:f>
              <c:strCache>
                <c:ptCount val="10"/>
                <c:pt idx="0">
                  <c:v>Arbor Square Accountants</c:v>
                </c:pt>
                <c:pt idx="1">
                  <c:v>Aston Office Solutions</c:v>
                </c:pt>
                <c:pt idx="2">
                  <c:v>Austin Historical Society</c:v>
                </c:pt>
                <c:pt idx="3">
                  <c:v>Ballyhoo Associates</c:v>
                </c:pt>
                <c:pt idx="4">
                  <c:v>Barton, Oaks &amp; Colina</c:v>
                </c:pt>
                <c:pt idx="5">
                  <c:v>Bergstrom Industries International</c:v>
                </c:pt>
                <c:pt idx="6">
                  <c:v>Cardman Management Services</c:v>
                </c:pt>
                <c:pt idx="7">
                  <c:v>Jadon Michels, Attorney</c:v>
                </c:pt>
                <c:pt idx="8">
                  <c:v>Javitch Law Offices</c:v>
                </c:pt>
                <c:pt idx="9">
                  <c:v>Telcom Ltd. Phone Systems</c:v>
                </c:pt>
              </c:strCache>
            </c:strRef>
          </c:cat>
          <c:val>
            <c:numRef>
              <c:f>'Building Taxes'!$J$3:$J$13</c:f>
              <c:numCache>
                <c:formatCode>General</c:formatCode>
                <c:ptCount val="10"/>
                <c:pt idx="3" formatCode="&quot;$&quot;#,##0">
                  <c:v>2564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556-4B5A-83A4-A89251A0F19F}"/>
            </c:ext>
          </c:extLst>
        </c:ser>
        <c:ser>
          <c:idx val="9"/>
          <c:order val="9"/>
          <c:tx>
            <c:strRef>
              <c:f>'Building Taxes'!$K$1:$K$2</c:f>
              <c:strCache>
                <c:ptCount val="1"/>
                <c:pt idx="0">
                  <c:v>6750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'Building Taxes'!$A$3:$A$13</c:f>
              <c:strCache>
                <c:ptCount val="10"/>
                <c:pt idx="0">
                  <c:v>Arbor Square Accountants</c:v>
                </c:pt>
                <c:pt idx="1">
                  <c:v>Aston Office Solutions</c:v>
                </c:pt>
                <c:pt idx="2">
                  <c:v>Austin Historical Society</c:v>
                </c:pt>
                <c:pt idx="3">
                  <c:v>Ballyhoo Associates</c:v>
                </c:pt>
                <c:pt idx="4">
                  <c:v>Barton, Oaks &amp; Colina</c:v>
                </c:pt>
                <c:pt idx="5">
                  <c:v>Bergstrom Industries International</c:v>
                </c:pt>
                <c:pt idx="6">
                  <c:v>Cardman Management Services</c:v>
                </c:pt>
                <c:pt idx="7">
                  <c:v>Jadon Michels, Attorney</c:v>
                </c:pt>
                <c:pt idx="8">
                  <c:v>Javitch Law Offices</c:v>
                </c:pt>
                <c:pt idx="9">
                  <c:v>Telcom Ltd. Phone Systems</c:v>
                </c:pt>
              </c:strCache>
            </c:strRef>
          </c:cat>
          <c:val>
            <c:numRef>
              <c:f>'Building Taxes'!$K$3:$K$13</c:f>
              <c:numCache>
                <c:formatCode>General</c:formatCode>
                <c:ptCount val="10"/>
                <c:pt idx="7" formatCode="&quot;$&quot;#,##0">
                  <c:v>1481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7556-4B5A-83A4-A89251A0F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4778080"/>
        <c:axId val="164778640"/>
        <c:axId val="0"/>
      </c:bar3DChart>
      <c:catAx>
        <c:axId val="16477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78640"/>
        <c:crosses val="autoZero"/>
        <c:auto val="1"/>
        <c:lblAlgn val="ctr"/>
        <c:lblOffset val="100"/>
        <c:noMultiLvlLbl val="0"/>
      </c:catAx>
      <c:valAx>
        <c:axId val="16477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7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A4CFF9-B712-493E-834B-7433A8730D8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Lastname Firstname 7F Tenants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8FD10E3-1ECE-43FB-9408-C72325C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916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9B09371-9B7D-44EB-8B3A-4D1F978BDA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Lastname Firstname 7F Tenants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246B9D3-6ECE-44D4-8F41-86E97DD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84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7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79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6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4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BCA88C-88FF-4A7A-BCBA-6DC594874B8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C8170E0-D5D7-417A-A359-218F3B7A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 National Properties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Diversified Real Estate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Responsibilities of the Property Management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the common areas of the building</a:t>
            </a:r>
          </a:p>
          <a:p>
            <a:r>
              <a:rPr lang="en-US" dirty="0" smtClean="0"/>
              <a:t>Respond to tenant requests</a:t>
            </a:r>
          </a:p>
          <a:p>
            <a:r>
              <a:rPr lang="en-US" dirty="0" smtClean="0"/>
              <a:t>Negotiate rental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8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Taxes</a:t>
            </a:r>
          </a:p>
          <a:p>
            <a:pPr lvl="0"/>
            <a:r>
              <a:rPr lang="en-US" dirty="0"/>
              <a:t>Insurance</a:t>
            </a:r>
          </a:p>
          <a:p>
            <a:pPr lvl="0"/>
            <a:r>
              <a:rPr lang="en-US" dirty="0"/>
              <a:t>Telephone</a:t>
            </a:r>
          </a:p>
          <a:p>
            <a:pPr lvl="0"/>
            <a:r>
              <a:rPr lang="en-US" dirty="0"/>
              <a:t>Water</a:t>
            </a:r>
          </a:p>
          <a:p>
            <a:pPr lvl="0"/>
            <a:r>
              <a:rPr lang="en-US" dirty="0"/>
              <a:t>Electricity</a:t>
            </a:r>
          </a:p>
          <a:p>
            <a:pPr lvl="0"/>
            <a:r>
              <a:rPr lang="en-US" dirty="0"/>
              <a:t>Gas</a:t>
            </a:r>
          </a:p>
          <a:p>
            <a:pPr lvl="0"/>
            <a:r>
              <a:rPr lang="en-US" dirty="0"/>
              <a:t>Management fees</a:t>
            </a:r>
          </a:p>
          <a:p>
            <a:pPr lvl="0"/>
            <a:r>
              <a:rPr lang="en-US" dirty="0"/>
              <a:t>Maintenance </a:t>
            </a:r>
            <a:r>
              <a:rPr lang="en-US" dirty="0" smtClean="0"/>
              <a:t>fees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893279"/>
              </p:ext>
            </p:extLst>
          </p:nvPr>
        </p:nvGraphicFramePr>
        <p:xfrm>
          <a:off x="1760269" y="286987"/>
          <a:ext cx="8671461" cy="6284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042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more information?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Pam </a:t>
            </a:r>
            <a:r>
              <a:rPr lang="en-US" dirty="0" err="1" smtClean="0"/>
              <a:t>Stancill</a:t>
            </a:r>
            <a:r>
              <a:rPr lang="en-US" dirty="0" smtClean="0"/>
              <a:t>, Leasing Manager</a:t>
            </a:r>
          </a:p>
          <a:p>
            <a:pPr algn="ctr">
              <a:buNone/>
            </a:pPr>
            <a:r>
              <a:rPr lang="en-US" dirty="0" smtClean="0"/>
              <a:t>312-555-0070</a:t>
            </a:r>
          </a:p>
          <a:p>
            <a:pPr algn="ctr">
              <a:buNone/>
            </a:pPr>
            <a:r>
              <a:rPr lang="en-US" dirty="0" smtClean="0"/>
              <a:t>www.SelectNationalProp.com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068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</TotalTime>
  <Words>53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Select National Properties Group</vt:lpstr>
      <vt:lpstr>Responsibilities of the Property Management Company</vt:lpstr>
      <vt:lpstr>Expenses</vt:lpstr>
      <vt:lpstr>PowerPoint Presentation</vt:lpstr>
      <vt:lpstr>Need more information?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National Properties Group</dc:title>
  <dc:subject>Course name and section number</dc:subject>
  <dc:creator>GO! Series</dc:creator>
  <cp:keywords>Excel chart, Word list</cp:keywords>
  <cp:lastModifiedBy>Dina Salama</cp:lastModifiedBy>
  <cp:revision>4</cp:revision>
  <cp:lastPrinted>2016-01-24T20:22:34Z</cp:lastPrinted>
  <dcterms:created xsi:type="dcterms:W3CDTF">2016-01-24T16:09:55Z</dcterms:created>
  <dcterms:modified xsi:type="dcterms:W3CDTF">2017-12-14T00:40:04Z</dcterms:modified>
</cp:coreProperties>
</file>