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90" r:id="rId4"/>
    <p:sldId id="291" r:id="rId5"/>
    <p:sldId id="292" r:id="rId6"/>
    <p:sldId id="257" r:id="rId7"/>
    <p:sldId id="272" r:id="rId8"/>
    <p:sldId id="273" r:id="rId9"/>
    <p:sldId id="258" r:id="rId10"/>
    <p:sldId id="295" r:id="rId11"/>
    <p:sldId id="296" r:id="rId12"/>
    <p:sldId id="297" r:id="rId13"/>
    <p:sldId id="259" r:id="rId14"/>
    <p:sldId id="270" r:id="rId15"/>
    <p:sldId id="271" r:id="rId16"/>
    <p:sldId id="260" r:id="rId17"/>
    <p:sldId id="276" r:id="rId18"/>
    <p:sldId id="277" r:id="rId19"/>
    <p:sldId id="278" r:id="rId20"/>
    <p:sldId id="261" r:id="rId21"/>
    <p:sldId id="279" r:id="rId22"/>
    <p:sldId id="280" r:id="rId23"/>
    <p:sldId id="281" r:id="rId24"/>
    <p:sldId id="262" r:id="rId25"/>
    <p:sldId id="298" r:id="rId26"/>
    <p:sldId id="299" r:id="rId27"/>
    <p:sldId id="300" r:id="rId28"/>
    <p:sldId id="263" r:id="rId29"/>
    <p:sldId id="274" r:id="rId30"/>
    <p:sldId id="275" r:id="rId31"/>
    <p:sldId id="264" r:id="rId32"/>
    <p:sldId id="284" r:id="rId33"/>
    <p:sldId id="285" r:id="rId34"/>
    <p:sldId id="286" r:id="rId35"/>
    <p:sldId id="265" r:id="rId36"/>
    <p:sldId id="282" r:id="rId37"/>
    <p:sldId id="283" r:id="rId38"/>
    <p:sldId id="266" r:id="rId39"/>
    <p:sldId id="301" r:id="rId40"/>
    <p:sldId id="302" r:id="rId41"/>
    <p:sldId id="303" r:id="rId42"/>
    <p:sldId id="267" r:id="rId43"/>
    <p:sldId id="287" r:id="rId44"/>
    <p:sldId id="288" r:id="rId45"/>
    <p:sldId id="289" r:id="rId46"/>
    <p:sldId id="268" r:id="rId47"/>
    <p:sldId id="293" r:id="rId48"/>
    <p:sldId id="29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53387-E2EE-488F-A549-4F26451A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FA6F4F-55F7-4F30-A811-56618FD7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2AAC-F555-4D71-80F7-A30CB75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9F6D6-230F-4CE3-8873-841FB2A0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17D0-4B9F-4924-8ADF-5BD47FEA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6BC31-9EB1-4279-9EB6-A393FE00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CFD42-76D5-47FE-ABA8-CE649384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6BEF4-839F-42D4-BA91-68A2736A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FD806-3D97-43A5-B4DB-C2FE0AF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BF0B-146C-4BE6-BB10-061D1B95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8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EC263-5E12-4CD3-BB31-693DEA24E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D45EF-D2F8-41D7-A1E2-DFCB28DA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8F612-F987-4E49-BF3B-17407412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7EF38-E5F6-4F97-AB36-478A5BB8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B861E-1A45-469E-8BF9-2DB9A480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2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B197-75DF-4300-B994-C24493C5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367E-18C3-497D-AE31-9E42743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49C21-0A61-4A29-82B5-CA7C5E0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C4424-6608-4923-8AD4-697FB282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116FE-A598-4587-9F24-C7727E19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2B4E3-1110-4699-80ED-BB7815A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EA04B-16DE-4BB7-9BA7-78F712A67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F8593-E7F0-4807-9499-EDAB59DC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96067-61B8-4872-8E6A-0EBD3144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07974-79E0-44F8-B2AA-EFA2757D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1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1E003-D4DA-45F2-9B95-172EDD57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78B07-0E6D-48D3-8F4E-CCBD9B85C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749E7-650A-4FB4-BD97-5B9C8EE1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BC54B-55C2-4829-AB50-86524568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6CF39-D70A-490F-9003-645AC54A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E3565-A6C6-4184-9CD5-18B9E285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1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B1F2-18C1-46D7-A7BD-ACF32DFC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1334F-A360-44C8-9BF7-C442C66E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C19E6-244C-4ABD-B95E-5402DE6E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ED725-3575-48C9-ADFF-A1B5AF5F1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160DE-298C-41D2-B17C-4773AC72F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9D7BC0-3D79-45FF-912F-B271E32E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489E3C-397D-4809-83F3-49BF7EA5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EAC16A-937B-4109-BBCA-7A8AB80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2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0A1F-E9AC-48F5-B04B-A3534B9E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1EBDF-E9E7-470D-94DE-5EA59230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6A263C-FE2C-462F-A529-9C96A87A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58F941-0EE7-479E-9F4A-5CF948A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05F57-8FDB-47A7-A3AE-4B4FC1AD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1488-9647-43A1-91E8-18EEB5CA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ABD99-A88B-4B3B-93DA-A0544E0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4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DA2A-ECEF-4C85-93D0-1E2D3EFC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B9F90-8D78-4AD6-A464-BB5AEB4B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468CB-A88F-4F61-B76E-0904BEC8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FBDBA-B245-4F36-8F95-93E2C9E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D8DED-A862-4409-8640-A845545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6880A-95F5-4594-83C2-78A6F864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F5DFB-F02D-40B7-B65B-81EFFE93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1C975-7779-4CFE-B7E5-AF99CF61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26931-DE29-4E31-BC06-1D37C4E3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81EB3-0825-4846-AA89-8CA289C9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90CCC-F1F6-41EE-9EBC-FFFAE27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CCACF-69FC-4CB9-BA97-A966FB81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4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F4D9E4-6332-4023-8B0A-278D5BA1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28C3E-FB54-4836-A945-FE308EC9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9FC7A-7463-49B4-9117-6B916B108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C91E-9162-46C6-8CD8-A4D36673638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B5EED-CCE6-491E-9B51-896C5ECC4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A1728-EA57-4E2C-BE37-021D04C3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588B-C50B-41D7-94D4-CD5E774FB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45587-3EDA-452C-A06C-8569BB9E2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THUPC2019 </a:t>
            </a:r>
            <a:r>
              <a:rPr lang="zh-CN" altLang="en-US" dirty="0"/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0A71C-8BFC-4ECC-B58F-608BF72A7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02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2ADD-9D2E-40E0-993B-E4A6BD89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71CF2-3A13-454D-B727-BA870A6D4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给定一个二元组集合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，定义二维数列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1           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或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，求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971CF2-3A13-454D-B727-BA870A6D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0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4374-02A9-4402-803E-0BD847D1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没有障碍的情况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9797D6-E67D-4CED-B63D-92C849A4B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OGF 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</m:oMath>
                </a14:m>
                <a:r>
                  <a:rPr lang="zh-CN" altLang="en-US" dirty="0"/>
                  <a:t>，且，只需要乘上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/>
                  <a:t> 就能得到某一行或某一列的前缀和的 </a:t>
                </a:r>
                <a:r>
                  <a:rPr lang="en-US" altLang="zh-CN" dirty="0"/>
                  <a:t>OGF</a:t>
                </a:r>
                <a:r>
                  <a:rPr lang="zh-CN" altLang="en-US" dirty="0"/>
                  <a:t>。展开之后，显然可以在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的时间内求出某个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某一列或某一行的前缀和。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注意到模数是质数，使用 </a:t>
                </a:r>
                <a:r>
                  <a:rPr lang="en-US" altLang="zh-CN" dirty="0"/>
                  <a:t>Lucas</a:t>
                </a:r>
                <a:r>
                  <a:rPr lang="zh-CN" altLang="en-US" dirty="0"/>
                  <a:t> 定理求二项式系数的值。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9797D6-E67D-4CED-B63D-92C849A4B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42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91FC-2A12-448D-8D6A-D545B054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有障碍的情况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1EB78B-E9F2-4F7B-BC1D-94888F20D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考虑容斥。设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为第一次走到的障碍为第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个障碍的方案数。先求出经过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的总方案数，再枚举位于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的最下方的障碍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减去那些方案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，就可得到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。实现上可以通过建出 </a:t>
                </a:r>
                <a:r>
                  <a:rPr lang="en-US" altLang="zh-CN" dirty="0"/>
                  <a:t>DAG </a:t>
                </a:r>
                <a:r>
                  <a:rPr lang="zh-CN" altLang="en-US" dirty="0"/>
                  <a:t>后拓扑排序递推求解。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总时间复杂度为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1EB78B-E9F2-4F7B-BC1D-94888F20D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86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9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B968-22B3-3B44-B8E7-A317034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题目大意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50F71-F606-4F42-8963-3D47E1BDB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在圆周上选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个点，两两之间连线。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问这些弦最多能把圆内分成多少份。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≤64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50F71-F606-4F42-8963-3D47E1BDB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31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B647-51F0-3E4B-AD06-E2FA32DD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D479E2-55CC-304B-9129-97F0CDA4E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考虑在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个点（</a:t>
                </a:r>
                <a:r>
                  <a:rPr kumimoji="1" lang="en-US" altLang="zh-CN" dirty="0"/>
                  <a:t>x&gt;2</a:t>
                </a:r>
                <a:r>
                  <a:rPr kumimoji="1" lang="zh-CN" altLang="en-US" dirty="0"/>
                  <a:t>）的图中新加入一个点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这个点会导致答案增加的数量为：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−1+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递推即可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答案在</a:t>
                </a:r>
                <a:r>
                  <a:rPr kumimoji="1" lang="en-US" altLang="zh-CN" dirty="0" err="1"/>
                  <a:t>int</a:t>
                </a:r>
                <a:r>
                  <a:rPr kumimoji="1" lang="zh-CN" altLang="en-US"/>
                  <a:t>以内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D479E2-55CC-304B-9129-97F0CDA4E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51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8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空间中有两个物体，物体</a:t>
                </a:r>
                <a:r>
                  <a:rPr lang="en-US" altLang="zh-CN" dirty="0"/>
                  <a:t> A </a:t>
                </a:r>
                <a:r>
                  <a:rPr lang="zh-CN" altLang="en-US" dirty="0"/>
                  <a:t>是一个凸多面体，物体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是最多</a:t>
                </a:r>
                <a:r>
                  <a:rPr lang="en-US" altLang="zh-CN" dirty="0"/>
                  <a:t> 4 </a:t>
                </a:r>
                <a:r>
                  <a:rPr lang="zh-CN" altLang="en-US" dirty="0"/>
                  <a:t>个凸多面体的并。</a:t>
                </a:r>
                <a:endParaRPr lang="en-US" altLang="zh-CN" dirty="0"/>
              </a:p>
              <a:p>
                <a:r>
                  <a:rPr lang="zh-CN" altLang="en-US" dirty="0"/>
                  <a:t>物体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每秒钟均匀移动一个向量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时刻两个物体的交的体积，求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93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838D1-4400-4671-BB5B-30A238BC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首先可以注意到通过容斥原理，可以将问题转化为给 </a:t>
            </a:r>
            <a:r>
              <a:rPr lang="en-US" altLang="zh-CN" dirty="0"/>
              <a:t>B </a:t>
            </a:r>
            <a:r>
              <a:rPr lang="zh-CN" altLang="en-US" dirty="0"/>
              <a:t>只由一个凸多面体组成的情况。</a:t>
            </a:r>
            <a:endParaRPr lang="en-US" altLang="zh-CN" dirty="0"/>
          </a:p>
          <a:p>
            <a:r>
              <a:rPr lang="zh-CN" altLang="en-US" dirty="0"/>
              <a:t>注意到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的交的凸多面体上的点只会在一些关键点上变化，并且在关键点之间，交的体积是一个时间的三次函数。</a:t>
            </a:r>
            <a:endParaRPr lang="en-US" altLang="zh-CN" dirty="0"/>
          </a:p>
          <a:p>
            <a:r>
              <a:rPr lang="zh-CN" altLang="en-US" dirty="0"/>
              <a:t>求出所有关键点，然后每个关键点之间进行积分就可以了。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08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 </a:t>
            </a:r>
            <a:r>
              <a:rPr lang="en-US" altLang="zh-CN" dirty="0"/>
              <a:t>Cont.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为此需要实现凸多面体的交。</a:t>
                </a:r>
                <a:endParaRPr lang="en-US" altLang="zh-CN" dirty="0"/>
              </a:p>
              <a:p>
                <a:r>
                  <a:rPr lang="zh-CN" altLang="en-US" dirty="0"/>
                  <a:t>可以用一个面的 </a:t>
                </a:r>
                <a:r>
                  <a:rPr lang="en-US" altLang="zh-CN" dirty="0"/>
                  <a:t>list</a:t>
                </a:r>
                <a:r>
                  <a:rPr lang="zh-CN" altLang="en-US" dirty="0"/>
                  <a:t> 来表示一个凸多面体，然后实现实现一个 </a:t>
                </a:r>
                <a:r>
                  <a:rPr lang="en-US" altLang="zh-CN" dirty="0" err="1"/>
                  <a:t>convexCut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函数来表示用一个给定的面去切一个给定的凸多面体的话，切出来的凸多面体。</a:t>
                </a:r>
                <a:endParaRPr lang="en-US" altLang="zh-CN" dirty="0"/>
              </a:p>
              <a:p>
                <a:r>
                  <a:rPr lang="zh-CN" altLang="en-US" dirty="0"/>
                  <a:t>实现了这个函数之后就可以求两个凸多面体的交了。</a:t>
                </a:r>
                <a:endParaRPr lang="en-US" altLang="zh-CN" dirty="0"/>
              </a:p>
              <a:p>
                <a:r>
                  <a:rPr lang="zh-CN" altLang="en-US" dirty="0"/>
                  <a:t>从输入给定的点中可以用暴力的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枚举来找出凸包上的所有的面。</a:t>
                </a:r>
                <a:endParaRPr lang="en-US" altLang="zh-CN" dirty="0"/>
              </a:p>
              <a:p>
                <a:r>
                  <a:rPr lang="zh-CN" altLang="en-US" dirty="0"/>
                  <a:t>也需要实现其它一些三维几何基本操作。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8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2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维空间，每维坐标是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的整数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，输入所有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个点的权值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次独立、</a:t>
                </a:r>
                <a:r>
                  <a:rPr lang="zh-CN" altLang="en-US" b="1" dirty="0"/>
                  <a:t>在线</a:t>
                </a:r>
                <a:r>
                  <a:rPr lang="zh-CN" altLang="en-US" dirty="0"/>
                  <a:t>的询问，每次给出一个起始点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次，每次可以将当前位置移动到恰有一维不同的另一个点上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询问所有可能的最终位置（不去重）的权值之和，对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=998244353</m:t>
                    </m:r>
                  </m:oMath>
                </a14:m>
                <a:r>
                  <a:rPr lang="zh-CN" altLang="en-US" dirty="0"/>
                  <a:t>，每次询问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：在询问中，只要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一定，每个最终位置被计算的次数只取决于该位置到初始位置的距离，而与具体的坐标无关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两个点的距离定义为坐标不同的维度数</a:t>
                </a:r>
                <a:endParaRPr lang="en-US" altLang="zh-CN" dirty="0"/>
              </a:p>
              <a:p>
                <a:pPr lvl="6"/>
                <a:endParaRPr lang="en-US" altLang="zh-CN" dirty="0"/>
              </a:p>
              <a:p>
                <a:r>
                  <a:rPr lang="zh-CN" altLang="en-US" dirty="0"/>
                  <a:t>可将每个询问拆成以下两个问题：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：给定起始点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1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1107-AD8F-4E0F-8B6E-66F05213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动态规划，设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表示：与点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坐标在前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维中恰好有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维不同，在其他维度均相同的所有点的权值之和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，滚动数组后空间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可以改为计算所有距离为 𝑑 的点被计算的总次数，这是线性递推问题，除以一个组合数即可得到答案</a:t>
                </a:r>
              </a:p>
              <a:p>
                <a:pPr lvl="1"/>
                <a:r>
                  <a:rPr lang="zh-CN" altLang="en-US" dirty="0"/>
                  <a:t>朴素线性递推时间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，可以通过预处理分段打表做到时间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（时间限制是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倍标程用时）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7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40DF-BADE-491F-898E-F69CCCE9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2DAE2-4D1F-4657-B4AD-0A45B6F9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有一个序列 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玩游戏：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 </a:t>
            </a:r>
            <a:r>
              <a:rPr lang="en-US" altLang="zh-CN" dirty="0"/>
              <a:t>A </a:t>
            </a:r>
            <a:r>
              <a:rPr lang="zh-CN" altLang="en-US" dirty="0"/>
              <a:t>给出一个序列 </a:t>
            </a:r>
            <a:r>
              <a:rPr lang="en-US" altLang="zh-CN" dirty="0"/>
              <a:t>T, B </a:t>
            </a:r>
            <a:r>
              <a:rPr lang="zh-CN" altLang="en-US" dirty="0"/>
              <a:t>把 </a:t>
            </a:r>
            <a:r>
              <a:rPr lang="en-US" altLang="zh-CN" dirty="0"/>
              <a:t>T </a:t>
            </a:r>
            <a:r>
              <a:rPr lang="zh-CN" altLang="en-US" dirty="0"/>
              <a:t>循环移位之后加到 </a:t>
            </a:r>
            <a:r>
              <a:rPr lang="en-US" altLang="zh-CN" dirty="0"/>
              <a:t>S </a:t>
            </a:r>
            <a:r>
              <a:rPr lang="zh-CN" altLang="en-US" dirty="0"/>
              <a:t>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如果某一步结束 </a:t>
            </a:r>
            <a:r>
              <a:rPr lang="en-US" altLang="zh-CN" dirty="0"/>
              <a:t>S </a:t>
            </a:r>
            <a:r>
              <a:rPr lang="zh-CN" altLang="en-US" dirty="0"/>
              <a:t>每个数都是给定质数 </a:t>
            </a:r>
            <a:r>
              <a:rPr lang="en-US" altLang="zh-CN" dirty="0"/>
              <a:t>P </a:t>
            </a:r>
            <a:r>
              <a:rPr lang="zh-CN" altLang="en-US" dirty="0"/>
              <a:t>的倍数，那么 </a:t>
            </a:r>
            <a:r>
              <a:rPr lang="en-US" altLang="zh-CN" dirty="0"/>
              <a:t>A </a:t>
            </a:r>
            <a:r>
              <a:rPr lang="zh-CN" altLang="en-US" dirty="0"/>
              <a:t>胜利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 </a:t>
            </a:r>
            <a:r>
              <a:rPr lang="en-US" altLang="zh-CN" dirty="0"/>
              <a:t>A </a:t>
            </a:r>
            <a:r>
              <a:rPr lang="zh-CN" altLang="en-US" dirty="0"/>
              <a:t>能否胜利，如果能，最少几步胜利。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548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C3A1-5945-4633-AA77-F622E34E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EEFF8-0AF7-4DA5-9260-F4664AAAF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这里不加证明地给出：</a:t>
                </a:r>
                <a:endParaRPr lang="en-US" altLang="zh-CN" dirty="0"/>
              </a:p>
              <a:p>
                <a:r>
                  <a:rPr lang="en-US" altLang="zh-CN" dirty="0"/>
                  <a:t>Prop 1.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，先手对任意的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必胜。如果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，那么只有 </a:t>
                </a:r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+ </a:t>
                </a:r>
                <a:r>
                  <a:rPr lang="en-US" altLang="zh-CN" dirty="0" err="1"/>
                  <a:t>p^k</a:t>
                </a:r>
                <a:r>
                  <a:rPr lang="en-US" altLang="zh-CN" dirty="0"/>
                  <a:t>] </a:t>
                </a:r>
                <a:r>
                  <a:rPr lang="zh-CN" altLang="en-US" dirty="0"/>
                  <a:t>时先手必胜。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以下只考虑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上构造一个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的矩阵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事实上，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7EEFF8-0AF7-4DA5-9260-F4664AAAF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5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2CC19-BBD6-4CAB-9EB8-CE923FA7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 </a:t>
            </a:r>
            <a:r>
              <a:rPr lang="en-US" altLang="zh-CN" dirty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772DD-C9A5-4968-8DD6-12C3AF498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Prop 2. </a:t>
                </a:r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写成行向量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，求解方程：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得到的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里取出最小的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即为答案。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证明略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使用二项式反演，上述方程等价于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为组合数矩阵。最后，由 </a:t>
                </a:r>
                <a:r>
                  <a:rPr lang="en-US" altLang="zh-CN" dirty="0"/>
                  <a:t>Lucas </a:t>
                </a:r>
                <a:r>
                  <a:rPr lang="zh-CN" altLang="en-US" dirty="0"/>
                  <a:t>定理知道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进制下每位大于等于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才非零，就能使用 </a:t>
                </a:r>
                <a:r>
                  <a:rPr lang="en-US" altLang="zh-CN" dirty="0"/>
                  <a:t>Mobius </a:t>
                </a:r>
                <a:r>
                  <a:rPr lang="zh-CN" altLang="en-US" dirty="0"/>
                  <a:t>变换类似的方法计算。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总时间复杂度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9772DD-C9A5-4968-8DD6-12C3AF498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1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04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A67D2E-C55B-4CF8-A41E-ADDE8A93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根据鸭棋的规则，要求模拟整个棋局</a:t>
            </a:r>
          </a:p>
        </p:txBody>
      </p:sp>
    </p:spTree>
    <p:extLst>
      <p:ext uri="{BB962C8B-B14F-4D97-AF65-F5344CB8AC3E}">
        <p14:creationId xmlns:p14="http://schemas.microsoft.com/office/powerpoint/2010/main" val="1434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树上的一个邻域定义为到点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距离不超过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条边的点集，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称为邻域的中心，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称为邻域的半径。</a:t>
                </a:r>
              </a:p>
              <a:p>
                <a:r>
                  <a:rPr lang="zh-CN" altLang="en-US" dirty="0"/>
                  <a:t>给一棵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个点的树，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次询问，每次给出两个邻域，问两个邻域中各取一个点，两两点对间的距离之和 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4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大模拟</a:t>
                </a:r>
                <a:endParaRPr lang="en-US" altLang="zh-CN" dirty="0"/>
              </a:p>
              <a:p>
                <a:r>
                  <a:rPr lang="zh-CN" altLang="en-US" dirty="0"/>
                  <a:t>一个 </a:t>
                </a:r>
                <a:r>
                  <a:rPr lang="en-US" altLang="zh-CN" dirty="0"/>
                  <a:t>trick </a:t>
                </a:r>
                <a:r>
                  <a:rPr lang="zh-CN" altLang="en-US" dirty="0"/>
                  <a:t>是，如果我们规定广义骑士的走子规则为合法方向向量如下的棋子：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。则其移动时棋盘上不能有障碍的位置（以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为例）为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𝑘𝑎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不难发现，所有棋子本质上都是广义骑士。</a:t>
                </a:r>
                <a:endParaRPr lang="en-US" altLang="zh-CN" dirty="0"/>
              </a:p>
              <a:p>
                <a:r>
                  <a:rPr lang="zh-CN" altLang="en-US"/>
                  <a:t>可以省去写走子规则的很多代码。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57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0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8F6D-654E-4859-8491-379F40FC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1E39C-6763-42BD-99E4-2E5D64ED7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个形如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的函数，求这些函数的每个前缀和的最大值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1E39C-6763-42BD-99E4-2E5D64ED7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7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91B2-1DD4-406D-8F16-466E8E15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BDD76-70FE-4A01-8D8A-6C75CD198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先考虑对于单个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如何求其最小值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根据高考不等式的知识可知，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是一个形如下凸包的函数，每个凸点都对应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每一项的零点。将这些零点排序，找到凸包斜率由负变正的点（即凸包的下顶点）即可。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BDD76-70FE-4A01-8D8A-6C75CD198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36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C5FB-B8AF-4846-B595-F66CE108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24955-FF2A-42EF-AC91-27E789C65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于是便有了一个按照输入顺序依次插入点，按照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zh-CN" altLang="en-US"/>
                  <a:t>的值作为横坐标维护</a:t>
                </a:r>
                <a:r>
                  <a:rPr lang="zh-CN" altLang="en-US" dirty="0"/>
                  <a:t>下凸包，每次寻找凸包的下顶点的做法。只需要维护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的前缀和，二分找到斜率变号的位置即可。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使用树状数组或者线段树都可以完成。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824955-FF2A-42EF-AC91-27E789C65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37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2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给定一张有向图，每个节点有颜色和点权。</a:t>
                </a:r>
                <a:endParaRPr lang="en-US" altLang="zh-CN" dirty="0"/>
              </a:p>
              <a:p>
                <a:r>
                  <a:rPr lang="zh-CN" altLang="en-US" dirty="0"/>
                  <a:t>保证所有不同的颜色为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的节点之间不互达。</a:t>
                </a:r>
                <a:endParaRPr lang="en-US" altLang="zh-CN" dirty="0"/>
              </a:p>
              <a:p>
                <a:r>
                  <a:rPr lang="zh-CN" altLang="en-US" dirty="0"/>
                  <a:t>要求选出一些（至少一个）颜色为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的节点，使得所有这些节点、及它们直接或间接到达的节点中：</a:t>
                </a:r>
                <a:r>
                  <a:rPr lang="zh-CN" altLang="en-US" b="1" dirty="0"/>
                  <a:t>权值和最大的其他颜色节点的权值和</a:t>
                </a:r>
                <a:r>
                  <a:rPr lang="zh-CN" altLang="en-US" dirty="0"/>
                  <a:t>与 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号颜色节点的权值和</a:t>
                </a:r>
                <a:r>
                  <a:rPr lang="zh-CN" altLang="en-US" dirty="0"/>
                  <a:t>的比值最大。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≤6000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38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不难发现，一定存在最优策略只选了一个颜色为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的节点（可用反证法证）。</a:t>
                </a:r>
                <a:endParaRPr lang="en-US" altLang="zh-CN" dirty="0"/>
              </a:p>
              <a:p>
                <a:r>
                  <a:rPr lang="zh-CN" altLang="en-US" dirty="0"/>
                  <a:t>于是传递闭包后枚举选择的节点并暴力计算答案即可。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3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36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定义一种按位独立的二进制运算</a:t>
                </a:r>
                <a:endParaRPr lang="en-US" altLang="zh-CN" dirty="0"/>
              </a:p>
              <a:p>
                <a:r>
                  <a:rPr lang="zh-CN" altLang="en-US" dirty="0"/>
                  <a:t>每一位分别是与、或和异或中的一种</a:t>
                </a:r>
                <a:endParaRPr lang="en-US" altLang="zh-CN" dirty="0"/>
              </a:p>
              <a:p>
                <a:r>
                  <a:rPr lang="zh-CN" altLang="en-US" dirty="0"/>
                  <a:t>给出一张图，求在这种运算的和的意义下的最大生成树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dirty="0"/>
                  <a:t>，二进制位数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9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特殊限制下的算法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情况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：如果两个邻域不相交，则存在一个点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，使得两个邻域间任意路径经过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，只需统计两个邻域的点数以及到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的距离和。</a:t>
                </a:r>
              </a:p>
              <a:p>
                <a:r>
                  <a:rPr lang="zh-CN" altLang="en-US" dirty="0"/>
                  <a:t>情况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：只有一次询问。</a:t>
                </a:r>
              </a:p>
              <a:p>
                <a:r>
                  <a:rPr lang="en-US" altLang="zh-CN" dirty="0"/>
                  <a:t>d(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)=d(</a:t>
                </a:r>
                <a:r>
                  <a:rPr lang="en-US" altLang="zh-CN" dirty="0" err="1"/>
                  <a:t>a,root</a:t>
                </a:r>
                <a:r>
                  <a:rPr lang="en-US" altLang="zh-CN" dirty="0"/>
                  <a:t>)+d(</a:t>
                </a:r>
                <a:r>
                  <a:rPr lang="en-US" altLang="zh-CN" dirty="0" err="1"/>
                  <a:t>b,root</a:t>
                </a:r>
                <a:r>
                  <a:rPr lang="en-US" altLang="zh-CN" dirty="0"/>
                  <a:t>)-2d(</a:t>
                </a:r>
                <a:r>
                  <a:rPr lang="en-US" altLang="zh-CN" dirty="0" err="1"/>
                  <a:t>lca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),root)</a:t>
                </a:r>
              </a:p>
              <a:p>
                <a:r>
                  <a:rPr lang="zh-CN" altLang="en-US" dirty="0"/>
                  <a:t>转化为求两两点间</a:t>
                </a:r>
                <a:r>
                  <a:rPr lang="en-US" altLang="zh-CN" dirty="0" err="1"/>
                  <a:t>lca</a:t>
                </a:r>
                <a:r>
                  <a:rPr lang="zh-CN" altLang="en-US" dirty="0"/>
                  <a:t>的深度和。将第一个邻域中 的每个点到根的路径上边权加上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，求第二个邻域中的每个点到根的路径的边权和。时间复杂度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情况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：所有询问中，两个邻域的中心是固定的两个点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，但半径可能不同。</a:t>
                </a:r>
              </a:p>
              <a:p>
                <a:r>
                  <a:rPr lang="zh-CN" altLang="en-US" dirty="0"/>
                  <a:t>枚举第一个邻域的半径，类似情况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处理，处理出所有可能的询问的答案，时间复杂度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22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31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这道题数据范围很小，可把这道题转化为计数题，即对于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，统计权值为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的树的方案数</a:t>
                </a:r>
                <a:endParaRPr lang="en-US" altLang="zh-CN" dirty="0"/>
              </a:p>
              <a:p>
                <a:r>
                  <a:rPr lang="zh-CN" altLang="en-US" dirty="0"/>
                  <a:t>生成树计数显然基尔霍夫矩阵，但考虑权值就很麻烦了（除法）</a:t>
                </a:r>
                <a:endParaRPr lang="en-US" altLang="zh-CN" dirty="0"/>
              </a:p>
              <a:p>
                <a:r>
                  <a:rPr lang="zh-CN" altLang="en-US" dirty="0"/>
                  <a:t>注意到，如果所有操作都是异或，那我们可以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将矩阵中的每个权值集合进行 </a:t>
                </a:r>
                <a:r>
                  <a:rPr lang="en-US" altLang="zh-CN" dirty="0"/>
                  <a:t>FWT</a:t>
                </a:r>
              </a:p>
              <a:p>
                <a:pPr lvl="1"/>
                <a:r>
                  <a:rPr lang="en-US" altLang="zh-CN" dirty="0"/>
                  <a:t>FWT </a:t>
                </a:r>
                <a:r>
                  <a:rPr lang="zh-CN" altLang="en-US" dirty="0"/>
                  <a:t>后数组（集合幂级数）中的每一位都独立了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可以分每一位分别计算基尔霍夫矩阵去掉一行一列后的行列式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把行列式的答案组成一个新的数组（集合幂级数）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将它 </a:t>
                </a:r>
                <a:r>
                  <a:rPr lang="en-US" altLang="zh-CN" dirty="0"/>
                  <a:t>IFWT </a:t>
                </a:r>
                <a:r>
                  <a:rPr lang="zh-CN" altLang="en-US" dirty="0"/>
                  <a:t>后即可得到每一个权值对应的树的方案数</a:t>
                </a:r>
                <a:endParaRPr lang="en-US" altLang="zh-CN" dirty="0"/>
              </a:p>
              <a:p>
                <a:r>
                  <a:rPr lang="zh-CN" altLang="en-US" dirty="0"/>
                  <a:t>与和或的运算也可以用 </a:t>
                </a:r>
                <a:r>
                  <a:rPr lang="en-US" altLang="zh-CN" dirty="0"/>
                  <a:t>FMT </a:t>
                </a:r>
                <a:r>
                  <a:rPr lang="zh-CN" altLang="en-US" dirty="0"/>
                  <a:t>达到一样的效果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50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9BD33-EB0B-42D9-84A9-3FDDABFB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  <a:r>
              <a:rPr lang="en-US" altLang="zh-CN" dirty="0"/>
              <a:t> </a:t>
            </a:r>
            <a:r>
              <a:rPr lang="en-US" altLang="zh-CN" dirty="0" err="1"/>
              <a:t>cont.d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A8DD0-69CB-4858-9878-F2BDDCAFC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FWT </a:t>
                </a:r>
                <a:r>
                  <a:rPr lang="zh-CN" altLang="en-US" dirty="0"/>
                  <a:t>的本质是每一个二进制位分别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（长度为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FMT </a:t>
                </a:r>
                <a:r>
                  <a:rPr lang="zh-CN" altLang="en-US" dirty="0"/>
                  <a:t>的本质是每一个二进制位分别前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后缀和</a:t>
                </a:r>
                <a:endParaRPr lang="en-US" altLang="zh-CN" dirty="0"/>
              </a:p>
              <a:p>
                <a:r>
                  <a:rPr lang="zh-CN" altLang="en-US" dirty="0"/>
                  <a:t>那我们可以将这两种算法结合起来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如果某一二进制位的操作符是异或，那么我们就将这一位进行 </a:t>
                </a:r>
                <a:r>
                  <a:rPr lang="en-US" altLang="zh-CN" dirty="0"/>
                  <a:t>FFT</a:t>
                </a:r>
              </a:p>
              <a:p>
                <a:pPr lvl="1"/>
                <a:r>
                  <a:rPr lang="zh-CN" altLang="en-US" dirty="0"/>
                  <a:t>如果</a:t>
                </a:r>
                <a:r>
                  <a:rPr lang="zh-CN" altLang="en-US"/>
                  <a:t>某一二进制位</a:t>
                </a:r>
                <a:r>
                  <a:rPr lang="zh-CN" altLang="en-US" dirty="0"/>
                  <a:t>的操作符是与（或），就将这一位求后（前）缀和</a:t>
                </a:r>
                <a:endParaRPr lang="en-US" altLang="zh-CN" dirty="0"/>
              </a:p>
              <a:p>
                <a:r>
                  <a:rPr lang="zh-CN" altLang="en-US" dirty="0"/>
                  <a:t>这样就转化为按（数组里的）位独立的问题了，从而可以按照上面的方法分别计算行列式，最后再拼起来，按照这样的规则逆变换回去</a:t>
                </a:r>
              </a:p>
              <a:p>
                <a:r>
                  <a:rPr lang="zh-CN" altLang="en-US" dirty="0"/>
                  <a:t>注意到我们只需要判断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和非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，取几个质数在模意义下计算行列式即可，复杂度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FA8DD0-69CB-4858-9878-F2BDDCAFC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3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52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个可重集合，第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个的大小为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求它们两两合并后的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个集合的中位数，结果哈希输出。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7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考虑集合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，方便起见我们假设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均升序，且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均为偶数（其他情况也有类似结论和解法，这里不详细讨论）。</a:t>
                </a:r>
                <a:endParaRPr lang="en-US" altLang="zh-CN" dirty="0"/>
              </a:p>
              <a:p>
                <a:r>
                  <a:rPr lang="zh-CN" altLang="en-US" dirty="0"/>
                  <a:t>不妨假设它们合并后中位数为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，且有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，则不难发现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考虑所有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个元素作为中位数的所有可能：不难发现只需要将所有元素排序并升序考虑所有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，即可借助链表维护相对当前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值对应的所有序列，快速查询即可求解。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4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1107-AD8F-4E0F-8B6E-66F05213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的考虑，由于只会求出中位数为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的集合对，因此总体上只有所有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对集合对的答案会被计算，且它们都只会被恰好计算一次。</a:t>
                </a:r>
                <a:endParaRPr lang="en-US" altLang="zh-CN" dirty="0"/>
              </a:p>
              <a:p>
                <a:r>
                  <a:rPr lang="zh-CN" altLang="en-US" dirty="0"/>
                  <a:t>排序可以使用基数排序优化。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综上，时间复杂度为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422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74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A67D2E-C55B-4CF8-A41E-ADDE8A93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给定一个年份，求该年母亲节的日期</a:t>
            </a:r>
          </a:p>
        </p:txBody>
      </p:sp>
    </p:spTree>
    <p:extLst>
      <p:ext uri="{BB962C8B-B14F-4D97-AF65-F5344CB8AC3E}">
        <p14:creationId xmlns:p14="http://schemas.microsoft.com/office/powerpoint/2010/main" val="1122602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838D1-4400-4671-BB5B-30A238BC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逐年计算即可。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21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ree1.png">
            <a:extLst>
              <a:ext uri="{FF2B5EF4-FFF2-40B4-BE49-F238E27FC236}">
                <a16:creationId xmlns:a16="http://schemas.microsoft.com/office/drawing/2014/main" id="{86A8B0AD-9CB9-4F59-A741-68BD6AC18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/>
          </a:blip>
          <a:stretch>
            <a:fillRect/>
          </a:stretch>
        </p:blipFill>
        <p:spPr>
          <a:xfrm>
            <a:off x="2562225" y="0"/>
            <a:ext cx="6858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AA4A7C9-FC43-497B-A2F7-BD911384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D9115-AA0F-457E-84D5-7431700A6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树分块，要求每个块有两个端点，两个块只在端点处相邻，块数和块大小均为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。此时块之间的相邻关系构成一棵树，每条边对应一个块。</a:t>
                </a:r>
              </a:p>
              <a:p>
                <a:r>
                  <a:rPr lang="zh-CN" altLang="en-US" dirty="0"/>
                  <a:t>原树的一个邻域可以拆成每个块中的邻域，且除了中心所在的块，其余块的邻域以块的端点为中心。</a:t>
                </a:r>
              </a:p>
              <a:p>
                <a:r>
                  <a:rPr lang="zh-CN" altLang="en-US" dirty="0"/>
                  <a:t>每次询问时，在块构成的树上进行树形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统计不同块中的邻域之间的距离和，类似于情况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。每次询问需要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时间。</a:t>
                </a:r>
              </a:p>
              <a:p>
                <a:r>
                  <a:rPr lang="zh-CN" altLang="en-US" dirty="0"/>
                  <a:t>同个块内两个以端点为中心的邻域间的距离和，每次询问在每个块中产生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个询问，可以最后离线计算，类似于情况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。每个块需要</a:t>
                </a:r>
                <a:r>
                  <a:rPr lang="en-US" altLang="zh-CN" dirty="0"/>
                  <a:t>O(n)</a:t>
                </a:r>
                <a:r>
                  <a:rPr lang="zh-CN" altLang="en-US" dirty="0"/>
                  <a:t>时间。</a:t>
                </a:r>
              </a:p>
              <a:p>
                <a:r>
                  <a:rPr lang="zh-CN" altLang="en-US" dirty="0"/>
                  <a:t>同个块内的两个邻域，至少一个邻域的中心不在端点上的情况，每次询问至多出现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次，类似于情况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处理。每次询问需要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时间。</a:t>
                </a:r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D9115-AA0F-457E-84D5-7431700A6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08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2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34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简要题意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给定一组数据结构的操作，判断该数据结构是否可能是栈、队列、大根堆、小根堆中的某一种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直接模拟即可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：输出的值比加入的值要多</a:t>
                </a:r>
                <a:endParaRPr lang="en-US" altLang="zh-CN" dirty="0"/>
              </a:p>
              <a:p>
                <a:r>
                  <a:rPr lang="zh-CN" altLang="en-US" dirty="0"/>
                  <a:t>坑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-2147483648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C1617E-8B57-4524-8868-4FA3A38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C7462-EEA1-432D-B43E-C38974E00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2739</Words>
  <Application>Microsoft Office PowerPoint</Application>
  <PresentationFormat>宽屏</PresentationFormat>
  <Paragraphs>194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Cambria Math</vt:lpstr>
      <vt:lpstr>Office 主题​​</vt:lpstr>
      <vt:lpstr>THUPC2019 解题报告</vt:lpstr>
      <vt:lpstr>A</vt:lpstr>
      <vt:lpstr>简要题意</vt:lpstr>
      <vt:lpstr>特殊限制下的算法</vt:lpstr>
      <vt:lpstr>解法简述</vt:lpstr>
      <vt:lpstr>B</vt:lpstr>
      <vt:lpstr>简要题意</vt:lpstr>
      <vt:lpstr>解法简述</vt:lpstr>
      <vt:lpstr>C</vt:lpstr>
      <vt:lpstr>题目简述</vt:lpstr>
      <vt:lpstr>没有障碍的情况</vt:lpstr>
      <vt:lpstr>有障碍的情况</vt:lpstr>
      <vt:lpstr>D</vt:lpstr>
      <vt:lpstr>题目大意</vt:lpstr>
      <vt:lpstr>解法</vt:lpstr>
      <vt:lpstr>E</vt:lpstr>
      <vt:lpstr>简要题意</vt:lpstr>
      <vt:lpstr>解法简述</vt:lpstr>
      <vt:lpstr>解法简述 Cont.</vt:lpstr>
      <vt:lpstr>F</vt:lpstr>
      <vt:lpstr>题意</vt:lpstr>
      <vt:lpstr>性质</vt:lpstr>
      <vt:lpstr>解法</vt:lpstr>
      <vt:lpstr>G</vt:lpstr>
      <vt:lpstr>简要题意</vt:lpstr>
      <vt:lpstr>解法</vt:lpstr>
      <vt:lpstr>解法 cont’d</vt:lpstr>
      <vt:lpstr>H</vt:lpstr>
      <vt:lpstr>简要题意</vt:lpstr>
      <vt:lpstr>解法简述</vt:lpstr>
      <vt:lpstr>I</vt:lpstr>
      <vt:lpstr>简要题意</vt:lpstr>
      <vt:lpstr>简单情况</vt:lpstr>
      <vt:lpstr>最终解法</vt:lpstr>
      <vt:lpstr>J</vt:lpstr>
      <vt:lpstr>简要题意</vt:lpstr>
      <vt:lpstr>解法简述</vt:lpstr>
      <vt:lpstr>K</vt:lpstr>
      <vt:lpstr>简要题意</vt:lpstr>
      <vt:lpstr>解法简述</vt:lpstr>
      <vt:lpstr>解法简述 cont.d</vt:lpstr>
      <vt:lpstr>L</vt:lpstr>
      <vt:lpstr>简要题意</vt:lpstr>
      <vt:lpstr>解法简述</vt:lpstr>
      <vt:lpstr>复杂度分析</vt:lpstr>
      <vt:lpstr>M</vt:lpstr>
      <vt:lpstr>简要题意</vt:lpstr>
      <vt:lpstr>解法简述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THUPC2019 解题报告</dc:title>
  <dc:creator>王 聿中</dc:creator>
  <cp:lastModifiedBy>王 聿中</cp:lastModifiedBy>
  <cp:revision>12</cp:revision>
  <dcterms:created xsi:type="dcterms:W3CDTF">2019-05-12T02:38:33Z</dcterms:created>
  <dcterms:modified xsi:type="dcterms:W3CDTF">2019-05-12T04:58:26Z</dcterms:modified>
</cp:coreProperties>
</file>