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5" r:id="rId3"/>
    <p:sldId id="458" r:id="rId4"/>
    <p:sldId id="461" r:id="rId5"/>
    <p:sldId id="459" r:id="rId6"/>
    <p:sldId id="399" r:id="rId7"/>
    <p:sldId id="402" r:id="rId8"/>
    <p:sldId id="401" r:id="rId9"/>
    <p:sldId id="403" r:id="rId10"/>
    <p:sldId id="404" r:id="rId11"/>
    <p:sldId id="328" r:id="rId12"/>
    <p:sldId id="334" r:id="rId13"/>
    <p:sldId id="339" r:id="rId14"/>
    <p:sldId id="333" r:id="rId15"/>
    <p:sldId id="340" r:id="rId16"/>
    <p:sldId id="342" r:id="rId17"/>
    <p:sldId id="263" r:id="rId18"/>
    <p:sldId id="269" r:id="rId19"/>
    <p:sldId id="343" r:id="rId20"/>
    <p:sldId id="378" r:id="rId21"/>
    <p:sldId id="271" r:id="rId22"/>
    <p:sldId id="344" r:id="rId23"/>
    <p:sldId id="268" r:id="rId24"/>
    <p:sldId id="377" r:id="rId25"/>
    <p:sldId id="381" r:id="rId26"/>
    <p:sldId id="345" r:id="rId27"/>
    <p:sldId id="274" r:id="rId28"/>
    <p:sldId id="379" r:id="rId29"/>
    <p:sldId id="382" r:id="rId30"/>
    <p:sldId id="264" r:id="rId31"/>
    <p:sldId id="397" r:id="rId32"/>
    <p:sldId id="380" r:id="rId33"/>
    <p:sldId id="384" r:id="rId34"/>
    <p:sldId id="383" r:id="rId35"/>
    <p:sldId id="262" r:id="rId36"/>
    <p:sldId id="273" r:id="rId37"/>
    <p:sldId id="275" r:id="rId38"/>
    <p:sldId id="347" r:id="rId39"/>
    <p:sldId id="276" r:id="rId40"/>
    <p:sldId id="279" r:id="rId41"/>
    <p:sldId id="280" r:id="rId42"/>
    <p:sldId id="281" r:id="rId43"/>
    <p:sldId id="386" r:id="rId44"/>
    <p:sldId id="278" r:id="rId45"/>
    <p:sldId id="287" r:id="rId46"/>
    <p:sldId id="288" r:id="rId47"/>
    <p:sldId id="290" r:id="rId48"/>
    <p:sldId id="358" r:id="rId49"/>
    <p:sldId id="356" r:id="rId50"/>
    <p:sldId id="291" r:id="rId51"/>
    <p:sldId id="292" r:id="rId52"/>
    <p:sldId id="293" r:id="rId53"/>
    <p:sldId id="294" r:id="rId54"/>
    <p:sldId id="295" r:id="rId55"/>
    <p:sldId id="296" r:id="rId56"/>
    <p:sldId id="298" r:id="rId57"/>
    <p:sldId id="297" r:id="rId58"/>
    <p:sldId id="361" r:id="rId59"/>
    <p:sldId id="300" r:id="rId60"/>
    <p:sldId id="385" r:id="rId61"/>
    <p:sldId id="362" r:id="rId62"/>
    <p:sldId id="393" r:id="rId63"/>
    <p:sldId id="363" r:id="rId64"/>
    <p:sldId id="387" r:id="rId65"/>
    <p:sldId id="364" r:id="rId66"/>
    <p:sldId id="408" r:id="rId67"/>
    <p:sldId id="460" r:id="rId68"/>
    <p:sldId id="411" r:id="rId69"/>
    <p:sldId id="412" r:id="rId70"/>
    <p:sldId id="413" r:id="rId71"/>
    <p:sldId id="414" r:id="rId72"/>
    <p:sldId id="415" r:id="rId73"/>
    <p:sldId id="418" r:id="rId74"/>
    <p:sldId id="419" r:id="rId75"/>
    <p:sldId id="420" r:id="rId76"/>
    <p:sldId id="422" r:id="rId77"/>
    <p:sldId id="429" r:id="rId78"/>
    <p:sldId id="431" r:id="rId79"/>
    <p:sldId id="438" r:id="rId80"/>
    <p:sldId id="443" r:id="rId81"/>
    <p:sldId id="444" r:id="rId82"/>
    <p:sldId id="446" r:id="rId83"/>
    <p:sldId id="447" r:id="rId84"/>
    <p:sldId id="448" r:id="rId85"/>
    <p:sldId id="454" r:id="rId86"/>
    <p:sldId id="455" r:id="rId87"/>
    <p:sldId id="456" r:id="rId88"/>
    <p:sldId id="457" r:id="rId8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8" autoAdjust="0"/>
    <p:restoredTop sz="94604" autoAdjust="0"/>
  </p:normalViewPr>
  <p:slideViewPr>
    <p:cSldViewPr>
      <p:cViewPr varScale="1">
        <p:scale>
          <a:sx n="100" d="100"/>
          <a:sy n="100" d="100"/>
        </p:scale>
        <p:origin x="-11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2" Type="http://schemas.openxmlformats.org/officeDocument/2006/relationships/tableStyles" Target="tableStyles.xml"/><Relationship Id="rId91" Type="http://schemas.openxmlformats.org/officeDocument/2006/relationships/viewProps" Target="viewProps.xml"/><Relationship Id="rId90" Type="http://schemas.openxmlformats.org/officeDocument/2006/relationships/presProps" Target="presProps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image" Target="../media/image61.wmf"/><Relationship Id="rId7" Type="http://schemas.openxmlformats.org/officeDocument/2006/relationships/image" Target="../media/image60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0" Type="http://schemas.openxmlformats.org/officeDocument/2006/relationships/image" Target="../media/image63.wmf"/><Relationship Id="rId1" Type="http://schemas.openxmlformats.org/officeDocument/2006/relationships/image" Target="../media/image5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2140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40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7E32350-027B-4C2B-A879-9F6A7B34B2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2980F-92B1-4DD3-B211-7775355F4F2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81349-2712-46EF-B769-1E7FB8A079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310A5-28A0-4CDE-933A-2C82A3C45D7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EC27B-B0E7-4816-80E8-B53A29FF4D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2927-C065-47B5-99B7-282A46BE4A0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C83C6-109F-40F7-A5D7-290EDEF4F07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07FD1-10FA-4FF1-8AE2-6B8E358FD71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E36AD-128E-4859-9ED7-2BE80BD1CC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9D9D9-3B59-42ED-8752-3921E1CA097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BEF4C-9DA9-439A-99A2-CD762EB2F8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617E0-A06C-4B6B-B01B-69B29C1537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AA561-D267-413C-B7C4-BA49E97F07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mtClean="0">
              <a:latin typeface="Tahoma" panose="020B0604030504040204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mtClean="0">
              <a:latin typeface="Tahoma" panose="020B060403050404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mtClean="0">
              <a:latin typeface="Tahoma" panose="020B0604030504040204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mtClean="0">
              <a:latin typeface="Tahoma" panose="020B060403050404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mtClean="0">
              <a:latin typeface="Tahoma" panose="020B060403050404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mtClean="0">
              <a:latin typeface="Tahoma" panose="020B060403050404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mtClean="0">
              <a:latin typeface="Tahoma" panose="020B060403050404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130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30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30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FE0CAD5D-92CD-4483-B3AA-B2774C31A77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5.bin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8.bin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10.bin"/></Relationships>
</file>

<file path=ppt/slides/_rels/slide8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43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13.xml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11.bin"/></Relationships>
</file>

<file path=ppt/slides/_rels/slide8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51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48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16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wmf"/></Relationships>
</file>

<file path=ppt/slides/_rels/slide8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21.bin"/><Relationship Id="rId22" Type="http://schemas.openxmlformats.org/officeDocument/2006/relationships/vmlDrawing" Target="../drawings/vmlDrawing9.vml"/><Relationship Id="rId21" Type="http://schemas.openxmlformats.org/officeDocument/2006/relationships/slideLayout" Target="../slideLayouts/slideLayout13.xml"/><Relationship Id="rId20" Type="http://schemas.openxmlformats.org/officeDocument/2006/relationships/image" Target="../media/image63.wmf"/><Relationship Id="rId2" Type="http://schemas.openxmlformats.org/officeDocument/2006/relationships/image" Target="../media/image54.wmf"/><Relationship Id="rId19" Type="http://schemas.openxmlformats.org/officeDocument/2006/relationships/oleObject" Target="../embeddings/oleObject29.bin"/><Relationship Id="rId18" Type="http://schemas.openxmlformats.org/officeDocument/2006/relationships/image" Target="../media/image62.wmf"/><Relationship Id="rId17" Type="http://schemas.openxmlformats.org/officeDocument/2006/relationships/oleObject" Target="../embeddings/oleObject28.bin"/><Relationship Id="rId16" Type="http://schemas.openxmlformats.org/officeDocument/2006/relationships/image" Target="../media/image61.wmf"/><Relationship Id="rId15" Type="http://schemas.openxmlformats.org/officeDocument/2006/relationships/oleObject" Target="../embeddings/oleObject27.bin"/><Relationship Id="rId14" Type="http://schemas.openxmlformats.org/officeDocument/2006/relationships/image" Target="../media/image60.wmf"/><Relationship Id="rId13" Type="http://schemas.openxmlformats.org/officeDocument/2006/relationships/oleObject" Target="../embeddings/oleObject26.bin"/><Relationship Id="rId12" Type="http://schemas.openxmlformats.org/officeDocument/2006/relationships/image" Target="../media/image59.w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20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baike.com/wiki/%E8%B4%9D%E5%8F%B6%E6%96%AF%E5%86%B3%E7%AD%96%E7%90%86%E8%AE%B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5400" b="1" dirty="0" smtClean="0">
                <a:ea typeface="楷体_GB2312" pitchFamily="49" charset="-122"/>
              </a:rPr>
              <a:t>贝叶斯统计机器学习（</a:t>
            </a:r>
            <a:r>
              <a:rPr lang="en-US" altLang="zh-CN" sz="5400" b="1" dirty="0" smtClean="0">
                <a:ea typeface="楷体_GB2312" pitchFamily="49" charset="-122"/>
              </a:rPr>
              <a:t>1</a:t>
            </a:r>
            <a:r>
              <a:rPr lang="zh-CN" altLang="en-US" sz="5400" b="1" dirty="0" smtClean="0">
                <a:ea typeface="楷体_GB2312" pitchFamily="49" charset="-122"/>
              </a:rPr>
              <a:t>）</a:t>
            </a:r>
            <a:endParaRPr lang="zh-CN" altLang="en-US" sz="5400" b="1" dirty="0">
              <a:ea typeface="楷体_GB2312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u="sng" dirty="0" smtClean="0"/>
              <a:t>北京邮电大学</a:t>
            </a:r>
            <a:r>
              <a:rPr lang="en-US" altLang="zh-CN" u="sng" dirty="0"/>
              <a:t>: </a:t>
            </a:r>
            <a:r>
              <a:rPr lang="zh-CN" altLang="en-US" u="sng" dirty="0" smtClean="0"/>
              <a:t>龚萍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引言</a:t>
            </a:r>
            <a:endParaRPr lang="zh-CN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统计决策理论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是模式分类问题的基本理论之一</a:t>
            </a:r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贝叶斯决策理论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是统计决策理论中的一个基本方法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基于最小错误率的贝叶斯决策 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基于最小风险的贝叶斯决策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在限定一类错误率条件下使另一类错误率为最小的两类别决策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最小最大决策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序贯分类方法</a:t>
            </a:r>
            <a:endParaRPr lang="zh-CN" alt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几种常用的决策规则</a:t>
            </a:r>
            <a:endParaRPr lang="zh-CN" alt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 smtClean="0"/>
              <a:t>基于最小错误率的贝叶斯决策</a:t>
            </a:r>
            <a:endParaRPr lang="zh-CN" altLang="en-US" sz="3600" b="1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 smtClean="0"/>
              <a:t>分类识别中为什么会有错分类？</a:t>
            </a:r>
            <a:endParaRPr lang="zh-CN" altLang="en-US" b="1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当某一特征向量值</a:t>
            </a:r>
            <a:r>
              <a:rPr lang="en-US" altLang="zh-CN" dirty="0" smtClean="0"/>
              <a:t>X</a:t>
            </a:r>
            <a:r>
              <a:rPr lang="zh-CN" altLang="en-US" dirty="0" smtClean="0"/>
              <a:t>只为某一类物体所特有，即  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对其作出决策是容易的，也不会出什么差错 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问题在于出现模棱两可的情况 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任何决策都存在判错的可能性。 </a:t>
            </a:r>
            <a:endParaRPr lang="zh-CN" altLang="en-US" dirty="0" smtClean="0"/>
          </a:p>
        </p:txBody>
      </p:sp>
      <p:pic>
        <p:nvPicPr>
          <p:cNvPr id="15364" name="Picture 4" descr="2_1_1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76600"/>
            <a:ext cx="2994025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基于最小错误率的贝叶斯决策</a:t>
            </a: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基本思想</a:t>
            </a:r>
            <a:endParaRPr lang="zh-CN" altLang="en-US" b="1" smtClean="0"/>
          </a:p>
          <a:p>
            <a:pPr lvl="1" eaLnBrk="1" hangingPunct="1"/>
            <a:r>
              <a:rPr lang="zh-CN" altLang="en-US" smtClean="0"/>
              <a:t>使错误率为最小的分类规则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称之为基于最小错误率的贝叶斯决策  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条件概率</a:t>
            </a: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P(*|#)</a:t>
            </a:r>
            <a:r>
              <a:rPr lang="zh-CN" altLang="en-US" smtClean="0"/>
              <a:t>是条件概率的通用符号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即在某条件</a:t>
            </a:r>
            <a:r>
              <a:rPr lang="en-US" altLang="zh-CN" smtClean="0"/>
              <a:t>#</a:t>
            </a:r>
            <a:r>
              <a:rPr lang="zh-CN" altLang="en-US" smtClean="0"/>
              <a:t>下出现某个事件*的概率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P(ω</a:t>
            </a:r>
            <a:r>
              <a:rPr lang="en-US" altLang="zh-CN" baseline="-25000" smtClean="0"/>
              <a:t>K</a:t>
            </a:r>
            <a:r>
              <a:rPr lang="en-US" altLang="zh-CN" smtClean="0"/>
              <a:t>|X):X</a:t>
            </a:r>
            <a:r>
              <a:rPr lang="zh-CN" altLang="en-US" smtClean="0"/>
              <a:t>出现条件下</a:t>
            </a:r>
            <a:r>
              <a:rPr lang="en-US" altLang="zh-CN" smtClean="0"/>
              <a:t>,</a:t>
            </a:r>
            <a:r>
              <a:rPr lang="zh-CN" altLang="en-US" smtClean="0"/>
              <a:t>样本为</a:t>
            </a:r>
            <a:r>
              <a:rPr lang="en-US" altLang="zh-CN" smtClean="0"/>
              <a:t>ω</a:t>
            </a:r>
            <a:r>
              <a:rPr lang="en-US" altLang="zh-CN" baseline="-25000" smtClean="0"/>
              <a:t>K</a:t>
            </a:r>
            <a:r>
              <a:rPr lang="zh-CN" altLang="en-US" smtClean="0"/>
              <a:t>类的概率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P(*|#)</a:t>
            </a:r>
            <a:r>
              <a:rPr lang="zh-CN" altLang="en-US" smtClean="0"/>
              <a:t>与</a:t>
            </a:r>
            <a:r>
              <a:rPr lang="en-US" altLang="zh-CN" smtClean="0"/>
              <a:t>P(*)</a:t>
            </a:r>
            <a:r>
              <a:rPr lang="zh-CN" altLang="en-US" smtClean="0"/>
              <a:t>不同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几个重要概念</a:t>
            </a:r>
            <a:endParaRPr lang="zh-CN" alt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先验概率</a:t>
            </a:r>
            <a:endParaRPr lang="zh-CN" altLang="en-US" b="1" smtClean="0"/>
          </a:p>
          <a:p>
            <a:pPr lvl="1" eaLnBrk="1" hangingPunct="1"/>
            <a:r>
              <a:rPr lang="en-US" altLang="zh-CN" b="1" smtClean="0"/>
              <a:t>P(ω1)</a:t>
            </a:r>
            <a:r>
              <a:rPr lang="zh-CN" altLang="en-US" b="1" smtClean="0"/>
              <a:t>及</a:t>
            </a:r>
            <a:r>
              <a:rPr lang="en-US" altLang="zh-CN" b="1" smtClean="0"/>
              <a:t>P(ω2)</a:t>
            </a:r>
            <a:r>
              <a:rPr lang="en-US" altLang="zh-CN" smtClean="0"/>
              <a:t> </a:t>
            </a:r>
            <a:endParaRPr lang="en-US" altLang="zh-CN" b="1" smtClean="0"/>
          </a:p>
          <a:p>
            <a:pPr eaLnBrk="1" hangingPunct="1"/>
            <a:r>
              <a:rPr lang="zh-CN" altLang="en-US" b="1" smtClean="0"/>
              <a:t>概率密度函数</a:t>
            </a:r>
            <a:endParaRPr lang="zh-CN" altLang="en-US" b="1" smtClean="0"/>
          </a:p>
          <a:p>
            <a:pPr lvl="1" eaLnBrk="1" hangingPunct="1"/>
            <a:r>
              <a:rPr lang="en-US" altLang="zh-CN" b="1" smtClean="0"/>
              <a:t>P(x|ωi)</a:t>
            </a:r>
            <a:r>
              <a:rPr lang="en-US" altLang="zh-CN" smtClean="0"/>
              <a:t>  </a:t>
            </a:r>
            <a:endParaRPr lang="en-US" altLang="zh-CN" smtClean="0"/>
          </a:p>
          <a:p>
            <a:pPr eaLnBrk="1" hangingPunct="1"/>
            <a:r>
              <a:rPr lang="zh-CN" altLang="en-US" b="1" smtClean="0"/>
              <a:t>后验概率</a:t>
            </a:r>
            <a:endParaRPr lang="zh-CN" altLang="en-US" b="1" smtClean="0"/>
          </a:p>
          <a:p>
            <a:pPr lvl="1" eaLnBrk="1" hangingPunct="1"/>
            <a:r>
              <a:rPr lang="en-US" altLang="zh-CN" b="1" smtClean="0"/>
              <a:t>P(ωi|X)</a:t>
            </a:r>
            <a:r>
              <a:rPr lang="en-US" altLang="zh-CN" smtClean="0"/>
              <a:t> 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贝叶斯决策理论</a:t>
            </a:r>
            <a:endParaRPr lang="zh-CN" alt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先验概率，后验概率，概率密度函数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假设总共有</a:t>
            </a:r>
            <a:r>
              <a:rPr lang="en-US" altLang="zh-CN" smtClean="0"/>
              <a:t>c</a:t>
            </a:r>
            <a:r>
              <a:rPr lang="zh-CN" altLang="en-US" smtClean="0"/>
              <a:t>类物体，用</a:t>
            </a:r>
            <a:r>
              <a:rPr lang="en-US" altLang="zh-CN" smtClean="0"/>
              <a:t>ω</a:t>
            </a:r>
            <a:r>
              <a:rPr lang="en-US" altLang="zh-CN" baseline="-25000" smtClean="0"/>
              <a:t>i</a:t>
            </a:r>
            <a:r>
              <a:rPr lang="en-US" altLang="zh-CN" smtClean="0"/>
              <a:t> (i=1,2,</a:t>
            </a:r>
            <a:r>
              <a:rPr lang="en-US" altLang="zh-CN" smtClean="0">
                <a:latin typeface="Arial" panose="020B0604020202020204" pitchFamily="34" charset="0"/>
              </a:rPr>
              <a:t>…</a:t>
            </a:r>
            <a:r>
              <a:rPr lang="en-US" altLang="zh-CN" smtClean="0"/>
              <a:t>,c)</a:t>
            </a:r>
            <a:r>
              <a:rPr lang="zh-CN" altLang="en-US" smtClean="0"/>
              <a:t>标记每个类别，</a:t>
            </a:r>
            <a:r>
              <a:rPr lang="en-US" altLang="zh-CN" b="1" i="1" smtClean="0"/>
              <a:t>x</a:t>
            </a:r>
            <a:r>
              <a:rPr lang="en-US" altLang="zh-CN" smtClean="0"/>
              <a:t> = [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2</a:t>
            </a:r>
            <a:r>
              <a:rPr lang="en-US" altLang="zh-CN" smtClean="0"/>
              <a:t>, </a:t>
            </a:r>
            <a:r>
              <a:rPr lang="en-US" altLang="zh-CN" smtClean="0">
                <a:latin typeface="宋体" panose="02010600030101010101" pitchFamily="2" charset="-122"/>
              </a:rPr>
              <a:t>…</a:t>
            </a:r>
            <a:r>
              <a:rPr lang="en-US" altLang="zh-CN" smtClean="0"/>
              <a:t>,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d</a:t>
            </a:r>
            <a:r>
              <a:rPr lang="en-US" altLang="zh-CN" smtClean="0"/>
              <a:t>]</a:t>
            </a:r>
            <a:r>
              <a:rPr lang="en-US" altLang="zh-CN" baseline="30000" smtClean="0"/>
              <a:t>T</a:t>
            </a:r>
            <a:r>
              <a:rPr lang="zh-CN" altLang="en-US" smtClean="0"/>
              <a:t>，是</a:t>
            </a:r>
            <a:r>
              <a:rPr lang="en-US" altLang="zh-CN" smtClean="0"/>
              <a:t>d</a:t>
            </a:r>
            <a:r>
              <a:rPr lang="zh-CN" altLang="en-US" smtClean="0"/>
              <a:t>维特征空间上的某一点，则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P(ω</a:t>
            </a:r>
            <a:r>
              <a:rPr lang="en-US" altLang="zh-CN" baseline="-25000" smtClean="0"/>
              <a:t>i</a:t>
            </a:r>
            <a:r>
              <a:rPr lang="en-US" altLang="zh-CN" smtClean="0"/>
              <a:t> )</a:t>
            </a:r>
            <a:r>
              <a:rPr lang="zh-CN" altLang="en-US" smtClean="0"/>
              <a:t>是</a:t>
            </a:r>
            <a:r>
              <a:rPr lang="zh-CN" altLang="en-US" b="1" smtClean="0">
                <a:solidFill>
                  <a:srgbClr val="0000FF"/>
                </a:solidFill>
              </a:rPr>
              <a:t>先验概率</a:t>
            </a:r>
            <a:endParaRPr lang="zh-CN" altLang="en-US" b="1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smtClean="0"/>
              <a:t>p(x| ω</a:t>
            </a:r>
            <a:r>
              <a:rPr lang="en-US" altLang="zh-CN" baseline="-25000" smtClean="0"/>
              <a:t>i</a:t>
            </a:r>
            <a:r>
              <a:rPr lang="en-US" altLang="zh-CN" smtClean="0"/>
              <a:t> )</a:t>
            </a:r>
            <a:r>
              <a:rPr lang="zh-CN" altLang="en-US" smtClean="0"/>
              <a:t>是</a:t>
            </a:r>
            <a:r>
              <a:rPr lang="en-US" altLang="zh-CN" smtClean="0"/>
              <a:t>ω</a:t>
            </a:r>
            <a:r>
              <a:rPr lang="en-US" altLang="zh-CN" baseline="-25000" smtClean="0"/>
              <a:t>i</a:t>
            </a:r>
            <a:r>
              <a:rPr lang="zh-CN" altLang="en-US" smtClean="0"/>
              <a:t>类发生时的</a:t>
            </a:r>
            <a:r>
              <a:rPr lang="zh-CN" altLang="en-US" b="1" smtClean="0">
                <a:solidFill>
                  <a:srgbClr val="0000FF"/>
                </a:solidFill>
              </a:rPr>
              <a:t>条件概率密度函数</a:t>
            </a:r>
            <a:endParaRPr lang="zh-CN" altLang="en-US" b="1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smtClean="0"/>
              <a:t>P(ωi|x)</a:t>
            </a:r>
            <a:r>
              <a:rPr lang="zh-CN" altLang="en-US" smtClean="0"/>
              <a:t>表示</a:t>
            </a:r>
            <a:r>
              <a:rPr lang="zh-CN" altLang="en-US" b="1" smtClean="0">
                <a:solidFill>
                  <a:srgbClr val="0000FF"/>
                </a:solidFill>
              </a:rPr>
              <a:t>后验概率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基于最小错误率的贝叶斯决策 </a:t>
            </a:r>
            <a:endParaRPr lang="zh-CN" alt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b="1" smtClean="0"/>
              <a:t>例</a:t>
            </a:r>
            <a:r>
              <a:rPr kumimoji="1" lang="zh-CN" altLang="en-US" smtClean="0"/>
              <a:t>：癌细胞的识别</a:t>
            </a:r>
            <a:endParaRPr lang="zh-CN" altLang="en-US" smtClean="0"/>
          </a:p>
          <a:p>
            <a:pPr lvl="1" eaLnBrk="1" hangingPunct="1"/>
            <a:r>
              <a:rPr kumimoji="1" lang="zh-CN" altLang="en-US" smtClean="0"/>
              <a:t>假设每个要识别的细胞已作过预处理，并抽取出了</a:t>
            </a:r>
            <a:r>
              <a:rPr kumimoji="1" lang="en-US" altLang="zh-CN" smtClean="0"/>
              <a:t>d</a:t>
            </a:r>
            <a:r>
              <a:rPr kumimoji="1" lang="zh-CN" altLang="en-US" smtClean="0"/>
              <a:t>个特征描述量，用一个</a:t>
            </a:r>
            <a:r>
              <a:rPr kumimoji="1" lang="en-US" altLang="zh-CN" smtClean="0"/>
              <a:t>d</a:t>
            </a:r>
            <a:r>
              <a:rPr kumimoji="1" lang="zh-CN" altLang="en-US" smtClean="0"/>
              <a:t>维的特征向量</a:t>
            </a:r>
            <a:r>
              <a:rPr kumimoji="1" lang="en-US" altLang="zh-CN" smtClean="0"/>
              <a:t>X</a:t>
            </a:r>
            <a:r>
              <a:rPr kumimoji="1" lang="zh-CN" altLang="en-US" smtClean="0"/>
              <a:t>表示，</a:t>
            </a:r>
            <a:endParaRPr kumimoji="1" lang="zh-CN" altLang="en-US" smtClean="0"/>
          </a:p>
          <a:p>
            <a:pPr lvl="1" eaLnBrk="1" hangingPunct="1"/>
            <a:r>
              <a:rPr kumimoji="1" lang="zh-CN" altLang="en-US" smtClean="0"/>
              <a:t>识别的目的是要依据该</a:t>
            </a:r>
            <a:r>
              <a:rPr kumimoji="1" lang="en-US" altLang="zh-CN" smtClean="0"/>
              <a:t>X</a:t>
            </a:r>
            <a:r>
              <a:rPr kumimoji="1" lang="zh-CN" altLang="en-US" smtClean="0"/>
              <a:t>向量将细胞划分为正常细胞或者异常细胞。</a:t>
            </a:r>
            <a:endParaRPr kumimoji="1" lang="zh-CN" altLang="en-US" smtClean="0"/>
          </a:p>
          <a:p>
            <a:pPr lvl="1" eaLnBrk="1" hangingPunct="1"/>
            <a:r>
              <a:rPr kumimoji="1" lang="zh-CN" altLang="en-US" smtClean="0"/>
              <a:t>这里我们用</a:t>
            </a:r>
            <a:r>
              <a:rPr kumimoji="1" lang="en-US" altLang="zh-CN" smtClean="0"/>
              <a:t>ω</a:t>
            </a:r>
            <a:r>
              <a:rPr kumimoji="1" lang="zh-CN" altLang="en-US" smtClean="0"/>
              <a:t>１表示是正常细胞，而</a:t>
            </a:r>
            <a:r>
              <a:rPr kumimoji="1" lang="en-US" altLang="zh-CN" smtClean="0"/>
              <a:t>ω</a:t>
            </a:r>
            <a:r>
              <a:rPr kumimoji="1" lang="zh-CN" altLang="en-US" smtClean="0"/>
              <a:t>２则属于异常细胞。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基于最小错误率的贝叶斯决策</a:t>
            </a:r>
            <a:endParaRPr lang="zh-CN" alt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先验概率</a:t>
            </a:r>
            <a:r>
              <a:rPr lang="zh-CN" altLang="en-US" smtClean="0"/>
              <a:t> 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P(ω1)</a:t>
            </a:r>
            <a:r>
              <a:rPr lang="zh-CN" altLang="en-US" smtClean="0"/>
              <a:t>和</a:t>
            </a:r>
            <a:r>
              <a:rPr lang="en-US" altLang="zh-CN" smtClean="0"/>
              <a:t>P(ω2)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含义</a:t>
            </a:r>
            <a:r>
              <a:rPr lang="en-US" altLang="zh-CN" smtClean="0"/>
              <a:t>: </a:t>
            </a:r>
            <a:r>
              <a:rPr lang="zh-CN" altLang="en-US" smtClean="0"/>
              <a:t>每种细胞占全部细胞的比例 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P(ω1)+P(ω2)=1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一般情况下正常细胞占比例大，即</a:t>
            </a:r>
            <a:r>
              <a:rPr lang="en-US" altLang="zh-CN" smtClean="0"/>
              <a:t>P(ω1)&gt;P(ω2)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基于最小错误率的贝叶斯决策</a:t>
            </a:r>
            <a:endParaRPr lang="zh-CN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salmon</a:t>
            </a:r>
            <a:r>
              <a:rPr lang="en-US" altLang="zh-CN" smtClean="0">
                <a:latin typeface="Arial" panose="020B0604020202020204" pitchFamily="34" charset="0"/>
              </a:rPr>
              <a:t>”</a:t>
            </a:r>
            <a:r>
              <a:rPr lang="en-US" altLang="zh-CN" smtClean="0"/>
              <a:t> or </a:t>
            </a:r>
            <a:r>
              <a:rPr lang="en-US" altLang="zh-CN" smtClean="0">
                <a:latin typeface="Arial" panose="020B0604020202020204" pitchFamily="34" charset="0"/>
              </a:rPr>
              <a:t>“</a:t>
            </a:r>
            <a:r>
              <a:rPr lang="en-US" altLang="zh-CN" smtClean="0"/>
              <a:t>sea bass</a:t>
            </a:r>
            <a:r>
              <a:rPr lang="en-US" altLang="zh-CN" smtClean="0">
                <a:latin typeface="Arial" panose="020B0604020202020204" pitchFamily="34" charset="0"/>
              </a:rPr>
              <a:t>”</a:t>
            </a:r>
            <a:r>
              <a:rPr lang="zh-CN" altLang="en-US" smtClean="0"/>
              <a:t>判别中的</a:t>
            </a:r>
            <a:r>
              <a:rPr lang="zh-CN" altLang="en-US" b="1" smtClean="0">
                <a:solidFill>
                  <a:srgbClr val="0000FF"/>
                </a:solidFill>
              </a:rPr>
              <a:t>先验概率</a:t>
            </a:r>
            <a:endParaRPr lang="zh-CN" altLang="en-US" b="1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i="1" smtClean="0">
                <a:latin typeface="Times New Roman" panose="02020603050405020304" pitchFamily="18" charset="0"/>
              </a:rPr>
              <a:t>P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</a:rPr>
              <a:t>ω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salmon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i="1" smtClean="0">
                <a:latin typeface="Times New Roman" panose="02020603050405020304" pitchFamily="18" charset="0"/>
              </a:rPr>
              <a:t>P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</a:rPr>
              <a:t>ω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sea bass</a:t>
            </a:r>
            <a:r>
              <a:rPr lang="en-US" altLang="zh-CN" smtClean="0"/>
              <a:t>)</a:t>
            </a: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贝叶斯决策理论</a:t>
            </a:r>
            <a:endParaRPr lang="en-US" altLang="zh-CN" dirty="0" smtClean="0"/>
          </a:p>
          <a:p>
            <a:r>
              <a:rPr lang="zh-CN" altLang="en-US" dirty="0" smtClean="0"/>
              <a:t>机器学习的几种方法</a:t>
            </a:r>
            <a:endParaRPr lang="en-US" altLang="zh-CN" dirty="0" smtClean="0"/>
          </a:p>
          <a:p>
            <a:r>
              <a:rPr lang="zh-CN" altLang="en-US" dirty="0" smtClean="0"/>
              <a:t>机器学习问题实例</a:t>
            </a:r>
            <a:endParaRPr lang="en-US" altLang="zh-CN" dirty="0" smtClean="0"/>
          </a:p>
          <a:p>
            <a:r>
              <a:rPr lang="zh-CN" altLang="en-US" dirty="0" smtClean="0"/>
              <a:t>机器学习的主要模型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线性回归模型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逻辑回归模型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神经网络模型</a:t>
            </a:r>
            <a:endParaRPr lang="en-US" altLang="zh-CN" dirty="0" smtClean="0"/>
          </a:p>
          <a:p>
            <a:pPr lvl="1"/>
            <a:r>
              <a:rPr lang="zh-CN" altLang="en-US" dirty="0"/>
              <a:t>支持</a:t>
            </a:r>
            <a:r>
              <a:rPr lang="zh-CN" altLang="en-US" dirty="0" smtClean="0"/>
              <a:t>向量机模型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基于最小错误率的贝叶斯决策</a:t>
            </a:r>
            <a:endParaRPr lang="zh-CN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423150" cy="41148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先验概率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根据</a:t>
            </a:r>
            <a:r>
              <a:rPr kumimoji="1" lang="zh-CN" altLang="en-US" smtClean="0"/>
              <a:t>先验概率决定</a:t>
            </a:r>
            <a:endParaRPr kumimoji="1" lang="zh-CN" altLang="en-US" smtClean="0"/>
          </a:p>
          <a:p>
            <a:pPr lvl="1" eaLnBrk="1" hangingPunct="1"/>
            <a:endParaRPr kumimoji="1" lang="zh-CN" altLang="en-US" smtClean="0"/>
          </a:p>
          <a:p>
            <a:pPr lvl="1" eaLnBrk="1" hangingPunct="1"/>
            <a:endParaRPr kumimoji="1" lang="zh-CN" altLang="en-US" smtClean="0"/>
          </a:p>
          <a:p>
            <a:pPr lvl="1" eaLnBrk="1" hangingPunct="1"/>
            <a:endParaRPr kumimoji="1" lang="zh-CN" altLang="en-US" smtClean="0"/>
          </a:p>
          <a:p>
            <a:pPr lvl="1" eaLnBrk="1" hangingPunct="1"/>
            <a:r>
              <a:rPr kumimoji="1" lang="zh-CN" altLang="en-US" smtClean="0"/>
              <a:t>这种分类决策没有意义</a:t>
            </a:r>
            <a:endParaRPr kumimoji="1" lang="zh-CN" altLang="en-US" smtClean="0"/>
          </a:p>
          <a:p>
            <a:pPr lvl="1" eaLnBrk="1" hangingPunct="1"/>
            <a:r>
              <a:rPr kumimoji="1" lang="zh-CN" altLang="en-US" smtClean="0"/>
              <a:t>表明由先验概率所提供的信息太少</a:t>
            </a:r>
            <a:r>
              <a:rPr kumimoji="1" lang="zh-CN" altLang="en-US" sz="2400" smtClean="0"/>
              <a:t> </a:t>
            </a:r>
            <a:endParaRPr kumimoji="1" lang="zh-CN" altLang="en-US" sz="2400" smtClean="0"/>
          </a:p>
        </p:txBody>
      </p:sp>
      <p:graphicFrame>
        <p:nvGraphicFramePr>
          <p:cNvPr id="23556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2703513" y="3313113"/>
          <a:ext cx="330041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公式" r:id="rId1" imgW="1435100" imgH="482600" progId="Equation.3">
                  <p:embed/>
                </p:oleObj>
              </mc:Choice>
              <mc:Fallback>
                <p:oleObj name="公式" r:id="rId1" imgW="14351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3" y="3313113"/>
                        <a:ext cx="3300412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基于最小错误率的贝叶斯决策</a:t>
            </a:r>
            <a:endParaRPr lang="zh-CN" altLang="en-US" smtClean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概率密度函数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利用对细胞作病理分析所观测到的信息，也就是所抽取到的</a:t>
            </a:r>
            <a:r>
              <a:rPr lang="en-US" altLang="zh-CN" smtClean="0"/>
              <a:t>d</a:t>
            </a:r>
            <a:r>
              <a:rPr lang="zh-CN" altLang="en-US" smtClean="0"/>
              <a:t>维观测向量。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为简单起见，我们假定只用其一个特征进行分类，即</a:t>
            </a:r>
            <a:r>
              <a:rPr lang="en-US" altLang="zh-CN" smtClean="0"/>
              <a:t>d=1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得到两类的类条件概率密度函数分布</a:t>
            </a:r>
            <a:endParaRPr lang="zh-CN" altLang="en-US" smtClean="0"/>
          </a:p>
          <a:p>
            <a:pPr lvl="2" eaLnBrk="1" hangingPunct="1"/>
            <a:r>
              <a:rPr lang="en-US" altLang="zh-CN" smtClean="0"/>
              <a:t>P(x|ω1)</a:t>
            </a:r>
            <a:r>
              <a:rPr lang="zh-CN" altLang="en-US" smtClean="0"/>
              <a:t>是正常细胞的属性分布</a:t>
            </a:r>
            <a:endParaRPr lang="zh-CN" altLang="en-US" smtClean="0"/>
          </a:p>
          <a:p>
            <a:pPr lvl="2" eaLnBrk="1" hangingPunct="1"/>
            <a:r>
              <a:rPr lang="en-US" altLang="zh-CN" smtClean="0"/>
              <a:t>P(x|ω2)</a:t>
            </a:r>
            <a:r>
              <a:rPr lang="zh-CN" altLang="en-US" smtClean="0"/>
              <a:t>是异常细胞的属性分布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基于最小错误率的贝叶斯决策 </a:t>
            </a:r>
            <a:endParaRPr lang="zh-CN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80312" cy="4114800"/>
          </a:xfrm>
        </p:spPr>
        <p:txBody>
          <a:bodyPr/>
          <a:lstStyle/>
          <a:p>
            <a:pPr lvl="1" eaLnBrk="1" hangingPunct="1">
              <a:buClr>
                <a:srgbClr val="00FF00"/>
              </a:buClr>
              <a:buFontTx/>
              <a:buNone/>
            </a:pPr>
            <a:r>
              <a:rPr lang="zh-CN" altLang="en-US" sz="3200" smtClean="0"/>
              <a:t>类条件概率密度函数</a:t>
            </a:r>
            <a:endParaRPr lang="zh-CN" altLang="en-US" sz="3200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71800"/>
            <a:ext cx="502920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5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5791200" y="3825875"/>
          <a:ext cx="24384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公式" r:id="rId2" imgW="1054100" imgH="279400" progId="Equation.3">
                  <p:embed/>
                </p:oleObj>
              </mc:Choice>
              <mc:Fallback>
                <p:oleObj name="公式" r:id="rId2" imgW="1054100" imgH="279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825875"/>
                        <a:ext cx="24384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9"/>
          <p:cNvSpPr>
            <a:spLocks noChangeArrowheads="1"/>
          </p:cNvSpPr>
          <p:nvPr/>
        </p:nvSpPr>
        <p:spPr bwMode="auto">
          <a:xfrm>
            <a:off x="5791200" y="3122613"/>
            <a:ext cx="262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概率密度函数性质</a:t>
            </a:r>
            <a:endParaRPr lang="zh-CN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基于最小错误率的贝叶斯决策</a:t>
            </a:r>
            <a:endParaRPr lang="zh-CN" alt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salmon</a:t>
            </a:r>
            <a:r>
              <a:rPr lang="en-US" altLang="zh-CN" smtClean="0">
                <a:latin typeface="Arial" panose="020B0604020202020204" pitchFamily="34" charset="0"/>
              </a:rPr>
              <a:t>”</a:t>
            </a:r>
            <a:r>
              <a:rPr lang="en-US" altLang="zh-CN" smtClean="0"/>
              <a:t> or </a:t>
            </a:r>
            <a:r>
              <a:rPr lang="en-US" altLang="zh-CN" smtClean="0">
                <a:latin typeface="Arial" panose="020B0604020202020204" pitchFamily="34" charset="0"/>
              </a:rPr>
              <a:t>“</a:t>
            </a:r>
            <a:r>
              <a:rPr lang="en-US" altLang="zh-CN" smtClean="0"/>
              <a:t>sea bass</a:t>
            </a:r>
            <a:r>
              <a:rPr lang="en-US" altLang="zh-CN" smtClean="0">
                <a:latin typeface="Arial" panose="020B0604020202020204" pitchFamily="34" charset="0"/>
              </a:rPr>
              <a:t>”</a:t>
            </a:r>
            <a:r>
              <a:rPr lang="zh-CN" altLang="en-US" smtClean="0"/>
              <a:t>判别中的</a:t>
            </a:r>
            <a:r>
              <a:rPr lang="zh-CN" altLang="en-US" b="1" smtClean="0">
                <a:solidFill>
                  <a:srgbClr val="0000FF"/>
                </a:solidFill>
              </a:rPr>
              <a:t>类条件概率密度函数</a:t>
            </a:r>
            <a:endParaRPr lang="zh-CN" altLang="en-US" b="1" smtClean="0">
              <a:solidFill>
                <a:srgbClr val="0000FF"/>
              </a:solidFill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71838"/>
            <a:ext cx="4983163" cy="350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基于最小错误率的贝叶斯决策</a:t>
            </a:r>
            <a:endParaRPr lang="zh-CN" alt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80312" cy="41148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00FF"/>
                </a:solidFill>
              </a:rPr>
              <a:t>类条件概率密度函数</a:t>
            </a:r>
            <a:r>
              <a:rPr lang="zh-CN" altLang="en-US" sz="3600" smtClean="0"/>
              <a:t>直接用来分类是否合理？</a:t>
            </a:r>
            <a:endParaRPr lang="zh-CN" altLang="en-US" sz="3600" smtClean="0"/>
          </a:p>
        </p:txBody>
      </p:sp>
      <p:pic>
        <p:nvPicPr>
          <p:cNvPr id="22938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05200"/>
            <a:ext cx="502920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9383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608388" y="3968750"/>
          <a:ext cx="37576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" name="公式" r:id="rId2" imgW="1879600" imgH="215900" progId="Equation.3">
                  <p:embed/>
                </p:oleObj>
              </mc:Choice>
              <mc:Fallback>
                <p:oleObj name="公式" r:id="rId2" imgW="18796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8" y="3968750"/>
                        <a:ext cx="37576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1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81400" y="3352800"/>
          <a:ext cx="3732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" name="公式" r:id="rId4" imgW="1866265" imgH="215900" progId="Equation.3">
                  <p:embed/>
                </p:oleObj>
              </mc:Choice>
              <mc:Fallback>
                <p:oleObj name="公式" r:id="rId4" imgW="1866265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352800"/>
                        <a:ext cx="37322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6" name="Rectangle 10"/>
          <p:cNvSpPr>
            <a:spLocks noChangeArrowheads="1"/>
          </p:cNvSpPr>
          <p:nvPr/>
        </p:nvSpPr>
        <p:spPr bwMode="auto">
          <a:xfrm>
            <a:off x="5334000" y="4572000"/>
            <a:ext cx="262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具有一定的合理性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29387" name="Rectangle 11"/>
          <p:cNvSpPr>
            <a:spLocks noChangeArrowheads="1"/>
          </p:cNvSpPr>
          <p:nvPr/>
        </p:nvSpPr>
        <p:spPr bwMode="auto">
          <a:xfrm>
            <a:off x="5334000" y="57150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不满足最小错误率要求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29389" name="Rectangle 13"/>
          <p:cNvSpPr>
            <a:spLocks noChangeArrowheads="1"/>
          </p:cNvSpPr>
          <p:nvPr/>
        </p:nvSpPr>
        <p:spPr bwMode="auto">
          <a:xfrm>
            <a:off x="5334000" y="5105400"/>
            <a:ext cx="262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没有考虑先验概率</a:t>
            </a:r>
            <a:endParaRPr lang="zh-CN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9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9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6" grpId="0"/>
      <p:bldP spid="229387" grpId="0"/>
      <p:bldP spid="22938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基于最小错误率的贝叶斯决策</a:t>
            </a:r>
            <a:endParaRPr lang="zh-CN" alt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后验概率含义</a:t>
            </a:r>
            <a:r>
              <a:rPr lang="zh-CN" altLang="en-US" smtClean="0"/>
              <a:t> </a:t>
            </a:r>
            <a:endParaRPr lang="zh-CN" altLang="en-US" smtClean="0"/>
          </a:p>
          <a:p>
            <a:pPr lvl="1" eaLnBrk="1" hangingPunct="1"/>
            <a:r>
              <a:rPr lang="en-US" altLang="zh-CN" i="1" smtClean="0"/>
              <a:t>P </a:t>
            </a:r>
            <a:r>
              <a:rPr lang="en-US" altLang="zh-CN" smtClean="0"/>
              <a:t>(</a:t>
            </a:r>
            <a:r>
              <a:rPr lang="el-GR" altLang="zh-CN" i="1" smtClean="0">
                <a:cs typeface="Tahoma" panose="020B0604030504040204" pitchFamily="34" charset="0"/>
              </a:rPr>
              <a:t>ω</a:t>
            </a:r>
            <a:r>
              <a:rPr lang="en-US" altLang="zh-CN" baseline="-25000" smtClean="0">
                <a:cs typeface="Tahoma" panose="020B0604030504040204" pitchFamily="34" charset="0"/>
              </a:rPr>
              <a:t>1 </a:t>
            </a:r>
            <a:r>
              <a:rPr lang="en-US" altLang="zh-CN" smtClean="0"/>
              <a:t>|</a:t>
            </a:r>
            <a:r>
              <a:rPr lang="en-US" altLang="zh-CN" i="1" smtClean="0"/>
              <a:t>X </a:t>
            </a:r>
            <a:r>
              <a:rPr lang="en-US" altLang="zh-CN" smtClean="0"/>
              <a:t>)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当观测向量为</a:t>
            </a:r>
            <a:r>
              <a:rPr lang="en-US" altLang="zh-CN" i="1" smtClean="0"/>
              <a:t>X</a:t>
            </a:r>
            <a:r>
              <a:rPr lang="zh-CN" altLang="en-US" smtClean="0"/>
              <a:t>值时</a:t>
            </a:r>
            <a:r>
              <a:rPr lang="en-US" altLang="zh-CN" smtClean="0"/>
              <a:t>, </a:t>
            </a:r>
            <a:r>
              <a:rPr lang="zh-CN" altLang="en-US" smtClean="0"/>
              <a:t>该细胞属于正常细胞的概率。</a:t>
            </a:r>
            <a:endParaRPr lang="zh-CN" altLang="en-US" smtClean="0"/>
          </a:p>
          <a:p>
            <a:pPr lvl="1" eaLnBrk="1" hangingPunct="1"/>
            <a:r>
              <a:rPr lang="en-US" altLang="zh-CN" i="1" smtClean="0"/>
              <a:t>P </a:t>
            </a:r>
            <a:r>
              <a:rPr lang="en-US" altLang="zh-CN" smtClean="0"/>
              <a:t>(</a:t>
            </a:r>
            <a:r>
              <a:rPr lang="el-GR" altLang="zh-CN" i="1" smtClean="0">
                <a:cs typeface="Tahoma" panose="020B0604030504040204" pitchFamily="34" charset="0"/>
              </a:rPr>
              <a:t>ω</a:t>
            </a:r>
            <a:r>
              <a:rPr lang="en-US" altLang="zh-CN" baseline="-25000" smtClean="0">
                <a:cs typeface="Tahoma" panose="020B0604030504040204" pitchFamily="34" charset="0"/>
              </a:rPr>
              <a:t>2 </a:t>
            </a:r>
            <a:r>
              <a:rPr lang="en-US" altLang="zh-CN" smtClean="0"/>
              <a:t>|</a:t>
            </a:r>
            <a:r>
              <a:rPr lang="en-US" altLang="zh-CN" i="1" smtClean="0"/>
              <a:t>X </a:t>
            </a:r>
            <a:r>
              <a:rPr lang="en-US" altLang="zh-CN" smtClean="0"/>
              <a:t>)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当观测向量为</a:t>
            </a:r>
            <a:r>
              <a:rPr lang="en-US" altLang="zh-CN" i="1" smtClean="0"/>
              <a:t>X</a:t>
            </a:r>
            <a:r>
              <a:rPr lang="zh-CN" altLang="en-US" smtClean="0"/>
              <a:t>值时</a:t>
            </a:r>
            <a:r>
              <a:rPr lang="en-US" altLang="zh-CN" smtClean="0"/>
              <a:t>, </a:t>
            </a:r>
            <a:r>
              <a:rPr lang="zh-CN" altLang="en-US" smtClean="0"/>
              <a:t>该细胞属于异常细胞的概率。</a:t>
            </a:r>
            <a:endParaRPr lang="zh-CN" altLang="en-US" smtClean="0"/>
          </a:p>
          <a:p>
            <a:pPr lvl="2"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基于最小错误率的贝叶斯决策 </a:t>
            </a:r>
            <a:endParaRPr lang="zh-CN" alt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 smtClean="0"/>
              <a:t>后验概率</a:t>
            </a:r>
            <a:endParaRPr kumimoji="1" lang="zh-CN" altLang="en-US" smtClean="0"/>
          </a:p>
          <a:p>
            <a:pPr lvl="1" eaLnBrk="1" hangingPunct="1">
              <a:buClr>
                <a:srgbClr val="00FF00"/>
              </a:buClr>
              <a:buFont typeface="Wingdings" panose="05000000000000000000" pitchFamily="2" charset="2"/>
              <a:buNone/>
            </a:pPr>
            <a:endParaRPr kumimoji="1" lang="en-US" altLang="zh-CN" smtClean="0"/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95600"/>
            <a:ext cx="556260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基于最小错误率的贝叶斯决策</a:t>
            </a:r>
            <a:endParaRPr lang="zh-CN" alt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“ </a:t>
            </a:r>
            <a:r>
              <a:rPr lang="en-US" altLang="zh-CN" smtClean="0"/>
              <a:t>salmon</a:t>
            </a:r>
            <a:r>
              <a:rPr lang="en-US" altLang="zh-CN" smtClean="0">
                <a:latin typeface="Arial" panose="020B0604020202020204" pitchFamily="34" charset="0"/>
              </a:rPr>
              <a:t>”</a:t>
            </a:r>
            <a:r>
              <a:rPr lang="en-US" altLang="zh-CN" smtClean="0"/>
              <a:t> or </a:t>
            </a:r>
            <a:r>
              <a:rPr lang="en-US" altLang="zh-CN" smtClean="0">
                <a:latin typeface="Arial" panose="020B0604020202020204" pitchFamily="34" charset="0"/>
              </a:rPr>
              <a:t>“</a:t>
            </a:r>
            <a:r>
              <a:rPr lang="en-US" altLang="zh-CN" smtClean="0"/>
              <a:t>sea bass</a:t>
            </a:r>
            <a:r>
              <a:rPr lang="en-US" altLang="zh-CN" smtClean="0">
                <a:latin typeface="Arial" panose="020B0604020202020204" pitchFamily="34" charset="0"/>
              </a:rPr>
              <a:t>”</a:t>
            </a:r>
            <a:r>
              <a:rPr lang="zh-CN" altLang="en-US" smtClean="0"/>
              <a:t>判别中的</a:t>
            </a:r>
            <a:r>
              <a:rPr kumimoji="1" lang="zh-CN" altLang="en-US" b="1" smtClean="0">
                <a:solidFill>
                  <a:srgbClr val="0000FF"/>
                </a:solidFill>
              </a:rPr>
              <a:t>后验概率</a:t>
            </a:r>
            <a:endParaRPr kumimoji="1" lang="zh-CN" altLang="en-US" b="1" smtClean="0">
              <a:solidFill>
                <a:srgbClr val="0000FF"/>
              </a:solidFill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95600"/>
            <a:ext cx="4894263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基于最小错误率的贝叶斯决策</a:t>
            </a:r>
            <a:endParaRPr lang="zh-CN" altLang="en-US" smtClean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0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类条件概率和后验概率区别</a:t>
            </a:r>
            <a:endParaRPr lang="zh-CN" altLang="en-US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后验概率</a:t>
            </a:r>
            <a:r>
              <a:rPr lang="en-US" altLang="zh-CN" smtClean="0"/>
              <a:t>: P(ω1|x)</a:t>
            </a:r>
            <a:r>
              <a:rPr lang="zh-CN" altLang="en-US" smtClean="0"/>
              <a:t>和</a:t>
            </a:r>
            <a:r>
              <a:rPr lang="en-US" altLang="zh-CN" smtClean="0"/>
              <a:t>P(ω</a:t>
            </a:r>
            <a:r>
              <a:rPr lang="zh-CN" altLang="en-US" smtClean="0"/>
              <a:t>２</a:t>
            </a:r>
            <a:r>
              <a:rPr lang="en-US" altLang="zh-CN" smtClean="0"/>
              <a:t>|x)</a:t>
            </a:r>
            <a:endParaRPr lang="en-US" altLang="zh-CN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同一条件</a:t>
            </a:r>
            <a:r>
              <a:rPr lang="en-US" altLang="zh-CN" smtClean="0"/>
              <a:t>x</a:t>
            </a:r>
            <a:r>
              <a:rPr lang="zh-CN" altLang="en-US" smtClean="0"/>
              <a:t>下，比较</a:t>
            </a:r>
            <a:r>
              <a:rPr lang="en-US" altLang="zh-CN" smtClean="0"/>
              <a:t>ω1</a:t>
            </a:r>
            <a:r>
              <a:rPr lang="zh-CN" altLang="en-US" smtClean="0"/>
              <a:t>与</a:t>
            </a:r>
            <a:r>
              <a:rPr lang="en-US" altLang="zh-CN" smtClean="0"/>
              <a:t>ω2</a:t>
            </a:r>
            <a:r>
              <a:rPr lang="zh-CN" altLang="en-US" smtClean="0"/>
              <a:t>出现的概率</a:t>
            </a:r>
            <a:endParaRPr kumimoji="1" lang="zh-CN" altLang="en-US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两类</a:t>
            </a:r>
            <a:r>
              <a:rPr lang="en-US" altLang="zh-CN" smtClean="0"/>
              <a:t>ω1</a:t>
            </a:r>
            <a:r>
              <a:rPr lang="zh-CN" altLang="en-US" smtClean="0"/>
              <a:t>和</a:t>
            </a:r>
            <a:r>
              <a:rPr lang="en-US" altLang="zh-CN" smtClean="0"/>
              <a:t>ω2</a:t>
            </a:r>
            <a:r>
              <a:rPr lang="zh-CN" altLang="en-US" smtClean="0"/>
              <a:t>，则有</a:t>
            </a:r>
            <a:r>
              <a:rPr lang="en-US" altLang="zh-CN" smtClean="0"/>
              <a:t>P(ω1|x)+P(ω2|x)=1</a:t>
            </a:r>
            <a:endParaRPr kumimoji="1" lang="en-US" altLang="zh-CN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如</a:t>
            </a:r>
            <a:r>
              <a:rPr lang="en-US" altLang="zh-CN" smtClean="0"/>
              <a:t>P(ω1|x)&gt; P(ω2|x)</a:t>
            </a:r>
            <a:r>
              <a:rPr lang="zh-CN" altLang="en-US" smtClean="0"/>
              <a:t>则可以下结论，在</a:t>
            </a:r>
            <a:r>
              <a:rPr lang="en-US" altLang="zh-CN" smtClean="0"/>
              <a:t>x</a:t>
            </a:r>
            <a:r>
              <a:rPr lang="zh-CN" altLang="en-US" smtClean="0"/>
              <a:t>条件下，事件</a:t>
            </a:r>
            <a:r>
              <a:rPr lang="en-US" altLang="zh-CN" smtClean="0"/>
              <a:t>ω1</a:t>
            </a:r>
            <a:r>
              <a:rPr lang="zh-CN" altLang="en-US" smtClean="0"/>
              <a:t>出现的可能性大</a:t>
            </a:r>
            <a:endParaRPr kumimoji="1" lang="zh-CN" altLang="en-US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类条件概率</a:t>
            </a:r>
            <a:r>
              <a:rPr lang="en-US" altLang="zh-CN" smtClean="0"/>
              <a:t>: P(x|ω1)</a:t>
            </a:r>
            <a:r>
              <a:rPr lang="zh-CN" altLang="en-US" smtClean="0"/>
              <a:t>和</a:t>
            </a:r>
            <a:r>
              <a:rPr lang="en-US" altLang="zh-CN" smtClean="0"/>
              <a:t>P(x|ω2)</a:t>
            </a:r>
            <a:endParaRPr lang="en-US" altLang="zh-CN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是在不同条件下讨论的问题</a:t>
            </a:r>
            <a:endParaRPr lang="zh-CN" altLang="en-US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即使只有两类</a:t>
            </a:r>
            <a:r>
              <a:rPr lang="en-US" altLang="zh-CN" smtClean="0"/>
              <a:t>ω1</a:t>
            </a:r>
            <a:r>
              <a:rPr lang="zh-CN" altLang="en-US" smtClean="0"/>
              <a:t>与</a:t>
            </a:r>
            <a:r>
              <a:rPr lang="en-US" altLang="zh-CN" smtClean="0"/>
              <a:t>ω2</a:t>
            </a:r>
            <a:r>
              <a:rPr lang="zh-CN" altLang="en-US" smtClean="0"/>
              <a:t>，</a:t>
            </a:r>
            <a:r>
              <a:rPr lang="en-US" altLang="zh-CN" smtClean="0"/>
              <a:t>P(x|ω1)+P(x|ω1)≠1</a:t>
            </a:r>
            <a:endParaRPr lang="en-US" altLang="zh-CN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/>
              <a:t>P(x|ω1)</a:t>
            </a:r>
            <a:r>
              <a:rPr lang="zh-CN" altLang="en-US" smtClean="0"/>
              <a:t>与</a:t>
            </a:r>
            <a:r>
              <a:rPr lang="en-US" altLang="zh-CN" smtClean="0"/>
              <a:t>P(x|ω2)</a:t>
            </a:r>
            <a:r>
              <a:rPr lang="zh-CN" altLang="en-US" smtClean="0"/>
              <a:t>两者没有联系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基于最小错误率的贝叶斯决策</a:t>
            </a:r>
            <a:endParaRPr lang="zh-CN" alt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贝叶斯公式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先验概率，后验概率，概率密度函数之间关系</a:t>
            </a:r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根据</a:t>
            </a:r>
            <a:r>
              <a:rPr lang="zh-CN" altLang="en-US" b="1" dirty="0" smtClean="0"/>
              <a:t>先验概率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概率密度函数</a:t>
            </a:r>
            <a:r>
              <a:rPr lang="zh-CN" altLang="en-US" dirty="0" smtClean="0"/>
              <a:t>可以计算出</a:t>
            </a:r>
            <a:r>
              <a:rPr lang="zh-CN" altLang="en-US" b="1" dirty="0" smtClean="0"/>
              <a:t>后验概率</a:t>
            </a:r>
            <a:endParaRPr lang="zh-CN" altLang="en-US" b="1" dirty="0" smtClean="0"/>
          </a:p>
        </p:txBody>
      </p:sp>
      <p:pic>
        <p:nvPicPr>
          <p:cNvPr id="32772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63" y="3505200"/>
            <a:ext cx="3792537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参考讲义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模式识别与机器学习</a:t>
            </a:r>
            <a:r>
              <a:rPr lang="en-US" altLang="zh-CN" dirty="0" smtClean="0"/>
              <a:t>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</a:t>
            </a:r>
            <a:r>
              <a:rPr lang="en-US" altLang="zh-CN" dirty="0" smtClean="0"/>
              <a:t>, 1.2 </a:t>
            </a:r>
            <a:r>
              <a:rPr lang="zh-CN" altLang="en-US" dirty="0" smtClean="0"/>
              <a:t>概率论   </a:t>
            </a:r>
            <a:r>
              <a:rPr lang="en-US" altLang="zh-CN" dirty="0" smtClean="0"/>
              <a:t>1.5 </a:t>
            </a:r>
            <a:r>
              <a:rPr lang="zh-CN" altLang="en-US" dirty="0" smtClean="0"/>
              <a:t>决策论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  <a:p>
            <a:pPr lvl="0"/>
            <a:r>
              <a:rPr lang="zh-CN" altLang="en-US" dirty="0"/>
              <a:t>《统计学习方法》</a:t>
            </a:r>
            <a:endParaRPr lang="zh-CN" altLang="en-US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基于最小错误率的贝叶斯决策</a:t>
            </a:r>
            <a:endParaRPr lang="zh-CN" altLang="en-US" smtClean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生成模型</a:t>
            </a:r>
            <a:endParaRPr lang="en-US" altLang="zh-CN" smtClean="0"/>
          </a:p>
          <a:p>
            <a:pPr lvl="1"/>
            <a:r>
              <a:rPr lang="zh-CN" altLang="en-US" smtClean="0"/>
              <a:t>获得先验概率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，类条件概率函数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mtClean="0"/>
              <a:t>(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mtClean="0"/>
              <a:t>|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mtClean="0"/>
              <a:t>)</a:t>
            </a:r>
            <a:endParaRPr lang="en-US" altLang="zh-CN" smtClean="0"/>
          </a:p>
          <a:p>
            <a:pPr lvl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计算后验概率：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mtClean="0"/>
              <a:t>(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mtClean="0"/>
              <a:t>|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mtClean="0"/>
              <a:t>)∞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altLang="zh-CN" smtClean="0"/>
              <a:t>(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mtClean="0"/>
              <a:t>|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mtClean="0"/>
              <a:t>)</a:t>
            </a:r>
            <a:endParaRPr lang="en-US" altLang="zh-CN" smtClean="0"/>
          </a:p>
          <a:p>
            <a:r>
              <a:rPr lang="zh-CN" altLang="en-US" smtClean="0"/>
              <a:t>判别模型</a:t>
            </a:r>
            <a:endParaRPr lang="en-US" altLang="zh-CN" smtClean="0"/>
          </a:p>
          <a:p>
            <a:pPr lvl="1"/>
            <a:r>
              <a:rPr lang="zh-CN" altLang="en-US" smtClean="0"/>
              <a:t>直接获得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后验概率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mtClean="0"/>
              <a:t>(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mtClean="0"/>
              <a:t>|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mtClean="0"/>
              <a:t>)</a:t>
            </a:r>
            <a:endParaRPr lang="en-US" altLang="zh-CN" smtClean="0"/>
          </a:p>
          <a:p>
            <a:r>
              <a:rPr lang="zh-CN" altLang="en-US" smtClean="0"/>
              <a:t>判别函数</a:t>
            </a:r>
            <a:endParaRPr lang="en-US" altLang="zh-CN" smtClean="0"/>
          </a:p>
          <a:p>
            <a:pPr lvl="1"/>
            <a:r>
              <a:rPr lang="zh-CN" altLang="en-US" smtClean="0"/>
              <a:t>获得非概率的分类函数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mtClean="0"/>
          </a:p>
          <a:p>
            <a:pPr lvl="1"/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基于最小错误率的贝叶斯决策</a:t>
            </a:r>
            <a:endParaRPr lang="zh-CN" altLang="en-US" smtClean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问题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为什么需要生成模型？</a:t>
            </a:r>
            <a:endParaRPr lang="en-US" altLang="zh-CN" smtClean="0"/>
          </a:p>
          <a:p>
            <a:pPr lvl="2" eaLnBrk="1" hangingPunct="1"/>
            <a:r>
              <a:rPr lang="zh-CN" altLang="en-US" b="1" smtClean="0">
                <a:solidFill>
                  <a:srgbClr val="0000FF"/>
                </a:solidFill>
              </a:rPr>
              <a:t>先验概率</a:t>
            </a:r>
            <a:r>
              <a:rPr lang="zh-CN" altLang="en-US" smtClean="0"/>
              <a:t>和</a:t>
            </a:r>
            <a:r>
              <a:rPr lang="zh-CN" altLang="en-US" b="1" smtClean="0">
                <a:solidFill>
                  <a:srgbClr val="0000FF"/>
                </a:solidFill>
              </a:rPr>
              <a:t>类条件概率密度函数</a:t>
            </a:r>
            <a:r>
              <a:rPr lang="zh-CN" altLang="en-US" smtClean="0"/>
              <a:t>可以作为已知</a:t>
            </a:r>
            <a:endParaRPr lang="zh-CN" altLang="en-US" smtClean="0"/>
          </a:p>
          <a:p>
            <a:pPr lvl="2" eaLnBrk="1" hangingPunct="1"/>
            <a:r>
              <a:rPr lang="zh-CN" altLang="en-US" smtClean="0"/>
              <a:t>而</a:t>
            </a:r>
            <a:r>
              <a:rPr kumimoji="1" lang="zh-CN" altLang="en-US" b="1" smtClean="0">
                <a:solidFill>
                  <a:srgbClr val="0000FF"/>
                </a:solidFill>
              </a:rPr>
              <a:t>后验概率</a:t>
            </a:r>
            <a:r>
              <a:rPr lang="zh-CN" altLang="en-US" smtClean="0"/>
              <a:t>需要通过计算获得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基于最小错误率的贝叶斯决策</a:t>
            </a:r>
            <a:endParaRPr lang="zh-CN" altLang="en-US" smtClean="0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为什么需要生成模型？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估计</a:t>
            </a:r>
            <a:r>
              <a:rPr lang="zh-CN" altLang="en-US" b="1" smtClean="0"/>
              <a:t>先验概率</a:t>
            </a:r>
            <a:r>
              <a:rPr lang="zh-CN" altLang="en-US" smtClean="0"/>
              <a:t>与</a:t>
            </a:r>
            <a:r>
              <a:rPr lang="zh-CN" altLang="en-US" b="1" smtClean="0"/>
              <a:t>类条件概率密度函数</a:t>
            </a:r>
            <a:r>
              <a:rPr lang="zh-CN" altLang="en-US" smtClean="0"/>
              <a:t>时都可搜集到大量样本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将</a:t>
            </a:r>
            <a:r>
              <a:rPr lang="zh-CN" altLang="en-US" b="1" smtClean="0"/>
              <a:t>后验概率</a:t>
            </a:r>
            <a:r>
              <a:rPr lang="zh-CN" altLang="en-US" smtClean="0"/>
              <a:t>分解为</a:t>
            </a:r>
            <a:r>
              <a:rPr lang="zh-CN" altLang="en-US" b="1" smtClean="0"/>
              <a:t>先验概率</a:t>
            </a:r>
            <a:r>
              <a:rPr lang="zh-CN" altLang="en-US" smtClean="0"/>
              <a:t>与</a:t>
            </a:r>
            <a:r>
              <a:rPr lang="zh-CN" altLang="en-US" b="1" smtClean="0"/>
              <a:t>类条件概率密度函数</a:t>
            </a:r>
            <a:r>
              <a:rPr lang="zh-CN" altLang="en-US" smtClean="0"/>
              <a:t>（生成模型）具有更大的灵活性。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基于最小错误率的贝叶斯决策</a:t>
            </a:r>
            <a:endParaRPr lang="zh-CN" altLang="en-US" smtClean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问题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根据最小错误率，如何利用</a:t>
            </a:r>
            <a:r>
              <a:rPr lang="zh-CN" altLang="en-US" b="1" smtClean="0">
                <a:solidFill>
                  <a:srgbClr val="0000FF"/>
                </a:solidFill>
              </a:rPr>
              <a:t>先验概率</a:t>
            </a:r>
            <a:r>
              <a:rPr lang="zh-CN" altLang="en-US" smtClean="0"/>
              <a:t>、</a:t>
            </a:r>
            <a:r>
              <a:rPr lang="zh-CN" altLang="en-US" b="1" smtClean="0">
                <a:solidFill>
                  <a:srgbClr val="0000FF"/>
                </a:solidFill>
              </a:rPr>
              <a:t>类条件概率密度函数</a:t>
            </a:r>
            <a:r>
              <a:rPr lang="zh-CN" altLang="en-US" smtClean="0"/>
              <a:t>和</a:t>
            </a:r>
            <a:r>
              <a:rPr kumimoji="1" lang="zh-CN" altLang="en-US" b="1" smtClean="0">
                <a:solidFill>
                  <a:srgbClr val="0000FF"/>
                </a:solidFill>
              </a:rPr>
              <a:t>后验概率</a:t>
            </a:r>
            <a:r>
              <a:rPr lang="zh-CN" altLang="en-US" smtClean="0"/>
              <a:t>进行分类？</a:t>
            </a:r>
            <a:endParaRPr lang="zh-CN" altLang="en-US" smtClean="0"/>
          </a:p>
          <a:p>
            <a:pPr lvl="1"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基于最小错误率的贝叶斯决策</a:t>
            </a:r>
            <a:endParaRPr lang="zh-CN" alt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贝叶斯决策理论前提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各类别总体的概率分布是已知的</a:t>
            </a:r>
            <a:r>
              <a:rPr lang="en-US" altLang="zh-CN" smtClean="0"/>
              <a:t>;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要决策分类的概率分布是已知的。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贝叶斯决策理论方法所讨论的问题是：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已知</a:t>
            </a:r>
            <a:r>
              <a:rPr lang="en-US" altLang="zh-CN" smtClean="0"/>
              <a:t>:</a:t>
            </a:r>
            <a:r>
              <a:rPr lang="zh-CN" altLang="en-US" smtClean="0"/>
              <a:t>总共有</a:t>
            </a:r>
            <a:r>
              <a:rPr lang="en-US" altLang="zh-CN" smtClean="0"/>
              <a:t>c</a:t>
            </a:r>
            <a:r>
              <a:rPr lang="zh-CN" altLang="en-US" smtClean="0"/>
              <a:t>类物体，以及先验概率</a:t>
            </a:r>
            <a:r>
              <a:rPr lang="en-US" altLang="zh-CN" smtClean="0"/>
              <a:t>P(ω</a:t>
            </a:r>
            <a:r>
              <a:rPr lang="en-US" altLang="zh-CN" baseline="-25000" smtClean="0"/>
              <a:t>i</a:t>
            </a:r>
            <a:r>
              <a:rPr lang="en-US" altLang="zh-CN" smtClean="0"/>
              <a:t>)</a:t>
            </a:r>
            <a:r>
              <a:rPr lang="zh-CN" altLang="en-US" smtClean="0"/>
              <a:t>及类条件概率密度函数</a:t>
            </a:r>
            <a:r>
              <a:rPr lang="en-US" altLang="zh-CN" smtClean="0"/>
              <a:t>p(x|ω</a:t>
            </a:r>
            <a:r>
              <a:rPr lang="en-US" altLang="zh-CN" baseline="-25000" smtClean="0"/>
              <a:t>i</a:t>
            </a:r>
            <a:r>
              <a:rPr lang="en-US" altLang="zh-CN" smtClean="0"/>
              <a:t>)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问题</a:t>
            </a:r>
            <a:r>
              <a:rPr lang="en-US" altLang="zh-CN" smtClean="0"/>
              <a:t>: </a:t>
            </a:r>
            <a:r>
              <a:rPr lang="zh-CN" altLang="en-US" smtClean="0"/>
              <a:t>如何对某一样本按其特征向量分类的问题。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基于最小错误率的贝叶斯决策</a:t>
            </a:r>
            <a:endParaRPr lang="zh-CN" alt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9550" y="1981200"/>
            <a:ext cx="7626350" cy="4343400"/>
          </a:xfrm>
        </p:spPr>
        <p:txBody>
          <a:bodyPr/>
          <a:lstStyle/>
          <a:p>
            <a:pPr eaLnBrk="1" hangingPunct="1"/>
            <a:r>
              <a:rPr kumimoji="1" lang="zh-CN" altLang="en-US" smtClean="0"/>
              <a:t>基于最小错误率的</a:t>
            </a:r>
            <a:r>
              <a:rPr lang="zh-CN" altLang="en-US" smtClean="0"/>
              <a:t>贝叶斯决策规则</a:t>
            </a:r>
            <a:r>
              <a:rPr lang="en-US" altLang="zh-CN" smtClean="0"/>
              <a:t>: 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如果</a:t>
            </a:r>
            <a:r>
              <a:rPr lang="en-US" altLang="zh-CN" smtClean="0"/>
              <a:t>P(ω</a:t>
            </a:r>
            <a:r>
              <a:rPr lang="en-US" altLang="zh-CN" baseline="-25000" smtClean="0"/>
              <a:t>1</a:t>
            </a:r>
            <a:r>
              <a:rPr kumimoji="1" lang="en-US" altLang="zh-CN" smtClean="0"/>
              <a:t>|</a:t>
            </a:r>
            <a:r>
              <a:rPr kumimoji="1" lang="en-US" altLang="zh-CN" i="1" smtClean="0"/>
              <a:t>X</a:t>
            </a:r>
            <a:r>
              <a:rPr kumimoji="1" lang="en-US" altLang="zh-CN" smtClean="0"/>
              <a:t>)&gt;</a:t>
            </a:r>
            <a:r>
              <a:rPr lang="en-US" altLang="zh-CN" smtClean="0"/>
              <a:t>P(ω</a:t>
            </a:r>
            <a:r>
              <a:rPr lang="en-US" altLang="zh-CN" baseline="-25000" smtClean="0"/>
              <a:t>2</a:t>
            </a:r>
            <a:r>
              <a:rPr kumimoji="1" lang="en-US" altLang="zh-CN" smtClean="0"/>
              <a:t>|</a:t>
            </a:r>
            <a:r>
              <a:rPr kumimoji="1" lang="en-US" altLang="zh-CN" i="1" smtClean="0"/>
              <a:t>X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，则</a:t>
            </a:r>
            <a:r>
              <a:rPr kumimoji="1" lang="en-US" altLang="zh-CN" i="1" smtClean="0"/>
              <a:t>X</a:t>
            </a:r>
            <a:r>
              <a:rPr kumimoji="1" lang="zh-CN" altLang="en-US" smtClean="0"/>
              <a:t>归为</a:t>
            </a:r>
            <a:r>
              <a:rPr lang="en-US" altLang="zh-CN" smtClean="0"/>
              <a:t>ω</a:t>
            </a:r>
            <a:r>
              <a:rPr lang="en-US" altLang="zh-CN" baseline="-25000" smtClean="0"/>
              <a:t>1</a:t>
            </a:r>
            <a:r>
              <a:rPr kumimoji="1" lang="zh-CN" altLang="en-US" smtClean="0"/>
              <a:t>类别</a:t>
            </a:r>
            <a:endParaRPr kumimoji="1" lang="zh-CN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如果</a:t>
            </a:r>
            <a:r>
              <a:rPr lang="en-US" altLang="zh-CN" smtClean="0"/>
              <a:t>P(ω</a:t>
            </a:r>
            <a:r>
              <a:rPr lang="en-US" altLang="zh-CN" baseline="-25000" smtClean="0"/>
              <a:t>1</a:t>
            </a:r>
            <a:r>
              <a:rPr kumimoji="1" lang="en-US" altLang="zh-CN" smtClean="0"/>
              <a:t>|</a:t>
            </a:r>
            <a:r>
              <a:rPr kumimoji="1" lang="en-US" altLang="zh-CN" i="1" smtClean="0"/>
              <a:t>X</a:t>
            </a:r>
            <a:r>
              <a:rPr kumimoji="1" lang="en-US" altLang="zh-CN" smtClean="0"/>
              <a:t>)</a:t>
            </a:r>
            <a:r>
              <a:rPr kumimoji="1" lang="en-US" altLang="zh-CN" smtClean="0">
                <a:cs typeface="Times New Roman" panose="02020603050405020304" pitchFamily="18" charset="0"/>
              </a:rPr>
              <a:t>≤</a:t>
            </a:r>
            <a:r>
              <a:rPr lang="en-US" altLang="zh-CN" smtClean="0"/>
              <a:t>P(ω</a:t>
            </a:r>
            <a:r>
              <a:rPr lang="en-US" altLang="zh-CN" baseline="-25000" smtClean="0"/>
              <a:t>2</a:t>
            </a:r>
            <a:r>
              <a:rPr kumimoji="1" lang="en-US" altLang="zh-CN" smtClean="0"/>
              <a:t>|</a:t>
            </a:r>
            <a:r>
              <a:rPr kumimoji="1" lang="en-US" altLang="zh-CN" i="1" smtClean="0"/>
              <a:t>X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，则</a:t>
            </a:r>
            <a:r>
              <a:rPr kumimoji="1" lang="en-US" altLang="zh-CN" i="1" smtClean="0"/>
              <a:t>X</a:t>
            </a:r>
            <a:r>
              <a:rPr kumimoji="1" lang="zh-CN" altLang="en-US" smtClean="0"/>
              <a:t>归为</a:t>
            </a:r>
            <a:r>
              <a:rPr lang="en-US" altLang="zh-CN" smtClean="0"/>
              <a:t>ω</a:t>
            </a:r>
            <a:r>
              <a:rPr lang="en-US" altLang="zh-CN" baseline="-25000" smtClean="0"/>
              <a:t>2</a:t>
            </a:r>
            <a:r>
              <a:rPr kumimoji="1" lang="zh-CN" altLang="en-US" smtClean="0"/>
              <a:t>类别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基于最小错误率的贝叶斯决策</a:t>
            </a:r>
            <a:endParaRPr lang="zh-CN" alt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9550" y="1981200"/>
            <a:ext cx="7626350" cy="4343400"/>
          </a:xfrm>
        </p:spPr>
        <p:txBody>
          <a:bodyPr/>
          <a:lstStyle/>
          <a:p>
            <a:pPr eaLnBrk="1" hangingPunct="1"/>
            <a:r>
              <a:rPr lang="zh-CN" altLang="en-US" smtClean="0"/>
              <a:t>几种等价形式：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后验概率形式</a:t>
            </a:r>
            <a:r>
              <a:rPr lang="en-US" altLang="zh-CN" smtClean="0"/>
              <a:t>:</a:t>
            </a:r>
            <a:endParaRPr lang="en-US" altLang="zh-CN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</a:t>
            </a:r>
            <a:r>
              <a:rPr lang="zh-CN" altLang="en-US" smtClean="0"/>
              <a:t>如果                                 </a:t>
            </a:r>
            <a:endParaRPr lang="zh-CN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	则 </a:t>
            </a:r>
            <a:r>
              <a:rPr lang="en-US" altLang="zh-CN" smtClean="0"/>
              <a:t>x</a:t>
            </a:r>
            <a:r>
              <a:rPr kumimoji="1" lang="zh-CN" altLang="en-US" smtClean="0"/>
              <a:t>归为</a:t>
            </a:r>
            <a:r>
              <a:rPr lang="en-US" altLang="zh-CN" smtClean="0"/>
              <a:t>ω</a:t>
            </a:r>
            <a:r>
              <a:rPr lang="en-US" altLang="zh-CN" baseline="-25000" smtClean="0"/>
              <a:t>i</a:t>
            </a:r>
            <a:endParaRPr lang="en-US" altLang="zh-CN" baseline="-25000" smtClean="0"/>
          </a:p>
          <a:p>
            <a:pPr lvl="1" eaLnBrk="1" hangingPunct="1"/>
            <a:r>
              <a:rPr lang="zh-CN" altLang="en-US" smtClean="0"/>
              <a:t>先验概率及类条件概率密度函数表示： </a:t>
            </a:r>
            <a:endParaRPr lang="zh-CN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如果  			                           </a:t>
            </a:r>
            <a:endParaRPr lang="zh-CN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	则 </a:t>
            </a:r>
            <a:r>
              <a:rPr lang="en-US" altLang="zh-CN" smtClean="0"/>
              <a:t>x</a:t>
            </a:r>
            <a:r>
              <a:rPr kumimoji="1" lang="zh-CN" altLang="en-US" smtClean="0"/>
              <a:t>归为</a:t>
            </a:r>
            <a:r>
              <a:rPr lang="en-US" altLang="zh-CN" smtClean="0"/>
              <a:t>ω</a:t>
            </a:r>
            <a:r>
              <a:rPr lang="en-US" altLang="zh-CN" baseline="-25000" smtClean="0"/>
              <a:t>i</a:t>
            </a:r>
            <a:endParaRPr lang="en-US" altLang="zh-CN" baseline="-25000" smtClean="0"/>
          </a:p>
          <a:p>
            <a:pPr lvl="2" eaLnBrk="1" hangingPunct="1"/>
            <a:endParaRPr lang="en-US" altLang="zh-CN" smtClean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048000"/>
            <a:ext cx="285432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5" descr="2_1_1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72000"/>
            <a:ext cx="4354513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基于最小错误率的贝叶斯决策</a:t>
            </a:r>
            <a:endParaRPr lang="zh-CN" alt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9550" y="1981200"/>
            <a:ext cx="7626350" cy="4343400"/>
          </a:xfrm>
        </p:spPr>
        <p:txBody>
          <a:bodyPr/>
          <a:lstStyle/>
          <a:p>
            <a:pPr eaLnBrk="1" hangingPunct="1"/>
            <a:r>
              <a:rPr lang="zh-CN" altLang="en-US" smtClean="0"/>
              <a:t>几种等价形式：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比值的方式表示，</a:t>
            </a:r>
            <a:endParaRPr lang="zh-CN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3200" smtClean="0"/>
              <a:t>	如果    </a:t>
            </a:r>
            <a:endParaRPr lang="zh-CN" altLang="en-US" sz="320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3200" smtClean="0"/>
              <a:t>   	        </a:t>
            </a:r>
            <a:endParaRPr lang="zh-CN" altLang="en-US" sz="320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3200" smtClean="0"/>
              <a:t>		则</a:t>
            </a:r>
            <a:r>
              <a:rPr lang="en-US" altLang="zh-CN" sz="3200" smtClean="0"/>
              <a:t>x</a:t>
            </a:r>
            <a:r>
              <a:rPr kumimoji="1" lang="zh-CN" altLang="en-US" sz="3200" smtClean="0"/>
              <a:t>归为</a:t>
            </a:r>
            <a:r>
              <a:rPr lang="en-US" altLang="zh-CN" sz="3200" smtClean="0"/>
              <a:t>ω</a:t>
            </a:r>
            <a:r>
              <a:rPr lang="en-US" altLang="zh-CN" sz="3200" baseline="-25000" smtClean="0"/>
              <a:t>1</a:t>
            </a:r>
            <a:r>
              <a:rPr lang="en-US" altLang="zh-CN" sz="3200" smtClean="0"/>
              <a:t> </a:t>
            </a:r>
            <a:r>
              <a:rPr lang="zh-CN" altLang="en-US" sz="3200" smtClean="0"/>
              <a:t>，</a:t>
            </a:r>
            <a:endParaRPr lang="zh-CN" altLang="en-US" sz="320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3200" smtClean="0"/>
              <a:t>	否则</a:t>
            </a:r>
            <a:r>
              <a:rPr lang="en-US" altLang="zh-CN" sz="3200" smtClean="0"/>
              <a:t>x</a:t>
            </a:r>
            <a:r>
              <a:rPr kumimoji="1" lang="zh-CN" altLang="en-US" sz="3200" smtClean="0"/>
              <a:t>归为</a:t>
            </a:r>
            <a:r>
              <a:rPr lang="en-US" altLang="zh-CN" sz="3200" smtClean="0"/>
              <a:t>ω</a:t>
            </a:r>
            <a:r>
              <a:rPr lang="en-US" altLang="zh-CN" sz="3200" baseline="-25000" smtClean="0"/>
              <a:t>2</a:t>
            </a:r>
            <a:r>
              <a:rPr lang="en-US" altLang="zh-CN" sz="3200" smtClean="0"/>
              <a:t> </a:t>
            </a:r>
            <a:endParaRPr lang="en-US" altLang="zh-CN" sz="3200" smtClean="0"/>
          </a:p>
        </p:txBody>
      </p:sp>
      <p:pic>
        <p:nvPicPr>
          <p:cNvPr id="40964" name="Picture 6" descr="2_1_1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24200"/>
            <a:ext cx="283527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基于最小错误率的贝叶斯决策</a:t>
            </a:r>
            <a:endParaRPr lang="zh-CN" alt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9550" y="1981200"/>
            <a:ext cx="7626350" cy="4343400"/>
          </a:xfrm>
        </p:spPr>
        <p:txBody>
          <a:bodyPr/>
          <a:lstStyle/>
          <a:p>
            <a:pPr eaLnBrk="1" hangingPunct="1"/>
            <a:r>
              <a:rPr lang="zh-CN" altLang="en-US" smtClean="0"/>
              <a:t>几种等价形式：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对数形式</a:t>
            </a:r>
            <a:endParaRPr lang="zh-CN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若 </a:t>
            </a:r>
            <a:endParaRPr lang="zh-CN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则</a:t>
            </a:r>
            <a:r>
              <a:rPr lang="en-US" altLang="zh-CN" smtClean="0"/>
              <a:t>x</a:t>
            </a:r>
            <a:r>
              <a:rPr kumimoji="1" lang="zh-CN" altLang="en-US" smtClean="0"/>
              <a:t>归为</a:t>
            </a:r>
            <a:r>
              <a:rPr lang="en-US" altLang="zh-CN" smtClean="0"/>
              <a:t>ω</a:t>
            </a:r>
            <a:r>
              <a:rPr lang="en-US" altLang="zh-CN" baseline="-25000" smtClean="0"/>
              <a:t>1</a:t>
            </a:r>
            <a:r>
              <a:rPr lang="en-US" altLang="zh-CN" smtClean="0"/>
              <a:t> </a:t>
            </a:r>
            <a:r>
              <a:rPr lang="zh-CN" altLang="en-US" smtClean="0"/>
              <a:t>，</a:t>
            </a:r>
            <a:endParaRPr lang="zh-CN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否则</a:t>
            </a:r>
            <a:r>
              <a:rPr lang="en-US" altLang="zh-CN" smtClean="0"/>
              <a:t>x</a:t>
            </a:r>
            <a:r>
              <a:rPr kumimoji="1" lang="zh-CN" altLang="en-US" smtClean="0"/>
              <a:t>归为</a:t>
            </a:r>
            <a:r>
              <a:rPr lang="en-US" altLang="zh-CN" smtClean="0"/>
              <a:t>ω</a:t>
            </a:r>
            <a:r>
              <a:rPr lang="en-US" altLang="zh-CN" baseline="-25000" smtClean="0"/>
              <a:t>2</a:t>
            </a:r>
            <a:endParaRPr lang="en-US" altLang="zh-CN" baseline="-25000" smtClean="0"/>
          </a:p>
        </p:txBody>
      </p:sp>
      <p:pic>
        <p:nvPicPr>
          <p:cNvPr id="41988" name="Picture 9" descr="2_1_1i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81400"/>
            <a:ext cx="6808788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基于最小错误率的贝叶斯决策</a:t>
            </a:r>
            <a:endParaRPr lang="zh-CN" alt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2.1 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假设在某地区切片细胞中正常</a:t>
            </a:r>
            <a:r>
              <a:rPr lang="en-US" altLang="zh-CN" smtClean="0"/>
              <a:t>(ω1)</a:t>
            </a:r>
            <a:r>
              <a:rPr lang="zh-CN" altLang="en-US" smtClean="0"/>
              <a:t>和异常</a:t>
            </a:r>
            <a:r>
              <a:rPr lang="en-US" altLang="zh-CN" smtClean="0"/>
              <a:t>(ω</a:t>
            </a:r>
            <a:r>
              <a:rPr lang="zh-CN" altLang="en-US" smtClean="0"/>
              <a:t>２</a:t>
            </a:r>
            <a:r>
              <a:rPr lang="en-US" altLang="zh-CN" smtClean="0"/>
              <a:t>)</a:t>
            </a:r>
            <a:r>
              <a:rPr lang="zh-CN" altLang="en-US" smtClean="0"/>
              <a:t>两类的先验概率分别为</a:t>
            </a:r>
            <a:r>
              <a:rPr lang="en-US" altLang="zh-CN" smtClean="0"/>
              <a:t>P(ω1)=0.9</a:t>
            </a:r>
            <a:r>
              <a:rPr lang="zh-CN" altLang="en-US" smtClean="0"/>
              <a:t>，</a:t>
            </a:r>
            <a:r>
              <a:rPr lang="en-US" altLang="zh-CN" smtClean="0"/>
              <a:t>P(ω2)=0.1</a:t>
            </a:r>
            <a:r>
              <a:rPr lang="zh-CN" altLang="en-US" smtClean="0"/>
              <a:t>。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现有一待识别细胞呈现出状态</a:t>
            </a:r>
            <a:r>
              <a:rPr lang="en-US" altLang="zh-CN" smtClean="0"/>
              <a:t>x</a:t>
            </a:r>
            <a:r>
              <a:rPr lang="zh-CN" altLang="en-US" smtClean="0"/>
              <a:t>，由其类条件概率密度分布曲线查得</a:t>
            </a:r>
            <a:r>
              <a:rPr lang="en-US" altLang="zh-CN" smtClean="0"/>
              <a:t>p(x|ω1)=0.2</a:t>
            </a:r>
            <a:r>
              <a:rPr lang="zh-CN" altLang="en-US" smtClean="0"/>
              <a:t>，</a:t>
            </a:r>
            <a:r>
              <a:rPr lang="en-US" altLang="zh-CN" smtClean="0"/>
              <a:t>p(x|ω</a:t>
            </a:r>
            <a:r>
              <a:rPr lang="zh-CN" altLang="en-US" smtClean="0"/>
              <a:t>２</a:t>
            </a:r>
            <a:r>
              <a:rPr lang="en-US" altLang="zh-CN" smtClean="0"/>
              <a:t>)=0.4</a:t>
            </a:r>
            <a:r>
              <a:rPr lang="zh-CN" altLang="en-US" smtClean="0"/>
              <a:t>，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试对细胞</a:t>
            </a:r>
            <a:r>
              <a:rPr lang="en-US" altLang="zh-CN" smtClean="0"/>
              <a:t>x</a:t>
            </a:r>
            <a:r>
              <a:rPr lang="zh-CN" altLang="en-US" smtClean="0"/>
              <a:t>进行分类。 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贝叶斯决策理论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机器学习的几种方法</a:t>
            </a:r>
            <a:endParaRPr lang="en-US" altLang="zh-CN" dirty="0" smtClean="0"/>
          </a:p>
          <a:p>
            <a:r>
              <a:rPr lang="zh-CN" altLang="en-US" dirty="0" smtClean="0"/>
              <a:t>机器学习问题实例</a:t>
            </a:r>
            <a:endParaRPr lang="en-US" altLang="zh-CN" dirty="0" smtClean="0"/>
          </a:p>
          <a:p>
            <a:r>
              <a:rPr lang="zh-CN" altLang="en-US" dirty="0" smtClean="0"/>
              <a:t>机器学习的主要模型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线性回归模型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逻辑回归模型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神经网络模型</a:t>
            </a:r>
            <a:endParaRPr lang="en-US" altLang="zh-CN" dirty="0" smtClean="0"/>
          </a:p>
          <a:p>
            <a:pPr lvl="1"/>
            <a:r>
              <a:rPr lang="zh-CN" altLang="en-US" dirty="0"/>
              <a:t>支持</a:t>
            </a:r>
            <a:r>
              <a:rPr lang="zh-CN" altLang="en-US" dirty="0" smtClean="0"/>
              <a:t>向量机模型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基于最小错误率的贝叶斯决策</a:t>
            </a:r>
            <a:endParaRPr lang="zh-CN" alt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2.1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解：利用贝叶斯公式，分别计算出状态为</a:t>
            </a:r>
            <a:r>
              <a:rPr lang="en-US" altLang="zh-CN" smtClean="0"/>
              <a:t>x</a:t>
            </a:r>
            <a:r>
              <a:rPr lang="zh-CN" altLang="en-US" smtClean="0"/>
              <a:t>时</a:t>
            </a:r>
            <a:r>
              <a:rPr lang="en-US" altLang="zh-CN" smtClean="0"/>
              <a:t>ω1</a:t>
            </a:r>
            <a:r>
              <a:rPr lang="zh-CN" altLang="en-US" smtClean="0"/>
              <a:t>与</a:t>
            </a:r>
            <a:r>
              <a:rPr lang="en-US" altLang="zh-CN" smtClean="0"/>
              <a:t>ω</a:t>
            </a:r>
            <a:r>
              <a:rPr lang="zh-CN" altLang="en-US" smtClean="0"/>
              <a:t>２的后验概率 </a:t>
            </a:r>
            <a:endParaRPr lang="zh-CN" altLang="en-US" smtClean="0"/>
          </a:p>
        </p:txBody>
      </p:sp>
      <p:pic>
        <p:nvPicPr>
          <p:cNvPr id="44036" name="Picture 5" descr="2_1_1l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3867150"/>
            <a:ext cx="7485062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7" descr="2_1_1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562600"/>
            <a:ext cx="422751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基于最小错误率的贝叶斯决策</a:t>
            </a:r>
            <a:endParaRPr lang="zh-CN" altLang="en-US" smtClean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2.1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根据贝叶斯决策有</a:t>
            </a:r>
            <a:endParaRPr lang="zh-CN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</a:t>
            </a:r>
            <a:r>
              <a:rPr lang="en-US" altLang="zh-CN" smtClean="0"/>
              <a:t>P(ω1|x)</a:t>
            </a:r>
            <a:r>
              <a:rPr lang="zh-CN" altLang="en-US" smtClean="0"/>
              <a:t>＝</a:t>
            </a:r>
            <a:r>
              <a:rPr lang="en-US" altLang="zh-CN" smtClean="0"/>
              <a:t>0.818</a:t>
            </a:r>
            <a:r>
              <a:rPr lang="zh-CN" altLang="en-US" smtClean="0"/>
              <a:t>＞</a:t>
            </a:r>
            <a:r>
              <a:rPr lang="en-US" altLang="zh-CN" smtClean="0"/>
              <a:t>P(ω</a:t>
            </a:r>
            <a:r>
              <a:rPr lang="zh-CN" altLang="en-US" smtClean="0"/>
              <a:t>２</a:t>
            </a:r>
            <a:r>
              <a:rPr lang="en-US" altLang="zh-CN" smtClean="0"/>
              <a:t>|x)</a:t>
            </a:r>
            <a:r>
              <a:rPr lang="zh-CN" altLang="en-US" smtClean="0"/>
              <a:t>＝</a:t>
            </a:r>
            <a:r>
              <a:rPr lang="en-US" altLang="zh-CN" smtClean="0"/>
              <a:t>0.182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分析</a:t>
            </a:r>
            <a:r>
              <a:rPr lang="en-US" altLang="zh-CN" smtClean="0"/>
              <a:t>:</a:t>
            </a:r>
            <a:r>
              <a:rPr lang="zh-CN" altLang="en-US" smtClean="0"/>
              <a:t>错误概率是多少？</a:t>
            </a:r>
            <a:endParaRPr lang="zh-CN" altLang="en-US" smtClean="0"/>
          </a:p>
          <a:p>
            <a:pPr lvl="2" eaLnBrk="1" hangingPunct="1"/>
            <a:r>
              <a:rPr lang="zh-CN" altLang="en-US" smtClean="0"/>
              <a:t>判断为正常细胞，错误率为</a:t>
            </a:r>
            <a:r>
              <a:rPr lang="en-US" altLang="zh-CN" smtClean="0"/>
              <a:t>0.182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判断为异常细胞，错误率为</a:t>
            </a:r>
            <a:r>
              <a:rPr lang="en-US" altLang="zh-CN" smtClean="0"/>
              <a:t>0.818</a:t>
            </a:r>
            <a:endParaRPr lang="en-US" altLang="zh-CN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因此判定该细胞为正常细胞比较合理。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基于最小错误率的贝叶斯决策</a:t>
            </a:r>
            <a:endParaRPr lang="zh-CN" alt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57400"/>
            <a:ext cx="7772400" cy="411480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7086600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71056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6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基于最小风险的贝叶斯决策</a:t>
            </a:r>
            <a:endParaRPr lang="zh-CN" altLang="en-US" sz="4000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基本思想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使错误率最小并不一定是一个普遍适用的最佳选择。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癌细胞分类</a:t>
            </a:r>
            <a:endParaRPr lang="zh-CN" altLang="en-US" smtClean="0"/>
          </a:p>
          <a:p>
            <a:pPr lvl="2" eaLnBrk="1" hangingPunct="1"/>
            <a:r>
              <a:rPr lang="zh-CN" altLang="en-US" smtClean="0"/>
              <a:t>两种错误</a:t>
            </a:r>
            <a:r>
              <a:rPr lang="en-US" altLang="zh-CN" smtClean="0"/>
              <a:t>: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癌细胞→正常细胞</a:t>
            </a:r>
            <a:endParaRPr lang="zh-CN" altLang="en-US" smtClean="0"/>
          </a:p>
          <a:p>
            <a:pPr lvl="3" eaLnBrk="1" hangingPunct="1"/>
            <a:r>
              <a:rPr lang="zh-CN" altLang="en-US" smtClean="0"/>
              <a:t>正常细胞→癌细胞</a:t>
            </a:r>
            <a:endParaRPr lang="zh-CN" altLang="en-US" smtClean="0"/>
          </a:p>
          <a:p>
            <a:pPr lvl="2" eaLnBrk="1" hangingPunct="1"/>
            <a:r>
              <a:rPr lang="zh-CN" altLang="en-US" smtClean="0"/>
              <a:t>两种错误的代价</a:t>
            </a:r>
            <a:r>
              <a:rPr lang="en-US" altLang="zh-CN" smtClean="0"/>
              <a:t>(</a:t>
            </a:r>
            <a:r>
              <a:rPr lang="zh-CN" altLang="en-US" smtClean="0"/>
              <a:t>损失</a:t>
            </a:r>
            <a:r>
              <a:rPr lang="en-US" altLang="zh-CN" smtClean="0"/>
              <a:t>)</a:t>
            </a:r>
            <a:r>
              <a:rPr lang="zh-CN" altLang="en-US" smtClean="0"/>
              <a:t>不同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基于最小风险的贝叶斯决策</a:t>
            </a:r>
            <a:endParaRPr lang="zh-CN" altLang="en-US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9550" y="1981200"/>
            <a:ext cx="7626350" cy="4648200"/>
          </a:xfrm>
        </p:spPr>
        <p:txBody>
          <a:bodyPr/>
          <a:lstStyle/>
          <a:p>
            <a:pPr eaLnBrk="1" hangingPunct="1"/>
            <a:r>
              <a:rPr lang="zh-CN" altLang="en-US" smtClean="0"/>
              <a:t>基本思想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宁可扩大一些总的错误率，但也要使总的损失减少。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引进一个与损失有关联的，更为广泛的概念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zh-CN" altLang="en-US" smtClean="0"/>
              <a:t>风险。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在作出决策时，要考虑所承担的风险。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基于最小风险的贝叶斯决策规则正是为了体现这一点而产生的。</a:t>
            </a:r>
            <a:br>
              <a:rPr lang="zh-CN" altLang="en-US" smtClean="0"/>
            </a:b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基于最小风险的贝叶斯决策</a:t>
            </a:r>
            <a:endParaRPr lang="zh-CN" altLang="en-US" smtClean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最小错误率贝叶斯决策规则：</a:t>
            </a:r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最小错误率目标函数</a:t>
            </a:r>
            <a:r>
              <a:rPr lang="en-US" altLang="zh-CN" smtClean="0"/>
              <a:t>: </a:t>
            </a:r>
            <a:r>
              <a:rPr lang="en-US" altLang="zh-CN" i="1" smtClean="0">
                <a:latin typeface="Times New Roman" panose="02020603050405020304" pitchFamily="18" charset="0"/>
              </a:rPr>
              <a:t>P 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l-GR" altLang="zh-CN" i="1" smtClean="0">
                <a:latin typeface="Times New Roman" panose="02020603050405020304" pitchFamily="18" charset="0"/>
                <a:cs typeface="Tahoma" panose="020B0604030504040204" pitchFamily="34" charset="0"/>
              </a:rPr>
              <a:t>ω</a:t>
            </a:r>
            <a:r>
              <a:rPr lang="en-US" altLang="zh-CN" i="1" baseline="-25000" smtClean="0">
                <a:latin typeface="Times New Roman" panose="02020603050405020304" pitchFamily="18" charset="0"/>
                <a:cs typeface="Tahoma" panose="020B0604030504040204" pitchFamily="34" charset="0"/>
              </a:rPr>
              <a:t>j</a:t>
            </a:r>
            <a:r>
              <a:rPr lang="en-US" altLang="zh-CN" smtClean="0">
                <a:latin typeface="Times New Roman" panose="02020603050405020304" pitchFamily="18" charset="0"/>
                <a:cs typeface="Tahoma" panose="020B0604030504040204" pitchFamily="34" charset="0"/>
              </a:rPr>
              <a:t>|</a:t>
            </a:r>
            <a:r>
              <a:rPr lang="en-US" altLang="zh-CN" i="1" smtClean="0">
                <a:latin typeface="Times New Roman" panose="02020603050405020304" pitchFamily="18" charset="0"/>
              </a:rPr>
              <a:t>X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mtClean="0"/>
              <a:t>为了考虑不同决策的不同损失，构造如下目标函数</a:t>
            </a:r>
            <a:br>
              <a:rPr lang="zh-CN" altLang="en-US" smtClean="0"/>
            </a:br>
            <a:endParaRPr lang="zh-CN" altLang="en-US" smtClean="0"/>
          </a:p>
        </p:txBody>
      </p:sp>
      <p:pic>
        <p:nvPicPr>
          <p:cNvPr id="57348" name="Picture 5" descr="2_1_1w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90800"/>
            <a:ext cx="344646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5" name="Picture 7" descr="2_1_2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800600"/>
            <a:ext cx="3275013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914400" y="5562600"/>
            <a:ext cx="790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zh-CN" sz="2400" i="1">
                <a:latin typeface="宋体" panose="02010600030101010101" pitchFamily="2" charset="-122"/>
                <a:cs typeface="Arial" panose="020B0604020202020204" pitchFamily="34" charset="0"/>
              </a:rPr>
              <a:t>λ</a:t>
            </a:r>
            <a:r>
              <a:rPr lang="en-US" altLang="zh-CN" sz="2400" baseline="30000">
                <a:latin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400" i="1" baseline="30000">
                <a:latin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400" baseline="30000">
                <a:latin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en-US" altLang="zh-CN" sz="2400" i="1" baseline="-25000">
                <a:latin typeface="宋体" panose="02010600030101010101" pitchFamily="2" charset="-122"/>
                <a:cs typeface="Arial" panose="020B0604020202020204" pitchFamily="34" charset="0"/>
              </a:rPr>
              <a:t>j</a:t>
            </a:r>
            <a:r>
              <a:rPr lang="en-US" altLang="zh-CN" sz="2400">
                <a:latin typeface="宋体" panose="02010600030101010101" pitchFamily="2" charset="-122"/>
                <a:cs typeface="Arial" panose="020B0604020202020204" pitchFamily="34" charset="0"/>
              </a:rPr>
              <a:t>:</a:t>
            </a:r>
            <a:r>
              <a:rPr lang="zh-CN" altLang="en-US" sz="2400">
                <a:latin typeface="宋体" panose="02010600030101010101" pitchFamily="2" charset="-122"/>
                <a:cs typeface="Arial" panose="020B0604020202020204" pitchFamily="34" charset="0"/>
              </a:rPr>
              <a:t>表示样本</a:t>
            </a:r>
            <a:r>
              <a:rPr lang="en-US" altLang="zh-CN" sz="2400" i="1">
                <a:latin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lang="zh-CN" altLang="en-US" sz="2400">
                <a:latin typeface="宋体" panose="02010600030101010101" pitchFamily="2" charset="-122"/>
                <a:cs typeface="Arial" panose="020B0604020202020204" pitchFamily="34" charset="0"/>
              </a:rPr>
              <a:t>实际属于</a:t>
            </a:r>
            <a:r>
              <a:rPr lang="en-US" altLang="zh-CN" sz="2400" i="1">
                <a:latin typeface="宋体" panose="02010600030101010101" pitchFamily="2" charset="-122"/>
                <a:cs typeface="Arial" panose="020B0604020202020204" pitchFamily="34" charset="0"/>
              </a:rPr>
              <a:t>j</a:t>
            </a:r>
            <a:r>
              <a:rPr lang="zh-CN" altLang="en-US" sz="2400">
                <a:latin typeface="宋体" panose="02010600030101010101" pitchFamily="2" charset="-122"/>
                <a:cs typeface="Arial" panose="020B0604020202020204" pitchFamily="34" charset="0"/>
              </a:rPr>
              <a:t>类，被判为状态</a:t>
            </a:r>
            <a:r>
              <a:rPr lang="en-US" altLang="zh-CN" sz="2400" i="1">
                <a:latin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zh-CN" altLang="en-US" sz="2400">
                <a:latin typeface="宋体" panose="02010600030101010101" pitchFamily="2" charset="-122"/>
                <a:cs typeface="Arial" panose="020B0604020202020204" pitchFamily="34" charset="0"/>
              </a:rPr>
              <a:t>所造成的损失</a:t>
            </a:r>
            <a:endParaRPr lang="zh-CN" altLang="el-GR" sz="2400"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933450" y="6096000"/>
            <a:ext cx="653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400" i="1" baseline="-25000">
                <a:latin typeface="宋体" panose="02010600030101010101" pitchFamily="2" charset="-122"/>
                <a:cs typeface="Arial" panose="020B0604020202020204" pitchFamily="34" charset="0"/>
              </a:rPr>
              <a:t>j</a:t>
            </a:r>
            <a:r>
              <a:rPr lang="en-US" altLang="zh-CN" sz="2400">
                <a:latin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400" i="1">
                <a:latin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lang="en-US" altLang="zh-CN" sz="2400">
                <a:latin typeface="宋体" panose="02010600030101010101" pitchFamily="2" charset="-122"/>
                <a:cs typeface="Arial" panose="020B0604020202020204" pitchFamily="34" charset="0"/>
              </a:rPr>
              <a:t>):</a:t>
            </a:r>
            <a:r>
              <a:rPr lang="zh-CN" altLang="en-US" sz="2400">
                <a:latin typeface="宋体" panose="02010600030101010101" pitchFamily="2" charset="-122"/>
                <a:cs typeface="Arial" panose="020B0604020202020204" pitchFamily="34" charset="0"/>
              </a:rPr>
              <a:t>表示把样本</a:t>
            </a:r>
            <a:r>
              <a:rPr lang="en-US" altLang="zh-CN" sz="2400" i="1">
                <a:latin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lang="zh-CN" altLang="en-US" sz="2400">
                <a:latin typeface="宋体" panose="02010600030101010101" pitchFamily="2" charset="-122"/>
                <a:cs typeface="Arial" panose="020B0604020202020204" pitchFamily="34" charset="0"/>
              </a:rPr>
              <a:t>判为状态</a:t>
            </a:r>
            <a:r>
              <a:rPr lang="en-US" altLang="zh-CN" sz="2400" i="1">
                <a:latin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zh-CN" altLang="en-US" sz="2400">
                <a:latin typeface="宋体" panose="02010600030101010101" pitchFamily="2" charset="-122"/>
                <a:cs typeface="Arial" panose="020B0604020202020204" pitchFamily="34" charset="0"/>
              </a:rPr>
              <a:t>所造成的整体损失</a:t>
            </a:r>
            <a:endParaRPr lang="zh-CN" altLang="el-GR" sz="2400"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  <p:bldP spid="114696" grpId="0"/>
      <p:bldP spid="11469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基于最小风险的贝叶斯决策</a:t>
            </a:r>
            <a:endParaRPr lang="zh-CN" altLang="en-US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两类情况</a:t>
            </a:r>
            <a:r>
              <a:rPr lang="en-US" altLang="zh-CN" smtClean="0"/>
              <a:t>:</a:t>
            </a:r>
            <a:r>
              <a:rPr lang="zh-CN" altLang="en-US" smtClean="0"/>
              <a:t>有没有癌细胞 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ω</a:t>
            </a:r>
            <a:r>
              <a:rPr lang="en-US" altLang="zh-CN" baseline="-25000" smtClean="0"/>
              <a:t>1</a:t>
            </a:r>
            <a:r>
              <a:rPr lang="zh-CN" altLang="en-US" smtClean="0"/>
              <a:t>表示正常，</a:t>
            </a:r>
            <a:r>
              <a:rPr lang="en-US" altLang="zh-CN" smtClean="0"/>
              <a:t>ω</a:t>
            </a:r>
            <a:r>
              <a:rPr lang="en-US" altLang="zh-CN" baseline="-25000" smtClean="0"/>
              <a:t>2</a:t>
            </a:r>
            <a:r>
              <a:rPr lang="zh-CN" altLang="en-US" smtClean="0"/>
              <a:t>表示异常 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P(ω</a:t>
            </a:r>
            <a:r>
              <a:rPr lang="en-US" altLang="zh-CN" baseline="-25000" smtClean="0"/>
              <a:t>1</a:t>
            </a:r>
            <a:r>
              <a:rPr lang="en-US" altLang="zh-CN" smtClean="0"/>
              <a:t>|X)</a:t>
            </a:r>
            <a:r>
              <a:rPr lang="zh-CN" altLang="en-US" smtClean="0"/>
              <a:t>与</a:t>
            </a:r>
            <a:r>
              <a:rPr lang="en-US" altLang="zh-CN" smtClean="0"/>
              <a:t>P(ω</a:t>
            </a:r>
            <a:r>
              <a:rPr lang="en-US" altLang="zh-CN" baseline="-25000" smtClean="0"/>
              <a:t>2</a:t>
            </a:r>
            <a:r>
              <a:rPr lang="en-US" altLang="zh-CN" smtClean="0"/>
              <a:t>|X)</a:t>
            </a:r>
            <a:r>
              <a:rPr lang="zh-CN" altLang="en-US" smtClean="0"/>
              <a:t>分别表示了两种可能性的大小 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X</a:t>
            </a:r>
            <a:r>
              <a:rPr lang="zh-CN" altLang="en-US" smtClean="0"/>
              <a:t>是癌细胞</a:t>
            </a:r>
            <a:r>
              <a:rPr lang="en-US" altLang="zh-CN" smtClean="0"/>
              <a:t>(ω</a:t>
            </a:r>
            <a:r>
              <a:rPr lang="en-US" altLang="zh-CN" baseline="-25000" smtClean="0"/>
              <a:t>2</a:t>
            </a:r>
            <a:r>
              <a:rPr lang="en-US" altLang="zh-CN" smtClean="0"/>
              <a:t>)</a:t>
            </a:r>
            <a:r>
              <a:rPr lang="zh-CN" altLang="en-US" smtClean="0"/>
              <a:t>，但被判作正常</a:t>
            </a:r>
            <a:r>
              <a:rPr lang="en-US" altLang="zh-CN" smtClean="0"/>
              <a:t>(ω</a:t>
            </a:r>
            <a:r>
              <a:rPr lang="en-US" altLang="zh-CN" baseline="-25000" smtClean="0"/>
              <a:t>1</a:t>
            </a:r>
            <a:r>
              <a:rPr lang="en-US" altLang="zh-CN" smtClean="0"/>
              <a:t>)</a:t>
            </a:r>
            <a:r>
              <a:rPr lang="zh-CN" altLang="en-US" smtClean="0"/>
              <a:t>，则会有损失，这种损失表示为</a:t>
            </a:r>
            <a:r>
              <a:rPr lang="en-US" altLang="zh-CN" smtClean="0"/>
              <a:t>:</a:t>
            </a:r>
            <a:r>
              <a:rPr lang="el-GR" altLang="zh-CN" smtClean="0">
                <a:cs typeface="Times New Roman" panose="02020603050405020304" pitchFamily="18" charset="0"/>
              </a:rPr>
              <a:t>λ</a:t>
            </a:r>
            <a:r>
              <a:rPr lang="en-US" altLang="zh-CN" baseline="-25000" smtClean="0">
                <a:cs typeface="Times New Roman" panose="02020603050405020304" pitchFamily="18" charset="0"/>
              </a:rPr>
              <a:t>2</a:t>
            </a:r>
            <a:r>
              <a:rPr lang="en-US" altLang="zh-CN" baseline="30000" smtClean="0">
                <a:cs typeface="Times New Roman" panose="02020603050405020304" pitchFamily="18" charset="0"/>
              </a:rPr>
              <a:t> (1)</a:t>
            </a:r>
            <a:endParaRPr lang="el-GR" altLang="zh-CN" baseline="30000" smtClean="0"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smtClean="0"/>
              <a:t>X</a:t>
            </a:r>
            <a:r>
              <a:rPr lang="zh-CN" altLang="en-US" smtClean="0"/>
              <a:t>确实是正常</a:t>
            </a:r>
            <a:r>
              <a:rPr lang="en-US" altLang="zh-CN" smtClean="0"/>
              <a:t>(ω</a:t>
            </a:r>
            <a:r>
              <a:rPr lang="en-US" altLang="zh-CN" baseline="-25000" smtClean="0"/>
              <a:t>1</a:t>
            </a:r>
            <a:r>
              <a:rPr lang="en-US" altLang="zh-CN" smtClean="0"/>
              <a:t>)</a:t>
            </a:r>
            <a:r>
              <a:rPr lang="zh-CN" altLang="en-US" smtClean="0"/>
              <a:t>，却被判定为异常</a:t>
            </a:r>
            <a:r>
              <a:rPr lang="en-US" altLang="zh-CN" smtClean="0"/>
              <a:t>(ω</a:t>
            </a:r>
            <a:r>
              <a:rPr lang="en-US" altLang="zh-CN" baseline="-25000" smtClean="0"/>
              <a:t>2</a:t>
            </a:r>
            <a:r>
              <a:rPr lang="en-US" altLang="zh-CN" smtClean="0"/>
              <a:t>)</a:t>
            </a:r>
            <a:r>
              <a:rPr lang="zh-CN" altLang="en-US" smtClean="0"/>
              <a:t>，则损失表示成</a:t>
            </a:r>
            <a:r>
              <a:rPr lang="en-US" altLang="zh-CN" smtClean="0"/>
              <a:t>: </a:t>
            </a:r>
            <a:r>
              <a:rPr lang="el-GR" altLang="zh-CN" smtClean="0">
                <a:cs typeface="Times New Roman" panose="02020603050405020304" pitchFamily="18" charset="0"/>
              </a:rPr>
              <a:t>λ</a:t>
            </a:r>
            <a:r>
              <a:rPr lang="en-US" altLang="zh-CN" baseline="-25000" smtClean="0">
                <a:cs typeface="Times New Roman" panose="02020603050405020304" pitchFamily="18" charset="0"/>
              </a:rPr>
              <a:t>1</a:t>
            </a:r>
            <a:r>
              <a:rPr lang="en-US" altLang="zh-CN" baseline="30000" smtClean="0">
                <a:cs typeface="Times New Roman" panose="02020603050405020304" pitchFamily="18" charset="0"/>
              </a:rPr>
              <a:t> (2)</a:t>
            </a:r>
            <a:endParaRPr lang="en-US" altLang="zh-CN" baseline="3000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基于最小风险的贝叶斯决策</a:t>
            </a:r>
            <a:endParaRPr lang="zh-CN" altLang="en-US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两类情况</a:t>
            </a:r>
            <a:r>
              <a:rPr lang="en-US" altLang="zh-CN" smtClean="0"/>
              <a:t>:</a:t>
            </a:r>
            <a:r>
              <a:rPr lang="zh-CN" altLang="en-US" smtClean="0"/>
              <a:t>有没有癌细胞 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另外为了使式子写的更方便，我们也可以定义</a:t>
            </a:r>
            <a:r>
              <a:rPr lang="el-GR" altLang="zh-CN" smtClean="0">
                <a:cs typeface="Times New Roman" panose="02020603050405020304" pitchFamily="18" charset="0"/>
              </a:rPr>
              <a:t>λ</a:t>
            </a:r>
            <a:r>
              <a:rPr lang="en-US" altLang="zh-CN" baseline="-25000" smtClean="0">
                <a:cs typeface="Times New Roman" panose="02020603050405020304" pitchFamily="18" charset="0"/>
              </a:rPr>
              <a:t>1</a:t>
            </a:r>
            <a:r>
              <a:rPr lang="en-US" altLang="zh-CN" baseline="30000" smtClean="0">
                <a:cs typeface="Times New Roman" panose="02020603050405020304" pitchFamily="18" charset="0"/>
              </a:rPr>
              <a:t> (1)</a:t>
            </a:r>
            <a:r>
              <a:rPr lang="zh-CN" altLang="en-US" smtClean="0"/>
              <a:t>和</a:t>
            </a:r>
            <a:r>
              <a:rPr lang="el-GR" altLang="zh-CN" smtClean="0">
                <a:cs typeface="Times New Roman" panose="02020603050405020304" pitchFamily="18" charset="0"/>
              </a:rPr>
              <a:t>λ</a:t>
            </a:r>
            <a:r>
              <a:rPr lang="en-US" altLang="zh-CN" baseline="-25000" smtClean="0">
                <a:cs typeface="Times New Roman" panose="02020603050405020304" pitchFamily="18" charset="0"/>
              </a:rPr>
              <a:t>2</a:t>
            </a:r>
            <a:r>
              <a:rPr lang="en-US" altLang="zh-CN" baseline="30000" smtClean="0">
                <a:cs typeface="Times New Roman" panose="02020603050405020304" pitchFamily="18" charset="0"/>
              </a:rPr>
              <a:t> (2)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是指正确判断也可有损失 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基于最小风险的贝叶斯决策</a:t>
            </a:r>
            <a:endParaRPr lang="zh-CN" altLang="en-US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两类情况</a:t>
            </a:r>
            <a:r>
              <a:rPr lang="en-US" altLang="zh-CN" sz="2800" smtClean="0"/>
              <a:t>:</a:t>
            </a:r>
            <a:r>
              <a:rPr lang="zh-CN" altLang="en-US" sz="2800" smtClean="0"/>
              <a:t>有没有癌细胞 </a:t>
            </a:r>
            <a:endParaRPr lang="zh-CN" altLang="en-US" sz="2800" smtClean="0"/>
          </a:p>
          <a:p>
            <a:pPr lvl="1" eaLnBrk="1" hangingPunct="1"/>
            <a:r>
              <a:rPr lang="en-US" altLang="zh-CN" sz="2400" smtClean="0"/>
              <a:t>X</a:t>
            </a:r>
            <a:r>
              <a:rPr lang="zh-CN" altLang="en-US" sz="2400" smtClean="0"/>
              <a:t>判作</a:t>
            </a:r>
            <a:r>
              <a:rPr lang="en-US" altLang="zh-CN" sz="2400" smtClean="0"/>
              <a:t>ω1</a:t>
            </a:r>
            <a:r>
              <a:rPr lang="zh-CN" altLang="en-US" sz="2400" smtClean="0"/>
              <a:t>引进的损失应该为</a:t>
            </a:r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r>
              <a:rPr lang="zh-CN" altLang="en-US" sz="2400" smtClean="0"/>
              <a:t>将</a:t>
            </a:r>
            <a:r>
              <a:rPr lang="en-US" altLang="zh-CN" sz="2400" smtClean="0"/>
              <a:t>X</a:t>
            </a:r>
            <a:r>
              <a:rPr lang="zh-CN" altLang="en-US" sz="2400" smtClean="0"/>
              <a:t>判为</a:t>
            </a:r>
            <a:r>
              <a:rPr lang="en-US" altLang="zh-CN" sz="2400" smtClean="0"/>
              <a:t>ω2</a:t>
            </a:r>
            <a:r>
              <a:rPr lang="zh-CN" altLang="en-US" sz="2400" smtClean="0"/>
              <a:t>的风险就成为 </a:t>
            </a:r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r>
              <a:rPr lang="zh-CN" altLang="en-US" sz="2400" smtClean="0"/>
              <a:t>作出哪一种决策就要看是</a:t>
            </a:r>
            <a:r>
              <a:rPr lang="en-US" altLang="zh-CN" sz="2400" smtClean="0"/>
              <a:t>R1(X)</a:t>
            </a:r>
            <a:r>
              <a:rPr lang="zh-CN" altLang="en-US" sz="2400" smtClean="0"/>
              <a:t>小还是</a:t>
            </a:r>
            <a:r>
              <a:rPr lang="en-US" altLang="zh-CN" sz="2400" smtClean="0"/>
              <a:t>R2(X)</a:t>
            </a:r>
            <a:r>
              <a:rPr lang="zh-CN" altLang="en-US" sz="2400" smtClean="0"/>
              <a:t>小 </a:t>
            </a:r>
            <a:endParaRPr lang="zh-CN" altLang="en-US" sz="2400" smtClean="0"/>
          </a:p>
        </p:txBody>
      </p:sp>
      <p:pic>
        <p:nvPicPr>
          <p:cNvPr id="60420" name="Picture 4" descr="2_1_2j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38" y="2971800"/>
            <a:ext cx="46275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5" descr="2_1_2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267200"/>
            <a:ext cx="457041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1393825" y="5791200"/>
            <a:ext cx="7750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这就是基于最小风险的贝叶斯决策的基本出发点 </a:t>
            </a:r>
            <a:endParaRPr lang="zh-CN" alt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基于最小风险的贝叶斯决策</a:t>
            </a:r>
            <a:endParaRPr lang="zh-CN" altLang="en-US" smtClean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9550" y="1981200"/>
            <a:ext cx="7626350" cy="4876800"/>
          </a:xfrm>
        </p:spPr>
        <p:txBody>
          <a:bodyPr/>
          <a:lstStyle/>
          <a:p>
            <a:pPr eaLnBrk="1" hangingPunct="1"/>
            <a:r>
              <a:rPr lang="en-US" altLang="zh-CN" smtClean="0"/>
              <a:t>(1)</a:t>
            </a:r>
            <a:r>
              <a:rPr lang="zh-CN" altLang="en-US" smtClean="0"/>
              <a:t>自然状态与状态空间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自然状态</a:t>
            </a:r>
            <a:r>
              <a:rPr lang="en-US" altLang="zh-CN" smtClean="0"/>
              <a:t>: </a:t>
            </a:r>
            <a:r>
              <a:rPr lang="zh-CN" altLang="en-US" smtClean="0"/>
              <a:t>识别对象的类别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状态空间</a:t>
            </a:r>
            <a:r>
              <a:rPr lang="en-US" altLang="zh-CN" smtClean="0"/>
              <a:t>Ω: </a:t>
            </a:r>
            <a:r>
              <a:rPr lang="zh-CN" altLang="en-US" smtClean="0"/>
              <a:t>所有自然状态所组成的空间</a:t>
            </a:r>
            <a:r>
              <a:rPr lang="en-US" altLang="zh-CN" smtClean="0"/>
              <a:t>Ω={ω</a:t>
            </a:r>
            <a:r>
              <a:rPr lang="en-US" altLang="zh-CN" baseline="-25000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ω</a:t>
            </a:r>
            <a:r>
              <a:rPr lang="en-US" altLang="zh-CN" baseline="-25000" smtClean="0"/>
              <a:t>2</a:t>
            </a:r>
            <a:r>
              <a:rPr lang="zh-CN" altLang="en-US" smtClean="0"/>
              <a:t>，</a:t>
            </a:r>
            <a:r>
              <a:rPr lang="en-US" altLang="zh-CN" smtClean="0">
                <a:latin typeface="Arial" panose="020B0604020202020204" pitchFamily="34" charset="0"/>
              </a:rPr>
              <a:t>…</a:t>
            </a:r>
            <a:r>
              <a:rPr lang="zh-CN" altLang="en-US" smtClean="0"/>
              <a:t>，</a:t>
            </a:r>
            <a:r>
              <a:rPr lang="en-US" altLang="zh-CN" smtClean="0"/>
              <a:t>ω</a:t>
            </a:r>
            <a:r>
              <a:rPr lang="en-US" altLang="zh-CN" baseline="-25000" smtClean="0"/>
              <a:t>c</a:t>
            </a:r>
            <a:r>
              <a:rPr lang="en-US" altLang="zh-CN" smtClean="0"/>
              <a:t>}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(2)</a:t>
            </a:r>
            <a:r>
              <a:rPr lang="zh-CN" altLang="en-US" smtClean="0"/>
              <a:t>决策与决策空间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决策</a:t>
            </a:r>
            <a:r>
              <a:rPr lang="en-US" altLang="zh-CN" smtClean="0"/>
              <a:t>: </a:t>
            </a:r>
            <a:r>
              <a:rPr lang="zh-CN" altLang="en-US" smtClean="0"/>
              <a:t>对分类问题所作的判决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决策空间</a:t>
            </a:r>
            <a:r>
              <a:rPr lang="en-US" altLang="zh-CN" smtClean="0"/>
              <a:t>: </a:t>
            </a:r>
            <a:r>
              <a:rPr lang="zh-CN" altLang="en-US" smtClean="0"/>
              <a:t>由所有决策组成的空间称为</a:t>
            </a:r>
            <a:endParaRPr lang="zh-CN" altLang="en-US" smtClean="0"/>
          </a:p>
          <a:p>
            <a:pPr lvl="2" eaLnBrk="1" hangingPunct="1"/>
            <a:r>
              <a:rPr lang="zh-CN" altLang="en-US" smtClean="0"/>
              <a:t>决策空间内决策总数</a:t>
            </a:r>
            <a:r>
              <a:rPr lang="en-US" altLang="zh-CN" smtClean="0"/>
              <a:t>a</a:t>
            </a:r>
            <a:r>
              <a:rPr lang="zh-CN" altLang="en-US" smtClean="0"/>
              <a:t>可以不等于类别数</a:t>
            </a:r>
            <a:r>
              <a:rPr lang="en-US" altLang="zh-CN" smtClean="0"/>
              <a:t>c</a:t>
            </a:r>
            <a:endParaRPr lang="en-US" altLang="zh-CN" smtClean="0"/>
          </a:p>
          <a:p>
            <a:pPr lvl="2" eaLnBrk="1" hangingPunct="1"/>
            <a:r>
              <a:rPr lang="en-US" altLang="zh-CN" i="1" smtClean="0"/>
              <a:t>A</a:t>
            </a:r>
            <a:r>
              <a:rPr lang="en-US" altLang="zh-CN" smtClean="0"/>
              <a:t>={</a:t>
            </a:r>
            <a:r>
              <a:rPr lang="en-US" altLang="zh-CN" i="1" smtClean="0"/>
              <a:t>α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α</a:t>
            </a:r>
            <a:r>
              <a:rPr lang="en-US" altLang="zh-CN" baseline="-25000" smtClean="0"/>
              <a:t>2</a:t>
            </a:r>
            <a:r>
              <a:rPr lang="en-US" altLang="zh-CN" smtClean="0"/>
              <a:t>, </a:t>
            </a:r>
            <a:r>
              <a:rPr lang="en-US" altLang="zh-CN" smtClean="0">
                <a:latin typeface="Arial" panose="020B0604020202020204" pitchFamily="34" charset="0"/>
              </a:rPr>
              <a:t>…</a:t>
            </a:r>
            <a:r>
              <a:rPr lang="zh-CN" altLang="en-US" smtClean="0"/>
              <a:t>，</a:t>
            </a:r>
            <a:r>
              <a:rPr lang="en-US" altLang="zh-CN" i="1" smtClean="0"/>
              <a:t>α</a:t>
            </a:r>
            <a:r>
              <a:rPr lang="en-US" altLang="zh-CN" baseline="-25000" smtClean="0"/>
              <a:t>n</a:t>
            </a:r>
            <a:r>
              <a:rPr lang="en-US" altLang="zh-CN" smtClean="0"/>
              <a:t>} 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贝叶斯决策论思考 </a:t>
            </a:r>
            <a:endParaRPr lang="zh-CN" altLang="en-US" dirty="0" smtClean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什么是决策？如何进行决策？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如何在信息不完整的情况下做最优决策？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机器自动识别分类，能不能避免错分类 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怎样才能减少错误？ 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不同错误造成的损失一样吗？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先验概率，后验概率，概率密度函数？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基于最小风险的贝叶斯决策</a:t>
            </a:r>
            <a:endParaRPr lang="zh-CN" altLang="en-US" smtClean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9550" y="1981200"/>
            <a:ext cx="7626350" cy="4343400"/>
          </a:xfrm>
        </p:spPr>
        <p:txBody>
          <a:bodyPr/>
          <a:lstStyle/>
          <a:p>
            <a:pPr eaLnBrk="1" hangingPunct="1"/>
            <a:r>
              <a:rPr lang="en-US" altLang="zh-CN" smtClean="0"/>
              <a:t>(3)</a:t>
            </a:r>
            <a:r>
              <a:rPr lang="zh-CN" altLang="en-US" smtClean="0"/>
              <a:t>损失函数</a:t>
            </a:r>
            <a:r>
              <a:rPr lang="en-US" altLang="zh-CN" smtClean="0"/>
              <a:t>λ(α</a:t>
            </a:r>
            <a:r>
              <a:rPr lang="en-US" altLang="zh-CN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mtClean="0"/>
              <a:t>|ω</a:t>
            </a:r>
            <a:r>
              <a:rPr lang="en-US" altLang="zh-CN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mtClean="0"/>
              <a:t>)(</a:t>
            </a:r>
            <a:r>
              <a:rPr lang="zh-CN" altLang="en-US" smtClean="0"/>
              <a:t>或</a:t>
            </a:r>
            <a:r>
              <a:rPr lang="en-US" altLang="zh-CN" smtClean="0"/>
              <a:t>λ(α</a:t>
            </a:r>
            <a:r>
              <a:rPr lang="en-US" altLang="zh-CN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mtClean="0"/>
              <a:t>,ω</a:t>
            </a:r>
            <a:r>
              <a:rPr lang="en-US" altLang="zh-CN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mtClean="0"/>
              <a:t>))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这就是前面我们引用过的</a:t>
            </a:r>
            <a:r>
              <a:rPr lang="el-GR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mtClean="0"/>
              <a:t> 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表示对自然状态</a:t>
            </a:r>
            <a:r>
              <a:rPr lang="en-US" altLang="zh-CN" smtClean="0"/>
              <a:t>ω</a:t>
            </a:r>
            <a:r>
              <a:rPr lang="en-US" altLang="zh-CN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mtClean="0"/>
              <a:t> </a:t>
            </a:r>
            <a:r>
              <a:rPr lang="zh-CN" altLang="en-US" smtClean="0"/>
              <a:t>，作出决策</a:t>
            </a:r>
            <a:r>
              <a:rPr lang="en-US" altLang="zh-CN" smtClean="0"/>
              <a:t>α</a:t>
            </a:r>
            <a:r>
              <a:rPr lang="en-US" altLang="zh-CN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mtClean="0"/>
              <a:t>时所造成的损失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(4)</a:t>
            </a:r>
            <a:r>
              <a:rPr lang="zh-CN" altLang="en-US" smtClean="0"/>
              <a:t>观测值</a:t>
            </a:r>
            <a:r>
              <a:rPr lang="en-US" altLang="zh-CN" smtClean="0"/>
              <a:t>X</a:t>
            </a:r>
            <a:r>
              <a:rPr lang="zh-CN" altLang="en-US" smtClean="0"/>
              <a:t>条件下的期望损失</a:t>
            </a:r>
            <a:r>
              <a:rPr lang="en-US" altLang="zh-CN" smtClean="0"/>
              <a:t>R(α</a:t>
            </a:r>
            <a:r>
              <a:rPr lang="en-US" altLang="zh-CN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mtClean="0"/>
              <a:t>|X)</a:t>
            </a:r>
            <a:br>
              <a:rPr lang="en-US" altLang="zh-CN" smtClean="0"/>
            </a:b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r>
              <a:rPr lang="zh-CN" altLang="en-US" smtClean="0"/>
              <a:t>这就是前面引用的符号</a:t>
            </a:r>
            <a:r>
              <a:rPr lang="en-US" altLang="zh-CN" smtClean="0"/>
              <a:t>R</a:t>
            </a:r>
            <a:r>
              <a:rPr lang="en-US" altLang="zh-CN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mtClean="0"/>
              <a:t>，也称为条件风险。 </a:t>
            </a:r>
            <a:endParaRPr lang="zh-CN" altLang="en-US" smtClean="0"/>
          </a:p>
        </p:txBody>
      </p:sp>
      <p:pic>
        <p:nvPicPr>
          <p:cNvPr id="118791" name="Picture 7" descr="2_1_5F2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724400"/>
            <a:ext cx="35052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基于最小风险的贝叶斯决策</a:t>
            </a:r>
            <a:endParaRPr lang="zh-CN" altLang="en-US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最小风险贝叶斯决策规则可写成：</a:t>
            </a:r>
            <a:br>
              <a:rPr lang="zh-CN" altLang="en-US" smtClean="0"/>
            </a:br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引入一个期望风险</a:t>
            </a:r>
            <a:r>
              <a:rPr lang="en-US" altLang="zh-CN" smtClean="0"/>
              <a:t>R </a:t>
            </a:r>
            <a:endParaRPr lang="en-US" altLang="zh-CN" smtClean="0"/>
          </a:p>
        </p:txBody>
      </p:sp>
      <p:pic>
        <p:nvPicPr>
          <p:cNvPr id="63492" name="Picture 5" descr="2_1_5F2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819400"/>
            <a:ext cx="31242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2_1_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343400"/>
            <a:ext cx="33528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基于最小风险的贝叶斯决策</a:t>
            </a:r>
            <a:endParaRPr lang="zh-CN" altLang="en-US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最小风险贝叶斯决策步骤：</a:t>
            </a:r>
            <a:endParaRPr lang="zh-CN" altLang="en-US" smtClean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mtClean="0">
                <a:latin typeface="Times New Roman" panose="02020603050405020304" pitchFamily="18" charset="0"/>
              </a:rPr>
              <a:t>(1)</a:t>
            </a:r>
            <a:r>
              <a:rPr lang="zh-CN" altLang="en-US" smtClean="0">
                <a:latin typeface="Times New Roman" panose="02020603050405020304" pitchFamily="18" charset="0"/>
              </a:rPr>
              <a:t>计算出后验概率</a:t>
            </a:r>
            <a:endParaRPr lang="zh-CN" altLang="en-US" smtClean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mtClean="0">
                <a:latin typeface="Times New Roman" panose="02020603050405020304" pitchFamily="18" charset="0"/>
              </a:rPr>
              <a:t>已知</a:t>
            </a:r>
            <a:r>
              <a:rPr lang="en-US" altLang="zh-CN" i="1" smtClean="0">
                <a:latin typeface="Times New Roman" panose="02020603050405020304" pitchFamily="18" charset="0"/>
              </a:rPr>
              <a:t>P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</a:rPr>
              <a:t>ω</a:t>
            </a:r>
            <a:r>
              <a:rPr lang="en-US" altLang="zh-CN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</a:rPr>
              <a:t>和</a:t>
            </a:r>
            <a:r>
              <a:rPr lang="en-US" altLang="zh-CN" i="1" smtClean="0">
                <a:latin typeface="Times New Roman" panose="02020603050405020304" pitchFamily="18" charset="0"/>
              </a:rPr>
              <a:t>P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</a:rPr>
              <a:t>X</a:t>
            </a:r>
            <a:r>
              <a:rPr lang="en-US" altLang="zh-CN" smtClean="0">
                <a:latin typeface="Times New Roman" panose="02020603050405020304" pitchFamily="18" charset="0"/>
              </a:rPr>
              <a:t>|</a:t>
            </a:r>
            <a:r>
              <a:rPr lang="en-US" altLang="zh-CN" i="1" smtClean="0">
                <a:latin typeface="Times New Roman" panose="02020603050405020304" pitchFamily="18" charset="0"/>
              </a:rPr>
              <a:t>ω</a:t>
            </a:r>
            <a:r>
              <a:rPr lang="en-US" altLang="zh-CN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</a:rPr>
              <a:t>，</a:t>
            </a:r>
            <a:r>
              <a:rPr lang="en-US" altLang="zh-CN" i="1" smtClean="0">
                <a:latin typeface="Times New Roman" panose="02020603050405020304" pitchFamily="18" charset="0"/>
              </a:rPr>
              <a:t>i</a:t>
            </a:r>
            <a:r>
              <a:rPr lang="en-US" altLang="zh-CN" smtClean="0">
                <a:latin typeface="Times New Roman" panose="02020603050405020304" pitchFamily="18" charset="0"/>
              </a:rPr>
              <a:t>=1,…</a:t>
            </a:r>
            <a:r>
              <a:rPr lang="zh-CN" altLang="en-US" smtClean="0">
                <a:latin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</a:rPr>
              <a:t>c</a:t>
            </a:r>
            <a:r>
              <a:rPr lang="zh-CN" altLang="en-US" smtClean="0">
                <a:latin typeface="Times New Roman" panose="02020603050405020304" pitchFamily="18" charset="0"/>
              </a:rPr>
              <a:t>，获得观测到的特征向量</a:t>
            </a:r>
            <a:r>
              <a:rPr lang="en-US" altLang="zh-CN" i="1" smtClean="0">
                <a:latin typeface="Times New Roman" panose="02020603050405020304" pitchFamily="18" charset="0"/>
              </a:rPr>
              <a:t>X</a:t>
            </a:r>
            <a:endParaRPr lang="en-US" altLang="zh-CN" i="1" smtClean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mtClean="0">
                <a:latin typeface="Times New Roman" panose="02020603050405020304" pitchFamily="18" charset="0"/>
              </a:rPr>
              <a:t>根据贝叶斯公式计算 </a:t>
            </a:r>
            <a:endParaRPr lang="zh-CN" altLang="en-US" smtClean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mtClean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						</a:t>
            </a:r>
            <a:r>
              <a:rPr lang="en-US" altLang="zh-CN" smtClean="0">
                <a:latin typeface="Times New Roman" panose="02020603050405020304" pitchFamily="18" charset="0"/>
              </a:rPr>
              <a:t>j=1,…</a:t>
            </a:r>
            <a:r>
              <a:rPr lang="zh-CN" altLang="en-US" smtClean="0">
                <a:latin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</a:rPr>
              <a:t>x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 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mtClean="0">
              <a:latin typeface="Times New Roman" panose="02020603050405020304" pitchFamily="18" charset="0"/>
            </a:endParaRPr>
          </a:p>
        </p:txBody>
      </p:sp>
      <p:pic>
        <p:nvPicPr>
          <p:cNvPr id="64516" name="Picture 5" descr="2_1_2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572000"/>
            <a:ext cx="3124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基于最小风险的贝叶斯决策</a:t>
            </a:r>
            <a:endParaRPr lang="zh-CN" altLang="en-US" smtClean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9550" y="1981200"/>
            <a:ext cx="7626350" cy="48768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最小风险贝叶斯决策步骤： </a:t>
            </a:r>
            <a:endParaRPr lang="zh-CN" altLang="en-US" smtClean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mtClean="0">
                <a:latin typeface="Times New Roman" panose="02020603050405020304" pitchFamily="18" charset="0"/>
              </a:rPr>
              <a:t>(2)</a:t>
            </a:r>
            <a:r>
              <a:rPr lang="zh-CN" altLang="en-US" smtClean="0">
                <a:latin typeface="Times New Roman" panose="02020603050405020304" pitchFamily="18" charset="0"/>
              </a:rPr>
              <a:t>计算条件风险</a:t>
            </a:r>
            <a:endParaRPr lang="zh-CN" altLang="en-US" smtClean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mtClean="0">
                <a:latin typeface="Times New Roman" panose="02020603050405020304" pitchFamily="18" charset="0"/>
              </a:rPr>
              <a:t>已知</a:t>
            </a:r>
            <a:r>
              <a:rPr lang="en-US" altLang="zh-CN" smtClean="0">
                <a:latin typeface="Times New Roman" panose="02020603050405020304" pitchFamily="18" charset="0"/>
              </a:rPr>
              <a:t>: </a:t>
            </a:r>
            <a:r>
              <a:rPr lang="zh-CN" altLang="en-US" smtClean="0">
                <a:latin typeface="Times New Roman" panose="02020603050405020304" pitchFamily="18" charset="0"/>
              </a:rPr>
              <a:t>后验概率和决策表</a:t>
            </a:r>
            <a:endParaRPr lang="zh-CN" altLang="en-US" smtClean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mtClean="0">
                <a:latin typeface="Times New Roman" panose="02020603050405020304" pitchFamily="18" charset="0"/>
              </a:rPr>
              <a:t>计算出每个决策的条件风险</a:t>
            </a:r>
            <a:br>
              <a:rPr lang="zh-CN" altLang="en-US" smtClean="0">
                <a:latin typeface="Times New Roman" panose="02020603050405020304" pitchFamily="18" charset="0"/>
              </a:rPr>
            </a:br>
            <a:endParaRPr lang="zh-CN" altLang="en-US" smtClean="0">
              <a:latin typeface="Times New Roman" panose="02020603050405020304" pitchFamily="18" charset="0"/>
            </a:endParaRPr>
          </a:p>
          <a:p>
            <a:pPr lvl="1" eaLnBrk="1" hangingPunct="1"/>
            <a:endParaRPr lang="zh-CN" altLang="en-US" smtClean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mtClean="0">
                <a:latin typeface="Times New Roman" panose="02020603050405020304" pitchFamily="18" charset="0"/>
              </a:rPr>
              <a:t>(3) </a:t>
            </a:r>
            <a:r>
              <a:rPr lang="zh-CN" altLang="en-US" smtClean="0">
                <a:latin typeface="Times New Roman" panose="02020603050405020304" pitchFamily="18" charset="0"/>
              </a:rPr>
              <a:t>找出使条件风险最小的决策</a:t>
            </a:r>
            <a:r>
              <a:rPr lang="en-US" altLang="zh-CN" i="1" smtClean="0">
                <a:latin typeface="Times New Roman" panose="02020603050405020304" pitchFamily="18" charset="0"/>
              </a:rPr>
              <a:t>α</a:t>
            </a:r>
            <a:r>
              <a:rPr lang="en-US" altLang="zh-CN" i="1" baseline="-25000" smtClean="0">
                <a:latin typeface="Times New Roman" panose="02020603050405020304" pitchFamily="18" charset="0"/>
              </a:rPr>
              <a:t>k</a:t>
            </a:r>
            <a:r>
              <a:rPr lang="zh-CN" altLang="en-US" smtClean="0">
                <a:latin typeface="Times New Roman" panose="02020603050405020304" pitchFamily="18" charset="0"/>
              </a:rPr>
              <a:t>　</a:t>
            </a:r>
            <a:br>
              <a:rPr lang="zh-CN" altLang="en-US" smtClean="0">
                <a:latin typeface="Times New Roman" panose="02020603050405020304" pitchFamily="18" charset="0"/>
              </a:rPr>
            </a:br>
            <a:endParaRPr lang="zh-CN" altLang="en-US" smtClean="0">
              <a:latin typeface="Times New Roman" panose="02020603050405020304" pitchFamily="18" charset="0"/>
            </a:endParaRPr>
          </a:p>
        </p:txBody>
      </p:sp>
      <p:pic>
        <p:nvPicPr>
          <p:cNvPr id="65540" name="Picture 5" descr="2_1_5F2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38600"/>
            <a:ext cx="312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2438400" y="5541963"/>
            <a:ext cx="5202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则</a:t>
            </a:r>
            <a:r>
              <a:rPr lang="en-US" altLang="zh-CN" sz="2400" i="1">
                <a:latin typeface="Times New Roman" panose="02020603050405020304" pitchFamily="18" charset="0"/>
              </a:rPr>
              <a:t>α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k</a:t>
            </a:r>
            <a:r>
              <a:rPr lang="zh-CN" altLang="en-US" sz="2800">
                <a:latin typeface="Times New Roman" panose="02020603050405020304" pitchFamily="18" charset="0"/>
              </a:rPr>
              <a:t>就是最小风险贝叶斯决策。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基于最小风险的贝叶斯决策</a:t>
            </a:r>
            <a:endParaRPr lang="zh-CN" altLang="en-US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2.2 </a:t>
            </a:r>
            <a:r>
              <a:rPr lang="zh-CN" altLang="en-US" smtClean="0"/>
              <a:t>在例</a:t>
            </a:r>
            <a:r>
              <a:rPr lang="en-US" altLang="zh-CN" smtClean="0"/>
              <a:t>2.1</a:t>
            </a:r>
            <a:r>
              <a:rPr lang="zh-CN" altLang="en-US" smtClean="0"/>
              <a:t>条件的基础上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已知</a:t>
            </a:r>
            <a:r>
              <a:rPr lang="en-US" altLang="zh-CN" smtClean="0"/>
              <a:t>λ</a:t>
            </a:r>
            <a:r>
              <a:rPr lang="en-US" altLang="zh-CN" baseline="-25000" smtClean="0"/>
              <a:t>11</a:t>
            </a:r>
            <a:r>
              <a:rPr lang="en-US" altLang="zh-CN" smtClean="0"/>
              <a:t>=0,(λ</a:t>
            </a:r>
            <a:r>
              <a:rPr lang="en-US" altLang="zh-CN" baseline="-25000" smtClean="0"/>
              <a:t>11</a:t>
            </a:r>
            <a:r>
              <a:rPr lang="zh-CN" altLang="en-US" smtClean="0"/>
              <a:t>表示</a:t>
            </a:r>
            <a:r>
              <a:rPr lang="en-US" altLang="zh-CN" smtClean="0"/>
              <a:t>λ(α</a:t>
            </a:r>
            <a:r>
              <a:rPr lang="en-US" altLang="zh-CN" baseline="-25000" smtClean="0"/>
              <a:t>1</a:t>
            </a:r>
            <a:r>
              <a:rPr lang="en-US" altLang="zh-CN" smtClean="0"/>
              <a:t>|ω</a:t>
            </a:r>
            <a:r>
              <a:rPr lang="en-US" altLang="zh-CN" baseline="-25000" smtClean="0"/>
              <a:t>1</a:t>
            </a:r>
            <a:r>
              <a:rPr lang="en-US" altLang="zh-CN" smtClean="0"/>
              <a:t>)</a:t>
            </a:r>
            <a:r>
              <a:rPr lang="zh-CN" altLang="en-US" smtClean="0"/>
              <a:t>的简写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smtClean="0"/>
              <a:t>λ</a:t>
            </a:r>
            <a:r>
              <a:rPr lang="en-US" altLang="zh-CN" baseline="-25000" smtClean="0"/>
              <a:t>12</a:t>
            </a:r>
            <a:r>
              <a:rPr lang="en-US" altLang="zh-CN" smtClean="0"/>
              <a:t>=6,λ</a:t>
            </a:r>
            <a:r>
              <a:rPr lang="en-US" altLang="zh-CN" baseline="-25000" smtClean="0"/>
              <a:t>21</a:t>
            </a:r>
            <a:r>
              <a:rPr lang="en-US" altLang="zh-CN" smtClean="0"/>
              <a:t>=1</a:t>
            </a:r>
            <a:r>
              <a:rPr lang="zh-CN" altLang="en-US" smtClean="0"/>
              <a:t>，</a:t>
            </a:r>
            <a:r>
              <a:rPr lang="en-US" altLang="zh-CN" smtClean="0"/>
              <a:t>λ</a:t>
            </a:r>
            <a:r>
              <a:rPr lang="en-US" altLang="zh-CN" baseline="-25000" smtClean="0"/>
              <a:t>22</a:t>
            </a:r>
            <a:r>
              <a:rPr lang="en-US" altLang="zh-CN" smtClean="0"/>
              <a:t>=0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按最小风险贝叶斯决策进行分类</a:t>
            </a:r>
            <a:br>
              <a:rPr lang="zh-CN" altLang="en-US" smtClean="0"/>
            </a:b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基于最小风险的贝叶斯决策</a:t>
            </a:r>
            <a:endParaRPr lang="zh-CN" altLang="en-US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9550" y="1981200"/>
            <a:ext cx="7626350" cy="4876800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2.2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解：已知条件为</a:t>
            </a:r>
            <a:br>
              <a:rPr lang="zh-CN" altLang="en-US" smtClean="0"/>
            </a:br>
            <a:r>
              <a:rPr lang="zh-CN" altLang="en-US" smtClean="0"/>
              <a:t>　　</a:t>
            </a:r>
            <a:r>
              <a:rPr lang="en-US" altLang="zh-CN" smtClean="0"/>
              <a:t>P(ω1)</a:t>
            </a:r>
            <a:r>
              <a:rPr lang="zh-CN" altLang="en-US" smtClean="0"/>
              <a:t>＝</a:t>
            </a:r>
            <a:r>
              <a:rPr lang="en-US" altLang="zh-CN" smtClean="0"/>
              <a:t>0.9, P(ω12)</a:t>
            </a:r>
            <a:r>
              <a:rPr lang="zh-CN" altLang="en-US" smtClean="0"/>
              <a:t>＝</a:t>
            </a:r>
            <a:r>
              <a:rPr lang="en-US" altLang="zh-CN" smtClean="0"/>
              <a:t>0.1</a:t>
            </a:r>
            <a:br>
              <a:rPr lang="en-US" altLang="zh-CN" smtClean="0"/>
            </a:br>
            <a:r>
              <a:rPr lang="zh-CN" altLang="en-US" smtClean="0"/>
              <a:t>　　</a:t>
            </a:r>
            <a:r>
              <a:rPr lang="en-US" altLang="zh-CN" smtClean="0"/>
              <a:t>p(X|ω1)</a:t>
            </a:r>
            <a:r>
              <a:rPr lang="zh-CN" altLang="en-US" smtClean="0"/>
              <a:t>＝</a:t>
            </a:r>
            <a:r>
              <a:rPr lang="en-US" altLang="zh-CN" smtClean="0"/>
              <a:t>0.2, p(X|ω12)</a:t>
            </a:r>
            <a:r>
              <a:rPr lang="zh-CN" altLang="en-US" smtClean="0"/>
              <a:t>＝</a:t>
            </a:r>
            <a:r>
              <a:rPr lang="en-US" altLang="zh-CN" smtClean="0"/>
              <a:t>0.r</a:t>
            </a:r>
            <a:br>
              <a:rPr lang="en-US" altLang="zh-CN" smtClean="0"/>
            </a:br>
            <a:r>
              <a:rPr lang="zh-CN" altLang="en-US" smtClean="0"/>
              <a:t>　　</a:t>
            </a:r>
            <a:r>
              <a:rPr lang="en-US" altLang="zh-CN" smtClean="0"/>
              <a:t>λ11</a:t>
            </a:r>
            <a:r>
              <a:rPr lang="zh-CN" altLang="en-US" smtClean="0"/>
              <a:t>＝</a:t>
            </a:r>
            <a:r>
              <a:rPr lang="en-US" altLang="zh-CN" smtClean="0"/>
              <a:t>0, λ12</a:t>
            </a:r>
            <a:r>
              <a:rPr lang="zh-CN" altLang="en-US" smtClean="0"/>
              <a:t>＝</a:t>
            </a:r>
            <a:r>
              <a:rPr lang="en-US" altLang="zh-CN" smtClean="0"/>
              <a:t>6, λ21</a:t>
            </a:r>
            <a:r>
              <a:rPr lang="zh-CN" altLang="en-US" smtClean="0"/>
              <a:t>＝</a:t>
            </a:r>
            <a:r>
              <a:rPr lang="en-US" altLang="zh-CN" smtClean="0"/>
              <a:t>1, λ22</a:t>
            </a:r>
            <a:r>
              <a:rPr lang="zh-CN" altLang="en-US" smtClean="0"/>
              <a:t>＝</a:t>
            </a:r>
            <a:r>
              <a:rPr lang="en-US" altLang="zh-CN" smtClean="0"/>
              <a:t>0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根据</a:t>
            </a:r>
            <a:r>
              <a:rPr lang="en-US" altLang="zh-CN" smtClean="0"/>
              <a:t>2.1</a:t>
            </a:r>
            <a:r>
              <a:rPr lang="zh-CN" altLang="en-US" smtClean="0"/>
              <a:t>的计算结果可知后验概率为</a:t>
            </a:r>
            <a:br>
              <a:rPr lang="zh-CN" altLang="en-US" smtClean="0"/>
            </a:br>
            <a:r>
              <a:rPr lang="zh-CN" altLang="en-US" smtClean="0"/>
              <a:t>	</a:t>
            </a:r>
            <a:r>
              <a:rPr lang="en-US" altLang="zh-CN" smtClean="0"/>
              <a:t>P(ω1|X)</a:t>
            </a:r>
            <a:r>
              <a:rPr lang="zh-CN" altLang="en-US" smtClean="0"/>
              <a:t>＝</a:t>
            </a:r>
            <a:r>
              <a:rPr lang="en-US" altLang="zh-CN" smtClean="0"/>
              <a:t>0.818</a:t>
            </a:r>
            <a:endParaRPr lang="en-US" altLang="zh-CN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	 P(ω2|X)</a:t>
            </a:r>
            <a:r>
              <a:rPr lang="zh-CN" altLang="en-US" smtClean="0"/>
              <a:t>＝</a:t>
            </a:r>
            <a:r>
              <a:rPr lang="en-US" altLang="zh-CN" smtClean="0"/>
              <a:t>0.182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基于最小风险的贝叶斯决策</a:t>
            </a:r>
            <a:endParaRPr lang="zh-CN" altLang="en-US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9550" y="1981200"/>
            <a:ext cx="7626350" cy="4876800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2.2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再计算出条件风险</a:t>
            </a:r>
            <a:br>
              <a:rPr lang="zh-CN" altLang="en-US" smtClean="0"/>
            </a:br>
            <a:r>
              <a:rPr lang="zh-CN" altLang="en-US" smtClean="0"/>
              <a:t> </a:t>
            </a:r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en-US" altLang="zh-CN" smtClean="0"/>
          </a:p>
        </p:txBody>
      </p:sp>
      <p:pic>
        <p:nvPicPr>
          <p:cNvPr id="68612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05200"/>
            <a:ext cx="65913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基于最小风险的贝叶斯决策</a:t>
            </a:r>
            <a:endParaRPr lang="zh-CN" altLang="en-US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9550" y="1981200"/>
            <a:ext cx="7626350" cy="4876800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2.2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作出决策</a:t>
            </a:r>
            <a:endParaRPr lang="zh-CN" altLang="en-US" smtClean="0"/>
          </a:p>
          <a:p>
            <a:pPr lvl="2" eaLnBrk="1" hangingPunct="1"/>
            <a:r>
              <a:rPr lang="zh-CN" altLang="en-US" smtClean="0"/>
              <a:t>由于</a:t>
            </a:r>
            <a:r>
              <a:rPr lang="en-US" altLang="zh-CN" smtClean="0"/>
              <a:t>R(α1|X)</a:t>
            </a:r>
            <a:r>
              <a:rPr lang="zh-CN" altLang="en-US" smtClean="0"/>
              <a:t>＞</a:t>
            </a:r>
            <a:r>
              <a:rPr lang="en-US" altLang="zh-CN" smtClean="0"/>
              <a:t>R(α2|X)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即决策为</a:t>
            </a:r>
            <a:r>
              <a:rPr lang="en-US" altLang="zh-CN" smtClean="0"/>
              <a:t>ω2</a:t>
            </a:r>
            <a:r>
              <a:rPr lang="zh-CN" altLang="en-US" smtClean="0"/>
              <a:t>的条件风险小于决策为</a:t>
            </a:r>
            <a:r>
              <a:rPr lang="en-US" altLang="zh-CN" smtClean="0"/>
              <a:t>ω1</a:t>
            </a:r>
            <a:r>
              <a:rPr lang="zh-CN" altLang="en-US" smtClean="0"/>
              <a:t>的条件风险，</a:t>
            </a:r>
            <a:endParaRPr lang="zh-CN" altLang="en-US" smtClean="0"/>
          </a:p>
          <a:p>
            <a:pPr lvl="2" eaLnBrk="1" hangingPunct="1"/>
            <a:r>
              <a:rPr lang="zh-CN" altLang="en-US" smtClean="0"/>
              <a:t>因此应采取决策行动</a:t>
            </a:r>
            <a:r>
              <a:rPr lang="en-US" altLang="zh-CN" smtClean="0"/>
              <a:t>α2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即判待识别的细胞</a:t>
            </a:r>
            <a:r>
              <a:rPr lang="en-US" altLang="zh-CN" smtClean="0"/>
              <a:t>X</a:t>
            </a:r>
            <a:r>
              <a:rPr lang="zh-CN" altLang="en-US" smtClean="0"/>
              <a:t>为</a:t>
            </a:r>
            <a:r>
              <a:rPr lang="en-US" altLang="zh-CN" smtClean="0"/>
              <a:t>ω2</a:t>
            </a:r>
            <a:r>
              <a:rPr lang="zh-CN" altLang="en-US" smtClean="0"/>
              <a:t>类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zh-CN" altLang="en-US" smtClean="0"/>
              <a:t>异常细胞。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两种决策方法之间的关系</a:t>
            </a:r>
            <a:endParaRPr lang="zh-CN" altLang="en-US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两种决策方法之间的关系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设损失函数为 </a:t>
            </a:r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lvl="1" eaLnBrk="1" hangingPunct="1"/>
            <a:r>
              <a:rPr lang="zh-CN" altLang="en-US" smtClean="0"/>
              <a:t>条件风险为  </a:t>
            </a:r>
            <a:endParaRPr lang="zh-CN" altLang="en-US" smtClean="0"/>
          </a:p>
        </p:txBody>
      </p:sp>
      <p:pic>
        <p:nvPicPr>
          <p:cNvPr id="70660" name="Picture 5" descr="2_1_2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24200"/>
            <a:ext cx="424815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7" descr="2_1_2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724400"/>
            <a:ext cx="502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4" name="Rectangle 8"/>
          <p:cNvSpPr>
            <a:spLocks noChangeArrowheads="1"/>
          </p:cNvSpPr>
          <p:nvPr/>
        </p:nvSpPr>
        <p:spPr bwMode="auto">
          <a:xfrm>
            <a:off x="3124200" y="5791200"/>
            <a:ext cx="1704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错误概率 </a:t>
            </a:r>
            <a:endParaRPr lang="zh-CN" alt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7168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29000"/>
            <a:ext cx="5614988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5621338" cy="3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引言：什么是决策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管理游戏：犹太人的选择</a:t>
            </a:r>
            <a:endParaRPr lang="en-US" altLang="zh-CN" smtClean="0"/>
          </a:p>
          <a:p>
            <a:pPr lvl="1"/>
            <a:r>
              <a:rPr lang="zh-CN" altLang="en-US" smtClean="0"/>
              <a:t>有三个人要被关进监狱三年，监狱长答应每个人一个要求。</a:t>
            </a:r>
            <a:endParaRPr lang="en-US" altLang="zh-CN" smtClean="0"/>
          </a:p>
          <a:p>
            <a:pPr lvl="1"/>
            <a:r>
              <a:rPr lang="zh-CN" altLang="en-US" smtClean="0"/>
              <a:t>美国人爱抽雪茄，带了三箱雪茄。</a:t>
            </a:r>
            <a:endParaRPr lang="en-US" altLang="zh-CN" smtClean="0"/>
          </a:p>
          <a:p>
            <a:pPr lvl="1"/>
            <a:r>
              <a:rPr lang="zh-CN" altLang="en-US" smtClean="0"/>
              <a:t>法国人浪漫，带了美丽的女子相伴。</a:t>
            </a:r>
            <a:endParaRPr lang="en-US" altLang="zh-CN" smtClean="0"/>
          </a:p>
          <a:p>
            <a:pPr lvl="1"/>
            <a:r>
              <a:rPr lang="zh-CN" altLang="en-US" smtClean="0"/>
              <a:t>犹太人要一部与外界沟通的电话。</a:t>
            </a:r>
            <a:endParaRPr lang="en-US" altLang="zh-CN" smtClean="0"/>
          </a:p>
          <a:p>
            <a:pPr lvl="1"/>
            <a:r>
              <a:rPr lang="zh-CN" altLang="en-US" smtClean="0"/>
              <a:t>三年后</a:t>
            </a:r>
            <a:r>
              <a:rPr lang="en-US" altLang="zh-CN" smtClean="0"/>
              <a:t>……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在限定一类错误率条件下使另一类错误率为最小的两类别决策 </a:t>
            </a:r>
            <a:endParaRPr lang="zh-CN" altLang="en-US" sz="4000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聂曼</a:t>
            </a:r>
            <a:r>
              <a:rPr lang="en-US" altLang="zh-CN" smtClean="0"/>
              <a:t>-</a:t>
            </a:r>
            <a:r>
              <a:rPr lang="zh-CN" altLang="en-US" smtClean="0"/>
              <a:t>皮尔逊判决</a:t>
            </a:r>
            <a:r>
              <a:rPr lang="en-US" altLang="zh-CN" smtClean="0"/>
              <a:t>neyman-pearson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基本思想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两种错误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一种的错误概率固定，另一种尽量小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67000"/>
            <a:ext cx="556260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3" name="Line 5"/>
          <p:cNvSpPr>
            <a:spLocks noChangeShapeType="1"/>
          </p:cNvSpPr>
          <p:nvPr/>
        </p:nvSpPr>
        <p:spPr bwMode="auto">
          <a:xfrm>
            <a:off x="4724400" y="2819400"/>
            <a:ext cx="0" cy="2895600"/>
          </a:xfrm>
          <a:prstGeom prst="line">
            <a:avLst/>
          </a:prstGeom>
          <a:noFill/>
          <a:ln w="9525" cap="rnd">
            <a:solidFill>
              <a:srgbClr val="6600CC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最小最大决策</a:t>
            </a:r>
            <a:endParaRPr lang="zh-CN" altLang="en-US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问题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先验概率未知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基本思想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使得最大可能的风险做小化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最小最大决策</a:t>
            </a:r>
            <a:endParaRPr lang="zh-CN" altLang="en-US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5703888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smtClean="0"/>
              <a:t>序贯分类</a:t>
            </a:r>
            <a:endParaRPr lang="zh-CN" altLang="en-US" sz="4800" b="1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迄今为止所讨论的分类问题，关于待分类样本的所有信息都是一次性提供的。但是，在许多实际问题中，观察实际上是序贯的。随着时间的推移可以得到越来越多的信息。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Bayes</a:t>
            </a:r>
            <a:r>
              <a:rPr lang="zh-CN" altLang="en-US" dirty="0" smtClean="0"/>
              <a:t>决策理论小结</a:t>
            </a:r>
            <a:endParaRPr lang="zh-CN" altLang="en-US" dirty="0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9550" y="1981200"/>
            <a:ext cx="7626350" cy="46482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与其它决策方法比较，</a:t>
            </a:r>
            <a:r>
              <a:rPr lang="en-US" altLang="zh-CN" sz="2800" dirty="0" smtClean="0"/>
              <a:t> Bayes</a:t>
            </a:r>
            <a:r>
              <a:rPr lang="zh-CN" altLang="en-US" sz="2800" dirty="0" smtClean="0"/>
              <a:t>决策理论用概率来描述一切不确定的因素；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通过概率计算来进行“</a:t>
            </a:r>
            <a:r>
              <a:rPr lang="en-US" altLang="zh-CN" sz="2800" dirty="0" smtClean="0"/>
              <a:t>Bayes</a:t>
            </a:r>
            <a:r>
              <a:rPr lang="zh-CN" altLang="en-US" sz="2800" dirty="0" smtClean="0"/>
              <a:t>推理”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具体来说，就是三个概率</a:t>
            </a:r>
            <a:endParaRPr lang="en-US" altLang="zh-CN" sz="2800" dirty="0" smtClean="0"/>
          </a:p>
          <a:p>
            <a:pPr lvl="1" eaLnBrk="1" hangingPunct="1"/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贝叶斯决策理论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机器学习的几种方法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机器学习问题实例</a:t>
            </a:r>
            <a:endParaRPr lang="en-US" altLang="zh-CN" dirty="0" smtClean="0"/>
          </a:p>
          <a:p>
            <a:r>
              <a:rPr lang="zh-CN" altLang="en-US" dirty="0" smtClean="0"/>
              <a:t>机器学习的主要模型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线性回归模型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逻辑回归模型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神经网络模型</a:t>
            </a:r>
            <a:endParaRPr lang="en-US" altLang="zh-CN" dirty="0" smtClean="0"/>
          </a:p>
          <a:p>
            <a:pPr lvl="1"/>
            <a:r>
              <a:rPr lang="zh-CN" altLang="en-US" dirty="0"/>
              <a:t>支持</a:t>
            </a:r>
            <a:r>
              <a:rPr lang="zh-CN" altLang="en-US" dirty="0" smtClean="0"/>
              <a:t>向量机模型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为什么需要概率密度函数的估计</a:t>
            </a:r>
            <a:endParaRPr lang="zh-CN" altLang="en-US" sz="4000" smtClean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9550" y="1981200"/>
            <a:ext cx="7626350" cy="4648200"/>
          </a:xfrm>
        </p:spPr>
        <p:txBody>
          <a:bodyPr/>
          <a:lstStyle/>
          <a:p>
            <a:pPr eaLnBrk="1" hangingPunct="1"/>
            <a:r>
              <a:rPr lang="zh-CN" altLang="en-US" smtClean="0"/>
              <a:t>贝叶斯决策需要的已知信息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贝叶斯分类器中只要知道先验概率，条件概率</a:t>
            </a:r>
            <a:r>
              <a:rPr lang="en-US" altLang="zh-CN" smtClean="0"/>
              <a:t>P(ω</a:t>
            </a:r>
            <a:r>
              <a:rPr lang="en-US" altLang="zh-CN" baseline="-30000" smtClean="0"/>
              <a:t>i</a:t>
            </a:r>
            <a:r>
              <a:rPr lang="en-US" altLang="zh-CN" smtClean="0"/>
              <a:t>),P(x|ω</a:t>
            </a:r>
            <a:r>
              <a:rPr lang="en-US" altLang="zh-CN" baseline="-25000" smtClean="0"/>
              <a:t>i</a:t>
            </a:r>
            <a:r>
              <a:rPr lang="en-US" altLang="zh-CN" smtClean="0"/>
              <a:t>),</a:t>
            </a:r>
            <a:r>
              <a:rPr lang="zh-CN" altLang="en-US" smtClean="0"/>
              <a:t>就可以设计分类器了</a:t>
            </a:r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存在问题</a:t>
            </a:r>
            <a:r>
              <a:rPr lang="en-US" altLang="zh-CN" smtClean="0"/>
              <a:t>: </a:t>
            </a:r>
            <a:r>
              <a:rPr lang="zh-CN" altLang="en-US" smtClean="0"/>
              <a:t>未知概率密度函数</a:t>
            </a:r>
            <a:endParaRPr lang="zh-CN" altLang="en-US" smtClean="0"/>
          </a:p>
          <a:p>
            <a:pPr lvl="2" eaLnBrk="1" hangingPunct="1"/>
            <a:r>
              <a:rPr lang="zh-CN" altLang="en-US" smtClean="0"/>
              <a:t>未知类条件概率密度</a:t>
            </a:r>
            <a:endParaRPr lang="zh-CN" altLang="en-US" smtClean="0"/>
          </a:p>
          <a:p>
            <a:pPr lvl="2" eaLnBrk="1" hangingPunct="1"/>
            <a:r>
              <a:rPr lang="zh-CN" altLang="en-US" smtClean="0"/>
              <a:t>未知先验概率密度</a:t>
            </a:r>
            <a:endParaRPr lang="zh-CN" altLang="en-US" smtClean="0"/>
          </a:p>
          <a:p>
            <a:pPr lvl="2" eaLnBrk="1" hangingPunct="1"/>
            <a:r>
              <a:rPr lang="zh-CN" altLang="en-US" smtClean="0"/>
              <a:t>有一些训练数据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需要研究的问题</a:t>
            </a:r>
            <a:endParaRPr lang="zh-CN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研究如何用已知训练样本的信息去估计</a:t>
            </a:r>
            <a:r>
              <a:rPr lang="en-US" altLang="zh-CN" smtClean="0"/>
              <a:t>P(ω</a:t>
            </a:r>
            <a:r>
              <a:rPr lang="en-US" altLang="zh-CN" baseline="-30000" smtClean="0"/>
              <a:t>i</a:t>
            </a:r>
            <a:r>
              <a:rPr lang="en-US" altLang="zh-CN" smtClean="0"/>
              <a:t>),P(x|ω</a:t>
            </a:r>
            <a:r>
              <a:rPr lang="en-US" altLang="zh-CN" baseline="-30000" smtClean="0"/>
              <a:t>i</a:t>
            </a:r>
            <a:r>
              <a:rPr lang="en-US" altLang="zh-CN" smtClean="0"/>
              <a:t>)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分类器设计的步骤</a:t>
            </a:r>
            <a:r>
              <a:rPr lang="en-US" altLang="zh-CN" smtClean="0"/>
              <a:t>: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第一步</a:t>
            </a:r>
            <a:r>
              <a:rPr lang="en-US" altLang="zh-CN" smtClean="0"/>
              <a:t>: </a:t>
            </a:r>
            <a:r>
              <a:rPr lang="zh-CN" altLang="en-US" smtClean="0"/>
              <a:t>利用样本集估计概率密度函数</a:t>
            </a:r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lvl="1" eaLnBrk="1" hangingPunct="1"/>
            <a:r>
              <a:rPr lang="zh-CN" altLang="en-US" smtClean="0"/>
              <a:t>第二步</a:t>
            </a:r>
            <a:r>
              <a:rPr lang="en-US" altLang="zh-CN" smtClean="0"/>
              <a:t>: </a:t>
            </a:r>
            <a:r>
              <a:rPr lang="zh-CN" altLang="en-US" smtClean="0"/>
              <a:t>利用概率密度函数进行分类决策</a:t>
            </a:r>
            <a:endParaRPr lang="zh-CN" altLang="en-US" smtClean="0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5943600" y="2514600"/>
            <a:ext cx="1000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i="0">
                <a:solidFill>
                  <a:schemeClr val="tx2"/>
                </a:solidFill>
                <a:latin typeface="Arial" panose="020B0604020202020204" pitchFamily="34" charset="0"/>
              </a:rPr>
              <a:t>学习</a:t>
            </a:r>
            <a:endParaRPr lang="zh-CN" altLang="en-US" b="1" i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4267200" y="4038600"/>
            <a:ext cx="1000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i="0">
                <a:solidFill>
                  <a:schemeClr val="tx2"/>
                </a:solidFill>
                <a:latin typeface="Arial" panose="020B0604020202020204" pitchFamily="34" charset="0"/>
              </a:rPr>
              <a:t>训练</a:t>
            </a:r>
            <a:endParaRPr lang="zh-CN" altLang="en-US" b="1" i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4267200" y="5181600"/>
            <a:ext cx="1000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i="0">
                <a:solidFill>
                  <a:schemeClr val="tx2"/>
                </a:solidFill>
                <a:latin typeface="Arial" panose="020B0604020202020204" pitchFamily="34" charset="0"/>
              </a:rPr>
              <a:t>分类</a:t>
            </a:r>
            <a:endParaRPr lang="zh-CN" altLang="en-US" b="1" i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/>
      <p:bldP spid="79878" grpId="0"/>
      <p:bldP spid="7987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贝叶斯决策理论设计分类器步骤 </a:t>
            </a:r>
            <a:endParaRPr lang="zh-CN" altLang="en-US" sz="40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7172" name="Picture 5" descr="3_1b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00400"/>
            <a:ext cx="6858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引言：什么是决策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什么是决策</a:t>
            </a:r>
            <a:endParaRPr lang="en-US" altLang="zh-CN" smtClean="0"/>
          </a:p>
          <a:p>
            <a:pPr lvl="1"/>
            <a:r>
              <a:rPr lang="zh-CN" altLang="en-US" smtClean="0"/>
              <a:t>广义决策：决策是一个过程。</a:t>
            </a:r>
            <a:endParaRPr lang="en-US" altLang="zh-CN" smtClean="0"/>
          </a:p>
          <a:p>
            <a:pPr lvl="1"/>
            <a:r>
              <a:rPr lang="zh-CN" altLang="en-US" smtClean="0"/>
              <a:t>狭义决策：方案的选择即“拍板”。</a:t>
            </a:r>
            <a:endParaRPr lang="en-US" altLang="zh-CN" smtClean="0"/>
          </a:p>
          <a:p>
            <a:pPr lvl="1"/>
            <a:r>
              <a:rPr lang="zh-CN" altLang="en-US" smtClean="0"/>
              <a:t>决策过程的第一步是：明确目标</a:t>
            </a:r>
            <a:endParaRPr lang="en-US" altLang="zh-CN" smtClean="0"/>
          </a:p>
          <a:p>
            <a:pPr lvl="2"/>
            <a:r>
              <a:rPr lang="zh-CN" altLang="en-US" smtClean="0"/>
              <a:t>数学角度：制定准则函数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参数估计的基本学习方法</a:t>
            </a:r>
            <a:endParaRPr lang="zh-CN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两种主要的点估计方法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最大似然估计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贝叶斯估计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贝叶斯学习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最大似然估计</a:t>
            </a:r>
            <a:endParaRPr lang="zh-CN" alt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最大似然估计的特点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通常，训练样本数目增加时具有很好的收敛性质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一般，比其它方法简单，例如比贝叶斯方法简单</a:t>
            </a:r>
            <a:endParaRPr lang="zh-CN" altLang="en-US" smtClean="0"/>
          </a:p>
          <a:p>
            <a:pPr lvl="1"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最大似然估计</a:t>
            </a:r>
            <a:endParaRPr lang="zh-CN" alt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 i="1" smtClean="0">
                <a:latin typeface="Times New Roman" panose="02020603050405020304" pitchFamily="18" charset="0"/>
              </a:rPr>
              <a:t>p</a:t>
            </a:r>
            <a:r>
              <a:rPr lang="en-US" altLang="zh-CN" sz="3600" smtClean="0">
                <a:latin typeface="Times New Roman" panose="02020603050405020304" pitchFamily="18" charset="0"/>
              </a:rPr>
              <a:t>(</a:t>
            </a:r>
            <a:r>
              <a:rPr lang="en-US" altLang="zh-CN" sz="3600" i="1" smtClean="0">
                <a:latin typeface="Times New Roman" panose="02020603050405020304" pitchFamily="18" charset="0"/>
              </a:rPr>
              <a:t>X</a:t>
            </a:r>
            <a:r>
              <a:rPr lang="en-US" altLang="zh-CN" sz="3600" i="1" baseline="30000" smtClean="0">
                <a:latin typeface="Times New Roman" panose="02020603050405020304" pitchFamily="18" charset="0"/>
              </a:rPr>
              <a:t>i </a:t>
            </a:r>
            <a:r>
              <a:rPr lang="en-US" altLang="zh-CN" sz="3600" smtClean="0">
                <a:latin typeface="Times New Roman" panose="02020603050405020304" pitchFamily="18" charset="0"/>
              </a:rPr>
              <a:t>|</a:t>
            </a:r>
            <a:r>
              <a:rPr lang="en-US" altLang="zh-CN" sz="3600" i="1" smtClean="0">
                <a:latin typeface="Times New Roman" panose="02020603050405020304" pitchFamily="18" charset="0"/>
              </a:rPr>
              <a:t>θ</a:t>
            </a:r>
            <a:r>
              <a:rPr lang="en-US" altLang="zh-CN" sz="3600" i="1" baseline="30000" smtClean="0">
                <a:latin typeface="Times New Roman" panose="02020603050405020304" pitchFamily="18" charset="0"/>
              </a:rPr>
              <a:t>i</a:t>
            </a:r>
            <a:r>
              <a:rPr lang="en-US" altLang="zh-CN" sz="3600" smtClean="0">
                <a:latin typeface="Times New Roman" panose="02020603050405020304" pitchFamily="18" charset="0"/>
              </a:rPr>
              <a:t>)</a:t>
            </a:r>
            <a:r>
              <a:rPr lang="zh-CN" altLang="en-US" sz="3600" smtClean="0">
                <a:latin typeface="Times New Roman" panose="02020603050405020304" pitchFamily="18" charset="0"/>
              </a:rPr>
              <a:t>和</a:t>
            </a:r>
            <a:r>
              <a:rPr lang="en-US" altLang="zh-CN" i="1" smtClean="0">
                <a:latin typeface="Times New Roman" panose="02020603050405020304" pitchFamily="18" charset="0"/>
              </a:rPr>
              <a:t>l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l-GR" altLang="zh-CN" i="1" smtClean="0">
                <a:latin typeface="Times New Roman" panose="02020603050405020304" pitchFamily="18" charset="0"/>
              </a:rPr>
              <a:t>θ</a:t>
            </a:r>
            <a:r>
              <a:rPr lang="en-US" altLang="zh-CN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</a:rPr>
              <a:t>的区别</a:t>
            </a:r>
            <a:endParaRPr lang="zh-CN" altLang="en-US" smtClean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i="1" smtClean="0">
                <a:latin typeface="Times New Roman" panose="02020603050405020304" pitchFamily="18" charset="0"/>
              </a:rPr>
              <a:t>p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</a:rPr>
              <a:t>X</a:t>
            </a:r>
            <a:r>
              <a:rPr lang="en-US" altLang="zh-CN" i="1" baseline="30000" smtClean="0">
                <a:latin typeface="Times New Roman" panose="02020603050405020304" pitchFamily="18" charset="0"/>
              </a:rPr>
              <a:t>i </a:t>
            </a:r>
            <a:r>
              <a:rPr lang="en-US" altLang="zh-CN" smtClean="0">
                <a:latin typeface="Times New Roman" panose="02020603050405020304" pitchFamily="18" charset="0"/>
              </a:rPr>
              <a:t>|</a:t>
            </a:r>
            <a:r>
              <a:rPr lang="en-US" altLang="zh-CN" i="1" smtClean="0">
                <a:latin typeface="Times New Roman" panose="02020603050405020304" pitchFamily="18" charset="0"/>
              </a:rPr>
              <a:t>θ</a:t>
            </a:r>
            <a:r>
              <a:rPr lang="en-US" altLang="zh-CN" i="1" baseline="30000" smtClean="0">
                <a:latin typeface="Times New Roman" panose="02020603050405020304" pitchFamily="18" charset="0"/>
              </a:rPr>
              <a:t>i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</a:rPr>
              <a:t>和</a:t>
            </a:r>
            <a:r>
              <a:rPr lang="en-US" altLang="zh-CN" i="1" smtClean="0">
                <a:latin typeface="Times New Roman" panose="02020603050405020304" pitchFamily="18" charset="0"/>
              </a:rPr>
              <a:t>l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l-GR" altLang="zh-CN" i="1" smtClean="0">
                <a:latin typeface="Times New Roman" panose="02020603050405020304" pitchFamily="18" charset="0"/>
              </a:rPr>
              <a:t>θ</a:t>
            </a:r>
            <a:r>
              <a:rPr lang="en-US" altLang="zh-CN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</a:rPr>
              <a:t>形式上相似，但含义不相同</a:t>
            </a:r>
            <a:endParaRPr lang="zh-CN" altLang="en-US" i="1" smtClean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i="1" smtClean="0">
                <a:latin typeface="Times New Roman" panose="02020603050405020304" pitchFamily="18" charset="0"/>
              </a:rPr>
              <a:t>p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</a:rPr>
              <a:t>X</a:t>
            </a:r>
            <a:r>
              <a:rPr lang="en-US" altLang="zh-CN" i="1" baseline="30000" smtClean="0">
                <a:latin typeface="Times New Roman" panose="02020603050405020304" pitchFamily="18" charset="0"/>
              </a:rPr>
              <a:t>i </a:t>
            </a:r>
            <a:r>
              <a:rPr lang="en-US" altLang="zh-CN" smtClean="0">
                <a:latin typeface="Times New Roman" panose="02020603050405020304" pitchFamily="18" charset="0"/>
              </a:rPr>
              <a:t>|</a:t>
            </a:r>
            <a:r>
              <a:rPr lang="en-US" altLang="zh-CN" i="1" smtClean="0">
                <a:latin typeface="Times New Roman" panose="02020603050405020304" pitchFamily="18" charset="0"/>
              </a:rPr>
              <a:t>θ</a:t>
            </a:r>
            <a:r>
              <a:rPr lang="en-US" altLang="zh-CN" i="1" baseline="30000" smtClean="0">
                <a:latin typeface="Times New Roman" panose="02020603050405020304" pitchFamily="18" charset="0"/>
              </a:rPr>
              <a:t>i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</a:rPr>
              <a:t>是</a:t>
            </a:r>
            <a:r>
              <a:rPr lang="en-US" altLang="zh-CN" i="1" smtClean="0">
                <a:latin typeface="Times New Roman" panose="02020603050405020304" pitchFamily="18" charset="0"/>
              </a:rPr>
              <a:t>X</a:t>
            </a:r>
            <a:r>
              <a:rPr lang="en-US" altLang="zh-CN" i="1" baseline="30000" smtClean="0">
                <a:latin typeface="Times New Roman" panose="02020603050405020304" pitchFamily="18" charset="0"/>
              </a:rPr>
              <a:t>i</a:t>
            </a:r>
            <a:r>
              <a:rPr lang="zh-CN" altLang="en-US" smtClean="0">
                <a:latin typeface="Times New Roman" panose="02020603050405020304" pitchFamily="18" charset="0"/>
              </a:rPr>
              <a:t>的函数，是概率密度函数</a:t>
            </a:r>
            <a:br>
              <a:rPr lang="zh-CN" altLang="en-US" smtClean="0">
                <a:latin typeface="Times New Roman" panose="02020603050405020304" pitchFamily="18" charset="0"/>
              </a:rPr>
            </a:br>
            <a:r>
              <a:rPr lang="en-US" altLang="zh-CN" i="1" smtClean="0">
                <a:latin typeface="Times New Roman" panose="02020603050405020304" pitchFamily="18" charset="0"/>
              </a:rPr>
              <a:t>l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l-GR" altLang="zh-CN" i="1" smtClean="0">
                <a:latin typeface="Times New Roman" panose="02020603050405020304" pitchFamily="18" charset="0"/>
              </a:rPr>
              <a:t>θ</a:t>
            </a:r>
            <a:r>
              <a:rPr lang="en-US" altLang="zh-CN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</a:rPr>
              <a:t>是</a:t>
            </a:r>
            <a:r>
              <a:rPr lang="el-GR" altLang="zh-CN" i="1" smtClean="0">
                <a:latin typeface="Times New Roman" panose="02020603050405020304" pitchFamily="18" charset="0"/>
              </a:rPr>
              <a:t>θ</a:t>
            </a:r>
            <a:r>
              <a:rPr lang="en-US" altLang="zh-CN" i="1" baseline="-25000" smtClean="0">
                <a:latin typeface="Times New Roman" panose="02020603050405020304" pitchFamily="18" charset="0"/>
              </a:rPr>
              <a:t>i</a:t>
            </a:r>
            <a:r>
              <a:rPr lang="zh-CN" altLang="en-US" smtClean="0">
                <a:latin typeface="Times New Roman" panose="02020603050405020304" pitchFamily="18" charset="0"/>
              </a:rPr>
              <a:t>的函数，不是概率密度函数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0"/>
            <a:ext cx="6640513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7475"/>
            <a:ext cx="6435725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5957888" y="549275"/>
            <a:ext cx="30337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</a:rPr>
              <a:t>Gaussian</a:t>
            </a:r>
            <a:r>
              <a:rPr lang="zh-CN" altLang="en-US" sz="2400" i="0">
                <a:latin typeface="Times New Roman" panose="02020603050405020304" pitchFamily="18" charset="0"/>
              </a:rPr>
              <a:t>分布，方差已知，均值未知</a:t>
            </a:r>
            <a:endParaRPr lang="zh-CN" altLang="en-US" sz="2400" i="0">
              <a:latin typeface="Times New Roman" panose="02020603050405020304" pitchFamily="18" charset="0"/>
            </a:endParaRPr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6477000" y="2438400"/>
            <a:ext cx="2438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0">
                <a:latin typeface="Times New Roman" panose="02020603050405020304" pitchFamily="18" charset="0"/>
              </a:rPr>
              <a:t>似然函数是均值的函数</a:t>
            </a:r>
            <a:endParaRPr lang="zh-CN" altLang="en-US" sz="2400" i="0">
              <a:latin typeface="Times New Roman" panose="02020603050405020304" pitchFamily="18" charset="0"/>
            </a:endParaRPr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6477000" y="3352800"/>
            <a:ext cx="2438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0">
                <a:latin typeface="Times New Roman" panose="02020603050405020304" pitchFamily="18" charset="0"/>
              </a:rPr>
              <a:t>样本越多，似然函数越尖锐</a:t>
            </a:r>
            <a:endParaRPr lang="zh-CN" altLang="en-US" sz="2400" i="0">
              <a:latin typeface="Times New Roman" panose="02020603050405020304" pitchFamily="18" charset="0"/>
            </a:endParaRP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6477000" y="4283075"/>
            <a:ext cx="2438400" cy="822325"/>
            <a:chOff x="4128" y="2784"/>
            <a:chExt cx="1536" cy="518"/>
          </a:xfrm>
        </p:grpSpPr>
        <p:sp>
          <p:nvSpPr>
            <p:cNvPr id="20493" name="Rectangle 10"/>
            <p:cNvSpPr>
              <a:spLocks noChangeArrowheads="1"/>
            </p:cNvSpPr>
            <p:nvPr/>
          </p:nvSpPr>
          <p:spPr bwMode="auto">
            <a:xfrm>
              <a:off x="4128" y="2784"/>
              <a:ext cx="153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i="0">
                  <a:latin typeface="Times New Roman" panose="02020603050405020304" pitchFamily="18" charset="0"/>
                </a:rPr>
                <a:t>使似然函数最大的值，记为</a:t>
              </a:r>
              <a:r>
                <a:rPr lang="el-GR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l-GR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94" name="Rectangle 11"/>
            <p:cNvSpPr>
              <a:spLocks noChangeArrowheads="1"/>
            </p:cNvSpPr>
            <p:nvPr/>
          </p:nvSpPr>
          <p:spPr bwMode="auto">
            <a:xfrm>
              <a:off x="5136" y="2928"/>
              <a:ext cx="1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^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6"/>
          <p:cNvGrpSpPr/>
          <p:nvPr/>
        </p:nvGrpSpPr>
        <p:grpSpPr bwMode="auto">
          <a:xfrm>
            <a:off x="6477000" y="5029200"/>
            <a:ext cx="2438400" cy="1339850"/>
            <a:chOff x="4080" y="3168"/>
            <a:chExt cx="1536" cy="844"/>
          </a:xfrm>
        </p:grpSpPr>
        <p:sp>
          <p:nvSpPr>
            <p:cNvPr id="20491" name="Rectangle 14"/>
            <p:cNvSpPr>
              <a:spLocks noChangeArrowheads="1"/>
            </p:cNvSpPr>
            <p:nvPr/>
          </p:nvSpPr>
          <p:spPr bwMode="auto">
            <a:xfrm>
              <a:off x="4080" y="3264"/>
              <a:ext cx="153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l-GR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zh-CN" altLang="en-US" sz="2400" i="0">
                  <a:latin typeface="Times New Roman" panose="02020603050405020304" pitchFamily="18" charset="0"/>
                </a:rPr>
                <a:t>同样使对数似然函数取得最大的值</a:t>
              </a:r>
              <a:endParaRPr lang="el-GR" altLang="zh-CN" sz="2400" i="0">
                <a:latin typeface="Times New Roman" panose="02020603050405020304" pitchFamily="18" charset="0"/>
              </a:endParaRPr>
            </a:p>
          </p:txBody>
        </p:sp>
        <p:sp>
          <p:nvSpPr>
            <p:cNvPr id="20492" name="Rectangle 15"/>
            <p:cNvSpPr>
              <a:spLocks noChangeArrowheads="1"/>
            </p:cNvSpPr>
            <p:nvPr/>
          </p:nvSpPr>
          <p:spPr bwMode="auto">
            <a:xfrm>
              <a:off x="4128" y="3168"/>
              <a:ext cx="1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^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5" grpId="0"/>
      <p:bldP spid="242696" grpId="0"/>
      <p:bldP spid="24269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最大似然估计</a:t>
            </a:r>
            <a:endParaRPr lang="zh-CN" alt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最大似然估计的基本思想</a:t>
            </a:r>
            <a:endParaRPr lang="zh-CN" altLang="en-US" smtClean="0"/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1066800" y="2971800"/>
            <a:ext cx="7162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0">
                <a:latin typeface="Times New Roman" panose="02020603050405020304" pitchFamily="18" charset="0"/>
              </a:rPr>
              <a:t>求</a:t>
            </a:r>
            <a:r>
              <a:rPr lang="el-GR" altLang="zh-CN" sz="2800" i="0">
                <a:latin typeface="Times New Roman" panose="02020603050405020304" pitchFamily="18" charset="0"/>
              </a:rPr>
              <a:t>θ</a:t>
            </a:r>
            <a:r>
              <a:rPr kumimoji="1" lang="en-US" altLang="zh-CN" sz="2800" i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aseline="30000">
                <a:latin typeface="Times New Roman" panose="02020603050405020304" pitchFamily="18" charset="0"/>
              </a:rPr>
              <a:t>i</a:t>
            </a:r>
            <a:r>
              <a:rPr lang="zh-CN" altLang="en-US" sz="2800" i="0">
                <a:latin typeface="Times New Roman" panose="02020603050405020304" pitchFamily="18" charset="0"/>
              </a:rPr>
              <a:t>的最大似然估计就是把</a:t>
            </a:r>
            <a:r>
              <a:rPr lang="en-US" altLang="zh-CN" sz="2800">
                <a:latin typeface="Times New Roman" panose="02020603050405020304" pitchFamily="18" charset="0"/>
              </a:rPr>
              <a:t>p</a:t>
            </a:r>
            <a:r>
              <a:rPr lang="en-US" altLang="zh-CN" sz="2800" i="0">
                <a:latin typeface="Times New Roman" panose="02020603050405020304" pitchFamily="18" charset="0"/>
              </a:rPr>
              <a:t>(</a:t>
            </a:r>
            <a:r>
              <a:rPr lang="en-US" altLang="zh-CN" sz="2800">
                <a:latin typeface="Times New Roman" panose="02020603050405020304" pitchFamily="18" charset="0"/>
              </a:rPr>
              <a:t>x</a:t>
            </a:r>
            <a:r>
              <a:rPr kumimoji="1" lang="en-US" altLang="zh-CN" sz="2800" baseline="30000">
                <a:latin typeface="Times New Roman" panose="02020603050405020304" pitchFamily="18" charset="0"/>
              </a:rPr>
              <a:t>i</a:t>
            </a:r>
            <a:r>
              <a:rPr lang="en-US" altLang="zh-CN" sz="2800" i="0">
                <a:latin typeface="Times New Roman" panose="02020603050405020304" pitchFamily="18" charset="0"/>
              </a:rPr>
              <a:t>| </a:t>
            </a:r>
            <a:r>
              <a:rPr lang="el-GR" altLang="zh-CN" sz="2800">
                <a:latin typeface="Times New Roman" panose="02020603050405020304" pitchFamily="18" charset="0"/>
              </a:rPr>
              <a:t>θ</a:t>
            </a:r>
            <a:r>
              <a:rPr lang="en-US" altLang="zh-CN" sz="2800" i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aseline="30000">
                <a:latin typeface="Times New Roman" panose="02020603050405020304" pitchFamily="18" charset="0"/>
              </a:rPr>
              <a:t>i</a:t>
            </a:r>
            <a:r>
              <a:rPr lang="en-US" altLang="zh-CN" sz="2800" i="0">
                <a:latin typeface="Times New Roman" panose="02020603050405020304" pitchFamily="18" charset="0"/>
              </a:rPr>
              <a:t>)</a:t>
            </a:r>
            <a:r>
              <a:rPr lang="zh-CN" altLang="en-US" sz="2800" i="0">
                <a:latin typeface="Times New Roman" panose="02020603050405020304" pitchFamily="18" charset="0"/>
              </a:rPr>
              <a:t>看成</a:t>
            </a:r>
            <a:r>
              <a:rPr lang="el-GR" altLang="zh-CN" sz="2800">
                <a:latin typeface="Times New Roman" panose="02020603050405020304" pitchFamily="18" charset="0"/>
              </a:rPr>
              <a:t>θ</a:t>
            </a:r>
            <a:r>
              <a:rPr kumimoji="1" lang="en-US" altLang="zh-CN" sz="2800" i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aseline="30000">
                <a:latin typeface="Times New Roman" panose="02020603050405020304" pitchFamily="18" charset="0"/>
              </a:rPr>
              <a:t>i</a:t>
            </a:r>
            <a:r>
              <a:rPr lang="zh-CN" altLang="en-US" sz="2800" i="0">
                <a:latin typeface="Times New Roman" panose="02020603050405020304" pitchFamily="18" charset="0"/>
              </a:rPr>
              <a:t>的似然函数，求出使它最大时的</a:t>
            </a:r>
            <a:r>
              <a:rPr lang="el-GR" altLang="zh-CN" sz="2800">
                <a:latin typeface="Times New Roman" panose="02020603050405020304" pitchFamily="18" charset="0"/>
              </a:rPr>
              <a:t>θ</a:t>
            </a:r>
            <a:r>
              <a:rPr lang="en-US" altLang="zh-CN" sz="2800" i="0">
                <a:latin typeface="Times New Roman" panose="02020603050405020304" pitchFamily="18" charset="0"/>
              </a:rPr>
              <a:t> </a:t>
            </a:r>
            <a:r>
              <a:rPr lang="en-US" altLang="zh-CN" sz="2800" baseline="30000">
                <a:latin typeface="Times New Roman" panose="02020603050405020304" pitchFamily="18" charset="0"/>
              </a:rPr>
              <a:t>i</a:t>
            </a:r>
            <a:r>
              <a:rPr lang="zh-CN" altLang="en-US" sz="2800" i="0">
                <a:latin typeface="Times New Roman" panose="02020603050405020304" pitchFamily="18" charset="0"/>
              </a:rPr>
              <a:t>值。</a:t>
            </a:r>
            <a:endParaRPr lang="zh-CN" altLang="en-US" sz="2800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最大似然估计</a:t>
            </a:r>
            <a:endParaRPr lang="zh-CN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最大似然估计的基本思想</a:t>
            </a:r>
            <a:endParaRPr lang="zh-CN" altLang="en-US" smtClean="0">
              <a:latin typeface="Times New Roman" panose="02020603050405020304" pitchFamily="18" charset="0"/>
            </a:endParaRP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对</a:t>
            </a:r>
            <a:r>
              <a:rPr lang="en-US" altLang="zh-CN" i="1" smtClean="0">
                <a:latin typeface="Times New Roman" panose="02020603050405020304" pitchFamily="18" charset="0"/>
              </a:rPr>
              <a:t>θ</a:t>
            </a:r>
            <a:r>
              <a:rPr lang="en-US" altLang="zh-CN" i="1" baseline="30000" smtClean="0">
                <a:latin typeface="Times New Roman" panose="02020603050405020304" pitchFamily="18" charset="0"/>
              </a:rPr>
              <a:t>i</a:t>
            </a:r>
            <a:r>
              <a:rPr lang="zh-CN" altLang="en-US" smtClean="0">
                <a:latin typeface="Times New Roman" panose="02020603050405020304" pitchFamily="18" charset="0"/>
              </a:rPr>
              <a:t>求导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zh-CN" altLang="en-US" smtClean="0">
                <a:latin typeface="Times New Roman" panose="02020603050405020304" pitchFamily="18" charset="0"/>
              </a:rPr>
              <a:t>并令它为</a:t>
            </a:r>
            <a:r>
              <a:rPr lang="en-US" altLang="zh-CN" smtClean="0">
                <a:latin typeface="Times New Roman" panose="02020603050405020304" pitchFamily="18" charset="0"/>
              </a:rPr>
              <a:t>0</a:t>
            </a:r>
            <a:r>
              <a:rPr lang="zh-CN" altLang="en-US" smtClean="0">
                <a:latin typeface="Times New Roman" panose="02020603050405020304" pitchFamily="18" charset="0"/>
              </a:rPr>
              <a:t>：</a:t>
            </a:r>
            <a:endParaRPr lang="zh-CN" altLang="el-GR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630363" y="3352800"/>
          <a:ext cx="3856037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8" name="公式" r:id="rId1" imgW="1612900" imgH="1016000" progId="Equation.3">
                  <p:embed/>
                </p:oleObj>
              </mc:Choice>
              <mc:Fallback>
                <p:oleObj name="公式" r:id="rId1" imgW="1612900" imgH="1016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3352800"/>
                        <a:ext cx="3856037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5902325" y="3124200"/>
          <a:ext cx="3089275" cy="237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9" name="公式" r:id="rId3" imgW="1536700" imgH="1371600" progId="Equation.3">
                  <p:embed/>
                </p:oleObj>
              </mc:Choice>
              <mc:Fallback>
                <p:oleObj name="公式" r:id="rId3" imgW="1536700" imgH="1371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3124200"/>
                        <a:ext cx="3089275" cy="237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11"/>
          <p:cNvGraphicFramePr>
            <a:graphicFrameLocks noChangeAspect="1"/>
          </p:cNvGraphicFramePr>
          <p:nvPr/>
        </p:nvGraphicFramePr>
        <p:xfrm>
          <a:off x="1860550" y="5562600"/>
          <a:ext cx="51498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0" name="Equation" r:id="rId5" imgW="2463800" imgH="292100" progId="Equation.3">
                  <p:embed/>
                </p:oleObj>
              </mc:Choice>
              <mc:Fallback>
                <p:oleObj name="Equation" r:id="rId5" imgW="2463800" imgH="292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5562600"/>
                        <a:ext cx="51498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最大似然估计</a:t>
            </a:r>
            <a:endParaRPr lang="zh-CN" altLang="en-US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: </a:t>
            </a:r>
            <a:r>
              <a:rPr lang="zh-CN" altLang="en-US" smtClean="0"/>
              <a:t>不规则硬币，正面概率</a:t>
            </a:r>
            <a:r>
              <a:rPr lang="en-US" altLang="zh-CN" smtClean="0"/>
              <a:t>u</a:t>
            </a:r>
            <a:r>
              <a:rPr lang="zh-CN" altLang="en-US" smtClean="0"/>
              <a:t>和背面概率</a:t>
            </a:r>
            <a:r>
              <a:rPr lang="en-US" altLang="zh-CN" smtClean="0"/>
              <a:t>1-u</a:t>
            </a:r>
            <a:r>
              <a:rPr lang="zh-CN" altLang="en-US" smtClean="0"/>
              <a:t>未知，且无先验知识。根据观测数据估计新的实验中出现正面还是背面。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有道理？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95400" y="3657600"/>
          <a:ext cx="6553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845"/>
                <a:gridCol w="1796845"/>
                <a:gridCol w="2959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观测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出现结果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</a:t>
                      </a:r>
                      <a:r>
                        <a:rPr lang="zh-CN" altLang="en-US" dirty="0" smtClean="0"/>
                        <a:t>的最大似然估计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第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次观测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正面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第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次观测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背面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第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次观测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正面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第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次观测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正面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867400" y="4038600"/>
            <a:ext cx="10668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i="0" dirty="0">
              <a:solidFill>
                <a:srgbClr val="000000"/>
              </a:solidFill>
              <a:latin typeface="Tahoma" panose="020B060403050404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67400" y="4800600"/>
            <a:ext cx="10668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i="0" dirty="0">
              <a:solidFill>
                <a:srgbClr val="000000"/>
              </a:solidFill>
              <a:latin typeface="Tahoma" panose="020B0604030504040204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67400" y="4419600"/>
            <a:ext cx="10668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i="0" dirty="0">
              <a:solidFill>
                <a:srgbClr val="000000"/>
              </a:solidFill>
              <a:latin typeface="Tahoma" panose="020B0604030504040204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67400" y="5181600"/>
            <a:ext cx="10668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i="0" dirty="0">
              <a:solidFill>
                <a:srgbClr val="000000"/>
              </a:solidFill>
              <a:latin typeface="Tahoma" panose="020B0604030504040204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29400" y="6019800"/>
            <a:ext cx="182562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3200" i="0" kern="0" dirty="0">
                <a:solidFill>
                  <a:srgbClr val="000000"/>
                </a:solidFill>
                <a:latin typeface="Tahoma" panose="020B0604030504040204"/>
                <a:ea typeface="宋体" panose="02010600030101010101" pitchFamily="2" charset="-122"/>
              </a:rPr>
              <a:t>有道理？</a:t>
            </a:r>
            <a:endParaRPr lang="en-US" altLang="zh-CN" sz="3200" i="0" kern="0" dirty="0">
              <a:solidFill>
                <a:srgbClr val="000000"/>
              </a:solidFill>
              <a:latin typeface="Tahoma" panose="020B060403050404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贝叶斯估计</a:t>
            </a:r>
            <a:endParaRPr lang="zh-CN" alt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问题假定：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 smtClean="0">
                <a:latin typeface="Times New Roman" panose="02020603050405020304" pitchFamily="18" charset="0"/>
              </a:rPr>
              <a:t>待估参数</a:t>
            </a:r>
            <a:r>
              <a:rPr lang="el-GR" altLang="zh-CN" i="1" dirty="0" smtClean="0">
                <a:latin typeface="Times New Roman" panose="02020603050405020304" pitchFamily="18" charset="0"/>
              </a:rPr>
              <a:t>θ</a:t>
            </a:r>
            <a:r>
              <a:rPr lang="zh-CN" altLang="en-US" dirty="0" smtClean="0">
                <a:latin typeface="Times New Roman" panose="02020603050405020304" pitchFamily="18" charset="0"/>
              </a:rPr>
              <a:t>是待估计的参数，是随机变量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l-GR" altLang="zh-CN" i="1" dirty="0" smtClean="0">
                <a:latin typeface="Times New Roman" panose="02020603050405020304" pitchFamily="18" charset="0"/>
              </a:rPr>
              <a:t>θ</a:t>
            </a:r>
            <a:r>
              <a:rPr lang="zh-CN" altLang="en-US" dirty="0" smtClean="0">
                <a:latin typeface="Times New Roman" panose="02020603050405020304" pitchFamily="18" charset="0"/>
              </a:rPr>
              <a:t>的概率分布概率已知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 smtClean="0">
                <a:latin typeface="Times New Roman" panose="02020603050405020304" pitchFamily="18" charset="0"/>
              </a:rPr>
              <a:t>学习样本</a:t>
            </a:r>
            <a:r>
              <a:rPr lang="en-US" altLang="zh-CN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 smtClean="0">
                <a:latin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</a:rPr>
              <a:t>= 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i="1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i="1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,…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i="1" baseline="-30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 smtClean="0">
                <a:latin typeface="Times New Roman" panose="02020603050405020304" pitchFamily="18" charset="0"/>
              </a:rPr>
              <a:t>T 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zh-CN" altLang="en-US" dirty="0" smtClean="0">
                <a:latin typeface="Times New Roman" panose="02020603050405020304" pitchFamily="18" charset="0"/>
              </a:rPr>
              <a:t>独立同分布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 smtClean="0">
                <a:latin typeface="Times New Roman" panose="02020603050405020304" pitchFamily="18" charset="0"/>
              </a:rPr>
              <a:t>根据学习样本估计参数</a:t>
            </a:r>
            <a:r>
              <a:rPr lang="el-GR" altLang="zh-CN" i="1" dirty="0" smtClean="0">
                <a:latin typeface="Times New Roman" panose="02020603050405020304" pitchFamily="18" charset="0"/>
              </a:rPr>
              <a:t>θ</a:t>
            </a:r>
            <a:endParaRPr lang="en-US" altLang="zh-CN" i="1" dirty="0" smtClean="0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zh-CN" i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贝叶斯估计</a:t>
            </a:r>
            <a:endParaRPr lang="zh-CN" alt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 smtClean="0">
                <a:latin typeface="Times New Roman" panose="02020603050405020304" pitchFamily="18" charset="0"/>
              </a:rPr>
              <a:t>步骤</a:t>
            </a:r>
            <a:endParaRPr lang="zh-CN" altLang="en-US" sz="360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latin typeface="Times New Roman" panose="02020603050405020304" pitchFamily="18" charset="0"/>
              </a:rPr>
              <a:t>①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mtClean="0">
                <a:latin typeface="Times New Roman" panose="02020603050405020304" pitchFamily="18" charset="0"/>
              </a:rPr>
              <a:t>确定</a:t>
            </a:r>
            <a:r>
              <a:rPr lang="el-GR" altLang="zh-CN" i="1" smtClean="0">
                <a:latin typeface="Times New Roman" panose="02020603050405020304" pitchFamily="18" charset="0"/>
              </a:rPr>
              <a:t>θ</a:t>
            </a:r>
            <a:r>
              <a:rPr lang="zh-CN" altLang="en-US" smtClean="0">
                <a:latin typeface="Times New Roman" panose="02020603050405020304" pitchFamily="18" charset="0"/>
              </a:rPr>
              <a:t>的先验分布</a:t>
            </a:r>
            <a:r>
              <a:rPr lang="en-US" altLang="zh-CN" i="1" smtClean="0">
                <a:latin typeface="Times New Roman" panose="02020603050405020304" pitchFamily="18" charset="0"/>
              </a:rPr>
              <a:t>p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l-GR" altLang="zh-CN" i="1" smtClean="0">
                <a:latin typeface="Times New Roman" panose="02020603050405020304" pitchFamily="18" charset="0"/>
              </a:rPr>
              <a:t>θ</a:t>
            </a:r>
            <a:r>
              <a:rPr lang="en-US" altLang="zh-CN" smtClean="0">
                <a:latin typeface="Times New Roman" panose="02020603050405020304" pitchFamily="18" charset="0"/>
              </a:rPr>
              <a:t>),</a:t>
            </a:r>
            <a:r>
              <a:rPr lang="zh-CN" altLang="en-US" smtClean="0">
                <a:latin typeface="Times New Roman" panose="02020603050405020304" pitchFamily="18" charset="0"/>
              </a:rPr>
              <a:t>。</a:t>
            </a:r>
            <a:endParaRPr lang="zh-CN" altLang="en-US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latin typeface="Times New Roman" panose="02020603050405020304" pitchFamily="18" charset="0"/>
              </a:rPr>
              <a:t>②用样本</a:t>
            </a:r>
            <a:r>
              <a:rPr lang="en-US" altLang="zh-CN" b="1" smtClean="0">
                <a:latin typeface="Times New Roman" panose="02020603050405020304" pitchFamily="18" charset="0"/>
              </a:rPr>
              <a:t>x</a:t>
            </a:r>
            <a:r>
              <a:rPr lang="en-US" altLang="zh-CN" smtClean="0">
                <a:latin typeface="Times New Roman" panose="02020603050405020304" pitchFamily="18" charset="0"/>
              </a:rPr>
              <a:t>=(</a:t>
            </a:r>
            <a:r>
              <a:rPr lang="en-US" altLang="zh-CN" i="1" smtClean="0">
                <a:latin typeface="Times New Roman" panose="02020603050405020304" pitchFamily="18" charset="0"/>
              </a:rPr>
              <a:t>x</a:t>
            </a:r>
            <a:r>
              <a:rPr lang="en-US" altLang="zh-CN" i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i="1" smtClean="0">
                <a:latin typeface="Times New Roman" panose="02020603050405020304" pitchFamily="18" charset="0"/>
              </a:rPr>
              <a:t>, x</a:t>
            </a:r>
            <a:r>
              <a:rPr lang="en-US" altLang="zh-CN" i="1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</a:rPr>
              <a:t>,….</a:t>
            </a:r>
            <a:r>
              <a:rPr lang="en-US" altLang="zh-CN" i="1" smtClean="0">
                <a:latin typeface="Times New Roman" panose="02020603050405020304" pitchFamily="18" charset="0"/>
              </a:rPr>
              <a:t> x</a:t>
            </a:r>
            <a:r>
              <a:rPr lang="en-US" altLang="zh-CN" i="1" baseline="-30000" smtClean="0">
                <a:latin typeface="Times New Roman" panose="02020603050405020304" pitchFamily="18" charset="0"/>
              </a:rPr>
              <a:t>N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en-US" altLang="zh-CN" i="1" baseline="30000" smtClean="0">
                <a:latin typeface="Times New Roman" panose="02020603050405020304" pitchFamily="18" charset="0"/>
              </a:rPr>
              <a:t>T</a:t>
            </a:r>
            <a:r>
              <a:rPr lang="zh-CN" altLang="en-US" smtClean="0">
                <a:latin typeface="Times New Roman" panose="02020603050405020304" pitchFamily="18" charset="0"/>
              </a:rPr>
              <a:t>求出样本的联合概率密度分布</a:t>
            </a:r>
            <a:r>
              <a:rPr lang="en-US" altLang="zh-CN" i="1" smtClean="0">
                <a:latin typeface="Times New Roman" panose="02020603050405020304" pitchFamily="18" charset="0"/>
              </a:rPr>
              <a:t>p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n-US" altLang="zh-CN" b="1" smtClean="0">
                <a:latin typeface="Times New Roman" panose="02020603050405020304" pitchFamily="18" charset="0"/>
              </a:rPr>
              <a:t>x</a:t>
            </a:r>
            <a:r>
              <a:rPr lang="en-US" altLang="zh-CN" smtClean="0">
                <a:latin typeface="Times New Roman" panose="02020603050405020304" pitchFamily="18" charset="0"/>
              </a:rPr>
              <a:t>| </a:t>
            </a:r>
            <a:r>
              <a:rPr lang="el-GR" altLang="zh-CN" i="1" smtClean="0">
                <a:latin typeface="Times New Roman" panose="02020603050405020304" pitchFamily="18" charset="0"/>
              </a:rPr>
              <a:t>θ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</a:rPr>
              <a:t>，它是</a:t>
            </a:r>
            <a:r>
              <a:rPr lang="el-GR" altLang="zh-CN" i="1" smtClean="0">
                <a:latin typeface="Times New Roman" panose="02020603050405020304" pitchFamily="18" charset="0"/>
              </a:rPr>
              <a:t>θ</a:t>
            </a:r>
            <a:r>
              <a:rPr lang="zh-CN" altLang="en-US" smtClean="0">
                <a:latin typeface="Times New Roman" panose="02020603050405020304" pitchFamily="18" charset="0"/>
              </a:rPr>
              <a:t>的函数。</a:t>
            </a:r>
            <a:endParaRPr lang="zh-CN" altLang="en-US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latin typeface="Times New Roman" panose="02020603050405020304" pitchFamily="18" charset="0"/>
              </a:rPr>
              <a:t>③利用贝叶斯公式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zh-CN" altLang="en-US" smtClean="0">
                <a:latin typeface="Times New Roman" panose="02020603050405020304" pitchFamily="18" charset="0"/>
              </a:rPr>
              <a:t>求</a:t>
            </a:r>
            <a:r>
              <a:rPr lang="el-GR" altLang="zh-CN" i="1" smtClean="0">
                <a:latin typeface="Times New Roman" panose="02020603050405020304" pitchFamily="18" charset="0"/>
              </a:rPr>
              <a:t>θ</a:t>
            </a:r>
            <a:r>
              <a:rPr lang="zh-CN" altLang="en-US" smtClean="0">
                <a:latin typeface="Times New Roman" panose="02020603050405020304" pitchFamily="18" charset="0"/>
              </a:rPr>
              <a:t>的后验概率</a:t>
            </a:r>
            <a:endParaRPr lang="zh-CN" altLang="en-US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latin typeface="Times New Roman" panose="02020603050405020304" pitchFamily="18" charset="0"/>
              </a:rPr>
              <a:t>④利用定理求贝叶斯估计量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2667000" y="4314825"/>
          <a:ext cx="31591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4" name="公式" r:id="rId1" imgW="1790700" imgH="508000" progId="Equation.3">
                  <p:embed/>
                </p:oleObj>
              </mc:Choice>
              <mc:Fallback>
                <p:oleObj name="公式" r:id="rId1" imgW="17907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314825"/>
                        <a:ext cx="315912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3200400" y="5638800"/>
          <a:ext cx="231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5" name="公式" r:id="rId3" imgW="1104265" imgH="355600" progId="Equation.3">
                  <p:embed/>
                </p:oleObj>
              </mc:Choice>
              <mc:Fallback>
                <p:oleObj name="公式" r:id="rId3" imgW="1104265" imgH="355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638800"/>
                        <a:ext cx="2311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贝叶斯估计</a:t>
            </a:r>
            <a:endParaRPr lang="zh-CN" altLang="en-US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066800"/>
            <a:ext cx="7072312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引言：什么是决策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决策的种类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确定型决策：备选方案只存在一种自然状态的决策。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风险型决策：备选方案存在两种或两种以上自然状态，风险型决策每种自然状态发生的概率可以估计的决策。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非确定型决策：备选方案存在两种或两种以上自然状态，每种自然状态发生的概率无法估计的决策。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85800"/>
            <a:ext cx="5618163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贝叶斯学习</a:t>
            </a:r>
            <a:endParaRPr lang="zh-CN" altLang="en-US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Times New Roman" panose="02020603050405020304" pitchFamily="18" charset="0"/>
              </a:rPr>
              <a:t>贝叶斯学习基本思想</a:t>
            </a:r>
            <a:endParaRPr lang="zh-CN" altLang="en-US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latin typeface="Times New Roman" panose="02020603050405020304" pitchFamily="18" charset="0"/>
              </a:rPr>
              <a:t>已知</a:t>
            </a:r>
            <a:r>
              <a:rPr lang="en-US" altLang="zh-CN" smtClean="0">
                <a:latin typeface="Times New Roman" panose="02020603050405020304" pitchFamily="18" charset="0"/>
              </a:rPr>
              <a:t>: </a:t>
            </a:r>
            <a:r>
              <a:rPr lang="zh-CN" altLang="en-US" smtClean="0">
                <a:latin typeface="Times New Roman" panose="02020603050405020304" pitchFamily="18" charset="0"/>
              </a:rPr>
              <a:t>样本</a:t>
            </a:r>
            <a:r>
              <a:rPr lang="en-US" altLang="zh-CN" b="1" i="1" smtClean="0">
                <a:latin typeface="Times New Roman" panose="02020603050405020304" pitchFamily="18" charset="0"/>
              </a:rPr>
              <a:t>X</a:t>
            </a:r>
            <a:r>
              <a:rPr lang="en-US" altLang="zh-CN" smtClean="0">
                <a:latin typeface="Times New Roman" panose="02020603050405020304" pitchFamily="18" charset="0"/>
              </a:rPr>
              <a:t>=(</a:t>
            </a:r>
            <a:r>
              <a:rPr lang="en-US" altLang="zh-CN" i="1" smtClean="0">
                <a:latin typeface="Times New Roman" panose="02020603050405020304" pitchFamily="18" charset="0"/>
              </a:rPr>
              <a:t>x</a:t>
            </a:r>
            <a:r>
              <a:rPr lang="en-US" altLang="zh-CN" i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i="1" smtClean="0">
                <a:latin typeface="Times New Roman" panose="02020603050405020304" pitchFamily="18" charset="0"/>
              </a:rPr>
              <a:t>, x</a:t>
            </a:r>
            <a:r>
              <a:rPr lang="en-US" altLang="zh-CN" i="1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</a:rPr>
              <a:t>,….</a:t>
            </a:r>
            <a:r>
              <a:rPr lang="en-US" altLang="zh-CN" i="1" smtClean="0">
                <a:latin typeface="Times New Roman" panose="02020603050405020304" pitchFamily="18" charset="0"/>
              </a:rPr>
              <a:t> x</a:t>
            </a:r>
            <a:r>
              <a:rPr lang="en-US" altLang="zh-CN" i="1" baseline="-30000" smtClean="0">
                <a:latin typeface="Times New Roman" panose="02020603050405020304" pitchFamily="18" charset="0"/>
              </a:rPr>
              <a:t>N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en-US" altLang="zh-CN" i="1" baseline="30000" smtClean="0">
                <a:latin typeface="Times New Roman" panose="02020603050405020304" pitchFamily="18" charset="0"/>
              </a:rPr>
              <a:t>T</a:t>
            </a:r>
            <a:endParaRPr lang="en-US" altLang="zh-CN" i="1" baseline="3000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latin typeface="Times New Roman" panose="02020603050405020304" pitchFamily="18" charset="0"/>
              </a:rPr>
              <a:t>问题</a:t>
            </a:r>
            <a:r>
              <a:rPr lang="en-US" altLang="zh-CN" smtClean="0">
                <a:latin typeface="Times New Roman" panose="02020603050405020304" pitchFamily="18" charset="0"/>
              </a:rPr>
              <a:t>: </a:t>
            </a:r>
            <a:r>
              <a:rPr lang="zh-CN" altLang="en-US" smtClean="0">
                <a:latin typeface="Times New Roman" panose="02020603050405020304" pitchFamily="18" charset="0"/>
              </a:rPr>
              <a:t>通过样本集推断总体分布</a:t>
            </a:r>
            <a:r>
              <a:rPr lang="en-US" altLang="zh-CN" i="1" smtClean="0">
                <a:latin typeface="Times New Roman" panose="02020603050405020304" pitchFamily="18" charset="0"/>
              </a:rPr>
              <a:t>p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</a:rPr>
              <a:t>x</a:t>
            </a:r>
            <a:r>
              <a:rPr lang="en-US" altLang="zh-CN" smtClean="0">
                <a:latin typeface="Times New Roman" panose="02020603050405020304" pitchFamily="18" charset="0"/>
              </a:rPr>
              <a:t>|</a:t>
            </a:r>
            <a:r>
              <a:rPr lang="en-US" altLang="zh-CN" i="1" smtClean="0">
                <a:latin typeface="Times New Roman" panose="02020603050405020304" pitchFamily="18" charset="0"/>
              </a:rPr>
              <a:t>X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>
                <a:latin typeface="Times New Roman" panose="02020603050405020304" pitchFamily="18" charset="0"/>
              </a:rPr>
              <a:t>总体分布形式已知</a:t>
            </a:r>
            <a:endParaRPr lang="zh-CN" altLang="en-US" smtClean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>
                <a:latin typeface="Times New Roman" panose="02020603050405020304" pitchFamily="18" charset="0"/>
              </a:rPr>
              <a:t>问题转化为估计参数</a:t>
            </a:r>
            <a:r>
              <a:rPr lang="el-GR" altLang="zh-CN" sz="2800" i="1" smtClean="0">
                <a:latin typeface="Times New Roman" panose="02020603050405020304" pitchFamily="18" charset="0"/>
              </a:rPr>
              <a:t>θ</a:t>
            </a:r>
            <a:r>
              <a:rPr lang="zh-CN" altLang="en-US" smtClean="0">
                <a:latin typeface="Times New Roman" panose="02020603050405020304" pitchFamily="18" charset="0"/>
              </a:rPr>
              <a:t>的估计问题，即</a:t>
            </a:r>
            <a:r>
              <a:rPr lang="en-US" altLang="zh-CN" smtClean="0">
                <a:latin typeface="Times New Roman" panose="02020603050405020304" pitchFamily="18" charset="0"/>
              </a:rPr>
              <a:t>: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zh-CN" smtClean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zh-CN" smtClean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zh-CN" smtClean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>
                <a:latin typeface="Times New Roman" panose="02020603050405020304" pitchFamily="18" charset="0"/>
              </a:rPr>
              <a:t>然后再利用</a:t>
            </a:r>
            <a:r>
              <a:rPr lang="en-US" altLang="zh-CN" i="1" smtClean="0">
                <a:latin typeface="Times New Roman" panose="02020603050405020304" pitchFamily="18" charset="0"/>
              </a:rPr>
              <a:t>p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l-GR" altLang="zh-CN" sz="2800" i="1" smtClean="0">
                <a:latin typeface="Times New Roman" panose="02020603050405020304" pitchFamily="18" charset="0"/>
              </a:rPr>
              <a:t>θ</a:t>
            </a:r>
            <a:r>
              <a:rPr lang="en-US" altLang="zh-CN" i="1" smtClean="0">
                <a:latin typeface="Times New Roman" panose="02020603050405020304" pitchFamily="18" charset="0"/>
              </a:rPr>
              <a:t> </a:t>
            </a:r>
            <a:r>
              <a:rPr lang="en-US" altLang="zh-CN" smtClean="0">
                <a:latin typeface="Times New Roman" panose="02020603050405020304" pitchFamily="18" charset="0"/>
              </a:rPr>
              <a:t>|</a:t>
            </a:r>
            <a:r>
              <a:rPr lang="en-US" altLang="zh-CN" b="1" smtClean="0">
                <a:latin typeface="Times New Roman" panose="02020603050405020304" pitchFamily="18" charset="0"/>
              </a:rPr>
              <a:t>X</a:t>
            </a:r>
            <a:r>
              <a:rPr lang="en-US" altLang="zh-CN" smtClean="0">
                <a:latin typeface="Times New Roman" panose="02020603050405020304" pitchFamily="18" charset="0"/>
              </a:rPr>
              <a:t>) </a:t>
            </a:r>
            <a:r>
              <a:rPr lang="zh-CN" altLang="en-US" smtClean="0">
                <a:latin typeface="Times New Roman" panose="02020603050405020304" pitchFamily="18" charset="0"/>
              </a:rPr>
              <a:t>估计</a:t>
            </a:r>
            <a:r>
              <a:rPr lang="en-US" altLang="zh-CN" i="1" smtClean="0">
                <a:latin typeface="Times New Roman" panose="02020603050405020304" pitchFamily="18" charset="0"/>
              </a:rPr>
              <a:t>p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</a:rPr>
              <a:t>x</a:t>
            </a:r>
            <a:r>
              <a:rPr lang="en-US" altLang="zh-CN" smtClean="0">
                <a:latin typeface="Times New Roman" panose="02020603050405020304" pitchFamily="18" charset="0"/>
              </a:rPr>
              <a:t>|</a:t>
            </a:r>
            <a:r>
              <a:rPr lang="en-US" altLang="zh-CN" b="1" smtClean="0">
                <a:latin typeface="Times New Roman" panose="02020603050405020304" pitchFamily="18" charset="0"/>
              </a:rPr>
              <a:t>X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endParaRPr lang="en-US" altLang="zh-CN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48132" name="Object 6"/>
          <p:cNvGraphicFramePr>
            <a:graphicFrameLocks noChangeAspect="1"/>
          </p:cNvGraphicFramePr>
          <p:nvPr/>
        </p:nvGraphicFramePr>
        <p:xfrm>
          <a:off x="2667000" y="4495800"/>
          <a:ext cx="3271838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0" name="公式" r:id="rId1" imgW="1854200" imgH="520700" progId="Equation.3">
                  <p:embed/>
                </p:oleObj>
              </mc:Choice>
              <mc:Fallback>
                <p:oleObj name="公式" r:id="rId1" imgW="1854200" imgH="520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3271838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贝叶斯学习</a:t>
            </a:r>
            <a:endParaRPr lang="zh-CN" altLang="en-US" smtClean="0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32712" cy="4535487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贝叶斯学习基本思想</a:t>
            </a:r>
            <a:br>
              <a:rPr lang="zh-CN" altLang="en-US" smtClean="0">
                <a:latin typeface="Times New Roman" panose="02020603050405020304" pitchFamily="18" charset="0"/>
              </a:rPr>
            </a:br>
            <a:br>
              <a:rPr lang="zh-CN" altLang="en-US" smtClean="0">
                <a:latin typeface="Times New Roman" panose="02020603050405020304" pitchFamily="18" charset="0"/>
              </a:rPr>
            </a:br>
            <a:endParaRPr lang="el-GR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546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71600" y="4572000"/>
          <a:ext cx="32067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0" name="Equation" r:id="rId1" imgW="1447800" imgH="431800" progId="Equation.DSMT4">
                  <p:embed/>
                </p:oleObj>
              </mc:Choice>
              <mc:Fallback>
                <p:oleObj name="Equation" r:id="rId1" imgW="14478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0"/>
                        <a:ext cx="320675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6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58863" y="2743200"/>
          <a:ext cx="673258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1" name="公式" r:id="rId3" imgW="2984500" imgH="279400" progId="Equation.3">
                  <p:embed/>
                </p:oleObj>
              </mc:Choice>
              <mc:Fallback>
                <p:oleObj name="公式" r:id="rId3" imgW="29845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2743200"/>
                        <a:ext cx="6732587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62" name="Object 6"/>
          <p:cNvGraphicFramePr>
            <a:graphicFrameLocks noChangeAspect="1"/>
          </p:cNvGraphicFramePr>
          <p:nvPr/>
        </p:nvGraphicFramePr>
        <p:xfrm>
          <a:off x="1143000" y="5486400"/>
          <a:ext cx="64833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2" name="公式" r:id="rId5" imgW="2882900" imgH="431800" progId="Equation.3">
                  <p:embed/>
                </p:oleObj>
              </mc:Choice>
              <mc:Fallback>
                <p:oleObj name="公式" r:id="rId5" imgW="28829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86400"/>
                        <a:ext cx="64833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63" name="Object 7"/>
          <p:cNvGraphicFramePr>
            <a:graphicFrameLocks noChangeAspect="1"/>
          </p:cNvGraphicFramePr>
          <p:nvPr/>
        </p:nvGraphicFramePr>
        <p:xfrm>
          <a:off x="381000" y="3429000"/>
          <a:ext cx="40576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3" name="公式" r:id="rId7" imgW="1803400" imgH="482600" progId="Equation.3">
                  <p:embed/>
                </p:oleObj>
              </mc:Choice>
              <mc:Fallback>
                <p:oleObj name="公式" r:id="rId7" imgW="18034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429000"/>
                        <a:ext cx="405765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5105400" y="4800600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0">
                <a:latin typeface="Times New Roman" panose="02020603050405020304" pitchFamily="18" charset="0"/>
              </a:rPr>
              <a:t>根据独立性假设</a:t>
            </a:r>
            <a:endParaRPr lang="zh-CN" altLang="en-US" sz="2800" i="0">
              <a:latin typeface="Times New Roman" panose="02020603050405020304" pitchFamily="18" charset="0"/>
            </a:endParaRPr>
          </a:p>
        </p:txBody>
      </p:sp>
      <p:graphicFrame>
        <p:nvGraphicFramePr>
          <p:cNvPr id="275465" name="Object 9"/>
          <p:cNvGraphicFramePr>
            <a:graphicFrameLocks noChangeAspect="1"/>
          </p:cNvGraphicFramePr>
          <p:nvPr/>
        </p:nvGraphicFramePr>
        <p:xfrm>
          <a:off x="4595813" y="3343275"/>
          <a:ext cx="38576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4" name="公式" r:id="rId9" imgW="1714500" imgH="558800" progId="Equation.3">
                  <p:embed/>
                </p:oleObj>
              </mc:Choice>
              <mc:Fallback>
                <p:oleObj name="公式" r:id="rId9" imgW="1714500" imgH="558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3" y="3343275"/>
                        <a:ext cx="3857625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贝叶斯学习</a:t>
            </a:r>
            <a:endParaRPr lang="zh-CN" altLang="en-US" smtClean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32712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Times New Roman" panose="02020603050405020304" pitchFamily="18" charset="0"/>
              </a:rPr>
              <a:t>例</a:t>
            </a:r>
            <a:r>
              <a:rPr lang="en-US" altLang="zh-CN" smtClean="0">
                <a:latin typeface="Times New Roman" panose="02020603050405020304" pitchFamily="18" charset="0"/>
              </a:rPr>
              <a:t>:</a:t>
            </a:r>
            <a:r>
              <a:rPr lang="zh-CN" altLang="en-US" smtClean="0">
                <a:latin typeface="Times New Roman" panose="02020603050405020304" pitchFamily="18" charset="0"/>
              </a:rPr>
              <a:t>一维随机变量</a:t>
            </a:r>
            <a:r>
              <a:rPr lang="en-US" altLang="zh-CN" i="1" smtClean="0">
                <a:latin typeface="Times New Roman" panose="02020603050405020304" pitchFamily="18" charset="0"/>
              </a:rPr>
              <a:t>x</a:t>
            </a:r>
            <a:r>
              <a:rPr lang="zh-CN" altLang="en-US" smtClean="0">
                <a:latin typeface="Times New Roman" panose="02020603050405020304" pitchFamily="18" charset="0"/>
              </a:rPr>
              <a:t>服从均匀分布</a:t>
            </a:r>
            <a:br>
              <a:rPr lang="zh-CN" altLang="en-US" smtClean="0">
                <a:latin typeface="Times New Roman" panose="02020603050405020304" pitchFamily="18" charset="0"/>
              </a:rPr>
            </a:br>
            <a:br>
              <a:rPr lang="zh-CN" altLang="en-US" smtClean="0">
                <a:latin typeface="Times New Roman" panose="02020603050405020304" pitchFamily="18" charset="0"/>
              </a:rPr>
            </a:br>
            <a:br>
              <a:rPr lang="zh-CN" altLang="en-US" smtClean="0">
                <a:latin typeface="Times New Roman" panose="02020603050405020304" pitchFamily="18" charset="0"/>
              </a:rPr>
            </a:br>
            <a:endParaRPr lang="zh-CN" altLang="en-US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l-GR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未知，但分布概率已知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b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给出一组观测值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X={4,7,2,8}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，估计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p(x|</a:t>
            </a:r>
            <a:r>
              <a:rPr lang="el-GR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l-GR" altLang="zh-CN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136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10000" y="2514600"/>
          <a:ext cx="320675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0" name="公式" r:id="rId1" imgW="1320165" imgH="482600" progId="Equation.3">
                  <p:embed/>
                </p:oleObj>
              </mc:Choice>
              <mc:Fallback>
                <p:oleObj name="公式" r:id="rId1" imgW="1320165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514600"/>
                        <a:ext cx="320675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6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71600" y="2895600"/>
          <a:ext cx="2454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1" name="公式" r:id="rId3" imgW="1091565" imgH="203200" progId="Equation.3">
                  <p:embed/>
                </p:oleObj>
              </mc:Choice>
              <mc:Fallback>
                <p:oleObj name="公式" r:id="rId3" imgW="1091565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95600"/>
                        <a:ext cx="2454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9" name="Object 9"/>
          <p:cNvGraphicFramePr>
            <a:graphicFrameLocks noChangeAspect="1"/>
          </p:cNvGraphicFramePr>
          <p:nvPr/>
        </p:nvGraphicFramePr>
        <p:xfrm>
          <a:off x="3505200" y="4648200"/>
          <a:ext cx="31988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2" name="公式" r:id="rId5" imgW="1422400" imgH="482600" progId="Equation.3">
                  <p:embed/>
                </p:oleObj>
              </mc:Choice>
              <mc:Fallback>
                <p:oleObj name="公式" r:id="rId5" imgW="14224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648200"/>
                        <a:ext cx="3198813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70" name="Object 10"/>
          <p:cNvGraphicFramePr>
            <a:graphicFrameLocks noChangeAspect="1"/>
          </p:cNvGraphicFramePr>
          <p:nvPr/>
        </p:nvGraphicFramePr>
        <p:xfrm>
          <a:off x="1714500" y="4953000"/>
          <a:ext cx="1714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3" name="公式" r:id="rId7" imgW="761365" imgH="203200" progId="Equation.3">
                  <p:embed/>
                </p:oleObj>
              </mc:Choice>
              <mc:Fallback>
                <p:oleObj name="公式" r:id="rId7" imgW="761365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953000"/>
                        <a:ext cx="1714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贝叶斯学习</a:t>
            </a:r>
            <a:endParaRPr lang="zh-CN" altLang="en-US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6553200" cy="424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81600"/>
            <a:ext cx="8494713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贝叶斯学习</a:t>
            </a:r>
            <a:endParaRPr lang="zh-CN" alt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32712" cy="4535487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最后，根据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l-GR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和下式得到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57348" name="Object 8"/>
          <p:cNvGraphicFramePr>
            <a:graphicFrameLocks noChangeAspect="1"/>
          </p:cNvGraphicFramePr>
          <p:nvPr/>
        </p:nvGraphicFramePr>
        <p:xfrm>
          <a:off x="914400" y="3124200"/>
          <a:ext cx="68453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98" name="公式" r:id="rId1" imgW="3035300" imgH="279400" progId="Equation.3">
                  <p:embed/>
                </p:oleObj>
              </mc:Choice>
              <mc:Fallback>
                <p:oleObj name="公式" r:id="rId1" imgW="3035300" imgH="279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24200"/>
                        <a:ext cx="68453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7772400" y="3581400"/>
          <a:ext cx="43021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99" name="Equation" r:id="rId3" imgW="190500" imgH="355600" progId="Equation.DSMT4">
                  <p:embed/>
                </p:oleObj>
              </mc:Choice>
              <mc:Fallback>
                <p:oleObj name="Equation" r:id="rId3" imgW="190500" imgH="355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581400"/>
                        <a:ext cx="430213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6248400" y="3657600"/>
          <a:ext cx="31591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0" name="Equation" r:id="rId5" imgW="139700" imgH="355600" progId="Equation.DSMT4">
                  <p:embed/>
                </p:oleObj>
              </mc:Choice>
              <mc:Fallback>
                <p:oleObj name="Equation" r:id="rId5" imgW="139700" imgH="355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657600"/>
                        <a:ext cx="315913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>
            <a:off x="5715000" y="3657600"/>
            <a:ext cx="533400" cy="3810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>
            <a:off x="6781800" y="3657600"/>
            <a:ext cx="838200" cy="2286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609600" y="4648200"/>
          <a:ext cx="11445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1" name="Equation" r:id="rId7" imgW="508000" imgH="355600" progId="Equation.DSMT4">
                  <p:embed/>
                </p:oleObj>
              </mc:Choice>
              <mc:Fallback>
                <p:oleObj name="Equation" r:id="rId7" imgW="508000" imgH="355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648200"/>
                        <a:ext cx="114458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83" name="Object 6"/>
          <p:cNvGraphicFramePr>
            <a:graphicFrameLocks noChangeAspect="1"/>
          </p:cNvGraphicFramePr>
          <p:nvPr/>
        </p:nvGraphicFramePr>
        <p:xfrm>
          <a:off x="1981200" y="4367213"/>
          <a:ext cx="1400175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2" name="Equation" r:id="rId9" imgW="622300" imgH="596900" progId="Equation.DSMT4">
                  <p:embed/>
                </p:oleObj>
              </mc:Choice>
              <mc:Fallback>
                <p:oleObj name="Equation" r:id="rId9" imgW="622300" imgH="596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67213"/>
                        <a:ext cx="1400175" cy="134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4105275" y="5257800"/>
          <a:ext cx="122872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3" name="Equation" r:id="rId11" imgW="545465" imgH="152400" progId="Equation.DSMT4">
                  <p:embed/>
                </p:oleObj>
              </mc:Choice>
              <mc:Fallback>
                <p:oleObj name="Equation" r:id="rId11" imgW="545465" imgH="152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5257800"/>
                        <a:ext cx="122872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/>
        </p:nvGraphicFramePr>
        <p:xfrm>
          <a:off x="4114800" y="4303713"/>
          <a:ext cx="111442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4" name="Equation" r:id="rId13" imgW="495300" imgH="152400" progId="Equation.DSMT4">
                  <p:embed/>
                </p:oleObj>
              </mc:Choice>
              <mc:Fallback>
                <p:oleObj name="Equation" r:id="rId13" imgW="495300" imgH="152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303713"/>
                        <a:ext cx="1114425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6" name="Object 11"/>
          <p:cNvGraphicFramePr>
            <a:graphicFrameLocks noChangeAspect="1"/>
          </p:cNvGraphicFramePr>
          <p:nvPr/>
        </p:nvGraphicFramePr>
        <p:xfrm>
          <a:off x="5413375" y="6015038"/>
          <a:ext cx="20542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5" name="Equation" r:id="rId15" imgW="914400" imgH="190500" progId="Equation.DSMT4">
                  <p:embed/>
                </p:oleObj>
              </mc:Choice>
              <mc:Fallback>
                <p:oleObj name="Equation" r:id="rId15" imgW="914400" imgH="1905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75" y="6015038"/>
                        <a:ext cx="20542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352800" y="6015038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0">
                <a:latin typeface="Times New Roman" panose="02020603050405020304" pitchFamily="18" charset="0"/>
              </a:rPr>
              <a:t>最大似然估计</a:t>
            </a:r>
            <a:endParaRPr lang="zh-CN" altLang="en-US" sz="2400" i="0">
              <a:latin typeface="Times New Roman" panose="02020603050405020304" pitchFamily="18" charset="0"/>
            </a:endParaRPr>
          </a:p>
        </p:txBody>
      </p:sp>
      <p:graphicFrame>
        <p:nvGraphicFramePr>
          <p:cNvPr id="57359" name="对象 1"/>
          <p:cNvGraphicFramePr>
            <a:graphicFrameLocks noChangeAspect="1"/>
          </p:cNvGraphicFramePr>
          <p:nvPr/>
        </p:nvGraphicFramePr>
        <p:xfrm>
          <a:off x="2489200" y="3875088"/>
          <a:ext cx="133191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6" name="公式" r:id="rId17" imgW="558800" imgH="469900" progId="Equation.3">
                  <p:embed/>
                </p:oleObj>
              </mc:Choice>
              <mc:Fallback>
                <p:oleObj name="公式" r:id="rId17" imgW="558800" imgH="4699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3875088"/>
                        <a:ext cx="1331913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0" name="对象 17"/>
          <p:cNvGraphicFramePr>
            <a:graphicFrameLocks noChangeAspect="1"/>
          </p:cNvGraphicFramePr>
          <p:nvPr/>
        </p:nvGraphicFramePr>
        <p:xfrm>
          <a:off x="2489200" y="4960938"/>
          <a:ext cx="1331913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7" name="公式" r:id="rId19" imgW="558800" imgH="482600" progId="Equation.3">
                  <p:embed/>
                </p:oleObj>
              </mc:Choice>
              <mc:Fallback>
                <p:oleObj name="公式" r:id="rId19" imgW="558800" imgH="482600" progId="Equation.3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4960938"/>
                        <a:ext cx="1331913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40350"/>
            <a:ext cx="849312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138113"/>
            <a:ext cx="7053262" cy="4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思考与讨论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引言：什么是决策</a:t>
            </a:r>
            <a:endParaRPr lang="zh-CN" altLang="en-US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什么是贝叶斯决策</a:t>
            </a:r>
            <a:r>
              <a:rPr lang="en-US" altLang="zh-CN" dirty="0" smtClean="0"/>
              <a:t>[</a:t>
            </a:r>
            <a:r>
              <a:rPr lang="zh-CN" altLang="en-US" dirty="0" smtClean="0">
                <a:hlinkClick r:id="rId1"/>
              </a:rPr>
              <a:t>互动百科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贝叶斯决策理论是主观贝叶斯派归纳理论的重要组成部分。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贝叶斯决策就是在不完全情报下，对部分未知的状态用主观概率估计，然后用贝叶斯公式对发生概率进行修正，最后再利用期望值和修正概率做出最优决策。</a:t>
            </a:r>
            <a:endParaRPr lang="zh-CN" altLang="en-US" dirty="0" smtClean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33400" y="5562600"/>
            <a:ext cx="82661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7030A0"/>
                </a:solidFill>
              </a:rPr>
              <a:t>一切不确定因素皆用概率或概率分布来表示，然后通过贝叶斯公式推理出目标的概率或概率分布，最终做出决策。</a:t>
            </a:r>
            <a:endParaRPr lang="zh-CN" alt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6319</Words>
  <Application>WPS 演示</Application>
  <PresentationFormat>全屏显示(4:3)</PresentationFormat>
  <Paragraphs>686</Paragraphs>
  <Slides>87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29</vt:i4>
      </vt:variant>
      <vt:variant>
        <vt:lpstr>幻灯片标题</vt:lpstr>
      </vt:variant>
      <vt:variant>
        <vt:i4>87</vt:i4>
      </vt:variant>
    </vt:vector>
  </HeadingPairs>
  <TitlesOfParts>
    <vt:vector size="128" baseType="lpstr">
      <vt:lpstr>Arial</vt:lpstr>
      <vt:lpstr>宋体</vt:lpstr>
      <vt:lpstr>Wingdings</vt:lpstr>
      <vt:lpstr>Tahoma</vt:lpstr>
      <vt:lpstr>楷体_GB2312</vt:lpstr>
      <vt:lpstr>新宋体</vt:lpstr>
      <vt:lpstr>微软雅黑</vt:lpstr>
      <vt:lpstr>Arial Unicode MS</vt:lpstr>
      <vt:lpstr>Calibri</vt:lpstr>
      <vt:lpstr>Times New Roman</vt:lpstr>
      <vt:lpstr>Tahoma</vt:lpstr>
      <vt:lpstr>Blends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贝叶斯统计机器学习（1）</vt:lpstr>
      <vt:lpstr>主要内容</vt:lpstr>
      <vt:lpstr>参考讲义</vt:lpstr>
      <vt:lpstr>主要内容</vt:lpstr>
      <vt:lpstr>贝叶斯决策论思考 </vt:lpstr>
      <vt:lpstr>引言：什么是决策</vt:lpstr>
      <vt:lpstr>引言：什么是决策</vt:lpstr>
      <vt:lpstr>引言：什么是决策</vt:lpstr>
      <vt:lpstr>引言：什么是决策</vt:lpstr>
      <vt:lpstr>引言</vt:lpstr>
      <vt:lpstr>几种常用的决策规则</vt:lpstr>
      <vt:lpstr>基于最小错误率的贝叶斯决策</vt:lpstr>
      <vt:lpstr>基于最小错误率的贝叶斯决策 </vt:lpstr>
      <vt:lpstr>条件概率 </vt:lpstr>
      <vt:lpstr>几个重要概念</vt:lpstr>
      <vt:lpstr>贝叶斯决策理论</vt:lpstr>
      <vt:lpstr>基于最小错误率的贝叶斯决策 </vt:lpstr>
      <vt:lpstr>基于最小错误率的贝叶斯决策</vt:lpstr>
      <vt:lpstr>基于最小错误率的贝叶斯决策</vt:lpstr>
      <vt:lpstr>基于最小错误率的贝叶斯决策</vt:lpstr>
      <vt:lpstr>基于最小错误率的贝叶斯决策</vt:lpstr>
      <vt:lpstr>基于最小错误率的贝叶斯决策 </vt:lpstr>
      <vt:lpstr>基于最小错误率的贝叶斯决策</vt:lpstr>
      <vt:lpstr>基于最小错误率的贝叶斯决策</vt:lpstr>
      <vt:lpstr>基于最小错误率的贝叶斯决策</vt:lpstr>
      <vt:lpstr>基于最小错误率的贝叶斯决策 </vt:lpstr>
      <vt:lpstr>基于最小错误率的贝叶斯决策</vt:lpstr>
      <vt:lpstr>基于最小错误率的贝叶斯决策</vt:lpstr>
      <vt:lpstr>基于最小错误率的贝叶斯决策</vt:lpstr>
      <vt:lpstr>基于最小错误率的贝叶斯决策</vt:lpstr>
      <vt:lpstr>基于最小错误率的贝叶斯决策</vt:lpstr>
      <vt:lpstr>基于最小错误率的贝叶斯决策</vt:lpstr>
      <vt:lpstr>基于最小错误率的贝叶斯决策</vt:lpstr>
      <vt:lpstr>基于最小错误率的贝叶斯决策</vt:lpstr>
      <vt:lpstr>基于最小错误率的贝叶斯决策</vt:lpstr>
      <vt:lpstr>基于最小错误率的贝叶斯决策</vt:lpstr>
      <vt:lpstr>基于最小错误率的贝叶斯决策</vt:lpstr>
      <vt:lpstr>基于最小错误率的贝叶斯决策</vt:lpstr>
      <vt:lpstr>基于最小错误率的贝叶斯决策</vt:lpstr>
      <vt:lpstr>基于最小错误率的贝叶斯决策</vt:lpstr>
      <vt:lpstr>基于最小错误率的贝叶斯决策</vt:lpstr>
      <vt:lpstr>基于最小错误率的贝叶斯决策</vt:lpstr>
      <vt:lpstr>基于最小风险的贝叶斯决策</vt:lpstr>
      <vt:lpstr>基于最小风险的贝叶斯决策</vt:lpstr>
      <vt:lpstr>基于最小风险的贝叶斯决策</vt:lpstr>
      <vt:lpstr>基于最小风险的贝叶斯决策</vt:lpstr>
      <vt:lpstr>基于最小风险的贝叶斯决策</vt:lpstr>
      <vt:lpstr>基于最小风险的贝叶斯决策</vt:lpstr>
      <vt:lpstr>基于最小风险的贝叶斯决策</vt:lpstr>
      <vt:lpstr>基于最小风险的贝叶斯决策</vt:lpstr>
      <vt:lpstr>基于最小风险的贝叶斯决策</vt:lpstr>
      <vt:lpstr>基于最小风险的贝叶斯决策</vt:lpstr>
      <vt:lpstr>基于最小风险的贝叶斯决策</vt:lpstr>
      <vt:lpstr>基于最小风险的贝叶斯决策</vt:lpstr>
      <vt:lpstr>基于最小风险的贝叶斯决策</vt:lpstr>
      <vt:lpstr>基于最小风险的贝叶斯决策</vt:lpstr>
      <vt:lpstr>基于最小风险的贝叶斯决策</vt:lpstr>
      <vt:lpstr>两种决策方法之间的关系</vt:lpstr>
      <vt:lpstr>PowerPoint 演示文稿</vt:lpstr>
      <vt:lpstr>在限定一类错误率条件下使另一类错误率为最小的两类别决策 </vt:lpstr>
      <vt:lpstr>PowerPoint 演示文稿</vt:lpstr>
      <vt:lpstr>最小最大决策</vt:lpstr>
      <vt:lpstr>最小最大决策</vt:lpstr>
      <vt:lpstr>序贯分类</vt:lpstr>
      <vt:lpstr>Bayes决策理论小结</vt:lpstr>
      <vt:lpstr>主要内容</vt:lpstr>
      <vt:lpstr>为什么需要概率密度函数的估计</vt:lpstr>
      <vt:lpstr>需要研究的问题</vt:lpstr>
      <vt:lpstr>贝叶斯决策理论设计分类器步骤 </vt:lpstr>
      <vt:lpstr>参数估计的基本学习方法</vt:lpstr>
      <vt:lpstr>最大似然估计</vt:lpstr>
      <vt:lpstr>最大似然估计</vt:lpstr>
      <vt:lpstr>PowerPoint 演示文稿</vt:lpstr>
      <vt:lpstr>最大似然估计</vt:lpstr>
      <vt:lpstr>最大似然估计</vt:lpstr>
      <vt:lpstr>最大似然估计</vt:lpstr>
      <vt:lpstr>贝叶斯估计</vt:lpstr>
      <vt:lpstr>贝叶斯估计</vt:lpstr>
      <vt:lpstr>贝叶斯估计</vt:lpstr>
      <vt:lpstr>PowerPoint 演示文稿</vt:lpstr>
      <vt:lpstr>贝叶斯学习</vt:lpstr>
      <vt:lpstr>贝叶斯学习</vt:lpstr>
      <vt:lpstr>贝叶斯学习</vt:lpstr>
      <vt:lpstr>贝叶斯学习</vt:lpstr>
      <vt:lpstr>贝叶斯学习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 Surface</dc:creator>
  <cp:lastModifiedBy>Hewton</cp:lastModifiedBy>
  <cp:revision>267</cp:revision>
  <cp:lastPrinted>2113-01-01T00:00:00Z</cp:lastPrinted>
  <dcterms:created xsi:type="dcterms:W3CDTF">2113-01-01T00:00:00Z</dcterms:created>
  <dcterms:modified xsi:type="dcterms:W3CDTF">2019-09-24T21:35:19Z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2052-11.1.0.8976</vt:lpwstr>
  </property>
</Properties>
</file>