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9"/>
  </p:notesMasterIdLst>
  <p:handoutMasterIdLst>
    <p:handoutMasterId r:id="rId90"/>
  </p:handoutMasterIdLst>
  <p:sldIdLst>
    <p:sldId id="382" r:id="rId2"/>
    <p:sldId id="481" r:id="rId3"/>
    <p:sldId id="488" r:id="rId4"/>
    <p:sldId id="384" r:id="rId5"/>
    <p:sldId id="478"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79" r:id="rId28"/>
    <p:sldId id="480"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9" r:id="rId44"/>
    <p:sldId id="482" r:id="rId45"/>
    <p:sldId id="483" r:id="rId46"/>
    <p:sldId id="484" r:id="rId47"/>
    <p:sldId id="485" r:id="rId48"/>
    <p:sldId id="440" r:id="rId49"/>
    <p:sldId id="437" r:id="rId50"/>
    <p:sldId id="438" r:id="rId51"/>
    <p:sldId id="441" r:id="rId52"/>
    <p:sldId id="442" r:id="rId53"/>
    <p:sldId id="443" r:id="rId54"/>
    <p:sldId id="444" r:id="rId55"/>
    <p:sldId id="445" r:id="rId56"/>
    <p:sldId id="446" r:id="rId57"/>
    <p:sldId id="447" r:id="rId58"/>
    <p:sldId id="448" r:id="rId59"/>
    <p:sldId id="449" r:id="rId60"/>
    <p:sldId id="450" r:id="rId61"/>
    <p:sldId id="451" r:id="rId62"/>
    <p:sldId id="452" r:id="rId63"/>
    <p:sldId id="453" r:id="rId64"/>
    <p:sldId id="454" r:id="rId65"/>
    <p:sldId id="455" r:id="rId66"/>
    <p:sldId id="456" r:id="rId67"/>
    <p:sldId id="457" r:id="rId68"/>
    <p:sldId id="458" r:id="rId69"/>
    <p:sldId id="459" r:id="rId70"/>
    <p:sldId id="460" r:id="rId71"/>
    <p:sldId id="461" r:id="rId72"/>
    <p:sldId id="462" r:id="rId73"/>
    <p:sldId id="463" r:id="rId74"/>
    <p:sldId id="464" r:id="rId75"/>
    <p:sldId id="465" r:id="rId76"/>
    <p:sldId id="466" r:id="rId77"/>
    <p:sldId id="467" r:id="rId78"/>
    <p:sldId id="469" r:id="rId79"/>
    <p:sldId id="471" r:id="rId80"/>
    <p:sldId id="472" r:id="rId81"/>
    <p:sldId id="473" r:id="rId82"/>
    <p:sldId id="474" r:id="rId83"/>
    <p:sldId id="475" r:id="rId84"/>
    <p:sldId id="476" r:id="rId85"/>
    <p:sldId id="477" r:id="rId86"/>
    <p:sldId id="486" r:id="rId87"/>
    <p:sldId id="487"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11EF"/>
    <a:srgbClr val="EFF343"/>
    <a:srgbClr val="86F260"/>
    <a:srgbClr val="ECF127"/>
    <a:srgbClr val="FB81E1"/>
    <a:srgbClr val="119F14"/>
    <a:srgbClr val="FEC2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93" autoAdjust="0"/>
    <p:restoredTop sz="92393" autoAdjust="0"/>
  </p:normalViewPr>
  <p:slideViewPr>
    <p:cSldViewPr snapToGrid="0">
      <p:cViewPr varScale="1">
        <p:scale>
          <a:sx n="65" d="100"/>
          <a:sy n="65" d="100"/>
        </p:scale>
        <p:origin x="-1776" y="-102"/>
      </p:cViewPr>
      <p:guideLst>
        <p:guide orient="horz" pos="2160"/>
        <p:guide pos="2880"/>
      </p:guideLst>
    </p:cSldViewPr>
  </p:slid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2017/2/28</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C6E0A95-ADFE-41D0-9B95-F83F1B041020}" type="slidenum">
              <a:rPr lang="en-US" altLang="zh-CN" smtClean="0">
                <a:ea typeface="黑体" pitchFamily="49" charset="-122"/>
              </a:rPr>
              <a:pPr/>
              <a:t>21</a:t>
            </a:fld>
            <a:endParaRPr lang="en-US" altLang="zh-CN" smtClean="0">
              <a:ea typeface="黑体" pitchFamily="49"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ea typeface="黑体"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15716" name="灯片编号占位符 3"/>
          <p:cNvSpPr>
            <a:spLocks noGrp="1"/>
          </p:cNvSpPr>
          <p:nvPr>
            <p:ph type="sldNum" sz="quarter" idx="5"/>
          </p:nvPr>
        </p:nvSpPr>
        <p:spPr>
          <a:noFill/>
        </p:spPr>
        <p:txBody>
          <a:bodyPr/>
          <a:lstStyle/>
          <a:p>
            <a:fld id="{7B0B52F7-1676-4C81-AF59-27C2D0DEF748}" type="slidenum">
              <a:rPr lang="en-US" altLang="zh-CN" smtClean="0">
                <a:ea typeface="黑体" pitchFamily="49" charset="-122"/>
              </a:rPr>
              <a:pPr/>
              <a:t>62</a:t>
            </a:fld>
            <a:endParaRPr lang="en-US" altLang="zh-CN" smtClean="0">
              <a:ea typeface="黑体"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16740" name="灯片编号占位符 3"/>
          <p:cNvSpPr>
            <a:spLocks noGrp="1"/>
          </p:cNvSpPr>
          <p:nvPr>
            <p:ph type="sldNum" sz="quarter" idx="5"/>
          </p:nvPr>
        </p:nvSpPr>
        <p:spPr>
          <a:noFill/>
        </p:spPr>
        <p:txBody>
          <a:bodyPr/>
          <a:lstStyle/>
          <a:p>
            <a:fld id="{ECB92F33-1858-442D-9B5E-C4DEE8C6201E}" type="slidenum">
              <a:rPr lang="en-US" altLang="zh-CN" smtClean="0">
                <a:ea typeface="黑体" pitchFamily="49" charset="-122"/>
              </a:rPr>
              <a:pPr/>
              <a:t>63</a:t>
            </a:fld>
            <a:endParaRPr lang="en-US" altLang="zh-CN" smtClean="0">
              <a:ea typeface="黑体"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0C79C94-A0A6-4698-B3D2-3973CCE446EC}" type="slidenum">
              <a:rPr lang="en-US" altLang="zh-CN" smtClean="0">
                <a:ea typeface="黑体" pitchFamily="49" charset="-122"/>
              </a:rPr>
              <a:pPr/>
              <a:t>67</a:t>
            </a:fld>
            <a:endParaRPr lang="en-US" altLang="zh-CN" smtClean="0">
              <a:ea typeface="黑体" pitchFamily="49"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ea typeface="黑体"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6E8FE5A-D1B4-462E-9043-8B1F5538B060}" type="slidenum">
              <a:rPr lang="en-US" altLang="zh-CN" smtClean="0">
                <a:ea typeface="黑体" pitchFamily="49" charset="-122"/>
              </a:rPr>
              <a:pPr/>
              <a:t>68</a:t>
            </a:fld>
            <a:endParaRPr lang="en-US" altLang="zh-CN" smtClean="0">
              <a:ea typeface="黑体" pitchFamily="49"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zh-CN" altLang="en-US" smtClean="0">
                <a:ea typeface="黑体" pitchFamily="49" charset="-122"/>
              </a:rPr>
              <a:t>突破口：</a:t>
            </a:r>
            <a:r>
              <a:rPr lang="en-US" altLang="zh-CN" smtClean="0">
                <a:ea typeface="黑体" pitchFamily="49" charset="-122"/>
              </a:rPr>
              <a:t>H</a:t>
            </a:r>
            <a:r>
              <a:rPr lang="zh-CN" altLang="en-US" smtClean="0">
                <a:ea typeface="黑体" pitchFamily="49" charset="-122"/>
              </a:rPr>
              <a:t>值估计的要合理，即应该满足单调条件。考虑到</a:t>
            </a:r>
            <a:r>
              <a:rPr lang="en-US" altLang="zh-CN" smtClean="0">
                <a:ea typeface="黑体" pitchFamily="49" charset="-122"/>
              </a:rPr>
              <a:t>h</a:t>
            </a:r>
            <a:r>
              <a:rPr lang="zh-CN" altLang="en-US" smtClean="0">
                <a:ea typeface="黑体" pitchFamily="49" charset="-122"/>
              </a:rPr>
              <a:t>满足</a:t>
            </a:r>
            <a:r>
              <a:rPr lang="en-US" altLang="zh-CN" smtClean="0">
                <a:ea typeface="黑体" pitchFamily="49" charset="-122"/>
              </a:rPr>
              <a:t>A*</a:t>
            </a:r>
            <a:r>
              <a:rPr lang="zh-CN" altLang="en-US" smtClean="0">
                <a:ea typeface="黑体" pitchFamily="49" charset="-122"/>
              </a:rPr>
              <a:t>条件，所以父子节点的</a:t>
            </a:r>
            <a:r>
              <a:rPr lang="en-US" altLang="zh-CN" smtClean="0">
                <a:ea typeface="黑体" pitchFamily="49" charset="-122"/>
              </a:rPr>
              <a:t>h</a:t>
            </a:r>
            <a:r>
              <a:rPr lang="zh-CN" altLang="en-US" smtClean="0">
                <a:ea typeface="黑体" pitchFamily="49" charset="-122"/>
              </a:rPr>
              <a:t>值差，应该小于等于</a:t>
            </a:r>
            <a:r>
              <a:rPr lang="en-US" altLang="zh-CN" smtClean="0">
                <a:ea typeface="黑体" pitchFamily="49" charset="-122"/>
              </a:rPr>
              <a:t>c</a:t>
            </a:r>
            <a:r>
              <a:rPr lang="zh-CN" altLang="en-US" smtClean="0">
                <a:ea typeface="黑体" pitchFamily="49" charset="-122"/>
              </a:rPr>
              <a:t>才合理。</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19812" name="灯片编号占位符 3"/>
          <p:cNvSpPr>
            <a:spLocks noGrp="1"/>
          </p:cNvSpPr>
          <p:nvPr>
            <p:ph type="sldNum" sz="quarter" idx="5"/>
          </p:nvPr>
        </p:nvSpPr>
        <p:spPr>
          <a:noFill/>
        </p:spPr>
        <p:txBody>
          <a:bodyPr/>
          <a:lstStyle/>
          <a:p>
            <a:fld id="{2EDFD1EB-7560-45B6-88CA-CB1BA48E6CBB}" type="slidenum">
              <a:rPr lang="en-US" altLang="zh-CN" smtClean="0">
                <a:ea typeface="黑体" pitchFamily="49" charset="-122"/>
              </a:rPr>
              <a:pPr/>
              <a:t>69</a:t>
            </a:fld>
            <a:endParaRPr lang="en-US" altLang="zh-CN" smtClean="0">
              <a:ea typeface="黑体"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r>
              <a:rPr lang="zh-CN" altLang="en-US" smtClean="0">
                <a:ea typeface="黑体" pitchFamily="49" charset="-122"/>
              </a:rPr>
              <a:t>本科 </a:t>
            </a:r>
            <a:r>
              <a:rPr lang="en-US" altLang="zh-CN" smtClean="0">
                <a:ea typeface="黑体" pitchFamily="49" charset="-122"/>
              </a:rPr>
              <a:t>2016.3.15</a:t>
            </a:r>
            <a:endParaRPr lang="zh-CN" altLang="en-US" smtClean="0">
              <a:ea typeface="黑体" pitchFamily="49" charset="-122"/>
            </a:endParaRPr>
          </a:p>
        </p:txBody>
      </p:sp>
      <p:sp>
        <p:nvSpPr>
          <p:cNvPr id="120836" name="灯片编号占位符 3"/>
          <p:cNvSpPr>
            <a:spLocks noGrp="1"/>
          </p:cNvSpPr>
          <p:nvPr>
            <p:ph type="sldNum" sz="quarter" idx="5"/>
          </p:nvPr>
        </p:nvSpPr>
        <p:spPr>
          <a:noFill/>
        </p:spPr>
        <p:txBody>
          <a:bodyPr/>
          <a:lstStyle/>
          <a:p>
            <a:fld id="{DCD34B02-43E8-4539-8C88-3881B312A5E2}" type="slidenum">
              <a:rPr lang="en-US" altLang="zh-CN" smtClean="0">
                <a:ea typeface="黑体" pitchFamily="49" charset="-122"/>
              </a:rPr>
              <a:pPr/>
              <a:t>73</a:t>
            </a:fld>
            <a:endParaRPr lang="en-US" altLang="zh-CN" smtClean="0">
              <a:ea typeface="黑体"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65991C1-CBAC-4D98-B8FB-92D702FEF521}" type="slidenum">
              <a:rPr lang="en-US" altLang="zh-CN" smtClean="0">
                <a:ea typeface="黑体" pitchFamily="49" charset="-122"/>
              </a:rPr>
              <a:pPr/>
              <a:t>75</a:t>
            </a:fld>
            <a:endParaRPr lang="en-US" altLang="zh-CN" smtClean="0">
              <a:ea typeface="黑体" pitchFamily="49"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ea typeface="黑体"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03428" name="灯片编号占位符 3"/>
          <p:cNvSpPr>
            <a:spLocks noGrp="1"/>
          </p:cNvSpPr>
          <p:nvPr>
            <p:ph type="sldNum" sz="quarter" idx="5"/>
          </p:nvPr>
        </p:nvSpPr>
        <p:spPr>
          <a:noFill/>
        </p:spPr>
        <p:txBody>
          <a:bodyPr/>
          <a:lstStyle/>
          <a:p>
            <a:fld id="{1BC8800C-06FC-4C11-93A2-444B9F9CC36A}" type="slidenum">
              <a:rPr lang="en-US" altLang="zh-CN" smtClean="0">
                <a:ea typeface="黑体" pitchFamily="49" charset="-122"/>
              </a:rPr>
              <a:pPr/>
              <a:t>26</a:t>
            </a:fld>
            <a:endParaRPr lang="en-US" altLang="zh-CN" smtClean="0">
              <a:ea typeface="黑体"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84F0D90-C7AE-4561-B43C-D1D3146A487F}" type="slidenum">
              <a:rPr lang="en-US" altLang="zh-CN" smtClean="0">
                <a:ea typeface="黑体" pitchFamily="49" charset="-122"/>
              </a:rPr>
              <a:pPr/>
              <a:t>27</a:t>
            </a:fld>
            <a:endParaRPr lang="en-US" altLang="zh-CN" smtClean="0">
              <a:ea typeface="黑体" pitchFamily="49"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ea typeface="黑体"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08548" name="灯片编号占位符 3"/>
          <p:cNvSpPr>
            <a:spLocks noGrp="1"/>
          </p:cNvSpPr>
          <p:nvPr>
            <p:ph type="sldNum" sz="quarter" idx="5"/>
          </p:nvPr>
        </p:nvSpPr>
        <p:spPr>
          <a:noFill/>
        </p:spPr>
        <p:txBody>
          <a:bodyPr/>
          <a:lstStyle/>
          <a:p>
            <a:fld id="{8693F8D4-3965-4B0A-BD81-576294935FF2}" type="slidenum">
              <a:rPr lang="en-US" altLang="zh-CN" smtClean="0">
                <a:ea typeface="黑体" pitchFamily="49" charset="-122"/>
              </a:rPr>
              <a:pPr/>
              <a:t>47</a:t>
            </a:fld>
            <a:endParaRPr lang="en-US" altLang="zh-CN" smtClean="0">
              <a:ea typeface="黑体"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832390A7-0B3E-4F9F-9908-E8E791932D77}" type="slidenum">
              <a:rPr lang="en-US" altLang="zh-CN" smtClean="0">
                <a:ea typeface="黑体" pitchFamily="49" charset="-122"/>
              </a:rPr>
              <a:pPr/>
              <a:t>48</a:t>
            </a:fld>
            <a:endParaRPr lang="en-US" altLang="zh-CN" smtClean="0">
              <a:ea typeface="黑体" pitchFamily="49"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zh-CN" altLang="en-US" smtClean="0">
                <a:ea typeface="黑体" pitchFamily="49" charset="-122"/>
              </a:rPr>
              <a:t>本科 </a:t>
            </a:r>
            <a:r>
              <a:rPr lang="en-US" altLang="zh-CN" smtClean="0">
                <a:ea typeface="黑体" pitchFamily="49" charset="-122"/>
              </a:rPr>
              <a:t>2016.3.8</a:t>
            </a:r>
          </a:p>
          <a:p>
            <a:pPr eaLnBrk="1" hangingPunct="1"/>
            <a:r>
              <a:rPr lang="en-US" altLang="zh-CN" smtClean="0">
                <a:ea typeface="黑体" pitchFamily="49" charset="-122"/>
              </a:rPr>
              <a:t>A</a:t>
            </a:r>
            <a:r>
              <a:rPr lang="zh-CN" altLang="en-US" smtClean="0">
                <a:ea typeface="黑体" pitchFamily="49" charset="-122"/>
              </a:rPr>
              <a:t>算法的思想，从</a:t>
            </a:r>
            <a:r>
              <a:rPr lang="en-US" altLang="zh-CN" smtClean="0">
                <a:ea typeface="黑体" pitchFamily="49" charset="-122"/>
              </a:rPr>
              <a:t>open</a:t>
            </a:r>
            <a:r>
              <a:rPr lang="zh-CN" altLang="en-US" smtClean="0">
                <a:ea typeface="黑体" pitchFamily="49" charset="-122"/>
              </a:rPr>
              <a:t>中选择一个节点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10596" name="灯片编号占位符 3"/>
          <p:cNvSpPr>
            <a:spLocks noGrp="1"/>
          </p:cNvSpPr>
          <p:nvPr>
            <p:ph type="sldNum" sz="quarter" idx="5"/>
          </p:nvPr>
        </p:nvSpPr>
        <p:spPr>
          <a:noFill/>
        </p:spPr>
        <p:txBody>
          <a:bodyPr/>
          <a:lstStyle/>
          <a:p>
            <a:fld id="{9B5700B5-08DC-424D-ABE5-85BB57773E77}" type="slidenum">
              <a:rPr lang="en-US" altLang="zh-CN" smtClean="0">
                <a:ea typeface="黑体" pitchFamily="49" charset="-122"/>
              </a:rPr>
              <a:pPr/>
              <a:t>50</a:t>
            </a:fld>
            <a:endParaRPr lang="en-US" altLang="zh-CN" smtClean="0">
              <a:ea typeface="黑体"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12644" name="灯片编号占位符 3"/>
          <p:cNvSpPr>
            <a:spLocks noGrp="1"/>
          </p:cNvSpPr>
          <p:nvPr>
            <p:ph type="sldNum" sz="quarter" idx="5"/>
          </p:nvPr>
        </p:nvSpPr>
        <p:spPr>
          <a:noFill/>
        </p:spPr>
        <p:txBody>
          <a:bodyPr/>
          <a:lstStyle/>
          <a:p>
            <a:fld id="{273A9DA3-4070-4B4A-B0AE-5CBE179FAE95}" type="slidenum">
              <a:rPr lang="en-US" altLang="zh-CN" smtClean="0">
                <a:ea typeface="黑体" pitchFamily="49" charset="-122"/>
              </a:rPr>
              <a:pPr/>
              <a:t>51</a:t>
            </a:fld>
            <a:endParaRPr lang="en-US" altLang="zh-CN" smtClean="0">
              <a:ea typeface="黑体"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0F2D4A9F-6CD6-4A52-AC34-3BD7B14FB704}" type="slidenum">
              <a:rPr lang="en-US" altLang="zh-CN" smtClean="0">
                <a:ea typeface="黑体" pitchFamily="49" charset="-122"/>
              </a:rPr>
              <a:pPr/>
              <a:t>53</a:t>
            </a:fld>
            <a:endParaRPr lang="en-US" altLang="zh-CN" smtClean="0">
              <a:ea typeface="黑体" pitchFamily="49"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ltLang="zh-CN" smtClean="0">
              <a:ea typeface="黑体"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97754E9-042C-4BDB-83CA-013DA6F939A9}" type="slidenum">
              <a:rPr lang="en-US" altLang="zh-CN" smtClean="0">
                <a:ea typeface="黑体" pitchFamily="49" charset="-122"/>
              </a:rPr>
              <a:pPr/>
              <a:t>61</a:t>
            </a:fld>
            <a:endParaRPr lang="en-US" altLang="zh-CN" smtClean="0">
              <a:ea typeface="黑体" pitchFamily="49"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ea typeface="黑体"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35101B3-0010-49BE-8236-66B90211FF04}" type="datetime1">
              <a:rPr lang="en-US" altLang="zh-CN" smtClean="0"/>
              <a:pPr/>
              <a:t>2/28/2017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79694328-A6FB-477A-B9C5-7FEFDBDE1042}" type="datetime1">
              <a:rPr lang="en-US" altLang="zh-CN"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2/28/2017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48BA6D-2268-450C-9E6F-6553A2809D14}" type="datetime1">
              <a:rPr lang="en-US" altLang="zh-CN"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EAAC5F-3C7D-47E2-8137-0D0E13270C17}" type="datetime1">
              <a:rPr lang="en-US" altLang="zh-CN" smtClean="0"/>
              <a:pPr/>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2/28/2017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2/28/2017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__6.doc"/><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7.doc"/><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__8.doc"/><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__9.doc"/><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10.doc"/><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__11.doc"/><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__12.doc"/><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__13.doc"/><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__14.doc"/><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8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7C54941F-B3B4-41B7-B57C-4DBF7C9AC447}" type="slidenum">
              <a:rPr lang="en-US" altLang="zh-CN" smtClean="0">
                <a:ea typeface="黑体" pitchFamily="49" charset="-122"/>
              </a:rPr>
              <a:pPr/>
              <a:t>1</a:t>
            </a:fld>
            <a:endParaRPr lang="en-US" altLang="zh-CN" smtClean="0">
              <a:ea typeface="黑体" pitchFamily="49" charset="-122"/>
            </a:endParaRPr>
          </a:p>
        </p:txBody>
      </p:sp>
      <p:sp>
        <p:nvSpPr>
          <p:cNvPr id="50178" name="Rectangle 2"/>
          <p:cNvSpPr>
            <a:spLocks noGrp="1" noChangeArrowheads="1"/>
          </p:cNvSpPr>
          <p:nvPr>
            <p:ph type="title"/>
          </p:nvPr>
        </p:nvSpPr>
        <p:spPr>
          <a:xfrm>
            <a:off x="685800" y="228600"/>
            <a:ext cx="7772400" cy="990600"/>
          </a:xfrm>
        </p:spPr>
        <p:txBody>
          <a:bodyPr/>
          <a:lstStyle/>
          <a:p>
            <a:pPr eaLnBrk="1" hangingPunct="1">
              <a:defRPr/>
            </a:pPr>
            <a:r>
              <a:rPr lang="zh-CN" altLang="en-US" dirty="0" smtClean="0"/>
              <a:t>第一章 搜索问题</a:t>
            </a:r>
          </a:p>
        </p:txBody>
      </p:sp>
      <p:sp>
        <p:nvSpPr>
          <p:cNvPr id="50179" name="Rectangle 3"/>
          <p:cNvSpPr>
            <a:spLocks noGrp="1" noChangeArrowheads="1"/>
          </p:cNvSpPr>
          <p:nvPr>
            <p:ph type="body" idx="1"/>
          </p:nvPr>
        </p:nvSpPr>
        <p:spPr>
          <a:xfrm>
            <a:off x="685800" y="1447800"/>
            <a:ext cx="7772400" cy="4648200"/>
          </a:xfrm>
        </p:spPr>
        <p:txBody>
          <a:bodyPr/>
          <a:lstStyle/>
          <a:p>
            <a:pPr eaLnBrk="1" hangingPunct="1"/>
            <a:r>
              <a:rPr lang="zh-CN" altLang="en-US" sz="3200" b="1" dirty="0" smtClean="0"/>
              <a:t>内容：</a:t>
            </a:r>
          </a:p>
          <a:p>
            <a:pPr lvl="1"/>
            <a:r>
              <a:rPr lang="zh-CN" altLang="en-US" sz="2800" b="1" dirty="0" smtClean="0"/>
              <a:t>状态空间的搜索问题</a:t>
            </a:r>
          </a:p>
          <a:p>
            <a:pPr eaLnBrk="1" hangingPunct="1"/>
            <a:r>
              <a:rPr lang="zh-CN" altLang="en-US" sz="3200" b="1" dirty="0" smtClean="0"/>
              <a:t>搜索方式：</a:t>
            </a:r>
          </a:p>
          <a:p>
            <a:pPr lvl="1" eaLnBrk="1" hangingPunct="1"/>
            <a:r>
              <a:rPr lang="zh-CN" altLang="en-US" sz="2800" b="1" dirty="0" smtClean="0"/>
              <a:t>盲目搜索</a:t>
            </a:r>
          </a:p>
          <a:p>
            <a:pPr lvl="1" eaLnBrk="1" hangingPunct="1"/>
            <a:r>
              <a:rPr lang="zh-CN" altLang="en-US" sz="2800" b="1" dirty="0" smtClean="0"/>
              <a:t>启发式搜索</a:t>
            </a:r>
          </a:p>
          <a:p>
            <a:pPr eaLnBrk="1" hangingPunct="1"/>
            <a:r>
              <a:rPr lang="zh-CN" altLang="en-US" sz="3200" b="1" dirty="0" smtClean="0"/>
              <a:t>关键问题：</a:t>
            </a:r>
          </a:p>
          <a:p>
            <a:pPr eaLnBrk="1" hangingPunct="1">
              <a:buFont typeface="Wingdings" pitchFamily="2" charset="2"/>
              <a:buNone/>
            </a:pPr>
            <a:r>
              <a:rPr lang="zh-CN" altLang="en-US" sz="3200" b="1" dirty="0" smtClean="0"/>
              <a:t>	如何利用知识，尽可能有效地找到问题的解（最佳解）。</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a:spLocks noGrp="1"/>
          </p:cNvSpPr>
          <p:nvPr>
            <p:ph type="sldNum" sz="quarter" idx="12"/>
          </p:nvPr>
        </p:nvSpPr>
        <p:spPr>
          <a:noFill/>
        </p:spPr>
        <p:txBody>
          <a:bodyPr/>
          <a:lstStyle/>
          <a:p>
            <a:fld id="{94A9DBAD-C6BE-4468-854D-E051A86E5E72}" type="slidenum">
              <a:rPr lang="en-US" altLang="zh-CN" smtClean="0">
                <a:ea typeface="黑体" pitchFamily="49" charset="-122"/>
              </a:rPr>
              <a:pPr/>
              <a:t>10</a:t>
            </a:fld>
            <a:endParaRPr lang="en-US" altLang="zh-CN" smtClean="0">
              <a:ea typeface="黑体" pitchFamily="49" charset="-122"/>
            </a:endParaRPr>
          </a:p>
        </p:txBody>
      </p:sp>
      <p:sp>
        <p:nvSpPr>
          <p:cNvPr id="5124"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5125" name="Text Box 4"/>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5126" name="Text Box 6"/>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5127"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128" name="Text Box 8"/>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5129"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130" name="Line 10"/>
          <p:cNvSpPr>
            <a:spLocks noChangeShapeType="1"/>
          </p:cNvSpPr>
          <p:nvPr/>
        </p:nvSpPr>
        <p:spPr bwMode="auto">
          <a:xfrm flipV="1">
            <a:off x="838200" y="2209800"/>
            <a:ext cx="0" cy="685800"/>
          </a:xfrm>
          <a:prstGeom prst="line">
            <a:avLst/>
          </a:prstGeom>
          <a:noFill/>
          <a:ln w="9525">
            <a:solidFill>
              <a:schemeClr val="tx2"/>
            </a:solidFill>
            <a:round/>
            <a:headEnd/>
            <a:tailEnd type="triangle" w="med" len="med"/>
          </a:ln>
        </p:spPr>
        <p:txBody>
          <a:bodyPr wrap="none" anchor="ctr"/>
          <a:lstStyle/>
          <a:p>
            <a:endParaRPr lang="zh-CN" altLang="en-US"/>
          </a:p>
        </p:txBody>
      </p:sp>
      <p:graphicFrame>
        <p:nvGraphicFramePr>
          <p:cNvPr id="19459" name="Object 2"/>
          <p:cNvGraphicFramePr>
            <a:graphicFrameLocks noChangeAspect="1"/>
          </p:cNvGraphicFramePr>
          <p:nvPr/>
        </p:nvGraphicFramePr>
        <p:xfrm>
          <a:off x="4956175" y="300038"/>
          <a:ext cx="2874963" cy="2595562"/>
        </p:xfrm>
        <a:graphic>
          <a:graphicData uri="http://schemas.openxmlformats.org/presentationml/2006/ole">
            <p:oleObj spid="_x0000_s19459"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a:spLocks noGrp="1"/>
          </p:cNvSpPr>
          <p:nvPr>
            <p:ph type="sldNum" sz="quarter" idx="12"/>
          </p:nvPr>
        </p:nvSpPr>
        <p:spPr>
          <a:noFill/>
        </p:spPr>
        <p:txBody>
          <a:bodyPr/>
          <a:lstStyle/>
          <a:p>
            <a:fld id="{81B90442-484D-4319-A9EC-3EFEDB15F360}" type="slidenum">
              <a:rPr lang="en-US" altLang="zh-CN" smtClean="0">
                <a:ea typeface="黑体" pitchFamily="49" charset="-122"/>
              </a:rPr>
              <a:pPr/>
              <a:t>11</a:t>
            </a:fld>
            <a:endParaRPr lang="en-US" altLang="zh-CN" smtClean="0">
              <a:ea typeface="黑体" pitchFamily="49" charset="-122"/>
            </a:endParaRPr>
          </a:p>
        </p:txBody>
      </p:sp>
      <p:sp>
        <p:nvSpPr>
          <p:cNvPr id="6148"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6149" name="Text Box 4"/>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6150" name="Text Box 5"/>
          <p:cNvSpPr txBox="1">
            <a:spLocks noChangeArrowheads="1"/>
          </p:cNvSpPr>
          <p:nvPr/>
        </p:nvSpPr>
        <p:spPr bwMode="auto">
          <a:xfrm>
            <a:off x="69342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6151" name="Text Box 6"/>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6152"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153" name="Text Box 8"/>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6154"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155" name="Line 10"/>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156" name="Text Box 11"/>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((1,1) (2,4))</a:t>
            </a:r>
            <a:endParaRPr lang="en-US" altLang="zh-CN"/>
          </a:p>
        </p:txBody>
      </p:sp>
      <p:sp>
        <p:nvSpPr>
          <p:cNvPr id="6157" name="Line 12"/>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20483" name="Object 2"/>
          <p:cNvGraphicFramePr>
            <a:graphicFrameLocks noChangeAspect="1"/>
          </p:cNvGraphicFramePr>
          <p:nvPr/>
        </p:nvGraphicFramePr>
        <p:xfrm>
          <a:off x="4956175" y="300038"/>
          <a:ext cx="2874963" cy="2595562"/>
        </p:xfrm>
        <a:graphic>
          <a:graphicData uri="http://schemas.openxmlformats.org/presentationml/2006/ole">
            <p:oleObj spid="_x0000_s20483"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p>
            <a:fld id="{2B768F59-0F6D-4271-B692-60A747C65495}" type="slidenum">
              <a:rPr lang="en-US" altLang="zh-CN" smtClean="0">
                <a:ea typeface="黑体" pitchFamily="49" charset="-122"/>
              </a:rPr>
              <a:pPr/>
              <a:t>12</a:t>
            </a:fld>
            <a:endParaRPr lang="en-US" altLang="zh-CN" smtClean="0">
              <a:ea typeface="黑体" pitchFamily="49" charset="-122"/>
            </a:endParaRPr>
          </a:p>
        </p:txBody>
      </p:sp>
      <p:sp>
        <p:nvSpPr>
          <p:cNvPr id="7172" name="Text Box 9"/>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7173" name="Text Box 10"/>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7174" name="Text Box 11"/>
          <p:cNvSpPr txBox="1">
            <a:spLocks noChangeArrowheads="1"/>
          </p:cNvSpPr>
          <p:nvPr/>
        </p:nvSpPr>
        <p:spPr bwMode="auto">
          <a:xfrm>
            <a:off x="69342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7175" name="Text Box 12"/>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7176" name="Line 13"/>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177" name="Text Box 14"/>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7178" name="Line 15"/>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179" name="Line 16"/>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180" name="Text Box 17"/>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7181" name="Line 18"/>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182" name="Text Box 19"/>
          <p:cNvSpPr txBox="1">
            <a:spLocks noChangeArrowheads="1"/>
          </p:cNvSpPr>
          <p:nvPr/>
        </p:nvSpPr>
        <p:spPr bwMode="auto">
          <a:xfrm>
            <a:off x="5715000" y="13716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7183" name="Text Box 20"/>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((1,1) (2,4) (3.2))</a:t>
            </a:r>
            <a:endParaRPr lang="en-US" altLang="zh-CN"/>
          </a:p>
        </p:txBody>
      </p:sp>
      <p:sp>
        <p:nvSpPr>
          <p:cNvPr id="7184" name="Line 21"/>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21507" name="Object 2"/>
          <p:cNvGraphicFramePr>
            <a:graphicFrameLocks noChangeAspect="1"/>
          </p:cNvGraphicFramePr>
          <p:nvPr/>
        </p:nvGraphicFramePr>
        <p:xfrm>
          <a:off x="4956175" y="300038"/>
          <a:ext cx="2874963" cy="2595562"/>
        </p:xfrm>
        <a:graphic>
          <a:graphicData uri="http://schemas.openxmlformats.org/presentationml/2006/ole">
            <p:oleObj spid="_x0000_s21507"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2"/>
          </p:nvPr>
        </p:nvSpPr>
        <p:spPr>
          <a:noFill/>
        </p:spPr>
        <p:txBody>
          <a:bodyPr/>
          <a:lstStyle/>
          <a:p>
            <a:fld id="{5610C3F4-1000-4FE2-8D3E-043D6FC7406A}" type="slidenum">
              <a:rPr lang="en-US" altLang="zh-CN" smtClean="0">
                <a:ea typeface="黑体" pitchFamily="49" charset="-122"/>
              </a:rPr>
              <a:pPr/>
              <a:t>13</a:t>
            </a:fld>
            <a:endParaRPr lang="en-US" altLang="zh-CN" smtClean="0">
              <a:ea typeface="黑体" pitchFamily="49" charset="-122"/>
            </a:endParaRPr>
          </a:p>
        </p:txBody>
      </p:sp>
      <p:sp>
        <p:nvSpPr>
          <p:cNvPr id="8196"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8197" name="Text Box 4"/>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8198" name="Text Box 5"/>
          <p:cNvSpPr txBox="1">
            <a:spLocks noChangeArrowheads="1"/>
          </p:cNvSpPr>
          <p:nvPr/>
        </p:nvSpPr>
        <p:spPr bwMode="auto">
          <a:xfrm>
            <a:off x="69342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8199" name="Text Box 6"/>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8200"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01" name="Text Box 8"/>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8202"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03" name="Line 10"/>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04" name="Text Box 11"/>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8205" name="Line 12"/>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06" name="Text Box 14"/>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8207" name="Line 15"/>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08" name="Line 16"/>
          <p:cNvSpPr>
            <a:spLocks noChangeShapeType="1"/>
          </p:cNvSpPr>
          <p:nvPr/>
        </p:nvSpPr>
        <p:spPr bwMode="auto">
          <a:xfrm flipV="1">
            <a:off x="1752600" y="3657600"/>
            <a:ext cx="990600" cy="533400"/>
          </a:xfrm>
          <a:prstGeom prst="line">
            <a:avLst/>
          </a:prstGeom>
          <a:noFill/>
          <a:ln w="9525">
            <a:solidFill>
              <a:schemeClr val="tx2"/>
            </a:solidFill>
            <a:round/>
            <a:headEnd/>
            <a:tailEnd type="triangle" w="med" len="med"/>
          </a:ln>
        </p:spPr>
        <p:txBody>
          <a:bodyPr wrap="none" anchor="ctr"/>
          <a:lstStyle/>
          <a:p>
            <a:endParaRPr lang="zh-CN" altLang="en-US"/>
          </a:p>
        </p:txBody>
      </p:sp>
      <p:graphicFrame>
        <p:nvGraphicFramePr>
          <p:cNvPr id="22531" name="Object 2"/>
          <p:cNvGraphicFramePr>
            <a:graphicFrameLocks noChangeAspect="1"/>
          </p:cNvGraphicFramePr>
          <p:nvPr/>
        </p:nvGraphicFramePr>
        <p:xfrm>
          <a:off x="4956175" y="300038"/>
          <a:ext cx="2874963" cy="2595562"/>
        </p:xfrm>
        <a:graphic>
          <a:graphicData uri="http://schemas.openxmlformats.org/presentationml/2006/ole">
            <p:oleObj spid="_x0000_s22531"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3"/>
          <p:cNvSpPr>
            <a:spLocks noGrp="1"/>
          </p:cNvSpPr>
          <p:nvPr>
            <p:ph type="sldNum" sz="quarter" idx="12"/>
          </p:nvPr>
        </p:nvSpPr>
        <p:spPr>
          <a:noFill/>
        </p:spPr>
        <p:txBody>
          <a:bodyPr/>
          <a:lstStyle/>
          <a:p>
            <a:fld id="{66E3AD81-A14E-42B2-A99F-3F3D8ED22147}" type="slidenum">
              <a:rPr lang="en-US" altLang="zh-CN" smtClean="0">
                <a:ea typeface="黑体" pitchFamily="49" charset="-122"/>
              </a:rPr>
              <a:pPr/>
              <a:t>14</a:t>
            </a:fld>
            <a:endParaRPr lang="en-US" altLang="zh-CN" smtClean="0">
              <a:ea typeface="黑体" pitchFamily="49" charset="-122"/>
            </a:endParaRPr>
          </a:p>
        </p:txBody>
      </p:sp>
      <p:sp>
        <p:nvSpPr>
          <p:cNvPr id="9220"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9221" name="Text Box 4"/>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9222" name="Text Box 6"/>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9223" name="Line 7"/>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24" name="Text Box 8"/>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9225" name="Line 9"/>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26" name="Line 10"/>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27" name="Text Box 11"/>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9228" name="Line 12"/>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29" name="Text Box 14"/>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9230" name="Line 15"/>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31" name="Line 16"/>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32" name="Line 17"/>
          <p:cNvSpPr>
            <a:spLocks noChangeShapeType="1"/>
          </p:cNvSpPr>
          <p:nvPr/>
        </p:nvSpPr>
        <p:spPr bwMode="auto">
          <a:xfrm flipH="1" flipV="1">
            <a:off x="1295400" y="2133600"/>
            <a:ext cx="1219200" cy="685800"/>
          </a:xfrm>
          <a:prstGeom prst="line">
            <a:avLst/>
          </a:prstGeom>
          <a:noFill/>
          <a:ln w="9525">
            <a:solidFill>
              <a:schemeClr val="tx2"/>
            </a:solidFill>
            <a:round/>
            <a:headEnd/>
            <a:tailEnd type="triangle" w="med" len="med"/>
          </a:ln>
        </p:spPr>
        <p:txBody>
          <a:bodyPr wrap="none" anchor="ctr"/>
          <a:lstStyle/>
          <a:p>
            <a:endParaRPr lang="zh-CN" altLang="en-US"/>
          </a:p>
        </p:txBody>
      </p:sp>
      <p:graphicFrame>
        <p:nvGraphicFramePr>
          <p:cNvPr id="23555" name="Object 2"/>
          <p:cNvGraphicFramePr>
            <a:graphicFrameLocks noChangeAspect="1"/>
          </p:cNvGraphicFramePr>
          <p:nvPr/>
        </p:nvGraphicFramePr>
        <p:xfrm>
          <a:off x="4956175" y="300038"/>
          <a:ext cx="2874963" cy="2595562"/>
        </p:xfrm>
        <a:graphic>
          <a:graphicData uri="http://schemas.openxmlformats.org/presentationml/2006/ole">
            <p:oleObj spid="_x0000_s23555"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2"/>
          </p:nvPr>
        </p:nvSpPr>
        <p:spPr>
          <a:noFill/>
        </p:spPr>
        <p:txBody>
          <a:bodyPr/>
          <a:lstStyle/>
          <a:p>
            <a:fld id="{676FE3F2-519B-4811-AD3F-06D673144D80}" type="slidenum">
              <a:rPr lang="en-US" altLang="zh-CN" smtClean="0">
                <a:ea typeface="黑体" pitchFamily="49" charset="-122"/>
              </a:rPr>
              <a:pPr/>
              <a:t>15</a:t>
            </a:fld>
            <a:endParaRPr lang="en-US" altLang="zh-CN" smtClean="0">
              <a:ea typeface="黑体" pitchFamily="49" charset="-122"/>
            </a:endParaRPr>
          </a:p>
        </p:txBody>
      </p:sp>
      <p:sp>
        <p:nvSpPr>
          <p:cNvPr id="10244" name="Text Box 16"/>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10245" name="Text Box 18"/>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10246" name="Line 19"/>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47" name="Text Box 20"/>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10248" name="Line 21"/>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49" name="Line 22"/>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50" name="Text Box 23"/>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10251" name="Line 24"/>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52" name="Text Box 25"/>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10253" name="Line 26"/>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54" name="Line 27"/>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55" name="Line 28"/>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256" name="Line 29"/>
          <p:cNvSpPr>
            <a:spLocks noChangeShapeType="1"/>
          </p:cNvSpPr>
          <p:nvPr/>
        </p:nvSpPr>
        <p:spPr bwMode="auto">
          <a:xfrm flipV="1">
            <a:off x="1143000" y="1447800"/>
            <a:ext cx="457200" cy="304800"/>
          </a:xfrm>
          <a:prstGeom prst="line">
            <a:avLst/>
          </a:prstGeom>
          <a:noFill/>
          <a:ln w="9525">
            <a:solidFill>
              <a:schemeClr val="tx2"/>
            </a:solidFill>
            <a:round/>
            <a:headEnd/>
            <a:tailEnd type="triangle" w="med" len="med"/>
          </a:ln>
        </p:spPr>
        <p:txBody>
          <a:bodyPr wrap="none" anchor="ctr"/>
          <a:lstStyle/>
          <a:p>
            <a:endParaRPr lang="zh-CN" altLang="en-US"/>
          </a:p>
        </p:txBody>
      </p:sp>
      <p:graphicFrame>
        <p:nvGraphicFramePr>
          <p:cNvPr id="24579" name="Object 2"/>
          <p:cNvGraphicFramePr>
            <a:graphicFrameLocks noChangeAspect="1"/>
          </p:cNvGraphicFramePr>
          <p:nvPr/>
        </p:nvGraphicFramePr>
        <p:xfrm>
          <a:off x="4956175" y="300038"/>
          <a:ext cx="2874963" cy="2595562"/>
        </p:xfrm>
        <a:graphic>
          <a:graphicData uri="http://schemas.openxmlformats.org/presentationml/2006/ole">
            <p:oleObj spid="_x0000_s24579"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3"/>
          <p:cNvSpPr>
            <a:spLocks noGrp="1"/>
          </p:cNvSpPr>
          <p:nvPr>
            <p:ph type="sldNum" sz="quarter" idx="12"/>
          </p:nvPr>
        </p:nvSpPr>
        <p:spPr>
          <a:noFill/>
        </p:spPr>
        <p:txBody>
          <a:bodyPr/>
          <a:lstStyle/>
          <a:p>
            <a:fld id="{D73CF3D2-ACA5-4CD9-9DEF-136DDC337C98}" type="slidenum">
              <a:rPr lang="en-US" altLang="zh-CN" smtClean="0">
                <a:ea typeface="黑体" pitchFamily="49" charset="-122"/>
              </a:rPr>
              <a:pPr/>
              <a:t>16</a:t>
            </a:fld>
            <a:endParaRPr lang="en-US" altLang="zh-CN" smtClean="0">
              <a:ea typeface="黑体" pitchFamily="49" charset="-122"/>
            </a:endParaRPr>
          </a:p>
        </p:txBody>
      </p:sp>
      <p:sp>
        <p:nvSpPr>
          <p:cNvPr id="11268"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11269" name="Text Box 4"/>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11270"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71" name="Text Box 6"/>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11272"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73"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74" name="Text Box 9"/>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11275"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76" name="Text Box 11"/>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11277"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78"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79"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80"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281" name="Text Box 16"/>
          <p:cNvSpPr txBox="1">
            <a:spLocks noChangeArrowheads="1"/>
          </p:cNvSpPr>
          <p:nvPr/>
        </p:nvSpPr>
        <p:spPr bwMode="auto">
          <a:xfrm>
            <a:off x="57150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1282" name="Text Box 17"/>
          <p:cNvSpPr txBox="1">
            <a:spLocks noChangeArrowheads="1"/>
          </p:cNvSpPr>
          <p:nvPr/>
        </p:nvSpPr>
        <p:spPr bwMode="auto">
          <a:xfrm>
            <a:off x="3276600" y="18288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((1,2))</a:t>
            </a:r>
            <a:endParaRPr lang="en-US" altLang="zh-CN"/>
          </a:p>
        </p:txBody>
      </p:sp>
      <p:sp>
        <p:nvSpPr>
          <p:cNvPr id="11283"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25603" name="Object 2"/>
          <p:cNvGraphicFramePr>
            <a:graphicFrameLocks noChangeAspect="1"/>
          </p:cNvGraphicFramePr>
          <p:nvPr/>
        </p:nvGraphicFramePr>
        <p:xfrm>
          <a:off x="4956175" y="300038"/>
          <a:ext cx="2874963" cy="2595562"/>
        </p:xfrm>
        <a:graphic>
          <a:graphicData uri="http://schemas.openxmlformats.org/presentationml/2006/ole">
            <p:oleObj spid="_x0000_s25603"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3"/>
          <p:cNvSpPr>
            <a:spLocks noGrp="1"/>
          </p:cNvSpPr>
          <p:nvPr>
            <p:ph type="sldNum" sz="quarter" idx="12"/>
          </p:nvPr>
        </p:nvSpPr>
        <p:spPr>
          <a:noFill/>
        </p:spPr>
        <p:txBody>
          <a:bodyPr/>
          <a:lstStyle/>
          <a:p>
            <a:fld id="{408C3DD5-A510-4564-9CA6-FBE308EB08CD}" type="slidenum">
              <a:rPr lang="en-US" altLang="zh-CN" smtClean="0">
                <a:ea typeface="黑体" pitchFamily="49" charset="-122"/>
              </a:rPr>
              <a:pPr/>
              <a:t>17</a:t>
            </a:fld>
            <a:endParaRPr lang="en-US" altLang="zh-CN" smtClean="0">
              <a:ea typeface="黑体" pitchFamily="49" charset="-122"/>
            </a:endParaRPr>
          </a:p>
        </p:txBody>
      </p:sp>
      <p:sp>
        <p:nvSpPr>
          <p:cNvPr id="12292"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12293" name="Text Box 4"/>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12294"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295" name="Text Box 6"/>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12296"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297"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298" name="Text Box 9"/>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12299"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00" name="Text Box 11"/>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12301"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02"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03"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04"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05" name="Text Box 16"/>
          <p:cNvSpPr txBox="1">
            <a:spLocks noChangeArrowheads="1"/>
          </p:cNvSpPr>
          <p:nvPr/>
        </p:nvSpPr>
        <p:spPr bwMode="auto">
          <a:xfrm>
            <a:off x="57150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2306" name="Text Box 17"/>
          <p:cNvSpPr txBox="1">
            <a:spLocks noChangeArrowheads="1"/>
          </p:cNvSpPr>
          <p:nvPr/>
        </p:nvSpPr>
        <p:spPr bwMode="auto">
          <a:xfrm>
            <a:off x="3276600" y="18288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((1,2))</a:t>
            </a:r>
          </a:p>
        </p:txBody>
      </p:sp>
      <p:sp>
        <p:nvSpPr>
          <p:cNvPr id="12307"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08" name="Text Box 19"/>
          <p:cNvSpPr txBox="1">
            <a:spLocks noChangeArrowheads="1"/>
          </p:cNvSpPr>
          <p:nvPr/>
        </p:nvSpPr>
        <p:spPr bwMode="auto">
          <a:xfrm>
            <a:off x="69342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2309" name="Text Box 20"/>
          <p:cNvSpPr txBox="1">
            <a:spLocks noChangeArrowheads="1"/>
          </p:cNvSpPr>
          <p:nvPr/>
        </p:nvSpPr>
        <p:spPr bwMode="auto">
          <a:xfrm>
            <a:off x="4114800" y="32004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((1,2) (2,4))</a:t>
            </a:r>
            <a:endParaRPr lang="en-US" altLang="zh-CN"/>
          </a:p>
        </p:txBody>
      </p:sp>
      <p:sp>
        <p:nvSpPr>
          <p:cNvPr id="12310" name="Line 21"/>
          <p:cNvSpPr>
            <a:spLocks noChangeShapeType="1"/>
          </p:cNvSpPr>
          <p:nvPr/>
        </p:nvSpPr>
        <p:spPr bwMode="auto">
          <a:xfrm>
            <a:off x="3962400" y="2362200"/>
            <a:ext cx="990600" cy="8382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26627" name="Object 2"/>
          <p:cNvGraphicFramePr>
            <a:graphicFrameLocks noChangeAspect="1"/>
          </p:cNvGraphicFramePr>
          <p:nvPr/>
        </p:nvGraphicFramePr>
        <p:xfrm>
          <a:off x="4956175" y="300038"/>
          <a:ext cx="2874963" cy="2595562"/>
        </p:xfrm>
        <a:graphic>
          <a:graphicData uri="http://schemas.openxmlformats.org/presentationml/2006/ole">
            <p:oleObj spid="_x0000_s26627"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3"/>
          <p:cNvSpPr>
            <a:spLocks noGrp="1"/>
          </p:cNvSpPr>
          <p:nvPr>
            <p:ph type="sldNum" sz="quarter" idx="12"/>
          </p:nvPr>
        </p:nvSpPr>
        <p:spPr>
          <a:noFill/>
        </p:spPr>
        <p:txBody>
          <a:bodyPr/>
          <a:lstStyle/>
          <a:p>
            <a:fld id="{049412B5-8CFF-4A19-A9B0-78C8D2790A5B}" type="slidenum">
              <a:rPr lang="en-US" altLang="zh-CN" smtClean="0">
                <a:ea typeface="黑体" pitchFamily="49" charset="-122"/>
              </a:rPr>
              <a:pPr/>
              <a:t>18</a:t>
            </a:fld>
            <a:endParaRPr lang="en-US" altLang="zh-CN" smtClean="0">
              <a:ea typeface="黑体" pitchFamily="49" charset="-122"/>
            </a:endParaRPr>
          </a:p>
        </p:txBody>
      </p:sp>
      <p:sp>
        <p:nvSpPr>
          <p:cNvPr id="13316"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13317" name="Text Box 4"/>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13318"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19" name="Text Box 6"/>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13320"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1"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2" name="Text Box 9"/>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13323"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4" name="Text Box 11"/>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13325"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6"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7"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8"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29" name="Text Box 16"/>
          <p:cNvSpPr txBox="1">
            <a:spLocks noChangeArrowheads="1"/>
          </p:cNvSpPr>
          <p:nvPr/>
        </p:nvSpPr>
        <p:spPr bwMode="auto">
          <a:xfrm>
            <a:off x="57150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3330" name="Text Box 17"/>
          <p:cNvSpPr txBox="1">
            <a:spLocks noChangeArrowheads="1"/>
          </p:cNvSpPr>
          <p:nvPr/>
        </p:nvSpPr>
        <p:spPr bwMode="auto">
          <a:xfrm>
            <a:off x="3276600" y="18288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((1,2))</a:t>
            </a:r>
          </a:p>
        </p:txBody>
      </p:sp>
      <p:sp>
        <p:nvSpPr>
          <p:cNvPr id="13331"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32" name="Text Box 19"/>
          <p:cNvSpPr txBox="1">
            <a:spLocks noChangeArrowheads="1"/>
          </p:cNvSpPr>
          <p:nvPr/>
        </p:nvSpPr>
        <p:spPr bwMode="auto">
          <a:xfrm>
            <a:off x="69342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3333" name="Text Box 20"/>
          <p:cNvSpPr txBox="1">
            <a:spLocks noChangeArrowheads="1"/>
          </p:cNvSpPr>
          <p:nvPr/>
        </p:nvSpPr>
        <p:spPr bwMode="auto">
          <a:xfrm>
            <a:off x="4114800" y="32004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((1,2) (2,4))</a:t>
            </a:r>
          </a:p>
        </p:txBody>
      </p:sp>
      <p:sp>
        <p:nvSpPr>
          <p:cNvPr id="13334" name="Line 21"/>
          <p:cNvSpPr>
            <a:spLocks noChangeShapeType="1"/>
          </p:cNvSpPr>
          <p:nvPr/>
        </p:nvSpPr>
        <p:spPr bwMode="auto">
          <a:xfrm>
            <a:off x="3962400" y="2362200"/>
            <a:ext cx="9906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35" name="Text Box 22"/>
          <p:cNvSpPr txBox="1">
            <a:spLocks noChangeArrowheads="1"/>
          </p:cNvSpPr>
          <p:nvPr/>
        </p:nvSpPr>
        <p:spPr bwMode="auto">
          <a:xfrm>
            <a:off x="5105400" y="13716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3336" name="Text Box 23"/>
          <p:cNvSpPr txBox="1">
            <a:spLocks noChangeArrowheads="1"/>
          </p:cNvSpPr>
          <p:nvPr/>
        </p:nvSpPr>
        <p:spPr bwMode="auto">
          <a:xfrm>
            <a:off x="3784600" y="42672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((1,2) (2,4) (3,1))</a:t>
            </a:r>
            <a:endParaRPr lang="en-US" altLang="zh-CN"/>
          </a:p>
        </p:txBody>
      </p:sp>
      <p:sp>
        <p:nvSpPr>
          <p:cNvPr id="13337" name="Line 24"/>
          <p:cNvSpPr>
            <a:spLocks noChangeShapeType="1"/>
          </p:cNvSpPr>
          <p:nvPr/>
        </p:nvSpPr>
        <p:spPr bwMode="auto">
          <a:xfrm>
            <a:off x="4953000" y="3733800"/>
            <a:ext cx="0" cy="5334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27651" name="Object 2"/>
          <p:cNvGraphicFramePr>
            <a:graphicFrameLocks noChangeAspect="1"/>
          </p:cNvGraphicFramePr>
          <p:nvPr/>
        </p:nvGraphicFramePr>
        <p:xfrm>
          <a:off x="4956175" y="300038"/>
          <a:ext cx="2874963" cy="2595562"/>
        </p:xfrm>
        <a:graphic>
          <a:graphicData uri="http://schemas.openxmlformats.org/presentationml/2006/ole">
            <p:oleObj spid="_x0000_s27651"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p>
            <a:fld id="{97DED112-7F9A-4827-81AE-176DECCA4764}" type="slidenum">
              <a:rPr lang="en-US" altLang="zh-CN" smtClean="0">
                <a:ea typeface="黑体" pitchFamily="49" charset="-122"/>
              </a:rPr>
              <a:pPr/>
              <a:t>19</a:t>
            </a:fld>
            <a:endParaRPr lang="en-US" altLang="zh-CN" smtClean="0">
              <a:ea typeface="黑体" pitchFamily="49" charset="-122"/>
            </a:endParaRPr>
          </a:p>
        </p:txBody>
      </p:sp>
      <p:sp>
        <p:nvSpPr>
          <p:cNvPr id="14340"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14341" name="Text Box 4"/>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14342" name="Line 5"/>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43" name="Text Box 6"/>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(2,3))</a:t>
            </a:r>
          </a:p>
        </p:txBody>
      </p:sp>
      <p:sp>
        <p:nvSpPr>
          <p:cNvPr id="14344" name="Line 7"/>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45" name="Line 8"/>
          <p:cNvSpPr>
            <a:spLocks noChangeShapeType="1"/>
          </p:cNvSpPr>
          <p:nvPr/>
        </p:nvSpPr>
        <p:spPr bwMode="auto">
          <a:xfrm flipV="1">
            <a:off x="838200" y="22098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46" name="Text Box 9"/>
          <p:cNvSpPr txBox="1">
            <a:spLocks noChangeArrowheads="1"/>
          </p:cNvSpPr>
          <p:nvPr/>
        </p:nvSpPr>
        <p:spPr bwMode="auto">
          <a:xfrm>
            <a:off x="1981200" y="30480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((1,1) (2,4))</a:t>
            </a:r>
          </a:p>
        </p:txBody>
      </p:sp>
      <p:sp>
        <p:nvSpPr>
          <p:cNvPr id="14347" name="Line 10"/>
          <p:cNvSpPr>
            <a:spLocks noChangeShapeType="1"/>
          </p:cNvSpPr>
          <p:nvPr/>
        </p:nvSpPr>
        <p:spPr bwMode="auto">
          <a:xfrm>
            <a:off x="1066800" y="2209800"/>
            <a:ext cx="12954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48" name="Text Box 11"/>
          <p:cNvSpPr txBox="1">
            <a:spLocks noChangeArrowheads="1"/>
          </p:cNvSpPr>
          <p:nvPr/>
        </p:nvSpPr>
        <p:spPr bwMode="auto">
          <a:xfrm>
            <a:off x="76200" y="41910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((1,1) (2,4) (3.2))</a:t>
            </a:r>
          </a:p>
        </p:txBody>
      </p:sp>
      <p:sp>
        <p:nvSpPr>
          <p:cNvPr id="14349" name="Line 12"/>
          <p:cNvSpPr>
            <a:spLocks noChangeShapeType="1"/>
          </p:cNvSpPr>
          <p:nvPr/>
        </p:nvSpPr>
        <p:spPr bwMode="auto">
          <a:xfrm flipH="1">
            <a:off x="1143000" y="3581400"/>
            <a:ext cx="129540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50" name="Line 13"/>
          <p:cNvSpPr>
            <a:spLocks noChangeShapeType="1"/>
          </p:cNvSpPr>
          <p:nvPr/>
        </p:nvSpPr>
        <p:spPr bwMode="auto">
          <a:xfrm flipV="1">
            <a:off x="1752600" y="3657600"/>
            <a:ext cx="9906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51" name="Line 14"/>
          <p:cNvSpPr>
            <a:spLocks noChangeShapeType="1"/>
          </p:cNvSpPr>
          <p:nvPr/>
        </p:nvSpPr>
        <p:spPr bwMode="auto">
          <a:xfrm flipH="1" flipV="1">
            <a:off x="1295400" y="2133600"/>
            <a:ext cx="121920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52" name="Line 15"/>
          <p:cNvSpPr>
            <a:spLocks noChangeShapeType="1"/>
          </p:cNvSpPr>
          <p:nvPr/>
        </p:nvSpPr>
        <p:spPr bwMode="auto">
          <a:xfrm flipV="1">
            <a:off x="1143000" y="1447800"/>
            <a:ext cx="45720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53" name="Text Box 16"/>
          <p:cNvSpPr txBox="1">
            <a:spLocks noChangeArrowheads="1"/>
          </p:cNvSpPr>
          <p:nvPr/>
        </p:nvSpPr>
        <p:spPr bwMode="auto">
          <a:xfrm>
            <a:off x="57150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4354" name="Text Box 17"/>
          <p:cNvSpPr txBox="1">
            <a:spLocks noChangeArrowheads="1"/>
          </p:cNvSpPr>
          <p:nvPr/>
        </p:nvSpPr>
        <p:spPr bwMode="auto">
          <a:xfrm>
            <a:off x="3276600" y="18288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((1,2))</a:t>
            </a:r>
          </a:p>
        </p:txBody>
      </p:sp>
      <p:sp>
        <p:nvSpPr>
          <p:cNvPr id="14355" name="Line 18"/>
          <p:cNvSpPr>
            <a:spLocks noChangeShapeType="1"/>
          </p:cNvSpPr>
          <p:nvPr/>
        </p:nvSpPr>
        <p:spPr bwMode="auto">
          <a:xfrm>
            <a:off x="1981200" y="1371600"/>
            <a:ext cx="14478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56" name="Text Box 19"/>
          <p:cNvSpPr txBox="1">
            <a:spLocks noChangeArrowheads="1"/>
          </p:cNvSpPr>
          <p:nvPr/>
        </p:nvSpPr>
        <p:spPr bwMode="auto">
          <a:xfrm>
            <a:off x="69342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4357" name="Text Box 20"/>
          <p:cNvSpPr txBox="1">
            <a:spLocks noChangeArrowheads="1"/>
          </p:cNvSpPr>
          <p:nvPr/>
        </p:nvSpPr>
        <p:spPr bwMode="auto">
          <a:xfrm>
            <a:off x="4114800" y="32004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t>((1,2) (2,4))</a:t>
            </a:r>
          </a:p>
        </p:txBody>
      </p:sp>
      <p:sp>
        <p:nvSpPr>
          <p:cNvPr id="14358" name="Line 21"/>
          <p:cNvSpPr>
            <a:spLocks noChangeShapeType="1"/>
          </p:cNvSpPr>
          <p:nvPr/>
        </p:nvSpPr>
        <p:spPr bwMode="auto">
          <a:xfrm>
            <a:off x="3962400" y="2362200"/>
            <a:ext cx="9906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59" name="Text Box 22"/>
          <p:cNvSpPr txBox="1">
            <a:spLocks noChangeArrowheads="1"/>
          </p:cNvSpPr>
          <p:nvPr/>
        </p:nvSpPr>
        <p:spPr bwMode="auto">
          <a:xfrm>
            <a:off x="5105400" y="13716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4360" name="Text Box 23"/>
          <p:cNvSpPr txBox="1">
            <a:spLocks noChangeArrowheads="1"/>
          </p:cNvSpPr>
          <p:nvPr/>
        </p:nvSpPr>
        <p:spPr bwMode="auto">
          <a:xfrm>
            <a:off x="3784600" y="4267200"/>
            <a:ext cx="2292350" cy="457200"/>
          </a:xfrm>
          <a:prstGeom prst="rect">
            <a:avLst/>
          </a:prstGeom>
          <a:noFill/>
          <a:ln w="9525">
            <a:noFill/>
            <a:miter lim="800000"/>
            <a:headEnd/>
            <a:tailEnd/>
          </a:ln>
        </p:spPr>
        <p:txBody>
          <a:bodyPr wrap="none" anchor="ctr">
            <a:spAutoFit/>
          </a:bodyPr>
          <a:lstStyle/>
          <a:p>
            <a:pPr algn="ctr">
              <a:spcBef>
                <a:spcPct val="50000"/>
              </a:spcBef>
            </a:pPr>
            <a:r>
              <a:rPr lang="en-US" altLang="zh-CN"/>
              <a:t>((1,2) (2,4) (3,1))</a:t>
            </a:r>
          </a:p>
        </p:txBody>
      </p:sp>
      <p:sp>
        <p:nvSpPr>
          <p:cNvPr id="14361" name="Line 24"/>
          <p:cNvSpPr>
            <a:spLocks noChangeShapeType="1"/>
          </p:cNvSpPr>
          <p:nvPr/>
        </p:nvSpPr>
        <p:spPr bwMode="auto">
          <a:xfrm>
            <a:off x="4953000" y="3733800"/>
            <a:ext cx="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62" name="Text Box 25"/>
          <p:cNvSpPr txBox="1">
            <a:spLocks noChangeArrowheads="1"/>
          </p:cNvSpPr>
          <p:nvPr/>
        </p:nvSpPr>
        <p:spPr bwMode="auto">
          <a:xfrm>
            <a:off x="6324600" y="19050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14363" name="Text Box 26"/>
          <p:cNvSpPr txBox="1">
            <a:spLocks noChangeArrowheads="1"/>
          </p:cNvSpPr>
          <p:nvPr/>
        </p:nvSpPr>
        <p:spPr bwMode="auto">
          <a:xfrm>
            <a:off x="3479800" y="5486400"/>
            <a:ext cx="29527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((1,2) (2,4) (3,1) (4,3))</a:t>
            </a:r>
            <a:endParaRPr lang="en-US" altLang="zh-CN"/>
          </a:p>
        </p:txBody>
      </p:sp>
      <p:sp>
        <p:nvSpPr>
          <p:cNvPr id="14364" name="Line 27"/>
          <p:cNvSpPr>
            <a:spLocks noChangeShapeType="1"/>
          </p:cNvSpPr>
          <p:nvPr/>
        </p:nvSpPr>
        <p:spPr bwMode="auto">
          <a:xfrm>
            <a:off x="4953000" y="4876800"/>
            <a:ext cx="0" cy="6858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28675" name="Object 2"/>
          <p:cNvGraphicFramePr>
            <a:graphicFrameLocks noChangeAspect="1"/>
          </p:cNvGraphicFramePr>
          <p:nvPr/>
        </p:nvGraphicFramePr>
        <p:xfrm>
          <a:off x="4956175" y="300038"/>
          <a:ext cx="2874963" cy="2595562"/>
        </p:xfrm>
        <a:graphic>
          <a:graphicData uri="http://schemas.openxmlformats.org/presentationml/2006/ole">
            <p:oleObj spid="_x0000_s28675"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搜索问题（续</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a:xfrm>
            <a:off x="914400" y="1755058"/>
            <a:ext cx="7772400" cy="4264742"/>
          </a:xfrm>
        </p:spPr>
        <p:txBody>
          <a:bodyPr>
            <a:normAutofit/>
          </a:bodyPr>
          <a:lstStyle/>
          <a:p>
            <a:r>
              <a:rPr lang="zh-CN" altLang="en-US" sz="3200" b="1" dirty="0" smtClean="0"/>
              <a:t>问题举例：</a:t>
            </a:r>
            <a:endParaRPr lang="en-US" altLang="zh-CN" sz="3200" b="1" dirty="0" smtClean="0"/>
          </a:p>
          <a:p>
            <a:pPr lvl="1"/>
            <a:r>
              <a:rPr lang="zh-CN" altLang="en-US" sz="2800" b="1" dirty="0" smtClean="0"/>
              <a:t>地图路径</a:t>
            </a:r>
            <a:endParaRPr lang="en-US" altLang="zh-CN" sz="2800" b="1" dirty="0" smtClean="0"/>
          </a:p>
          <a:p>
            <a:pPr lvl="1"/>
            <a:r>
              <a:rPr lang="zh-CN" altLang="en-US" sz="2800" b="1" dirty="0" smtClean="0"/>
              <a:t>传教士和野人问题</a:t>
            </a:r>
            <a:endParaRPr lang="en-US" altLang="zh-CN" sz="2800" b="1" dirty="0" smtClean="0"/>
          </a:p>
          <a:p>
            <a:pPr lvl="1"/>
            <a:r>
              <a:rPr lang="zh-CN" altLang="en-US" sz="2800" b="1" dirty="0" smtClean="0"/>
              <a:t>华容道问题</a:t>
            </a:r>
            <a:endParaRPr lang="en-US" altLang="zh-CN" sz="2800" b="1" dirty="0" smtClean="0"/>
          </a:p>
          <a:p>
            <a:pPr lvl="1"/>
            <a:r>
              <a:rPr lang="zh-CN" altLang="en-US" sz="2800" b="1" dirty="0" smtClean="0"/>
              <a:t>八皇后问题</a:t>
            </a:r>
            <a:endParaRPr lang="zh-CN" alt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4C53C822-03D1-4457-BC14-EADBB9F7D32E}" type="slidenum">
              <a:rPr lang="en-US" altLang="zh-CN" smtClean="0">
                <a:ea typeface="黑体" pitchFamily="49" charset="-122"/>
              </a:rPr>
              <a:pPr/>
              <a:t>20</a:t>
            </a:fld>
            <a:endParaRPr lang="en-US" altLang="zh-CN" smtClean="0">
              <a:ea typeface="黑体" pitchFamily="49" charset="-122"/>
            </a:endParaRPr>
          </a:p>
        </p:txBody>
      </p:sp>
      <p:sp>
        <p:nvSpPr>
          <p:cNvPr id="78850" name="Rectangle 2"/>
          <p:cNvSpPr>
            <a:spLocks noGrp="1" noChangeArrowheads="1"/>
          </p:cNvSpPr>
          <p:nvPr>
            <p:ph type="title"/>
          </p:nvPr>
        </p:nvSpPr>
        <p:spPr>
          <a:xfrm>
            <a:off x="685800" y="228600"/>
            <a:ext cx="7772400" cy="762000"/>
          </a:xfrm>
        </p:spPr>
        <p:txBody>
          <a:bodyPr/>
          <a:lstStyle/>
          <a:p>
            <a:pPr eaLnBrk="1" hangingPunct="1">
              <a:defRPr/>
            </a:pPr>
            <a:r>
              <a:rPr lang="zh-CN" altLang="en-US" smtClean="0"/>
              <a:t>递归的思想</a:t>
            </a:r>
          </a:p>
        </p:txBody>
      </p:sp>
      <p:sp>
        <p:nvSpPr>
          <p:cNvPr id="26628" name="Rectangle 3"/>
          <p:cNvSpPr>
            <a:spLocks noGrp="1" noChangeArrowheads="1"/>
          </p:cNvSpPr>
          <p:nvPr>
            <p:ph type="body" idx="1"/>
          </p:nvPr>
        </p:nvSpPr>
        <p:spPr>
          <a:xfrm>
            <a:off x="685800" y="1219200"/>
            <a:ext cx="7772400" cy="457200"/>
          </a:xfrm>
        </p:spPr>
        <p:txBody>
          <a:bodyPr>
            <a:normAutofit lnSpcReduction="10000"/>
          </a:bodyPr>
          <a:lstStyle/>
          <a:p>
            <a:pPr eaLnBrk="1" hangingPunct="1">
              <a:lnSpc>
                <a:spcPct val="90000"/>
              </a:lnSpc>
            </a:pPr>
            <a:endParaRPr lang="zh-CN" altLang="zh-CN" sz="2800" smtClean="0"/>
          </a:p>
        </p:txBody>
      </p:sp>
      <p:sp>
        <p:nvSpPr>
          <p:cNvPr id="26629" name="Oval 4"/>
          <p:cNvSpPr>
            <a:spLocks noChangeArrowheads="1"/>
          </p:cNvSpPr>
          <p:nvPr/>
        </p:nvSpPr>
        <p:spPr bwMode="auto">
          <a:xfrm>
            <a:off x="2286000" y="2438400"/>
            <a:ext cx="228600" cy="228600"/>
          </a:xfrm>
          <a:prstGeom prst="ellipse">
            <a:avLst/>
          </a:prstGeom>
          <a:solidFill>
            <a:schemeClr val="folHlink"/>
          </a:solidFill>
          <a:ln w="57150">
            <a:solidFill>
              <a:schemeClr val="tx1"/>
            </a:solidFill>
            <a:round/>
            <a:headEnd/>
            <a:tailEnd/>
          </a:ln>
        </p:spPr>
        <p:txBody>
          <a:bodyPr wrap="none" anchor="ctr"/>
          <a:lstStyle/>
          <a:p>
            <a:endParaRPr lang="zh-CN" altLang="en-US"/>
          </a:p>
        </p:txBody>
      </p:sp>
      <p:sp>
        <p:nvSpPr>
          <p:cNvPr id="26630" name="Oval 5"/>
          <p:cNvSpPr>
            <a:spLocks noChangeArrowheads="1"/>
          </p:cNvSpPr>
          <p:nvPr/>
        </p:nvSpPr>
        <p:spPr bwMode="auto">
          <a:xfrm>
            <a:off x="2590800" y="3276600"/>
            <a:ext cx="228600" cy="228600"/>
          </a:xfrm>
          <a:prstGeom prst="ellipse">
            <a:avLst/>
          </a:prstGeom>
          <a:solidFill>
            <a:schemeClr val="accent2"/>
          </a:solidFill>
          <a:ln w="57150">
            <a:solidFill>
              <a:schemeClr val="tx1"/>
            </a:solidFill>
            <a:round/>
            <a:headEnd/>
            <a:tailEnd/>
          </a:ln>
        </p:spPr>
        <p:txBody>
          <a:bodyPr wrap="none" anchor="ctr"/>
          <a:lstStyle/>
          <a:p>
            <a:endParaRPr lang="zh-CN" altLang="en-US"/>
          </a:p>
        </p:txBody>
      </p:sp>
      <p:sp>
        <p:nvSpPr>
          <p:cNvPr id="26631" name="Oval 6"/>
          <p:cNvSpPr>
            <a:spLocks noChangeArrowheads="1"/>
          </p:cNvSpPr>
          <p:nvPr/>
        </p:nvSpPr>
        <p:spPr bwMode="auto">
          <a:xfrm>
            <a:off x="5867400" y="5638800"/>
            <a:ext cx="228600" cy="228600"/>
          </a:xfrm>
          <a:prstGeom prst="ellipse">
            <a:avLst/>
          </a:prstGeom>
          <a:solidFill>
            <a:schemeClr val="hlink"/>
          </a:solidFill>
          <a:ln w="57150">
            <a:solidFill>
              <a:schemeClr val="tx1"/>
            </a:solidFill>
            <a:round/>
            <a:headEnd/>
            <a:tailEnd/>
          </a:ln>
        </p:spPr>
        <p:txBody>
          <a:bodyPr wrap="none" anchor="ctr"/>
          <a:lstStyle/>
          <a:p>
            <a:endParaRPr lang="zh-CN" altLang="en-US"/>
          </a:p>
        </p:txBody>
      </p:sp>
      <p:sp>
        <p:nvSpPr>
          <p:cNvPr id="26632" name="Text Box 7"/>
          <p:cNvSpPr txBox="1">
            <a:spLocks noChangeArrowheads="1"/>
          </p:cNvSpPr>
          <p:nvPr/>
        </p:nvSpPr>
        <p:spPr bwMode="auto">
          <a:xfrm>
            <a:off x="2696301" y="2131368"/>
            <a:ext cx="1422184" cy="461665"/>
          </a:xfrm>
          <a:prstGeom prst="rect">
            <a:avLst/>
          </a:prstGeom>
          <a:noFill/>
          <a:ln w="57150">
            <a:noFill/>
            <a:miter lim="800000"/>
            <a:headEnd/>
            <a:tailEnd/>
          </a:ln>
        </p:spPr>
        <p:txBody>
          <a:bodyPr wrap="none" anchor="ctr">
            <a:spAutoFit/>
          </a:bodyPr>
          <a:lstStyle/>
          <a:p>
            <a:pPr algn="ctr">
              <a:spcBef>
                <a:spcPct val="50000"/>
              </a:spcBef>
            </a:pPr>
            <a:r>
              <a:rPr lang="zh-CN" altLang="en-US" sz="2400" b="1" dirty="0"/>
              <a:t>当前状态</a:t>
            </a:r>
          </a:p>
        </p:txBody>
      </p:sp>
      <p:sp>
        <p:nvSpPr>
          <p:cNvPr id="26633" name="Text Box 8"/>
          <p:cNvSpPr txBox="1">
            <a:spLocks noChangeArrowheads="1"/>
          </p:cNvSpPr>
          <p:nvPr/>
        </p:nvSpPr>
        <p:spPr bwMode="auto">
          <a:xfrm>
            <a:off x="6465237" y="5560368"/>
            <a:ext cx="1579278" cy="461665"/>
          </a:xfrm>
          <a:prstGeom prst="rect">
            <a:avLst/>
          </a:prstGeom>
          <a:noFill/>
          <a:ln w="9525">
            <a:noFill/>
            <a:miter lim="800000"/>
            <a:headEnd/>
            <a:tailEnd/>
          </a:ln>
        </p:spPr>
        <p:txBody>
          <a:bodyPr wrap="none" anchor="ctr">
            <a:spAutoFit/>
          </a:bodyPr>
          <a:lstStyle/>
          <a:p>
            <a:pPr algn="ctr">
              <a:spcBef>
                <a:spcPct val="50000"/>
              </a:spcBef>
            </a:pPr>
            <a:r>
              <a:rPr lang="zh-CN" altLang="en-US" sz="2400" b="1" dirty="0"/>
              <a:t>目标状态</a:t>
            </a:r>
            <a:r>
              <a:rPr lang="en-US" altLang="zh-CN" sz="2400" b="1" dirty="0"/>
              <a:t>g</a:t>
            </a:r>
          </a:p>
        </p:txBody>
      </p:sp>
      <p:sp>
        <p:nvSpPr>
          <p:cNvPr id="26634" name="Line 9"/>
          <p:cNvSpPr>
            <a:spLocks noChangeShapeType="1"/>
          </p:cNvSpPr>
          <p:nvPr/>
        </p:nvSpPr>
        <p:spPr bwMode="auto">
          <a:xfrm>
            <a:off x="2438400" y="2667000"/>
            <a:ext cx="2286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35" name="Freeform 11"/>
          <p:cNvSpPr>
            <a:spLocks/>
          </p:cNvSpPr>
          <p:nvPr/>
        </p:nvSpPr>
        <p:spPr bwMode="auto">
          <a:xfrm>
            <a:off x="2743200" y="3505200"/>
            <a:ext cx="3124200" cy="2286000"/>
          </a:xfrm>
          <a:custGeom>
            <a:avLst/>
            <a:gdLst>
              <a:gd name="T0" fmla="*/ 0 w 1968"/>
              <a:gd name="T1" fmla="*/ 0 h 1440"/>
              <a:gd name="T2" fmla="*/ 0 w 1968"/>
              <a:gd name="T3" fmla="*/ 2147483647 h 1440"/>
              <a:gd name="T4" fmla="*/ 2147483647 w 1968"/>
              <a:gd name="T5" fmla="*/ 2147483647 h 1440"/>
              <a:gd name="T6" fmla="*/ 2147483647 w 1968"/>
              <a:gd name="T7" fmla="*/ 2147483647 h 1440"/>
              <a:gd name="T8" fmla="*/ 2147483647 w 1968"/>
              <a:gd name="T9" fmla="*/ 2147483647 h 1440"/>
              <a:gd name="T10" fmla="*/ 2147483647 w 1968"/>
              <a:gd name="T11" fmla="*/ 2147483647 h 1440"/>
              <a:gd name="T12" fmla="*/ 2147483647 w 1968"/>
              <a:gd name="T13" fmla="*/ 2147483647 h 1440"/>
              <a:gd name="T14" fmla="*/ 0 60000 65536"/>
              <a:gd name="T15" fmla="*/ 0 60000 65536"/>
              <a:gd name="T16" fmla="*/ 0 60000 65536"/>
              <a:gd name="T17" fmla="*/ 0 60000 65536"/>
              <a:gd name="T18" fmla="*/ 0 60000 65536"/>
              <a:gd name="T19" fmla="*/ 0 60000 65536"/>
              <a:gd name="T20" fmla="*/ 0 60000 65536"/>
              <a:gd name="T21" fmla="*/ 0 w 1968"/>
              <a:gd name="T22" fmla="*/ 0 h 1440"/>
              <a:gd name="T23" fmla="*/ 1968 w 1968"/>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1440">
                <a:moveTo>
                  <a:pt x="0" y="0"/>
                </a:moveTo>
                <a:lnTo>
                  <a:pt x="0" y="384"/>
                </a:lnTo>
                <a:lnTo>
                  <a:pt x="816" y="384"/>
                </a:lnTo>
                <a:lnTo>
                  <a:pt x="288" y="1056"/>
                </a:lnTo>
                <a:lnTo>
                  <a:pt x="1104" y="960"/>
                </a:lnTo>
                <a:lnTo>
                  <a:pt x="1152" y="1440"/>
                </a:lnTo>
                <a:lnTo>
                  <a:pt x="1968" y="1392"/>
                </a:lnTo>
              </a:path>
            </a:pathLst>
          </a:custGeom>
          <a:noFill/>
          <a:ln w="57150">
            <a:solidFill>
              <a:schemeClr val="tx1"/>
            </a:solidFill>
            <a:prstDash val="sysDot"/>
            <a:round/>
            <a:headEnd/>
            <a:tailEnd type="triangle" w="med" len="med"/>
          </a:ln>
        </p:spPr>
        <p:txBody>
          <a:bodyPr wrap="none" anchor="ctr"/>
          <a:lstStyle/>
          <a:p>
            <a:endParaRPr lang="zh-CN" altLang="en-US"/>
          </a:p>
        </p:txBody>
      </p:sp>
      <p:sp>
        <p:nvSpPr>
          <p:cNvPr id="26636" name="Oval 12"/>
          <p:cNvSpPr>
            <a:spLocks noChangeArrowheads="1"/>
          </p:cNvSpPr>
          <p:nvPr/>
        </p:nvSpPr>
        <p:spPr bwMode="auto">
          <a:xfrm>
            <a:off x="3124200" y="3124200"/>
            <a:ext cx="228600" cy="228600"/>
          </a:xfrm>
          <a:prstGeom prst="ellipse">
            <a:avLst/>
          </a:prstGeom>
          <a:solidFill>
            <a:schemeClr val="accent2"/>
          </a:solidFill>
          <a:ln w="57150">
            <a:solidFill>
              <a:schemeClr val="tx1"/>
            </a:solidFill>
            <a:round/>
            <a:headEnd/>
            <a:tailEnd/>
          </a:ln>
        </p:spPr>
        <p:txBody>
          <a:bodyPr wrap="none" anchor="ctr"/>
          <a:lstStyle/>
          <a:p>
            <a:endParaRPr lang="zh-CN" altLang="en-US"/>
          </a:p>
        </p:txBody>
      </p:sp>
      <p:sp>
        <p:nvSpPr>
          <p:cNvPr id="26637" name="Oval 13"/>
          <p:cNvSpPr>
            <a:spLocks noChangeArrowheads="1"/>
          </p:cNvSpPr>
          <p:nvPr/>
        </p:nvSpPr>
        <p:spPr bwMode="auto">
          <a:xfrm>
            <a:off x="1905000" y="3429000"/>
            <a:ext cx="228600" cy="228600"/>
          </a:xfrm>
          <a:prstGeom prst="ellipse">
            <a:avLst/>
          </a:prstGeom>
          <a:solidFill>
            <a:schemeClr val="accent2"/>
          </a:solidFill>
          <a:ln w="57150">
            <a:solidFill>
              <a:schemeClr val="tx1"/>
            </a:solidFill>
            <a:round/>
            <a:headEnd/>
            <a:tailEnd/>
          </a:ln>
        </p:spPr>
        <p:txBody>
          <a:bodyPr wrap="none" anchor="ctr"/>
          <a:lstStyle/>
          <a:p>
            <a:endParaRPr lang="zh-CN" altLang="en-US"/>
          </a:p>
        </p:txBody>
      </p:sp>
      <p:sp>
        <p:nvSpPr>
          <p:cNvPr id="26638" name="Oval 14"/>
          <p:cNvSpPr>
            <a:spLocks noChangeArrowheads="1"/>
          </p:cNvSpPr>
          <p:nvPr/>
        </p:nvSpPr>
        <p:spPr bwMode="auto">
          <a:xfrm>
            <a:off x="3581400" y="2667000"/>
            <a:ext cx="228600" cy="228600"/>
          </a:xfrm>
          <a:prstGeom prst="ellipse">
            <a:avLst/>
          </a:prstGeom>
          <a:solidFill>
            <a:schemeClr val="accent2"/>
          </a:solidFill>
          <a:ln w="57150">
            <a:solidFill>
              <a:schemeClr val="tx1"/>
            </a:solidFill>
            <a:round/>
            <a:headEnd/>
            <a:tailEnd/>
          </a:ln>
        </p:spPr>
        <p:txBody>
          <a:bodyPr wrap="none" anchor="ctr"/>
          <a:lstStyle/>
          <a:p>
            <a:endParaRPr lang="zh-CN" altLang="en-US"/>
          </a:p>
        </p:txBody>
      </p:sp>
      <p:sp>
        <p:nvSpPr>
          <p:cNvPr id="26639" name="Line 15"/>
          <p:cNvSpPr>
            <a:spLocks noChangeShapeType="1"/>
          </p:cNvSpPr>
          <p:nvPr/>
        </p:nvSpPr>
        <p:spPr bwMode="auto">
          <a:xfrm flipH="1">
            <a:off x="2057400" y="2667000"/>
            <a:ext cx="304800" cy="762000"/>
          </a:xfrm>
          <a:prstGeom prst="line">
            <a:avLst/>
          </a:prstGeom>
          <a:noFill/>
          <a:ln w="57150" cap="rnd">
            <a:solidFill>
              <a:schemeClr val="tx1"/>
            </a:solidFill>
            <a:prstDash val="sysDot"/>
            <a:round/>
            <a:headEnd/>
            <a:tailEnd type="triangle" w="med" len="med"/>
          </a:ln>
        </p:spPr>
        <p:txBody>
          <a:bodyPr wrap="none" anchor="ctr"/>
          <a:lstStyle/>
          <a:p>
            <a:endParaRPr lang="zh-CN" altLang="en-US"/>
          </a:p>
        </p:txBody>
      </p:sp>
      <p:sp>
        <p:nvSpPr>
          <p:cNvPr id="26640" name="Line 16"/>
          <p:cNvSpPr>
            <a:spLocks noChangeShapeType="1"/>
          </p:cNvSpPr>
          <p:nvPr/>
        </p:nvSpPr>
        <p:spPr bwMode="auto">
          <a:xfrm>
            <a:off x="2514600" y="2667000"/>
            <a:ext cx="609600" cy="457200"/>
          </a:xfrm>
          <a:prstGeom prst="line">
            <a:avLst/>
          </a:prstGeom>
          <a:noFill/>
          <a:ln w="57150" cap="rnd">
            <a:solidFill>
              <a:schemeClr val="tx1"/>
            </a:solidFill>
            <a:prstDash val="sysDot"/>
            <a:round/>
            <a:headEnd/>
            <a:tailEnd type="triangle" w="med" len="med"/>
          </a:ln>
        </p:spPr>
        <p:txBody>
          <a:bodyPr wrap="none" anchor="ctr"/>
          <a:lstStyle/>
          <a:p>
            <a:endParaRPr lang="zh-CN" altLang="en-US"/>
          </a:p>
        </p:txBody>
      </p:sp>
      <p:sp>
        <p:nvSpPr>
          <p:cNvPr id="26641" name="Line 17"/>
          <p:cNvSpPr>
            <a:spLocks noChangeShapeType="1"/>
          </p:cNvSpPr>
          <p:nvPr/>
        </p:nvSpPr>
        <p:spPr bwMode="auto">
          <a:xfrm>
            <a:off x="2590800" y="2590800"/>
            <a:ext cx="990600" cy="152400"/>
          </a:xfrm>
          <a:prstGeom prst="line">
            <a:avLst/>
          </a:prstGeom>
          <a:noFill/>
          <a:ln w="57150" cap="rnd">
            <a:solidFill>
              <a:schemeClr val="tx1"/>
            </a:solidFill>
            <a:prstDash val="sysDot"/>
            <a:round/>
            <a:headEnd/>
            <a:tailEnd type="triangle" w="med" len="med"/>
          </a:ln>
        </p:spPr>
        <p:txBody>
          <a:bodyPr wrap="none" anchor="ctr"/>
          <a:lstStyle/>
          <a:p>
            <a:endParaRPr lang="zh-CN" altLang="en-US"/>
          </a:p>
        </p:txBody>
      </p:sp>
      <p:sp>
        <p:nvSpPr>
          <p:cNvPr id="26642" name="Line 18"/>
          <p:cNvSpPr>
            <a:spLocks noChangeShapeType="1"/>
          </p:cNvSpPr>
          <p:nvPr/>
        </p:nvSpPr>
        <p:spPr bwMode="auto">
          <a:xfrm>
            <a:off x="1905000" y="1905000"/>
            <a:ext cx="457200" cy="533400"/>
          </a:xfrm>
          <a:prstGeom prst="line">
            <a:avLst/>
          </a:prstGeom>
          <a:noFill/>
          <a:ln w="57150" cap="rnd">
            <a:solidFill>
              <a:schemeClr val="tx1"/>
            </a:solidFill>
            <a:prstDash val="sysDot"/>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CEA57F1E-F93F-4FAE-952F-F183C18A7FF3}" type="slidenum">
              <a:rPr lang="en-US" altLang="zh-CN" smtClean="0">
                <a:ea typeface="黑体" pitchFamily="49" charset="-122"/>
              </a:rPr>
              <a:pPr/>
              <a:t>21</a:t>
            </a:fld>
            <a:endParaRPr lang="en-US" altLang="zh-CN" smtClean="0">
              <a:ea typeface="黑体" pitchFamily="49" charset="-122"/>
            </a:endParaRPr>
          </a:p>
        </p:txBody>
      </p:sp>
      <p:sp>
        <p:nvSpPr>
          <p:cNvPr id="71682" name="Rectangle 2"/>
          <p:cNvSpPr>
            <a:spLocks noGrp="1" noChangeArrowheads="1"/>
          </p:cNvSpPr>
          <p:nvPr>
            <p:ph type="title"/>
          </p:nvPr>
        </p:nvSpPr>
        <p:spPr/>
        <p:txBody>
          <a:bodyPr/>
          <a:lstStyle/>
          <a:p>
            <a:pPr eaLnBrk="1" hangingPunct="1">
              <a:defRPr/>
            </a:pPr>
            <a:r>
              <a:rPr lang="zh-CN" altLang="en-US" dirty="0" smtClean="0"/>
              <a:t>深度优先搜索</a:t>
            </a:r>
          </a:p>
        </p:txBody>
      </p:sp>
      <p:sp>
        <p:nvSpPr>
          <p:cNvPr id="27652" name="Rectangle 3"/>
          <p:cNvSpPr>
            <a:spLocks noGrp="1" noChangeArrowheads="1"/>
          </p:cNvSpPr>
          <p:nvPr>
            <p:ph type="body" idx="1"/>
          </p:nvPr>
        </p:nvSpPr>
        <p:spPr>
          <a:xfrm>
            <a:off x="685800" y="1981200"/>
            <a:ext cx="7772400" cy="4495800"/>
          </a:xfrm>
        </p:spPr>
        <p:txBody>
          <a:bodyPr/>
          <a:lstStyle/>
          <a:p>
            <a:pPr>
              <a:buNone/>
            </a:pPr>
            <a:r>
              <a:rPr lang="en-US" altLang="zh-CN" dirty="0" smtClean="0"/>
              <a:t>	</a:t>
            </a:r>
            <a:r>
              <a:rPr lang="en-US" altLang="zh-CN" sz="3200" dirty="0" smtClean="0"/>
              <a:t> </a:t>
            </a:r>
            <a:r>
              <a:rPr lang="en-US" altLang="zh-CN" sz="3200" b="1" cap="all" dirty="0" smtClean="0"/>
              <a:t>Depth-First-Search</a:t>
            </a:r>
            <a:r>
              <a:rPr lang="en-US" altLang="zh-CN" sz="3200" b="1" dirty="0" smtClean="0"/>
              <a:t> (DATA)</a:t>
            </a:r>
            <a:endParaRPr lang="zh-CN" altLang="en-US" sz="3200" b="1" dirty="0" smtClean="0"/>
          </a:p>
          <a:p>
            <a:pPr eaLnBrk="1" hangingPunct="1">
              <a:buFont typeface="Wingdings" pitchFamily="2" charset="2"/>
              <a:buNone/>
            </a:pPr>
            <a:r>
              <a:rPr lang="zh-CN" altLang="en-US" sz="3200" b="1" dirty="0" smtClean="0"/>
              <a:t>	</a:t>
            </a:r>
          </a:p>
          <a:p>
            <a:pPr eaLnBrk="1" hangingPunct="1">
              <a:buFont typeface="Wingdings" pitchFamily="2" charset="2"/>
              <a:buNone/>
            </a:pPr>
            <a:r>
              <a:rPr lang="zh-CN" altLang="en-US" sz="3200" b="1" dirty="0" smtClean="0"/>
              <a:t>	</a:t>
            </a:r>
            <a:r>
              <a:rPr lang="en-US" altLang="zh-CN" sz="3200" b="1" dirty="0" smtClean="0"/>
              <a:t>DATA</a:t>
            </a:r>
            <a:r>
              <a:rPr lang="zh-CN" altLang="en-US" sz="3200" b="1" dirty="0" smtClean="0"/>
              <a:t>：当前状态。</a:t>
            </a:r>
          </a:p>
          <a:p>
            <a:pPr eaLnBrk="1" hangingPunct="1">
              <a:buFont typeface="Wingdings" pitchFamily="2" charset="2"/>
              <a:buNone/>
            </a:pPr>
            <a:r>
              <a:rPr lang="zh-CN" altLang="en-US" sz="3200" b="1" dirty="0" smtClean="0"/>
              <a:t>	返回值：从当前状态到目标状态的路径</a:t>
            </a:r>
          </a:p>
          <a:p>
            <a:pPr eaLnBrk="1" hangingPunct="1">
              <a:buFont typeface="Wingdings" pitchFamily="2" charset="2"/>
              <a:buNone/>
            </a:pPr>
            <a:r>
              <a:rPr lang="zh-CN" altLang="en-US" sz="3200" b="1" dirty="0" smtClean="0"/>
              <a:t>			（以规则表的形式表示）</a:t>
            </a:r>
          </a:p>
          <a:p>
            <a:pPr eaLnBrk="1" hangingPunct="1">
              <a:buFont typeface="Wingdings" pitchFamily="2" charset="2"/>
              <a:buNone/>
            </a:pPr>
            <a:r>
              <a:rPr lang="zh-CN" altLang="en-US" sz="3200" b="1" dirty="0" smtClean="0"/>
              <a:t>			或</a:t>
            </a:r>
            <a:r>
              <a:rPr lang="en-US" altLang="zh-CN" sz="3200" b="1" dirty="0" smtClean="0"/>
              <a:t>FAIL</a:t>
            </a:r>
            <a:r>
              <a:rPr lang="zh-CN" altLang="en-US" sz="3200" b="1"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F46A9669-7337-4E02-94A2-13A39E271823}" type="slidenum">
              <a:rPr lang="en-US" altLang="zh-CN" smtClean="0">
                <a:ea typeface="黑体" pitchFamily="49" charset="-122"/>
              </a:rPr>
              <a:pPr/>
              <a:t>22</a:t>
            </a:fld>
            <a:endParaRPr lang="en-US" altLang="zh-CN" smtClean="0">
              <a:ea typeface="黑体" pitchFamily="49" charset="-122"/>
            </a:endParaRPr>
          </a:p>
        </p:txBody>
      </p:sp>
      <p:sp>
        <p:nvSpPr>
          <p:cNvPr id="70658" name="Rectangle 2"/>
          <p:cNvSpPr>
            <a:spLocks noGrp="1" noChangeArrowheads="1"/>
          </p:cNvSpPr>
          <p:nvPr>
            <p:ph type="title"/>
          </p:nvPr>
        </p:nvSpPr>
        <p:spPr>
          <a:xfrm>
            <a:off x="685800" y="542504"/>
            <a:ext cx="7772400" cy="533400"/>
          </a:xfrm>
        </p:spPr>
        <p:txBody>
          <a:bodyPr>
            <a:normAutofit fontScale="90000"/>
          </a:bodyPr>
          <a:lstStyle/>
          <a:p>
            <a:pPr eaLnBrk="1" hangingPunct="1">
              <a:defRPr/>
            </a:pPr>
            <a:r>
              <a:rPr lang="zh-CN" altLang="en-US" sz="3600" dirty="0" smtClean="0"/>
              <a:t>深度优先搜索</a:t>
            </a:r>
            <a:endParaRPr lang="zh-CN" altLang="en-US" dirty="0" smtClean="0"/>
          </a:p>
        </p:txBody>
      </p:sp>
      <p:sp>
        <p:nvSpPr>
          <p:cNvPr id="70659" name="Rectangle 3"/>
          <p:cNvSpPr>
            <a:spLocks noGrp="1" noChangeArrowheads="1"/>
          </p:cNvSpPr>
          <p:nvPr>
            <p:ph type="body" idx="1"/>
          </p:nvPr>
        </p:nvSpPr>
        <p:spPr>
          <a:xfrm>
            <a:off x="685800" y="1214656"/>
            <a:ext cx="7772400" cy="5240740"/>
          </a:xfrm>
        </p:spPr>
        <p:txBody>
          <a:bodyPr/>
          <a:lstStyle/>
          <a:p>
            <a:pPr>
              <a:lnSpc>
                <a:spcPct val="90000"/>
              </a:lnSpc>
              <a:buNone/>
            </a:pPr>
            <a:r>
              <a:rPr lang="en-US" altLang="zh-CN" sz="2800" b="1" cap="all" dirty="0" smtClean="0"/>
              <a:t>Depth-First-Search</a:t>
            </a:r>
            <a:r>
              <a:rPr lang="en-US" altLang="zh-CN" sz="2800" b="1" dirty="0" smtClean="0"/>
              <a:t>(DATA)</a:t>
            </a:r>
          </a:p>
          <a:p>
            <a:pPr eaLnBrk="1" hangingPunct="1">
              <a:lnSpc>
                <a:spcPct val="90000"/>
              </a:lnSpc>
              <a:buFont typeface="Wingdings" pitchFamily="2" charset="2"/>
              <a:buNone/>
            </a:pPr>
            <a:r>
              <a:rPr lang="en-US" altLang="zh-CN" sz="2800" b="1" dirty="0" smtClean="0"/>
              <a:t>1, 	IF TERM(DATA) RETURN NIL;</a:t>
            </a:r>
          </a:p>
          <a:p>
            <a:pPr eaLnBrk="1" hangingPunct="1">
              <a:lnSpc>
                <a:spcPct val="90000"/>
              </a:lnSpc>
              <a:buFont typeface="Wingdings" pitchFamily="2" charset="2"/>
              <a:buNone/>
            </a:pPr>
            <a:r>
              <a:rPr lang="en-US" altLang="zh-CN" sz="2800" b="1" dirty="0" smtClean="0"/>
              <a:t>2, 	IF DEADEND(DATA) RETURN FAIL;</a:t>
            </a:r>
          </a:p>
          <a:p>
            <a:pPr eaLnBrk="1" hangingPunct="1">
              <a:lnSpc>
                <a:spcPct val="90000"/>
              </a:lnSpc>
              <a:buFont typeface="Wingdings" pitchFamily="2" charset="2"/>
              <a:buNone/>
            </a:pPr>
            <a:r>
              <a:rPr lang="en-US" altLang="zh-CN" sz="2800" b="1" dirty="0" smtClean="0"/>
              <a:t>3, 	RULES:=APPRULES(DATA);</a:t>
            </a:r>
          </a:p>
          <a:p>
            <a:pPr eaLnBrk="1" hangingPunct="1">
              <a:lnSpc>
                <a:spcPct val="90000"/>
              </a:lnSpc>
              <a:buFont typeface="Wingdings" pitchFamily="2" charset="2"/>
              <a:buNone/>
            </a:pPr>
            <a:r>
              <a:rPr lang="en-US" altLang="zh-CN" sz="2800" b="1" dirty="0" smtClean="0"/>
              <a:t>4,	 LOOP: IF NULL(RULES) RETURN FAIL;</a:t>
            </a:r>
          </a:p>
          <a:p>
            <a:pPr eaLnBrk="1" hangingPunct="1">
              <a:lnSpc>
                <a:spcPct val="90000"/>
              </a:lnSpc>
              <a:buFont typeface="Wingdings" pitchFamily="2" charset="2"/>
              <a:buNone/>
            </a:pPr>
            <a:r>
              <a:rPr lang="en-US" altLang="zh-CN" sz="2800" b="1" dirty="0" smtClean="0"/>
              <a:t>5, 	R:=FIRST(RULES);</a:t>
            </a:r>
          </a:p>
          <a:p>
            <a:pPr eaLnBrk="1" hangingPunct="1">
              <a:lnSpc>
                <a:spcPct val="90000"/>
              </a:lnSpc>
              <a:buFont typeface="Wingdings" pitchFamily="2" charset="2"/>
              <a:buNone/>
            </a:pPr>
            <a:r>
              <a:rPr lang="en-US" altLang="zh-CN" sz="2800" b="1" dirty="0" smtClean="0"/>
              <a:t>6,		RULES:=TAIL(RULES);</a:t>
            </a:r>
          </a:p>
          <a:p>
            <a:pPr eaLnBrk="1" hangingPunct="1">
              <a:lnSpc>
                <a:spcPct val="90000"/>
              </a:lnSpc>
              <a:buFont typeface="Wingdings" pitchFamily="2" charset="2"/>
              <a:buNone/>
            </a:pPr>
            <a:r>
              <a:rPr lang="en-US" altLang="zh-CN" sz="2800" b="1" dirty="0" smtClean="0"/>
              <a:t>7,		RDATA:=GEN(R, DATA);</a:t>
            </a:r>
          </a:p>
          <a:p>
            <a:pPr>
              <a:lnSpc>
                <a:spcPct val="90000"/>
              </a:lnSpc>
              <a:buNone/>
            </a:pPr>
            <a:r>
              <a:rPr lang="en-US" altLang="zh-CN" sz="2800" b="1" dirty="0" smtClean="0"/>
              <a:t>8,		PATH:= </a:t>
            </a:r>
            <a:r>
              <a:rPr lang="en-US" altLang="zh-CN" sz="2800" b="1" cap="all" dirty="0" smtClean="0"/>
              <a:t>Depth-First-Search</a:t>
            </a:r>
            <a:r>
              <a:rPr lang="en-US" altLang="zh-CN" sz="2800" b="1" dirty="0" smtClean="0"/>
              <a:t>(RDATA);</a:t>
            </a:r>
          </a:p>
          <a:p>
            <a:pPr eaLnBrk="1" hangingPunct="1">
              <a:lnSpc>
                <a:spcPct val="90000"/>
              </a:lnSpc>
              <a:buFont typeface="Wingdings" pitchFamily="2" charset="2"/>
              <a:buNone/>
            </a:pPr>
            <a:r>
              <a:rPr lang="en-US" altLang="zh-CN" sz="2800" b="1" dirty="0" smtClean="0"/>
              <a:t>9,		IF PATH=FAIL GO LOOP;</a:t>
            </a:r>
          </a:p>
          <a:p>
            <a:pPr eaLnBrk="1" hangingPunct="1">
              <a:lnSpc>
                <a:spcPct val="90000"/>
              </a:lnSpc>
              <a:buFont typeface="Wingdings" pitchFamily="2" charset="2"/>
              <a:buNone/>
            </a:pPr>
            <a:r>
              <a:rPr lang="en-US" altLang="zh-CN" sz="2800" b="1" dirty="0" smtClean="0"/>
              <a:t>10,	RETURN CONS(R, PATH);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6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6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6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065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0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D8608410-E7BE-44E7-97E0-4C54E4430F66}" type="slidenum">
              <a:rPr lang="en-US" altLang="zh-CN" smtClean="0">
                <a:ea typeface="黑体" pitchFamily="49" charset="-122"/>
              </a:rPr>
              <a:pPr/>
              <a:t>23</a:t>
            </a:fld>
            <a:endParaRPr lang="en-US" altLang="zh-CN" smtClean="0">
              <a:ea typeface="黑体" pitchFamily="49" charset="-122"/>
            </a:endParaRPr>
          </a:p>
        </p:txBody>
      </p:sp>
      <p:sp>
        <p:nvSpPr>
          <p:cNvPr id="72706" name="Rectangle 2"/>
          <p:cNvSpPr>
            <a:spLocks noGrp="1" noChangeArrowheads="1"/>
          </p:cNvSpPr>
          <p:nvPr>
            <p:ph type="title"/>
          </p:nvPr>
        </p:nvSpPr>
        <p:spPr/>
        <p:txBody>
          <a:bodyPr/>
          <a:lstStyle/>
          <a:p>
            <a:pPr eaLnBrk="1" hangingPunct="1">
              <a:defRPr/>
            </a:pPr>
            <a:r>
              <a:rPr lang="zh-CN" altLang="en-US" smtClean="0"/>
              <a:t>存在问题及解决办法</a:t>
            </a:r>
          </a:p>
        </p:txBody>
      </p:sp>
      <p:sp>
        <p:nvSpPr>
          <p:cNvPr id="72707" name="Rectangle 3"/>
          <p:cNvSpPr>
            <a:spLocks noGrp="1" noChangeArrowheads="1"/>
          </p:cNvSpPr>
          <p:nvPr>
            <p:ph type="body" idx="1"/>
          </p:nvPr>
        </p:nvSpPr>
        <p:spPr>
          <a:xfrm>
            <a:off x="685800" y="4362450"/>
            <a:ext cx="7772400" cy="1733550"/>
          </a:xfrm>
        </p:spPr>
        <p:txBody>
          <a:bodyPr/>
          <a:lstStyle/>
          <a:p>
            <a:pPr eaLnBrk="1" hangingPunct="1"/>
            <a:r>
              <a:rPr lang="zh-CN" altLang="en-US" sz="3200" b="1" dirty="0" smtClean="0"/>
              <a:t>解决办法：</a:t>
            </a:r>
          </a:p>
          <a:p>
            <a:pPr lvl="1" eaLnBrk="1" hangingPunct="1"/>
            <a:r>
              <a:rPr lang="zh-CN" altLang="en-US" sz="2800" b="1" dirty="0" smtClean="0"/>
              <a:t>对搜索深度加以限制</a:t>
            </a:r>
          </a:p>
          <a:p>
            <a:pPr lvl="1" eaLnBrk="1" hangingPunct="1"/>
            <a:r>
              <a:rPr lang="zh-CN" altLang="en-US" sz="2800" b="1" dirty="0" smtClean="0"/>
              <a:t>记录从初始状态到当前状态的路径</a:t>
            </a:r>
          </a:p>
          <a:p>
            <a:pPr eaLnBrk="1" hangingPunct="1"/>
            <a:endParaRPr lang="en-US" altLang="zh-CN" dirty="0" smtClean="0"/>
          </a:p>
        </p:txBody>
      </p:sp>
      <p:grpSp>
        <p:nvGrpSpPr>
          <p:cNvPr id="2" name="Group 33"/>
          <p:cNvGrpSpPr>
            <a:grpSpLocks/>
          </p:cNvGrpSpPr>
          <p:nvPr/>
        </p:nvGrpSpPr>
        <p:grpSpPr bwMode="auto">
          <a:xfrm>
            <a:off x="4762501" y="1981200"/>
            <a:ext cx="2005013" cy="3867150"/>
            <a:chOff x="3000" y="1248"/>
            <a:chExt cx="1263" cy="2436"/>
          </a:xfrm>
        </p:grpSpPr>
        <p:sp>
          <p:nvSpPr>
            <p:cNvPr id="29714" name="Oval 4"/>
            <p:cNvSpPr>
              <a:spLocks noChangeArrowheads="1"/>
            </p:cNvSpPr>
            <p:nvPr/>
          </p:nvSpPr>
          <p:spPr bwMode="auto">
            <a:xfrm>
              <a:off x="3240" y="1584"/>
              <a:ext cx="144" cy="144"/>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29715" name="Oval 5"/>
            <p:cNvSpPr>
              <a:spLocks noChangeArrowheads="1"/>
            </p:cNvSpPr>
            <p:nvPr/>
          </p:nvSpPr>
          <p:spPr bwMode="auto">
            <a:xfrm>
              <a:off x="3432" y="2112"/>
              <a:ext cx="144" cy="144"/>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9716" name="Text Box 7"/>
            <p:cNvSpPr txBox="1">
              <a:spLocks noChangeArrowheads="1"/>
            </p:cNvSpPr>
            <p:nvPr/>
          </p:nvSpPr>
          <p:spPr bwMode="auto">
            <a:xfrm>
              <a:off x="3561" y="1420"/>
              <a:ext cx="702" cy="233"/>
            </a:xfrm>
            <a:prstGeom prst="rect">
              <a:avLst/>
            </a:prstGeom>
            <a:noFill/>
            <a:ln w="9525">
              <a:noFill/>
              <a:miter lim="800000"/>
              <a:headEnd/>
              <a:tailEnd/>
            </a:ln>
          </p:spPr>
          <p:txBody>
            <a:bodyPr wrap="none" anchor="ctr">
              <a:spAutoFit/>
            </a:bodyPr>
            <a:lstStyle/>
            <a:p>
              <a:pPr algn="ctr">
                <a:spcBef>
                  <a:spcPct val="50000"/>
                </a:spcBef>
              </a:pPr>
              <a:r>
                <a:rPr lang="zh-CN" altLang="en-US" b="1" dirty="0"/>
                <a:t>当前状态</a:t>
              </a:r>
            </a:p>
          </p:txBody>
        </p:sp>
        <p:sp>
          <p:nvSpPr>
            <p:cNvPr id="29717" name="Line 9"/>
            <p:cNvSpPr>
              <a:spLocks noChangeShapeType="1"/>
            </p:cNvSpPr>
            <p:nvPr/>
          </p:nvSpPr>
          <p:spPr bwMode="auto">
            <a:xfrm>
              <a:off x="3336" y="1728"/>
              <a:ext cx="144"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8" name="Line 17"/>
            <p:cNvSpPr>
              <a:spLocks noChangeShapeType="1"/>
            </p:cNvSpPr>
            <p:nvPr/>
          </p:nvSpPr>
          <p:spPr bwMode="auto">
            <a:xfrm>
              <a:off x="3000" y="1248"/>
              <a:ext cx="288" cy="336"/>
            </a:xfrm>
            <a:prstGeom prst="line">
              <a:avLst/>
            </a:prstGeom>
            <a:noFill/>
            <a:ln w="9525" cap="rnd">
              <a:solidFill>
                <a:schemeClr val="tx1"/>
              </a:solidFill>
              <a:prstDash val="sysDot"/>
              <a:round/>
              <a:headEnd/>
              <a:tailEnd type="triangle" w="med" len="med"/>
            </a:ln>
          </p:spPr>
          <p:txBody>
            <a:bodyPr wrap="none" anchor="ctr"/>
            <a:lstStyle/>
            <a:p>
              <a:endParaRPr lang="zh-CN" altLang="en-US"/>
            </a:p>
          </p:txBody>
        </p:sp>
        <p:sp>
          <p:nvSpPr>
            <p:cNvPr id="29719" name="Freeform 18"/>
            <p:cNvSpPr>
              <a:spLocks/>
            </p:cNvSpPr>
            <p:nvPr/>
          </p:nvSpPr>
          <p:spPr bwMode="auto">
            <a:xfrm>
              <a:off x="3492" y="2256"/>
              <a:ext cx="516" cy="1428"/>
            </a:xfrm>
            <a:custGeom>
              <a:avLst/>
              <a:gdLst>
                <a:gd name="T0" fmla="*/ 24 w 516"/>
                <a:gd name="T1" fmla="*/ 0 h 1428"/>
                <a:gd name="T2" fmla="*/ 0 w 516"/>
                <a:gd name="T3" fmla="*/ 240 h 1428"/>
                <a:gd name="T4" fmla="*/ 168 w 516"/>
                <a:gd name="T5" fmla="*/ 300 h 1428"/>
                <a:gd name="T6" fmla="*/ 132 w 516"/>
                <a:gd name="T7" fmla="*/ 468 h 1428"/>
                <a:gd name="T8" fmla="*/ 384 w 516"/>
                <a:gd name="T9" fmla="*/ 576 h 1428"/>
                <a:gd name="T10" fmla="*/ 288 w 516"/>
                <a:gd name="T11" fmla="*/ 816 h 1428"/>
                <a:gd name="T12" fmla="*/ 468 w 516"/>
                <a:gd name="T13" fmla="*/ 1008 h 1428"/>
                <a:gd name="T14" fmla="*/ 372 w 516"/>
                <a:gd name="T15" fmla="*/ 1272 h 1428"/>
                <a:gd name="T16" fmla="*/ 516 w 516"/>
                <a:gd name="T17" fmla="*/ 1428 h 1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6"/>
                <a:gd name="T28" fmla="*/ 0 h 1428"/>
                <a:gd name="T29" fmla="*/ 516 w 516"/>
                <a:gd name="T30" fmla="*/ 1428 h 14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6" h="1428">
                  <a:moveTo>
                    <a:pt x="24" y="0"/>
                  </a:moveTo>
                  <a:lnTo>
                    <a:pt x="0" y="240"/>
                  </a:lnTo>
                  <a:lnTo>
                    <a:pt x="168" y="300"/>
                  </a:lnTo>
                  <a:lnTo>
                    <a:pt x="132" y="468"/>
                  </a:lnTo>
                  <a:lnTo>
                    <a:pt x="384" y="576"/>
                  </a:lnTo>
                  <a:lnTo>
                    <a:pt x="288" y="816"/>
                  </a:lnTo>
                  <a:lnTo>
                    <a:pt x="468" y="1008"/>
                  </a:lnTo>
                  <a:lnTo>
                    <a:pt x="372" y="1272"/>
                  </a:lnTo>
                  <a:lnTo>
                    <a:pt x="516" y="1428"/>
                  </a:lnTo>
                </a:path>
              </a:pathLst>
            </a:custGeom>
            <a:noFill/>
            <a:ln w="9525">
              <a:solidFill>
                <a:schemeClr val="tx1"/>
              </a:solidFill>
              <a:prstDash val="dash"/>
              <a:round/>
              <a:headEnd/>
              <a:tailEnd type="triangle" w="med" len="med"/>
            </a:ln>
          </p:spPr>
          <p:txBody>
            <a:bodyPr wrap="none"/>
            <a:lstStyle/>
            <a:p>
              <a:endParaRPr lang="zh-CN" altLang="en-US"/>
            </a:p>
          </p:txBody>
        </p:sp>
      </p:grpSp>
      <p:grpSp>
        <p:nvGrpSpPr>
          <p:cNvPr id="3" name="Group 30"/>
          <p:cNvGrpSpPr>
            <a:grpSpLocks/>
          </p:cNvGrpSpPr>
          <p:nvPr/>
        </p:nvGrpSpPr>
        <p:grpSpPr bwMode="auto">
          <a:xfrm>
            <a:off x="6819900" y="2019300"/>
            <a:ext cx="1276350" cy="2590800"/>
            <a:chOff x="2436" y="1080"/>
            <a:chExt cx="804" cy="1632"/>
          </a:xfrm>
        </p:grpSpPr>
        <p:sp>
          <p:nvSpPr>
            <p:cNvPr id="29705" name="Oval 20"/>
            <p:cNvSpPr>
              <a:spLocks noChangeArrowheads="1"/>
            </p:cNvSpPr>
            <p:nvPr/>
          </p:nvSpPr>
          <p:spPr bwMode="auto">
            <a:xfrm>
              <a:off x="2664" y="1320"/>
              <a:ext cx="144" cy="144"/>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9706" name="Oval 21"/>
            <p:cNvSpPr>
              <a:spLocks noChangeArrowheads="1"/>
            </p:cNvSpPr>
            <p:nvPr/>
          </p:nvSpPr>
          <p:spPr bwMode="auto">
            <a:xfrm>
              <a:off x="2436" y="1716"/>
              <a:ext cx="144" cy="144"/>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9707" name="Oval 22"/>
            <p:cNvSpPr>
              <a:spLocks noChangeArrowheads="1"/>
            </p:cNvSpPr>
            <p:nvPr/>
          </p:nvSpPr>
          <p:spPr bwMode="auto">
            <a:xfrm>
              <a:off x="2676" y="2148"/>
              <a:ext cx="144" cy="144"/>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9708" name="Oval 23"/>
            <p:cNvSpPr>
              <a:spLocks noChangeArrowheads="1"/>
            </p:cNvSpPr>
            <p:nvPr/>
          </p:nvSpPr>
          <p:spPr bwMode="auto">
            <a:xfrm>
              <a:off x="3096" y="2568"/>
              <a:ext cx="144" cy="144"/>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9709" name="Line 25"/>
            <p:cNvSpPr>
              <a:spLocks noChangeShapeType="1"/>
            </p:cNvSpPr>
            <p:nvPr/>
          </p:nvSpPr>
          <p:spPr bwMode="auto">
            <a:xfrm flipH="1">
              <a:off x="2784" y="1080"/>
              <a:ext cx="132" cy="240"/>
            </a:xfrm>
            <a:prstGeom prst="line">
              <a:avLst/>
            </a:prstGeom>
            <a:noFill/>
            <a:ln w="9525">
              <a:solidFill>
                <a:schemeClr val="tx1"/>
              </a:solidFill>
              <a:round/>
              <a:headEnd/>
              <a:tailEnd type="triangle" w="med" len="med"/>
            </a:ln>
          </p:spPr>
          <p:txBody>
            <a:bodyPr wrap="none"/>
            <a:lstStyle/>
            <a:p>
              <a:endParaRPr lang="zh-CN" altLang="en-US"/>
            </a:p>
          </p:txBody>
        </p:sp>
        <p:sp>
          <p:nvSpPr>
            <p:cNvPr id="29710" name="Line 26"/>
            <p:cNvSpPr>
              <a:spLocks noChangeShapeType="1"/>
            </p:cNvSpPr>
            <p:nvPr/>
          </p:nvSpPr>
          <p:spPr bwMode="auto">
            <a:xfrm flipH="1">
              <a:off x="2556" y="1464"/>
              <a:ext cx="132" cy="252"/>
            </a:xfrm>
            <a:prstGeom prst="line">
              <a:avLst/>
            </a:prstGeom>
            <a:noFill/>
            <a:ln w="9525">
              <a:solidFill>
                <a:schemeClr val="tx1"/>
              </a:solidFill>
              <a:round/>
              <a:headEnd/>
              <a:tailEnd type="triangle" w="med" len="med"/>
            </a:ln>
          </p:spPr>
          <p:txBody>
            <a:bodyPr wrap="none"/>
            <a:lstStyle/>
            <a:p>
              <a:endParaRPr lang="zh-CN" altLang="en-US"/>
            </a:p>
          </p:txBody>
        </p:sp>
        <p:sp>
          <p:nvSpPr>
            <p:cNvPr id="29711" name="Line 27"/>
            <p:cNvSpPr>
              <a:spLocks noChangeShapeType="1"/>
            </p:cNvSpPr>
            <p:nvPr/>
          </p:nvSpPr>
          <p:spPr bwMode="auto">
            <a:xfrm>
              <a:off x="2532" y="1860"/>
              <a:ext cx="168" cy="312"/>
            </a:xfrm>
            <a:prstGeom prst="line">
              <a:avLst/>
            </a:prstGeom>
            <a:noFill/>
            <a:ln w="9525">
              <a:solidFill>
                <a:schemeClr val="tx1"/>
              </a:solidFill>
              <a:round/>
              <a:headEnd/>
              <a:tailEnd type="triangle" w="med" len="med"/>
            </a:ln>
          </p:spPr>
          <p:txBody>
            <a:bodyPr wrap="none"/>
            <a:lstStyle/>
            <a:p>
              <a:endParaRPr lang="zh-CN" altLang="en-US"/>
            </a:p>
          </p:txBody>
        </p:sp>
        <p:sp>
          <p:nvSpPr>
            <p:cNvPr id="29712" name="Line 28"/>
            <p:cNvSpPr>
              <a:spLocks noChangeShapeType="1"/>
            </p:cNvSpPr>
            <p:nvPr/>
          </p:nvSpPr>
          <p:spPr bwMode="auto">
            <a:xfrm>
              <a:off x="2784" y="2280"/>
              <a:ext cx="324" cy="288"/>
            </a:xfrm>
            <a:prstGeom prst="line">
              <a:avLst/>
            </a:prstGeom>
            <a:noFill/>
            <a:ln w="9525">
              <a:solidFill>
                <a:schemeClr val="tx1"/>
              </a:solidFill>
              <a:round/>
              <a:headEnd/>
              <a:tailEnd type="triangle" w="med" len="med"/>
            </a:ln>
          </p:spPr>
          <p:txBody>
            <a:bodyPr wrap="none"/>
            <a:lstStyle/>
            <a:p>
              <a:endParaRPr lang="zh-CN" altLang="en-US"/>
            </a:p>
          </p:txBody>
        </p:sp>
        <p:sp>
          <p:nvSpPr>
            <p:cNvPr id="29713" name="Line 29"/>
            <p:cNvSpPr>
              <a:spLocks noChangeShapeType="1"/>
            </p:cNvSpPr>
            <p:nvPr/>
          </p:nvSpPr>
          <p:spPr bwMode="auto">
            <a:xfrm flipH="1" flipV="1">
              <a:off x="2796" y="1452"/>
              <a:ext cx="396" cy="1116"/>
            </a:xfrm>
            <a:prstGeom prst="line">
              <a:avLst/>
            </a:prstGeom>
            <a:noFill/>
            <a:ln w="9525">
              <a:solidFill>
                <a:schemeClr val="tx1"/>
              </a:solidFill>
              <a:round/>
              <a:headEnd/>
              <a:tailEnd type="triangle" w="med" len="med"/>
            </a:ln>
          </p:spPr>
          <p:txBody>
            <a:bodyPr wrap="none"/>
            <a:lstStyle/>
            <a:p>
              <a:endParaRPr lang="zh-CN" altLang="en-US"/>
            </a:p>
          </p:txBody>
        </p:sp>
      </p:grpSp>
      <p:sp>
        <p:nvSpPr>
          <p:cNvPr id="72735" name="Rectangle 31"/>
          <p:cNvSpPr>
            <a:spLocks noChangeArrowheads="1"/>
          </p:cNvSpPr>
          <p:nvPr/>
        </p:nvSpPr>
        <p:spPr bwMode="auto">
          <a:xfrm>
            <a:off x="742950" y="1905000"/>
            <a:ext cx="7772400" cy="1181100"/>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Char char="l"/>
            </a:pPr>
            <a:r>
              <a:rPr lang="zh-CN" altLang="en-US" sz="3200" b="1" dirty="0"/>
              <a:t>问题：</a:t>
            </a:r>
          </a:p>
          <a:p>
            <a:pPr marL="742950" lvl="1" indent="-285750">
              <a:spcBef>
                <a:spcPct val="20000"/>
              </a:spcBef>
              <a:buClr>
                <a:schemeClr val="tx1"/>
              </a:buClr>
              <a:buSzPct val="90000"/>
              <a:buFontTx/>
              <a:buChar char="–"/>
            </a:pPr>
            <a:r>
              <a:rPr lang="zh-CN" altLang="en-US" sz="2800" b="1" dirty="0"/>
              <a:t>深度问题</a:t>
            </a:r>
            <a:endParaRPr lang="zh-CN" altLang="en-US" sz="3200" b="1" dirty="0"/>
          </a:p>
        </p:txBody>
      </p:sp>
      <p:sp>
        <p:nvSpPr>
          <p:cNvPr id="72736" name="Rectangle 32"/>
          <p:cNvSpPr>
            <a:spLocks noChangeArrowheads="1"/>
          </p:cNvSpPr>
          <p:nvPr/>
        </p:nvSpPr>
        <p:spPr bwMode="auto">
          <a:xfrm>
            <a:off x="742950" y="2571750"/>
            <a:ext cx="7772400" cy="1181100"/>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None/>
            </a:pPr>
            <a:endParaRPr lang="en-US" altLang="zh-CN" sz="3200" dirty="0"/>
          </a:p>
          <a:p>
            <a:pPr marL="742950" lvl="1" indent="-285750">
              <a:spcBef>
                <a:spcPct val="20000"/>
              </a:spcBef>
              <a:buClr>
                <a:schemeClr val="tx1"/>
              </a:buClr>
              <a:buSzPct val="90000"/>
              <a:buFontTx/>
              <a:buChar char="–"/>
            </a:pPr>
            <a:r>
              <a:rPr lang="zh-CN" altLang="en-US" sz="2800" b="1" dirty="0"/>
              <a:t>死循环问题</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3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2" autoUpdateAnimBg="0"/>
      <p:bldP spid="72735" grpId="0" build="p" bldLvl="2" autoUpdateAnimBg="0"/>
      <p:bldP spid="72736"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D122222-3360-4766-A98F-209E4DD109E6}" type="slidenum">
              <a:rPr lang="en-US" altLang="zh-CN" smtClean="0">
                <a:ea typeface="黑体" pitchFamily="49" charset="-122"/>
              </a:rPr>
              <a:pPr/>
              <a:t>24</a:t>
            </a:fld>
            <a:endParaRPr lang="en-US" altLang="zh-CN" smtClean="0">
              <a:ea typeface="黑体" pitchFamily="49" charset="-122"/>
            </a:endParaRPr>
          </a:p>
        </p:txBody>
      </p:sp>
      <p:sp>
        <p:nvSpPr>
          <p:cNvPr id="73730" name="Rectangle 2"/>
          <p:cNvSpPr>
            <a:spLocks noGrp="1" noChangeArrowheads="1"/>
          </p:cNvSpPr>
          <p:nvPr>
            <p:ph type="title"/>
          </p:nvPr>
        </p:nvSpPr>
        <p:spPr/>
        <p:txBody>
          <a:bodyPr/>
          <a:lstStyle/>
          <a:p>
            <a:pPr eaLnBrk="1" hangingPunct="1">
              <a:defRPr/>
            </a:pPr>
            <a:r>
              <a:rPr lang="zh-CN" altLang="en-US" dirty="0" smtClean="0"/>
              <a:t>深度优先搜索</a:t>
            </a:r>
            <a:r>
              <a:rPr lang="en-US" altLang="zh-CN" dirty="0" smtClean="0"/>
              <a:t>1</a:t>
            </a:r>
          </a:p>
        </p:txBody>
      </p:sp>
      <p:sp>
        <p:nvSpPr>
          <p:cNvPr id="30724" name="Rectangle 3"/>
          <p:cNvSpPr>
            <a:spLocks noGrp="1" noChangeArrowheads="1"/>
          </p:cNvSpPr>
          <p:nvPr>
            <p:ph type="body" idx="1"/>
          </p:nvPr>
        </p:nvSpPr>
        <p:spPr>
          <a:xfrm>
            <a:off x="304800" y="1981200"/>
            <a:ext cx="8534400" cy="4114800"/>
          </a:xfrm>
        </p:spPr>
        <p:txBody>
          <a:bodyPr/>
          <a:lstStyle/>
          <a:p>
            <a:pPr>
              <a:buNone/>
            </a:pPr>
            <a:r>
              <a:rPr lang="en-US" altLang="zh-CN" sz="3200" b="1" cap="all" dirty="0" smtClean="0"/>
              <a:t>Depth-First-Search</a:t>
            </a:r>
            <a:r>
              <a:rPr lang="en-US" altLang="zh-CN" sz="3200" b="1" dirty="0" smtClean="0"/>
              <a:t> 1(DATALIST)</a:t>
            </a:r>
            <a:endParaRPr lang="zh-CN" altLang="en-US" sz="3200" b="1" dirty="0" smtClean="0"/>
          </a:p>
          <a:p>
            <a:pPr eaLnBrk="1" hangingPunct="1">
              <a:buFont typeface="Wingdings" pitchFamily="2" charset="2"/>
              <a:buNone/>
            </a:pPr>
            <a:r>
              <a:rPr lang="zh-CN" altLang="en-US" sz="3200" b="1" dirty="0" smtClean="0"/>
              <a:t>	</a:t>
            </a:r>
          </a:p>
          <a:p>
            <a:pPr eaLnBrk="1" hangingPunct="1">
              <a:buFont typeface="Wingdings" pitchFamily="2" charset="2"/>
              <a:buNone/>
            </a:pPr>
            <a:r>
              <a:rPr lang="zh-CN" altLang="en-US" sz="3200" b="1" dirty="0" smtClean="0"/>
              <a:t>	</a:t>
            </a:r>
            <a:r>
              <a:rPr lang="en-US" altLang="zh-CN" sz="3200" b="1" dirty="0" smtClean="0"/>
              <a:t>DATALIST</a:t>
            </a:r>
            <a:r>
              <a:rPr lang="zh-CN" altLang="en-US" sz="3200" b="1" dirty="0" smtClean="0"/>
              <a:t>：从初始到当前的状态表（逆向）</a:t>
            </a:r>
          </a:p>
          <a:p>
            <a:pPr eaLnBrk="1" hangingPunct="1">
              <a:buFont typeface="Wingdings" pitchFamily="2" charset="2"/>
              <a:buNone/>
            </a:pPr>
            <a:r>
              <a:rPr lang="zh-CN" altLang="en-US" sz="3200" b="1" dirty="0" smtClean="0"/>
              <a:t>	返回值：从当前状态到目标状态的路径</a:t>
            </a:r>
          </a:p>
          <a:p>
            <a:pPr eaLnBrk="1" hangingPunct="1">
              <a:buFont typeface="Wingdings" pitchFamily="2" charset="2"/>
              <a:buNone/>
            </a:pPr>
            <a:r>
              <a:rPr lang="zh-CN" altLang="en-US" sz="3200" b="1" dirty="0" smtClean="0"/>
              <a:t>			（以规则表的形式表示）</a:t>
            </a:r>
          </a:p>
          <a:p>
            <a:pPr eaLnBrk="1" hangingPunct="1">
              <a:buFont typeface="Wingdings" pitchFamily="2" charset="2"/>
              <a:buNone/>
            </a:pPr>
            <a:r>
              <a:rPr lang="zh-CN" altLang="en-US" sz="3200" b="1" dirty="0" smtClean="0"/>
              <a:t>			  或</a:t>
            </a:r>
            <a:r>
              <a:rPr lang="en-US" altLang="zh-CN" sz="3200" b="1" dirty="0" smtClean="0"/>
              <a:t>FAIL</a:t>
            </a:r>
            <a:r>
              <a:rPr lang="zh-CN" altLang="en-US" sz="3200" b="1" dirty="0" smtClean="0"/>
              <a:t>。</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2DA5EA22-D986-4FCE-A186-022B8B30E5D1}" type="slidenum">
              <a:rPr lang="en-US" altLang="zh-CN" smtClean="0">
                <a:ea typeface="黑体" pitchFamily="49" charset="-122"/>
              </a:rPr>
              <a:pPr/>
              <a:t>25</a:t>
            </a:fld>
            <a:endParaRPr lang="en-US" altLang="zh-CN" smtClean="0">
              <a:ea typeface="黑体" pitchFamily="49" charset="-122"/>
            </a:endParaRPr>
          </a:p>
        </p:txBody>
      </p:sp>
      <p:sp>
        <p:nvSpPr>
          <p:cNvPr id="74754" name="Rectangle 2"/>
          <p:cNvSpPr>
            <a:spLocks noGrp="1" noChangeArrowheads="1"/>
          </p:cNvSpPr>
          <p:nvPr>
            <p:ph type="title"/>
          </p:nvPr>
        </p:nvSpPr>
        <p:spPr>
          <a:xfrm>
            <a:off x="685800" y="228600"/>
            <a:ext cx="7772400" cy="838200"/>
          </a:xfrm>
        </p:spPr>
        <p:txBody>
          <a:bodyPr/>
          <a:lstStyle/>
          <a:p>
            <a:pPr eaLnBrk="1" hangingPunct="1">
              <a:defRPr/>
            </a:pPr>
            <a:r>
              <a:rPr lang="zh-CN" altLang="en-US" dirty="0" smtClean="0"/>
              <a:t>深度优先搜索</a:t>
            </a:r>
            <a:r>
              <a:rPr lang="en-US" altLang="zh-CN" dirty="0" smtClean="0"/>
              <a:t>1</a:t>
            </a:r>
          </a:p>
        </p:txBody>
      </p:sp>
      <p:sp>
        <p:nvSpPr>
          <p:cNvPr id="31748" name="Rectangle 3"/>
          <p:cNvSpPr>
            <a:spLocks noGrp="1" noChangeArrowheads="1"/>
          </p:cNvSpPr>
          <p:nvPr>
            <p:ph type="body" idx="1"/>
          </p:nvPr>
        </p:nvSpPr>
        <p:spPr>
          <a:xfrm>
            <a:off x="304800" y="1219200"/>
            <a:ext cx="8382000" cy="5257800"/>
          </a:xfrm>
        </p:spPr>
        <p:txBody>
          <a:bodyPr>
            <a:normAutofit lnSpcReduction="10000"/>
          </a:bodyPr>
          <a:lstStyle/>
          <a:p>
            <a:pPr>
              <a:buNone/>
            </a:pPr>
            <a:r>
              <a:rPr lang="en-US" altLang="zh-CN" sz="2800" b="1" cap="all" dirty="0" smtClean="0"/>
              <a:t>Depth-First-Search1(</a:t>
            </a:r>
            <a:r>
              <a:rPr lang="en-US" altLang="zh-CN" sz="2800" b="1" dirty="0" smtClean="0"/>
              <a:t>DATALIST</a:t>
            </a:r>
            <a:r>
              <a:rPr lang="en-US" altLang="zh-CN" sz="2800" b="1" cap="all" dirty="0" smtClean="0"/>
              <a:t>)</a:t>
            </a:r>
            <a:endParaRPr lang="en-US" altLang="zh-CN" sz="2800" b="1" dirty="0" smtClean="0"/>
          </a:p>
          <a:p>
            <a:pPr eaLnBrk="1" hangingPunct="1">
              <a:buFont typeface="Wingdings" pitchFamily="2" charset="2"/>
              <a:buNone/>
            </a:pPr>
            <a:r>
              <a:rPr lang="en-US" altLang="zh-CN" sz="2800" b="1" dirty="0" smtClean="0"/>
              <a:t>1, 	DATA:=FIRST(DATALIST)</a:t>
            </a:r>
          </a:p>
          <a:p>
            <a:pPr eaLnBrk="1" hangingPunct="1">
              <a:buFont typeface="Wingdings" pitchFamily="2" charset="2"/>
              <a:buNone/>
            </a:pPr>
            <a:r>
              <a:rPr lang="en-US" altLang="zh-CN" sz="2800" b="1" dirty="0" smtClean="0"/>
              <a:t>2, </a:t>
            </a:r>
            <a:r>
              <a:rPr lang="en-US" altLang="zh-CN" sz="2800" b="1" dirty="0" smtClean="0">
                <a:solidFill>
                  <a:schemeClr val="tx2"/>
                </a:solidFill>
              </a:rPr>
              <a:t>	</a:t>
            </a:r>
            <a:r>
              <a:rPr lang="en-US" altLang="zh-CN" sz="2800" b="1" dirty="0" smtClean="0">
                <a:solidFill>
                  <a:srgbClr val="FF0000"/>
                </a:solidFill>
              </a:rPr>
              <a:t>IF MENBER(DATA, TAIL(DATALIST))</a:t>
            </a:r>
          </a:p>
          <a:p>
            <a:pPr eaLnBrk="1" hangingPunct="1">
              <a:buFont typeface="Wingdings" pitchFamily="2" charset="2"/>
              <a:buNone/>
            </a:pPr>
            <a:r>
              <a:rPr lang="en-US" altLang="zh-CN" sz="2800" b="1" dirty="0" smtClean="0">
                <a:solidFill>
                  <a:srgbClr val="FF0000"/>
                </a:solidFill>
              </a:rPr>
              <a:t>	 	RETURN FAIL;</a:t>
            </a:r>
            <a:r>
              <a:rPr lang="en-US" altLang="zh-CN" sz="2800" b="1" dirty="0" smtClean="0"/>
              <a:t>	</a:t>
            </a:r>
          </a:p>
          <a:p>
            <a:pPr eaLnBrk="1" hangingPunct="1">
              <a:buFont typeface="Wingdings" pitchFamily="2" charset="2"/>
              <a:buNone/>
            </a:pPr>
            <a:r>
              <a:rPr lang="en-US" altLang="zh-CN" sz="2800" b="1" dirty="0" smtClean="0"/>
              <a:t>3, 	IF TERM(DATA) RETURN NIL;</a:t>
            </a:r>
          </a:p>
          <a:p>
            <a:pPr eaLnBrk="1" hangingPunct="1">
              <a:buFont typeface="Wingdings" pitchFamily="2" charset="2"/>
              <a:buNone/>
            </a:pPr>
            <a:r>
              <a:rPr lang="en-US" altLang="zh-CN" sz="2800" b="1" dirty="0" smtClean="0"/>
              <a:t>4, 	IF DEADEND(DATA) RETURN FAIL;</a:t>
            </a:r>
          </a:p>
          <a:p>
            <a:pPr eaLnBrk="1" hangingPunct="1">
              <a:buFont typeface="Wingdings" pitchFamily="2" charset="2"/>
              <a:buNone/>
            </a:pPr>
            <a:r>
              <a:rPr lang="en-US" altLang="zh-CN" sz="2800" b="1" dirty="0" smtClean="0"/>
              <a:t>5, </a:t>
            </a:r>
            <a:r>
              <a:rPr lang="en-US" altLang="zh-CN" sz="2800" b="1" dirty="0" smtClean="0">
                <a:solidFill>
                  <a:schemeClr val="tx2"/>
                </a:solidFill>
              </a:rPr>
              <a:t>	</a:t>
            </a:r>
            <a:r>
              <a:rPr lang="en-US" altLang="zh-CN" sz="2800" b="1" dirty="0" smtClean="0">
                <a:solidFill>
                  <a:srgbClr val="FF0000"/>
                </a:solidFill>
              </a:rPr>
              <a:t>IF LENGTH(DATALIST)&gt;BOUND</a:t>
            </a:r>
          </a:p>
          <a:p>
            <a:pPr eaLnBrk="1" hangingPunct="1">
              <a:buFont typeface="Wingdings" pitchFamily="2" charset="2"/>
              <a:buNone/>
            </a:pPr>
            <a:r>
              <a:rPr lang="en-US" altLang="zh-CN" sz="2800" b="1" dirty="0" smtClean="0">
                <a:solidFill>
                  <a:srgbClr val="FF0000"/>
                </a:solidFill>
              </a:rPr>
              <a:t>	 	RETURN FAIL;</a:t>
            </a:r>
          </a:p>
          <a:p>
            <a:pPr eaLnBrk="1" hangingPunct="1">
              <a:buFont typeface="Wingdings" pitchFamily="2" charset="2"/>
              <a:buNone/>
            </a:pPr>
            <a:r>
              <a:rPr lang="en-US" altLang="zh-CN" sz="2800" b="1" dirty="0" smtClean="0"/>
              <a:t>6, 	RULES:=APPRULES(DATA);</a:t>
            </a:r>
          </a:p>
          <a:p>
            <a:pPr eaLnBrk="1" hangingPunct="1">
              <a:buFont typeface="Wingdings" pitchFamily="2" charset="2"/>
              <a:buNone/>
            </a:pPr>
            <a:r>
              <a:rPr lang="en-US" altLang="zh-CN" sz="2800" b="1" dirty="0" smtClean="0"/>
              <a:t>7,   LOOP: IF NULL(RULES) RETURN FAIL;</a:t>
            </a:r>
          </a:p>
          <a:p>
            <a:pPr eaLnBrk="1" hangingPunct="1">
              <a:buFont typeface="Wingdings" pitchFamily="2" charset="2"/>
              <a:buNone/>
            </a:pPr>
            <a:r>
              <a:rPr lang="en-US" altLang="zh-CN" sz="2800" b="1" dirty="0" smtClean="0"/>
              <a:t>8,		R:=FIRST(RULES);</a:t>
            </a:r>
            <a:endParaRPr lang="en-US" altLang="zh-CN" sz="2800" b="1" dirty="0" smtClean="0">
              <a:solidFill>
                <a:schemeClr val="tx2"/>
              </a:solidFill>
            </a:endParaRPr>
          </a:p>
          <a:p>
            <a:pPr eaLnBrk="1" hangingPunct="1">
              <a:buFont typeface="Wingdings" pitchFamily="2" charset="2"/>
              <a:buNone/>
            </a:pPr>
            <a:endParaRPr lang="en-US" altLang="zh-CN"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5DA8417D-66B7-4D74-B4BD-B52EDD1334D8}" type="slidenum">
              <a:rPr lang="en-US" altLang="zh-CN" smtClean="0">
                <a:ea typeface="黑体" pitchFamily="49" charset="-122"/>
              </a:rPr>
              <a:pPr/>
              <a:t>26</a:t>
            </a:fld>
            <a:endParaRPr lang="en-US" altLang="zh-CN" smtClean="0">
              <a:ea typeface="黑体" pitchFamily="49" charset="-122"/>
            </a:endParaRPr>
          </a:p>
        </p:txBody>
      </p:sp>
      <p:sp>
        <p:nvSpPr>
          <p:cNvPr id="75778" name="Rectangle 2"/>
          <p:cNvSpPr>
            <a:spLocks noGrp="1" noChangeArrowheads="1"/>
          </p:cNvSpPr>
          <p:nvPr>
            <p:ph type="title"/>
          </p:nvPr>
        </p:nvSpPr>
        <p:spPr/>
        <p:txBody>
          <a:bodyPr/>
          <a:lstStyle/>
          <a:p>
            <a:pPr eaLnBrk="1" hangingPunct="1">
              <a:defRPr/>
            </a:pPr>
            <a:r>
              <a:rPr lang="zh-CN" altLang="en-US" dirty="0" smtClean="0"/>
              <a:t>深度优先搜索</a:t>
            </a:r>
            <a:r>
              <a:rPr lang="en-US" altLang="zh-CN" dirty="0" smtClean="0"/>
              <a:t>1</a:t>
            </a:r>
            <a:r>
              <a:rPr lang="zh-CN" altLang="en-US" dirty="0" smtClean="0"/>
              <a:t>（续）</a:t>
            </a:r>
          </a:p>
        </p:txBody>
      </p:sp>
      <p:sp>
        <p:nvSpPr>
          <p:cNvPr id="32772" name="Rectangle 3"/>
          <p:cNvSpPr>
            <a:spLocks noGrp="1" noChangeArrowheads="1"/>
          </p:cNvSpPr>
          <p:nvPr>
            <p:ph type="body" idx="1"/>
          </p:nvPr>
        </p:nvSpPr>
        <p:spPr>
          <a:xfrm>
            <a:off x="685800" y="1981200"/>
            <a:ext cx="8077200" cy="4114800"/>
          </a:xfrm>
        </p:spPr>
        <p:txBody>
          <a:bodyPr/>
          <a:lstStyle/>
          <a:p>
            <a:pPr eaLnBrk="1" hangingPunct="1">
              <a:buFont typeface="Wingdings" pitchFamily="2" charset="2"/>
              <a:buNone/>
            </a:pPr>
            <a:r>
              <a:rPr lang="en-US" altLang="zh-CN" sz="2800" b="1" dirty="0" smtClean="0"/>
              <a:t>9,		RULES:=TAIL(RULES);</a:t>
            </a:r>
          </a:p>
          <a:p>
            <a:pPr eaLnBrk="1" hangingPunct="1">
              <a:buFont typeface="Wingdings" pitchFamily="2" charset="2"/>
              <a:buNone/>
            </a:pPr>
            <a:r>
              <a:rPr lang="en-US" altLang="zh-CN" sz="2800" b="1" dirty="0" smtClean="0"/>
              <a:t>10,	RDATA:=GEN(R, DATA);</a:t>
            </a:r>
          </a:p>
          <a:p>
            <a:pPr eaLnBrk="1" hangingPunct="1">
              <a:buFont typeface="Wingdings" pitchFamily="2" charset="2"/>
              <a:buNone/>
            </a:pPr>
            <a:r>
              <a:rPr lang="en-US" altLang="zh-CN" sz="2800" b="1" dirty="0" smtClean="0"/>
              <a:t>11,</a:t>
            </a:r>
            <a:r>
              <a:rPr lang="en-US" altLang="zh-CN" sz="2800" b="1" dirty="0" smtClean="0">
                <a:solidFill>
                  <a:schemeClr val="tx2"/>
                </a:solidFill>
              </a:rPr>
              <a:t>	</a:t>
            </a:r>
            <a:r>
              <a:rPr lang="en-US" altLang="zh-CN" sz="2800" b="1" dirty="0" smtClean="0">
                <a:solidFill>
                  <a:srgbClr val="FF0000"/>
                </a:solidFill>
              </a:rPr>
              <a:t>RDATALIST:=CONS(RDATA, DATALIST);</a:t>
            </a:r>
          </a:p>
          <a:p>
            <a:pPr>
              <a:buNone/>
            </a:pPr>
            <a:r>
              <a:rPr lang="en-US" altLang="zh-CN" sz="2800" b="1" dirty="0" smtClean="0"/>
              <a:t>12,	PATH:=</a:t>
            </a:r>
            <a:r>
              <a:rPr lang="en-US" altLang="zh-CN" sz="2800" b="1" cap="all" dirty="0" smtClean="0"/>
              <a:t> Depth-First-Search </a:t>
            </a:r>
            <a:r>
              <a:rPr lang="en-US" altLang="zh-CN" sz="2800" b="1" dirty="0" smtClean="0"/>
              <a:t>1(RDATALIST)</a:t>
            </a:r>
          </a:p>
          <a:p>
            <a:pPr eaLnBrk="1" hangingPunct="1">
              <a:buFont typeface="Wingdings" pitchFamily="2" charset="2"/>
              <a:buNone/>
            </a:pPr>
            <a:r>
              <a:rPr lang="en-US" altLang="zh-CN" sz="2800" b="1" dirty="0" smtClean="0"/>
              <a:t>13,	IF PATH=FAIL GO LOOP;</a:t>
            </a:r>
          </a:p>
          <a:p>
            <a:pPr eaLnBrk="1" hangingPunct="1">
              <a:buFont typeface="Wingdings" pitchFamily="2" charset="2"/>
              <a:buNone/>
            </a:pPr>
            <a:r>
              <a:rPr lang="en-US" altLang="zh-CN" sz="2800" b="1" dirty="0" smtClean="0"/>
              <a:t>14,	RETURN CONS(R, PATH);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A826463D-0835-45FA-BADF-2311CF2BF3D3}" type="slidenum">
              <a:rPr lang="en-US" altLang="zh-CN" smtClean="0">
                <a:ea typeface="黑体" pitchFamily="49" charset="-122"/>
              </a:rPr>
              <a:pPr/>
              <a:t>27</a:t>
            </a:fld>
            <a:endParaRPr lang="en-US" altLang="zh-CN" smtClean="0">
              <a:ea typeface="黑体" pitchFamily="49" charset="-122"/>
            </a:endParaRPr>
          </a:p>
        </p:txBody>
      </p:sp>
      <p:sp>
        <p:nvSpPr>
          <p:cNvPr id="95234" name="Rectangle 2"/>
          <p:cNvSpPr>
            <a:spLocks noGrp="1" noChangeArrowheads="1"/>
          </p:cNvSpPr>
          <p:nvPr>
            <p:ph type="title"/>
          </p:nvPr>
        </p:nvSpPr>
        <p:spPr/>
        <p:txBody>
          <a:bodyPr/>
          <a:lstStyle/>
          <a:p>
            <a:pPr eaLnBrk="1" hangingPunct="1">
              <a:defRPr/>
            </a:pPr>
            <a:r>
              <a:rPr lang="zh-CN" altLang="en-US" dirty="0" smtClean="0"/>
              <a:t>深度优先搜索的性质</a:t>
            </a:r>
          </a:p>
        </p:txBody>
      </p:sp>
      <p:sp>
        <p:nvSpPr>
          <p:cNvPr id="95235" name="Rectangle 3"/>
          <p:cNvSpPr>
            <a:spLocks noGrp="1" noChangeArrowheads="1"/>
          </p:cNvSpPr>
          <p:nvPr>
            <p:ph type="body" idx="1"/>
          </p:nvPr>
        </p:nvSpPr>
        <p:spPr>
          <a:xfrm>
            <a:off x="914400" y="1774208"/>
            <a:ext cx="7772400" cy="4245591"/>
          </a:xfrm>
        </p:spPr>
        <p:txBody>
          <a:bodyPr>
            <a:normAutofit/>
          </a:bodyPr>
          <a:lstStyle/>
          <a:p>
            <a:pPr eaLnBrk="1" hangingPunct="1"/>
            <a:r>
              <a:rPr lang="zh-CN" altLang="en-US" sz="3200" b="1" dirty="0" smtClean="0"/>
              <a:t>一般不能保证找到最优解</a:t>
            </a:r>
          </a:p>
          <a:p>
            <a:pPr eaLnBrk="1" hangingPunct="1"/>
            <a:r>
              <a:rPr lang="zh-CN" altLang="en-US" sz="3200" b="1" dirty="0" smtClean="0"/>
              <a:t>当深度限制不合理时，可能找不到解，可以将算法改为可变深度限制</a:t>
            </a:r>
          </a:p>
          <a:p>
            <a:pPr eaLnBrk="1" hangingPunct="1"/>
            <a:r>
              <a:rPr lang="zh-CN" altLang="en-US" sz="3200" b="1" dirty="0" smtClean="0"/>
              <a:t>最坏情况时，搜索空间等同于穷举</a:t>
            </a:r>
          </a:p>
          <a:p>
            <a:pPr eaLnBrk="1" hangingPunct="1"/>
            <a:r>
              <a:rPr lang="zh-CN" altLang="en-US" sz="3200" b="1" dirty="0" smtClean="0"/>
              <a:t>是一个通用的与问题无关的方法</a:t>
            </a:r>
            <a:endParaRPr lang="en-US" altLang="zh-CN" sz="3200" b="1" dirty="0" smtClean="0"/>
          </a:p>
          <a:p>
            <a:pPr eaLnBrk="1" hangingPunct="1"/>
            <a:r>
              <a:rPr lang="zh-CN" altLang="en-US" sz="3200" b="1" dirty="0" smtClean="0"/>
              <a:t>节省内存，只存储从初始节点到当前节点的路径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宽度优先搜索</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zh-CN" altLang="en-US" sz="3200" b="1" dirty="0" smtClean="0"/>
              <a:t>优先扩展深度浅的节点</a:t>
            </a:r>
            <a:endParaRPr lang="zh-CN" altLang="en-US" sz="32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p>
            <a:fld id="{B39DA30B-5916-4C5A-BE81-E33304432F4D}" type="slidenum">
              <a:rPr lang="en-US" altLang="zh-CN" smtClean="0">
                <a:ea typeface="黑体" pitchFamily="49" charset="-122"/>
              </a:rPr>
              <a:pPr/>
              <a:t>29</a:t>
            </a:fld>
            <a:endParaRPr lang="en-US" altLang="zh-CN" smtClean="0">
              <a:ea typeface="黑体" pitchFamily="49" charset="-122"/>
            </a:endParaRPr>
          </a:p>
        </p:txBody>
      </p:sp>
      <p:sp>
        <p:nvSpPr>
          <p:cNvPr id="49155" name="Rectangle 2"/>
          <p:cNvSpPr>
            <a:spLocks noChangeArrowheads="1"/>
          </p:cNvSpPr>
          <p:nvPr/>
        </p:nvSpPr>
        <p:spPr bwMode="auto">
          <a:xfrm>
            <a:off x="685800" y="228600"/>
            <a:ext cx="7772400" cy="838200"/>
          </a:xfrm>
          <a:prstGeom prst="rect">
            <a:avLst/>
          </a:prstGeom>
          <a:noFill/>
          <a:ln w="9525">
            <a:noFill/>
            <a:miter lim="800000"/>
            <a:headEnd/>
            <a:tailEnd/>
          </a:ln>
        </p:spPr>
        <p:txBody>
          <a:bodyPr anchor="ctr"/>
          <a:lstStyle/>
          <a:p>
            <a:pPr>
              <a:spcBef>
                <a:spcPct val="0"/>
              </a:spcBef>
              <a:defRPr/>
            </a:pPr>
            <a:r>
              <a:rPr lang="zh-CN" altLang="en-US" sz="3200" b="1" dirty="0" smtClean="0">
                <a:solidFill>
                  <a:srgbClr val="C00000"/>
                </a:solidFill>
                <a:latin typeface="Times New Roman" pitchFamily="18" charset="0"/>
                <a:ea typeface="+mj-ea"/>
                <a:cs typeface="Times New Roman" pitchFamily="18" charset="0"/>
              </a:rPr>
              <a:t>宽度优先搜索</a:t>
            </a:r>
          </a:p>
        </p:txBody>
      </p:sp>
      <p:sp>
        <p:nvSpPr>
          <p:cNvPr id="49156" name="Rectangle 3"/>
          <p:cNvSpPr>
            <a:spLocks noChangeArrowheads="1"/>
          </p:cNvSpPr>
          <p:nvPr/>
        </p:nvSpPr>
        <p:spPr bwMode="auto">
          <a:xfrm>
            <a:off x="685800" y="1066800"/>
            <a:ext cx="7772400" cy="5181600"/>
          </a:xfrm>
          <a:prstGeom prst="rect">
            <a:avLst/>
          </a:prstGeom>
          <a:noFill/>
          <a:ln w="9525">
            <a:noFill/>
            <a:miter lim="800000"/>
            <a:headEnd/>
            <a:tailEnd/>
          </a:ln>
        </p:spPr>
        <p:txBody>
          <a:bodyPr/>
          <a:lstStyle/>
          <a:p>
            <a:r>
              <a:rPr lang="en-US" altLang="zh-CN" sz="3200" b="1" dirty="0" smtClean="0"/>
              <a:t>BREADTH-FIRST-SEARCH</a:t>
            </a:r>
          </a:p>
          <a:p>
            <a:r>
              <a:rPr lang="en-US" altLang="zh-CN" sz="3200" b="1" dirty="0" smtClean="0"/>
              <a:t>1</a:t>
            </a:r>
            <a:r>
              <a:rPr lang="en-US" altLang="zh-CN" sz="3200" b="1" dirty="0"/>
              <a:t>, G:=G0(G0=s), OPEN:=(s), CLOSED:=( );</a:t>
            </a:r>
          </a:p>
          <a:p>
            <a:r>
              <a:rPr lang="en-US" altLang="zh-CN" sz="3200" b="1" dirty="0"/>
              <a:t>2, LOOP: IF OPEN=( ) THEN EXIT (FAIL);</a:t>
            </a:r>
          </a:p>
          <a:p>
            <a:r>
              <a:rPr lang="en-US" altLang="zh-CN" sz="3200" b="1" dirty="0"/>
              <a:t>3, n:=FIRST(OPEN);</a:t>
            </a:r>
          </a:p>
          <a:p>
            <a:r>
              <a:rPr lang="en-US" altLang="zh-CN" sz="3200" b="1" dirty="0"/>
              <a:t>4, IF GOAL(n) THEN EXIT (SUCCESS);</a:t>
            </a:r>
          </a:p>
          <a:p>
            <a:r>
              <a:rPr lang="en-US" altLang="zh-CN" sz="3200" b="1" dirty="0"/>
              <a:t>5, REMOVE(n, OPEN), ADD(n, CLOSED);</a:t>
            </a:r>
          </a:p>
          <a:p>
            <a:r>
              <a:rPr lang="en-US" altLang="zh-CN" sz="3200" b="1" dirty="0"/>
              <a:t>6, EXPAND(n) →{m</a:t>
            </a:r>
            <a:r>
              <a:rPr lang="en-US" altLang="zh-CN" sz="3200" b="1" baseline="-25000" dirty="0"/>
              <a:t>i</a:t>
            </a:r>
            <a:r>
              <a:rPr lang="en-US" altLang="zh-CN" sz="3200" b="1" dirty="0"/>
              <a:t>}, G:=ADD(m</a:t>
            </a:r>
            <a:r>
              <a:rPr lang="en-US" altLang="zh-CN" sz="3200" b="1" baseline="-25000" dirty="0"/>
              <a:t>i</a:t>
            </a:r>
            <a:r>
              <a:rPr lang="en-US" altLang="zh-CN" sz="3200" b="1" dirty="0"/>
              <a:t>, G);</a:t>
            </a:r>
          </a:p>
          <a:p>
            <a:r>
              <a:rPr lang="en-US" altLang="zh-CN" sz="3200" b="1" dirty="0"/>
              <a:t>7, IF </a:t>
            </a:r>
            <a:r>
              <a:rPr lang="zh-CN" altLang="en-US" sz="3200" b="1" dirty="0"/>
              <a:t>目标在</a:t>
            </a:r>
            <a:r>
              <a:rPr lang="en-US" altLang="zh-CN" sz="3200" b="1" dirty="0"/>
              <a:t>{mi}</a:t>
            </a:r>
            <a:r>
              <a:rPr lang="zh-CN" altLang="en-US" sz="3200" b="1" dirty="0"/>
              <a:t>中 </a:t>
            </a:r>
            <a:r>
              <a:rPr lang="en-US" altLang="zh-CN" sz="3200" b="1" dirty="0"/>
              <a:t>THEN EXIT(SUCCESS);</a:t>
            </a:r>
          </a:p>
          <a:p>
            <a:r>
              <a:rPr lang="en-US" altLang="zh-CN" sz="3200" b="1" dirty="0"/>
              <a:t>8, </a:t>
            </a:r>
            <a:r>
              <a:rPr lang="en-US" altLang="zh-CN" sz="3200" b="1" dirty="0">
                <a:solidFill>
                  <a:srgbClr val="FF0000"/>
                </a:solidFill>
              </a:rPr>
              <a:t>ADD(OPEN, </a:t>
            </a:r>
            <a:r>
              <a:rPr lang="en-US" altLang="zh-CN" sz="3200" b="1" dirty="0" err="1">
                <a:solidFill>
                  <a:srgbClr val="FF0000"/>
                </a:solidFill>
              </a:rPr>
              <a:t>m</a:t>
            </a:r>
            <a:r>
              <a:rPr lang="en-US" altLang="zh-CN" sz="3200" b="1" baseline="-25000" dirty="0" err="1">
                <a:solidFill>
                  <a:srgbClr val="FF0000"/>
                </a:solidFill>
              </a:rPr>
              <a:t>j</a:t>
            </a:r>
            <a:r>
              <a:rPr lang="en-US" altLang="zh-CN" sz="3200" b="1" dirty="0">
                <a:solidFill>
                  <a:srgbClr val="FF0000"/>
                </a:solidFill>
              </a:rPr>
              <a:t>),</a:t>
            </a:r>
            <a:r>
              <a:rPr lang="en-US" altLang="zh-CN" sz="3200" b="1" dirty="0"/>
              <a:t> </a:t>
            </a:r>
            <a:r>
              <a:rPr lang="zh-CN" altLang="en-US" sz="3200" b="1" dirty="0"/>
              <a:t>并标记</a:t>
            </a:r>
            <a:r>
              <a:rPr lang="en-US" altLang="zh-CN" sz="3200" b="1" dirty="0" err="1"/>
              <a:t>m</a:t>
            </a:r>
            <a:r>
              <a:rPr lang="en-US" altLang="zh-CN" sz="3200" b="1" baseline="-25000" dirty="0" err="1"/>
              <a:t>j</a:t>
            </a:r>
            <a:r>
              <a:rPr lang="zh-CN" altLang="zh-CN" sz="3200" b="1" dirty="0"/>
              <a:t>到</a:t>
            </a:r>
            <a:r>
              <a:rPr lang="en-US" altLang="zh-CN" sz="3200" b="1" dirty="0"/>
              <a:t>n</a:t>
            </a:r>
            <a:r>
              <a:rPr lang="zh-CN" altLang="zh-CN" sz="3200" b="1" dirty="0"/>
              <a:t>的指针</a:t>
            </a:r>
            <a:r>
              <a:rPr lang="en-US" altLang="zh-CN" sz="3200" b="1" dirty="0"/>
              <a:t>;</a:t>
            </a:r>
          </a:p>
          <a:p>
            <a:r>
              <a:rPr lang="en-US" altLang="zh-CN" sz="3200" b="1" dirty="0"/>
              <a:t>9, GO LOOP;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latin typeface="Times New Roman" pitchFamily="18" charset="0"/>
                <a:cs typeface="Times New Roman" pitchFamily="18" charset="0"/>
              </a:rPr>
              <a:t>搜索问题（续</a:t>
            </a:r>
            <a:r>
              <a:rPr lang="en-US" altLang="zh-CN" b="1" dirty="0" smtClean="0">
                <a:solidFill>
                  <a:srgbClr val="C00000"/>
                </a:solidFill>
                <a:latin typeface="Times New Roman" pitchFamily="18" charset="0"/>
                <a:cs typeface="Times New Roman" pitchFamily="18" charset="0"/>
              </a:rPr>
              <a:t>3</a:t>
            </a:r>
            <a:r>
              <a:rPr lang="zh-CN" altLang="en-US" b="1" dirty="0" smtClean="0">
                <a:solidFill>
                  <a:srgbClr val="C00000"/>
                </a:solidFill>
                <a:latin typeface="Times New Roman" pitchFamily="18" charset="0"/>
                <a:cs typeface="Times New Roman" pitchFamily="18" charset="0"/>
              </a:rPr>
              <a:t>）</a:t>
            </a:r>
            <a:endParaRPr lang="zh-CN" altLang="en-US" dirty="0"/>
          </a:p>
        </p:txBody>
      </p:sp>
      <p:grpSp>
        <p:nvGrpSpPr>
          <p:cNvPr id="134146" name="Group 2"/>
          <p:cNvGrpSpPr>
            <a:grpSpLocks/>
          </p:cNvGrpSpPr>
          <p:nvPr/>
        </p:nvGrpSpPr>
        <p:grpSpPr bwMode="auto">
          <a:xfrm>
            <a:off x="2597149" y="1918571"/>
            <a:ext cx="4850785" cy="4157763"/>
            <a:chOff x="3240" y="3060"/>
            <a:chExt cx="4770" cy="4620"/>
          </a:xfrm>
        </p:grpSpPr>
        <p:sp>
          <p:nvSpPr>
            <p:cNvPr id="134147" name="AutoShape 3"/>
            <p:cNvSpPr>
              <a:spLocks noChangeArrowheads="1"/>
            </p:cNvSpPr>
            <p:nvPr/>
          </p:nvSpPr>
          <p:spPr bwMode="auto">
            <a:xfrm>
              <a:off x="3240" y="3555"/>
              <a:ext cx="3060" cy="3495"/>
            </a:xfrm>
            <a:prstGeom prst="flowChartExtra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48" name="Freeform 4"/>
            <p:cNvSpPr>
              <a:spLocks/>
            </p:cNvSpPr>
            <p:nvPr/>
          </p:nvSpPr>
          <p:spPr bwMode="auto">
            <a:xfrm>
              <a:off x="3780" y="3585"/>
              <a:ext cx="990" cy="3465"/>
            </a:xfrm>
            <a:custGeom>
              <a:avLst/>
              <a:gdLst/>
              <a:ahLst/>
              <a:cxnLst>
                <a:cxn ang="0">
                  <a:pos x="990" y="0"/>
                </a:cxn>
                <a:cxn ang="0">
                  <a:pos x="840" y="630"/>
                </a:cxn>
                <a:cxn ang="0">
                  <a:pos x="825" y="975"/>
                </a:cxn>
                <a:cxn ang="0">
                  <a:pos x="810" y="1500"/>
                </a:cxn>
                <a:cxn ang="0">
                  <a:pos x="660" y="1785"/>
                </a:cxn>
                <a:cxn ang="0">
                  <a:pos x="390" y="2055"/>
                </a:cxn>
                <a:cxn ang="0">
                  <a:pos x="435" y="2535"/>
                </a:cxn>
                <a:cxn ang="0">
                  <a:pos x="360" y="3030"/>
                </a:cxn>
                <a:cxn ang="0">
                  <a:pos x="0" y="3465"/>
                </a:cxn>
              </a:cxnLst>
              <a:rect l="0" t="0" r="r" b="b"/>
              <a:pathLst>
                <a:path w="990" h="3465">
                  <a:moveTo>
                    <a:pt x="990" y="0"/>
                  </a:moveTo>
                  <a:lnTo>
                    <a:pt x="840" y="630"/>
                  </a:lnTo>
                  <a:lnTo>
                    <a:pt x="825" y="975"/>
                  </a:lnTo>
                  <a:lnTo>
                    <a:pt x="810" y="1500"/>
                  </a:lnTo>
                  <a:lnTo>
                    <a:pt x="660" y="1785"/>
                  </a:lnTo>
                  <a:lnTo>
                    <a:pt x="390" y="2055"/>
                  </a:lnTo>
                  <a:lnTo>
                    <a:pt x="435" y="2535"/>
                  </a:lnTo>
                  <a:lnTo>
                    <a:pt x="360" y="3030"/>
                  </a:lnTo>
                  <a:lnTo>
                    <a:pt x="0" y="346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49" name="Freeform 5"/>
            <p:cNvSpPr>
              <a:spLocks/>
            </p:cNvSpPr>
            <p:nvPr/>
          </p:nvSpPr>
          <p:spPr bwMode="auto">
            <a:xfrm>
              <a:off x="4770" y="3600"/>
              <a:ext cx="870" cy="3450"/>
            </a:xfrm>
            <a:custGeom>
              <a:avLst/>
              <a:gdLst/>
              <a:ahLst/>
              <a:cxnLst>
                <a:cxn ang="0">
                  <a:pos x="0" y="0"/>
                </a:cxn>
                <a:cxn ang="0">
                  <a:pos x="45" y="465"/>
                </a:cxn>
                <a:cxn ang="0">
                  <a:pos x="195" y="975"/>
                </a:cxn>
                <a:cxn ang="0">
                  <a:pos x="285" y="1605"/>
                </a:cxn>
                <a:cxn ang="0">
                  <a:pos x="435" y="2280"/>
                </a:cxn>
                <a:cxn ang="0">
                  <a:pos x="705" y="2775"/>
                </a:cxn>
                <a:cxn ang="0">
                  <a:pos x="810" y="3180"/>
                </a:cxn>
                <a:cxn ang="0">
                  <a:pos x="870" y="3450"/>
                </a:cxn>
              </a:cxnLst>
              <a:rect l="0" t="0" r="r" b="b"/>
              <a:pathLst>
                <a:path w="870" h="3450">
                  <a:moveTo>
                    <a:pt x="0" y="0"/>
                  </a:moveTo>
                  <a:lnTo>
                    <a:pt x="45" y="465"/>
                  </a:lnTo>
                  <a:lnTo>
                    <a:pt x="195" y="975"/>
                  </a:lnTo>
                  <a:lnTo>
                    <a:pt x="285" y="1605"/>
                  </a:lnTo>
                  <a:lnTo>
                    <a:pt x="435" y="2280"/>
                  </a:lnTo>
                  <a:lnTo>
                    <a:pt x="705" y="2775"/>
                  </a:lnTo>
                  <a:lnTo>
                    <a:pt x="810" y="3180"/>
                  </a:lnTo>
                  <a:lnTo>
                    <a:pt x="870" y="345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0" name="Freeform 6"/>
            <p:cNvSpPr>
              <a:spLocks/>
            </p:cNvSpPr>
            <p:nvPr/>
          </p:nvSpPr>
          <p:spPr bwMode="auto">
            <a:xfrm>
              <a:off x="4530" y="3555"/>
              <a:ext cx="585" cy="3495"/>
            </a:xfrm>
            <a:custGeom>
              <a:avLst/>
              <a:gdLst/>
              <a:ahLst/>
              <a:cxnLst>
                <a:cxn ang="0">
                  <a:pos x="240" y="0"/>
                </a:cxn>
                <a:cxn ang="0">
                  <a:pos x="180" y="720"/>
                </a:cxn>
                <a:cxn ang="0">
                  <a:pos x="345" y="1185"/>
                </a:cxn>
                <a:cxn ang="0">
                  <a:pos x="45" y="1905"/>
                </a:cxn>
                <a:cxn ang="0">
                  <a:pos x="585" y="2865"/>
                </a:cxn>
                <a:cxn ang="0">
                  <a:pos x="0" y="3495"/>
                </a:cxn>
              </a:cxnLst>
              <a:rect l="0" t="0" r="r" b="b"/>
              <a:pathLst>
                <a:path w="585" h="3495">
                  <a:moveTo>
                    <a:pt x="240" y="0"/>
                  </a:moveTo>
                  <a:lnTo>
                    <a:pt x="180" y="720"/>
                  </a:lnTo>
                  <a:lnTo>
                    <a:pt x="345" y="1185"/>
                  </a:lnTo>
                  <a:lnTo>
                    <a:pt x="45" y="1905"/>
                  </a:lnTo>
                  <a:lnTo>
                    <a:pt x="585" y="2865"/>
                  </a:lnTo>
                  <a:lnTo>
                    <a:pt x="0" y="3495"/>
                  </a:lnTo>
                </a:path>
              </a:pathLst>
            </a:custGeom>
            <a:noFill/>
            <a:ln w="9525" cap="flat">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dirty="0">
                <a:solidFill>
                  <a:srgbClr val="FF0000"/>
                </a:solidFill>
              </a:endParaRPr>
            </a:p>
          </p:txBody>
        </p:sp>
        <p:sp>
          <p:nvSpPr>
            <p:cNvPr id="134151" name="Line 7"/>
            <p:cNvSpPr>
              <a:spLocks noChangeShapeType="1"/>
            </p:cNvSpPr>
            <p:nvPr/>
          </p:nvSpPr>
          <p:spPr bwMode="auto">
            <a:xfrm flipV="1">
              <a:off x="5010" y="6705"/>
              <a:ext cx="54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2" name="Line 8"/>
            <p:cNvSpPr>
              <a:spLocks noChangeShapeType="1"/>
            </p:cNvSpPr>
            <p:nvPr/>
          </p:nvSpPr>
          <p:spPr bwMode="auto">
            <a:xfrm flipV="1">
              <a:off x="4635" y="6420"/>
              <a:ext cx="870" cy="63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3" name="Line 9"/>
            <p:cNvSpPr>
              <a:spLocks noChangeShapeType="1"/>
            </p:cNvSpPr>
            <p:nvPr/>
          </p:nvSpPr>
          <p:spPr bwMode="auto">
            <a:xfrm flipV="1">
              <a:off x="4260" y="6225"/>
              <a:ext cx="1140" cy="8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4" name="Line 10"/>
            <p:cNvSpPr>
              <a:spLocks noChangeShapeType="1"/>
            </p:cNvSpPr>
            <p:nvPr/>
          </p:nvSpPr>
          <p:spPr bwMode="auto">
            <a:xfrm flipV="1">
              <a:off x="3930" y="6060"/>
              <a:ext cx="1350" cy="9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5" name="Line 11"/>
            <p:cNvSpPr>
              <a:spLocks noChangeShapeType="1"/>
            </p:cNvSpPr>
            <p:nvPr/>
          </p:nvSpPr>
          <p:spPr bwMode="auto">
            <a:xfrm flipV="1">
              <a:off x="4155" y="5880"/>
              <a:ext cx="1065" cy="7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6" name="Line 12"/>
            <p:cNvSpPr>
              <a:spLocks noChangeShapeType="1"/>
            </p:cNvSpPr>
            <p:nvPr/>
          </p:nvSpPr>
          <p:spPr bwMode="auto">
            <a:xfrm flipV="1">
              <a:off x="4185" y="5655"/>
              <a:ext cx="975" cy="6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7" name="Line 13"/>
            <p:cNvSpPr>
              <a:spLocks noChangeShapeType="1"/>
            </p:cNvSpPr>
            <p:nvPr/>
          </p:nvSpPr>
          <p:spPr bwMode="auto">
            <a:xfrm flipV="1">
              <a:off x="4215" y="5355"/>
              <a:ext cx="855" cy="64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8" name="Line 14"/>
            <p:cNvSpPr>
              <a:spLocks noChangeShapeType="1"/>
            </p:cNvSpPr>
            <p:nvPr/>
          </p:nvSpPr>
          <p:spPr bwMode="auto">
            <a:xfrm flipV="1">
              <a:off x="4185" y="5085"/>
              <a:ext cx="840" cy="6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59" name="Line 15"/>
            <p:cNvSpPr>
              <a:spLocks noChangeShapeType="1"/>
            </p:cNvSpPr>
            <p:nvPr/>
          </p:nvSpPr>
          <p:spPr bwMode="auto">
            <a:xfrm flipV="1">
              <a:off x="4545" y="4770"/>
              <a:ext cx="450" cy="40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0" name="Line 16"/>
            <p:cNvSpPr>
              <a:spLocks noChangeShapeType="1"/>
            </p:cNvSpPr>
            <p:nvPr/>
          </p:nvSpPr>
          <p:spPr bwMode="auto">
            <a:xfrm flipV="1">
              <a:off x="4605" y="4500"/>
              <a:ext cx="330" cy="3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1" name="Line 17"/>
            <p:cNvSpPr>
              <a:spLocks noChangeShapeType="1"/>
            </p:cNvSpPr>
            <p:nvPr/>
          </p:nvSpPr>
          <p:spPr bwMode="auto">
            <a:xfrm flipV="1">
              <a:off x="4620" y="4215"/>
              <a:ext cx="225" cy="2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2" name="Line 18"/>
            <p:cNvSpPr>
              <a:spLocks noChangeShapeType="1"/>
            </p:cNvSpPr>
            <p:nvPr/>
          </p:nvSpPr>
          <p:spPr bwMode="auto">
            <a:xfrm flipV="1">
              <a:off x="4650" y="3945"/>
              <a:ext cx="150" cy="16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3" name="Oval 19"/>
            <p:cNvSpPr>
              <a:spLocks noChangeArrowheads="1"/>
            </p:cNvSpPr>
            <p:nvPr/>
          </p:nvSpPr>
          <p:spPr bwMode="auto">
            <a:xfrm>
              <a:off x="4485" y="6960"/>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4" name="Oval 20"/>
            <p:cNvSpPr>
              <a:spLocks noChangeArrowheads="1"/>
            </p:cNvSpPr>
            <p:nvPr/>
          </p:nvSpPr>
          <p:spPr bwMode="auto">
            <a:xfrm>
              <a:off x="5025" y="6330"/>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5" name="Oval 21"/>
            <p:cNvSpPr>
              <a:spLocks noChangeArrowheads="1"/>
            </p:cNvSpPr>
            <p:nvPr/>
          </p:nvSpPr>
          <p:spPr bwMode="auto">
            <a:xfrm>
              <a:off x="4515" y="5370"/>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6" name="Oval 22"/>
            <p:cNvSpPr>
              <a:spLocks noChangeArrowheads="1"/>
            </p:cNvSpPr>
            <p:nvPr/>
          </p:nvSpPr>
          <p:spPr bwMode="auto">
            <a:xfrm>
              <a:off x="4815" y="4650"/>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7" name="Oval 23"/>
            <p:cNvSpPr>
              <a:spLocks noChangeArrowheads="1"/>
            </p:cNvSpPr>
            <p:nvPr/>
          </p:nvSpPr>
          <p:spPr bwMode="auto">
            <a:xfrm>
              <a:off x="4650" y="4140"/>
              <a:ext cx="143" cy="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168" name="Text Box 24"/>
            <p:cNvSpPr txBox="1">
              <a:spLocks noChangeArrowheads="1"/>
            </p:cNvSpPr>
            <p:nvPr/>
          </p:nvSpPr>
          <p:spPr bwMode="auto">
            <a:xfrm>
              <a:off x="4455" y="3060"/>
              <a:ext cx="795"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S</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0</a:t>
              </a:r>
              <a:endParaRPr kumimoji="0" lang="zh-CN" altLang="zh-CN" sz="4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4169" name="AutoShape 25"/>
            <p:cNvSpPr>
              <a:spLocks noChangeArrowheads="1"/>
            </p:cNvSpPr>
            <p:nvPr/>
          </p:nvSpPr>
          <p:spPr bwMode="auto">
            <a:xfrm>
              <a:off x="6150" y="3585"/>
              <a:ext cx="1860" cy="450"/>
            </a:xfrm>
            <a:prstGeom prst="wedgeRectCallout">
              <a:avLst>
                <a:gd name="adj1" fmla="val -105644"/>
                <a:gd name="adj2" fmla="val 17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宋体" pitchFamily="2" charset="-122"/>
                </a:rPr>
                <a:t>问题全状态空间</a:t>
              </a:r>
              <a:endParaRPr kumimoji="0" lang="zh-CN" sz="3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4170" name="AutoShape 26"/>
            <p:cNvSpPr>
              <a:spLocks noChangeArrowheads="1"/>
            </p:cNvSpPr>
            <p:nvPr/>
          </p:nvSpPr>
          <p:spPr bwMode="auto">
            <a:xfrm>
              <a:off x="5940" y="4425"/>
              <a:ext cx="1260" cy="450"/>
            </a:xfrm>
            <a:prstGeom prst="wedgeRectCallout">
              <a:avLst>
                <a:gd name="adj1" fmla="val -132144"/>
                <a:gd name="adj2" fmla="val 17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宋体" pitchFamily="2" charset="-122"/>
                </a:rPr>
                <a:t>搜索空间</a:t>
              </a:r>
              <a:endParaRPr kumimoji="0" lang="zh-CN" sz="3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4171" name="AutoShape 27"/>
            <p:cNvSpPr>
              <a:spLocks noChangeArrowheads="1"/>
            </p:cNvSpPr>
            <p:nvPr/>
          </p:nvSpPr>
          <p:spPr bwMode="auto">
            <a:xfrm>
              <a:off x="6000" y="5130"/>
              <a:ext cx="1260" cy="450"/>
            </a:xfrm>
            <a:prstGeom prst="wedgeRectCallout">
              <a:avLst>
                <a:gd name="adj1" fmla="val -132144"/>
                <a:gd name="adj2" fmla="val 17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宋体" pitchFamily="2" charset="-122"/>
                </a:rPr>
                <a:t>解路径</a:t>
              </a:r>
              <a:endParaRPr kumimoji="0" lang="zh-CN" sz="3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4172" name="Text Box 28"/>
            <p:cNvSpPr txBox="1">
              <a:spLocks noChangeArrowheads="1"/>
            </p:cNvSpPr>
            <p:nvPr/>
          </p:nvSpPr>
          <p:spPr bwMode="auto">
            <a:xfrm>
              <a:off x="4170" y="7200"/>
              <a:ext cx="795"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宋体" pitchFamily="2" charset="-122"/>
                </a:rPr>
                <a:t>S</a:t>
              </a:r>
              <a:r>
                <a:rPr kumimoji="0" lang="en-US" altLang="zh-CN" b="1"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g</a:t>
              </a:r>
              <a:endParaRPr kumimoji="0" lang="zh-CN" altLang="zh-CN" sz="40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p>
            <a:fld id="{822913F5-7BDC-4648-BBBF-C26432A5F6FF}" type="slidenum">
              <a:rPr lang="en-US" altLang="zh-CN" smtClean="0">
                <a:ea typeface="黑体" pitchFamily="49" charset="-122"/>
              </a:rPr>
              <a:pPr/>
              <a:t>30</a:t>
            </a:fld>
            <a:endParaRPr lang="en-US" altLang="zh-CN" smtClean="0">
              <a:ea typeface="黑体" pitchFamily="49" charset="-122"/>
            </a:endParaRPr>
          </a:p>
        </p:txBody>
      </p:sp>
      <p:sp>
        <p:nvSpPr>
          <p:cNvPr id="98306" name="Text Box 2"/>
          <p:cNvSpPr txBox="1">
            <a:spLocks noChangeArrowheads="1"/>
          </p:cNvSpPr>
          <p:nvPr/>
        </p:nvSpPr>
        <p:spPr bwMode="auto">
          <a:xfrm>
            <a:off x="4378325" y="381000"/>
            <a:ext cx="803275" cy="835025"/>
          </a:xfrm>
          <a:prstGeom prst="rect">
            <a:avLst/>
          </a:prstGeom>
          <a:noFill/>
          <a:ln w="9525">
            <a:solidFill>
              <a:schemeClr val="tx2"/>
            </a:solidFill>
            <a:miter lim="800000"/>
            <a:headEnd/>
            <a:tailEnd/>
          </a:ln>
        </p:spPr>
        <p:txBody>
          <a:bodyPr wrap="none" anchor="ctr">
            <a:spAutoFit/>
          </a:bodyPr>
          <a:lstStyle/>
          <a:p>
            <a:r>
              <a:rPr lang="en-US" altLang="zh-CN" sz="1600"/>
              <a:t>2        3</a:t>
            </a:r>
          </a:p>
          <a:p>
            <a:r>
              <a:rPr lang="en-US" altLang="zh-CN" sz="1600"/>
              <a:t>1   8   4</a:t>
            </a:r>
          </a:p>
          <a:p>
            <a:r>
              <a:rPr lang="en-US" altLang="zh-CN" sz="1600"/>
              <a:t>7   6   5</a:t>
            </a:r>
          </a:p>
        </p:txBody>
      </p:sp>
      <p:grpSp>
        <p:nvGrpSpPr>
          <p:cNvPr id="2" name="Group 3"/>
          <p:cNvGrpSpPr>
            <a:grpSpLocks/>
          </p:cNvGrpSpPr>
          <p:nvPr/>
        </p:nvGrpSpPr>
        <p:grpSpPr bwMode="auto">
          <a:xfrm>
            <a:off x="2971800" y="1219200"/>
            <a:ext cx="3851275" cy="1368425"/>
            <a:chOff x="1872" y="768"/>
            <a:chExt cx="2426" cy="862"/>
          </a:xfrm>
        </p:grpSpPr>
        <p:sp>
          <p:nvSpPr>
            <p:cNvPr id="50223" name="Text Box 4"/>
            <p:cNvSpPr txBox="1">
              <a:spLocks noChangeArrowheads="1"/>
            </p:cNvSpPr>
            <p:nvPr/>
          </p:nvSpPr>
          <p:spPr bwMode="auto">
            <a:xfrm>
              <a:off x="2784" y="1104"/>
              <a:ext cx="506" cy="526"/>
            </a:xfrm>
            <a:prstGeom prst="rect">
              <a:avLst/>
            </a:prstGeom>
            <a:noFill/>
            <a:ln w="9525">
              <a:solidFill>
                <a:schemeClr val="tx2"/>
              </a:solidFill>
              <a:miter lim="800000"/>
              <a:headEnd/>
              <a:tailEnd/>
            </a:ln>
          </p:spPr>
          <p:txBody>
            <a:bodyPr wrap="none" anchor="ctr">
              <a:spAutoFit/>
            </a:bodyPr>
            <a:lstStyle/>
            <a:p>
              <a:r>
                <a:rPr lang="en-US" altLang="zh-CN" sz="1600"/>
                <a:t>     2   3</a:t>
              </a:r>
            </a:p>
            <a:p>
              <a:r>
                <a:rPr lang="en-US" altLang="zh-CN" sz="1600"/>
                <a:t>1   8   4</a:t>
              </a:r>
            </a:p>
            <a:p>
              <a:r>
                <a:rPr lang="en-US" altLang="zh-CN" sz="1600"/>
                <a:t>7   6   5</a:t>
              </a:r>
            </a:p>
          </p:txBody>
        </p:sp>
        <p:sp>
          <p:nvSpPr>
            <p:cNvPr id="50224" name="Text Box 5"/>
            <p:cNvSpPr txBox="1">
              <a:spLocks noChangeArrowheads="1"/>
            </p:cNvSpPr>
            <p:nvPr/>
          </p:nvSpPr>
          <p:spPr bwMode="auto">
            <a:xfrm>
              <a:off x="1872" y="1104"/>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1        4</a:t>
              </a:r>
            </a:p>
            <a:p>
              <a:r>
                <a:rPr lang="en-US" altLang="zh-CN" sz="1600"/>
                <a:t>7   6   5</a:t>
              </a:r>
            </a:p>
          </p:txBody>
        </p:sp>
        <p:sp>
          <p:nvSpPr>
            <p:cNvPr id="50225" name="Text Box 6"/>
            <p:cNvSpPr txBox="1">
              <a:spLocks noChangeArrowheads="1"/>
            </p:cNvSpPr>
            <p:nvPr/>
          </p:nvSpPr>
          <p:spPr bwMode="auto">
            <a:xfrm>
              <a:off x="3792" y="1104"/>
              <a:ext cx="506" cy="526"/>
            </a:xfrm>
            <a:prstGeom prst="rect">
              <a:avLst/>
            </a:prstGeom>
            <a:noFill/>
            <a:ln w="9525">
              <a:solidFill>
                <a:schemeClr val="tx2"/>
              </a:solidFill>
              <a:miter lim="800000"/>
              <a:headEnd/>
              <a:tailEnd/>
            </a:ln>
          </p:spPr>
          <p:txBody>
            <a:bodyPr wrap="none" anchor="ctr">
              <a:spAutoFit/>
            </a:bodyPr>
            <a:lstStyle/>
            <a:p>
              <a:r>
                <a:rPr lang="en-US" altLang="zh-CN" sz="1600"/>
                <a:t>2   3</a:t>
              </a:r>
            </a:p>
            <a:p>
              <a:r>
                <a:rPr lang="en-US" altLang="zh-CN" sz="1600"/>
                <a:t>1   8   4</a:t>
              </a:r>
            </a:p>
            <a:p>
              <a:r>
                <a:rPr lang="en-US" altLang="zh-CN" sz="1600"/>
                <a:t>7   6   5</a:t>
              </a:r>
            </a:p>
          </p:txBody>
        </p:sp>
        <p:sp>
          <p:nvSpPr>
            <p:cNvPr id="50226" name="Line 7"/>
            <p:cNvSpPr>
              <a:spLocks noChangeShapeType="1"/>
            </p:cNvSpPr>
            <p:nvPr/>
          </p:nvSpPr>
          <p:spPr bwMode="auto">
            <a:xfrm flipV="1">
              <a:off x="2112" y="768"/>
              <a:ext cx="864"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27" name="Line 8"/>
            <p:cNvSpPr>
              <a:spLocks noChangeShapeType="1"/>
            </p:cNvSpPr>
            <p:nvPr/>
          </p:nvSpPr>
          <p:spPr bwMode="auto">
            <a:xfrm flipH="1" flipV="1">
              <a:off x="2976" y="768"/>
              <a:ext cx="48"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28" name="Line 9"/>
            <p:cNvSpPr>
              <a:spLocks noChangeShapeType="1"/>
            </p:cNvSpPr>
            <p:nvPr/>
          </p:nvSpPr>
          <p:spPr bwMode="auto">
            <a:xfrm flipH="1" flipV="1">
              <a:off x="3072" y="768"/>
              <a:ext cx="960" cy="336"/>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3" name="Group 10"/>
          <p:cNvGrpSpPr>
            <a:grpSpLocks/>
          </p:cNvGrpSpPr>
          <p:nvPr/>
        </p:nvGrpSpPr>
        <p:grpSpPr bwMode="auto">
          <a:xfrm>
            <a:off x="1828800" y="2590800"/>
            <a:ext cx="3394075" cy="1292225"/>
            <a:chOff x="1152" y="1632"/>
            <a:chExt cx="2138" cy="814"/>
          </a:xfrm>
        </p:grpSpPr>
        <p:sp>
          <p:nvSpPr>
            <p:cNvPr id="50217" name="Text Box 11"/>
            <p:cNvSpPr txBox="1">
              <a:spLocks noChangeArrowheads="1"/>
            </p:cNvSpPr>
            <p:nvPr/>
          </p:nvSpPr>
          <p:spPr bwMode="auto">
            <a:xfrm>
              <a:off x="2784" y="1920"/>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1   4</a:t>
              </a:r>
            </a:p>
            <a:p>
              <a:r>
                <a:rPr lang="en-US" altLang="zh-CN" sz="1600"/>
                <a:t>7   6   5</a:t>
              </a:r>
            </a:p>
          </p:txBody>
        </p:sp>
        <p:sp>
          <p:nvSpPr>
            <p:cNvPr id="50218" name="Text Box 12"/>
            <p:cNvSpPr txBox="1">
              <a:spLocks noChangeArrowheads="1"/>
            </p:cNvSpPr>
            <p:nvPr/>
          </p:nvSpPr>
          <p:spPr bwMode="auto">
            <a:xfrm>
              <a:off x="1152" y="1872"/>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1   6   4</a:t>
              </a:r>
            </a:p>
            <a:p>
              <a:r>
                <a:rPr lang="en-US" altLang="zh-CN" sz="1600"/>
                <a:t>7        5</a:t>
              </a:r>
            </a:p>
          </p:txBody>
        </p:sp>
        <p:sp>
          <p:nvSpPr>
            <p:cNvPr id="50219" name="Text Box 13"/>
            <p:cNvSpPr txBox="1">
              <a:spLocks noChangeArrowheads="1"/>
            </p:cNvSpPr>
            <p:nvPr/>
          </p:nvSpPr>
          <p:spPr bwMode="auto">
            <a:xfrm>
              <a:off x="1968" y="1872"/>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     1   4</a:t>
              </a:r>
            </a:p>
            <a:p>
              <a:r>
                <a:rPr lang="en-US" altLang="zh-CN" sz="1600"/>
                <a:t>7   6   5</a:t>
              </a:r>
            </a:p>
          </p:txBody>
        </p:sp>
        <p:sp>
          <p:nvSpPr>
            <p:cNvPr id="50220" name="Line 14"/>
            <p:cNvSpPr>
              <a:spLocks noChangeShapeType="1"/>
            </p:cNvSpPr>
            <p:nvPr/>
          </p:nvSpPr>
          <p:spPr bwMode="auto">
            <a:xfrm flipV="1">
              <a:off x="1392" y="1632"/>
              <a:ext cx="672"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21" name="Line 15"/>
            <p:cNvSpPr>
              <a:spLocks noChangeShapeType="1"/>
            </p:cNvSpPr>
            <p:nvPr/>
          </p:nvSpPr>
          <p:spPr bwMode="auto">
            <a:xfrm flipH="1" flipV="1">
              <a:off x="2112" y="1632"/>
              <a:ext cx="96"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22" name="Line 16"/>
            <p:cNvSpPr>
              <a:spLocks noChangeShapeType="1"/>
            </p:cNvSpPr>
            <p:nvPr/>
          </p:nvSpPr>
          <p:spPr bwMode="auto">
            <a:xfrm flipH="1" flipV="1">
              <a:off x="2160" y="1632"/>
              <a:ext cx="864" cy="288"/>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4" name="Group 17"/>
          <p:cNvGrpSpPr>
            <a:grpSpLocks/>
          </p:cNvGrpSpPr>
          <p:nvPr/>
        </p:nvGrpSpPr>
        <p:grpSpPr bwMode="auto">
          <a:xfrm>
            <a:off x="568325" y="3810000"/>
            <a:ext cx="1870075" cy="1368425"/>
            <a:chOff x="358" y="2400"/>
            <a:chExt cx="1178" cy="862"/>
          </a:xfrm>
        </p:grpSpPr>
        <p:sp>
          <p:nvSpPr>
            <p:cNvPr id="50213" name="Text Box 18"/>
            <p:cNvSpPr txBox="1">
              <a:spLocks noChangeArrowheads="1"/>
            </p:cNvSpPr>
            <p:nvPr/>
          </p:nvSpPr>
          <p:spPr bwMode="auto">
            <a:xfrm>
              <a:off x="1030" y="2736"/>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1   6   4</a:t>
              </a:r>
            </a:p>
            <a:p>
              <a:r>
                <a:rPr lang="en-US" altLang="zh-CN" sz="1600"/>
                <a:t>7   5</a:t>
              </a:r>
            </a:p>
          </p:txBody>
        </p:sp>
        <p:sp>
          <p:nvSpPr>
            <p:cNvPr id="50214" name="Text Box 19"/>
            <p:cNvSpPr txBox="1">
              <a:spLocks noChangeArrowheads="1"/>
            </p:cNvSpPr>
            <p:nvPr/>
          </p:nvSpPr>
          <p:spPr bwMode="auto">
            <a:xfrm>
              <a:off x="358" y="2736"/>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1   6   4</a:t>
              </a:r>
            </a:p>
            <a:p>
              <a:r>
                <a:rPr lang="en-US" altLang="zh-CN" sz="1600"/>
                <a:t>    7   5</a:t>
              </a:r>
            </a:p>
          </p:txBody>
        </p:sp>
        <p:sp>
          <p:nvSpPr>
            <p:cNvPr id="50215" name="Line 20"/>
            <p:cNvSpPr>
              <a:spLocks noChangeShapeType="1"/>
            </p:cNvSpPr>
            <p:nvPr/>
          </p:nvSpPr>
          <p:spPr bwMode="auto">
            <a:xfrm flipV="1">
              <a:off x="624" y="2400"/>
              <a:ext cx="720"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16" name="Line 21"/>
            <p:cNvSpPr>
              <a:spLocks noChangeShapeType="1"/>
            </p:cNvSpPr>
            <p:nvPr/>
          </p:nvSpPr>
          <p:spPr bwMode="auto">
            <a:xfrm flipV="1">
              <a:off x="1296" y="2400"/>
              <a:ext cx="48" cy="336"/>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5" name="Group 22"/>
          <p:cNvGrpSpPr>
            <a:grpSpLocks/>
          </p:cNvGrpSpPr>
          <p:nvPr/>
        </p:nvGrpSpPr>
        <p:grpSpPr bwMode="auto">
          <a:xfrm>
            <a:off x="2701925" y="3810000"/>
            <a:ext cx="1870075" cy="1368425"/>
            <a:chOff x="1702" y="2400"/>
            <a:chExt cx="1178" cy="862"/>
          </a:xfrm>
        </p:grpSpPr>
        <p:sp>
          <p:nvSpPr>
            <p:cNvPr id="50209" name="Text Box 23"/>
            <p:cNvSpPr txBox="1">
              <a:spLocks noChangeArrowheads="1"/>
            </p:cNvSpPr>
            <p:nvPr/>
          </p:nvSpPr>
          <p:spPr bwMode="auto">
            <a:xfrm>
              <a:off x="2374" y="2736"/>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7   1   4</a:t>
              </a:r>
            </a:p>
            <a:p>
              <a:r>
                <a:rPr lang="en-US" altLang="zh-CN" sz="1600"/>
                <a:t>     6   5</a:t>
              </a:r>
            </a:p>
          </p:txBody>
        </p:sp>
        <p:sp>
          <p:nvSpPr>
            <p:cNvPr id="50210" name="Text Box 24"/>
            <p:cNvSpPr txBox="1">
              <a:spLocks noChangeArrowheads="1"/>
            </p:cNvSpPr>
            <p:nvPr/>
          </p:nvSpPr>
          <p:spPr bwMode="auto">
            <a:xfrm>
              <a:off x="1702" y="2736"/>
              <a:ext cx="506" cy="526"/>
            </a:xfrm>
            <a:prstGeom prst="rect">
              <a:avLst/>
            </a:prstGeom>
            <a:noFill/>
            <a:ln w="9525">
              <a:solidFill>
                <a:schemeClr val="tx2"/>
              </a:solidFill>
              <a:miter lim="800000"/>
              <a:headEnd/>
              <a:tailEnd/>
            </a:ln>
          </p:spPr>
          <p:txBody>
            <a:bodyPr wrap="none" anchor="ctr">
              <a:spAutoFit/>
            </a:bodyPr>
            <a:lstStyle/>
            <a:p>
              <a:r>
                <a:rPr lang="en-US" altLang="zh-CN" sz="1600"/>
                <a:t>     8   3</a:t>
              </a:r>
            </a:p>
            <a:p>
              <a:r>
                <a:rPr lang="en-US" altLang="zh-CN" sz="1600"/>
                <a:t>2   1   4</a:t>
              </a:r>
            </a:p>
            <a:p>
              <a:r>
                <a:rPr lang="en-US" altLang="zh-CN" sz="1600"/>
                <a:t>7   6   5</a:t>
              </a:r>
            </a:p>
          </p:txBody>
        </p:sp>
        <p:sp>
          <p:nvSpPr>
            <p:cNvPr id="50211" name="Line 25"/>
            <p:cNvSpPr>
              <a:spLocks noChangeShapeType="1"/>
            </p:cNvSpPr>
            <p:nvPr/>
          </p:nvSpPr>
          <p:spPr bwMode="auto">
            <a:xfrm flipV="1">
              <a:off x="1968" y="2400"/>
              <a:ext cx="240"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12" name="Line 26"/>
            <p:cNvSpPr>
              <a:spLocks noChangeShapeType="1"/>
            </p:cNvSpPr>
            <p:nvPr/>
          </p:nvSpPr>
          <p:spPr bwMode="auto">
            <a:xfrm flipH="1" flipV="1">
              <a:off x="2256" y="2400"/>
              <a:ext cx="384" cy="336"/>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6" name="Group 27"/>
          <p:cNvGrpSpPr>
            <a:grpSpLocks/>
          </p:cNvGrpSpPr>
          <p:nvPr/>
        </p:nvGrpSpPr>
        <p:grpSpPr bwMode="auto">
          <a:xfrm>
            <a:off x="4759325" y="3886200"/>
            <a:ext cx="1870075" cy="1292225"/>
            <a:chOff x="2998" y="2448"/>
            <a:chExt cx="1178" cy="814"/>
          </a:xfrm>
        </p:grpSpPr>
        <p:sp>
          <p:nvSpPr>
            <p:cNvPr id="50205" name="Text Box 28"/>
            <p:cNvSpPr txBox="1">
              <a:spLocks noChangeArrowheads="1"/>
            </p:cNvSpPr>
            <p:nvPr/>
          </p:nvSpPr>
          <p:spPr bwMode="auto">
            <a:xfrm>
              <a:off x="2998" y="2736"/>
              <a:ext cx="506" cy="526"/>
            </a:xfrm>
            <a:prstGeom prst="rect">
              <a:avLst/>
            </a:prstGeom>
            <a:noFill/>
            <a:ln w="9525">
              <a:solidFill>
                <a:schemeClr val="tx2"/>
              </a:solidFill>
              <a:miter lim="800000"/>
              <a:headEnd/>
              <a:tailEnd/>
            </a:ln>
          </p:spPr>
          <p:txBody>
            <a:bodyPr wrap="none" anchor="ctr">
              <a:spAutoFit/>
            </a:bodyPr>
            <a:lstStyle/>
            <a:p>
              <a:r>
                <a:rPr lang="en-US" altLang="zh-CN" sz="1600"/>
                <a:t>2   8</a:t>
              </a:r>
            </a:p>
            <a:p>
              <a:r>
                <a:rPr lang="en-US" altLang="zh-CN" sz="1600"/>
                <a:t>1   4   3</a:t>
              </a:r>
            </a:p>
            <a:p>
              <a:r>
                <a:rPr lang="en-US" altLang="zh-CN" sz="1600"/>
                <a:t>7   6   5</a:t>
              </a:r>
            </a:p>
          </p:txBody>
        </p:sp>
        <p:sp>
          <p:nvSpPr>
            <p:cNvPr id="50206" name="Text Box 29"/>
            <p:cNvSpPr txBox="1">
              <a:spLocks noChangeArrowheads="1"/>
            </p:cNvSpPr>
            <p:nvPr/>
          </p:nvSpPr>
          <p:spPr bwMode="auto">
            <a:xfrm>
              <a:off x="3670" y="2736"/>
              <a:ext cx="506" cy="526"/>
            </a:xfrm>
            <a:prstGeom prst="rect">
              <a:avLst/>
            </a:prstGeom>
            <a:noFill/>
            <a:ln w="9525">
              <a:solidFill>
                <a:schemeClr val="tx2"/>
              </a:solidFill>
              <a:miter lim="800000"/>
              <a:headEnd/>
              <a:tailEnd/>
            </a:ln>
          </p:spPr>
          <p:txBody>
            <a:bodyPr wrap="none" anchor="ctr">
              <a:spAutoFit/>
            </a:bodyPr>
            <a:lstStyle/>
            <a:p>
              <a:r>
                <a:rPr lang="en-US" altLang="zh-CN" sz="1600"/>
                <a:t>2   8   3</a:t>
              </a:r>
            </a:p>
            <a:p>
              <a:r>
                <a:rPr lang="en-US" altLang="zh-CN" sz="1600"/>
                <a:t>1   4   5</a:t>
              </a:r>
            </a:p>
            <a:p>
              <a:r>
                <a:rPr lang="en-US" altLang="zh-CN" sz="1600"/>
                <a:t>7   6   </a:t>
              </a:r>
            </a:p>
          </p:txBody>
        </p:sp>
        <p:sp>
          <p:nvSpPr>
            <p:cNvPr id="50207" name="Line 30"/>
            <p:cNvSpPr>
              <a:spLocks noChangeShapeType="1"/>
            </p:cNvSpPr>
            <p:nvPr/>
          </p:nvSpPr>
          <p:spPr bwMode="auto">
            <a:xfrm flipH="1" flipV="1">
              <a:off x="3024" y="2448"/>
              <a:ext cx="24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08" name="Line 31"/>
            <p:cNvSpPr>
              <a:spLocks noChangeShapeType="1"/>
            </p:cNvSpPr>
            <p:nvPr/>
          </p:nvSpPr>
          <p:spPr bwMode="auto">
            <a:xfrm flipH="1" flipV="1">
              <a:off x="3072" y="2448"/>
              <a:ext cx="864" cy="288"/>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7" name="Group 32"/>
          <p:cNvGrpSpPr>
            <a:grpSpLocks/>
          </p:cNvGrpSpPr>
          <p:nvPr/>
        </p:nvGrpSpPr>
        <p:grpSpPr bwMode="auto">
          <a:xfrm>
            <a:off x="6324600" y="3810000"/>
            <a:ext cx="2387600" cy="1368425"/>
            <a:chOff x="3984" y="2400"/>
            <a:chExt cx="1504" cy="862"/>
          </a:xfrm>
        </p:grpSpPr>
        <p:sp>
          <p:nvSpPr>
            <p:cNvPr id="50201" name="Text Box 33"/>
            <p:cNvSpPr txBox="1">
              <a:spLocks noChangeArrowheads="1"/>
            </p:cNvSpPr>
            <p:nvPr/>
          </p:nvSpPr>
          <p:spPr bwMode="auto">
            <a:xfrm>
              <a:off x="4342" y="2736"/>
              <a:ext cx="506" cy="526"/>
            </a:xfrm>
            <a:prstGeom prst="rect">
              <a:avLst/>
            </a:prstGeom>
            <a:noFill/>
            <a:ln w="9525">
              <a:solidFill>
                <a:schemeClr val="tx2"/>
              </a:solidFill>
              <a:miter lim="800000"/>
              <a:headEnd/>
              <a:tailEnd/>
            </a:ln>
          </p:spPr>
          <p:txBody>
            <a:bodyPr wrap="none" anchor="ctr">
              <a:spAutoFit/>
            </a:bodyPr>
            <a:lstStyle/>
            <a:p>
              <a:r>
                <a:rPr lang="en-US" altLang="zh-CN" sz="1600"/>
                <a:t>1   2   3</a:t>
              </a:r>
            </a:p>
            <a:p>
              <a:r>
                <a:rPr lang="en-US" altLang="zh-CN" sz="1600"/>
                <a:t>7   8   4</a:t>
              </a:r>
            </a:p>
            <a:p>
              <a:r>
                <a:rPr lang="en-US" altLang="zh-CN" sz="1600"/>
                <a:t>     6   5</a:t>
              </a:r>
            </a:p>
          </p:txBody>
        </p:sp>
        <p:sp>
          <p:nvSpPr>
            <p:cNvPr id="50202" name="Text Box 34"/>
            <p:cNvSpPr txBox="1">
              <a:spLocks noChangeArrowheads="1"/>
            </p:cNvSpPr>
            <p:nvPr/>
          </p:nvSpPr>
          <p:spPr bwMode="auto">
            <a:xfrm>
              <a:off x="5014" y="2736"/>
              <a:ext cx="474" cy="526"/>
            </a:xfrm>
            <a:prstGeom prst="rect">
              <a:avLst/>
            </a:prstGeom>
            <a:noFill/>
            <a:ln w="9525">
              <a:solidFill>
                <a:schemeClr val="tx2"/>
              </a:solidFill>
              <a:miter lim="800000"/>
              <a:headEnd/>
              <a:tailEnd/>
            </a:ln>
          </p:spPr>
          <p:txBody>
            <a:bodyPr wrap="none" anchor="ctr">
              <a:spAutoFit/>
            </a:bodyPr>
            <a:lstStyle/>
            <a:p>
              <a:r>
                <a:rPr lang="en-US" altLang="zh-CN" sz="1600"/>
                <a:t>1  2   3</a:t>
              </a:r>
            </a:p>
            <a:p>
              <a:r>
                <a:rPr lang="en-US" altLang="zh-CN" sz="1600"/>
                <a:t>8       4</a:t>
              </a:r>
            </a:p>
            <a:p>
              <a:r>
                <a:rPr lang="en-US" altLang="zh-CN" sz="1600"/>
                <a:t>7   6  5</a:t>
              </a:r>
            </a:p>
          </p:txBody>
        </p:sp>
        <p:sp>
          <p:nvSpPr>
            <p:cNvPr id="50203" name="Line 35"/>
            <p:cNvSpPr>
              <a:spLocks noChangeShapeType="1"/>
            </p:cNvSpPr>
            <p:nvPr/>
          </p:nvSpPr>
          <p:spPr bwMode="auto">
            <a:xfrm flipH="1" flipV="1">
              <a:off x="3984" y="2400"/>
              <a:ext cx="576"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204" name="Line 36"/>
            <p:cNvSpPr>
              <a:spLocks noChangeShapeType="1"/>
            </p:cNvSpPr>
            <p:nvPr/>
          </p:nvSpPr>
          <p:spPr bwMode="auto">
            <a:xfrm flipH="1" flipV="1">
              <a:off x="4080" y="2400"/>
              <a:ext cx="1152" cy="336"/>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8359" name="Oval 55"/>
          <p:cNvSpPr>
            <a:spLocks noChangeArrowheads="1"/>
          </p:cNvSpPr>
          <p:nvPr/>
        </p:nvSpPr>
        <p:spPr bwMode="auto">
          <a:xfrm>
            <a:off x="5183188" y="-14288"/>
            <a:ext cx="407987" cy="430213"/>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1</a:t>
            </a:r>
            <a:endParaRPr lang="en-US" altLang="zh-CN"/>
          </a:p>
        </p:txBody>
      </p:sp>
      <p:sp>
        <p:nvSpPr>
          <p:cNvPr id="98360" name="Oval 56"/>
          <p:cNvSpPr>
            <a:spLocks noChangeArrowheads="1"/>
          </p:cNvSpPr>
          <p:nvPr/>
        </p:nvSpPr>
        <p:spPr bwMode="auto">
          <a:xfrm>
            <a:off x="2973388" y="12811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2</a:t>
            </a:r>
            <a:endParaRPr lang="en-US" altLang="zh-CN"/>
          </a:p>
        </p:txBody>
      </p:sp>
      <p:sp>
        <p:nvSpPr>
          <p:cNvPr id="98361" name="Oval 57"/>
          <p:cNvSpPr>
            <a:spLocks noChangeArrowheads="1"/>
          </p:cNvSpPr>
          <p:nvPr/>
        </p:nvSpPr>
        <p:spPr bwMode="auto">
          <a:xfrm>
            <a:off x="1754188" y="25003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5</a:t>
            </a:r>
            <a:endParaRPr lang="en-US" altLang="zh-CN"/>
          </a:p>
        </p:txBody>
      </p:sp>
      <p:sp>
        <p:nvSpPr>
          <p:cNvPr id="98364" name="Oval 60"/>
          <p:cNvSpPr>
            <a:spLocks noChangeArrowheads="1"/>
          </p:cNvSpPr>
          <p:nvPr/>
        </p:nvSpPr>
        <p:spPr bwMode="auto">
          <a:xfrm>
            <a:off x="3506788" y="26527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6</a:t>
            </a:r>
            <a:endParaRPr lang="en-US" altLang="zh-CN"/>
          </a:p>
        </p:txBody>
      </p:sp>
      <p:sp>
        <p:nvSpPr>
          <p:cNvPr id="98367" name="Oval 63"/>
          <p:cNvSpPr>
            <a:spLocks noChangeArrowheads="1"/>
          </p:cNvSpPr>
          <p:nvPr/>
        </p:nvSpPr>
        <p:spPr bwMode="auto">
          <a:xfrm>
            <a:off x="4725988" y="26527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7</a:t>
            </a:r>
            <a:endParaRPr lang="en-US" altLang="zh-CN"/>
          </a:p>
        </p:txBody>
      </p:sp>
      <p:sp>
        <p:nvSpPr>
          <p:cNvPr id="98370" name="Oval 66"/>
          <p:cNvSpPr>
            <a:spLocks noChangeArrowheads="1"/>
          </p:cNvSpPr>
          <p:nvPr/>
        </p:nvSpPr>
        <p:spPr bwMode="auto">
          <a:xfrm>
            <a:off x="4802188" y="13573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3</a:t>
            </a:r>
            <a:endParaRPr lang="en-US" altLang="zh-CN"/>
          </a:p>
        </p:txBody>
      </p:sp>
      <p:grpSp>
        <p:nvGrpSpPr>
          <p:cNvPr id="8" name="Group 68"/>
          <p:cNvGrpSpPr>
            <a:grpSpLocks/>
          </p:cNvGrpSpPr>
          <p:nvPr/>
        </p:nvGrpSpPr>
        <p:grpSpPr bwMode="auto">
          <a:xfrm>
            <a:off x="4876800" y="2590800"/>
            <a:ext cx="1870075" cy="1216025"/>
            <a:chOff x="3072" y="1632"/>
            <a:chExt cx="1178" cy="766"/>
          </a:xfrm>
        </p:grpSpPr>
        <p:sp>
          <p:nvSpPr>
            <p:cNvPr id="50199" name="Text Box 69"/>
            <p:cNvSpPr txBox="1">
              <a:spLocks noChangeArrowheads="1"/>
            </p:cNvSpPr>
            <p:nvPr/>
          </p:nvSpPr>
          <p:spPr bwMode="auto">
            <a:xfrm>
              <a:off x="3744" y="1872"/>
              <a:ext cx="506" cy="526"/>
            </a:xfrm>
            <a:prstGeom prst="rect">
              <a:avLst/>
            </a:prstGeom>
            <a:noFill/>
            <a:ln w="9525">
              <a:solidFill>
                <a:schemeClr val="tx2"/>
              </a:solidFill>
              <a:miter lim="800000"/>
              <a:headEnd/>
              <a:tailEnd/>
            </a:ln>
          </p:spPr>
          <p:txBody>
            <a:bodyPr wrap="none" anchor="ctr">
              <a:spAutoFit/>
            </a:bodyPr>
            <a:lstStyle/>
            <a:p>
              <a:r>
                <a:rPr lang="en-US" altLang="zh-CN" sz="1600"/>
                <a:t>1   2   3</a:t>
              </a:r>
            </a:p>
            <a:p>
              <a:r>
                <a:rPr lang="en-US" altLang="zh-CN" sz="1600"/>
                <a:t>     8   4</a:t>
              </a:r>
            </a:p>
            <a:p>
              <a:r>
                <a:rPr lang="en-US" altLang="zh-CN" sz="1600"/>
                <a:t>7   6   5</a:t>
              </a:r>
            </a:p>
          </p:txBody>
        </p:sp>
        <p:sp>
          <p:nvSpPr>
            <p:cNvPr id="50200" name="Line 70"/>
            <p:cNvSpPr>
              <a:spLocks noChangeShapeType="1"/>
            </p:cNvSpPr>
            <p:nvPr/>
          </p:nvSpPr>
          <p:spPr bwMode="auto">
            <a:xfrm flipH="1" flipV="1">
              <a:off x="3072" y="1632"/>
              <a:ext cx="912" cy="24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8375" name="AutoShape 71"/>
          <p:cNvSpPr>
            <a:spLocks noChangeArrowheads="1"/>
          </p:cNvSpPr>
          <p:nvPr/>
        </p:nvSpPr>
        <p:spPr bwMode="auto">
          <a:xfrm>
            <a:off x="8077200" y="5867400"/>
            <a:ext cx="838200" cy="457200"/>
          </a:xfrm>
          <a:prstGeom prst="wedgeRectCallout">
            <a:avLst>
              <a:gd name="adj1" fmla="val -23676"/>
              <a:gd name="adj2" fmla="val -198611"/>
            </a:avLst>
          </a:prstGeom>
          <a:noFill/>
          <a:ln w="38100">
            <a:solidFill>
              <a:schemeClr val="hlink"/>
            </a:solidFill>
            <a:miter lim="800000"/>
            <a:headEnd/>
            <a:tailEnd/>
          </a:ln>
        </p:spPr>
        <p:txBody>
          <a:bodyPr wrap="none" anchor="ctr"/>
          <a:lstStyle/>
          <a:p>
            <a:pPr algn="ctr"/>
            <a:r>
              <a:rPr lang="zh-CN" altLang="en-US" b="1" dirty="0">
                <a:solidFill>
                  <a:srgbClr val="FF0000"/>
                </a:solidFill>
              </a:rPr>
              <a:t>目标</a:t>
            </a:r>
          </a:p>
        </p:txBody>
      </p:sp>
      <p:sp>
        <p:nvSpPr>
          <p:cNvPr id="98371" name="Oval 67"/>
          <p:cNvSpPr>
            <a:spLocks noChangeArrowheads="1"/>
          </p:cNvSpPr>
          <p:nvPr/>
        </p:nvSpPr>
        <p:spPr bwMode="auto">
          <a:xfrm>
            <a:off x="6173788" y="25765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8</a:t>
            </a:r>
            <a:endParaRPr lang="en-US" altLang="zh-CN"/>
          </a:p>
        </p:txBody>
      </p:sp>
      <p:grpSp>
        <p:nvGrpSpPr>
          <p:cNvPr id="9" name="Group 76"/>
          <p:cNvGrpSpPr>
            <a:grpSpLocks/>
          </p:cNvGrpSpPr>
          <p:nvPr/>
        </p:nvGrpSpPr>
        <p:grpSpPr bwMode="auto">
          <a:xfrm>
            <a:off x="6477000" y="2590800"/>
            <a:ext cx="1717675" cy="1216025"/>
            <a:chOff x="4080" y="1632"/>
            <a:chExt cx="1082" cy="766"/>
          </a:xfrm>
        </p:grpSpPr>
        <p:sp>
          <p:nvSpPr>
            <p:cNvPr id="50197" name="Text Box 72"/>
            <p:cNvSpPr txBox="1">
              <a:spLocks noChangeArrowheads="1"/>
            </p:cNvSpPr>
            <p:nvPr/>
          </p:nvSpPr>
          <p:spPr bwMode="auto">
            <a:xfrm>
              <a:off x="4656" y="1872"/>
              <a:ext cx="506" cy="526"/>
            </a:xfrm>
            <a:prstGeom prst="rect">
              <a:avLst/>
            </a:prstGeom>
            <a:noFill/>
            <a:ln w="9525">
              <a:solidFill>
                <a:schemeClr val="tx2"/>
              </a:solidFill>
              <a:miter lim="800000"/>
              <a:headEnd/>
              <a:tailEnd/>
            </a:ln>
          </p:spPr>
          <p:txBody>
            <a:bodyPr wrap="none" anchor="ctr">
              <a:spAutoFit/>
            </a:bodyPr>
            <a:lstStyle/>
            <a:p>
              <a:r>
                <a:rPr lang="en-US" altLang="zh-CN" sz="1600"/>
                <a:t>2   3   4</a:t>
              </a:r>
            </a:p>
            <a:p>
              <a:r>
                <a:rPr lang="en-US" altLang="zh-CN" sz="1600"/>
                <a:t>1   8   </a:t>
              </a:r>
            </a:p>
            <a:p>
              <a:r>
                <a:rPr lang="en-US" altLang="zh-CN" sz="1600"/>
                <a:t>7   6   5</a:t>
              </a:r>
            </a:p>
          </p:txBody>
        </p:sp>
        <p:sp>
          <p:nvSpPr>
            <p:cNvPr id="50198" name="Line 73"/>
            <p:cNvSpPr>
              <a:spLocks noChangeShapeType="1"/>
            </p:cNvSpPr>
            <p:nvPr/>
          </p:nvSpPr>
          <p:spPr bwMode="auto">
            <a:xfrm flipH="1" flipV="1">
              <a:off x="4080" y="1632"/>
              <a:ext cx="816" cy="24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8379" name="Oval 75"/>
          <p:cNvSpPr>
            <a:spLocks noChangeArrowheads="1"/>
          </p:cNvSpPr>
          <p:nvPr/>
        </p:nvSpPr>
        <p:spPr bwMode="auto">
          <a:xfrm>
            <a:off x="6326188" y="1357313"/>
            <a:ext cx="407987" cy="430212"/>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400"/>
              <a:t>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8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83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83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83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83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837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nimBg="1" autoUpdateAnimBg="0"/>
      <p:bldP spid="98359" grpId="0" animBg="1" autoUpdateAnimBg="0"/>
      <p:bldP spid="98360" grpId="0" animBg="1" autoUpdateAnimBg="0"/>
      <p:bldP spid="98361" grpId="0" animBg="1" autoUpdateAnimBg="0"/>
      <p:bldP spid="98364" grpId="0" animBg="1" autoUpdateAnimBg="0"/>
      <p:bldP spid="98367" grpId="0" animBg="1" autoUpdateAnimBg="0"/>
      <p:bldP spid="98370" grpId="0" animBg="1" autoUpdateAnimBg="0"/>
      <p:bldP spid="98375" grpId="0" animBg="1" autoUpdateAnimBg="0"/>
      <p:bldP spid="98371" grpId="0" animBg="1" autoUpdateAnimBg="0"/>
      <p:bldP spid="98379"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221C02C6-79F2-4654-A0A6-5BCA4B713B2C}" type="slidenum">
              <a:rPr lang="en-US" altLang="zh-CN" smtClean="0">
                <a:ea typeface="黑体" pitchFamily="49" charset="-122"/>
              </a:rPr>
              <a:pPr/>
              <a:t>31</a:t>
            </a:fld>
            <a:endParaRPr lang="en-US" altLang="zh-CN" smtClean="0">
              <a:ea typeface="黑体" pitchFamily="49" charset="-122"/>
            </a:endParaRPr>
          </a:p>
        </p:txBody>
      </p:sp>
      <p:sp>
        <p:nvSpPr>
          <p:cNvPr id="99330" name="Rectangle 2"/>
          <p:cNvSpPr>
            <a:spLocks noGrp="1" noChangeArrowheads="1"/>
          </p:cNvSpPr>
          <p:nvPr>
            <p:ph type="title"/>
          </p:nvPr>
        </p:nvSpPr>
        <p:spPr/>
        <p:txBody>
          <a:bodyPr/>
          <a:lstStyle/>
          <a:p>
            <a:pPr eaLnBrk="1" hangingPunct="1">
              <a:defRPr/>
            </a:pPr>
            <a:r>
              <a:rPr lang="zh-CN" altLang="en-US" smtClean="0"/>
              <a:t>宽度优先搜索的性质</a:t>
            </a:r>
          </a:p>
        </p:txBody>
      </p:sp>
      <p:sp>
        <p:nvSpPr>
          <p:cNvPr id="99331" name="Rectangle 3"/>
          <p:cNvSpPr>
            <a:spLocks noGrp="1" noChangeArrowheads="1"/>
          </p:cNvSpPr>
          <p:nvPr>
            <p:ph type="body" idx="1"/>
          </p:nvPr>
        </p:nvSpPr>
        <p:spPr>
          <a:xfrm>
            <a:off x="914400" y="1774208"/>
            <a:ext cx="7772400" cy="4245591"/>
          </a:xfrm>
        </p:spPr>
        <p:txBody>
          <a:bodyPr>
            <a:normAutofit/>
          </a:bodyPr>
          <a:lstStyle/>
          <a:p>
            <a:pPr eaLnBrk="1" hangingPunct="1"/>
            <a:r>
              <a:rPr lang="zh-CN" altLang="en-US" sz="3200" b="1" dirty="0" smtClean="0"/>
              <a:t>当问题有解时，一定能找到解</a:t>
            </a:r>
          </a:p>
          <a:p>
            <a:pPr eaLnBrk="1" hangingPunct="1"/>
            <a:r>
              <a:rPr lang="zh-CN" altLang="en-US" sz="3200" b="1" dirty="0" smtClean="0"/>
              <a:t>当问题为单位耗散值，且问题有解时，一定能找到最优解</a:t>
            </a:r>
          </a:p>
          <a:p>
            <a:pPr eaLnBrk="1" hangingPunct="1"/>
            <a:r>
              <a:rPr lang="zh-CN" altLang="en-US" sz="3200" b="1" dirty="0" smtClean="0"/>
              <a:t>方法与问题无关，具有通用性</a:t>
            </a:r>
          </a:p>
          <a:p>
            <a:pPr eaLnBrk="1" hangingPunct="1"/>
            <a:r>
              <a:rPr lang="zh-CN" altLang="en-US" sz="3200" b="1" dirty="0" smtClean="0"/>
              <a:t>效率较低</a:t>
            </a:r>
          </a:p>
          <a:p>
            <a:pPr eaLnBrk="1" hangingPunct="1"/>
            <a:r>
              <a:rPr lang="zh-CN" altLang="en-US" sz="3200" b="1" dirty="0" smtClean="0"/>
              <a:t>存储量比较大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4F35CB1D-F4B4-4F5B-9724-96C297DFB6BB}" type="slidenum">
              <a:rPr lang="en-US" altLang="zh-CN" smtClean="0">
                <a:ea typeface="黑体" pitchFamily="49" charset="-122"/>
              </a:rPr>
              <a:pPr/>
              <a:t>32</a:t>
            </a:fld>
            <a:endParaRPr lang="en-US" altLang="zh-CN" smtClean="0">
              <a:ea typeface="黑体" pitchFamily="49" charset="-122"/>
            </a:endParaRPr>
          </a:p>
        </p:txBody>
      </p:sp>
      <p:sp>
        <p:nvSpPr>
          <p:cNvPr id="167938" name="Rectangle 2"/>
          <p:cNvSpPr>
            <a:spLocks noGrp="1" noChangeArrowheads="1"/>
          </p:cNvSpPr>
          <p:nvPr>
            <p:ph type="title"/>
          </p:nvPr>
        </p:nvSpPr>
        <p:spPr/>
        <p:txBody>
          <a:bodyPr/>
          <a:lstStyle/>
          <a:p>
            <a:pPr eaLnBrk="1" hangingPunct="1">
              <a:defRPr/>
            </a:pPr>
            <a:r>
              <a:rPr lang="en-US" altLang="zh-CN" dirty="0" smtClean="0"/>
              <a:t>1.3 </a:t>
            </a:r>
            <a:r>
              <a:rPr lang="zh-CN" altLang="en-US" dirty="0" smtClean="0"/>
              <a:t>迭代加深搜索</a:t>
            </a:r>
          </a:p>
        </p:txBody>
      </p:sp>
      <p:sp>
        <p:nvSpPr>
          <p:cNvPr id="52228" name="Rectangle 3"/>
          <p:cNvSpPr>
            <a:spLocks noGrp="1" noChangeArrowheads="1"/>
          </p:cNvSpPr>
          <p:nvPr>
            <p:ph type="body" idx="1"/>
          </p:nvPr>
        </p:nvSpPr>
        <p:spPr>
          <a:xfrm>
            <a:off x="914400" y="1678674"/>
            <a:ext cx="7772400" cy="4341125"/>
          </a:xfrm>
        </p:spPr>
        <p:txBody>
          <a:bodyPr>
            <a:normAutofit/>
          </a:bodyPr>
          <a:lstStyle/>
          <a:p>
            <a:pPr eaLnBrk="1" hangingPunct="1"/>
            <a:r>
              <a:rPr lang="zh-CN" altLang="en-US" sz="3200" b="1" dirty="0" smtClean="0"/>
              <a:t>目的</a:t>
            </a:r>
          </a:p>
          <a:p>
            <a:pPr lvl="1" eaLnBrk="1" hangingPunct="1"/>
            <a:r>
              <a:rPr lang="zh-CN" altLang="en-US" sz="2800" b="1" dirty="0" smtClean="0"/>
              <a:t>解决宽度优先方法的空间问题和深度优先方法不能找到最优解的问题。</a:t>
            </a:r>
          </a:p>
          <a:p>
            <a:pPr eaLnBrk="1" hangingPunct="1"/>
            <a:r>
              <a:rPr lang="zh-CN" altLang="en-US" sz="3200" b="1" dirty="0" smtClean="0"/>
              <a:t>思想</a:t>
            </a:r>
          </a:p>
          <a:p>
            <a:pPr lvl="1"/>
            <a:r>
              <a:rPr lang="zh-CN" altLang="en-US" sz="2800" b="1" dirty="0" smtClean="0"/>
              <a:t>首先给深度优先方法一个比较小的深度限制，然后逐渐增加深度限制，直到找到解或找遍所以分支为止。</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699448" y="886919"/>
            <a:ext cx="8007824" cy="5281873"/>
          </a:xfrm>
        </p:spPr>
        <p:txBody>
          <a:bodyPr>
            <a:noAutofit/>
          </a:bodyPr>
          <a:lstStyle/>
          <a:p>
            <a:r>
              <a:rPr lang="en-US" altLang="zh-CN" sz="2400" b="1" dirty="0" smtClean="0"/>
              <a:t>ITERATIVE-DEEPENING-DEPTH-FIRST(DATA0)</a:t>
            </a:r>
          </a:p>
          <a:p>
            <a:r>
              <a:rPr lang="en-US" altLang="zh-CN" sz="2400" b="1" dirty="0" smtClean="0"/>
              <a:t> ;DATA0</a:t>
            </a:r>
            <a:r>
              <a:rPr lang="zh-CN" altLang="zh-CN" sz="2400" b="1" dirty="0" smtClean="0"/>
              <a:t>为初始状态</a:t>
            </a:r>
          </a:p>
          <a:p>
            <a:r>
              <a:rPr lang="en-US" altLang="zh-CN" sz="2400" b="1" dirty="0" smtClean="0"/>
              <a:t>BOUND := 1</a:t>
            </a:r>
            <a:r>
              <a:rPr lang="zh-CN" altLang="zh-CN" sz="2400" b="1" dirty="0" smtClean="0"/>
              <a:t>；</a:t>
            </a:r>
          </a:p>
          <a:p>
            <a:r>
              <a:rPr lang="en-US" altLang="zh-CN" sz="2400" b="1" dirty="0" smtClean="0"/>
              <a:t>PATH := FAIL;</a:t>
            </a:r>
            <a:endParaRPr lang="zh-CN" altLang="zh-CN" sz="2400" b="1" dirty="0" smtClean="0"/>
          </a:p>
          <a:p>
            <a:r>
              <a:rPr lang="en-US" altLang="zh-CN" sz="2400" b="1" dirty="0" smtClean="0"/>
              <a:t>While  (PATH != FAIL)</a:t>
            </a:r>
            <a:endParaRPr lang="zh-CN" altLang="zh-CN" sz="2400" b="1" dirty="0" smtClean="0"/>
          </a:p>
          <a:p>
            <a:r>
              <a:rPr lang="en-US" altLang="zh-CN" sz="2400" b="1" dirty="0" smtClean="0"/>
              <a:t>     DATALIST := LIST(DATA0) ;</a:t>
            </a:r>
            <a:r>
              <a:rPr lang="zh-CN" altLang="zh-CN" sz="2400" b="1" dirty="0" smtClean="0"/>
              <a:t>用初始状态组成一个表</a:t>
            </a:r>
          </a:p>
          <a:p>
            <a:r>
              <a:rPr lang="en-US" altLang="zh-CN" sz="2400" b="1" dirty="0" smtClean="0"/>
              <a:t>     PATH := </a:t>
            </a:r>
            <a:r>
              <a:rPr lang="en-US" altLang="zh-CN" sz="2400" b="1" cap="all" dirty="0" smtClean="0"/>
              <a:t>Depth-First-Search</a:t>
            </a:r>
            <a:r>
              <a:rPr lang="en-US" altLang="zh-CN" sz="2400" b="1" dirty="0" smtClean="0"/>
              <a:t>1(DATALIST</a:t>
            </a:r>
            <a:r>
              <a:rPr lang="zh-CN" altLang="en-US" sz="2400" b="1" dirty="0" smtClean="0"/>
              <a:t>，</a:t>
            </a:r>
            <a:r>
              <a:rPr lang="en-US" altLang="zh-CN" sz="2400" b="1" dirty="0" smtClean="0"/>
              <a:t>BOUND)</a:t>
            </a:r>
          </a:p>
          <a:p>
            <a:r>
              <a:rPr lang="zh-CN" altLang="en-US" sz="2400" b="1" dirty="0" smtClean="0"/>
              <a:t>    </a:t>
            </a:r>
            <a:r>
              <a:rPr lang="en-US" altLang="zh-CN" sz="2400" b="1" dirty="0" smtClean="0"/>
              <a:t>;</a:t>
            </a:r>
            <a:r>
              <a:rPr lang="zh-CN" altLang="zh-CN" sz="2400" b="1" dirty="0" smtClean="0"/>
              <a:t>调用回溯过程，如果</a:t>
            </a:r>
            <a:r>
              <a:rPr lang="en-US" altLang="zh-CN" sz="2400" b="1" dirty="0" smtClean="0"/>
              <a:t>PATH</a:t>
            </a:r>
            <a:r>
              <a:rPr lang="zh-CN" altLang="zh-CN" sz="2400" b="1" dirty="0" smtClean="0"/>
              <a:t>等于</a:t>
            </a:r>
            <a:r>
              <a:rPr lang="en-US" altLang="zh-CN" sz="2400" b="1" dirty="0" smtClean="0"/>
              <a:t>FAIL</a:t>
            </a:r>
            <a:r>
              <a:rPr lang="zh-CN" altLang="zh-CN" sz="2400" b="1" dirty="0" smtClean="0"/>
              <a:t>表示没有搜索到目标，否则</a:t>
            </a:r>
            <a:r>
              <a:rPr lang="en-US" altLang="zh-CN" sz="2400" b="1" dirty="0" smtClean="0"/>
              <a:t>PATH</a:t>
            </a:r>
            <a:r>
              <a:rPr lang="zh-CN" altLang="zh-CN" sz="2400" b="1" dirty="0" smtClean="0"/>
              <a:t>得到一条从初始节点到目标节点的路径</a:t>
            </a:r>
          </a:p>
          <a:p>
            <a:r>
              <a:rPr lang="en-US" altLang="zh-CN" sz="2400" b="1" dirty="0" smtClean="0"/>
              <a:t>     BOUND := BOUND + 1 ; </a:t>
            </a:r>
            <a:r>
              <a:rPr lang="zh-CN" altLang="zh-CN" sz="2400" b="1" dirty="0" smtClean="0"/>
              <a:t>加大一层搜索深度</a:t>
            </a:r>
          </a:p>
          <a:p>
            <a:r>
              <a:rPr lang="en-US" altLang="zh-CN" sz="2400" b="1" dirty="0" smtClean="0"/>
              <a:t>End While</a:t>
            </a:r>
            <a:r>
              <a:rPr lang="zh-CN" altLang="zh-CN" sz="2400" b="1" dirty="0" smtClean="0"/>
              <a:t>；</a:t>
            </a:r>
            <a:r>
              <a:rPr lang="en-US" altLang="zh-CN" sz="2400" b="1" dirty="0" smtClean="0"/>
              <a:t> </a:t>
            </a:r>
            <a:endParaRPr lang="zh-CN" altLang="zh-CN" sz="2400" b="1" dirty="0" smtClean="0"/>
          </a:p>
          <a:p>
            <a:r>
              <a:rPr lang="en-US" altLang="zh-CN" sz="2400" b="1" dirty="0" smtClean="0"/>
              <a:t>RETURN PATH ;</a:t>
            </a:r>
            <a:r>
              <a:rPr lang="zh-CN" altLang="zh-CN" sz="2400" b="1" dirty="0" smtClean="0"/>
              <a:t>返回解路径</a:t>
            </a:r>
            <a:endParaRPr lang="zh-CN" altLang="en-US" sz="2400" b="1" dirty="0" smtClean="0"/>
          </a:p>
        </p:txBody>
      </p:sp>
      <p:sp>
        <p:nvSpPr>
          <p:cNvPr id="53251" name="灯片编号占位符 3"/>
          <p:cNvSpPr>
            <a:spLocks noGrp="1"/>
          </p:cNvSpPr>
          <p:nvPr>
            <p:ph type="sldNum" sz="quarter" idx="12"/>
          </p:nvPr>
        </p:nvSpPr>
        <p:spPr>
          <a:noFill/>
        </p:spPr>
        <p:txBody>
          <a:bodyPr/>
          <a:lstStyle/>
          <a:p>
            <a:fld id="{404E5779-BD28-445D-9723-3D5EB9578A7E}" type="slidenum">
              <a:rPr lang="en-US" altLang="zh-CN" smtClean="0">
                <a:ea typeface="黑体" pitchFamily="49" charset="-122"/>
              </a:rPr>
              <a:pPr/>
              <a:t>33</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计算时间分析</a:t>
            </a:r>
            <a:endParaRPr lang="zh-CN" altLang="en-US" dirty="0"/>
          </a:p>
        </p:txBody>
      </p:sp>
      <p:sp>
        <p:nvSpPr>
          <p:cNvPr id="54275" name="内容占位符 2"/>
          <p:cNvSpPr>
            <a:spLocks noGrp="1"/>
          </p:cNvSpPr>
          <p:nvPr>
            <p:ph idx="1"/>
          </p:nvPr>
        </p:nvSpPr>
        <p:spPr>
          <a:xfrm>
            <a:off x="685800" y="1981199"/>
            <a:ext cx="7772400" cy="2563505"/>
          </a:xfrm>
        </p:spPr>
        <p:txBody>
          <a:bodyPr>
            <a:noAutofit/>
          </a:bodyPr>
          <a:lstStyle/>
          <a:p>
            <a:r>
              <a:rPr lang="zh-CN" altLang="en-US" sz="3200" b="1" dirty="0" smtClean="0"/>
              <a:t>设在一个满</a:t>
            </a:r>
            <a:r>
              <a:rPr lang="en-US" altLang="zh-CN" sz="3200" b="1" dirty="0" smtClean="0"/>
              <a:t>b</a:t>
            </a:r>
            <a:r>
              <a:rPr lang="zh-CN" altLang="en-US" sz="3200" b="1" dirty="0" smtClean="0"/>
              <a:t>叉树上搜索，最佳解的深度为</a:t>
            </a:r>
            <a:r>
              <a:rPr lang="en-US" altLang="zh-CN" sz="3200" b="1" dirty="0" smtClean="0"/>
              <a:t>d</a:t>
            </a:r>
          </a:p>
          <a:p>
            <a:r>
              <a:rPr lang="zh-CN" altLang="en-US" sz="3200" b="1" dirty="0" smtClean="0"/>
              <a:t>可以认为算法的运行时间与产生的节点数成正比</a:t>
            </a:r>
            <a:endParaRPr lang="en-US" altLang="zh-CN" sz="3200" b="1" dirty="0" smtClean="0"/>
          </a:p>
          <a:p>
            <a:r>
              <a:rPr lang="zh-CN" altLang="zh-CN" sz="3200" b="1" dirty="0" smtClean="0"/>
              <a:t>宽度优先产生的节点数：</a:t>
            </a:r>
          </a:p>
          <a:p>
            <a:endParaRPr lang="zh-CN" altLang="en-US" sz="3200" dirty="0" smtClean="0"/>
          </a:p>
        </p:txBody>
      </p:sp>
      <p:sp>
        <p:nvSpPr>
          <p:cNvPr id="54276" name="灯片编号占位符 3"/>
          <p:cNvSpPr>
            <a:spLocks noGrp="1"/>
          </p:cNvSpPr>
          <p:nvPr>
            <p:ph type="sldNum" sz="quarter" idx="12"/>
          </p:nvPr>
        </p:nvSpPr>
        <p:spPr>
          <a:noFill/>
        </p:spPr>
        <p:txBody>
          <a:bodyPr/>
          <a:lstStyle/>
          <a:p>
            <a:fld id="{DBFACEBB-C843-4821-B62C-22DD4EF02C35}" type="slidenum">
              <a:rPr lang="en-US" altLang="zh-CN" smtClean="0">
                <a:ea typeface="黑体" pitchFamily="49" charset="-122"/>
              </a:rPr>
              <a:pPr/>
              <a:t>34</a:t>
            </a:fld>
            <a:endParaRPr lang="en-US" altLang="zh-CN" smtClean="0">
              <a:ea typeface="黑体" pitchFamily="49" charset="-122"/>
            </a:endParaRPr>
          </a:p>
        </p:txBody>
      </p:sp>
      <p:sp>
        <p:nvSpPr>
          <p:cNvPr id="54277"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4278" name="Rectangle 4"/>
          <p:cNvSpPr>
            <a:spLocks noChangeArrowheads="1"/>
          </p:cNvSpPr>
          <p:nvPr/>
        </p:nvSpPr>
        <p:spPr bwMode="auto">
          <a:xfrm>
            <a:off x="0" y="819150"/>
            <a:ext cx="9144000" cy="0"/>
          </a:xfrm>
          <a:prstGeom prst="rect">
            <a:avLst/>
          </a:prstGeom>
          <a:noFill/>
          <a:ln w="9525">
            <a:noFill/>
            <a:miter lim="800000"/>
            <a:headEnd/>
            <a:tailEnd/>
          </a:ln>
        </p:spPr>
        <p:txBody>
          <a:bodyPr wrap="none" anchor="ctr">
            <a:spAutoFit/>
          </a:bodyPr>
          <a:lstStyle/>
          <a:p>
            <a:pPr eaLnBrk="0" hangingPunct="0"/>
            <a:endParaRPr lang="zh-CN" altLang="zh-CN"/>
          </a:p>
        </p:txBody>
      </p:sp>
      <p:sp>
        <p:nvSpPr>
          <p:cNvPr id="54279" name="Rectangle 5"/>
          <p:cNvSpPr>
            <a:spLocks noChangeArrowheads="1"/>
          </p:cNvSpPr>
          <p:nvPr/>
        </p:nvSpPr>
        <p:spPr bwMode="auto">
          <a:xfrm>
            <a:off x="0" y="1181100"/>
            <a:ext cx="9144000" cy="0"/>
          </a:xfrm>
          <a:prstGeom prst="rect">
            <a:avLst/>
          </a:prstGeom>
          <a:noFill/>
          <a:ln w="9525">
            <a:noFill/>
            <a:miter lim="800000"/>
            <a:headEnd/>
            <a:tailEnd/>
          </a:ln>
        </p:spPr>
        <p:txBody>
          <a:bodyPr wrap="none" anchor="ctr">
            <a:spAutoFit/>
          </a:bodyPr>
          <a:lstStyle/>
          <a:p>
            <a:pPr eaLnBrk="0" hangingPunct="0"/>
            <a:endParaRPr lang="zh-CN" altLang="zh-CN"/>
          </a:p>
        </p:txBody>
      </p:sp>
      <p:sp>
        <p:nvSpPr>
          <p:cNvPr id="54280"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4281" name="Rectangle 9"/>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eaLnBrk="0" hangingPunct="0"/>
            <a:endParaRPr lang="zh-CN" altLang="zh-CN"/>
          </a:p>
        </p:txBody>
      </p:sp>
      <p:sp>
        <p:nvSpPr>
          <p:cNvPr id="54282" name="Rectangle 10"/>
          <p:cNvSpPr>
            <a:spLocks noChangeArrowheads="1"/>
          </p:cNvSpPr>
          <p:nvPr/>
        </p:nvSpPr>
        <p:spPr bwMode="auto">
          <a:xfrm>
            <a:off x="0" y="876300"/>
            <a:ext cx="9144000" cy="0"/>
          </a:xfrm>
          <a:prstGeom prst="rect">
            <a:avLst/>
          </a:prstGeom>
          <a:noFill/>
          <a:ln w="9525">
            <a:noFill/>
            <a:miter lim="800000"/>
            <a:headEnd/>
            <a:tailEnd/>
          </a:ln>
        </p:spPr>
        <p:txBody>
          <a:bodyPr wrap="none" anchor="ctr">
            <a:spAutoFit/>
          </a:bodyPr>
          <a:lstStyle/>
          <a:p>
            <a:pPr eaLnBrk="0" hangingPunct="0"/>
            <a:endParaRPr lang="zh-CN" altLang="zh-CN"/>
          </a:p>
        </p:txBody>
      </p:sp>
      <p:pic>
        <p:nvPicPr>
          <p:cNvPr id="54283" name="Picture 11"/>
          <p:cNvPicPr>
            <a:picLocks noChangeAspect="1" noChangeArrowheads="1"/>
          </p:cNvPicPr>
          <p:nvPr/>
        </p:nvPicPr>
        <p:blipFill>
          <a:blip r:embed="rId2" cstate="print"/>
          <a:srcRect/>
          <a:stretch>
            <a:fillRect/>
          </a:stretch>
        </p:blipFill>
        <p:spPr bwMode="auto">
          <a:xfrm>
            <a:off x="1939523" y="4897091"/>
            <a:ext cx="5241925" cy="136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685800" y="673100"/>
            <a:ext cx="7772400" cy="5422900"/>
          </a:xfrm>
        </p:spPr>
        <p:txBody>
          <a:bodyPr>
            <a:normAutofit/>
          </a:bodyPr>
          <a:lstStyle/>
          <a:p>
            <a:r>
              <a:rPr lang="zh-CN" altLang="en-US" sz="3200" b="1" dirty="0" smtClean="0">
                <a:solidFill>
                  <a:srgbClr val="FF0000"/>
                </a:solidFill>
              </a:rPr>
              <a:t>迭代加深搜索</a:t>
            </a:r>
            <a:r>
              <a:rPr lang="zh-CN" altLang="zh-CN" sz="3200" b="1" dirty="0" smtClean="0"/>
              <a:t>产生的节点数</a:t>
            </a:r>
            <a:r>
              <a:rPr lang="zh-CN" altLang="en-US" sz="3200" b="1" dirty="0" smtClean="0"/>
              <a:t>：</a:t>
            </a:r>
          </a:p>
        </p:txBody>
      </p:sp>
      <p:sp>
        <p:nvSpPr>
          <p:cNvPr id="55299" name="灯片编号占位符 3"/>
          <p:cNvSpPr>
            <a:spLocks noGrp="1"/>
          </p:cNvSpPr>
          <p:nvPr>
            <p:ph type="sldNum" sz="quarter" idx="12"/>
          </p:nvPr>
        </p:nvSpPr>
        <p:spPr>
          <a:noFill/>
        </p:spPr>
        <p:txBody>
          <a:bodyPr/>
          <a:lstStyle/>
          <a:p>
            <a:fld id="{46BF44F2-418E-440D-934B-23F97D2E8C2B}" type="slidenum">
              <a:rPr lang="en-US" altLang="zh-CN" smtClean="0">
                <a:ea typeface="黑体" pitchFamily="49" charset="-122"/>
              </a:rPr>
              <a:pPr/>
              <a:t>35</a:t>
            </a:fld>
            <a:endParaRPr lang="en-US" altLang="zh-CN" smtClean="0">
              <a:ea typeface="黑体" pitchFamily="49" charset="-122"/>
            </a:endParaRPr>
          </a:p>
        </p:txBody>
      </p:sp>
      <p:pic>
        <p:nvPicPr>
          <p:cNvPr id="55300" name="Picture 2"/>
          <p:cNvPicPr>
            <a:picLocks noChangeAspect="1" noChangeArrowheads="1"/>
          </p:cNvPicPr>
          <p:nvPr/>
        </p:nvPicPr>
        <p:blipFill>
          <a:blip r:embed="rId2" cstate="print"/>
          <a:srcRect/>
          <a:stretch>
            <a:fillRect/>
          </a:stretch>
        </p:blipFill>
        <p:spPr bwMode="auto">
          <a:xfrm>
            <a:off x="779463" y="1748808"/>
            <a:ext cx="7907337"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723900" y="977900"/>
            <a:ext cx="7772400" cy="5092700"/>
          </a:xfrm>
        </p:spPr>
        <p:txBody>
          <a:bodyPr/>
          <a:lstStyle/>
          <a:p>
            <a:r>
              <a:rPr lang="zh-CN" altLang="en-US" sz="3200" b="1" dirty="0" smtClean="0"/>
              <a:t>由于</a:t>
            </a:r>
            <a:r>
              <a:rPr lang="en-US" altLang="zh-CN" sz="3200" b="1" dirty="0" smtClean="0"/>
              <a:t>b</a:t>
            </a:r>
            <a:r>
              <a:rPr lang="zh-CN" altLang="en-US" sz="3200" b="1" dirty="0" smtClean="0"/>
              <a:t>≥</a:t>
            </a:r>
            <a:r>
              <a:rPr lang="en-US" altLang="zh-CN" sz="3200" b="1" dirty="0" smtClean="0"/>
              <a:t>2</a:t>
            </a:r>
            <a:r>
              <a:rPr lang="zh-CN" altLang="en-US" sz="3200" b="1" dirty="0" smtClean="0"/>
              <a:t>，有</a:t>
            </a:r>
            <a:endParaRPr lang="en-US" altLang="zh-CN" sz="3200" b="1" dirty="0" smtClean="0"/>
          </a:p>
          <a:p>
            <a:endParaRPr lang="zh-CN" altLang="en-US" dirty="0" smtClean="0"/>
          </a:p>
        </p:txBody>
      </p:sp>
      <p:sp>
        <p:nvSpPr>
          <p:cNvPr id="56323" name="灯片编号占位符 3"/>
          <p:cNvSpPr>
            <a:spLocks noGrp="1"/>
          </p:cNvSpPr>
          <p:nvPr>
            <p:ph type="sldNum" sz="quarter" idx="12"/>
          </p:nvPr>
        </p:nvSpPr>
        <p:spPr>
          <a:noFill/>
        </p:spPr>
        <p:txBody>
          <a:bodyPr/>
          <a:lstStyle/>
          <a:p>
            <a:fld id="{0AE4CD85-786F-48DB-82BA-8B74E7D658BF}" type="slidenum">
              <a:rPr lang="en-US" altLang="zh-CN" smtClean="0">
                <a:ea typeface="黑体" pitchFamily="49" charset="-122"/>
              </a:rPr>
              <a:pPr/>
              <a:t>36</a:t>
            </a:fld>
            <a:endParaRPr lang="en-US" altLang="zh-CN" smtClean="0">
              <a:ea typeface="黑体" pitchFamily="49" charset="-122"/>
            </a:endParaRPr>
          </a:p>
        </p:txBody>
      </p:sp>
      <p:pic>
        <p:nvPicPr>
          <p:cNvPr id="56324" name="Picture 3"/>
          <p:cNvPicPr>
            <a:picLocks noChangeAspect="1" noChangeArrowheads="1"/>
          </p:cNvPicPr>
          <p:nvPr/>
        </p:nvPicPr>
        <p:blipFill>
          <a:blip r:embed="rId2" cstate="print"/>
          <a:srcRect/>
          <a:stretch>
            <a:fillRect/>
          </a:stretch>
        </p:blipFill>
        <p:spPr bwMode="auto">
          <a:xfrm>
            <a:off x="1816100" y="1995488"/>
            <a:ext cx="3556000" cy="1100137"/>
          </a:xfrm>
          <a:prstGeom prst="rect">
            <a:avLst/>
          </a:prstGeom>
          <a:noFill/>
          <a:ln w="9525">
            <a:noFill/>
            <a:miter lim="800000"/>
            <a:headEnd/>
            <a:tailEnd/>
          </a:ln>
        </p:spPr>
      </p:pic>
      <p:graphicFrame>
        <p:nvGraphicFramePr>
          <p:cNvPr id="7" name="表格 6"/>
          <p:cNvGraphicFramePr>
            <a:graphicFrameLocks noGrp="1"/>
          </p:cNvGraphicFramePr>
          <p:nvPr/>
        </p:nvGraphicFramePr>
        <p:xfrm>
          <a:off x="315913" y="3632200"/>
          <a:ext cx="8295001" cy="2715514"/>
        </p:xfrm>
        <a:graphic>
          <a:graphicData uri="http://schemas.openxmlformats.org/drawingml/2006/table">
            <a:tbl>
              <a:tblPr/>
              <a:tblGrid>
                <a:gridCol w="855036"/>
                <a:gridCol w="825733"/>
                <a:gridCol w="826779"/>
                <a:gridCol w="826779"/>
                <a:gridCol w="826779"/>
                <a:gridCol w="826779"/>
                <a:gridCol w="826779"/>
                <a:gridCol w="826779"/>
                <a:gridCol w="826779"/>
                <a:gridCol w="826779"/>
              </a:tblGrid>
              <a:tr h="1051306">
                <a:tc>
                  <a:txBody>
                    <a:bodyPr/>
                    <a:lstStyle/>
                    <a:p>
                      <a:pPr indent="269875" algn="ctr">
                        <a:lnSpc>
                          <a:spcPct val="130000"/>
                        </a:lnSpc>
                        <a:spcAft>
                          <a:spcPts val="0"/>
                        </a:spcAft>
                      </a:pPr>
                      <a:r>
                        <a:rPr lang="en-US" sz="2800" b="1" kern="100" dirty="0">
                          <a:latin typeface="Times New Roman"/>
                          <a:ea typeface="宋体"/>
                        </a:rPr>
                        <a:t>b</a:t>
                      </a:r>
                      <a:endParaRPr lang="zh-CN" sz="2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a:latin typeface="Times New Roman"/>
                          <a:ea typeface="宋体"/>
                        </a:rPr>
                        <a:t>2</a:t>
                      </a:r>
                      <a:endParaRPr lang="zh-CN" sz="2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a:latin typeface="Times New Roman"/>
                          <a:ea typeface="宋体"/>
                        </a:rPr>
                        <a:t>3</a:t>
                      </a:r>
                      <a:endParaRPr lang="zh-CN" sz="2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a:latin typeface="Times New Roman"/>
                          <a:ea typeface="宋体"/>
                        </a:rPr>
                        <a:t>4</a:t>
                      </a:r>
                      <a:endParaRPr lang="zh-CN" sz="2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a:latin typeface="Times New Roman"/>
                          <a:ea typeface="宋体"/>
                        </a:rPr>
                        <a:t>5</a:t>
                      </a:r>
                      <a:endParaRPr lang="zh-CN" sz="2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a:latin typeface="Times New Roman"/>
                          <a:ea typeface="宋体"/>
                        </a:rPr>
                        <a:t>6</a:t>
                      </a:r>
                      <a:endParaRPr lang="zh-CN" sz="2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a:latin typeface="Times New Roman"/>
                          <a:ea typeface="宋体"/>
                        </a:rPr>
                        <a:t>7</a:t>
                      </a:r>
                      <a:endParaRPr lang="zh-CN" sz="2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a:latin typeface="Times New Roman"/>
                          <a:ea typeface="宋体"/>
                        </a:rPr>
                        <a:t>8</a:t>
                      </a:r>
                      <a:endParaRPr lang="zh-CN" sz="2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a:latin typeface="Times New Roman"/>
                          <a:ea typeface="宋体"/>
                        </a:rPr>
                        <a:t>9</a:t>
                      </a:r>
                      <a:endParaRPr lang="zh-CN" sz="2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a:latin typeface="Times New Roman"/>
                          <a:ea typeface="宋体"/>
                        </a:rPr>
                        <a:t>10</a:t>
                      </a:r>
                      <a:endParaRPr lang="zh-CN" sz="2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576959">
                <a:tc>
                  <a:txBody>
                    <a:bodyPr/>
                    <a:lstStyle/>
                    <a:p>
                      <a:pPr indent="269875" algn="ctr">
                        <a:lnSpc>
                          <a:spcPct val="130000"/>
                        </a:lnSpc>
                        <a:spcAft>
                          <a:spcPts val="0"/>
                        </a:spcAft>
                      </a:pPr>
                      <a:r>
                        <a:rPr lang="en-US" altLang="zh-CN" sz="2800" b="1" kern="100" baseline="0" dirty="0" smtClean="0">
                          <a:latin typeface="Times New Roman"/>
                          <a:ea typeface="宋体"/>
                        </a:rPr>
                        <a:t>  </a:t>
                      </a:r>
                      <a:r>
                        <a:rPr lang="zh-CN" sz="2800" b="1" kern="100" dirty="0" smtClean="0">
                          <a:latin typeface="Times New Roman"/>
                          <a:ea typeface="宋体"/>
                        </a:rPr>
                        <a:t>时间</a:t>
                      </a:r>
                      <a:r>
                        <a:rPr lang="zh-CN" altLang="en-US" sz="2800" b="1" kern="100" dirty="0" smtClean="0">
                          <a:latin typeface="Times New Roman"/>
                          <a:ea typeface="宋体"/>
                        </a:rPr>
                        <a:t>比</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baseline="0" dirty="0" smtClean="0">
                          <a:latin typeface="Times New Roman"/>
                          <a:ea typeface="宋体"/>
                        </a:rPr>
                        <a:t>    </a:t>
                      </a:r>
                      <a:r>
                        <a:rPr lang="en-US" sz="2800" b="1" kern="100" dirty="0" smtClean="0">
                          <a:latin typeface="Times New Roman"/>
                          <a:ea typeface="宋体"/>
                        </a:rPr>
                        <a:t>2</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1.5</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1.33</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1.25</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1.2</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1.17</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1.14</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1.13</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9875" algn="ctr">
                        <a:lnSpc>
                          <a:spcPct val="130000"/>
                        </a:lnSpc>
                        <a:spcAft>
                          <a:spcPts val="0"/>
                        </a:spcAft>
                      </a:pPr>
                      <a:r>
                        <a:rPr lang="en-US" sz="2800" b="1" kern="100" dirty="0" smtClean="0">
                          <a:latin typeface="Times New Roman"/>
                          <a:ea typeface="宋体"/>
                        </a:rPr>
                        <a:t> 1.11</a:t>
                      </a:r>
                      <a:endParaRPr lang="zh-CN" sz="2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迭代加深搜索的特点：</a:t>
            </a:r>
            <a:endParaRPr lang="zh-CN" altLang="en-US" dirty="0"/>
          </a:p>
        </p:txBody>
      </p:sp>
      <p:sp>
        <p:nvSpPr>
          <p:cNvPr id="57347" name="内容占位符 2"/>
          <p:cNvSpPr>
            <a:spLocks noGrp="1"/>
          </p:cNvSpPr>
          <p:nvPr>
            <p:ph idx="1"/>
          </p:nvPr>
        </p:nvSpPr>
        <p:spPr>
          <a:xfrm>
            <a:off x="941695" y="1870880"/>
            <a:ext cx="7772400" cy="4572000"/>
          </a:xfrm>
        </p:spPr>
        <p:txBody>
          <a:bodyPr>
            <a:normAutofit/>
          </a:bodyPr>
          <a:lstStyle/>
          <a:p>
            <a:r>
              <a:rPr lang="zh-CN" altLang="zh-CN" sz="3200" b="1" dirty="0" smtClean="0"/>
              <a:t>节省空间</a:t>
            </a:r>
            <a:endParaRPr lang="en-US" altLang="zh-CN" sz="3200" b="1" dirty="0" smtClean="0"/>
          </a:p>
          <a:p>
            <a:r>
              <a:rPr lang="zh-CN" altLang="en-US" sz="3200" b="1" dirty="0" smtClean="0"/>
              <a:t>有时间限制的搜索</a:t>
            </a:r>
            <a:endParaRPr lang="en-US" altLang="zh-CN" sz="3200" b="1" dirty="0" smtClean="0"/>
          </a:p>
          <a:p>
            <a:r>
              <a:rPr lang="zh-CN" altLang="en-US" sz="3200" b="1" dirty="0" smtClean="0"/>
              <a:t>比如计算机博弈、规划等</a:t>
            </a:r>
          </a:p>
        </p:txBody>
      </p:sp>
      <p:sp>
        <p:nvSpPr>
          <p:cNvPr id="57348" name="灯片编号占位符 3"/>
          <p:cNvSpPr>
            <a:spLocks noGrp="1"/>
          </p:cNvSpPr>
          <p:nvPr>
            <p:ph type="sldNum" sz="quarter" idx="12"/>
          </p:nvPr>
        </p:nvSpPr>
        <p:spPr>
          <a:noFill/>
        </p:spPr>
        <p:txBody>
          <a:bodyPr/>
          <a:lstStyle/>
          <a:p>
            <a:fld id="{83BBEA49-A487-4FB9-9D52-FD9E64B490C8}" type="slidenum">
              <a:rPr lang="en-US" altLang="zh-CN" smtClean="0">
                <a:ea typeface="黑体" pitchFamily="49" charset="-122"/>
              </a:rPr>
              <a:pPr/>
              <a:t>37</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B5E2C887-8FE9-4B33-B380-4ACE344B1FA6}" type="slidenum">
              <a:rPr lang="en-US" altLang="zh-CN" smtClean="0">
                <a:ea typeface="黑体" pitchFamily="49" charset="-122"/>
              </a:rPr>
              <a:pPr/>
              <a:t>38</a:t>
            </a:fld>
            <a:endParaRPr lang="en-US" altLang="zh-CN" smtClean="0">
              <a:ea typeface="黑体" pitchFamily="49" charset="-122"/>
            </a:endParaRPr>
          </a:p>
        </p:txBody>
      </p:sp>
      <p:sp>
        <p:nvSpPr>
          <p:cNvPr id="100354" name="Rectangle 2"/>
          <p:cNvSpPr>
            <a:spLocks noGrp="1" noChangeArrowheads="1"/>
          </p:cNvSpPr>
          <p:nvPr>
            <p:ph type="title"/>
          </p:nvPr>
        </p:nvSpPr>
        <p:spPr/>
        <p:txBody>
          <a:bodyPr/>
          <a:lstStyle/>
          <a:p>
            <a:pPr eaLnBrk="1" hangingPunct="1">
              <a:defRPr/>
            </a:pPr>
            <a:r>
              <a:rPr lang="en-US" altLang="zh-CN" dirty="0" smtClean="0"/>
              <a:t>1.4 </a:t>
            </a:r>
            <a:r>
              <a:rPr lang="zh-CN" altLang="en-US" dirty="0" smtClean="0"/>
              <a:t>启发式图搜索</a:t>
            </a:r>
          </a:p>
        </p:txBody>
      </p:sp>
      <p:sp>
        <p:nvSpPr>
          <p:cNvPr id="100355" name="Rectangle 3"/>
          <p:cNvSpPr>
            <a:spLocks noGrp="1" noChangeArrowheads="1"/>
          </p:cNvSpPr>
          <p:nvPr>
            <p:ph type="body" idx="1"/>
          </p:nvPr>
        </p:nvSpPr>
        <p:spPr>
          <a:xfrm>
            <a:off x="914400" y="1910686"/>
            <a:ext cx="7772400" cy="4109113"/>
          </a:xfrm>
        </p:spPr>
        <p:txBody>
          <a:bodyPr>
            <a:noAutofit/>
          </a:bodyPr>
          <a:lstStyle/>
          <a:p>
            <a:pPr eaLnBrk="1" hangingPunct="1"/>
            <a:r>
              <a:rPr lang="zh-CN" altLang="en-US" sz="3200" b="1" dirty="0" smtClean="0"/>
              <a:t>利用知识来引导搜索，达到减少搜索范围，降低问题复杂度的目的。</a:t>
            </a:r>
          </a:p>
          <a:p>
            <a:pPr eaLnBrk="1" hangingPunct="1"/>
            <a:r>
              <a:rPr lang="zh-CN" altLang="en-US" sz="3200" b="1" dirty="0" smtClean="0"/>
              <a:t>启发信息的强度</a:t>
            </a:r>
          </a:p>
          <a:p>
            <a:pPr lvl="1" eaLnBrk="1" hangingPunct="1"/>
            <a:r>
              <a:rPr lang="zh-CN" altLang="en-US" sz="2800" b="1" dirty="0" smtClean="0"/>
              <a:t>强：降低搜索工作量，但可能导致找不到最优解</a:t>
            </a:r>
          </a:p>
          <a:p>
            <a:pPr lvl="1" eaLnBrk="1" hangingPunct="1"/>
            <a:r>
              <a:rPr lang="zh-CN" altLang="en-US" sz="2800" b="1" dirty="0" smtClean="0"/>
              <a:t>弱：一般导致工作量加大，极限情况下变为盲目搜索，但可能可以找到最优解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68B01B0B-C2F2-43EB-9D31-9D952690B48D}" type="slidenum">
              <a:rPr lang="en-US" altLang="zh-CN" smtClean="0">
                <a:ea typeface="黑体" pitchFamily="49" charset="-122"/>
              </a:rPr>
              <a:pPr/>
              <a:t>39</a:t>
            </a:fld>
            <a:endParaRPr lang="en-US" altLang="zh-CN" smtClean="0">
              <a:ea typeface="黑体" pitchFamily="49" charset="-122"/>
            </a:endParaRPr>
          </a:p>
        </p:txBody>
      </p:sp>
      <p:sp>
        <p:nvSpPr>
          <p:cNvPr id="101378" name="Rectangle 2"/>
          <p:cNvSpPr>
            <a:spLocks noGrp="1" noChangeArrowheads="1"/>
          </p:cNvSpPr>
          <p:nvPr>
            <p:ph type="title"/>
          </p:nvPr>
        </p:nvSpPr>
        <p:spPr/>
        <p:txBody>
          <a:bodyPr/>
          <a:lstStyle/>
          <a:p>
            <a:pPr eaLnBrk="1" hangingPunct="1">
              <a:defRPr/>
            </a:pPr>
            <a:r>
              <a:rPr lang="zh-CN" altLang="en-US" smtClean="0"/>
              <a:t>希望：</a:t>
            </a:r>
          </a:p>
        </p:txBody>
      </p:sp>
      <p:sp>
        <p:nvSpPr>
          <p:cNvPr id="59396" name="Rectangle 3"/>
          <p:cNvSpPr>
            <a:spLocks noGrp="1" noChangeArrowheads="1"/>
          </p:cNvSpPr>
          <p:nvPr>
            <p:ph type="body" idx="1"/>
          </p:nvPr>
        </p:nvSpPr>
        <p:spPr/>
        <p:txBody>
          <a:bodyPr/>
          <a:lstStyle/>
          <a:p>
            <a:pPr eaLnBrk="1" hangingPunct="1"/>
            <a:endParaRPr lang="en-US" altLang="zh-CN" dirty="0" smtClean="0"/>
          </a:p>
          <a:p>
            <a:pPr eaLnBrk="1" hangingPunct="1"/>
            <a:r>
              <a:rPr lang="zh-CN" altLang="en-US" sz="3200" b="1" dirty="0" smtClean="0"/>
              <a:t>引入启发知识，在保证找到最佳解的情况下，尽可能减少搜索范围，提高搜索效率。</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B6B59F20-37A8-4022-AF6D-61C7891DC590}" type="slidenum">
              <a:rPr lang="en-US" altLang="zh-CN" smtClean="0">
                <a:ea typeface="黑体" pitchFamily="49" charset="-122"/>
              </a:rPr>
              <a:pPr/>
              <a:t>4</a:t>
            </a:fld>
            <a:endParaRPr lang="en-US" altLang="zh-CN" smtClean="0">
              <a:ea typeface="黑体" pitchFamily="49" charset="-122"/>
            </a:endParaRPr>
          </a:p>
        </p:txBody>
      </p:sp>
      <p:sp>
        <p:nvSpPr>
          <p:cNvPr id="53250" name="Rectangle 2"/>
          <p:cNvSpPr>
            <a:spLocks noGrp="1" noChangeArrowheads="1"/>
          </p:cNvSpPr>
          <p:nvPr>
            <p:ph type="title"/>
          </p:nvPr>
        </p:nvSpPr>
        <p:spPr/>
        <p:txBody>
          <a:bodyPr/>
          <a:lstStyle/>
          <a:p>
            <a:pPr eaLnBrk="1" hangingPunct="1">
              <a:defRPr/>
            </a:pPr>
            <a:r>
              <a:rPr lang="zh-CN" altLang="en-US" dirty="0" smtClean="0"/>
              <a:t>搜索问题（续</a:t>
            </a:r>
            <a:r>
              <a:rPr lang="en-US" altLang="zh-CN" dirty="0" smtClean="0"/>
              <a:t>4</a:t>
            </a:r>
            <a:r>
              <a:rPr lang="zh-CN" altLang="en-US" dirty="0" smtClean="0"/>
              <a:t>）</a:t>
            </a:r>
          </a:p>
        </p:txBody>
      </p:sp>
      <p:sp>
        <p:nvSpPr>
          <p:cNvPr id="53251" name="Rectangle 3"/>
          <p:cNvSpPr>
            <a:spLocks noGrp="1" noChangeArrowheads="1"/>
          </p:cNvSpPr>
          <p:nvPr>
            <p:ph type="body" idx="1"/>
          </p:nvPr>
        </p:nvSpPr>
        <p:spPr/>
        <p:txBody>
          <a:bodyPr>
            <a:normAutofit/>
          </a:bodyPr>
          <a:lstStyle/>
          <a:p>
            <a:pPr eaLnBrk="1" hangingPunct="1"/>
            <a:r>
              <a:rPr lang="zh-CN" altLang="en-US" sz="3200" b="1" dirty="0" smtClean="0"/>
              <a:t>讨论的问题：</a:t>
            </a:r>
          </a:p>
          <a:p>
            <a:pPr lvl="1" eaLnBrk="1" hangingPunct="1"/>
            <a:endParaRPr lang="zh-CN" altLang="en-US" sz="3200" b="1" dirty="0" smtClean="0"/>
          </a:p>
          <a:p>
            <a:pPr lvl="1" eaLnBrk="1" hangingPunct="1"/>
            <a:r>
              <a:rPr lang="zh-CN" altLang="en-US" sz="2800" b="1" dirty="0" smtClean="0"/>
              <a:t>有哪些常用的搜索算法。</a:t>
            </a:r>
          </a:p>
          <a:p>
            <a:pPr lvl="1" eaLnBrk="1" hangingPunct="1"/>
            <a:r>
              <a:rPr lang="zh-CN" altLang="en-US" sz="2800" b="1" dirty="0" smtClean="0"/>
              <a:t>问题有解时能否找到解。</a:t>
            </a:r>
          </a:p>
          <a:p>
            <a:pPr lvl="1" eaLnBrk="1" hangingPunct="1"/>
            <a:r>
              <a:rPr lang="zh-CN" altLang="en-US" sz="2800" b="1" dirty="0" smtClean="0"/>
              <a:t>找到的解是最佳的吗？</a:t>
            </a:r>
          </a:p>
          <a:p>
            <a:pPr lvl="1" eaLnBrk="1" hangingPunct="1"/>
            <a:r>
              <a:rPr lang="zh-CN" altLang="en-US" sz="2800" b="1" dirty="0" smtClean="0"/>
              <a:t>什么情况下可以找到最佳解？</a:t>
            </a:r>
          </a:p>
          <a:p>
            <a:pPr lvl="1" eaLnBrk="1" hangingPunct="1"/>
            <a:r>
              <a:rPr lang="zh-CN" altLang="en-US" sz="2800" b="1" dirty="0" smtClean="0"/>
              <a:t>求解的效率如何。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7E32BAC2-D8AB-4A76-9064-AE383319E85D}" type="slidenum">
              <a:rPr lang="en-US" altLang="zh-CN" smtClean="0">
                <a:ea typeface="黑体" pitchFamily="49" charset="-122"/>
              </a:rPr>
              <a:pPr/>
              <a:t>40</a:t>
            </a:fld>
            <a:endParaRPr lang="en-US" altLang="zh-CN" smtClean="0">
              <a:ea typeface="黑体" pitchFamily="49" charset="-122"/>
            </a:endParaRPr>
          </a:p>
        </p:txBody>
      </p:sp>
      <p:sp>
        <p:nvSpPr>
          <p:cNvPr id="102402" name="Rectangle 2"/>
          <p:cNvSpPr>
            <a:spLocks noGrp="1" noChangeArrowheads="1"/>
          </p:cNvSpPr>
          <p:nvPr>
            <p:ph type="title"/>
          </p:nvPr>
        </p:nvSpPr>
        <p:spPr/>
        <p:txBody>
          <a:bodyPr/>
          <a:lstStyle/>
          <a:p>
            <a:pPr eaLnBrk="1" hangingPunct="1">
              <a:defRPr/>
            </a:pPr>
            <a:r>
              <a:rPr lang="zh-CN" altLang="en-US" smtClean="0"/>
              <a:t>基本思想</a:t>
            </a:r>
          </a:p>
        </p:txBody>
      </p:sp>
      <p:sp>
        <p:nvSpPr>
          <p:cNvPr id="60420" name="Rectangle 3"/>
          <p:cNvSpPr>
            <a:spLocks noGrp="1" noChangeArrowheads="1"/>
          </p:cNvSpPr>
          <p:nvPr>
            <p:ph type="body" idx="1"/>
          </p:nvPr>
        </p:nvSpPr>
        <p:spPr/>
        <p:txBody>
          <a:bodyPr>
            <a:normAutofit/>
          </a:bodyPr>
          <a:lstStyle/>
          <a:p>
            <a:pPr eaLnBrk="1" hangingPunct="1"/>
            <a:r>
              <a:rPr lang="zh-CN" altLang="en-US" sz="3200" b="1" dirty="0" smtClean="0"/>
              <a:t>定义一个评价函数</a:t>
            </a:r>
            <a:r>
              <a:rPr lang="en-US" altLang="zh-CN" sz="3200" b="1" dirty="0" smtClean="0"/>
              <a:t>f</a:t>
            </a:r>
            <a:r>
              <a:rPr lang="zh-CN" altLang="en-US" sz="3200" b="1" dirty="0" smtClean="0"/>
              <a:t>，对当前的搜索状态进行评估，找出一个最有希望的节点来扩展。</a:t>
            </a:r>
          </a:p>
        </p:txBody>
      </p:sp>
      <p:sp>
        <p:nvSpPr>
          <p:cNvPr id="60421" name="Oval 4"/>
          <p:cNvSpPr>
            <a:spLocks noChangeArrowheads="1"/>
          </p:cNvSpPr>
          <p:nvPr/>
        </p:nvSpPr>
        <p:spPr bwMode="auto">
          <a:xfrm>
            <a:off x="4038600" y="3084384"/>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60422" name="Oval 5"/>
          <p:cNvSpPr>
            <a:spLocks noChangeArrowheads="1"/>
          </p:cNvSpPr>
          <p:nvPr/>
        </p:nvSpPr>
        <p:spPr bwMode="auto">
          <a:xfrm>
            <a:off x="3276600" y="3693984"/>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60423" name="Oval 6"/>
          <p:cNvSpPr>
            <a:spLocks noChangeArrowheads="1"/>
          </p:cNvSpPr>
          <p:nvPr/>
        </p:nvSpPr>
        <p:spPr bwMode="auto">
          <a:xfrm>
            <a:off x="4876800" y="3693984"/>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60424" name="Oval 7"/>
          <p:cNvSpPr>
            <a:spLocks noChangeArrowheads="1"/>
          </p:cNvSpPr>
          <p:nvPr/>
        </p:nvSpPr>
        <p:spPr bwMode="auto">
          <a:xfrm>
            <a:off x="2971800" y="4608384"/>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60425" name="Oval 8"/>
          <p:cNvSpPr>
            <a:spLocks noChangeArrowheads="1"/>
          </p:cNvSpPr>
          <p:nvPr/>
        </p:nvSpPr>
        <p:spPr bwMode="auto">
          <a:xfrm>
            <a:off x="5257800" y="4608384"/>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26" name="Oval 9"/>
          <p:cNvSpPr>
            <a:spLocks noChangeArrowheads="1"/>
          </p:cNvSpPr>
          <p:nvPr/>
        </p:nvSpPr>
        <p:spPr bwMode="auto">
          <a:xfrm>
            <a:off x="3657600" y="4608384"/>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27" name="Oval 10"/>
          <p:cNvSpPr>
            <a:spLocks noChangeArrowheads="1"/>
          </p:cNvSpPr>
          <p:nvPr/>
        </p:nvSpPr>
        <p:spPr bwMode="auto">
          <a:xfrm>
            <a:off x="6047096" y="4649328"/>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28" name="Oval 11"/>
          <p:cNvSpPr>
            <a:spLocks noChangeArrowheads="1"/>
          </p:cNvSpPr>
          <p:nvPr/>
        </p:nvSpPr>
        <p:spPr bwMode="auto">
          <a:xfrm>
            <a:off x="2057400" y="4553792"/>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29" name="Oval 12"/>
          <p:cNvSpPr>
            <a:spLocks noChangeArrowheads="1"/>
          </p:cNvSpPr>
          <p:nvPr/>
        </p:nvSpPr>
        <p:spPr bwMode="auto">
          <a:xfrm>
            <a:off x="4495800" y="4608384"/>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30" name="Line 13"/>
          <p:cNvSpPr>
            <a:spLocks noChangeShapeType="1"/>
          </p:cNvSpPr>
          <p:nvPr/>
        </p:nvSpPr>
        <p:spPr bwMode="auto">
          <a:xfrm flipH="1">
            <a:off x="3352800" y="3236784"/>
            <a:ext cx="762000" cy="457200"/>
          </a:xfrm>
          <a:prstGeom prst="line">
            <a:avLst/>
          </a:prstGeom>
          <a:noFill/>
          <a:ln w="9525">
            <a:solidFill>
              <a:schemeClr val="tx1"/>
            </a:solidFill>
            <a:round/>
            <a:headEnd/>
            <a:tailEnd/>
          </a:ln>
        </p:spPr>
        <p:txBody>
          <a:bodyPr wrap="none" anchor="ctr"/>
          <a:lstStyle/>
          <a:p>
            <a:endParaRPr lang="zh-CN" altLang="en-US"/>
          </a:p>
        </p:txBody>
      </p:sp>
      <p:sp>
        <p:nvSpPr>
          <p:cNvPr id="60431" name="Line 14"/>
          <p:cNvSpPr>
            <a:spLocks noChangeShapeType="1"/>
          </p:cNvSpPr>
          <p:nvPr/>
        </p:nvSpPr>
        <p:spPr bwMode="auto">
          <a:xfrm>
            <a:off x="4114800" y="3236784"/>
            <a:ext cx="838200" cy="457200"/>
          </a:xfrm>
          <a:prstGeom prst="line">
            <a:avLst/>
          </a:prstGeom>
          <a:noFill/>
          <a:ln w="9525">
            <a:solidFill>
              <a:schemeClr val="tx1"/>
            </a:solidFill>
            <a:round/>
            <a:headEnd/>
            <a:tailEnd/>
          </a:ln>
        </p:spPr>
        <p:txBody>
          <a:bodyPr wrap="none" anchor="ctr"/>
          <a:lstStyle/>
          <a:p>
            <a:endParaRPr lang="zh-CN" altLang="en-US"/>
          </a:p>
        </p:txBody>
      </p:sp>
      <p:sp>
        <p:nvSpPr>
          <p:cNvPr id="60432" name="Line 15"/>
          <p:cNvSpPr>
            <a:spLocks noChangeShapeType="1"/>
          </p:cNvSpPr>
          <p:nvPr/>
        </p:nvSpPr>
        <p:spPr bwMode="auto">
          <a:xfrm flipH="1">
            <a:off x="2133600" y="3867992"/>
            <a:ext cx="1219200" cy="685800"/>
          </a:xfrm>
          <a:prstGeom prst="line">
            <a:avLst/>
          </a:prstGeom>
          <a:noFill/>
          <a:ln w="9525">
            <a:solidFill>
              <a:schemeClr val="tx1"/>
            </a:solidFill>
            <a:round/>
            <a:headEnd/>
            <a:tailEnd/>
          </a:ln>
        </p:spPr>
        <p:txBody>
          <a:bodyPr wrap="none" anchor="ctr"/>
          <a:lstStyle/>
          <a:p>
            <a:endParaRPr lang="zh-CN" altLang="en-US"/>
          </a:p>
        </p:txBody>
      </p:sp>
      <p:sp>
        <p:nvSpPr>
          <p:cNvPr id="60433" name="Line 16"/>
          <p:cNvSpPr>
            <a:spLocks noChangeShapeType="1"/>
          </p:cNvSpPr>
          <p:nvPr/>
        </p:nvSpPr>
        <p:spPr bwMode="auto">
          <a:xfrm flipH="1">
            <a:off x="3034352" y="3881640"/>
            <a:ext cx="304800" cy="762000"/>
          </a:xfrm>
          <a:prstGeom prst="line">
            <a:avLst/>
          </a:prstGeom>
          <a:noFill/>
          <a:ln w="9525">
            <a:solidFill>
              <a:schemeClr val="tx1"/>
            </a:solidFill>
            <a:round/>
            <a:headEnd/>
            <a:tailEnd/>
          </a:ln>
        </p:spPr>
        <p:txBody>
          <a:bodyPr wrap="none" anchor="ctr"/>
          <a:lstStyle/>
          <a:p>
            <a:endParaRPr lang="zh-CN" altLang="en-US"/>
          </a:p>
        </p:txBody>
      </p:sp>
      <p:sp>
        <p:nvSpPr>
          <p:cNvPr id="60434" name="Line 17"/>
          <p:cNvSpPr>
            <a:spLocks noChangeShapeType="1"/>
          </p:cNvSpPr>
          <p:nvPr/>
        </p:nvSpPr>
        <p:spPr bwMode="auto">
          <a:xfrm>
            <a:off x="3352800" y="3846384"/>
            <a:ext cx="381000" cy="762000"/>
          </a:xfrm>
          <a:prstGeom prst="line">
            <a:avLst/>
          </a:prstGeom>
          <a:noFill/>
          <a:ln w="9525">
            <a:solidFill>
              <a:schemeClr val="tx1"/>
            </a:solidFill>
            <a:round/>
            <a:headEnd/>
            <a:tailEnd/>
          </a:ln>
        </p:spPr>
        <p:txBody>
          <a:bodyPr wrap="none" anchor="ctr"/>
          <a:lstStyle/>
          <a:p>
            <a:endParaRPr lang="zh-CN" altLang="en-US"/>
          </a:p>
        </p:txBody>
      </p:sp>
      <p:sp>
        <p:nvSpPr>
          <p:cNvPr id="60435" name="Line 18"/>
          <p:cNvSpPr>
            <a:spLocks noChangeShapeType="1"/>
          </p:cNvSpPr>
          <p:nvPr/>
        </p:nvSpPr>
        <p:spPr bwMode="auto">
          <a:xfrm flipH="1">
            <a:off x="4572000" y="3846384"/>
            <a:ext cx="381000" cy="762000"/>
          </a:xfrm>
          <a:prstGeom prst="line">
            <a:avLst/>
          </a:prstGeom>
          <a:noFill/>
          <a:ln w="9525">
            <a:solidFill>
              <a:schemeClr val="tx1"/>
            </a:solidFill>
            <a:round/>
            <a:headEnd/>
            <a:tailEnd/>
          </a:ln>
        </p:spPr>
        <p:txBody>
          <a:bodyPr wrap="none" anchor="ctr"/>
          <a:lstStyle/>
          <a:p>
            <a:endParaRPr lang="zh-CN" altLang="en-US"/>
          </a:p>
        </p:txBody>
      </p:sp>
      <p:sp>
        <p:nvSpPr>
          <p:cNvPr id="60436" name="Line 19"/>
          <p:cNvSpPr>
            <a:spLocks noChangeShapeType="1"/>
          </p:cNvSpPr>
          <p:nvPr/>
        </p:nvSpPr>
        <p:spPr bwMode="auto">
          <a:xfrm>
            <a:off x="4953000" y="3846384"/>
            <a:ext cx="381000" cy="762000"/>
          </a:xfrm>
          <a:prstGeom prst="line">
            <a:avLst/>
          </a:prstGeom>
          <a:noFill/>
          <a:ln w="9525">
            <a:solidFill>
              <a:schemeClr val="tx1"/>
            </a:solidFill>
            <a:round/>
            <a:headEnd/>
            <a:tailEnd/>
          </a:ln>
        </p:spPr>
        <p:txBody>
          <a:bodyPr wrap="none" anchor="ctr"/>
          <a:lstStyle/>
          <a:p>
            <a:endParaRPr lang="zh-CN" altLang="en-US"/>
          </a:p>
        </p:txBody>
      </p:sp>
      <p:sp>
        <p:nvSpPr>
          <p:cNvPr id="60437" name="Line 20"/>
          <p:cNvSpPr>
            <a:spLocks noChangeShapeType="1"/>
          </p:cNvSpPr>
          <p:nvPr/>
        </p:nvSpPr>
        <p:spPr bwMode="auto">
          <a:xfrm>
            <a:off x="5015552" y="3819088"/>
            <a:ext cx="1066800" cy="838200"/>
          </a:xfrm>
          <a:prstGeom prst="line">
            <a:avLst/>
          </a:prstGeom>
          <a:noFill/>
          <a:ln w="9525">
            <a:solidFill>
              <a:schemeClr val="tx1"/>
            </a:solidFill>
            <a:round/>
            <a:headEnd/>
            <a:tailEnd/>
          </a:ln>
        </p:spPr>
        <p:txBody>
          <a:bodyPr wrap="none" anchor="ctr"/>
          <a:lstStyle/>
          <a:p>
            <a:endParaRPr lang="zh-CN" altLang="en-US"/>
          </a:p>
        </p:txBody>
      </p:sp>
      <p:sp>
        <p:nvSpPr>
          <p:cNvPr id="60438" name="Oval 21"/>
          <p:cNvSpPr>
            <a:spLocks noChangeArrowheads="1"/>
          </p:cNvSpPr>
          <p:nvPr/>
        </p:nvSpPr>
        <p:spPr bwMode="auto">
          <a:xfrm>
            <a:off x="2743200" y="5522784"/>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39" name="Oval 22"/>
          <p:cNvSpPr>
            <a:spLocks noChangeArrowheads="1"/>
          </p:cNvSpPr>
          <p:nvPr/>
        </p:nvSpPr>
        <p:spPr bwMode="auto">
          <a:xfrm>
            <a:off x="3352800" y="5522784"/>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0440" name="Line 23"/>
          <p:cNvSpPr>
            <a:spLocks noChangeShapeType="1"/>
          </p:cNvSpPr>
          <p:nvPr/>
        </p:nvSpPr>
        <p:spPr bwMode="auto">
          <a:xfrm flipH="1">
            <a:off x="2819400" y="4760784"/>
            <a:ext cx="228600" cy="762000"/>
          </a:xfrm>
          <a:prstGeom prst="line">
            <a:avLst/>
          </a:prstGeom>
          <a:noFill/>
          <a:ln w="9525">
            <a:solidFill>
              <a:schemeClr val="tx1"/>
            </a:solidFill>
            <a:round/>
            <a:headEnd/>
            <a:tailEnd/>
          </a:ln>
        </p:spPr>
        <p:txBody>
          <a:bodyPr wrap="none" anchor="ctr"/>
          <a:lstStyle/>
          <a:p>
            <a:endParaRPr lang="zh-CN" altLang="en-US"/>
          </a:p>
        </p:txBody>
      </p:sp>
      <p:sp>
        <p:nvSpPr>
          <p:cNvPr id="60441" name="Line 24"/>
          <p:cNvSpPr>
            <a:spLocks noChangeShapeType="1"/>
          </p:cNvSpPr>
          <p:nvPr/>
        </p:nvSpPr>
        <p:spPr bwMode="auto">
          <a:xfrm>
            <a:off x="3048000" y="4760784"/>
            <a:ext cx="381000" cy="76200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26614746-0E0F-4B28-97DD-4CD3D965DE2A}" type="slidenum">
              <a:rPr lang="en-US" altLang="zh-CN" smtClean="0">
                <a:ea typeface="黑体" pitchFamily="49" charset="-122"/>
              </a:rPr>
              <a:pPr/>
              <a:t>41</a:t>
            </a:fld>
            <a:endParaRPr lang="en-US" altLang="zh-CN" smtClean="0">
              <a:ea typeface="黑体" pitchFamily="49" charset="-122"/>
            </a:endParaRPr>
          </a:p>
        </p:txBody>
      </p:sp>
      <p:sp>
        <p:nvSpPr>
          <p:cNvPr id="103426" name="Rectangle 2"/>
          <p:cNvSpPr>
            <a:spLocks noGrp="1" noChangeArrowheads="1"/>
          </p:cNvSpPr>
          <p:nvPr>
            <p:ph type="title"/>
          </p:nvPr>
        </p:nvSpPr>
        <p:spPr>
          <a:xfrm>
            <a:off x="304800" y="609600"/>
            <a:ext cx="8153400" cy="1143000"/>
          </a:xfrm>
        </p:spPr>
        <p:txBody>
          <a:bodyPr/>
          <a:lstStyle/>
          <a:p>
            <a:pPr eaLnBrk="1" hangingPunct="1">
              <a:defRPr/>
            </a:pPr>
            <a:r>
              <a:rPr lang="en-US" altLang="zh-CN" smtClean="0"/>
              <a:t>1</a:t>
            </a:r>
            <a:r>
              <a:rPr lang="zh-CN" altLang="en-US" smtClean="0"/>
              <a:t>，启发式搜索算法</a:t>
            </a:r>
            <a:r>
              <a:rPr lang="en-US" altLang="zh-CN" smtClean="0"/>
              <a:t>A</a:t>
            </a:r>
            <a:r>
              <a:rPr lang="zh-CN" altLang="en-US" smtClean="0"/>
              <a:t>（</a:t>
            </a:r>
            <a:r>
              <a:rPr lang="en-US" altLang="zh-CN" smtClean="0"/>
              <a:t>A</a:t>
            </a:r>
            <a:r>
              <a:rPr lang="zh-CN" altLang="en-US" smtClean="0"/>
              <a:t>算法）</a:t>
            </a:r>
          </a:p>
        </p:txBody>
      </p:sp>
      <p:sp>
        <p:nvSpPr>
          <p:cNvPr id="61444" name="Rectangle 3"/>
          <p:cNvSpPr>
            <a:spLocks noGrp="1" noChangeArrowheads="1"/>
          </p:cNvSpPr>
          <p:nvPr>
            <p:ph type="body" idx="1"/>
          </p:nvPr>
        </p:nvSpPr>
        <p:spPr>
          <a:xfrm>
            <a:off x="914400" y="2088106"/>
            <a:ext cx="7772400" cy="3931693"/>
          </a:xfrm>
        </p:spPr>
        <p:txBody>
          <a:bodyPr>
            <a:normAutofit/>
          </a:bodyPr>
          <a:lstStyle/>
          <a:p>
            <a:pPr eaLnBrk="1" hangingPunct="1"/>
            <a:r>
              <a:rPr lang="zh-CN" altLang="en-US" sz="3200" b="1" dirty="0" smtClean="0"/>
              <a:t>评价函数的格式：</a:t>
            </a:r>
          </a:p>
          <a:p>
            <a:pPr eaLnBrk="1" hangingPunct="1"/>
            <a:endParaRPr lang="zh-CN" altLang="en-US" sz="3200" b="1" dirty="0" smtClean="0"/>
          </a:p>
          <a:p>
            <a:pPr eaLnBrk="1" hangingPunct="1">
              <a:buFont typeface="Wingdings" pitchFamily="2" charset="2"/>
              <a:buNone/>
            </a:pPr>
            <a:r>
              <a:rPr lang="en-US" altLang="en-US" sz="3200" b="1" dirty="0" smtClean="0"/>
              <a:t>		</a:t>
            </a:r>
            <a:r>
              <a:rPr lang="en-US" altLang="zh-CN" sz="3200" b="1" dirty="0" smtClean="0"/>
              <a:t>f(n) = g(n) + h(n)</a:t>
            </a:r>
          </a:p>
          <a:p>
            <a:pPr eaLnBrk="1" hangingPunct="1">
              <a:buFont typeface="Wingdings" pitchFamily="2" charset="2"/>
              <a:buNone/>
            </a:pPr>
            <a:endParaRPr lang="en-US" altLang="zh-CN" sz="3200" b="1" dirty="0" smtClean="0"/>
          </a:p>
          <a:p>
            <a:pPr eaLnBrk="1" hangingPunct="1">
              <a:buFont typeface="Wingdings" pitchFamily="2" charset="2"/>
              <a:buNone/>
            </a:pPr>
            <a:r>
              <a:rPr lang="en-US" altLang="zh-CN" sz="3200" b="1" dirty="0" smtClean="0"/>
              <a:t>		f(n)</a:t>
            </a:r>
            <a:r>
              <a:rPr lang="zh-CN" altLang="en-US" sz="3200" b="1" dirty="0" smtClean="0"/>
              <a:t>：评价函数</a:t>
            </a:r>
          </a:p>
          <a:p>
            <a:pPr eaLnBrk="1" hangingPunct="1">
              <a:buFont typeface="Wingdings" pitchFamily="2" charset="2"/>
              <a:buNone/>
            </a:pPr>
            <a:r>
              <a:rPr lang="zh-CN" altLang="en-US" sz="3200" b="1" dirty="0" smtClean="0"/>
              <a:t>		</a:t>
            </a:r>
            <a:r>
              <a:rPr lang="en-US" altLang="zh-CN" sz="3200" b="1" dirty="0" smtClean="0"/>
              <a:t>h(n)</a:t>
            </a:r>
            <a:r>
              <a:rPr lang="zh-CN" altLang="en-US" sz="3200" b="1" dirty="0" smtClean="0"/>
              <a:t>：启发函数</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CFADE76C-6410-4B95-840C-10DA1C40D1A3}" type="slidenum">
              <a:rPr lang="en-US" altLang="zh-CN" smtClean="0">
                <a:ea typeface="黑体" pitchFamily="49" charset="-122"/>
              </a:rPr>
              <a:pPr/>
              <a:t>42</a:t>
            </a:fld>
            <a:endParaRPr lang="en-US" altLang="zh-CN" smtClean="0">
              <a:ea typeface="黑体" pitchFamily="49" charset="-122"/>
            </a:endParaRPr>
          </a:p>
        </p:txBody>
      </p:sp>
      <p:sp>
        <p:nvSpPr>
          <p:cNvPr id="104450" name="Rectangle 2"/>
          <p:cNvSpPr>
            <a:spLocks noGrp="1" noChangeArrowheads="1"/>
          </p:cNvSpPr>
          <p:nvPr>
            <p:ph type="title"/>
          </p:nvPr>
        </p:nvSpPr>
        <p:spPr/>
        <p:txBody>
          <a:bodyPr/>
          <a:lstStyle/>
          <a:p>
            <a:pPr eaLnBrk="1" hangingPunct="1">
              <a:defRPr/>
            </a:pPr>
            <a:r>
              <a:rPr lang="zh-CN" altLang="en-US" smtClean="0"/>
              <a:t>符号的意义</a:t>
            </a:r>
          </a:p>
        </p:txBody>
      </p:sp>
      <p:sp>
        <p:nvSpPr>
          <p:cNvPr id="104451" name="Rectangle 3"/>
          <p:cNvSpPr>
            <a:spLocks noGrp="1" noChangeArrowheads="1"/>
          </p:cNvSpPr>
          <p:nvPr>
            <p:ph type="body" idx="1"/>
          </p:nvPr>
        </p:nvSpPr>
        <p:spPr>
          <a:xfrm>
            <a:off x="685800" y="1981200"/>
            <a:ext cx="8077200" cy="4114800"/>
          </a:xfrm>
        </p:spPr>
        <p:txBody>
          <a:bodyPr>
            <a:normAutofit/>
          </a:bodyPr>
          <a:lstStyle/>
          <a:p>
            <a:pPr eaLnBrk="1" hangingPunct="1"/>
            <a:r>
              <a:rPr lang="en-US" altLang="zh-CN" sz="3200" b="1" dirty="0" smtClean="0"/>
              <a:t>g*(n)</a:t>
            </a:r>
            <a:r>
              <a:rPr lang="zh-CN" altLang="en-US" sz="3200" b="1" dirty="0" smtClean="0"/>
              <a:t>：从</a:t>
            </a:r>
            <a:r>
              <a:rPr lang="en-US" altLang="zh-CN" sz="3200" b="1" dirty="0" smtClean="0"/>
              <a:t>s</a:t>
            </a:r>
            <a:r>
              <a:rPr lang="zh-CN" altLang="en-US" sz="3200" b="1" dirty="0" smtClean="0"/>
              <a:t>到</a:t>
            </a:r>
            <a:r>
              <a:rPr lang="en-US" altLang="zh-CN" sz="3200" b="1" dirty="0" smtClean="0"/>
              <a:t>n</a:t>
            </a:r>
            <a:r>
              <a:rPr lang="zh-CN" altLang="en-US" sz="3200" b="1" dirty="0" smtClean="0"/>
              <a:t>的最短路径的耗散值</a:t>
            </a:r>
          </a:p>
          <a:p>
            <a:pPr eaLnBrk="1" hangingPunct="1"/>
            <a:r>
              <a:rPr lang="en-US" altLang="zh-CN" sz="3200" b="1" dirty="0" smtClean="0"/>
              <a:t>h*(n)</a:t>
            </a:r>
            <a:r>
              <a:rPr lang="zh-CN" altLang="en-US" sz="3200" b="1" dirty="0" smtClean="0"/>
              <a:t>：从</a:t>
            </a:r>
            <a:r>
              <a:rPr lang="en-US" altLang="zh-CN" sz="3200" b="1" dirty="0" smtClean="0"/>
              <a:t>n</a:t>
            </a:r>
            <a:r>
              <a:rPr lang="zh-CN" altLang="en-US" sz="3200" b="1" dirty="0" smtClean="0"/>
              <a:t>到</a:t>
            </a:r>
            <a:r>
              <a:rPr lang="en-US" altLang="zh-CN" sz="3200" b="1" dirty="0" smtClean="0"/>
              <a:t>g</a:t>
            </a:r>
            <a:r>
              <a:rPr lang="zh-CN" altLang="en-US" sz="3200" b="1" dirty="0" smtClean="0"/>
              <a:t>的最短路径的耗散值</a:t>
            </a:r>
          </a:p>
          <a:p>
            <a:pPr eaLnBrk="1" hangingPunct="1"/>
            <a:r>
              <a:rPr lang="en-US" altLang="zh-CN" sz="3200" b="1" dirty="0" smtClean="0"/>
              <a:t>f*(n)=g*(n)+h*(n)</a:t>
            </a:r>
            <a:r>
              <a:rPr lang="zh-CN" altLang="en-US" sz="3200" b="1" dirty="0" smtClean="0"/>
              <a:t>：</a:t>
            </a:r>
            <a:r>
              <a:rPr lang="zh-CN" altLang="zh-CN" sz="3200" b="1" dirty="0" smtClean="0"/>
              <a:t>从</a:t>
            </a:r>
            <a:r>
              <a:rPr lang="en-US" altLang="zh-CN" sz="3200" b="1" dirty="0" smtClean="0"/>
              <a:t>s</a:t>
            </a:r>
            <a:r>
              <a:rPr lang="zh-CN" altLang="zh-CN" sz="3200" b="1" dirty="0" smtClean="0"/>
              <a:t>经过</a:t>
            </a:r>
            <a:r>
              <a:rPr lang="en-US" altLang="zh-CN" sz="3200" b="1" dirty="0" smtClean="0"/>
              <a:t>n</a:t>
            </a:r>
            <a:r>
              <a:rPr lang="zh-CN" altLang="zh-CN" sz="3200" b="1" dirty="0" smtClean="0"/>
              <a:t>到</a:t>
            </a:r>
            <a:r>
              <a:rPr lang="en-US" altLang="zh-CN" sz="3200" b="1" dirty="0" smtClean="0"/>
              <a:t>g</a:t>
            </a:r>
            <a:r>
              <a:rPr lang="zh-CN" altLang="zh-CN" sz="3200" b="1" dirty="0" smtClean="0"/>
              <a:t>的最短路径的耗散值</a:t>
            </a:r>
          </a:p>
          <a:p>
            <a:pPr eaLnBrk="1" hangingPunct="1"/>
            <a:r>
              <a:rPr lang="en-US" altLang="zh-CN" sz="3200" b="1" dirty="0" smtClean="0"/>
              <a:t>g(n)</a:t>
            </a:r>
            <a:r>
              <a:rPr lang="zh-CN" altLang="en-US" sz="3200" b="1" dirty="0" smtClean="0"/>
              <a:t>、</a:t>
            </a:r>
            <a:r>
              <a:rPr lang="en-US" altLang="zh-CN" sz="3200" b="1" dirty="0" smtClean="0"/>
              <a:t>h(n)</a:t>
            </a:r>
            <a:r>
              <a:rPr lang="zh-CN" altLang="en-US" sz="3200" b="1" dirty="0" smtClean="0"/>
              <a:t>、</a:t>
            </a:r>
            <a:r>
              <a:rPr lang="en-US" altLang="zh-CN" sz="3200" b="1" dirty="0" smtClean="0"/>
              <a:t>f(n)</a:t>
            </a:r>
            <a:r>
              <a:rPr lang="zh-CN" altLang="zh-CN" sz="3200" b="1" dirty="0" smtClean="0"/>
              <a:t>分别是</a:t>
            </a:r>
            <a:r>
              <a:rPr lang="en-US" altLang="zh-CN" sz="3200" b="1" dirty="0" smtClean="0"/>
              <a:t>g*(n)</a:t>
            </a:r>
            <a:r>
              <a:rPr lang="zh-CN" altLang="en-US" sz="3200" b="1" dirty="0" smtClean="0"/>
              <a:t>、</a:t>
            </a:r>
            <a:r>
              <a:rPr lang="en-US" altLang="zh-CN" sz="3200" b="1" dirty="0" smtClean="0"/>
              <a:t>h*(n)</a:t>
            </a:r>
            <a:r>
              <a:rPr lang="zh-CN" altLang="en-US" sz="3200" b="1" dirty="0" smtClean="0"/>
              <a:t>、</a:t>
            </a:r>
            <a:r>
              <a:rPr lang="en-US" altLang="zh-CN" sz="3200" b="1" dirty="0" smtClean="0"/>
              <a:t>f*(n)</a:t>
            </a:r>
            <a:r>
              <a:rPr lang="zh-CN" altLang="en-US" sz="3200" b="1" dirty="0" smtClean="0"/>
              <a:t>的估计值</a:t>
            </a:r>
          </a:p>
          <a:p>
            <a:pPr eaLnBrk="1" hangingPunct="1"/>
            <a:r>
              <a:rPr lang="zh-CN" altLang="en-US" sz="3200" b="1" dirty="0" smtClean="0">
                <a:solidFill>
                  <a:srgbClr val="FF0000"/>
                </a:solidFill>
              </a:rPr>
              <a:t>用</a:t>
            </a:r>
            <a:r>
              <a:rPr lang="en-US" altLang="zh-CN" sz="3200" b="1" dirty="0" smtClean="0">
                <a:solidFill>
                  <a:srgbClr val="FF0000"/>
                </a:solidFill>
              </a:rPr>
              <a:t>f(n)</a:t>
            </a:r>
            <a:r>
              <a:rPr lang="zh-CN" altLang="en-US" sz="3200" b="1" dirty="0" smtClean="0">
                <a:solidFill>
                  <a:srgbClr val="FF0000"/>
                </a:solidFill>
              </a:rPr>
              <a:t>对待扩展节点进行评价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fld id="{4DDE45C2-9595-425F-9D84-8136A58570FB}" type="slidenum">
              <a:rPr lang="en-US" altLang="zh-CN" smtClean="0">
                <a:ea typeface="黑体" pitchFamily="49" charset="-122"/>
              </a:rPr>
              <a:pPr/>
              <a:t>43</a:t>
            </a:fld>
            <a:endParaRPr lang="en-US" altLang="zh-CN" smtClean="0">
              <a:ea typeface="黑体" pitchFamily="49" charset="-122"/>
            </a:endParaRPr>
          </a:p>
        </p:txBody>
      </p:sp>
      <p:sp>
        <p:nvSpPr>
          <p:cNvPr id="111618" name="Rectangle 2"/>
          <p:cNvSpPr>
            <a:spLocks noGrp="1" noChangeArrowheads="1"/>
          </p:cNvSpPr>
          <p:nvPr>
            <p:ph type="title"/>
          </p:nvPr>
        </p:nvSpPr>
        <p:spPr>
          <a:xfrm>
            <a:off x="609600" y="0"/>
            <a:ext cx="7772400" cy="228600"/>
          </a:xfrm>
        </p:spPr>
        <p:txBody>
          <a:bodyPr>
            <a:normAutofit fontScale="90000"/>
          </a:bodyPr>
          <a:lstStyle/>
          <a:p>
            <a:pPr eaLnBrk="1" hangingPunct="1">
              <a:defRPr/>
            </a:pPr>
            <a:endParaRPr lang="zh-CN" altLang="zh-CN" smtClean="0"/>
          </a:p>
        </p:txBody>
      </p:sp>
      <p:sp>
        <p:nvSpPr>
          <p:cNvPr id="65540" name="Rectangle 3"/>
          <p:cNvSpPr>
            <a:spLocks noGrp="1" noChangeArrowheads="1"/>
          </p:cNvSpPr>
          <p:nvPr>
            <p:ph type="body" idx="1"/>
          </p:nvPr>
        </p:nvSpPr>
        <p:spPr>
          <a:xfrm>
            <a:off x="685800" y="381000"/>
            <a:ext cx="7772400" cy="228600"/>
          </a:xfrm>
        </p:spPr>
        <p:txBody>
          <a:bodyPr>
            <a:normAutofit fontScale="40000" lnSpcReduction="20000"/>
          </a:bodyPr>
          <a:lstStyle/>
          <a:p>
            <a:pPr eaLnBrk="1" hangingPunct="1">
              <a:lnSpc>
                <a:spcPct val="90000"/>
              </a:lnSpc>
            </a:pPr>
            <a:endParaRPr lang="zh-CN" altLang="zh-CN" sz="2800" smtClean="0"/>
          </a:p>
        </p:txBody>
      </p:sp>
      <p:grpSp>
        <p:nvGrpSpPr>
          <p:cNvPr id="46" name="组合 45"/>
          <p:cNvGrpSpPr/>
          <p:nvPr/>
        </p:nvGrpSpPr>
        <p:grpSpPr>
          <a:xfrm>
            <a:off x="1514907" y="1495560"/>
            <a:ext cx="6037997" cy="4386146"/>
            <a:chOff x="2438400" y="1905000"/>
            <a:chExt cx="4800600" cy="3048000"/>
          </a:xfrm>
        </p:grpSpPr>
        <p:sp>
          <p:nvSpPr>
            <p:cNvPr id="65541" name="Oval 4"/>
            <p:cNvSpPr>
              <a:spLocks noChangeArrowheads="1"/>
            </p:cNvSpPr>
            <p:nvPr/>
          </p:nvSpPr>
          <p:spPr bwMode="auto">
            <a:xfrm>
              <a:off x="4267200" y="2667000"/>
              <a:ext cx="152400" cy="1524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65542" name="Oval 5"/>
            <p:cNvSpPr>
              <a:spLocks noChangeArrowheads="1"/>
            </p:cNvSpPr>
            <p:nvPr/>
          </p:nvSpPr>
          <p:spPr bwMode="auto">
            <a:xfrm>
              <a:off x="3886200" y="3657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43" name="Oval 6"/>
            <p:cNvSpPr>
              <a:spLocks noChangeArrowheads="1"/>
            </p:cNvSpPr>
            <p:nvPr/>
          </p:nvSpPr>
          <p:spPr bwMode="auto">
            <a:xfrm>
              <a:off x="4724400" y="3657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44" name="Text Box 7"/>
            <p:cNvSpPr txBox="1">
              <a:spLocks noChangeArrowheads="1"/>
            </p:cNvSpPr>
            <p:nvPr/>
          </p:nvSpPr>
          <p:spPr bwMode="auto">
            <a:xfrm>
              <a:off x="4132153" y="3518579"/>
              <a:ext cx="530444" cy="278043"/>
            </a:xfrm>
            <a:prstGeom prst="rect">
              <a:avLst/>
            </a:prstGeom>
            <a:noFill/>
            <a:ln w="9525">
              <a:noFill/>
              <a:miter lim="800000"/>
              <a:headEnd/>
              <a:tailEnd/>
            </a:ln>
          </p:spPr>
          <p:txBody>
            <a:bodyPr wrap="none" anchor="ctr">
              <a:spAutoFit/>
            </a:bodyPr>
            <a:lstStyle/>
            <a:p>
              <a:pPr algn="ctr">
                <a:spcBef>
                  <a:spcPct val="50000"/>
                </a:spcBef>
              </a:pPr>
              <a:r>
                <a:rPr lang="en-US" altLang="zh-CN" sz="2000" dirty="0"/>
                <a:t>…...</a:t>
              </a:r>
            </a:p>
          </p:txBody>
        </p:sp>
        <p:sp>
          <p:nvSpPr>
            <p:cNvPr id="65545" name="Oval 8"/>
            <p:cNvSpPr>
              <a:spLocks noChangeArrowheads="1"/>
            </p:cNvSpPr>
            <p:nvPr/>
          </p:nvSpPr>
          <p:spPr bwMode="auto">
            <a:xfrm>
              <a:off x="5334000" y="365760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546" name="Oval 9"/>
            <p:cNvSpPr>
              <a:spLocks noChangeArrowheads="1"/>
            </p:cNvSpPr>
            <p:nvPr/>
          </p:nvSpPr>
          <p:spPr bwMode="auto">
            <a:xfrm>
              <a:off x="6172200" y="365760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547" name="Text Box 10"/>
            <p:cNvSpPr txBox="1">
              <a:spLocks noChangeArrowheads="1"/>
            </p:cNvSpPr>
            <p:nvPr/>
          </p:nvSpPr>
          <p:spPr bwMode="auto">
            <a:xfrm>
              <a:off x="5579953" y="3518579"/>
              <a:ext cx="530444" cy="278043"/>
            </a:xfrm>
            <a:prstGeom prst="rect">
              <a:avLst/>
            </a:prstGeom>
            <a:noFill/>
            <a:ln w="9525">
              <a:noFill/>
              <a:miter lim="800000"/>
              <a:headEnd/>
              <a:tailEnd/>
            </a:ln>
          </p:spPr>
          <p:txBody>
            <a:bodyPr wrap="none" anchor="ctr">
              <a:spAutoFit/>
            </a:bodyPr>
            <a:lstStyle/>
            <a:p>
              <a:pPr algn="ctr">
                <a:spcBef>
                  <a:spcPct val="50000"/>
                </a:spcBef>
              </a:pPr>
              <a:r>
                <a:rPr lang="en-US" altLang="zh-CN" sz="2000" dirty="0"/>
                <a:t>…...</a:t>
              </a:r>
            </a:p>
          </p:txBody>
        </p:sp>
        <p:sp>
          <p:nvSpPr>
            <p:cNvPr id="65548" name="Oval 11"/>
            <p:cNvSpPr>
              <a:spLocks noChangeArrowheads="1"/>
            </p:cNvSpPr>
            <p:nvPr/>
          </p:nvSpPr>
          <p:spPr bwMode="auto">
            <a:xfrm>
              <a:off x="2438400" y="3657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49" name="Oval 12"/>
            <p:cNvSpPr>
              <a:spLocks noChangeArrowheads="1"/>
            </p:cNvSpPr>
            <p:nvPr/>
          </p:nvSpPr>
          <p:spPr bwMode="auto">
            <a:xfrm>
              <a:off x="3276600" y="3657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50" name="Text Box 13"/>
            <p:cNvSpPr txBox="1">
              <a:spLocks noChangeArrowheads="1"/>
            </p:cNvSpPr>
            <p:nvPr/>
          </p:nvSpPr>
          <p:spPr bwMode="auto">
            <a:xfrm>
              <a:off x="2684353" y="3518579"/>
              <a:ext cx="530444" cy="278043"/>
            </a:xfrm>
            <a:prstGeom prst="rect">
              <a:avLst/>
            </a:prstGeom>
            <a:noFill/>
            <a:ln w="9525">
              <a:noFill/>
              <a:miter lim="800000"/>
              <a:headEnd/>
              <a:tailEnd/>
            </a:ln>
          </p:spPr>
          <p:txBody>
            <a:bodyPr wrap="none" anchor="ctr">
              <a:spAutoFit/>
            </a:bodyPr>
            <a:lstStyle/>
            <a:p>
              <a:pPr algn="ctr">
                <a:spcBef>
                  <a:spcPct val="50000"/>
                </a:spcBef>
              </a:pPr>
              <a:r>
                <a:rPr lang="en-US" altLang="zh-CN" sz="2000" dirty="0"/>
                <a:t>…...</a:t>
              </a:r>
              <a:endParaRPr lang="en-US" altLang="zh-CN" dirty="0"/>
            </a:p>
          </p:txBody>
        </p:sp>
        <p:sp>
          <p:nvSpPr>
            <p:cNvPr id="65551" name="Oval 14"/>
            <p:cNvSpPr>
              <a:spLocks noChangeArrowheads="1"/>
            </p:cNvSpPr>
            <p:nvPr/>
          </p:nvSpPr>
          <p:spPr bwMode="auto">
            <a:xfrm>
              <a:off x="4419600" y="4800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52" name="Oval 15"/>
            <p:cNvSpPr>
              <a:spLocks noChangeArrowheads="1"/>
            </p:cNvSpPr>
            <p:nvPr/>
          </p:nvSpPr>
          <p:spPr bwMode="auto">
            <a:xfrm>
              <a:off x="5257800" y="4800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53" name="Text Box 16"/>
            <p:cNvSpPr txBox="1">
              <a:spLocks noChangeArrowheads="1"/>
            </p:cNvSpPr>
            <p:nvPr/>
          </p:nvSpPr>
          <p:spPr bwMode="auto">
            <a:xfrm>
              <a:off x="4665553" y="4661579"/>
              <a:ext cx="530444" cy="278043"/>
            </a:xfrm>
            <a:prstGeom prst="rect">
              <a:avLst/>
            </a:prstGeom>
            <a:noFill/>
            <a:ln w="9525">
              <a:noFill/>
              <a:miter lim="800000"/>
              <a:headEnd/>
              <a:tailEnd/>
            </a:ln>
          </p:spPr>
          <p:txBody>
            <a:bodyPr wrap="none" anchor="ctr">
              <a:spAutoFit/>
            </a:bodyPr>
            <a:lstStyle/>
            <a:p>
              <a:pPr algn="ctr">
                <a:spcBef>
                  <a:spcPct val="50000"/>
                </a:spcBef>
              </a:pPr>
              <a:r>
                <a:rPr lang="en-US" altLang="zh-CN" sz="2000"/>
                <a:t>…...</a:t>
              </a:r>
            </a:p>
          </p:txBody>
        </p:sp>
        <p:sp>
          <p:nvSpPr>
            <p:cNvPr id="65554" name="Oval 17"/>
            <p:cNvSpPr>
              <a:spLocks noChangeArrowheads="1"/>
            </p:cNvSpPr>
            <p:nvPr/>
          </p:nvSpPr>
          <p:spPr bwMode="auto">
            <a:xfrm>
              <a:off x="6248400" y="4800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55" name="Oval 18"/>
            <p:cNvSpPr>
              <a:spLocks noChangeArrowheads="1"/>
            </p:cNvSpPr>
            <p:nvPr/>
          </p:nvSpPr>
          <p:spPr bwMode="auto">
            <a:xfrm>
              <a:off x="7086600" y="48006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5556" name="Text Box 19"/>
            <p:cNvSpPr txBox="1">
              <a:spLocks noChangeArrowheads="1"/>
            </p:cNvSpPr>
            <p:nvPr/>
          </p:nvSpPr>
          <p:spPr bwMode="auto">
            <a:xfrm>
              <a:off x="6494353" y="4661579"/>
              <a:ext cx="530444" cy="278043"/>
            </a:xfrm>
            <a:prstGeom prst="rect">
              <a:avLst/>
            </a:prstGeom>
            <a:noFill/>
            <a:ln w="9525">
              <a:noFill/>
              <a:miter lim="800000"/>
              <a:headEnd/>
              <a:tailEnd/>
            </a:ln>
          </p:spPr>
          <p:txBody>
            <a:bodyPr wrap="none" anchor="ctr">
              <a:spAutoFit/>
            </a:bodyPr>
            <a:lstStyle/>
            <a:p>
              <a:pPr algn="ctr">
                <a:spcBef>
                  <a:spcPct val="50000"/>
                </a:spcBef>
              </a:pPr>
              <a:r>
                <a:rPr lang="en-US" altLang="zh-CN" sz="2000"/>
                <a:t>…...</a:t>
              </a:r>
            </a:p>
          </p:txBody>
        </p:sp>
        <p:sp>
          <p:nvSpPr>
            <p:cNvPr id="65557" name="Oval 20"/>
            <p:cNvSpPr>
              <a:spLocks noChangeArrowheads="1"/>
            </p:cNvSpPr>
            <p:nvPr/>
          </p:nvSpPr>
          <p:spPr bwMode="auto">
            <a:xfrm>
              <a:off x="2819400" y="266700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558" name="Line 21"/>
            <p:cNvSpPr>
              <a:spLocks noChangeShapeType="1"/>
            </p:cNvSpPr>
            <p:nvPr/>
          </p:nvSpPr>
          <p:spPr bwMode="auto">
            <a:xfrm flipV="1">
              <a:off x="4343400" y="1905000"/>
              <a:ext cx="0" cy="762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59" name="Line 22"/>
            <p:cNvSpPr>
              <a:spLocks noChangeShapeType="1"/>
            </p:cNvSpPr>
            <p:nvPr/>
          </p:nvSpPr>
          <p:spPr bwMode="auto">
            <a:xfrm flipV="1">
              <a:off x="2895600" y="1981200"/>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0" name="Line 23"/>
            <p:cNvSpPr>
              <a:spLocks noChangeShapeType="1"/>
            </p:cNvSpPr>
            <p:nvPr/>
          </p:nvSpPr>
          <p:spPr bwMode="auto">
            <a:xfrm flipV="1">
              <a:off x="2514600" y="2819400"/>
              <a:ext cx="3810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1" name="Line 24"/>
            <p:cNvSpPr>
              <a:spLocks noChangeShapeType="1"/>
            </p:cNvSpPr>
            <p:nvPr/>
          </p:nvSpPr>
          <p:spPr bwMode="auto">
            <a:xfrm flipH="1" flipV="1">
              <a:off x="2895600" y="2819400"/>
              <a:ext cx="4572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2" name="Line 25"/>
            <p:cNvSpPr>
              <a:spLocks noChangeShapeType="1"/>
            </p:cNvSpPr>
            <p:nvPr/>
          </p:nvSpPr>
          <p:spPr bwMode="auto">
            <a:xfrm flipV="1">
              <a:off x="3962400" y="2819400"/>
              <a:ext cx="3810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3" name="Line 26"/>
            <p:cNvSpPr>
              <a:spLocks noChangeShapeType="1"/>
            </p:cNvSpPr>
            <p:nvPr/>
          </p:nvSpPr>
          <p:spPr bwMode="auto">
            <a:xfrm flipH="1" flipV="1">
              <a:off x="4343400" y="2819400"/>
              <a:ext cx="3810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4" name="Line 27"/>
            <p:cNvSpPr>
              <a:spLocks noChangeShapeType="1"/>
            </p:cNvSpPr>
            <p:nvPr/>
          </p:nvSpPr>
          <p:spPr bwMode="auto">
            <a:xfrm flipV="1">
              <a:off x="2514600" y="2819400"/>
              <a:ext cx="17526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5" name="Line 28"/>
            <p:cNvSpPr>
              <a:spLocks noChangeShapeType="1"/>
            </p:cNvSpPr>
            <p:nvPr/>
          </p:nvSpPr>
          <p:spPr bwMode="auto">
            <a:xfrm flipV="1">
              <a:off x="3429000" y="2819400"/>
              <a:ext cx="8382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6" name="Line 29"/>
            <p:cNvSpPr>
              <a:spLocks noChangeShapeType="1"/>
            </p:cNvSpPr>
            <p:nvPr/>
          </p:nvSpPr>
          <p:spPr bwMode="auto">
            <a:xfrm flipH="1" flipV="1">
              <a:off x="4343400" y="2819400"/>
              <a:ext cx="10668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7" name="Line 30"/>
            <p:cNvSpPr>
              <a:spLocks noChangeShapeType="1"/>
            </p:cNvSpPr>
            <p:nvPr/>
          </p:nvSpPr>
          <p:spPr bwMode="auto">
            <a:xfrm flipH="1" flipV="1">
              <a:off x="4419600" y="2819400"/>
              <a:ext cx="18288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8" name="Line 31"/>
            <p:cNvSpPr>
              <a:spLocks noChangeShapeType="1"/>
            </p:cNvSpPr>
            <p:nvPr/>
          </p:nvSpPr>
          <p:spPr bwMode="auto">
            <a:xfrm flipV="1">
              <a:off x="4495800" y="3810000"/>
              <a:ext cx="914400" cy="990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69" name="Line 32"/>
            <p:cNvSpPr>
              <a:spLocks noChangeShapeType="1"/>
            </p:cNvSpPr>
            <p:nvPr/>
          </p:nvSpPr>
          <p:spPr bwMode="auto">
            <a:xfrm flipV="1">
              <a:off x="5334000" y="3886200"/>
              <a:ext cx="76200" cy="914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70" name="Line 33"/>
            <p:cNvSpPr>
              <a:spLocks noChangeShapeType="1"/>
            </p:cNvSpPr>
            <p:nvPr/>
          </p:nvSpPr>
          <p:spPr bwMode="auto">
            <a:xfrm flipH="1" flipV="1">
              <a:off x="6248400" y="3810000"/>
              <a:ext cx="76200" cy="990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71" name="Line 34"/>
            <p:cNvSpPr>
              <a:spLocks noChangeShapeType="1"/>
            </p:cNvSpPr>
            <p:nvPr/>
          </p:nvSpPr>
          <p:spPr bwMode="auto">
            <a:xfrm flipH="1" flipV="1">
              <a:off x="6248400" y="3810000"/>
              <a:ext cx="914400" cy="990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72" name="Oval 35"/>
            <p:cNvSpPr>
              <a:spLocks noChangeArrowheads="1"/>
            </p:cNvSpPr>
            <p:nvPr/>
          </p:nvSpPr>
          <p:spPr bwMode="auto">
            <a:xfrm>
              <a:off x="5791200" y="266700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573" name="Line 36"/>
            <p:cNvSpPr>
              <a:spLocks noChangeShapeType="1"/>
            </p:cNvSpPr>
            <p:nvPr/>
          </p:nvSpPr>
          <p:spPr bwMode="auto">
            <a:xfrm flipV="1">
              <a:off x="5867400" y="1905000"/>
              <a:ext cx="0" cy="762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74" name="Line 37"/>
            <p:cNvSpPr>
              <a:spLocks noChangeShapeType="1"/>
            </p:cNvSpPr>
            <p:nvPr/>
          </p:nvSpPr>
          <p:spPr bwMode="auto">
            <a:xfrm flipV="1">
              <a:off x="5410200" y="2819400"/>
              <a:ext cx="4572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75" name="Line 38"/>
            <p:cNvSpPr>
              <a:spLocks noChangeShapeType="1"/>
            </p:cNvSpPr>
            <p:nvPr/>
          </p:nvSpPr>
          <p:spPr bwMode="auto">
            <a:xfrm flipH="1" flipV="1">
              <a:off x="5867400" y="2819400"/>
              <a:ext cx="38100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576" name="Text Box 39"/>
            <p:cNvSpPr txBox="1">
              <a:spLocks noChangeArrowheads="1"/>
            </p:cNvSpPr>
            <p:nvPr/>
          </p:nvSpPr>
          <p:spPr bwMode="auto">
            <a:xfrm>
              <a:off x="4226465" y="3780604"/>
              <a:ext cx="432309" cy="363594"/>
            </a:xfrm>
            <a:prstGeom prst="rect">
              <a:avLst/>
            </a:prstGeom>
            <a:noFill/>
            <a:ln w="9525">
              <a:noFill/>
              <a:miter lim="800000"/>
              <a:headEnd/>
              <a:tailEnd/>
            </a:ln>
          </p:spPr>
          <p:txBody>
            <a:bodyPr wrap="none" anchor="ctr">
              <a:spAutoFit/>
            </a:bodyPr>
            <a:lstStyle/>
            <a:p>
              <a:pPr algn="ctr">
                <a:spcBef>
                  <a:spcPct val="50000"/>
                </a:spcBef>
              </a:pPr>
              <a:r>
                <a:rPr lang="en-US" altLang="zh-CN" sz="2800" b="1"/>
                <a:t>m</a:t>
              </a:r>
              <a:r>
                <a:rPr lang="en-US" altLang="zh-CN" sz="2800" b="1" baseline="-25000"/>
                <a:t>j</a:t>
              </a:r>
            </a:p>
          </p:txBody>
        </p:sp>
        <p:sp>
          <p:nvSpPr>
            <p:cNvPr id="65577" name="Text Box 40"/>
            <p:cNvSpPr txBox="1">
              <a:spLocks noChangeArrowheads="1"/>
            </p:cNvSpPr>
            <p:nvPr/>
          </p:nvSpPr>
          <p:spPr bwMode="auto">
            <a:xfrm>
              <a:off x="2676976" y="3780604"/>
              <a:ext cx="483288" cy="363594"/>
            </a:xfrm>
            <a:prstGeom prst="rect">
              <a:avLst/>
            </a:prstGeom>
            <a:noFill/>
            <a:ln w="9525">
              <a:noFill/>
              <a:miter lim="800000"/>
              <a:headEnd/>
              <a:tailEnd/>
            </a:ln>
          </p:spPr>
          <p:txBody>
            <a:bodyPr wrap="none" anchor="ctr">
              <a:spAutoFit/>
            </a:bodyPr>
            <a:lstStyle/>
            <a:p>
              <a:pPr algn="ctr">
                <a:spcBef>
                  <a:spcPct val="50000"/>
                </a:spcBef>
              </a:pPr>
              <a:r>
                <a:rPr lang="en-US" altLang="zh-CN" sz="2800" b="1"/>
                <a:t>m</a:t>
              </a:r>
              <a:r>
                <a:rPr lang="en-US" altLang="zh-CN" sz="2800" b="1" baseline="-25000"/>
                <a:t>k</a:t>
              </a:r>
            </a:p>
          </p:txBody>
        </p:sp>
        <p:sp>
          <p:nvSpPr>
            <p:cNvPr id="65578" name="Text Box 41"/>
            <p:cNvSpPr txBox="1">
              <a:spLocks noChangeArrowheads="1"/>
            </p:cNvSpPr>
            <p:nvPr/>
          </p:nvSpPr>
          <p:spPr bwMode="auto">
            <a:xfrm>
              <a:off x="5674266" y="3856804"/>
              <a:ext cx="432308" cy="363594"/>
            </a:xfrm>
            <a:prstGeom prst="rect">
              <a:avLst/>
            </a:prstGeom>
            <a:noFill/>
            <a:ln w="9525">
              <a:noFill/>
              <a:miter lim="800000"/>
              <a:headEnd/>
              <a:tailEnd/>
            </a:ln>
          </p:spPr>
          <p:txBody>
            <a:bodyPr wrap="none" anchor="ctr">
              <a:spAutoFit/>
            </a:bodyPr>
            <a:lstStyle/>
            <a:p>
              <a:pPr algn="ctr">
                <a:spcBef>
                  <a:spcPct val="50000"/>
                </a:spcBef>
              </a:pPr>
              <a:r>
                <a:rPr lang="en-US" altLang="zh-CN" sz="2800" b="1"/>
                <a:t>m</a:t>
              </a:r>
              <a:r>
                <a:rPr lang="en-US" altLang="zh-CN" sz="2800" b="1" baseline="-25000"/>
                <a:t>l</a:t>
              </a:r>
            </a:p>
          </p:txBody>
        </p:sp>
        <p:sp>
          <p:nvSpPr>
            <p:cNvPr id="65579" name="Text Box 42"/>
            <p:cNvSpPr txBox="1">
              <a:spLocks noChangeArrowheads="1"/>
            </p:cNvSpPr>
            <p:nvPr/>
          </p:nvSpPr>
          <p:spPr bwMode="auto">
            <a:xfrm>
              <a:off x="4476750" y="2400300"/>
              <a:ext cx="590550" cy="363594"/>
            </a:xfrm>
            <a:prstGeom prst="rect">
              <a:avLst/>
            </a:prstGeom>
            <a:noFill/>
            <a:ln w="9525">
              <a:noFill/>
              <a:miter lim="800000"/>
              <a:headEnd/>
              <a:tailEnd/>
            </a:ln>
          </p:spPr>
          <p:txBody>
            <a:bodyPr>
              <a:spAutoFit/>
            </a:bodyPr>
            <a:lstStyle/>
            <a:p>
              <a:pPr>
                <a:spcBef>
                  <a:spcPct val="50000"/>
                </a:spcBef>
              </a:pPr>
              <a:r>
                <a:rPr lang="en-US" altLang="zh-CN" sz="2800" b="1" dirty="0"/>
                <a:t>n</a:t>
              </a:r>
            </a:p>
          </p:txBody>
        </p:sp>
        <p:sp>
          <p:nvSpPr>
            <p:cNvPr id="65580" name="Text Box 43"/>
            <p:cNvSpPr txBox="1">
              <a:spLocks noChangeArrowheads="1"/>
            </p:cNvSpPr>
            <p:nvPr/>
          </p:nvSpPr>
          <p:spPr bwMode="auto">
            <a:xfrm>
              <a:off x="6000750" y="2514600"/>
              <a:ext cx="590550" cy="363594"/>
            </a:xfrm>
            <a:prstGeom prst="rect">
              <a:avLst/>
            </a:prstGeom>
            <a:noFill/>
            <a:ln w="9525">
              <a:noFill/>
              <a:miter lim="800000"/>
              <a:headEnd/>
              <a:tailEnd/>
            </a:ln>
          </p:spPr>
          <p:txBody>
            <a:bodyPr>
              <a:spAutoFit/>
            </a:bodyPr>
            <a:lstStyle/>
            <a:p>
              <a:pPr>
                <a:spcBef>
                  <a:spcPct val="50000"/>
                </a:spcBef>
              </a:pPr>
              <a:r>
                <a:rPr lang="en-US" altLang="zh-CN" sz="2800" b="1" dirty="0"/>
                <a:t>a</a:t>
              </a:r>
            </a:p>
          </p:txBody>
        </p:sp>
        <p:sp>
          <p:nvSpPr>
            <p:cNvPr id="65581" name="Text Box 44"/>
            <p:cNvSpPr txBox="1">
              <a:spLocks noChangeArrowheads="1"/>
            </p:cNvSpPr>
            <p:nvPr/>
          </p:nvSpPr>
          <p:spPr bwMode="auto">
            <a:xfrm>
              <a:off x="6419850" y="3486150"/>
              <a:ext cx="590550" cy="363594"/>
            </a:xfrm>
            <a:prstGeom prst="rect">
              <a:avLst/>
            </a:prstGeom>
            <a:noFill/>
            <a:ln w="9525">
              <a:noFill/>
              <a:miter lim="800000"/>
              <a:headEnd/>
              <a:tailEnd/>
            </a:ln>
          </p:spPr>
          <p:txBody>
            <a:bodyPr>
              <a:spAutoFit/>
            </a:bodyPr>
            <a:lstStyle/>
            <a:p>
              <a:pPr>
                <a:spcBef>
                  <a:spcPct val="50000"/>
                </a:spcBef>
              </a:pPr>
              <a:r>
                <a:rPr lang="en-US" altLang="zh-CN" sz="2800" b="1"/>
                <a:t>b</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p:spPr>
        <p:txBody>
          <a:bodyPr/>
          <a:lstStyle/>
          <a:p>
            <a:fld id="{CEA3BC09-73EC-43F3-BA0F-B41E39DD2ADD}" type="slidenum">
              <a:rPr lang="en-US" altLang="zh-CN" smtClean="0">
                <a:ea typeface="黑体" pitchFamily="49" charset="-122"/>
              </a:rPr>
              <a:pPr/>
              <a:t>44</a:t>
            </a:fld>
            <a:endParaRPr lang="en-US" altLang="zh-CN" smtClean="0">
              <a:ea typeface="黑体" pitchFamily="49" charset="-122"/>
            </a:endParaRPr>
          </a:p>
        </p:txBody>
      </p:sp>
      <p:sp>
        <p:nvSpPr>
          <p:cNvPr id="40963" name="Text Box 57"/>
          <p:cNvSpPr txBox="1">
            <a:spLocks noChangeArrowheads="1"/>
          </p:cNvSpPr>
          <p:nvPr/>
        </p:nvSpPr>
        <p:spPr bwMode="auto">
          <a:xfrm>
            <a:off x="1487049" y="601639"/>
            <a:ext cx="5238750" cy="584775"/>
          </a:xfrm>
          <a:prstGeom prst="rect">
            <a:avLst/>
          </a:prstGeom>
          <a:noFill/>
          <a:ln w="9525">
            <a:noFill/>
            <a:miter lim="800000"/>
            <a:headEnd/>
            <a:tailEnd/>
          </a:ln>
        </p:spPr>
        <p:txBody>
          <a:bodyPr>
            <a:spAutoFit/>
          </a:bodyPr>
          <a:lstStyle/>
          <a:p>
            <a:pPr>
              <a:spcBef>
                <a:spcPct val="0"/>
              </a:spcBef>
              <a:defRPr/>
            </a:pPr>
            <a:r>
              <a:rPr lang="zh-CN" altLang="en-US" sz="3200" b="1" dirty="0" smtClean="0">
                <a:solidFill>
                  <a:srgbClr val="C00000"/>
                </a:solidFill>
                <a:latin typeface="Times New Roman" pitchFamily="18" charset="0"/>
                <a:ea typeface="+mj-ea"/>
                <a:cs typeface="Times New Roman" pitchFamily="18" charset="0"/>
              </a:rPr>
              <a:t>修改指针举例</a:t>
            </a:r>
          </a:p>
        </p:txBody>
      </p:sp>
      <p:sp>
        <p:nvSpPr>
          <p:cNvPr id="40964" name="Oval 4"/>
          <p:cNvSpPr>
            <a:spLocks noChangeArrowheads="1"/>
          </p:cNvSpPr>
          <p:nvPr/>
        </p:nvSpPr>
        <p:spPr bwMode="auto">
          <a:xfrm>
            <a:off x="4495800" y="18288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65" name="Oval 5"/>
          <p:cNvSpPr>
            <a:spLocks noChangeArrowheads="1"/>
          </p:cNvSpPr>
          <p:nvPr/>
        </p:nvSpPr>
        <p:spPr bwMode="auto">
          <a:xfrm>
            <a:off x="3276600" y="25908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66" name="Oval 6"/>
          <p:cNvSpPr>
            <a:spLocks noChangeArrowheads="1"/>
          </p:cNvSpPr>
          <p:nvPr/>
        </p:nvSpPr>
        <p:spPr bwMode="auto">
          <a:xfrm>
            <a:off x="5715000" y="25908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67" name="Oval 7"/>
          <p:cNvSpPr>
            <a:spLocks noChangeArrowheads="1"/>
          </p:cNvSpPr>
          <p:nvPr/>
        </p:nvSpPr>
        <p:spPr bwMode="auto">
          <a:xfrm>
            <a:off x="3276600" y="35052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68" name="Oval 8"/>
          <p:cNvSpPr>
            <a:spLocks noChangeArrowheads="1"/>
          </p:cNvSpPr>
          <p:nvPr/>
        </p:nvSpPr>
        <p:spPr bwMode="auto">
          <a:xfrm>
            <a:off x="4495800" y="3352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69" name="Oval 9"/>
          <p:cNvSpPr>
            <a:spLocks noChangeArrowheads="1"/>
          </p:cNvSpPr>
          <p:nvPr/>
        </p:nvSpPr>
        <p:spPr bwMode="auto">
          <a:xfrm>
            <a:off x="5715000" y="35052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70" name="Oval 10"/>
          <p:cNvSpPr>
            <a:spLocks noChangeArrowheads="1"/>
          </p:cNvSpPr>
          <p:nvPr/>
        </p:nvSpPr>
        <p:spPr bwMode="auto">
          <a:xfrm>
            <a:off x="7239000" y="31242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71" name="Oval 11"/>
          <p:cNvSpPr>
            <a:spLocks noChangeArrowheads="1"/>
          </p:cNvSpPr>
          <p:nvPr/>
        </p:nvSpPr>
        <p:spPr bwMode="auto">
          <a:xfrm>
            <a:off x="7239000" y="4114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72" name="Line 12"/>
          <p:cNvSpPr>
            <a:spLocks noChangeShapeType="1"/>
          </p:cNvSpPr>
          <p:nvPr/>
        </p:nvSpPr>
        <p:spPr bwMode="auto">
          <a:xfrm flipH="1">
            <a:off x="3429000" y="1981200"/>
            <a:ext cx="1066800" cy="609600"/>
          </a:xfrm>
          <a:prstGeom prst="line">
            <a:avLst/>
          </a:prstGeom>
          <a:noFill/>
          <a:ln w="57150">
            <a:solidFill>
              <a:schemeClr val="tx1"/>
            </a:solidFill>
            <a:round/>
            <a:headEnd/>
            <a:tailEnd/>
          </a:ln>
        </p:spPr>
        <p:txBody>
          <a:bodyPr wrap="none" anchor="ctr"/>
          <a:lstStyle/>
          <a:p>
            <a:endParaRPr lang="zh-CN" altLang="en-US"/>
          </a:p>
        </p:txBody>
      </p:sp>
      <p:sp>
        <p:nvSpPr>
          <p:cNvPr id="40973" name="Line 13"/>
          <p:cNvSpPr>
            <a:spLocks noChangeShapeType="1"/>
          </p:cNvSpPr>
          <p:nvPr/>
        </p:nvSpPr>
        <p:spPr bwMode="auto">
          <a:xfrm>
            <a:off x="4572000" y="1981200"/>
            <a:ext cx="1143000" cy="609600"/>
          </a:xfrm>
          <a:prstGeom prst="line">
            <a:avLst/>
          </a:prstGeom>
          <a:noFill/>
          <a:ln w="57150">
            <a:solidFill>
              <a:schemeClr val="tx1"/>
            </a:solidFill>
            <a:round/>
            <a:headEnd/>
            <a:tailEnd/>
          </a:ln>
        </p:spPr>
        <p:txBody>
          <a:bodyPr wrap="none" anchor="ctr"/>
          <a:lstStyle/>
          <a:p>
            <a:endParaRPr lang="zh-CN" altLang="en-US"/>
          </a:p>
        </p:txBody>
      </p:sp>
      <p:sp>
        <p:nvSpPr>
          <p:cNvPr id="40974" name="Line 14"/>
          <p:cNvSpPr>
            <a:spLocks noChangeShapeType="1"/>
          </p:cNvSpPr>
          <p:nvPr/>
        </p:nvSpPr>
        <p:spPr bwMode="auto">
          <a:xfrm>
            <a:off x="33528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0975" name="Line 15"/>
          <p:cNvSpPr>
            <a:spLocks noChangeShapeType="1"/>
          </p:cNvSpPr>
          <p:nvPr/>
        </p:nvSpPr>
        <p:spPr bwMode="auto">
          <a:xfrm>
            <a:off x="57912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0976" name="Line 16"/>
          <p:cNvSpPr>
            <a:spLocks noChangeShapeType="1"/>
          </p:cNvSpPr>
          <p:nvPr/>
        </p:nvSpPr>
        <p:spPr bwMode="auto">
          <a:xfrm>
            <a:off x="4572000" y="1981200"/>
            <a:ext cx="0" cy="1371600"/>
          </a:xfrm>
          <a:prstGeom prst="line">
            <a:avLst/>
          </a:prstGeom>
          <a:noFill/>
          <a:ln w="57150">
            <a:solidFill>
              <a:schemeClr val="tx1"/>
            </a:solidFill>
            <a:round/>
            <a:headEnd/>
            <a:tailEnd/>
          </a:ln>
        </p:spPr>
        <p:txBody>
          <a:bodyPr wrap="none" anchor="ctr"/>
          <a:lstStyle/>
          <a:p>
            <a:endParaRPr lang="zh-CN" altLang="en-US"/>
          </a:p>
        </p:txBody>
      </p:sp>
      <p:sp>
        <p:nvSpPr>
          <p:cNvPr id="40977" name="Oval 18"/>
          <p:cNvSpPr>
            <a:spLocks noChangeArrowheads="1"/>
          </p:cNvSpPr>
          <p:nvPr/>
        </p:nvSpPr>
        <p:spPr bwMode="auto">
          <a:xfrm>
            <a:off x="2133600" y="2895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78" name="Oval 19"/>
          <p:cNvSpPr>
            <a:spLocks noChangeArrowheads="1"/>
          </p:cNvSpPr>
          <p:nvPr/>
        </p:nvSpPr>
        <p:spPr bwMode="auto">
          <a:xfrm>
            <a:off x="2057400" y="4038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79" name="Line 20"/>
          <p:cNvSpPr>
            <a:spLocks noChangeShapeType="1"/>
          </p:cNvSpPr>
          <p:nvPr/>
        </p:nvSpPr>
        <p:spPr bwMode="auto">
          <a:xfrm flipV="1">
            <a:off x="2286000" y="2667000"/>
            <a:ext cx="990600" cy="304800"/>
          </a:xfrm>
          <a:prstGeom prst="line">
            <a:avLst/>
          </a:prstGeom>
          <a:noFill/>
          <a:ln w="57150">
            <a:solidFill>
              <a:schemeClr val="tx1"/>
            </a:solidFill>
            <a:round/>
            <a:headEnd/>
            <a:tailEnd/>
          </a:ln>
        </p:spPr>
        <p:txBody>
          <a:bodyPr wrap="none" anchor="ctr"/>
          <a:lstStyle/>
          <a:p>
            <a:endParaRPr lang="zh-CN" altLang="en-US"/>
          </a:p>
        </p:txBody>
      </p:sp>
      <p:sp>
        <p:nvSpPr>
          <p:cNvPr id="40980" name="Line 21"/>
          <p:cNvSpPr>
            <a:spLocks noChangeShapeType="1"/>
          </p:cNvSpPr>
          <p:nvPr/>
        </p:nvSpPr>
        <p:spPr bwMode="auto">
          <a:xfrm flipH="1" flipV="1">
            <a:off x="5867400" y="26670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0981" name="Line 22"/>
          <p:cNvSpPr>
            <a:spLocks noChangeShapeType="1"/>
          </p:cNvSpPr>
          <p:nvPr/>
        </p:nvSpPr>
        <p:spPr bwMode="auto">
          <a:xfrm flipH="1" flipV="1">
            <a:off x="5791200" y="3581400"/>
            <a:ext cx="1447800" cy="609600"/>
          </a:xfrm>
          <a:prstGeom prst="line">
            <a:avLst/>
          </a:prstGeom>
          <a:noFill/>
          <a:ln w="57150">
            <a:solidFill>
              <a:schemeClr val="tx1"/>
            </a:solidFill>
            <a:round/>
            <a:headEnd/>
            <a:tailEnd/>
          </a:ln>
        </p:spPr>
        <p:txBody>
          <a:bodyPr wrap="none" anchor="ctr"/>
          <a:lstStyle/>
          <a:p>
            <a:endParaRPr lang="zh-CN" altLang="en-US"/>
          </a:p>
        </p:txBody>
      </p:sp>
      <p:sp>
        <p:nvSpPr>
          <p:cNvPr id="40982" name="Line 23"/>
          <p:cNvSpPr>
            <a:spLocks noChangeShapeType="1"/>
          </p:cNvSpPr>
          <p:nvPr/>
        </p:nvSpPr>
        <p:spPr bwMode="auto">
          <a:xfrm flipV="1">
            <a:off x="2209800" y="3657600"/>
            <a:ext cx="1066800" cy="457200"/>
          </a:xfrm>
          <a:prstGeom prst="line">
            <a:avLst/>
          </a:prstGeom>
          <a:noFill/>
          <a:ln w="57150">
            <a:solidFill>
              <a:schemeClr val="tx1"/>
            </a:solidFill>
            <a:round/>
            <a:headEnd/>
            <a:tailEnd/>
          </a:ln>
        </p:spPr>
        <p:txBody>
          <a:bodyPr wrap="none" anchor="ctr"/>
          <a:lstStyle/>
          <a:p>
            <a:endParaRPr lang="zh-CN" altLang="en-US"/>
          </a:p>
        </p:txBody>
      </p:sp>
      <p:sp>
        <p:nvSpPr>
          <p:cNvPr id="40983" name="Oval 24"/>
          <p:cNvSpPr>
            <a:spLocks noChangeArrowheads="1"/>
          </p:cNvSpPr>
          <p:nvPr/>
        </p:nvSpPr>
        <p:spPr bwMode="auto">
          <a:xfrm>
            <a:off x="3200400" y="4572000"/>
            <a:ext cx="152400" cy="152400"/>
          </a:xfrm>
          <a:prstGeom prst="ellipse">
            <a:avLst/>
          </a:prstGeom>
          <a:noFill/>
          <a:ln w="57150">
            <a:solidFill>
              <a:srgbClr val="FF0000"/>
            </a:solidFill>
            <a:round/>
            <a:headEnd/>
            <a:tailEnd/>
          </a:ln>
        </p:spPr>
        <p:txBody>
          <a:bodyPr wrap="none" anchor="ctr"/>
          <a:lstStyle/>
          <a:p>
            <a:endParaRPr lang="zh-CN" altLang="en-US"/>
          </a:p>
        </p:txBody>
      </p:sp>
      <p:sp>
        <p:nvSpPr>
          <p:cNvPr id="40984" name="Oval 25"/>
          <p:cNvSpPr>
            <a:spLocks noChangeArrowheads="1"/>
          </p:cNvSpPr>
          <p:nvPr/>
        </p:nvSpPr>
        <p:spPr bwMode="auto">
          <a:xfrm>
            <a:off x="3124200" y="5638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85" name="Oval 26"/>
          <p:cNvSpPr>
            <a:spLocks noChangeArrowheads="1"/>
          </p:cNvSpPr>
          <p:nvPr/>
        </p:nvSpPr>
        <p:spPr bwMode="auto">
          <a:xfrm>
            <a:off x="2133600" y="5181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86" name="Oval 27"/>
          <p:cNvSpPr>
            <a:spLocks noChangeArrowheads="1"/>
          </p:cNvSpPr>
          <p:nvPr/>
        </p:nvSpPr>
        <p:spPr bwMode="auto">
          <a:xfrm>
            <a:off x="4419600" y="45720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87" name="Oval 28"/>
          <p:cNvSpPr>
            <a:spLocks noChangeArrowheads="1"/>
          </p:cNvSpPr>
          <p:nvPr/>
        </p:nvSpPr>
        <p:spPr bwMode="auto">
          <a:xfrm>
            <a:off x="5638800" y="4648200"/>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40988" name="Oval 29"/>
          <p:cNvSpPr>
            <a:spLocks noChangeArrowheads="1"/>
          </p:cNvSpPr>
          <p:nvPr/>
        </p:nvSpPr>
        <p:spPr bwMode="auto">
          <a:xfrm>
            <a:off x="7162800" y="5334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89" name="Oval 30"/>
          <p:cNvSpPr>
            <a:spLocks noChangeArrowheads="1"/>
          </p:cNvSpPr>
          <p:nvPr/>
        </p:nvSpPr>
        <p:spPr bwMode="auto">
          <a:xfrm>
            <a:off x="5334000" y="5715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0990" name="Line 31"/>
          <p:cNvSpPr>
            <a:spLocks noChangeShapeType="1"/>
          </p:cNvSpPr>
          <p:nvPr/>
        </p:nvSpPr>
        <p:spPr bwMode="auto">
          <a:xfrm flipH="1">
            <a:off x="3276600" y="3657600"/>
            <a:ext cx="76200" cy="914400"/>
          </a:xfrm>
          <a:prstGeom prst="line">
            <a:avLst/>
          </a:prstGeom>
          <a:noFill/>
          <a:ln w="57150">
            <a:solidFill>
              <a:schemeClr val="tx1"/>
            </a:solidFill>
            <a:round/>
            <a:headEnd/>
            <a:tailEnd/>
          </a:ln>
        </p:spPr>
        <p:txBody>
          <a:bodyPr wrap="none" anchor="ctr"/>
          <a:lstStyle/>
          <a:p>
            <a:endParaRPr lang="zh-CN" altLang="en-US"/>
          </a:p>
        </p:txBody>
      </p:sp>
      <p:sp>
        <p:nvSpPr>
          <p:cNvPr id="40991" name="Line 32"/>
          <p:cNvSpPr>
            <a:spLocks noChangeShapeType="1"/>
          </p:cNvSpPr>
          <p:nvPr/>
        </p:nvSpPr>
        <p:spPr bwMode="auto">
          <a:xfrm flipV="1">
            <a:off x="2286000" y="4724400"/>
            <a:ext cx="914400" cy="533400"/>
          </a:xfrm>
          <a:prstGeom prst="line">
            <a:avLst/>
          </a:prstGeom>
          <a:noFill/>
          <a:ln w="57150" cap="rnd">
            <a:solidFill>
              <a:schemeClr val="tx1"/>
            </a:solidFill>
            <a:prstDash val="sysDot"/>
            <a:round/>
            <a:headEnd/>
            <a:tailEnd/>
          </a:ln>
        </p:spPr>
        <p:txBody>
          <a:bodyPr wrap="none" anchor="ctr"/>
          <a:lstStyle/>
          <a:p>
            <a:endParaRPr lang="zh-CN" altLang="en-US"/>
          </a:p>
        </p:txBody>
      </p:sp>
      <p:sp>
        <p:nvSpPr>
          <p:cNvPr id="40992" name="Line 33"/>
          <p:cNvSpPr>
            <a:spLocks noChangeShapeType="1"/>
          </p:cNvSpPr>
          <p:nvPr/>
        </p:nvSpPr>
        <p:spPr bwMode="auto">
          <a:xfrm flipH="1">
            <a:off x="3200400" y="4724400"/>
            <a:ext cx="76200" cy="914400"/>
          </a:xfrm>
          <a:prstGeom prst="line">
            <a:avLst/>
          </a:prstGeom>
          <a:noFill/>
          <a:ln w="57150" cap="rnd">
            <a:solidFill>
              <a:schemeClr val="tx1"/>
            </a:solidFill>
            <a:prstDash val="sysDot"/>
            <a:round/>
            <a:headEnd/>
            <a:tailEnd/>
          </a:ln>
        </p:spPr>
        <p:txBody>
          <a:bodyPr wrap="none" anchor="ctr"/>
          <a:lstStyle/>
          <a:p>
            <a:endParaRPr lang="zh-CN" altLang="en-US"/>
          </a:p>
        </p:txBody>
      </p:sp>
      <p:sp>
        <p:nvSpPr>
          <p:cNvPr id="40993" name="Line 34"/>
          <p:cNvSpPr>
            <a:spLocks noChangeShapeType="1"/>
          </p:cNvSpPr>
          <p:nvPr/>
        </p:nvSpPr>
        <p:spPr bwMode="auto">
          <a:xfrm flipV="1">
            <a:off x="3200400" y="4724400"/>
            <a:ext cx="1295400" cy="914400"/>
          </a:xfrm>
          <a:prstGeom prst="line">
            <a:avLst/>
          </a:prstGeom>
          <a:noFill/>
          <a:ln w="57150">
            <a:solidFill>
              <a:schemeClr val="tx1"/>
            </a:solidFill>
            <a:round/>
            <a:headEnd/>
            <a:tailEnd/>
          </a:ln>
        </p:spPr>
        <p:txBody>
          <a:bodyPr wrap="none" anchor="ctr"/>
          <a:lstStyle/>
          <a:p>
            <a:endParaRPr lang="zh-CN" altLang="en-US"/>
          </a:p>
        </p:txBody>
      </p:sp>
      <p:sp>
        <p:nvSpPr>
          <p:cNvPr id="40994" name="Line 35"/>
          <p:cNvSpPr>
            <a:spLocks noChangeShapeType="1"/>
          </p:cNvSpPr>
          <p:nvPr/>
        </p:nvSpPr>
        <p:spPr bwMode="auto">
          <a:xfrm>
            <a:off x="4495800" y="4724400"/>
            <a:ext cx="914400" cy="990600"/>
          </a:xfrm>
          <a:prstGeom prst="line">
            <a:avLst/>
          </a:prstGeom>
          <a:noFill/>
          <a:ln w="57150">
            <a:solidFill>
              <a:schemeClr val="tx1"/>
            </a:solidFill>
            <a:round/>
            <a:headEnd/>
            <a:tailEnd/>
          </a:ln>
        </p:spPr>
        <p:txBody>
          <a:bodyPr wrap="none" anchor="ctr"/>
          <a:lstStyle/>
          <a:p>
            <a:endParaRPr lang="zh-CN" altLang="en-US"/>
          </a:p>
        </p:txBody>
      </p:sp>
      <p:sp>
        <p:nvSpPr>
          <p:cNvPr id="40995" name="Line 36"/>
          <p:cNvSpPr>
            <a:spLocks noChangeShapeType="1"/>
          </p:cNvSpPr>
          <p:nvPr/>
        </p:nvSpPr>
        <p:spPr bwMode="auto">
          <a:xfrm>
            <a:off x="4495800" y="4648200"/>
            <a:ext cx="1143000" cy="76200"/>
          </a:xfrm>
          <a:prstGeom prst="line">
            <a:avLst/>
          </a:prstGeom>
          <a:noFill/>
          <a:ln w="57150">
            <a:solidFill>
              <a:schemeClr val="tx1"/>
            </a:solidFill>
            <a:round/>
            <a:headEnd/>
            <a:tailEnd/>
          </a:ln>
        </p:spPr>
        <p:txBody>
          <a:bodyPr wrap="none" anchor="ctr"/>
          <a:lstStyle/>
          <a:p>
            <a:endParaRPr lang="zh-CN" altLang="en-US"/>
          </a:p>
        </p:txBody>
      </p:sp>
      <p:sp>
        <p:nvSpPr>
          <p:cNvPr id="40996" name="Line 37"/>
          <p:cNvSpPr>
            <a:spLocks noChangeShapeType="1"/>
          </p:cNvSpPr>
          <p:nvPr/>
        </p:nvSpPr>
        <p:spPr bwMode="auto">
          <a:xfrm flipH="1">
            <a:off x="5715000" y="3657600"/>
            <a:ext cx="76200" cy="990600"/>
          </a:xfrm>
          <a:prstGeom prst="line">
            <a:avLst/>
          </a:prstGeom>
          <a:noFill/>
          <a:ln w="57150">
            <a:solidFill>
              <a:schemeClr val="tx1"/>
            </a:solidFill>
            <a:round/>
            <a:headEnd/>
            <a:tailEnd/>
          </a:ln>
        </p:spPr>
        <p:txBody>
          <a:bodyPr wrap="none" anchor="ctr"/>
          <a:lstStyle/>
          <a:p>
            <a:endParaRPr lang="zh-CN" altLang="en-US"/>
          </a:p>
        </p:txBody>
      </p:sp>
      <p:sp>
        <p:nvSpPr>
          <p:cNvPr id="40997" name="Line 38"/>
          <p:cNvSpPr>
            <a:spLocks noChangeShapeType="1"/>
          </p:cNvSpPr>
          <p:nvPr/>
        </p:nvSpPr>
        <p:spPr bwMode="auto">
          <a:xfrm>
            <a:off x="5791200" y="48006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0998" name="Line 39"/>
          <p:cNvSpPr>
            <a:spLocks noChangeShapeType="1"/>
          </p:cNvSpPr>
          <p:nvPr/>
        </p:nvSpPr>
        <p:spPr bwMode="auto">
          <a:xfrm flipH="1">
            <a:off x="4495800" y="3505200"/>
            <a:ext cx="76200" cy="1066800"/>
          </a:xfrm>
          <a:prstGeom prst="line">
            <a:avLst/>
          </a:prstGeom>
          <a:noFill/>
          <a:ln w="57150" cap="rnd">
            <a:solidFill>
              <a:schemeClr val="tx1"/>
            </a:solidFill>
            <a:prstDash val="sysDot"/>
            <a:round/>
            <a:headEnd/>
            <a:tailEnd/>
          </a:ln>
        </p:spPr>
        <p:txBody>
          <a:bodyPr wrap="none" anchor="ctr"/>
          <a:lstStyle/>
          <a:p>
            <a:endParaRPr lang="zh-CN" altLang="en-US"/>
          </a:p>
        </p:txBody>
      </p:sp>
      <p:sp>
        <p:nvSpPr>
          <p:cNvPr id="40999" name="Line 41"/>
          <p:cNvSpPr>
            <a:spLocks noChangeShapeType="1"/>
          </p:cNvSpPr>
          <p:nvPr/>
        </p:nvSpPr>
        <p:spPr bwMode="auto">
          <a:xfrm flipV="1">
            <a:off x="3429000" y="19812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0" name="Line 42"/>
          <p:cNvSpPr>
            <a:spLocks noChangeShapeType="1"/>
          </p:cNvSpPr>
          <p:nvPr/>
        </p:nvSpPr>
        <p:spPr bwMode="auto">
          <a:xfrm flipV="1">
            <a:off x="2362200" y="2590800"/>
            <a:ext cx="609600" cy="152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1" name="Line 43"/>
          <p:cNvSpPr>
            <a:spLocks noChangeShapeType="1"/>
          </p:cNvSpPr>
          <p:nvPr/>
        </p:nvSpPr>
        <p:spPr bwMode="auto">
          <a:xfrm flipV="1">
            <a:off x="3581400" y="2819400"/>
            <a:ext cx="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2" name="Line 44"/>
          <p:cNvSpPr>
            <a:spLocks noChangeShapeType="1"/>
          </p:cNvSpPr>
          <p:nvPr/>
        </p:nvSpPr>
        <p:spPr bwMode="auto">
          <a:xfrm flipV="1">
            <a:off x="3429000" y="3810000"/>
            <a:ext cx="762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3" name="Line 46"/>
          <p:cNvSpPr>
            <a:spLocks noChangeShapeType="1"/>
          </p:cNvSpPr>
          <p:nvPr/>
        </p:nvSpPr>
        <p:spPr bwMode="auto">
          <a:xfrm flipH="1" flipV="1">
            <a:off x="4953000" y="1981200"/>
            <a:ext cx="7620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4" name="Line 47"/>
          <p:cNvSpPr>
            <a:spLocks noChangeShapeType="1"/>
          </p:cNvSpPr>
          <p:nvPr/>
        </p:nvSpPr>
        <p:spPr bwMode="auto">
          <a:xfrm flipH="1" flipV="1">
            <a:off x="4724400" y="2362200"/>
            <a:ext cx="762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5" name="Line 48"/>
          <p:cNvSpPr>
            <a:spLocks noChangeShapeType="1"/>
          </p:cNvSpPr>
          <p:nvPr/>
        </p:nvSpPr>
        <p:spPr bwMode="auto">
          <a:xfrm flipH="1" flipV="1">
            <a:off x="6400800" y="2667000"/>
            <a:ext cx="6858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6" name="Line 49"/>
          <p:cNvSpPr>
            <a:spLocks noChangeShapeType="1"/>
          </p:cNvSpPr>
          <p:nvPr/>
        </p:nvSpPr>
        <p:spPr bwMode="auto">
          <a:xfrm flipH="1" flipV="1">
            <a:off x="6324600" y="36576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7" name="Line 50"/>
          <p:cNvSpPr>
            <a:spLocks noChangeShapeType="1"/>
          </p:cNvSpPr>
          <p:nvPr/>
        </p:nvSpPr>
        <p:spPr bwMode="auto">
          <a:xfrm flipH="1" flipV="1">
            <a:off x="6096000" y="4724400"/>
            <a:ext cx="9906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8" name="Line 51"/>
          <p:cNvSpPr>
            <a:spLocks noChangeShapeType="1"/>
          </p:cNvSpPr>
          <p:nvPr/>
        </p:nvSpPr>
        <p:spPr bwMode="auto">
          <a:xfrm flipV="1">
            <a:off x="5943600" y="2895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09" name="Line 52"/>
          <p:cNvSpPr>
            <a:spLocks noChangeShapeType="1"/>
          </p:cNvSpPr>
          <p:nvPr/>
        </p:nvSpPr>
        <p:spPr bwMode="auto">
          <a:xfrm flipV="1">
            <a:off x="5867400" y="3962400"/>
            <a:ext cx="7620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10" name="Line 53"/>
          <p:cNvSpPr>
            <a:spLocks noChangeShapeType="1"/>
          </p:cNvSpPr>
          <p:nvPr/>
        </p:nvSpPr>
        <p:spPr bwMode="auto">
          <a:xfrm>
            <a:off x="4800600" y="4495800"/>
            <a:ext cx="609600"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11" name="Line 54"/>
          <p:cNvSpPr>
            <a:spLocks noChangeShapeType="1"/>
          </p:cNvSpPr>
          <p:nvPr/>
        </p:nvSpPr>
        <p:spPr bwMode="auto">
          <a:xfrm flipH="1" flipV="1">
            <a:off x="4876800" y="4876800"/>
            <a:ext cx="6096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12" name="Line 55"/>
          <p:cNvSpPr>
            <a:spLocks noChangeShapeType="1"/>
          </p:cNvSpPr>
          <p:nvPr/>
        </p:nvSpPr>
        <p:spPr bwMode="auto">
          <a:xfrm flipV="1">
            <a:off x="3733800" y="5105400"/>
            <a:ext cx="60960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13" name="Line 56"/>
          <p:cNvSpPr>
            <a:spLocks noChangeShapeType="1"/>
          </p:cNvSpPr>
          <p:nvPr/>
        </p:nvSpPr>
        <p:spPr bwMode="auto">
          <a:xfrm flipV="1">
            <a:off x="2362200" y="3581400"/>
            <a:ext cx="6096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1014" name="Text Box 59"/>
          <p:cNvSpPr txBox="1">
            <a:spLocks noChangeArrowheads="1"/>
          </p:cNvSpPr>
          <p:nvPr/>
        </p:nvSpPr>
        <p:spPr bwMode="auto">
          <a:xfrm>
            <a:off x="4648200" y="3238500"/>
            <a:ext cx="514350" cy="396875"/>
          </a:xfrm>
          <a:prstGeom prst="rect">
            <a:avLst/>
          </a:prstGeom>
          <a:noFill/>
          <a:ln w="9525">
            <a:noFill/>
            <a:miter lim="800000"/>
            <a:headEnd/>
            <a:tailEnd/>
          </a:ln>
        </p:spPr>
        <p:txBody>
          <a:bodyPr>
            <a:spAutoFit/>
          </a:bodyPr>
          <a:lstStyle/>
          <a:p>
            <a:pPr>
              <a:spcBef>
                <a:spcPct val="50000"/>
              </a:spcBef>
            </a:pPr>
            <a:r>
              <a:rPr lang="en-US" altLang="zh-CN" sz="2000" b="1" dirty="0"/>
              <a:t>1</a:t>
            </a:r>
          </a:p>
        </p:txBody>
      </p:sp>
      <p:sp>
        <p:nvSpPr>
          <p:cNvPr id="41015" name="Text Box 60"/>
          <p:cNvSpPr txBox="1">
            <a:spLocks noChangeArrowheads="1"/>
          </p:cNvSpPr>
          <p:nvPr/>
        </p:nvSpPr>
        <p:spPr bwMode="auto">
          <a:xfrm>
            <a:off x="4533900" y="4210050"/>
            <a:ext cx="514350" cy="396875"/>
          </a:xfrm>
          <a:prstGeom prst="rect">
            <a:avLst/>
          </a:prstGeom>
          <a:noFill/>
          <a:ln w="9525">
            <a:noFill/>
            <a:miter lim="800000"/>
            <a:headEnd/>
            <a:tailEnd/>
          </a:ln>
        </p:spPr>
        <p:txBody>
          <a:bodyPr>
            <a:spAutoFit/>
          </a:bodyPr>
          <a:lstStyle/>
          <a:p>
            <a:pPr>
              <a:spcBef>
                <a:spcPct val="50000"/>
              </a:spcBef>
            </a:pPr>
            <a:r>
              <a:rPr lang="en-US" altLang="zh-CN" sz="2000" b="1" dirty="0"/>
              <a:t>2</a:t>
            </a:r>
          </a:p>
        </p:txBody>
      </p:sp>
      <p:sp>
        <p:nvSpPr>
          <p:cNvPr id="41016" name="Text Box 61"/>
          <p:cNvSpPr txBox="1">
            <a:spLocks noChangeArrowheads="1"/>
          </p:cNvSpPr>
          <p:nvPr/>
        </p:nvSpPr>
        <p:spPr bwMode="auto">
          <a:xfrm>
            <a:off x="5543550" y="4781550"/>
            <a:ext cx="514350" cy="396875"/>
          </a:xfrm>
          <a:prstGeom prst="rect">
            <a:avLst/>
          </a:prstGeom>
          <a:noFill/>
          <a:ln w="9525">
            <a:noFill/>
            <a:miter lim="800000"/>
            <a:headEnd/>
            <a:tailEnd/>
          </a:ln>
        </p:spPr>
        <p:txBody>
          <a:bodyPr>
            <a:spAutoFit/>
          </a:bodyPr>
          <a:lstStyle/>
          <a:p>
            <a:pPr>
              <a:spcBef>
                <a:spcPct val="50000"/>
              </a:spcBef>
            </a:pPr>
            <a:r>
              <a:rPr lang="en-US" altLang="zh-CN" sz="2000" b="1" dirty="0"/>
              <a:t>3</a:t>
            </a:r>
          </a:p>
        </p:txBody>
      </p:sp>
      <p:sp>
        <p:nvSpPr>
          <p:cNvPr id="41017" name="Text Box 62"/>
          <p:cNvSpPr txBox="1">
            <a:spLocks noChangeArrowheads="1"/>
          </p:cNvSpPr>
          <p:nvPr/>
        </p:nvSpPr>
        <p:spPr bwMode="auto">
          <a:xfrm>
            <a:off x="3067050" y="5772150"/>
            <a:ext cx="514350" cy="396875"/>
          </a:xfrm>
          <a:prstGeom prst="rect">
            <a:avLst/>
          </a:prstGeom>
          <a:noFill/>
          <a:ln w="9525">
            <a:noFill/>
            <a:miter lim="800000"/>
            <a:headEnd/>
            <a:tailEnd/>
          </a:ln>
        </p:spPr>
        <p:txBody>
          <a:bodyPr>
            <a:spAutoFit/>
          </a:bodyPr>
          <a:lstStyle/>
          <a:p>
            <a:pPr>
              <a:spcBef>
                <a:spcPct val="50000"/>
              </a:spcBef>
            </a:pPr>
            <a:r>
              <a:rPr lang="en-US" altLang="zh-CN" sz="2000" b="1" dirty="0"/>
              <a:t>4</a:t>
            </a:r>
          </a:p>
        </p:txBody>
      </p:sp>
      <p:sp>
        <p:nvSpPr>
          <p:cNvPr id="41018" name="Text Box 63"/>
          <p:cNvSpPr txBox="1">
            <a:spLocks noChangeArrowheads="1"/>
          </p:cNvSpPr>
          <p:nvPr/>
        </p:nvSpPr>
        <p:spPr bwMode="auto">
          <a:xfrm>
            <a:off x="5257800" y="5829300"/>
            <a:ext cx="514350" cy="396875"/>
          </a:xfrm>
          <a:prstGeom prst="rect">
            <a:avLst/>
          </a:prstGeom>
          <a:noFill/>
          <a:ln w="9525">
            <a:noFill/>
            <a:miter lim="800000"/>
            <a:headEnd/>
            <a:tailEnd/>
          </a:ln>
        </p:spPr>
        <p:txBody>
          <a:bodyPr>
            <a:spAutoFit/>
          </a:bodyPr>
          <a:lstStyle/>
          <a:p>
            <a:pPr>
              <a:spcBef>
                <a:spcPct val="50000"/>
              </a:spcBef>
            </a:pPr>
            <a:r>
              <a:rPr lang="en-US" altLang="zh-CN" sz="2000" b="1" dirty="0"/>
              <a:t>5</a:t>
            </a:r>
          </a:p>
        </p:txBody>
      </p:sp>
      <p:sp>
        <p:nvSpPr>
          <p:cNvPr id="41019" name="Text Box 64"/>
          <p:cNvSpPr txBox="1">
            <a:spLocks noChangeArrowheads="1"/>
          </p:cNvSpPr>
          <p:nvPr/>
        </p:nvSpPr>
        <p:spPr bwMode="auto">
          <a:xfrm>
            <a:off x="3333750" y="4476750"/>
            <a:ext cx="514350" cy="396875"/>
          </a:xfrm>
          <a:prstGeom prst="rect">
            <a:avLst/>
          </a:prstGeom>
          <a:noFill/>
          <a:ln w="9525">
            <a:noFill/>
            <a:miter lim="800000"/>
            <a:headEnd/>
            <a:tailEnd/>
          </a:ln>
        </p:spPr>
        <p:txBody>
          <a:bodyPr>
            <a:spAutoFit/>
          </a:bodyPr>
          <a:lstStyle/>
          <a:p>
            <a:pPr>
              <a:spcBef>
                <a:spcPct val="50000"/>
              </a:spcBef>
            </a:pPr>
            <a:r>
              <a:rPr lang="en-US" altLang="zh-CN" sz="2000" b="1" dirty="0"/>
              <a:t>6</a:t>
            </a:r>
          </a:p>
        </p:txBody>
      </p:sp>
      <p:sp>
        <p:nvSpPr>
          <p:cNvPr id="41020" name="Text Box 66"/>
          <p:cNvSpPr txBox="1">
            <a:spLocks noChangeArrowheads="1"/>
          </p:cNvSpPr>
          <p:nvPr/>
        </p:nvSpPr>
        <p:spPr bwMode="auto">
          <a:xfrm>
            <a:off x="4743450" y="1466850"/>
            <a:ext cx="514350" cy="396875"/>
          </a:xfrm>
          <a:prstGeom prst="rect">
            <a:avLst/>
          </a:prstGeom>
          <a:noFill/>
          <a:ln w="9525">
            <a:noFill/>
            <a:miter lim="800000"/>
            <a:headEnd/>
            <a:tailEnd/>
          </a:ln>
        </p:spPr>
        <p:txBody>
          <a:bodyPr>
            <a:spAutoFit/>
          </a:bodyPr>
          <a:lstStyle/>
          <a:p>
            <a:pPr>
              <a:spcBef>
                <a:spcPct val="50000"/>
              </a:spcBef>
            </a:pPr>
            <a:r>
              <a:rPr lang="en-US" altLang="zh-CN" sz="2000" b="1" dirty="0"/>
              <a: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p:spPr>
        <p:txBody>
          <a:bodyPr/>
          <a:lstStyle/>
          <a:p>
            <a:fld id="{3DBE9C1A-04B7-4F14-B8A6-6DCBA64A6863}" type="slidenum">
              <a:rPr lang="en-US" altLang="zh-CN" smtClean="0">
                <a:ea typeface="黑体" pitchFamily="49" charset="-122"/>
              </a:rPr>
              <a:pPr/>
              <a:t>45</a:t>
            </a:fld>
            <a:endParaRPr lang="en-US" altLang="zh-CN" smtClean="0">
              <a:ea typeface="黑体" pitchFamily="49" charset="-122"/>
            </a:endParaRPr>
          </a:p>
        </p:txBody>
      </p:sp>
      <p:sp>
        <p:nvSpPr>
          <p:cNvPr id="41987" name="Oval 2"/>
          <p:cNvSpPr>
            <a:spLocks noChangeArrowheads="1"/>
          </p:cNvSpPr>
          <p:nvPr/>
        </p:nvSpPr>
        <p:spPr bwMode="auto">
          <a:xfrm>
            <a:off x="4495800" y="1828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1988" name="Oval 3"/>
          <p:cNvSpPr>
            <a:spLocks noChangeArrowheads="1"/>
          </p:cNvSpPr>
          <p:nvPr/>
        </p:nvSpPr>
        <p:spPr bwMode="auto">
          <a:xfrm>
            <a:off x="3276600" y="2590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1989" name="Oval 4"/>
          <p:cNvSpPr>
            <a:spLocks noChangeArrowheads="1"/>
          </p:cNvSpPr>
          <p:nvPr/>
        </p:nvSpPr>
        <p:spPr bwMode="auto">
          <a:xfrm>
            <a:off x="5715000" y="2590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1990" name="Oval 5"/>
          <p:cNvSpPr>
            <a:spLocks noChangeArrowheads="1"/>
          </p:cNvSpPr>
          <p:nvPr/>
        </p:nvSpPr>
        <p:spPr bwMode="auto">
          <a:xfrm>
            <a:off x="3276600" y="3505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1991" name="Oval 6"/>
          <p:cNvSpPr>
            <a:spLocks noChangeArrowheads="1"/>
          </p:cNvSpPr>
          <p:nvPr/>
        </p:nvSpPr>
        <p:spPr bwMode="auto">
          <a:xfrm>
            <a:off x="4495800" y="3352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1992" name="Oval 7"/>
          <p:cNvSpPr>
            <a:spLocks noChangeArrowheads="1"/>
          </p:cNvSpPr>
          <p:nvPr/>
        </p:nvSpPr>
        <p:spPr bwMode="auto">
          <a:xfrm>
            <a:off x="5715000" y="3505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1993" name="Oval 8"/>
          <p:cNvSpPr>
            <a:spLocks noChangeArrowheads="1"/>
          </p:cNvSpPr>
          <p:nvPr/>
        </p:nvSpPr>
        <p:spPr bwMode="auto">
          <a:xfrm>
            <a:off x="7239000" y="31242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1994" name="Oval 9"/>
          <p:cNvSpPr>
            <a:spLocks noChangeArrowheads="1"/>
          </p:cNvSpPr>
          <p:nvPr/>
        </p:nvSpPr>
        <p:spPr bwMode="auto">
          <a:xfrm>
            <a:off x="7239000" y="4114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1995" name="Line 10"/>
          <p:cNvSpPr>
            <a:spLocks noChangeShapeType="1"/>
          </p:cNvSpPr>
          <p:nvPr/>
        </p:nvSpPr>
        <p:spPr bwMode="auto">
          <a:xfrm flipH="1">
            <a:off x="3429000" y="1981200"/>
            <a:ext cx="1066800" cy="609600"/>
          </a:xfrm>
          <a:prstGeom prst="line">
            <a:avLst/>
          </a:prstGeom>
          <a:noFill/>
          <a:ln w="57150">
            <a:solidFill>
              <a:schemeClr val="tx1"/>
            </a:solidFill>
            <a:round/>
            <a:headEnd/>
            <a:tailEnd/>
          </a:ln>
        </p:spPr>
        <p:txBody>
          <a:bodyPr wrap="none" anchor="ctr"/>
          <a:lstStyle/>
          <a:p>
            <a:endParaRPr lang="zh-CN" altLang="en-US"/>
          </a:p>
        </p:txBody>
      </p:sp>
      <p:sp>
        <p:nvSpPr>
          <p:cNvPr id="41996" name="Line 11"/>
          <p:cNvSpPr>
            <a:spLocks noChangeShapeType="1"/>
          </p:cNvSpPr>
          <p:nvPr/>
        </p:nvSpPr>
        <p:spPr bwMode="auto">
          <a:xfrm>
            <a:off x="4572000" y="1981200"/>
            <a:ext cx="1143000" cy="609600"/>
          </a:xfrm>
          <a:prstGeom prst="line">
            <a:avLst/>
          </a:prstGeom>
          <a:noFill/>
          <a:ln w="57150">
            <a:solidFill>
              <a:schemeClr val="tx1"/>
            </a:solidFill>
            <a:round/>
            <a:headEnd/>
            <a:tailEnd/>
          </a:ln>
        </p:spPr>
        <p:txBody>
          <a:bodyPr wrap="none" anchor="ctr"/>
          <a:lstStyle/>
          <a:p>
            <a:endParaRPr lang="zh-CN" altLang="en-US"/>
          </a:p>
        </p:txBody>
      </p:sp>
      <p:sp>
        <p:nvSpPr>
          <p:cNvPr id="41997" name="Line 12"/>
          <p:cNvSpPr>
            <a:spLocks noChangeShapeType="1"/>
          </p:cNvSpPr>
          <p:nvPr/>
        </p:nvSpPr>
        <p:spPr bwMode="auto">
          <a:xfrm>
            <a:off x="33528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1998" name="Line 13"/>
          <p:cNvSpPr>
            <a:spLocks noChangeShapeType="1"/>
          </p:cNvSpPr>
          <p:nvPr/>
        </p:nvSpPr>
        <p:spPr bwMode="auto">
          <a:xfrm>
            <a:off x="57912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1999" name="Line 14"/>
          <p:cNvSpPr>
            <a:spLocks noChangeShapeType="1"/>
          </p:cNvSpPr>
          <p:nvPr/>
        </p:nvSpPr>
        <p:spPr bwMode="auto">
          <a:xfrm>
            <a:off x="4572000" y="1981200"/>
            <a:ext cx="0" cy="1371600"/>
          </a:xfrm>
          <a:prstGeom prst="line">
            <a:avLst/>
          </a:prstGeom>
          <a:noFill/>
          <a:ln w="57150">
            <a:solidFill>
              <a:schemeClr val="tx1"/>
            </a:solidFill>
            <a:round/>
            <a:headEnd/>
            <a:tailEnd/>
          </a:ln>
        </p:spPr>
        <p:txBody>
          <a:bodyPr wrap="none" anchor="ctr"/>
          <a:lstStyle/>
          <a:p>
            <a:endParaRPr lang="zh-CN" altLang="en-US"/>
          </a:p>
        </p:txBody>
      </p:sp>
      <p:sp>
        <p:nvSpPr>
          <p:cNvPr id="42000" name="Oval 15"/>
          <p:cNvSpPr>
            <a:spLocks noChangeArrowheads="1"/>
          </p:cNvSpPr>
          <p:nvPr/>
        </p:nvSpPr>
        <p:spPr bwMode="auto">
          <a:xfrm>
            <a:off x="2133600" y="2895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2001" name="Oval 16"/>
          <p:cNvSpPr>
            <a:spLocks noChangeArrowheads="1"/>
          </p:cNvSpPr>
          <p:nvPr/>
        </p:nvSpPr>
        <p:spPr bwMode="auto">
          <a:xfrm>
            <a:off x="2057400" y="4038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2002" name="Line 17"/>
          <p:cNvSpPr>
            <a:spLocks noChangeShapeType="1"/>
          </p:cNvSpPr>
          <p:nvPr/>
        </p:nvSpPr>
        <p:spPr bwMode="auto">
          <a:xfrm flipV="1">
            <a:off x="2286000" y="2667000"/>
            <a:ext cx="990600" cy="304800"/>
          </a:xfrm>
          <a:prstGeom prst="line">
            <a:avLst/>
          </a:prstGeom>
          <a:noFill/>
          <a:ln w="57150">
            <a:solidFill>
              <a:schemeClr val="tx1"/>
            </a:solidFill>
            <a:round/>
            <a:headEnd/>
            <a:tailEnd/>
          </a:ln>
        </p:spPr>
        <p:txBody>
          <a:bodyPr wrap="none" anchor="ctr"/>
          <a:lstStyle/>
          <a:p>
            <a:endParaRPr lang="zh-CN" altLang="en-US"/>
          </a:p>
        </p:txBody>
      </p:sp>
      <p:sp>
        <p:nvSpPr>
          <p:cNvPr id="42003" name="Line 18"/>
          <p:cNvSpPr>
            <a:spLocks noChangeShapeType="1"/>
          </p:cNvSpPr>
          <p:nvPr/>
        </p:nvSpPr>
        <p:spPr bwMode="auto">
          <a:xfrm flipH="1" flipV="1">
            <a:off x="5867400" y="26670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2004" name="Line 19"/>
          <p:cNvSpPr>
            <a:spLocks noChangeShapeType="1"/>
          </p:cNvSpPr>
          <p:nvPr/>
        </p:nvSpPr>
        <p:spPr bwMode="auto">
          <a:xfrm flipH="1" flipV="1">
            <a:off x="5791200" y="3581400"/>
            <a:ext cx="1447800" cy="609600"/>
          </a:xfrm>
          <a:prstGeom prst="line">
            <a:avLst/>
          </a:prstGeom>
          <a:noFill/>
          <a:ln w="57150">
            <a:solidFill>
              <a:schemeClr val="tx1"/>
            </a:solidFill>
            <a:round/>
            <a:headEnd/>
            <a:tailEnd/>
          </a:ln>
        </p:spPr>
        <p:txBody>
          <a:bodyPr wrap="none" anchor="ctr"/>
          <a:lstStyle/>
          <a:p>
            <a:endParaRPr lang="zh-CN" altLang="en-US"/>
          </a:p>
        </p:txBody>
      </p:sp>
      <p:sp>
        <p:nvSpPr>
          <p:cNvPr id="42005" name="Line 20"/>
          <p:cNvSpPr>
            <a:spLocks noChangeShapeType="1"/>
          </p:cNvSpPr>
          <p:nvPr/>
        </p:nvSpPr>
        <p:spPr bwMode="auto">
          <a:xfrm flipV="1">
            <a:off x="2209800" y="3657600"/>
            <a:ext cx="1066800" cy="457200"/>
          </a:xfrm>
          <a:prstGeom prst="line">
            <a:avLst/>
          </a:prstGeom>
          <a:noFill/>
          <a:ln w="57150">
            <a:solidFill>
              <a:schemeClr val="tx1"/>
            </a:solidFill>
            <a:round/>
            <a:headEnd/>
            <a:tailEnd/>
          </a:ln>
        </p:spPr>
        <p:txBody>
          <a:bodyPr wrap="none" anchor="ctr"/>
          <a:lstStyle/>
          <a:p>
            <a:endParaRPr lang="zh-CN" altLang="en-US"/>
          </a:p>
        </p:txBody>
      </p:sp>
      <p:sp>
        <p:nvSpPr>
          <p:cNvPr id="42006" name="Oval 21"/>
          <p:cNvSpPr>
            <a:spLocks noChangeArrowheads="1"/>
          </p:cNvSpPr>
          <p:nvPr/>
        </p:nvSpPr>
        <p:spPr bwMode="auto">
          <a:xfrm>
            <a:off x="3200400" y="4572000"/>
            <a:ext cx="152400" cy="152400"/>
          </a:xfrm>
          <a:prstGeom prst="ellipse">
            <a:avLst/>
          </a:prstGeom>
          <a:solidFill>
            <a:srgbClr val="FF0000"/>
          </a:solidFill>
          <a:ln w="57150">
            <a:solidFill>
              <a:srgbClr val="FF0000"/>
            </a:solidFill>
            <a:round/>
            <a:headEnd/>
            <a:tailEnd/>
          </a:ln>
        </p:spPr>
        <p:txBody>
          <a:bodyPr wrap="none" anchor="ctr"/>
          <a:lstStyle/>
          <a:p>
            <a:endParaRPr lang="zh-CN" altLang="en-US"/>
          </a:p>
        </p:txBody>
      </p:sp>
      <p:sp>
        <p:nvSpPr>
          <p:cNvPr id="42007" name="Oval 22"/>
          <p:cNvSpPr>
            <a:spLocks noChangeArrowheads="1"/>
          </p:cNvSpPr>
          <p:nvPr/>
        </p:nvSpPr>
        <p:spPr bwMode="auto">
          <a:xfrm>
            <a:off x="3124200" y="5638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2008" name="Oval 23"/>
          <p:cNvSpPr>
            <a:spLocks noChangeArrowheads="1"/>
          </p:cNvSpPr>
          <p:nvPr/>
        </p:nvSpPr>
        <p:spPr bwMode="auto">
          <a:xfrm>
            <a:off x="2133600" y="5181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2009" name="Oval 24"/>
          <p:cNvSpPr>
            <a:spLocks noChangeArrowheads="1"/>
          </p:cNvSpPr>
          <p:nvPr/>
        </p:nvSpPr>
        <p:spPr bwMode="auto">
          <a:xfrm>
            <a:off x="4419600" y="45720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2010" name="Oval 25"/>
          <p:cNvSpPr>
            <a:spLocks noChangeArrowheads="1"/>
          </p:cNvSpPr>
          <p:nvPr/>
        </p:nvSpPr>
        <p:spPr bwMode="auto">
          <a:xfrm>
            <a:off x="5638800" y="4648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2011" name="Oval 26"/>
          <p:cNvSpPr>
            <a:spLocks noChangeArrowheads="1"/>
          </p:cNvSpPr>
          <p:nvPr/>
        </p:nvSpPr>
        <p:spPr bwMode="auto">
          <a:xfrm>
            <a:off x="7162800" y="5334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2012" name="Oval 27"/>
          <p:cNvSpPr>
            <a:spLocks noChangeArrowheads="1"/>
          </p:cNvSpPr>
          <p:nvPr/>
        </p:nvSpPr>
        <p:spPr bwMode="auto">
          <a:xfrm>
            <a:off x="5334000" y="5715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2013" name="Line 28"/>
          <p:cNvSpPr>
            <a:spLocks noChangeShapeType="1"/>
          </p:cNvSpPr>
          <p:nvPr/>
        </p:nvSpPr>
        <p:spPr bwMode="auto">
          <a:xfrm flipH="1">
            <a:off x="3276600" y="3657600"/>
            <a:ext cx="76200" cy="914400"/>
          </a:xfrm>
          <a:prstGeom prst="line">
            <a:avLst/>
          </a:prstGeom>
          <a:noFill/>
          <a:ln w="57150">
            <a:solidFill>
              <a:schemeClr val="tx1"/>
            </a:solidFill>
            <a:round/>
            <a:headEnd/>
            <a:tailEnd/>
          </a:ln>
        </p:spPr>
        <p:txBody>
          <a:bodyPr wrap="none" anchor="ctr"/>
          <a:lstStyle/>
          <a:p>
            <a:endParaRPr lang="zh-CN" altLang="en-US"/>
          </a:p>
        </p:txBody>
      </p:sp>
      <p:sp>
        <p:nvSpPr>
          <p:cNvPr id="42014" name="Line 29"/>
          <p:cNvSpPr>
            <a:spLocks noChangeShapeType="1"/>
          </p:cNvSpPr>
          <p:nvPr/>
        </p:nvSpPr>
        <p:spPr bwMode="auto">
          <a:xfrm flipV="1">
            <a:off x="2286000" y="4724400"/>
            <a:ext cx="914400" cy="533400"/>
          </a:xfrm>
          <a:prstGeom prst="line">
            <a:avLst/>
          </a:prstGeom>
          <a:noFill/>
          <a:ln w="57150">
            <a:solidFill>
              <a:srgbClr val="FF0000"/>
            </a:solidFill>
            <a:round/>
            <a:headEnd/>
            <a:tailEnd/>
          </a:ln>
        </p:spPr>
        <p:txBody>
          <a:bodyPr wrap="none" anchor="ctr"/>
          <a:lstStyle/>
          <a:p>
            <a:endParaRPr lang="zh-CN" altLang="en-US"/>
          </a:p>
        </p:txBody>
      </p:sp>
      <p:sp>
        <p:nvSpPr>
          <p:cNvPr id="42015" name="Line 30"/>
          <p:cNvSpPr>
            <a:spLocks noChangeShapeType="1"/>
          </p:cNvSpPr>
          <p:nvPr/>
        </p:nvSpPr>
        <p:spPr bwMode="auto">
          <a:xfrm flipH="1">
            <a:off x="3200400" y="4724400"/>
            <a:ext cx="76200" cy="914400"/>
          </a:xfrm>
          <a:prstGeom prst="line">
            <a:avLst/>
          </a:prstGeom>
          <a:noFill/>
          <a:ln w="57150">
            <a:solidFill>
              <a:srgbClr val="FF0000"/>
            </a:solidFill>
            <a:round/>
            <a:headEnd/>
            <a:tailEnd/>
          </a:ln>
        </p:spPr>
        <p:txBody>
          <a:bodyPr wrap="none" anchor="ctr"/>
          <a:lstStyle/>
          <a:p>
            <a:endParaRPr lang="zh-CN" altLang="en-US"/>
          </a:p>
        </p:txBody>
      </p:sp>
      <p:sp>
        <p:nvSpPr>
          <p:cNvPr id="42016" name="Line 31"/>
          <p:cNvSpPr>
            <a:spLocks noChangeShapeType="1"/>
          </p:cNvSpPr>
          <p:nvPr/>
        </p:nvSpPr>
        <p:spPr bwMode="auto">
          <a:xfrm flipV="1">
            <a:off x="3200400" y="4724400"/>
            <a:ext cx="1295400" cy="914400"/>
          </a:xfrm>
          <a:prstGeom prst="line">
            <a:avLst/>
          </a:prstGeom>
          <a:noFill/>
          <a:ln w="57150">
            <a:solidFill>
              <a:schemeClr val="tx1"/>
            </a:solidFill>
            <a:round/>
            <a:headEnd/>
            <a:tailEnd/>
          </a:ln>
        </p:spPr>
        <p:txBody>
          <a:bodyPr wrap="none" anchor="ctr"/>
          <a:lstStyle/>
          <a:p>
            <a:endParaRPr lang="zh-CN" altLang="en-US"/>
          </a:p>
        </p:txBody>
      </p:sp>
      <p:sp>
        <p:nvSpPr>
          <p:cNvPr id="42017" name="Line 32"/>
          <p:cNvSpPr>
            <a:spLocks noChangeShapeType="1"/>
          </p:cNvSpPr>
          <p:nvPr/>
        </p:nvSpPr>
        <p:spPr bwMode="auto">
          <a:xfrm>
            <a:off x="4495800" y="4724400"/>
            <a:ext cx="914400" cy="990600"/>
          </a:xfrm>
          <a:prstGeom prst="line">
            <a:avLst/>
          </a:prstGeom>
          <a:noFill/>
          <a:ln w="57150">
            <a:solidFill>
              <a:schemeClr val="tx1"/>
            </a:solidFill>
            <a:round/>
            <a:headEnd/>
            <a:tailEnd/>
          </a:ln>
        </p:spPr>
        <p:txBody>
          <a:bodyPr wrap="none" anchor="ctr"/>
          <a:lstStyle/>
          <a:p>
            <a:endParaRPr lang="zh-CN" altLang="en-US"/>
          </a:p>
        </p:txBody>
      </p:sp>
      <p:sp>
        <p:nvSpPr>
          <p:cNvPr id="42018" name="Line 33"/>
          <p:cNvSpPr>
            <a:spLocks noChangeShapeType="1"/>
          </p:cNvSpPr>
          <p:nvPr/>
        </p:nvSpPr>
        <p:spPr bwMode="auto">
          <a:xfrm>
            <a:off x="4495800" y="4648200"/>
            <a:ext cx="1143000" cy="76200"/>
          </a:xfrm>
          <a:prstGeom prst="line">
            <a:avLst/>
          </a:prstGeom>
          <a:noFill/>
          <a:ln w="57150">
            <a:solidFill>
              <a:schemeClr val="tx1"/>
            </a:solidFill>
            <a:round/>
            <a:headEnd/>
            <a:tailEnd/>
          </a:ln>
        </p:spPr>
        <p:txBody>
          <a:bodyPr wrap="none" anchor="ctr"/>
          <a:lstStyle/>
          <a:p>
            <a:endParaRPr lang="zh-CN" altLang="en-US"/>
          </a:p>
        </p:txBody>
      </p:sp>
      <p:sp>
        <p:nvSpPr>
          <p:cNvPr id="42019" name="Line 34"/>
          <p:cNvSpPr>
            <a:spLocks noChangeShapeType="1"/>
          </p:cNvSpPr>
          <p:nvPr/>
        </p:nvSpPr>
        <p:spPr bwMode="auto">
          <a:xfrm flipH="1">
            <a:off x="5715000" y="3657600"/>
            <a:ext cx="76200" cy="990600"/>
          </a:xfrm>
          <a:prstGeom prst="line">
            <a:avLst/>
          </a:prstGeom>
          <a:noFill/>
          <a:ln w="57150">
            <a:solidFill>
              <a:schemeClr val="tx1"/>
            </a:solidFill>
            <a:round/>
            <a:headEnd/>
            <a:tailEnd/>
          </a:ln>
        </p:spPr>
        <p:txBody>
          <a:bodyPr wrap="none" anchor="ctr"/>
          <a:lstStyle/>
          <a:p>
            <a:endParaRPr lang="zh-CN" altLang="en-US"/>
          </a:p>
        </p:txBody>
      </p:sp>
      <p:sp>
        <p:nvSpPr>
          <p:cNvPr id="42020" name="Line 35"/>
          <p:cNvSpPr>
            <a:spLocks noChangeShapeType="1"/>
          </p:cNvSpPr>
          <p:nvPr/>
        </p:nvSpPr>
        <p:spPr bwMode="auto">
          <a:xfrm>
            <a:off x="5791200" y="48006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2021" name="Line 36"/>
          <p:cNvSpPr>
            <a:spLocks noChangeShapeType="1"/>
          </p:cNvSpPr>
          <p:nvPr/>
        </p:nvSpPr>
        <p:spPr bwMode="auto">
          <a:xfrm flipH="1">
            <a:off x="4495800" y="3505200"/>
            <a:ext cx="76200" cy="1066800"/>
          </a:xfrm>
          <a:prstGeom prst="line">
            <a:avLst/>
          </a:prstGeom>
          <a:noFill/>
          <a:ln w="57150" cap="rnd">
            <a:solidFill>
              <a:schemeClr val="tx1"/>
            </a:solidFill>
            <a:prstDash val="sysDot"/>
            <a:round/>
            <a:headEnd/>
            <a:tailEnd/>
          </a:ln>
        </p:spPr>
        <p:txBody>
          <a:bodyPr wrap="none" anchor="ctr"/>
          <a:lstStyle/>
          <a:p>
            <a:endParaRPr lang="zh-CN" altLang="en-US"/>
          </a:p>
        </p:txBody>
      </p:sp>
      <p:sp>
        <p:nvSpPr>
          <p:cNvPr id="42022" name="Line 37"/>
          <p:cNvSpPr>
            <a:spLocks noChangeShapeType="1"/>
          </p:cNvSpPr>
          <p:nvPr/>
        </p:nvSpPr>
        <p:spPr bwMode="auto">
          <a:xfrm flipV="1">
            <a:off x="3429000" y="19812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3" name="Line 38"/>
          <p:cNvSpPr>
            <a:spLocks noChangeShapeType="1"/>
          </p:cNvSpPr>
          <p:nvPr/>
        </p:nvSpPr>
        <p:spPr bwMode="auto">
          <a:xfrm flipV="1">
            <a:off x="2362200" y="2590800"/>
            <a:ext cx="609600" cy="152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4" name="Line 39"/>
          <p:cNvSpPr>
            <a:spLocks noChangeShapeType="1"/>
          </p:cNvSpPr>
          <p:nvPr/>
        </p:nvSpPr>
        <p:spPr bwMode="auto">
          <a:xfrm flipV="1">
            <a:off x="3581400" y="2819400"/>
            <a:ext cx="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5" name="Line 40"/>
          <p:cNvSpPr>
            <a:spLocks noChangeShapeType="1"/>
          </p:cNvSpPr>
          <p:nvPr/>
        </p:nvSpPr>
        <p:spPr bwMode="auto">
          <a:xfrm flipV="1">
            <a:off x="3429000" y="3810000"/>
            <a:ext cx="762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6" name="Line 41"/>
          <p:cNvSpPr>
            <a:spLocks noChangeShapeType="1"/>
          </p:cNvSpPr>
          <p:nvPr/>
        </p:nvSpPr>
        <p:spPr bwMode="auto">
          <a:xfrm flipH="1" flipV="1">
            <a:off x="4953000" y="1981200"/>
            <a:ext cx="7620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7" name="Line 42"/>
          <p:cNvSpPr>
            <a:spLocks noChangeShapeType="1"/>
          </p:cNvSpPr>
          <p:nvPr/>
        </p:nvSpPr>
        <p:spPr bwMode="auto">
          <a:xfrm flipH="1" flipV="1">
            <a:off x="4724400" y="2362200"/>
            <a:ext cx="762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8" name="Line 43"/>
          <p:cNvSpPr>
            <a:spLocks noChangeShapeType="1"/>
          </p:cNvSpPr>
          <p:nvPr/>
        </p:nvSpPr>
        <p:spPr bwMode="auto">
          <a:xfrm flipH="1" flipV="1">
            <a:off x="6400800" y="2667000"/>
            <a:ext cx="6858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29" name="Line 44"/>
          <p:cNvSpPr>
            <a:spLocks noChangeShapeType="1"/>
          </p:cNvSpPr>
          <p:nvPr/>
        </p:nvSpPr>
        <p:spPr bwMode="auto">
          <a:xfrm flipH="1" flipV="1">
            <a:off x="6324600" y="36576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0" name="Line 45"/>
          <p:cNvSpPr>
            <a:spLocks noChangeShapeType="1"/>
          </p:cNvSpPr>
          <p:nvPr/>
        </p:nvSpPr>
        <p:spPr bwMode="auto">
          <a:xfrm flipH="1" flipV="1">
            <a:off x="6096000" y="4724400"/>
            <a:ext cx="9906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1" name="Line 46"/>
          <p:cNvSpPr>
            <a:spLocks noChangeShapeType="1"/>
          </p:cNvSpPr>
          <p:nvPr/>
        </p:nvSpPr>
        <p:spPr bwMode="auto">
          <a:xfrm flipV="1">
            <a:off x="5943600" y="2895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2" name="Line 47"/>
          <p:cNvSpPr>
            <a:spLocks noChangeShapeType="1"/>
          </p:cNvSpPr>
          <p:nvPr/>
        </p:nvSpPr>
        <p:spPr bwMode="auto">
          <a:xfrm flipV="1">
            <a:off x="5867400" y="3962400"/>
            <a:ext cx="7620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3" name="Line 48"/>
          <p:cNvSpPr>
            <a:spLocks noChangeShapeType="1"/>
          </p:cNvSpPr>
          <p:nvPr/>
        </p:nvSpPr>
        <p:spPr bwMode="auto">
          <a:xfrm>
            <a:off x="4800600" y="4495800"/>
            <a:ext cx="609600"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4" name="Line 49"/>
          <p:cNvSpPr>
            <a:spLocks noChangeShapeType="1"/>
          </p:cNvSpPr>
          <p:nvPr/>
        </p:nvSpPr>
        <p:spPr bwMode="auto">
          <a:xfrm flipH="1" flipV="1">
            <a:off x="4876800" y="4876800"/>
            <a:ext cx="6096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5" name="Line 50"/>
          <p:cNvSpPr>
            <a:spLocks noChangeShapeType="1"/>
          </p:cNvSpPr>
          <p:nvPr/>
        </p:nvSpPr>
        <p:spPr bwMode="auto">
          <a:xfrm flipV="1">
            <a:off x="3733800" y="5105400"/>
            <a:ext cx="60960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6" name="Line 51"/>
          <p:cNvSpPr>
            <a:spLocks noChangeShapeType="1"/>
          </p:cNvSpPr>
          <p:nvPr/>
        </p:nvSpPr>
        <p:spPr bwMode="auto">
          <a:xfrm flipV="1">
            <a:off x="2362200" y="3581400"/>
            <a:ext cx="6096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2037" name="Line 52"/>
          <p:cNvSpPr>
            <a:spLocks noChangeShapeType="1"/>
          </p:cNvSpPr>
          <p:nvPr/>
        </p:nvSpPr>
        <p:spPr bwMode="auto">
          <a:xfrm>
            <a:off x="4038600" y="5181600"/>
            <a:ext cx="76200" cy="304800"/>
          </a:xfrm>
          <a:prstGeom prst="line">
            <a:avLst/>
          </a:prstGeom>
          <a:noFill/>
          <a:ln w="57150">
            <a:solidFill>
              <a:srgbClr val="FF0000"/>
            </a:solidFill>
            <a:round/>
            <a:headEnd/>
            <a:tailEnd/>
          </a:ln>
        </p:spPr>
        <p:txBody>
          <a:bodyPr wrap="none" anchor="ctr"/>
          <a:lstStyle/>
          <a:p>
            <a:endParaRPr lang="zh-CN" altLang="en-US"/>
          </a:p>
        </p:txBody>
      </p:sp>
      <p:sp>
        <p:nvSpPr>
          <p:cNvPr id="42038" name="Line 53"/>
          <p:cNvSpPr>
            <a:spLocks noChangeShapeType="1"/>
          </p:cNvSpPr>
          <p:nvPr/>
        </p:nvSpPr>
        <p:spPr bwMode="auto">
          <a:xfrm>
            <a:off x="3886200" y="5334000"/>
            <a:ext cx="381000" cy="0"/>
          </a:xfrm>
          <a:prstGeom prst="line">
            <a:avLst/>
          </a:prstGeom>
          <a:noFill/>
          <a:ln w="57150">
            <a:solidFill>
              <a:srgbClr val="FF0000"/>
            </a:solidFill>
            <a:round/>
            <a:headEnd/>
            <a:tailEnd/>
          </a:ln>
        </p:spPr>
        <p:txBody>
          <a:bodyPr wrap="none" anchor="ctr"/>
          <a:lstStyle/>
          <a:p>
            <a:endParaRPr lang="zh-CN" altLang="en-US"/>
          </a:p>
        </p:txBody>
      </p:sp>
      <p:sp>
        <p:nvSpPr>
          <p:cNvPr id="42039" name="Line 54"/>
          <p:cNvSpPr>
            <a:spLocks noChangeShapeType="1"/>
          </p:cNvSpPr>
          <p:nvPr/>
        </p:nvSpPr>
        <p:spPr bwMode="auto">
          <a:xfrm flipV="1">
            <a:off x="3352800" y="4876800"/>
            <a:ext cx="76200" cy="4572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42040" name="Line 55"/>
          <p:cNvSpPr>
            <a:spLocks noChangeShapeType="1"/>
          </p:cNvSpPr>
          <p:nvPr/>
        </p:nvSpPr>
        <p:spPr bwMode="auto">
          <a:xfrm flipV="1">
            <a:off x="2438400" y="4724400"/>
            <a:ext cx="457200" cy="2286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42041" name="Text Box 56"/>
          <p:cNvSpPr txBox="1">
            <a:spLocks noChangeArrowheads="1"/>
          </p:cNvSpPr>
          <p:nvPr/>
        </p:nvSpPr>
        <p:spPr bwMode="auto">
          <a:xfrm>
            <a:off x="914400" y="533400"/>
            <a:ext cx="6343650" cy="584775"/>
          </a:xfrm>
          <a:prstGeom prst="rect">
            <a:avLst/>
          </a:prstGeom>
          <a:noFill/>
          <a:ln w="9525">
            <a:noFill/>
            <a:miter lim="800000"/>
            <a:headEnd/>
            <a:tailEnd/>
          </a:ln>
        </p:spPr>
        <p:txBody>
          <a:bodyPr>
            <a:spAutoFit/>
          </a:bodyPr>
          <a:lstStyle/>
          <a:p>
            <a:pPr>
              <a:spcBef>
                <a:spcPct val="0"/>
              </a:spcBef>
              <a:defRPr/>
            </a:pPr>
            <a:r>
              <a:rPr lang="zh-CN" altLang="en-US" sz="3200" b="1" dirty="0" smtClean="0">
                <a:solidFill>
                  <a:srgbClr val="C00000"/>
                </a:solidFill>
                <a:latin typeface="Times New Roman" pitchFamily="18" charset="0"/>
                <a:ea typeface="+mj-ea"/>
                <a:cs typeface="Times New Roman" pitchFamily="18" charset="0"/>
              </a:rPr>
              <a:t>修改指针举例（续</a:t>
            </a:r>
            <a:r>
              <a:rPr lang="en-US" altLang="zh-CN" sz="3200" b="1" dirty="0" smtClean="0">
                <a:solidFill>
                  <a:srgbClr val="C00000"/>
                </a:solidFill>
                <a:latin typeface="Times New Roman" pitchFamily="18" charset="0"/>
                <a:ea typeface="+mj-ea"/>
                <a:cs typeface="Times New Roman" pitchFamily="18" charset="0"/>
              </a:rPr>
              <a:t>1</a:t>
            </a:r>
            <a:r>
              <a:rPr lang="zh-CN" altLang="en-US" sz="3200" b="1" dirty="0" smtClean="0">
                <a:solidFill>
                  <a:srgbClr val="C00000"/>
                </a:solidFill>
                <a:latin typeface="Times New Roman" pitchFamily="18" charset="0"/>
                <a:ea typeface="+mj-ea"/>
                <a:cs typeface="Times New Roman" pitchFamily="18" charset="0"/>
              </a:rPr>
              <a:t>）</a:t>
            </a:r>
          </a:p>
        </p:txBody>
      </p:sp>
      <p:sp>
        <p:nvSpPr>
          <p:cNvPr id="42042" name="Text Box 57"/>
          <p:cNvSpPr txBox="1">
            <a:spLocks noChangeArrowheads="1"/>
          </p:cNvSpPr>
          <p:nvPr/>
        </p:nvSpPr>
        <p:spPr bwMode="auto">
          <a:xfrm>
            <a:off x="4648200" y="3238500"/>
            <a:ext cx="514350" cy="396875"/>
          </a:xfrm>
          <a:prstGeom prst="rect">
            <a:avLst/>
          </a:prstGeom>
          <a:noFill/>
          <a:ln w="9525">
            <a:noFill/>
            <a:miter lim="800000"/>
            <a:headEnd/>
            <a:tailEnd/>
          </a:ln>
        </p:spPr>
        <p:txBody>
          <a:bodyPr>
            <a:spAutoFit/>
          </a:bodyPr>
          <a:lstStyle/>
          <a:p>
            <a:pPr>
              <a:spcBef>
                <a:spcPct val="50000"/>
              </a:spcBef>
            </a:pPr>
            <a:r>
              <a:rPr lang="en-US" altLang="zh-CN" sz="2000" b="1" dirty="0"/>
              <a:t>1</a:t>
            </a:r>
          </a:p>
        </p:txBody>
      </p:sp>
      <p:sp>
        <p:nvSpPr>
          <p:cNvPr id="42043" name="Text Box 58"/>
          <p:cNvSpPr txBox="1">
            <a:spLocks noChangeArrowheads="1"/>
          </p:cNvSpPr>
          <p:nvPr/>
        </p:nvSpPr>
        <p:spPr bwMode="auto">
          <a:xfrm>
            <a:off x="4533900" y="4210050"/>
            <a:ext cx="514350" cy="396875"/>
          </a:xfrm>
          <a:prstGeom prst="rect">
            <a:avLst/>
          </a:prstGeom>
          <a:noFill/>
          <a:ln w="9525">
            <a:noFill/>
            <a:miter lim="800000"/>
            <a:headEnd/>
            <a:tailEnd/>
          </a:ln>
        </p:spPr>
        <p:txBody>
          <a:bodyPr>
            <a:spAutoFit/>
          </a:bodyPr>
          <a:lstStyle/>
          <a:p>
            <a:pPr>
              <a:spcBef>
                <a:spcPct val="50000"/>
              </a:spcBef>
            </a:pPr>
            <a:r>
              <a:rPr lang="en-US" altLang="zh-CN" sz="2000" b="1" dirty="0"/>
              <a:t>2</a:t>
            </a:r>
          </a:p>
        </p:txBody>
      </p:sp>
      <p:sp>
        <p:nvSpPr>
          <p:cNvPr id="42044" name="Text Box 59"/>
          <p:cNvSpPr txBox="1">
            <a:spLocks noChangeArrowheads="1"/>
          </p:cNvSpPr>
          <p:nvPr/>
        </p:nvSpPr>
        <p:spPr bwMode="auto">
          <a:xfrm>
            <a:off x="5543550" y="4781550"/>
            <a:ext cx="514350" cy="396875"/>
          </a:xfrm>
          <a:prstGeom prst="rect">
            <a:avLst/>
          </a:prstGeom>
          <a:noFill/>
          <a:ln w="9525">
            <a:noFill/>
            <a:miter lim="800000"/>
            <a:headEnd/>
            <a:tailEnd/>
          </a:ln>
        </p:spPr>
        <p:txBody>
          <a:bodyPr>
            <a:spAutoFit/>
          </a:bodyPr>
          <a:lstStyle/>
          <a:p>
            <a:pPr>
              <a:spcBef>
                <a:spcPct val="50000"/>
              </a:spcBef>
            </a:pPr>
            <a:r>
              <a:rPr lang="en-US" altLang="zh-CN" sz="2000" b="1" dirty="0"/>
              <a:t>3</a:t>
            </a:r>
          </a:p>
        </p:txBody>
      </p:sp>
      <p:sp>
        <p:nvSpPr>
          <p:cNvPr id="42045" name="Text Box 60"/>
          <p:cNvSpPr txBox="1">
            <a:spLocks noChangeArrowheads="1"/>
          </p:cNvSpPr>
          <p:nvPr/>
        </p:nvSpPr>
        <p:spPr bwMode="auto">
          <a:xfrm>
            <a:off x="3067050" y="5772150"/>
            <a:ext cx="514350" cy="396875"/>
          </a:xfrm>
          <a:prstGeom prst="rect">
            <a:avLst/>
          </a:prstGeom>
          <a:noFill/>
          <a:ln w="9525">
            <a:noFill/>
            <a:miter lim="800000"/>
            <a:headEnd/>
            <a:tailEnd/>
          </a:ln>
        </p:spPr>
        <p:txBody>
          <a:bodyPr>
            <a:spAutoFit/>
          </a:bodyPr>
          <a:lstStyle/>
          <a:p>
            <a:pPr>
              <a:spcBef>
                <a:spcPct val="50000"/>
              </a:spcBef>
            </a:pPr>
            <a:r>
              <a:rPr lang="en-US" altLang="zh-CN" sz="2000" b="1" dirty="0"/>
              <a:t>4</a:t>
            </a:r>
          </a:p>
        </p:txBody>
      </p:sp>
      <p:sp>
        <p:nvSpPr>
          <p:cNvPr id="42046" name="Text Box 61"/>
          <p:cNvSpPr txBox="1">
            <a:spLocks noChangeArrowheads="1"/>
          </p:cNvSpPr>
          <p:nvPr/>
        </p:nvSpPr>
        <p:spPr bwMode="auto">
          <a:xfrm>
            <a:off x="5257800" y="5829300"/>
            <a:ext cx="514350" cy="396875"/>
          </a:xfrm>
          <a:prstGeom prst="rect">
            <a:avLst/>
          </a:prstGeom>
          <a:noFill/>
          <a:ln w="9525">
            <a:noFill/>
            <a:miter lim="800000"/>
            <a:headEnd/>
            <a:tailEnd/>
          </a:ln>
        </p:spPr>
        <p:txBody>
          <a:bodyPr>
            <a:spAutoFit/>
          </a:bodyPr>
          <a:lstStyle/>
          <a:p>
            <a:pPr>
              <a:spcBef>
                <a:spcPct val="50000"/>
              </a:spcBef>
            </a:pPr>
            <a:r>
              <a:rPr lang="en-US" altLang="zh-CN" sz="2000" b="1" dirty="0"/>
              <a:t>5</a:t>
            </a:r>
          </a:p>
        </p:txBody>
      </p:sp>
      <p:sp>
        <p:nvSpPr>
          <p:cNvPr id="42047" name="Text Box 62"/>
          <p:cNvSpPr txBox="1">
            <a:spLocks noChangeArrowheads="1"/>
          </p:cNvSpPr>
          <p:nvPr/>
        </p:nvSpPr>
        <p:spPr bwMode="auto">
          <a:xfrm>
            <a:off x="3333750" y="4476750"/>
            <a:ext cx="514350" cy="396875"/>
          </a:xfrm>
          <a:prstGeom prst="rect">
            <a:avLst/>
          </a:prstGeom>
          <a:noFill/>
          <a:ln w="9525">
            <a:noFill/>
            <a:miter lim="800000"/>
            <a:headEnd/>
            <a:tailEnd/>
          </a:ln>
        </p:spPr>
        <p:txBody>
          <a:bodyPr>
            <a:spAutoFit/>
          </a:bodyPr>
          <a:lstStyle/>
          <a:p>
            <a:pPr>
              <a:spcBef>
                <a:spcPct val="50000"/>
              </a:spcBef>
            </a:pPr>
            <a:r>
              <a:rPr lang="en-US" altLang="zh-CN" sz="2000" b="1" dirty="0"/>
              <a:t>6</a:t>
            </a:r>
          </a:p>
        </p:txBody>
      </p:sp>
      <p:sp>
        <p:nvSpPr>
          <p:cNvPr id="42048" name="Text Box 63"/>
          <p:cNvSpPr txBox="1">
            <a:spLocks noChangeArrowheads="1"/>
          </p:cNvSpPr>
          <p:nvPr/>
        </p:nvSpPr>
        <p:spPr bwMode="auto">
          <a:xfrm>
            <a:off x="4743450" y="1466850"/>
            <a:ext cx="514350" cy="396875"/>
          </a:xfrm>
          <a:prstGeom prst="rect">
            <a:avLst/>
          </a:prstGeom>
          <a:noFill/>
          <a:ln w="9525">
            <a:noFill/>
            <a:miter lim="800000"/>
            <a:headEnd/>
            <a:tailEnd/>
          </a:ln>
        </p:spPr>
        <p:txBody>
          <a:bodyPr>
            <a:spAutoFit/>
          </a:bodyPr>
          <a:lstStyle/>
          <a:p>
            <a:pPr>
              <a:spcBef>
                <a:spcPct val="50000"/>
              </a:spcBef>
            </a:pPr>
            <a:r>
              <a:rPr lang="en-US" altLang="zh-CN" sz="2000" b="1" dirty="0"/>
              <a: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p>
            <a:fld id="{3B5B6701-EDE3-455F-97D5-BE771E7BE068}" type="slidenum">
              <a:rPr lang="en-US" altLang="zh-CN" smtClean="0">
                <a:ea typeface="黑体" pitchFamily="49" charset="-122"/>
              </a:rPr>
              <a:pPr/>
              <a:t>46</a:t>
            </a:fld>
            <a:endParaRPr lang="en-US" altLang="zh-CN" smtClean="0">
              <a:ea typeface="黑体" pitchFamily="49" charset="-122"/>
            </a:endParaRPr>
          </a:p>
        </p:txBody>
      </p:sp>
      <p:sp>
        <p:nvSpPr>
          <p:cNvPr id="43011" name="Oval 2"/>
          <p:cNvSpPr>
            <a:spLocks noChangeArrowheads="1"/>
          </p:cNvSpPr>
          <p:nvPr/>
        </p:nvSpPr>
        <p:spPr bwMode="auto">
          <a:xfrm>
            <a:off x="4495800" y="1828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12" name="Oval 3"/>
          <p:cNvSpPr>
            <a:spLocks noChangeArrowheads="1"/>
          </p:cNvSpPr>
          <p:nvPr/>
        </p:nvSpPr>
        <p:spPr bwMode="auto">
          <a:xfrm>
            <a:off x="3276600" y="2590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13" name="Oval 4"/>
          <p:cNvSpPr>
            <a:spLocks noChangeArrowheads="1"/>
          </p:cNvSpPr>
          <p:nvPr/>
        </p:nvSpPr>
        <p:spPr bwMode="auto">
          <a:xfrm>
            <a:off x="5715000" y="2590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14" name="Oval 5"/>
          <p:cNvSpPr>
            <a:spLocks noChangeArrowheads="1"/>
          </p:cNvSpPr>
          <p:nvPr/>
        </p:nvSpPr>
        <p:spPr bwMode="auto">
          <a:xfrm>
            <a:off x="3276600" y="3505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15" name="Oval 6"/>
          <p:cNvSpPr>
            <a:spLocks noChangeArrowheads="1"/>
          </p:cNvSpPr>
          <p:nvPr/>
        </p:nvSpPr>
        <p:spPr bwMode="auto">
          <a:xfrm>
            <a:off x="4495800" y="3352800"/>
            <a:ext cx="152400" cy="152400"/>
          </a:xfrm>
          <a:prstGeom prst="ellipse">
            <a:avLst/>
          </a:prstGeom>
          <a:noFill/>
          <a:ln w="57150">
            <a:solidFill>
              <a:srgbClr val="FF0000"/>
            </a:solidFill>
            <a:round/>
            <a:headEnd/>
            <a:tailEnd/>
          </a:ln>
        </p:spPr>
        <p:txBody>
          <a:bodyPr wrap="none" anchor="ctr"/>
          <a:lstStyle/>
          <a:p>
            <a:endParaRPr lang="zh-CN" altLang="en-US"/>
          </a:p>
        </p:txBody>
      </p:sp>
      <p:sp>
        <p:nvSpPr>
          <p:cNvPr id="43016" name="Oval 7"/>
          <p:cNvSpPr>
            <a:spLocks noChangeArrowheads="1"/>
          </p:cNvSpPr>
          <p:nvPr/>
        </p:nvSpPr>
        <p:spPr bwMode="auto">
          <a:xfrm>
            <a:off x="5715000" y="3505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17" name="Oval 8"/>
          <p:cNvSpPr>
            <a:spLocks noChangeArrowheads="1"/>
          </p:cNvSpPr>
          <p:nvPr/>
        </p:nvSpPr>
        <p:spPr bwMode="auto">
          <a:xfrm>
            <a:off x="7239000" y="31242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18" name="Oval 9"/>
          <p:cNvSpPr>
            <a:spLocks noChangeArrowheads="1"/>
          </p:cNvSpPr>
          <p:nvPr/>
        </p:nvSpPr>
        <p:spPr bwMode="auto">
          <a:xfrm>
            <a:off x="7239000" y="4114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19" name="Line 10"/>
          <p:cNvSpPr>
            <a:spLocks noChangeShapeType="1"/>
          </p:cNvSpPr>
          <p:nvPr/>
        </p:nvSpPr>
        <p:spPr bwMode="auto">
          <a:xfrm flipH="1">
            <a:off x="3429000" y="1981200"/>
            <a:ext cx="1066800" cy="609600"/>
          </a:xfrm>
          <a:prstGeom prst="line">
            <a:avLst/>
          </a:prstGeom>
          <a:noFill/>
          <a:ln w="57150">
            <a:solidFill>
              <a:schemeClr val="tx1"/>
            </a:solidFill>
            <a:round/>
            <a:headEnd/>
            <a:tailEnd/>
          </a:ln>
        </p:spPr>
        <p:txBody>
          <a:bodyPr wrap="none" anchor="ctr"/>
          <a:lstStyle/>
          <a:p>
            <a:endParaRPr lang="zh-CN" altLang="en-US"/>
          </a:p>
        </p:txBody>
      </p:sp>
      <p:sp>
        <p:nvSpPr>
          <p:cNvPr id="43020" name="Line 11"/>
          <p:cNvSpPr>
            <a:spLocks noChangeShapeType="1"/>
          </p:cNvSpPr>
          <p:nvPr/>
        </p:nvSpPr>
        <p:spPr bwMode="auto">
          <a:xfrm>
            <a:off x="4572000" y="1981200"/>
            <a:ext cx="1143000" cy="609600"/>
          </a:xfrm>
          <a:prstGeom prst="line">
            <a:avLst/>
          </a:prstGeom>
          <a:noFill/>
          <a:ln w="57150">
            <a:solidFill>
              <a:schemeClr val="tx1"/>
            </a:solidFill>
            <a:round/>
            <a:headEnd/>
            <a:tailEnd/>
          </a:ln>
        </p:spPr>
        <p:txBody>
          <a:bodyPr wrap="none" anchor="ctr"/>
          <a:lstStyle/>
          <a:p>
            <a:endParaRPr lang="zh-CN" altLang="en-US"/>
          </a:p>
        </p:txBody>
      </p:sp>
      <p:sp>
        <p:nvSpPr>
          <p:cNvPr id="43021" name="Line 12"/>
          <p:cNvSpPr>
            <a:spLocks noChangeShapeType="1"/>
          </p:cNvSpPr>
          <p:nvPr/>
        </p:nvSpPr>
        <p:spPr bwMode="auto">
          <a:xfrm>
            <a:off x="33528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3022" name="Line 13"/>
          <p:cNvSpPr>
            <a:spLocks noChangeShapeType="1"/>
          </p:cNvSpPr>
          <p:nvPr/>
        </p:nvSpPr>
        <p:spPr bwMode="auto">
          <a:xfrm>
            <a:off x="57912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3023" name="Line 14"/>
          <p:cNvSpPr>
            <a:spLocks noChangeShapeType="1"/>
          </p:cNvSpPr>
          <p:nvPr/>
        </p:nvSpPr>
        <p:spPr bwMode="auto">
          <a:xfrm>
            <a:off x="4572000" y="1981200"/>
            <a:ext cx="0" cy="1371600"/>
          </a:xfrm>
          <a:prstGeom prst="line">
            <a:avLst/>
          </a:prstGeom>
          <a:noFill/>
          <a:ln w="57150">
            <a:solidFill>
              <a:schemeClr val="tx1"/>
            </a:solidFill>
            <a:round/>
            <a:headEnd/>
            <a:tailEnd/>
          </a:ln>
        </p:spPr>
        <p:txBody>
          <a:bodyPr wrap="none" anchor="ctr"/>
          <a:lstStyle/>
          <a:p>
            <a:endParaRPr lang="zh-CN" altLang="en-US"/>
          </a:p>
        </p:txBody>
      </p:sp>
      <p:sp>
        <p:nvSpPr>
          <p:cNvPr id="43024" name="Oval 15"/>
          <p:cNvSpPr>
            <a:spLocks noChangeArrowheads="1"/>
          </p:cNvSpPr>
          <p:nvPr/>
        </p:nvSpPr>
        <p:spPr bwMode="auto">
          <a:xfrm>
            <a:off x="2133600" y="2895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25" name="Oval 16"/>
          <p:cNvSpPr>
            <a:spLocks noChangeArrowheads="1"/>
          </p:cNvSpPr>
          <p:nvPr/>
        </p:nvSpPr>
        <p:spPr bwMode="auto">
          <a:xfrm>
            <a:off x="2057400" y="4038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26" name="Line 17"/>
          <p:cNvSpPr>
            <a:spLocks noChangeShapeType="1"/>
          </p:cNvSpPr>
          <p:nvPr/>
        </p:nvSpPr>
        <p:spPr bwMode="auto">
          <a:xfrm flipV="1">
            <a:off x="2286000" y="2667000"/>
            <a:ext cx="990600" cy="304800"/>
          </a:xfrm>
          <a:prstGeom prst="line">
            <a:avLst/>
          </a:prstGeom>
          <a:noFill/>
          <a:ln w="57150">
            <a:solidFill>
              <a:schemeClr val="tx1"/>
            </a:solidFill>
            <a:round/>
            <a:headEnd/>
            <a:tailEnd/>
          </a:ln>
        </p:spPr>
        <p:txBody>
          <a:bodyPr wrap="none" anchor="ctr"/>
          <a:lstStyle/>
          <a:p>
            <a:endParaRPr lang="zh-CN" altLang="en-US"/>
          </a:p>
        </p:txBody>
      </p:sp>
      <p:sp>
        <p:nvSpPr>
          <p:cNvPr id="43027" name="Line 18"/>
          <p:cNvSpPr>
            <a:spLocks noChangeShapeType="1"/>
          </p:cNvSpPr>
          <p:nvPr/>
        </p:nvSpPr>
        <p:spPr bwMode="auto">
          <a:xfrm flipH="1" flipV="1">
            <a:off x="5867400" y="26670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3028" name="Line 19"/>
          <p:cNvSpPr>
            <a:spLocks noChangeShapeType="1"/>
          </p:cNvSpPr>
          <p:nvPr/>
        </p:nvSpPr>
        <p:spPr bwMode="auto">
          <a:xfrm flipH="1" flipV="1">
            <a:off x="5791200" y="3581400"/>
            <a:ext cx="1447800" cy="609600"/>
          </a:xfrm>
          <a:prstGeom prst="line">
            <a:avLst/>
          </a:prstGeom>
          <a:noFill/>
          <a:ln w="57150">
            <a:solidFill>
              <a:schemeClr val="tx1"/>
            </a:solidFill>
            <a:round/>
            <a:headEnd/>
            <a:tailEnd/>
          </a:ln>
        </p:spPr>
        <p:txBody>
          <a:bodyPr wrap="none" anchor="ctr"/>
          <a:lstStyle/>
          <a:p>
            <a:endParaRPr lang="zh-CN" altLang="en-US"/>
          </a:p>
        </p:txBody>
      </p:sp>
      <p:sp>
        <p:nvSpPr>
          <p:cNvPr id="43029" name="Line 20"/>
          <p:cNvSpPr>
            <a:spLocks noChangeShapeType="1"/>
          </p:cNvSpPr>
          <p:nvPr/>
        </p:nvSpPr>
        <p:spPr bwMode="auto">
          <a:xfrm flipV="1">
            <a:off x="2209800" y="3657600"/>
            <a:ext cx="1066800" cy="457200"/>
          </a:xfrm>
          <a:prstGeom prst="line">
            <a:avLst/>
          </a:prstGeom>
          <a:noFill/>
          <a:ln w="57150">
            <a:solidFill>
              <a:schemeClr val="tx1"/>
            </a:solidFill>
            <a:round/>
            <a:headEnd/>
            <a:tailEnd/>
          </a:ln>
        </p:spPr>
        <p:txBody>
          <a:bodyPr wrap="none" anchor="ctr"/>
          <a:lstStyle/>
          <a:p>
            <a:endParaRPr lang="zh-CN" altLang="en-US"/>
          </a:p>
        </p:txBody>
      </p:sp>
      <p:sp>
        <p:nvSpPr>
          <p:cNvPr id="43030" name="Oval 21"/>
          <p:cNvSpPr>
            <a:spLocks noChangeArrowheads="1"/>
          </p:cNvSpPr>
          <p:nvPr/>
        </p:nvSpPr>
        <p:spPr bwMode="auto">
          <a:xfrm>
            <a:off x="3200400" y="45720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31" name="Oval 22"/>
          <p:cNvSpPr>
            <a:spLocks noChangeArrowheads="1"/>
          </p:cNvSpPr>
          <p:nvPr/>
        </p:nvSpPr>
        <p:spPr bwMode="auto">
          <a:xfrm>
            <a:off x="3124200" y="5638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32" name="Oval 23"/>
          <p:cNvSpPr>
            <a:spLocks noChangeArrowheads="1"/>
          </p:cNvSpPr>
          <p:nvPr/>
        </p:nvSpPr>
        <p:spPr bwMode="auto">
          <a:xfrm>
            <a:off x="2133600" y="5181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33" name="Oval 24"/>
          <p:cNvSpPr>
            <a:spLocks noChangeArrowheads="1"/>
          </p:cNvSpPr>
          <p:nvPr/>
        </p:nvSpPr>
        <p:spPr bwMode="auto">
          <a:xfrm>
            <a:off x="4419600" y="45720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34" name="Oval 25"/>
          <p:cNvSpPr>
            <a:spLocks noChangeArrowheads="1"/>
          </p:cNvSpPr>
          <p:nvPr/>
        </p:nvSpPr>
        <p:spPr bwMode="auto">
          <a:xfrm>
            <a:off x="5638800" y="4648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3035" name="Oval 26"/>
          <p:cNvSpPr>
            <a:spLocks noChangeArrowheads="1"/>
          </p:cNvSpPr>
          <p:nvPr/>
        </p:nvSpPr>
        <p:spPr bwMode="auto">
          <a:xfrm>
            <a:off x="7162800" y="5334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36" name="Oval 27"/>
          <p:cNvSpPr>
            <a:spLocks noChangeArrowheads="1"/>
          </p:cNvSpPr>
          <p:nvPr/>
        </p:nvSpPr>
        <p:spPr bwMode="auto">
          <a:xfrm>
            <a:off x="5334000" y="5715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3037" name="Line 28"/>
          <p:cNvSpPr>
            <a:spLocks noChangeShapeType="1"/>
          </p:cNvSpPr>
          <p:nvPr/>
        </p:nvSpPr>
        <p:spPr bwMode="auto">
          <a:xfrm flipH="1">
            <a:off x="3276600" y="3657600"/>
            <a:ext cx="76200" cy="914400"/>
          </a:xfrm>
          <a:prstGeom prst="line">
            <a:avLst/>
          </a:prstGeom>
          <a:noFill/>
          <a:ln w="57150">
            <a:solidFill>
              <a:schemeClr val="tx1"/>
            </a:solidFill>
            <a:round/>
            <a:headEnd/>
            <a:tailEnd/>
          </a:ln>
        </p:spPr>
        <p:txBody>
          <a:bodyPr wrap="none" anchor="ctr"/>
          <a:lstStyle/>
          <a:p>
            <a:endParaRPr lang="zh-CN" altLang="en-US"/>
          </a:p>
        </p:txBody>
      </p:sp>
      <p:sp>
        <p:nvSpPr>
          <p:cNvPr id="43038" name="Line 29"/>
          <p:cNvSpPr>
            <a:spLocks noChangeShapeType="1"/>
          </p:cNvSpPr>
          <p:nvPr/>
        </p:nvSpPr>
        <p:spPr bwMode="auto">
          <a:xfrm flipV="1">
            <a:off x="2286000" y="4724400"/>
            <a:ext cx="914400" cy="533400"/>
          </a:xfrm>
          <a:prstGeom prst="line">
            <a:avLst/>
          </a:prstGeom>
          <a:noFill/>
          <a:ln w="57150">
            <a:solidFill>
              <a:schemeClr val="tx1"/>
            </a:solidFill>
            <a:round/>
            <a:headEnd/>
            <a:tailEnd/>
          </a:ln>
        </p:spPr>
        <p:txBody>
          <a:bodyPr wrap="none" anchor="ctr"/>
          <a:lstStyle/>
          <a:p>
            <a:endParaRPr lang="zh-CN" altLang="en-US"/>
          </a:p>
        </p:txBody>
      </p:sp>
      <p:sp>
        <p:nvSpPr>
          <p:cNvPr id="43039" name="Line 30"/>
          <p:cNvSpPr>
            <a:spLocks noChangeShapeType="1"/>
          </p:cNvSpPr>
          <p:nvPr/>
        </p:nvSpPr>
        <p:spPr bwMode="auto">
          <a:xfrm flipH="1">
            <a:off x="3200400" y="4724400"/>
            <a:ext cx="76200" cy="914400"/>
          </a:xfrm>
          <a:prstGeom prst="line">
            <a:avLst/>
          </a:prstGeom>
          <a:noFill/>
          <a:ln w="57150">
            <a:solidFill>
              <a:schemeClr val="tx1"/>
            </a:solidFill>
            <a:round/>
            <a:headEnd/>
            <a:tailEnd/>
          </a:ln>
        </p:spPr>
        <p:txBody>
          <a:bodyPr wrap="none" anchor="ctr"/>
          <a:lstStyle/>
          <a:p>
            <a:endParaRPr lang="zh-CN" altLang="en-US"/>
          </a:p>
        </p:txBody>
      </p:sp>
      <p:sp>
        <p:nvSpPr>
          <p:cNvPr id="43040" name="Line 31"/>
          <p:cNvSpPr>
            <a:spLocks noChangeShapeType="1"/>
          </p:cNvSpPr>
          <p:nvPr/>
        </p:nvSpPr>
        <p:spPr bwMode="auto">
          <a:xfrm flipV="1">
            <a:off x="3200400" y="4724400"/>
            <a:ext cx="1295400" cy="914400"/>
          </a:xfrm>
          <a:prstGeom prst="line">
            <a:avLst/>
          </a:prstGeom>
          <a:noFill/>
          <a:ln w="57150">
            <a:solidFill>
              <a:schemeClr val="tx1"/>
            </a:solidFill>
            <a:round/>
            <a:headEnd/>
            <a:tailEnd/>
          </a:ln>
        </p:spPr>
        <p:txBody>
          <a:bodyPr wrap="none" anchor="ctr"/>
          <a:lstStyle/>
          <a:p>
            <a:endParaRPr lang="zh-CN" altLang="en-US"/>
          </a:p>
        </p:txBody>
      </p:sp>
      <p:sp>
        <p:nvSpPr>
          <p:cNvPr id="43041" name="Line 32"/>
          <p:cNvSpPr>
            <a:spLocks noChangeShapeType="1"/>
          </p:cNvSpPr>
          <p:nvPr/>
        </p:nvSpPr>
        <p:spPr bwMode="auto">
          <a:xfrm>
            <a:off x="4495800" y="4724400"/>
            <a:ext cx="914400" cy="990600"/>
          </a:xfrm>
          <a:prstGeom prst="line">
            <a:avLst/>
          </a:prstGeom>
          <a:noFill/>
          <a:ln w="57150">
            <a:solidFill>
              <a:schemeClr val="tx1"/>
            </a:solidFill>
            <a:round/>
            <a:headEnd/>
            <a:tailEnd/>
          </a:ln>
        </p:spPr>
        <p:txBody>
          <a:bodyPr wrap="none" anchor="ctr"/>
          <a:lstStyle/>
          <a:p>
            <a:endParaRPr lang="zh-CN" altLang="en-US"/>
          </a:p>
        </p:txBody>
      </p:sp>
      <p:sp>
        <p:nvSpPr>
          <p:cNvPr id="43042" name="Line 33"/>
          <p:cNvSpPr>
            <a:spLocks noChangeShapeType="1"/>
          </p:cNvSpPr>
          <p:nvPr/>
        </p:nvSpPr>
        <p:spPr bwMode="auto">
          <a:xfrm>
            <a:off x="4495800" y="4648200"/>
            <a:ext cx="1143000" cy="76200"/>
          </a:xfrm>
          <a:prstGeom prst="line">
            <a:avLst/>
          </a:prstGeom>
          <a:noFill/>
          <a:ln w="57150">
            <a:solidFill>
              <a:schemeClr val="tx1"/>
            </a:solidFill>
            <a:round/>
            <a:headEnd/>
            <a:tailEnd/>
          </a:ln>
        </p:spPr>
        <p:txBody>
          <a:bodyPr wrap="none" anchor="ctr"/>
          <a:lstStyle/>
          <a:p>
            <a:endParaRPr lang="zh-CN" altLang="en-US"/>
          </a:p>
        </p:txBody>
      </p:sp>
      <p:sp>
        <p:nvSpPr>
          <p:cNvPr id="43043" name="Line 34"/>
          <p:cNvSpPr>
            <a:spLocks noChangeShapeType="1"/>
          </p:cNvSpPr>
          <p:nvPr/>
        </p:nvSpPr>
        <p:spPr bwMode="auto">
          <a:xfrm flipH="1">
            <a:off x="5715000" y="3657600"/>
            <a:ext cx="76200" cy="990600"/>
          </a:xfrm>
          <a:prstGeom prst="line">
            <a:avLst/>
          </a:prstGeom>
          <a:noFill/>
          <a:ln w="57150">
            <a:solidFill>
              <a:schemeClr val="tx1"/>
            </a:solidFill>
            <a:round/>
            <a:headEnd/>
            <a:tailEnd/>
          </a:ln>
        </p:spPr>
        <p:txBody>
          <a:bodyPr wrap="none" anchor="ctr"/>
          <a:lstStyle/>
          <a:p>
            <a:endParaRPr lang="zh-CN" altLang="en-US"/>
          </a:p>
        </p:txBody>
      </p:sp>
      <p:sp>
        <p:nvSpPr>
          <p:cNvPr id="43044" name="Line 35"/>
          <p:cNvSpPr>
            <a:spLocks noChangeShapeType="1"/>
          </p:cNvSpPr>
          <p:nvPr/>
        </p:nvSpPr>
        <p:spPr bwMode="auto">
          <a:xfrm>
            <a:off x="5791200" y="48006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3045" name="Line 36"/>
          <p:cNvSpPr>
            <a:spLocks noChangeShapeType="1"/>
          </p:cNvSpPr>
          <p:nvPr/>
        </p:nvSpPr>
        <p:spPr bwMode="auto">
          <a:xfrm flipH="1">
            <a:off x="4495800" y="3505200"/>
            <a:ext cx="76200" cy="1066800"/>
          </a:xfrm>
          <a:prstGeom prst="line">
            <a:avLst/>
          </a:prstGeom>
          <a:noFill/>
          <a:ln w="57150" cap="rnd">
            <a:solidFill>
              <a:schemeClr val="tx1"/>
            </a:solidFill>
            <a:prstDash val="sysDot"/>
            <a:round/>
            <a:headEnd/>
            <a:tailEnd/>
          </a:ln>
        </p:spPr>
        <p:txBody>
          <a:bodyPr wrap="none" anchor="ctr"/>
          <a:lstStyle/>
          <a:p>
            <a:endParaRPr lang="zh-CN" altLang="en-US"/>
          </a:p>
        </p:txBody>
      </p:sp>
      <p:sp>
        <p:nvSpPr>
          <p:cNvPr id="43046" name="Line 37"/>
          <p:cNvSpPr>
            <a:spLocks noChangeShapeType="1"/>
          </p:cNvSpPr>
          <p:nvPr/>
        </p:nvSpPr>
        <p:spPr bwMode="auto">
          <a:xfrm flipV="1">
            <a:off x="3429000" y="19812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47" name="Line 38"/>
          <p:cNvSpPr>
            <a:spLocks noChangeShapeType="1"/>
          </p:cNvSpPr>
          <p:nvPr/>
        </p:nvSpPr>
        <p:spPr bwMode="auto">
          <a:xfrm flipV="1">
            <a:off x="2362200" y="2590800"/>
            <a:ext cx="609600" cy="152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48" name="Line 39"/>
          <p:cNvSpPr>
            <a:spLocks noChangeShapeType="1"/>
          </p:cNvSpPr>
          <p:nvPr/>
        </p:nvSpPr>
        <p:spPr bwMode="auto">
          <a:xfrm flipV="1">
            <a:off x="3581400" y="2819400"/>
            <a:ext cx="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49" name="Line 40"/>
          <p:cNvSpPr>
            <a:spLocks noChangeShapeType="1"/>
          </p:cNvSpPr>
          <p:nvPr/>
        </p:nvSpPr>
        <p:spPr bwMode="auto">
          <a:xfrm flipV="1">
            <a:off x="3429000" y="3810000"/>
            <a:ext cx="762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0" name="Line 41"/>
          <p:cNvSpPr>
            <a:spLocks noChangeShapeType="1"/>
          </p:cNvSpPr>
          <p:nvPr/>
        </p:nvSpPr>
        <p:spPr bwMode="auto">
          <a:xfrm flipH="1" flipV="1">
            <a:off x="4953000" y="1981200"/>
            <a:ext cx="7620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1" name="Line 42"/>
          <p:cNvSpPr>
            <a:spLocks noChangeShapeType="1"/>
          </p:cNvSpPr>
          <p:nvPr/>
        </p:nvSpPr>
        <p:spPr bwMode="auto">
          <a:xfrm flipH="1" flipV="1">
            <a:off x="4724400" y="2362200"/>
            <a:ext cx="762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2" name="Line 43"/>
          <p:cNvSpPr>
            <a:spLocks noChangeShapeType="1"/>
          </p:cNvSpPr>
          <p:nvPr/>
        </p:nvSpPr>
        <p:spPr bwMode="auto">
          <a:xfrm flipH="1" flipV="1">
            <a:off x="6400800" y="2667000"/>
            <a:ext cx="6858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3" name="Line 44"/>
          <p:cNvSpPr>
            <a:spLocks noChangeShapeType="1"/>
          </p:cNvSpPr>
          <p:nvPr/>
        </p:nvSpPr>
        <p:spPr bwMode="auto">
          <a:xfrm flipH="1" flipV="1">
            <a:off x="6324600" y="36576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4" name="Line 45"/>
          <p:cNvSpPr>
            <a:spLocks noChangeShapeType="1"/>
          </p:cNvSpPr>
          <p:nvPr/>
        </p:nvSpPr>
        <p:spPr bwMode="auto">
          <a:xfrm flipH="1" flipV="1">
            <a:off x="6096000" y="4724400"/>
            <a:ext cx="9906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5" name="Line 46"/>
          <p:cNvSpPr>
            <a:spLocks noChangeShapeType="1"/>
          </p:cNvSpPr>
          <p:nvPr/>
        </p:nvSpPr>
        <p:spPr bwMode="auto">
          <a:xfrm flipV="1">
            <a:off x="5943600" y="2895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6" name="Line 47"/>
          <p:cNvSpPr>
            <a:spLocks noChangeShapeType="1"/>
          </p:cNvSpPr>
          <p:nvPr/>
        </p:nvSpPr>
        <p:spPr bwMode="auto">
          <a:xfrm flipV="1">
            <a:off x="5867400" y="3962400"/>
            <a:ext cx="7620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7" name="Line 48"/>
          <p:cNvSpPr>
            <a:spLocks noChangeShapeType="1"/>
          </p:cNvSpPr>
          <p:nvPr/>
        </p:nvSpPr>
        <p:spPr bwMode="auto">
          <a:xfrm>
            <a:off x="4800600" y="4495800"/>
            <a:ext cx="609600"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8" name="Line 49"/>
          <p:cNvSpPr>
            <a:spLocks noChangeShapeType="1"/>
          </p:cNvSpPr>
          <p:nvPr/>
        </p:nvSpPr>
        <p:spPr bwMode="auto">
          <a:xfrm flipH="1" flipV="1">
            <a:off x="4876800" y="4876800"/>
            <a:ext cx="6096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59" name="Line 50"/>
          <p:cNvSpPr>
            <a:spLocks noChangeShapeType="1"/>
          </p:cNvSpPr>
          <p:nvPr/>
        </p:nvSpPr>
        <p:spPr bwMode="auto">
          <a:xfrm flipV="1">
            <a:off x="3733800" y="5105400"/>
            <a:ext cx="60960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60" name="Line 51"/>
          <p:cNvSpPr>
            <a:spLocks noChangeShapeType="1"/>
          </p:cNvSpPr>
          <p:nvPr/>
        </p:nvSpPr>
        <p:spPr bwMode="auto">
          <a:xfrm flipV="1">
            <a:off x="2362200" y="3581400"/>
            <a:ext cx="6096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61" name="Line 52"/>
          <p:cNvSpPr>
            <a:spLocks noChangeShapeType="1"/>
          </p:cNvSpPr>
          <p:nvPr/>
        </p:nvSpPr>
        <p:spPr bwMode="auto">
          <a:xfrm>
            <a:off x="4038600" y="5181600"/>
            <a:ext cx="76200" cy="304800"/>
          </a:xfrm>
          <a:prstGeom prst="line">
            <a:avLst/>
          </a:prstGeom>
          <a:noFill/>
          <a:ln w="57150">
            <a:solidFill>
              <a:srgbClr val="FF0000"/>
            </a:solidFill>
            <a:round/>
            <a:headEnd/>
            <a:tailEnd/>
          </a:ln>
        </p:spPr>
        <p:txBody>
          <a:bodyPr wrap="none" anchor="ctr"/>
          <a:lstStyle/>
          <a:p>
            <a:endParaRPr lang="zh-CN" altLang="en-US"/>
          </a:p>
        </p:txBody>
      </p:sp>
      <p:sp>
        <p:nvSpPr>
          <p:cNvPr id="43062" name="Line 53"/>
          <p:cNvSpPr>
            <a:spLocks noChangeShapeType="1"/>
          </p:cNvSpPr>
          <p:nvPr/>
        </p:nvSpPr>
        <p:spPr bwMode="auto">
          <a:xfrm>
            <a:off x="3886200" y="5334000"/>
            <a:ext cx="381000" cy="0"/>
          </a:xfrm>
          <a:prstGeom prst="line">
            <a:avLst/>
          </a:prstGeom>
          <a:noFill/>
          <a:ln w="57150">
            <a:solidFill>
              <a:srgbClr val="FF0000"/>
            </a:solidFill>
            <a:round/>
            <a:headEnd/>
            <a:tailEnd/>
          </a:ln>
        </p:spPr>
        <p:txBody>
          <a:bodyPr wrap="none" anchor="ctr"/>
          <a:lstStyle/>
          <a:p>
            <a:endParaRPr lang="zh-CN" altLang="en-US"/>
          </a:p>
        </p:txBody>
      </p:sp>
      <p:sp>
        <p:nvSpPr>
          <p:cNvPr id="43063" name="Line 54"/>
          <p:cNvSpPr>
            <a:spLocks noChangeShapeType="1"/>
          </p:cNvSpPr>
          <p:nvPr/>
        </p:nvSpPr>
        <p:spPr bwMode="auto">
          <a:xfrm flipV="1">
            <a:off x="3352800" y="4876800"/>
            <a:ext cx="7620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64" name="Line 55"/>
          <p:cNvSpPr>
            <a:spLocks noChangeShapeType="1"/>
          </p:cNvSpPr>
          <p:nvPr/>
        </p:nvSpPr>
        <p:spPr bwMode="auto">
          <a:xfrm flipV="1">
            <a:off x="2438400" y="4724400"/>
            <a:ext cx="4572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3065" name="Text Box 68"/>
          <p:cNvSpPr txBox="1">
            <a:spLocks noChangeArrowheads="1"/>
          </p:cNvSpPr>
          <p:nvPr/>
        </p:nvSpPr>
        <p:spPr bwMode="auto">
          <a:xfrm>
            <a:off x="4648200" y="3238500"/>
            <a:ext cx="514350" cy="396875"/>
          </a:xfrm>
          <a:prstGeom prst="rect">
            <a:avLst/>
          </a:prstGeom>
          <a:noFill/>
          <a:ln w="9525">
            <a:noFill/>
            <a:miter lim="800000"/>
            <a:headEnd/>
            <a:tailEnd/>
          </a:ln>
        </p:spPr>
        <p:txBody>
          <a:bodyPr>
            <a:spAutoFit/>
          </a:bodyPr>
          <a:lstStyle/>
          <a:p>
            <a:pPr>
              <a:spcBef>
                <a:spcPct val="50000"/>
              </a:spcBef>
            </a:pPr>
            <a:r>
              <a:rPr lang="en-US" altLang="zh-CN" sz="2000" b="1" dirty="0"/>
              <a:t>1</a:t>
            </a:r>
          </a:p>
        </p:txBody>
      </p:sp>
      <p:sp>
        <p:nvSpPr>
          <p:cNvPr id="43066" name="Text Box 69"/>
          <p:cNvSpPr txBox="1">
            <a:spLocks noChangeArrowheads="1"/>
          </p:cNvSpPr>
          <p:nvPr/>
        </p:nvSpPr>
        <p:spPr bwMode="auto">
          <a:xfrm>
            <a:off x="4533900" y="4210050"/>
            <a:ext cx="514350" cy="396875"/>
          </a:xfrm>
          <a:prstGeom prst="rect">
            <a:avLst/>
          </a:prstGeom>
          <a:noFill/>
          <a:ln w="9525">
            <a:noFill/>
            <a:miter lim="800000"/>
            <a:headEnd/>
            <a:tailEnd/>
          </a:ln>
        </p:spPr>
        <p:txBody>
          <a:bodyPr>
            <a:spAutoFit/>
          </a:bodyPr>
          <a:lstStyle/>
          <a:p>
            <a:pPr>
              <a:spcBef>
                <a:spcPct val="50000"/>
              </a:spcBef>
            </a:pPr>
            <a:r>
              <a:rPr lang="en-US" altLang="zh-CN" sz="2000" b="1" dirty="0"/>
              <a:t>2</a:t>
            </a:r>
          </a:p>
        </p:txBody>
      </p:sp>
      <p:sp>
        <p:nvSpPr>
          <p:cNvPr id="43067" name="Text Box 70"/>
          <p:cNvSpPr txBox="1">
            <a:spLocks noChangeArrowheads="1"/>
          </p:cNvSpPr>
          <p:nvPr/>
        </p:nvSpPr>
        <p:spPr bwMode="auto">
          <a:xfrm>
            <a:off x="5543550" y="4781550"/>
            <a:ext cx="514350" cy="396875"/>
          </a:xfrm>
          <a:prstGeom prst="rect">
            <a:avLst/>
          </a:prstGeom>
          <a:noFill/>
          <a:ln w="9525">
            <a:noFill/>
            <a:miter lim="800000"/>
            <a:headEnd/>
            <a:tailEnd/>
          </a:ln>
        </p:spPr>
        <p:txBody>
          <a:bodyPr>
            <a:spAutoFit/>
          </a:bodyPr>
          <a:lstStyle/>
          <a:p>
            <a:pPr>
              <a:spcBef>
                <a:spcPct val="50000"/>
              </a:spcBef>
            </a:pPr>
            <a:r>
              <a:rPr lang="en-US" altLang="zh-CN" sz="2000" b="1" dirty="0"/>
              <a:t>3</a:t>
            </a:r>
          </a:p>
        </p:txBody>
      </p:sp>
      <p:sp>
        <p:nvSpPr>
          <p:cNvPr id="43068" name="Text Box 71"/>
          <p:cNvSpPr txBox="1">
            <a:spLocks noChangeArrowheads="1"/>
          </p:cNvSpPr>
          <p:nvPr/>
        </p:nvSpPr>
        <p:spPr bwMode="auto">
          <a:xfrm>
            <a:off x="3067050" y="5772150"/>
            <a:ext cx="514350" cy="396875"/>
          </a:xfrm>
          <a:prstGeom prst="rect">
            <a:avLst/>
          </a:prstGeom>
          <a:noFill/>
          <a:ln w="9525">
            <a:noFill/>
            <a:miter lim="800000"/>
            <a:headEnd/>
            <a:tailEnd/>
          </a:ln>
        </p:spPr>
        <p:txBody>
          <a:bodyPr>
            <a:spAutoFit/>
          </a:bodyPr>
          <a:lstStyle/>
          <a:p>
            <a:pPr>
              <a:spcBef>
                <a:spcPct val="50000"/>
              </a:spcBef>
            </a:pPr>
            <a:r>
              <a:rPr lang="en-US" altLang="zh-CN" sz="2000" b="1" dirty="0"/>
              <a:t>4</a:t>
            </a:r>
          </a:p>
        </p:txBody>
      </p:sp>
      <p:sp>
        <p:nvSpPr>
          <p:cNvPr id="43069" name="Text Box 72"/>
          <p:cNvSpPr txBox="1">
            <a:spLocks noChangeArrowheads="1"/>
          </p:cNvSpPr>
          <p:nvPr/>
        </p:nvSpPr>
        <p:spPr bwMode="auto">
          <a:xfrm>
            <a:off x="5257800" y="5829300"/>
            <a:ext cx="514350" cy="396875"/>
          </a:xfrm>
          <a:prstGeom prst="rect">
            <a:avLst/>
          </a:prstGeom>
          <a:noFill/>
          <a:ln w="9525">
            <a:noFill/>
            <a:miter lim="800000"/>
            <a:headEnd/>
            <a:tailEnd/>
          </a:ln>
        </p:spPr>
        <p:txBody>
          <a:bodyPr>
            <a:spAutoFit/>
          </a:bodyPr>
          <a:lstStyle/>
          <a:p>
            <a:pPr>
              <a:spcBef>
                <a:spcPct val="50000"/>
              </a:spcBef>
            </a:pPr>
            <a:r>
              <a:rPr lang="en-US" altLang="zh-CN" sz="2000" b="1" dirty="0"/>
              <a:t>5</a:t>
            </a:r>
          </a:p>
        </p:txBody>
      </p:sp>
      <p:sp>
        <p:nvSpPr>
          <p:cNvPr id="43070" name="Text Box 73"/>
          <p:cNvSpPr txBox="1">
            <a:spLocks noChangeArrowheads="1"/>
          </p:cNvSpPr>
          <p:nvPr/>
        </p:nvSpPr>
        <p:spPr bwMode="auto">
          <a:xfrm>
            <a:off x="3333750" y="4476750"/>
            <a:ext cx="514350" cy="396875"/>
          </a:xfrm>
          <a:prstGeom prst="rect">
            <a:avLst/>
          </a:prstGeom>
          <a:noFill/>
          <a:ln w="9525">
            <a:noFill/>
            <a:miter lim="800000"/>
            <a:headEnd/>
            <a:tailEnd/>
          </a:ln>
        </p:spPr>
        <p:txBody>
          <a:bodyPr>
            <a:spAutoFit/>
          </a:bodyPr>
          <a:lstStyle/>
          <a:p>
            <a:pPr>
              <a:spcBef>
                <a:spcPct val="50000"/>
              </a:spcBef>
            </a:pPr>
            <a:r>
              <a:rPr lang="en-US" altLang="zh-CN" sz="2000" b="1" dirty="0"/>
              <a:t>6</a:t>
            </a:r>
          </a:p>
        </p:txBody>
      </p:sp>
      <p:sp>
        <p:nvSpPr>
          <p:cNvPr id="43071" name="Text Box 74"/>
          <p:cNvSpPr txBox="1">
            <a:spLocks noChangeArrowheads="1"/>
          </p:cNvSpPr>
          <p:nvPr/>
        </p:nvSpPr>
        <p:spPr bwMode="auto">
          <a:xfrm>
            <a:off x="1035808" y="601639"/>
            <a:ext cx="5867400" cy="584775"/>
          </a:xfrm>
          <a:prstGeom prst="rect">
            <a:avLst/>
          </a:prstGeom>
          <a:noFill/>
          <a:ln w="9525">
            <a:noFill/>
            <a:miter lim="800000"/>
            <a:headEnd/>
            <a:tailEnd/>
          </a:ln>
        </p:spPr>
        <p:txBody>
          <a:bodyPr>
            <a:spAutoFit/>
          </a:bodyPr>
          <a:lstStyle/>
          <a:p>
            <a:pPr>
              <a:spcBef>
                <a:spcPct val="0"/>
              </a:spcBef>
              <a:defRPr/>
            </a:pPr>
            <a:r>
              <a:rPr lang="zh-CN" altLang="en-US" sz="3200" b="1" dirty="0" smtClean="0">
                <a:solidFill>
                  <a:srgbClr val="C00000"/>
                </a:solidFill>
                <a:latin typeface="Times New Roman" pitchFamily="18" charset="0"/>
                <a:ea typeface="+mj-ea"/>
                <a:cs typeface="Times New Roman" pitchFamily="18" charset="0"/>
              </a:rPr>
              <a:t>修改指针举例（续</a:t>
            </a:r>
            <a:r>
              <a:rPr lang="en-US" altLang="zh-CN" sz="3200" b="1" dirty="0" smtClean="0">
                <a:solidFill>
                  <a:srgbClr val="C00000"/>
                </a:solidFill>
                <a:latin typeface="Times New Roman" pitchFamily="18" charset="0"/>
                <a:ea typeface="+mj-ea"/>
                <a:cs typeface="Times New Roman" pitchFamily="18" charset="0"/>
              </a:rPr>
              <a:t>2</a:t>
            </a:r>
            <a:r>
              <a:rPr lang="zh-CN" altLang="en-US" sz="3200" b="1" dirty="0" smtClean="0">
                <a:solidFill>
                  <a:srgbClr val="C00000"/>
                </a:solidFill>
                <a:latin typeface="Times New Roman" pitchFamily="18" charset="0"/>
                <a:ea typeface="+mj-ea"/>
                <a:cs typeface="Times New Roman" pitchFamily="18" charset="0"/>
              </a:rPr>
              <a:t>）</a:t>
            </a:r>
          </a:p>
        </p:txBody>
      </p:sp>
      <p:sp>
        <p:nvSpPr>
          <p:cNvPr id="43072" name="Text Box 75"/>
          <p:cNvSpPr txBox="1">
            <a:spLocks noChangeArrowheads="1"/>
          </p:cNvSpPr>
          <p:nvPr/>
        </p:nvSpPr>
        <p:spPr bwMode="auto">
          <a:xfrm>
            <a:off x="4743450" y="1466850"/>
            <a:ext cx="514350" cy="396875"/>
          </a:xfrm>
          <a:prstGeom prst="rect">
            <a:avLst/>
          </a:prstGeom>
          <a:noFill/>
          <a:ln w="9525">
            <a:noFill/>
            <a:miter lim="800000"/>
            <a:headEnd/>
            <a:tailEnd/>
          </a:ln>
        </p:spPr>
        <p:txBody>
          <a:bodyPr>
            <a:spAutoFit/>
          </a:bodyPr>
          <a:lstStyle/>
          <a:p>
            <a:pPr>
              <a:spcBef>
                <a:spcPct val="50000"/>
              </a:spcBef>
            </a:pPr>
            <a:r>
              <a:rPr lang="en-US" altLang="zh-CN" sz="2000" b="1" dirty="0"/>
              <a: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p>
            <a:fld id="{973E7AF6-252F-4E66-A5A4-14A3CDAFC2B1}" type="slidenum">
              <a:rPr lang="en-US" altLang="zh-CN" smtClean="0">
                <a:ea typeface="黑体" pitchFamily="49" charset="-122"/>
              </a:rPr>
              <a:pPr/>
              <a:t>47</a:t>
            </a:fld>
            <a:endParaRPr lang="en-US" altLang="zh-CN" smtClean="0">
              <a:ea typeface="黑体" pitchFamily="49" charset="-122"/>
            </a:endParaRPr>
          </a:p>
        </p:txBody>
      </p:sp>
      <p:sp>
        <p:nvSpPr>
          <p:cNvPr id="44035" name="Oval 2"/>
          <p:cNvSpPr>
            <a:spLocks noChangeArrowheads="1"/>
          </p:cNvSpPr>
          <p:nvPr/>
        </p:nvSpPr>
        <p:spPr bwMode="auto">
          <a:xfrm>
            <a:off x="4495800" y="1828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36" name="Oval 3"/>
          <p:cNvSpPr>
            <a:spLocks noChangeArrowheads="1"/>
          </p:cNvSpPr>
          <p:nvPr/>
        </p:nvSpPr>
        <p:spPr bwMode="auto">
          <a:xfrm>
            <a:off x="3276600" y="2590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37" name="Oval 4"/>
          <p:cNvSpPr>
            <a:spLocks noChangeArrowheads="1"/>
          </p:cNvSpPr>
          <p:nvPr/>
        </p:nvSpPr>
        <p:spPr bwMode="auto">
          <a:xfrm>
            <a:off x="5715000" y="25908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38" name="Oval 5"/>
          <p:cNvSpPr>
            <a:spLocks noChangeArrowheads="1"/>
          </p:cNvSpPr>
          <p:nvPr/>
        </p:nvSpPr>
        <p:spPr bwMode="auto">
          <a:xfrm>
            <a:off x="3276600" y="3505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39" name="Oval 6"/>
          <p:cNvSpPr>
            <a:spLocks noChangeArrowheads="1"/>
          </p:cNvSpPr>
          <p:nvPr/>
        </p:nvSpPr>
        <p:spPr bwMode="auto">
          <a:xfrm>
            <a:off x="4495800" y="3352800"/>
            <a:ext cx="152400" cy="152400"/>
          </a:xfrm>
          <a:prstGeom prst="ellipse">
            <a:avLst/>
          </a:prstGeom>
          <a:solidFill>
            <a:srgbClr val="FF0000"/>
          </a:solidFill>
          <a:ln w="57150">
            <a:solidFill>
              <a:srgbClr val="FF0000"/>
            </a:solidFill>
            <a:round/>
            <a:headEnd/>
            <a:tailEnd/>
          </a:ln>
        </p:spPr>
        <p:txBody>
          <a:bodyPr wrap="none" anchor="ctr"/>
          <a:lstStyle/>
          <a:p>
            <a:endParaRPr lang="zh-CN" altLang="en-US"/>
          </a:p>
        </p:txBody>
      </p:sp>
      <p:sp>
        <p:nvSpPr>
          <p:cNvPr id="44040" name="Oval 7"/>
          <p:cNvSpPr>
            <a:spLocks noChangeArrowheads="1"/>
          </p:cNvSpPr>
          <p:nvPr/>
        </p:nvSpPr>
        <p:spPr bwMode="auto">
          <a:xfrm>
            <a:off x="5715000" y="3505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41" name="Oval 8"/>
          <p:cNvSpPr>
            <a:spLocks noChangeArrowheads="1"/>
          </p:cNvSpPr>
          <p:nvPr/>
        </p:nvSpPr>
        <p:spPr bwMode="auto">
          <a:xfrm>
            <a:off x="7239000" y="31242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42" name="Oval 9"/>
          <p:cNvSpPr>
            <a:spLocks noChangeArrowheads="1"/>
          </p:cNvSpPr>
          <p:nvPr/>
        </p:nvSpPr>
        <p:spPr bwMode="auto">
          <a:xfrm>
            <a:off x="7239000" y="4114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43" name="Line 10"/>
          <p:cNvSpPr>
            <a:spLocks noChangeShapeType="1"/>
          </p:cNvSpPr>
          <p:nvPr/>
        </p:nvSpPr>
        <p:spPr bwMode="auto">
          <a:xfrm flipH="1">
            <a:off x="3429000" y="1981200"/>
            <a:ext cx="1066800" cy="609600"/>
          </a:xfrm>
          <a:prstGeom prst="line">
            <a:avLst/>
          </a:prstGeom>
          <a:noFill/>
          <a:ln w="57150">
            <a:solidFill>
              <a:schemeClr val="tx1"/>
            </a:solidFill>
            <a:round/>
            <a:headEnd/>
            <a:tailEnd/>
          </a:ln>
        </p:spPr>
        <p:txBody>
          <a:bodyPr wrap="none" anchor="ctr"/>
          <a:lstStyle/>
          <a:p>
            <a:endParaRPr lang="zh-CN" altLang="en-US"/>
          </a:p>
        </p:txBody>
      </p:sp>
      <p:sp>
        <p:nvSpPr>
          <p:cNvPr id="44044" name="Line 11"/>
          <p:cNvSpPr>
            <a:spLocks noChangeShapeType="1"/>
          </p:cNvSpPr>
          <p:nvPr/>
        </p:nvSpPr>
        <p:spPr bwMode="auto">
          <a:xfrm>
            <a:off x="4572000" y="1981200"/>
            <a:ext cx="1143000" cy="609600"/>
          </a:xfrm>
          <a:prstGeom prst="line">
            <a:avLst/>
          </a:prstGeom>
          <a:noFill/>
          <a:ln w="57150">
            <a:solidFill>
              <a:schemeClr val="tx1"/>
            </a:solidFill>
            <a:round/>
            <a:headEnd/>
            <a:tailEnd/>
          </a:ln>
        </p:spPr>
        <p:txBody>
          <a:bodyPr wrap="none" anchor="ctr"/>
          <a:lstStyle/>
          <a:p>
            <a:endParaRPr lang="zh-CN" altLang="en-US"/>
          </a:p>
        </p:txBody>
      </p:sp>
      <p:sp>
        <p:nvSpPr>
          <p:cNvPr id="44045" name="Line 12"/>
          <p:cNvSpPr>
            <a:spLocks noChangeShapeType="1"/>
          </p:cNvSpPr>
          <p:nvPr/>
        </p:nvSpPr>
        <p:spPr bwMode="auto">
          <a:xfrm>
            <a:off x="33528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4046" name="Line 13"/>
          <p:cNvSpPr>
            <a:spLocks noChangeShapeType="1"/>
          </p:cNvSpPr>
          <p:nvPr/>
        </p:nvSpPr>
        <p:spPr bwMode="auto">
          <a:xfrm>
            <a:off x="5791200" y="2743200"/>
            <a:ext cx="0" cy="762000"/>
          </a:xfrm>
          <a:prstGeom prst="line">
            <a:avLst/>
          </a:prstGeom>
          <a:noFill/>
          <a:ln w="57150">
            <a:solidFill>
              <a:schemeClr val="tx1"/>
            </a:solidFill>
            <a:round/>
            <a:headEnd/>
            <a:tailEnd/>
          </a:ln>
        </p:spPr>
        <p:txBody>
          <a:bodyPr wrap="none" anchor="ctr"/>
          <a:lstStyle/>
          <a:p>
            <a:endParaRPr lang="zh-CN" altLang="en-US"/>
          </a:p>
        </p:txBody>
      </p:sp>
      <p:sp>
        <p:nvSpPr>
          <p:cNvPr id="44047" name="Line 14"/>
          <p:cNvSpPr>
            <a:spLocks noChangeShapeType="1"/>
          </p:cNvSpPr>
          <p:nvPr/>
        </p:nvSpPr>
        <p:spPr bwMode="auto">
          <a:xfrm>
            <a:off x="4572000" y="1981200"/>
            <a:ext cx="0" cy="1371600"/>
          </a:xfrm>
          <a:prstGeom prst="line">
            <a:avLst/>
          </a:prstGeom>
          <a:noFill/>
          <a:ln w="57150">
            <a:solidFill>
              <a:schemeClr val="tx1"/>
            </a:solidFill>
            <a:round/>
            <a:headEnd/>
            <a:tailEnd/>
          </a:ln>
        </p:spPr>
        <p:txBody>
          <a:bodyPr wrap="none" anchor="ctr"/>
          <a:lstStyle/>
          <a:p>
            <a:endParaRPr lang="zh-CN" altLang="en-US"/>
          </a:p>
        </p:txBody>
      </p:sp>
      <p:sp>
        <p:nvSpPr>
          <p:cNvPr id="44048" name="Oval 15"/>
          <p:cNvSpPr>
            <a:spLocks noChangeArrowheads="1"/>
          </p:cNvSpPr>
          <p:nvPr/>
        </p:nvSpPr>
        <p:spPr bwMode="auto">
          <a:xfrm>
            <a:off x="2133600" y="2895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49" name="Oval 16"/>
          <p:cNvSpPr>
            <a:spLocks noChangeArrowheads="1"/>
          </p:cNvSpPr>
          <p:nvPr/>
        </p:nvSpPr>
        <p:spPr bwMode="auto">
          <a:xfrm>
            <a:off x="2057400" y="4038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50" name="Line 17"/>
          <p:cNvSpPr>
            <a:spLocks noChangeShapeType="1"/>
          </p:cNvSpPr>
          <p:nvPr/>
        </p:nvSpPr>
        <p:spPr bwMode="auto">
          <a:xfrm flipV="1">
            <a:off x="2286000" y="2667000"/>
            <a:ext cx="990600" cy="304800"/>
          </a:xfrm>
          <a:prstGeom prst="line">
            <a:avLst/>
          </a:prstGeom>
          <a:noFill/>
          <a:ln w="57150">
            <a:solidFill>
              <a:schemeClr val="tx1"/>
            </a:solidFill>
            <a:round/>
            <a:headEnd/>
            <a:tailEnd/>
          </a:ln>
        </p:spPr>
        <p:txBody>
          <a:bodyPr wrap="none" anchor="ctr"/>
          <a:lstStyle/>
          <a:p>
            <a:endParaRPr lang="zh-CN" altLang="en-US"/>
          </a:p>
        </p:txBody>
      </p:sp>
      <p:sp>
        <p:nvSpPr>
          <p:cNvPr id="44051" name="Line 18"/>
          <p:cNvSpPr>
            <a:spLocks noChangeShapeType="1"/>
          </p:cNvSpPr>
          <p:nvPr/>
        </p:nvSpPr>
        <p:spPr bwMode="auto">
          <a:xfrm flipH="1" flipV="1">
            <a:off x="5867400" y="26670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4052" name="Line 19"/>
          <p:cNvSpPr>
            <a:spLocks noChangeShapeType="1"/>
          </p:cNvSpPr>
          <p:nvPr/>
        </p:nvSpPr>
        <p:spPr bwMode="auto">
          <a:xfrm flipH="1" flipV="1">
            <a:off x="5791200" y="3581400"/>
            <a:ext cx="1447800" cy="609600"/>
          </a:xfrm>
          <a:prstGeom prst="line">
            <a:avLst/>
          </a:prstGeom>
          <a:noFill/>
          <a:ln w="57150">
            <a:solidFill>
              <a:schemeClr val="tx1"/>
            </a:solidFill>
            <a:round/>
            <a:headEnd/>
            <a:tailEnd/>
          </a:ln>
        </p:spPr>
        <p:txBody>
          <a:bodyPr wrap="none" anchor="ctr"/>
          <a:lstStyle/>
          <a:p>
            <a:endParaRPr lang="zh-CN" altLang="en-US"/>
          </a:p>
        </p:txBody>
      </p:sp>
      <p:sp>
        <p:nvSpPr>
          <p:cNvPr id="44053" name="Line 20"/>
          <p:cNvSpPr>
            <a:spLocks noChangeShapeType="1"/>
          </p:cNvSpPr>
          <p:nvPr/>
        </p:nvSpPr>
        <p:spPr bwMode="auto">
          <a:xfrm flipV="1">
            <a:off x="2209800" y="3657600"/>
            <a:ext cx="1066800" cy="457200"/>
          </a:xfrm>
          <a:prstGeom prst="line">
            <a:avLst/>
          </a:prstGeom>
          <a:noFill/>
          <a:ln w="57150">
            <a:solidFill>
              <a:schemeClr val="tx1"/>
            </a:solidFill>
            <a:round/>
            <a:headEnd/>
            <a:tailEnd/>
          </a:ln>
        </p:spPr>
        <p:txBody>
          <a:bodyPr wrap="none" anchor="ctr"/>
          <a:lstStyle/>
          <a:p>
            <a:endParaRPr lang="zh-CN" altLang="en-US"/>
          </a:p>
        </p:txBody>
      </p:sp>
      <p:sp>
        <p:nvSpPr>
          <p:cNvPr id="44054" name="Oval 21"/>
          <p:cNvSpPr>
            <a:spLocks noChangeArrowheads="1"/>
          </p:cNvSpPr>
          <p:nvPr/>
        </p:nvSpPr>
        <p:spPr bwMode="auto">
          <a:xfrm>
            <a:off x="3200400" y="45720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55" name="Oval 22"/>
          <p:cNvSpPr>
            <a:spLocks noChangeArrowheads="1"/>
          </p:cNvSpPr>
          <p:nvPr/>
        </p:nvSpPr>
        <p:spPr bwMode="auto">
          <a:xfrm>
            <a:off x="3124200" y="5638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56" name="Oval 23"/>
          <p:cNvSpPr>
            <a:spLocks noChangeArrowheads="1"/>
          </p:cNvSpPr>
          <p:nvPr/>
        </p:nvSpPr>
        <p:spPr bwMode="auto">
          <a:xfrm>
            <a:off x="2133600" y="51816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57" name="Oval 24"/>
          <p:cNvSpPr>
            <a:spLocks noChangeArrowheads="1"/>
          </p:cNvSpPr>
          <p:nvPr/>
        </p:nvSpPr>
        <p:spPr bwMode="auto">
          <a:xfrm>
            <a:off x="4419600" y="45720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58" name="Oval 25"/>
          <p:cNvSpPr>
            <a:spLocks noChangeArrowheads="1"/>
          </p:cNvSpPr>
          <p:nvPr/>
        </p:nvSpPr>
        <p:spPr bwMode="auto">
          <a:xfrm>
            <a:off x="5638800" y="4648200"/>
            <a:ext cx="152400" cy="152400"/>
          </a:xfrm>
          <a:prstGeom prst="ellipse">
            <a:avLst/>
          </a:prstGeom>
          <a:solidFill>
            <a:schemeClr val="tx1"/>
          </a:solidFill>
          <a:ln w="57150">
            <a:solidFill>
              <a:schemeClr val="tx1"/>
            </a:solidFill>
            <a:round/>
            <a:headEnd/>
            <a:tailEnd/>
          </a:ln>
        </p:spPr>
        <p:txBody>
          <a:bodyPr wrap="none" anchor="ctr"/>
          <a:lstStyle/>
          <a:p>
            <a:endParaRPr lang="zh-CN" altLang="en-US"/>
          </a:p>
        </p:txBody>
      </p:sp>
      <p:sp>
        <p:nvSpPr>
          <p:cNvPr id="44059" name="Oval 26"/>
          <p:cNvSpPr>
            <a:spLocks noChangeArrowheads="1"/>
          </p:cNvSpPr>
          <p:nvPr/>
        </p:nvSpPr>
        <p:spPr bwMode="auto">
          <a:xfrm>
            <a:off x="7162800" y="5334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60" name="Oval 27"/>
          <p:cNvSpPr>
            <a:spLocks noChangeArrowheads="1"/>
          </p:cNvSpPr>
          <p:nvPr/>
        </p:nvSpPr>
        <p:spPr bwMode="auto">
          <a:xfrm>
            <a:off x="5334000" y="5715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44061" name="Line 28"/>
          <p:cNvSpPr>
            <a:spLocks noChangeShapeType="1"/>
          </p:cNvSpPr>
          <p:nvPr/>
        </p:nvSpPr>
        <p:spPr bwMode="auto">
          <a:xfrm flipH="1">
            <a:off x="3276600" y="3657600"/>
            <a:ext cx="76200" cy="914400"/>
          </a:xfrm>
          <a:prstGeom prst="line">
            <a:avLst/>
          </a:prstGeom>
          <a:noFill/>
          <a:ln w="57150">
            <a:solidFill>
              <a:schemeClr val="tx1"/>
            </a:solidFill>
            <a:round/>
            <a:headEnd/>
            <a:tailEnd/>
          </a:ln>
        </p:spPr>
        <p:txBody>
          <a:bodyPr wrap="none" anchor="ctr"/>
          <a:lstStyle/>
          <a:p>
            <a:endParaRPr lang="zh-CN" altLang="en-US"/>
          </a:p>
        </p:txBody>
      </p:sp>
      <p:sp>
        <p:nvSpPr>
          <p:cNvPr id="44062" name="Line 29"/>
          <p:cNvSpPr>
            <a:spLocks noChangeShapeType="1"/>
          </p:cNvSpPr>
          <p:nvPr/>
        </p:nvSpPr>
        <p:spPr bwMode="auto">
          <a:xfrm flipV="1">
            <a:off x="2286000" y="4724400"/>
            <a:ext cx="914400" cy="533400"/>
          </a:xfrm>
          <a:prstGeom prst="line">
            <a:avLst/>
          </a:prstGeom>
          <a:noFill/>
          <a:ln w="57150">
            <a:solidFill>
              <a:schemeClr val="tx1"/>
            </a:solidFill>
            <a:round/>
            <a:headEnd/>
            <a:tailEnd/>
          </a:ln>
        </p:spPr>
        <p:txBody>
          <a:bodyPr wrap="none" anchor="ctr"/>
          <a:lstStyle/>
          <a:p>
            <a:endParaRPr lang="zh-CN" altLang="en-US"/>
          </a:p>
        </p:txBody>
      </p:sp>
      <p:sp>
        <p:nvSpPr>
          <p:cNvPr id="44063" name="Line 30"/>
          <p:cNvSpPr>
            <a:spLocks noChangeShapeType="1"/>
          </p:cNvSpPr>
          <p:nvPr/>
        </p:nvSpPr>
        <p:spPr bwMode="auto">
          <a:xfrm flipH="1">
            <a:off x="3200400" y="4724400"/>
            <a:ext cx="76200" cy="914400"/>
          </a:xfrm>
          <a:prstGeom prst="line">
            <a:avLst/>
          </a:prstGeom>
          <a:noFill/>
          <a:ln w="57150">
            <a:solidFill>
              <a:schemeClr val="tx1"/>
            </a:solidFill>
            <a:round/>
            <a:headEnd/>
            <a:tailEnd/>
          </a:ln>
        </p:spPr>
        <p:txBody>
          <a:bodyPr wrap="none" anchor="ctr"/>
          <a:lstStyle/>
          <a:p>
            <a:endParaRPr lang="zh-CN" altLang="en-US"/>
          </a:p>
        </p:txBody>
      </p:sp>
      <p:sp>
        <p:nvSpPr>
          <p:cNvPr id="44064" name="Line 31"/>
          <p:cNvSpPr>
            <a:spLocks noChangeShapeType="1"/>
          </p:cNvSpPr>
          <p:nvPr/>
        </p:nvSpPr>
        <p:spPr bwMode="auto">
          <a:xfrm flipV="1">
            <a:off x="3200400" y="4724400"/>
            <a:ext cx="1295400" cy="914400"/>
          </a:xfrm>
          <a:prstGeom prst="line">
            <a:avLst/>
          </a:prstGeom>
          <a:noFill/>
          <a:ln w="57150">
            <a:solidFill>
              <a:schemeClr val="tx1"/>
            </a:solidFill>
            <a:round/>
            <a:headEnd/>
            <a:tailEnd/>
          </a:ln>
        </p:spPr>
        <p:txBody>
          <a:bodyPr wrap="none" anchor="ctr"/>
          <a:lstStyle/>
          <a:p>
            <a:endParaRPr lang="zh-CN" altLang="en-US"/>
          </a:p>
        </p:txBody>
      </p:sp>
      <p:sp>
        <p:nvSpPr>
          <p:cNvPr id="44065" name="Line 32"/>
          <p:cNvSpPr>
            <a:spLocks noChangeShapeType="1"/>
          </p:cNvSpPr>
          <p:nvPr/>
        </p:nvSpPr>
        <p:spPr bwMode="auto">
          <a:xfrm>
            <a:off x="4495800" y="4724400"/>
            <a:ext cx="914400" cy="990600"/>
          </a:xfrm>
          <a:prstGeom prst="line">
            <a:avLst/>
          </a:prstGeom>
          <a:noFill/>
          <a:ln w="57150">
            <a:solidFill>
              <a:schemeClr val="tx1"/>
            </a:solidFill>
            <a:round/>
            <a:headEnd/>
            <a:tailEnd/>
          </a:ln>
        </p:spPr>
        <p:txBody>
          <a:bodyPr wrap="none" anchor="ctr"/>
          <a:lstStyle/>
          <a:p>
            <a:endParaRPr lang="zh-CN" altLang="en-US"/>
          </a:p>
        </p:txBody>
      </p:sp>
      <p:sp>
        <p:nvSpPr>
          <p:cNvPr id="44066" name="Line 33"/>
          <p:cNvSpPr>
            <a:spLocks noChangeShapeType="1"/>
          </p:cNvSpPr>
          <p:nvPr/>
        </p:nvSpPr>
        <p:spPr bwMode="auto">
          <a:xfrm>
            <a:off x="4495800" y="4648200"/>
            <a:ext cx="1143000" cy="76200"/>
          </a:xfrm>
          <a:prstGeom prst="line">
            <a:avLst/>
          </a:prstGeom>
          <a:noFill/>
          <a:ln w="57150">
            <a:solidFill>
              <a:schemeClr val="tx1"/>
            </a:solidFill>
            <a:round/>
            <a:headEnd/>
            <a:tailEnd/>
          </a:ln>
        </p:spPr>
        <p:txBody>
          <a:bodyPr wrap="none" anchor="ctr"/>
          <a:lstStyle/>
          <a:p>
            <a:endParaRPr lang="zh-CN" altLang="en-US"/>
          </a:p>
        </p:txBody>
      </p:sp>
      <p:sp>
        <p:nvSpPr>
          <p:cNvPr id="44067" name="Line 34"/>
          <p:cNvSpPr>
            <a:spLocks noChangeShapeType="1"/>
          </p:cNvSpPr>
          <p:nvPr/>
        </p:nvSpPr>
        <p:spPr bwMode="auto">
          <a:xfrm flipH="1">
            <a:off x="5715000" y="3657600"/>
            <a:ext cx="76200" cy="990600"/>
          </a:xfrm>
          <a:prstGeom prst="line">
            <a:avLst/>
          </a:prstGeom>
          <a:noFill/>
          <a:ln w="57150">
            <a:solidFill>
              <a:schemeClr val="tx1"/>
            </a:solidFill>
            <a:round/>
            <a:headEnd/>
            <a:tailEnd/>
          </a:ln>
        </p:spPr>
        <p:txBody>
          <a:bodyPr wrap="none" anchor="ctr"/>
          <a:lstStyle/>
          <a:p>
            <a:endParaRPr lang="zh-CN" altLang="en-US"/>
          </a:p>
        </p:txBody>
      </p:sp>
      <p:sp>
        <p:nvSpPr>
          <p:cNvPr id="44068" name="Line 35"/>
          <p:cNvSpPr>
            <a:spLocks noChangeShapeType="1"/>
          </p:cNvSpPr>
          <p:nvPr/>
        </p:nvSpPr>
        <p:spPr bwMode="auto">
          <a:xfrm>
            <a:off x="5791200" y="4800600"/>
            <a:ext cx="1371600" cy="533400"/>
          </a:xfrm>
          <a:prstGeom prst="line">
            <a:avLst/>
          </a:prstGeom>
          <a:noFill/>
          <a:ln w="57150">
            <a:solidFill>
              <a:schemeClr val="tx1"/>
            </a:solidFill>
            <a:round/>
            <a:headEnd/>
            <a:tailEnd/>
          </a:ln>
        </p:spPr>
        <p:txBody>
          <a:bodyPr wrap="none" anchor="ctr"/>
          <a:lstStyle/>
          <a:p>
            <a:endParaRPr lang="zh-CN" altLang="en-US"/>
          </a:p>
        </p:txBody>
      </p:sp>
      <p:sp>
        <p:nvSpPr>
          <p:cNvPr id="44069" name="Line 36"/>
          <p:cNvSpPr>
            <a:spLocks noChangeShapeType="1"/>
          </p:cNvSpPr>
          <p:nvPr/>
        </p:nvSpPr>
        <p:spPr bwMode="auto">
          <a:xfrm flipH="1">
            <a:off x="4495800" y="3505200"/>
            <a:ext cx="76200" cy="1066800"/>
          </a:xfrm>
          <a:prstGeom prst="line">
            <a:avLst/>
          </a:prstGeom>
          <a:noFill/>
          <a:ln w="57150">
            <a:solidFill>
              <a:srgbClr val="FF0000"/>
            </a:solidFill>
            <a:round/>
            <a:headEnd/>
            <a:tailEnd/>
          </a:ln>
        </p:spPr>
        <p:txBody>
          <a:bodyPr wrap="none" anchor="ctr"/>
          <a:lstStyle/>
          <a:p>
            <a:endParaRPr lang="zh-CN" altLang="en-US"/>
          </a:p>
        </p:txBody>
      </p:sp>
      <p:sp>
        <p:nvSpPr>
          <p:cNvPr id="44070" name="Line 37"/>
          <p:cNvSpPr>
            <a:spLocks noChangeShapeType="1"/>
          </p:cNvSpPr>
          <p:nvPr/>
        </p:nvSpPr>
        <p:spPr bwMode="auto">
          <a:xfrm flipV="1">
            <a:off x="3429000" y="19812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1" name="Line 38"/>
          <p:cNvSpPr>
            <a:spLocks noChangeShapeType="1"/>
          </p:cNvSpPr>
          <p:nvPr/>
        </p:nvSpPr>
        <p:spPr bwMode="auto">
          <a:xfrm flipV="1">
            <a:off x="2362200" y="2590800"/>
            <a:ext cx="609600" cy="152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2" name="Line 39"/>
          <p:cNvSpPr>
            <a:spLocks noChangeShapeType="1"/>
          </p:cNvSpPr>
          <p:nvPr/>
        </p:nvSpPr>
        <p:spPr bwMode="auto">
          <a:xfrm flipV="1">
            <a:off x="3581400" y="2819400"/>
            <a:ext cx="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3" name="Line 40"/>
          <p:cNvSpPr>
            <a:spLocks noChangeShapeType="1"/>
          </p:cNvSpPr>
          <p:nvPr/>
        </p:nvSpPr>
        <p:spPr bwMode="auto">
          <a:xfrm flipV="1">
            <a:off x="3429000" y="3810000"/>
            <a:ext cx="762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4" name="Line 41"/>
          <p:cNvSpPr>
            <a:spLocks noChangeShapeType="1"/>
          </p:cNvSpPr>
          <p:nvPr/>
        </p:nvSpPr>
        <p:spPr bwMode="auto">
          <a:xfrm flipH="1" flipV="1">
            <a:off x="4953000" y="1981200"/>
            <a:ext cx="7620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5" name="Line 42"/>
          <p:cNvSpPr>
            <a:spLocks noChangeShapeType="1"/>
          </p:cNvSpPr>
          <p:nvPr/>
        </p:nvSpPr>
        <p:spPr bwMode="auto">
          <a:xfrm flipH="1" flipV="1">
            <a:off x="4724400" y="2362200"/>
            <a:ext cx="762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6" name="Line 43"/>
          <p:cNvSpPr>
            <a:spLocks noChangeShapeType="1"/>
          </p:cNvSpPr>
          <p:nvPr/>
        </p:nvSpPr>
        <p:spPr bwMode="auto">
          <a:xfrm flipH="1" flipV="1">
            <a:off x="6400800" y="2667000"/>
            <a:ext cx="6858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7" name="Line 44"/>
          <p:cNvSpPr>
            <a:spLocks noChangeShapeType="1"/>
          </p:cNvSpPr>
          <p:nvPr/>
        </p:nvSpPr>
        <p:spPr bwMode="auto">
          <a:xfrm flipH="1" flipV="1">
            <a:off x="6324600" y="3657600"/>
            <a:ext cx="7620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8" name="Line 45"/>
          <p:cNvSpPr>
            <a:spLocks noChangeShapeType="1"/>
          </p:cNvSpPr>
          <p:nvPr/>
        </p:nvSpPr>
        <p:spPr bwMode="auto">
          <a:xfrm flipH="1" flipV="1">
            <a:off x="6096000" y="4724400"/>
            <a:ext cx="9906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79" name="Line 46"/>
          <p:cNvSpPr>
            <a:spLocks noChangeShapeType="1"/>
          </p:cNvSpPr>
          <p:nvPr/>
        </p:nvSpPr>
        <p:spPr bwMode="auto">
          <a:xfrm flipV="1">
            <a:off x="5943600" y="2895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0" name="Line 47"/>
          <p:cNvSpPr>
            <a:spLocks noChangeShapeType="1"/>
          </p:cNvSpPr>
          <p:nvPr/>
        </p:nvSpPr>
        <p:spPr bwMode="auto">
          <a:xfrm flipV="1">
            <a:off x="5867400" y="3962400"/>
            <a:ext cx="7620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1" name="Line 48"/>
          <p:cNvSpPr>
            <a:spLocks noChangeShapeType="1"/>
          </p:cNvSpPr>
          <p:nvPr/>
        </p:nvSpPr>
        <p:spPr bwMode="auto">
          <a:xfrm>
            <a:off x="4800600" y="4495800"/>
            <a:ext cx="609600"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2" name="Line 49"/>
          <p:cNvSpPr>
            <a:spLocks noChangeShapeType="1"/>
          </p:cNvSpPr>
          <p:nvPr/>
        </p:nvSpPr>
        <p:spPr bwMode="auto">
          <a:xfrm flipH="1" flipV="1">
            <a:off x="4876800" y="4876800"/>
            <a:ext cx="609600" cy="609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3" name="Line 50"/>
          <p:cNvSpPr>
            <a:spLocks noChangeShapeType="1"/>
          </p:cNvSpPr>
          <p:nvPr/>
        </p:nvSpPr>
        <p:spPr bwMode="auto">
          <a:xfrm flipV="1">
            <a:off x="3733800" y="5105400"/>
            <a:ext cx="609600" cy="4572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44084" name="Line 51"/>
          <p:cNvSpPr>
            <a:spLocks noChangeShapeType="1"/>
          </p:cNvSpPr>
          <p:nvPr/>
        </p:nvSpPr>
        <p:spPr bwMode="auto">
          <a:xfrm flipV="1">
            <a:off x="2362200" y="3581400"/>
            <a:ext cx="6096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5" name="Line 54"/>
          <p:cNvSpPr>
            <a:spLocks noChangeShapeType="1"/>
          </p:cNvSpPr>
          <p:nvPr/>
        </p:nvSpPr>
        <p:spPr bwMode="auto">
          <a:xfrm flipV="1">
            <a:off x="3352800" y="4876800"/>
            <a:ext cx="7620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6" name="Line 55"/>
          <p:cNvSpPr>
            <a:spLocks noChangeShapeType="1"/>
          </p:cNvSpPr>
          <p:nvPr/>
        </p:nvSpPr>
        <p:spPr bwMode="auto">
          <a:xfrm flipV="1">
            <a:off x="2438400" y="4724400"/>
            <a:ext cx="457200" cy="228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44087" name="Line 56"/>
          <p:cNvSpPr>
            <a:spLocks noChangeShapeType="1"/>
          </p:cNvSpPr>
          <p:nvPr/>
        </p:nvSpPr>
        <p:spPr bwMode="auto">
          <a:xfrm>
            <a:off x="5029200" y="4343400"/>
            <a:ext cx="76200" cy="304800"/>
          </a:xfrm>
          <a:prstGeom prst="line">
            <a:avLst/>
          </a:prstGeom>
          <a:noFill/>
          <a:ln w="57150">
            <a:solidFill>
              <a:srgbClr val="FF0000"/>
            </a:solidFill>
            <a:round/>
            <a:headEnd/>
            <a:tailEnd/>
          </a:ln>
        </p:spPr>
        <p:txBody>
          <a:bodyPr wrap="none" anchor="ctr"/>
          <a:lstStyle/>
          <a:p>
            <a:endParaRPr lang="zh-CN" altLang="en-US"/>
          </a:p>
        </p:txBody>
      </p:sp>
      <p:sp>
        <p:nvSpPr>
          <p:cNvPr id="44088" name="Line 58"/>
          <p:cNvSpPr>
            <a:spLocks noChangeShapeType="1"/>
          </p:cNvSpPr>
          <p:nvPr/>
        </p:nvSpPr>
        <p:spPr bwMode="auto">
          <a:xfrm flipH="1">
            <a:off x="4876800" y="4419600"/>
            <a:ext cx="304800" cy="152400"/>
          </a:xfrm>
          <a:prstGeom prst="line">
            <a:avLst/>
          </a:prstGeom>
          <a:noFill/>
          <a:ln w="57150">
            <a:solidFill>
              <a:srgbClr val="FF0000"/>
            </a:solidFill>
            <a:round/>
            <a:headEnd/>
            <a:tailEnd/>
          </a:ln>
        </p:spPr>
        <p:txBody>
          <a:bodyPr wrap="none" anchor="ctr"/>
          <a:lstStyle/>
          <a:p>
            <a:endParaRPr lang="zh-CN" altLang="en-US"/>
          </a:p>
        </p:txBody>
      </p:sp>
      <p:sp>
        <p:nvSpPr>
          <p:cNvPr id="44089" name="Line 59"/>
          <p:cNvSpPr>
            <a:spLocks noChangeShapeType="1"/>
          </p:cNvSpPr>
          <p:nvPr/>
        </p:nvSpPr>
        <p:spPr bwMode="auto">
          <a:xfrm flipV="1">
            <a:off x="4724400" y="3657600"/>
            <a:ext cx="0" cy="5334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44090" name="Line 62"/>
          <p:cNvSpPr>
            <a:spLocks noChangeShapeType="1"/>
          </p:cNvSpPr>
          <p:nvPr/>
        </p:nvSpPr>
        <p:spPr bwMode="auto">
          <a:xfrm>
            <a:off x="3276600" y="5029200"/>
            <a:ext cx="228600" cy="228600"/>
          </a:xfrm>
          <a:prstGeom prst="line">
            <a:avLst/>
          </a:prstGeom>
          <a:noFill/>
          <a:ln w="57150">
            <a:solidFill>
              <a:srgbClr val="FF0000"/>
            </a:solidFill>
            <a:round/>
            <a:headEnd/>
            <a:tailEnd/>
          </a:ln>
        </p:spPr>
        <p:txBody>
          <a:bodyPr wrap="none" anchor="ctr"/>
          <a:lstStyle/>
          <a:p>
            <a:endParaRPr lang="zh-CN" altLang="en-US"/>
          </a:p>
        </p:txBody>
      </p:sp>
      <p:sp>
        <p:nvSpPr>
          <p:cNvPr id="44091" name="Line 63"/>
          <p:cNvSpPr>
            <a:spLocks noChangeShapeType="1"/>
          </p:cNvSpPr>
          <p:nvPr/>
        </p:nvSpPr>
        <p:spPr bwMode="auto">
          <a:xfrm flipH="1">
            <a:off x="3276600" y="5029200"/>
            <a:ext cx="228600" cy="228600"/>
          </a:xfrm>
          <a:prstGeom prst="line">
            <a:avLst/>
          </a:prstGeom>
          <a:noFill/>
          <a:ln w="57150">
            <a:solidFill>
              <a:srgbClr val="FF0000"/>
            </a:solidFill>
            <a:round/>
            <a:headEnd/>
            <a:tailEnd/>
          </a:ln>
        </p:spPr>
        <p:txBody>
          <a:bodyPr wrap="none" anchor="ctr"/>
          <a:lstStyle/>
          <a:p>
            <a:endParaRPr lang="zh-CN" altLang="en-US"/>
          </a:p>
        </p:txBody>
      </p:sp>
      <p:sp>
        <p:nvSpPr>
          <p:cNvPr id="44092" name="Text Box 67"/>
          <p:cNvSpPr txBox="1">
            <a:spLocks noChangeArrowheads="1"/>
          </p:cNvSpPr>
          <p:nvPr/>
        </p:nvSpPr>
        <p:spPr bwMode="auto">
          <a:xfrm>
            <a:off x="4648200" y="3238500"/>
            <a:ext cx="514350" cy="396875"/>
          </a:xfrm>
          <a:prstGeom prst="rect">
            <a:avLst/>
          </a:prstGeom>
          <a:noFill/>
          <a:ln w="9525">
            <a:noFill/>
            <a:miter lim="800000"/>
            <a:headEnd/>
            <a:tailEnd/>
          </a:ln>
        </p:spPr>
        <p:txBody>
          <a:bodyPr>
            <a:spAutoFit/>
          </a:bodyPr>
          <a:lstStyle/>
          <a:p>
            <a:pPr>
              <a:spcBef>
                <a:spcPct val="50000"/>
              </a:spcBef>
            </a:pPr>
            <a:r>
              <a:rPr lang="en-US" altLang="zh-CN" sz="2000" dirty="0"/>
              <a:t>1</a:t>
            </a:r>
          </a:p>
        </p:txBody>
      </p:sp>
      <p:sp>
        <p:nvSpPr>
          <p:cNvPr id="44093" name="Text Box 68"/>
          <p:cNvSpPr txBox="1">
            <a:spLocks noChangeArrowheads="1"/>
          </p:cNvSpPr>
          <p:nvPr/>
        </p:nvSpPr>
        <p:spPr bwMode="auto">
          <a:xfrm>
            <a:off x="4533900" y="4210050"/>
            <a:ext cx="514350" cy="396875"/>
          </a:xfrm>
          <a:prstGeom prst="rect">
            <a:avLst/>
          </a:prstGeom>
          <a:noFill/>
          <a:ln w="9525">
            <a:noFill/>
            <a:miter lim="800000"/>
            <a:headEnd/>
            <a:tailEnd/>
          </a:ln>
        </p:spPr>
        <p:txBody>
          <a:bodyPr>
            <a:spAutoFit/>
          </a:bodyPr>
          <a:lstStyle/>
          <a:p>
            <a:pPr>
              <a:spcBef>
                <a:spcPct val="50000"/>
              </a:spcBef>
            </a:pPr>
            <a:r>
              <a:rPr lang="en-US" altLang="zh-CN" sz="2000" b="1" dirty="0"/>
              <a:t>2</a:t>
            </a:r>
          </a:p>
        </p:txBody>
      </p:sp>
      <p:sp>
        <p:nvSpPr>
          <p:cNvPr id="44094" name="Text Box 69"/>
          <p:cNvSpPr txBox="1">
            <a:spLocks noChangeArrowheads="1"/>
          </p:cNvSpPr>
          <p:nvPr/>
        </p:nvSpPr>
        <p:spPr bwMode="auto">
          <a:xfrm>
            <a:off x="5543550" y="4781550"/>
            <a:ext cx="514350" cy="396875"/>
          </a:xfrm>
          <a:prstGeom prst="rect">
            <a:avLst/>
          </a:prstGeom>
          <a:noFill/>
          <a:ln w="9525">
            <a:noFill/>
            <a:miter lim="800000"/>
            <a:headEnd/>
            <a:tailEnd/>
          </a:ln>
        </p:spPr>
        <p:txBody>
          <a:bodyPr>
            <a:spAutoFit/>
          </a:bodyPr>
          <a:lstStyle/>
          <a:p>
            <a:pPr>
              <a:spcBef>
                <a:spcPct val="50000"/>
              </a:spcBef>
            </a:pPr>
            <a:r>
              <a:rPr lang="en-US" altLang="zh-CN" sz="2000" b="1"/>
              <a:t>3</a:t>
            </a:r>
          </a:p>
        </p:txBody>
      </p:sp>
      <p:sp>
        <p:nvSpPr>
          <p:cNvPr id="44095" name="Text Box 70"/>
          <p:cNvSpPr txBox="1">
            <a:spLocks noChangeArrowheads="1"/>
          </p:cNvSpPr>
          <p:nvPr/>
        </p:nvSpPr>
        <p:spPr bwMode="auto">
          <a:xfrm>
            <a:off x="3067050" y="5772150"/>
            <a:ext cx="514350" cy="396875"/>
          </a:xfrm>
          <a:prstGeom prst="rect">
            <a:avLst/>
          </a:prstGeom>
          <a:noFill/>
          <a:ln w="9525">
            <a:noFill/>
            <a:miter lim="800000"/>
            <a:headEnd/>
            <a:tailEnd/>
          </a:ln>
        </p:spPr>
        <p:txBody>
          <a:bodyPr>
            <a:spAutoFit/>
          </a:bodyPr>
          <a:lstStyle/>
          <a:p>
            <a:pPr>
              <a:spcBef>
                <a:spcPct val="50000"/>
              </a:spcBef>
            </a:pPr>
            <a:r>
              <a:rPr lang="en-US" altLang="zh-CN" sz="2000" b="1"/>
              <a:t>4</a:t>
            </a:r>
          </a:p>
        </p:txBody>
      </p:sp>
      <p:sp>
        <p:nvSpPr>
          <p:cNvPr id="44096" name="Text Box 71"/>
          <p:cNvSpPr txBox="1">
            <a:spLocks noChangeArrowheads="1"/>
          </p:cNvSpPr>
          <p:nvPr/>
        </p:nvSpPr>
        <p:spPr bwMode="auto">
          <a:xfrm>
            <a:off x="5257800" y="5829300"/>
            <a:ext cx="514350" cy="396875"/>
          </a:xfrm>
          <a:prstGeom prst="rect">
            <a:avLst/>
          </a:prstGeom>
          <a:noFill/>
          <a:ln w="9525">
            <a:noFill/>
            <a:miter lim="800000"/>
            <a:headEnd/>
            <a:tailEnd/>
          </a:ln>
        </p:spPr>
        <p:txBody>
          <a:bodyPr>
            <a:spAutoFit/>
          </a:bodyPr>
          <a:lstStyle/>
          <a:p>
            <a:pPr>
              <a:spcBef>
                <a:spcPct val="50000"/>
              </a:spcBef>
            </a:pPr>
            <a:r>
              <a:rPr lang="en-US" altLang="zh-CN" sz="2000" b="1"/>
              <a:t>5</a:t>
            </a:r>
          </a:p>
        </p:txBody>
      </p:sp>
      <p:sp>
        <p:nvSpPr>
          <p:cNvPr id="44097" name="Text Box 72"/>
          <p:cNvSpPr txBox="1">
            <a:spLocks noChangeArrowheads="1"/>
          </p:cNvSpPr>
          <p:nvPr/>
        </p:nvSpPr>
        <p:spPr bwMode="auto">
          <a:xfrm>
            <a:off x="3333750" y="4476750"/>
            <a:ext cx="514350" cy="396875"/>
          </a:xfrm>
          <a:prstGeom prst="rect">
            <a:avLst/>
          </a:prstGeom>
          <a:noFill/>
          <a:ln w="9525">
            <a:noFill/>
            <a:miter lim="800000"/>
            <a:headEnd/>
            <a:tailEnd/>
          </a:ln>
        </p:spPr>
        <p:txBody>
          <a:bodyPr>
            <a:spAutoFit/>
          </a:bodyPr>
          <a:lstStyle/>
          <a:p>
            <a:pPr>
              <a:spcBef>
                <a:spcPct val="50000"/>
              </a:spcBef>
            </a:pPr>
            <a:r>
              <a:rPr lang="en-US" altLang="zh-CN" sz="2000" b="1"/>
              <a:t>6</a:t>
            </a:r>
          </a:p>
        </p:txBody>
      </p:sp>
      <p:sp>
        <p:nvSpPr>
          <p:cNvPr id="44098" name="Text Box 73"/>
          <p:cNvSpPr txBox="1">
            <a:spLocks noChangeArrowheads="1"/>
          </p:cNvSpPr>
          <p:nvPr/>
        </p:nvSpPr>
        <p:spPr bwMode="auto">
          <a:xfrm>
            <a:off x="1047750" y="533400"/>
            <a:ext cx="6210300" cy="584775"/>
          </a:xfrm>
          <a:prstGeom prst="rect">
            <a:avLst/>
          </a:prstGeom>
          <a:noFill/>
          <a:ln w="9525">
            <a:noFill/>
            <a:miter lim="800000"/>
            <a:headEnd/>
            <a:tailEnd/>
          </a:ln>
        </p:spPr>
        <p:txBody>
          <a:bodyPr>
            <a:spAutoFit/>
          </a:bodyPr>
          <a:lstStyle/>
          <a:p>
            <a:pPr>
              <a:spcBef>
                <a:spcPct val="0"/>
              </a:spcBef>
              <a:defRPr/>
            </a:pPr>
            <a:r>
              <a:rPr lang="zh-CN" altLang="en-US" sz="3200" b="1" dirty="0" smtClean="0">
                <a:solidFill>
                  <a:srgbClr val="C00000"/>
                </a:solidFill>
                <a:latin typeface="Times New Roman" pitchFamily="18" charset="0"/>
                <a:ea typeface="+mj-ea"/>
                <a:cs typeface="Times New Roman" pitchFamily="18" charset="0"/>
              </a:rPr>
              <a:t>修改指针举例（续</a:t>
            </a:r>
            <a:r>
              <a:rPr lang="en-US" altLang="zh-CN" sz="3200" b="1" dirty="0" smtClean="0">
                <a:solidFill>
                  <a:srgbClr val="C00000"/>
                </a:solidFill>
                <a:latin typeface="Times New Roman" pitchFamily="18" charset="0"/>
                <a:ea typeface="+mj-ea"/>
                <a:cs typeface="Times New Roman" pitchFamily="18" charset="0"/>
              </a:rPr>
              <a:t>3</a:t>
            </a:r>
            <a:r>
              <a:rPr lang="zh-CN" altLang="en-US" sz="3200" b="1" dirty="0" smtClean="0">
                <a:solidFill>
                  <a:srgbClr val="C00000"/>
                </a:solidFill>
                <a:latin typeface="Times New Roman" pitchFamily="18" charset="0"/>
                <a:ea typeface="+mj-ea"/>
                <a:cs typeface="Times New Roman" pitchFamily="18" charset="0"/>
              </a:rPr>
              <a:t>）</a:t>
            </a:r>
          </a:p>
        </p:txBody>
      </p:sp>
      <p:sp>
        <p:nvSpPr>
          <p:cNvPr id="44099" name="Text Box 74"/>
          <p:cNvSpPr txBox="1">
            <a:spLocks noChangeArrowheads="1"/>
          </p:cNvSpPr>
          <p:nvPr/>
        </p:nvSpPr>
        <p:spPr bwMode="auto">
          <a:xfrm>
            <a:off x="4743450" y="1466850"/>
            <a:ext cx="514350" cy="396875"/>
          </a:xfrm>
          <a:prstGeom prst="rect">
            <a:avLst/>
          </a:prstGeom>
          <a:noFill/>
          <a:ln w="9525">
            <a:noFill/>
            <a:miter lim="800000"/>
            <a:headEnd/>
            <a:tailEnd/>
          </a:ln>
        </p:spPr>
        <p:txBody>
          <a:bodyPr>
            <a:spAutoFit/>
          </a:bodyPr>
          <a:lstStyle/>
          <a:p>
            <a:pPr>
              <a:spcBef>
                <a:spcPct val="50000"/>
              </a:spcBef>
            </a:pPr>
            <a:r>
              <a:rPr lang="en-US" altLang="zh-CN" sz="2000" b="1" dirty="0"/>
              <a: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7C3E314C-CA35-4025-BEC3-894D6673C810}" type="slidenum">
              <a:rPr lang="en-US" altLang="zh-CN" smtClean="0">
                <a:ea typeface="黑体" pitchFamily="49" charset="-122"/>
              </a:rPr>
              <a:pPr/>
              <a:t>48</a:t>
            </a:fld>
            <a:endParaRPr lang="en-US" altLang="zh-CN" smtClean="0">
              <a:ea typeface="黑体" pitchFamily="49" charset="-122"/>
            </a:endParaRPr>
          </a:p>
        </p:txBody>
      </p:sp>
      <p:sp>
        <p:nvSpPr>
          <p:cNvPr id="112642" name="Rectangle 2"/>
          <p:cNvSpPr>
            <a:spLocks noGrp="1" noChangeArrowheads="1"/>
          </p:cNvSpPr>
          <p:nvPr>
            <p:ph type="title"/>
          </p:nvPr>
        </p:nvSpPr>
        <p:spPr>
          <a:xfrm>
            <a:off x="685800" y="609600"/>
            <a:ext cx="7772400" cy="838200"/>
          </a:xfrm>
        </p:spPr>
        <p:txBody>
          <a:bodyPr/>
          <a:lstStyle/>
          <a:p>
            <a:pPr eaLnBrk="1" hangingPunct="1">
              <a:defRPr/>
            </a:pPr>
            <a:endParaRPr lang="zh-CN" altLang="zh-CN" smtClean="0"/>
          </a:p>
        </p:txBody>
      </p:sp>
      <p:sp>
        <p:nvSpPr>
          <p:cNvPr id="66564" name="Rectangle 3"/>
          <p:cNvSpPr>
            <a:spLocks noGrp="1" noChangeArrowheads="1"/>
          </p:cNvSpPr>
          <p:nvPr>
            <p:ph type="body" idx="1"/>
          </p:nvPr>
        </p:nvSpPr>
        <p:spPr>
          <a:xfrm flipV="1">
            <a:off x="685800" y="1524000"/>
            <a:ext cx="7772400" cy="228600"/>
          </a:xfrm>
        </p:spPr>
        <p:txBody>
          <a:bodyPr>
            <a:normAutofit fontScale="40000" lnSpcReduction="20000"/>
          </a:bodyPr>
          <a:lstStyle/>
          <a:p>
            <a:pPr eaLnBrk="1" hangingPunct="1">
              <a:lnSpc>
                <a:spcPct val="90000"/>
              </a:lnSpc>
            </a:pPr>
            <a:endParaRPr lang="zh-CN" altLang="zh-CN" sz="2800" smtClean="0"/>
          </a:p>
        </p:txBody>
      </p:sp>
      <p:grpSp>
        <p:nvGrpSpPr>
          <p:cNvPr id="30" name="组合 29"/>
          <p:cNvGrpSpPr/>
          <p:nvPr/>
        </p:nvGrpSpPr>
        <p:grpSpPr>
          <a:xfrm>
            <a:off x="2192449" y="1446941"/>
            <a:ext cx="4740607" cy="3261531"/>
            <a:chOff x="2497635" y="1733550"/>
            <a:chExt cx="4169865" cy="2590800"/>
          </a:xfrm>
        </p:grpSpPr>
        <p:sp>
          <p:nvSpPr>
            <p:cNvPr id="66565" name="Oval 4"/>
            <p:cNvSpPr>
              <a:spLocks noChangeArrowheads="1"/>
            </p:cNvSpPr>
            <p:nvPr/>
          </p:nvSpPr>
          <p:spPr bwMode="auto">
            <a:xfrm>
              <a:off x="3752850" y="234315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566" name="Oval 5"/>
            <p:cNvSpPr>
              <a:spLocks noChangeArrowheads="1"/>
            </p:cNvSpPr>
            <p:nvPr/>
          </p:nvSpPr>
          <p:spPr bwMode="auto">
            <a:xfrm>
              <a:off x="5353050" y="234315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567" name="Oval 6"/>
            <p:cNvSpPr>
              <a:spLocks noChangeArrowheads="1"/>
            </p:cNvSpPr>
            <p:nvPr/>
          </p:nvSpPr>
          <p:spPr bwMode="auto">
            <a:xfrm>
              <a:off x="3436045" y="325755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568" name="Oval 7"/>
            <p:cNvSpPr>
              <a:spLocks noChangeArrowheads="1"/>
            </p:cNvSpPr>
            <p:nvPr/>
          </p:nvSpPr>
          <p:spPr bwMode="auto">
            <a:xfrm>
              <a:off x="5734050" y="325755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69" name="Oval 8"/>
            <p:cNvSpPr>
              <a:spLocks noChangeArrowheads="1"/>
            </p:cNvSpPr>
            <p:nvPr/>
          </p:nvSpPr>
          <p:spPr bwMode="auto">
            <a:xfrm>
              <a:off x="4133850" y="325755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70" name="Oval 9"/>
            <p:cNvSpPr>
              <a:spLocks noChangeArrowheads="1"/>
            </p:cNvSpPr>
            <p:nvPr/>
          </p:nvSpPr>
          <p:spPr bwMode="auto">
            <a:xfrm>
              <a:off x="6515100" y="329565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71" name="Oval 10"/>
            <p:cNvSpPr>
              <a:spLocks noChangeArrowheads="1"/>
            </p:cNvSpPr>
            <p:nvPr/>
          </p:nvSpPr>
          <p:spPr bwMode="auto">
            <a:xfrm>
              <a:off x="2497635" y="3181661"/>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72" name="Oval 11"/>
            <p:cNvSpPr>
              <a:spLocks noChangeArrowheads="1"/>
            </p:cNvSpPr>
            <p:nvPr/>
          </p:nvSpPr>
          <p:spPr bwMode="auto">
            <a:xfrm>
              <a:off x="4972050" y="325755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73" name="Line 12"/>
            <p:cNvSpPr>
              <a:spLocks noChangeShapeType="1"/>
            </p:cNvSpPr>
            <p:nvPr/>
          </p:nvSpPr>
          <p:spPr bwMode="auto">
            <a:xfrm flipH="1">
              <a:off x="3829050" y="1885950"/>
              <a:ext cx="762000" cy="457200"/>
            </a:xfrm>
            <a:prstGeom prst="line">
              <a:avLst/>
            </a:prstGeom>
            <a:noFill/>
            <a:ln w="9525">
              <a:solidFill>
                <a:schemeClr val="tx1"/>
              </a:solidFill>
              <a:round/>
              <a:headEnd/>
              <a:tailEnd/>
            </a:ln>
          </p:spPr>
          <p:txBody>
            <a:bodyPr wrap="none" anchor="ctr"/>
            <a:lstStyle/>
            <a:p>
              <a:endParaRPr lang="zh-CN" altLang="en-US"/>
            </a:p>
          </p:txBody>
        </p:sp>
        <p:sp>
          <p:nvSpPr>
            <p:cNvPr id="66574" name="Line 13"/>
            <p:cNvSpPr>
              <a:spLocks noChangeShapeType="1"/>
            </p:cNvSpPr>
            <p:nvPr/>
          </p:nvSpPr>
          <p:spPr bwMode="auto">
            <a:xfrm>
              <a:off x="4591050" y="1885950"/>
              <a:ext cx="838200" cy="457200"/>
            </a:xfrm>
            <a:prstGeom prst="line">
              <a:avLst/>
            </a:prstGeom>
            <a:noFill/>
            <a:ln w="9525">
              <a:solidFill>
                <a:schemeClr val="tx1"/>
              </a:solidFill>
              <a:round/>
              <a:headEnd/>
              <a:tailEnd/>
            </a:ln>
          </p:spPr>
          <p:txBody>
            <a:bodyPr wrap="none" anchor="ctr"/>
            <a:lstStyle/>
            <a:p>
              <a:endParaRPr lang="zh-CN" altLang="en-US"/>
            </a:p>
          </p:txBody>
        </p:sp>
        <p:sp>
          <p:nvSpPr>
            <p:cNvPr id="66575" name="Line 14"/>
            <p:cNvSpPr>
              <a:spLocks noChangeShapeType="1"/>
            </p:cNvSpPr>
            <p:nvPr/>
          </p:nvSpPr>
          <p:spPr bwMode="auto">
            <a:xfrm flipH="1">
              <a:off x="2585841" y="2506702"/>
              <a:ext cx="1219200" cy="685800"/>
            </a:xfrm>
            <a:prstGeom prst="line">
              <a:avLst/>
            </a:prstGeom>
            <a:noFill/>
            <a:ln w="9525">
              <a:solidFill>
                <a:schemeClr val="tx1"/>
              </a:solidFill>
              <a:round/>
              <a:headEnd/>
              <a:tailEnd/>
            </a:ln>
          </p:spPr>
          <p:txBody>
            <a:bodyPr wrap="none" anchor="ctr"/>
            <a:lstStyle/>
            <a:p>
              <a:endParaRPr lang="zh-CN" altLang="en-US"/>
            </a:p>
          </p:txBody>
        </p:sp>
        <p:sp>
          <p:nvSpPr>
            <p:cNvPr id="66576" name="Line 15"/>
            <p:cNvSpPr>
              <a:spLocks noChangeShapeType="1"/>
            </p:cNvSpPr>
            <p:nvPr/>
          </p:nvSpPr>
          <p:spPr bwMode="auto">
            <a:xfrm flipH="1">
              <a:off x="3500241" y="2506702"/>
              <a:ext cx="304800" cy="762000"/>
            </a:xfrm>
            <a:prstGeom prst="line">
              <a:avLst/>
            </a:prstGeom>
            <a:solidFill>
              <a:schemeClr val="tx1"/>
            </a:solidFill>
            <a:ln w="9525">
              <a:solidFill>
                <a:schemeClr val="tx1"/>
              </a:solidFill>
              <a:round/>
              <a:headEnd/>
              <a:tailEnd/>
            </a:ln>
          </p:spPr>
          <p:txBody>
            <a:bodyPr wrap="none" anchor="ctr"/>
            <a:lstStyle/>
            <a:p>
              <a:endParaRPr lang="zh-CN" altLang="en-US"/>
            </a:p>
          </p:txBody>
        </p:sp>
        <p:sp>
          <p:nvSpPr>
            <p:cNvPr id="66577" name="Line 16"/>
            <p:cNvSpPr>
              <a:spLocks noChangeShapeType="1"/>
            </p:cNvSpPr>
            <p:nvPr/>
          </p:nvSpPr>
          <p:spPr bwMode="auto">
            <a:xfrm>
              <a:off x="3829050" y="2495550"/>
              <a:ext cx="381000" cy="762000"/>
            </a:xfrm>
            <a:prstGeom prst="line">
              <a:avLst/>
            </a:prstGeom>
            <a:noFill/>
            <a:ln w="9525">
              <a:solidFill>
                <a:schemeClr val="tx1"/>
              </a:solidFill>
              <a:round/>
              <a:headEnd/>
              <a:tailEnd/>
            </a:ln>
          </p:spPr>
          <p:txBody>
            <a:bodyPr wrap="none" anchor="ctr"/>
            <a:lstStyle/>
            <a:p>
              <a:endParaRPr lang="zh-CN" altLang="en-US"/>
            </a:p>
          </p:txBody>
        </p:sp>
        <p:sp>
          <p:nvSpPr>
            <p:cNvPr id="66578" name="Line 17"/>
            <p:cNvSpPr>
              <a:spLocks noChangeShapeType="1"/>
            </p:cNvSpPr>
            <p:nvPr/>
          </p:nvSpPr>
          <p:spPr bwMode="auto">
            <a:xfrm flipH="1">
              <a:off x="5048250" y="2495550"/>
              <a:ext cx="381000" cy="762000"/>
            </a:xfrm>
            <a:prstGeom prst="line">
              <a:avLst/>
            </a:prstGeom>
            <a:noFill/>
            <a:ln w="9525">
              <a:solidFill>
                <a:schemeClr val="tx1"/>
              </a:solidFill>
              <a:round/>
              <a:headEnd/>
              <a:tailEnd/>
            </a:ln>
          </p:spPr>
          <p:txBody>
            <a:bodyPr wrap="none" anchor="ctr"/>
            <a:lstStyle/>
            <a:p>
              <a:endParaRPr lang="zh-CN" altLang="en-US"/>
            </a:p>
          </p:txBody>
        </p:sp>
        <p:sp>
          <p:nvSpPr>
            <p:cNvPr id="66579" name="Line 18"/>
            <p:cNvSpPr>
              <a:spLocks noChangeShapeType="1"/>
            </p:cNvSpPr>
            <p:nvPr/>
          </p:nvSpPr>
          <p:spPr bwMode="auto">
            <a:xfrm>
              <a:off x="5429250" y="2495550"/>
              <a:ext cx="381000" cy="762000"/>
            </a:xfrm>
            <a:prstGeom prst="line">
              <a:avLst/>
            </a:prstGeom>
            <a:noFill/>
            <a:ln w="9525">
              <a:solidFill>
                <a:schemeClr val="tx1"/>
              </a:solidFill>
              <a:round/>
              <a:headEnd/>
              <a:tailEnd/>
            </a:ln>
          </p:spPr>
          <p:txBody>
            <a:bodyPr wrap="none" anchor="ctr"/>
            <a:lstStyle/>
            <a:p>
              <a:endParaRPr lang="zh-CN" altLang="en-US"/>
            </a:p>
          </p:txBody>
        </p:sp>
        <p:sp>
          <p:nvSpPr>
            <p:cNvPr id="66580" name="Line 19"/>
            <p:cNvSpPr>
              <a:spLocks noChangeShapeType="1"/>
            </p:cNvSpPr>
            <p:nvPr/>
          </p:nvSpPr>
          <p:spPr bwMode="auto">
            <a:xfrm>
              <a:off x="5481441" y="2473868"/>
              <a:ext cx="1066800" cy="838200"/>
            </a:xfrm>
            <a:prstGeom prst="line">
              <a:avLst/>
            </a:prstGeom>
            <a:noFill/>
            <a:ln w="9525">
              <a:solidFill>
                <a:schemeClr val="tx1"/>
              </a:solidFill>
              <a:round/>
              <a:headEnd/>
              <a:tailEnd/>
            </a:ln>
          </p:spPr>
          <p:txBody>
            <a:bodyPr wrap="none" anchor="ctr"/>
            <a:lstStyle/>
            <a:p>
              <a:endParaRPr lang="zh-CN" altLang="en-US"/>
            </a:p>
          </p:txBody>
        </p:sp>
        <p:sp>
          <p:nvSpPr>
            <p:cNvPr id="66581" name="Oval 20"/>
            <p:cNvSpPr>
              <a:spLocks noChangeArrowheads="1"/>
            </p:cNvSpPr>
            <p:nvPr/>
          </p:nvSpPr>
          <p:spPr bwMode="auto">
            <a:xfrm>
              <a:off x="3219450" y="417195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82" name="Oval 21"/>
            <p:cNvSpPr>
              <a:spLocks noChangeArrowheads="1"/>
            </p:cNvSpPr>
            <p:nvPr/>
          </p:nvSpPr>
          <p:spPr bwMode="auto">
            <a:xfrm>
              <a:off x="3829050" y="417195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83" name="Line 22"/>
            <p:cNvSpPr>
              <a:spLocks noChangeShapeType="1"/>
            </p:cNvSpPr>
            <p:nvPr/>
          </p:nvSpPr>
          <p:spPr bwMode="auto">
            <a:xfrm flipH="1">
              <a:off x="3295650" y="3409950"/>
              <a:ext cx="228600" cy="762000"/>
            </a:xfrm>
            <a:prstGeom prst="line">
              <a:avLst/>
            </a:prstGeom>
            <a:noFill/>
            <a:ln w="9525">
              <a:solidFill>
                <a:schemeClr val="tx1"/>
              </a:solidFill>
              <a:round/>
              <a:headEnd/>
              <a:tailEnd/>
            </a:ln>
          </p:spPr>
          <p:txBody>
            <a:bodyPr wrap="none" anchor="ctr"/>
            <a:lstStyle/>
            <a:p>
              <a:endParaRPr lang="zh-CN" altLang="en-US"/>
            </a:p>
          </p:txBody>
        </p:sp>
        <p:sp>
          <p:nvSpPr>
            <p:cNvPr id="66584" name="Line 23"/>
            <p:cNvSpPr>
              <a:spLocks noChangeShapeType="1"/>
            </p:cNvSpPr>
            <p:nvPr/>
          </p:nvSpPr>
          <p:spPr bwMode="auto">
            <a:xfrm>
              <a:off x="3524250" y="3409950"/>
              <a:ext cx="381000" cy="762000"/>
            </a:xfrm>
            <a:prstGeom prst="line">
              <a:avLst/>
            </a:prstGeom>
            <a:noFill/>
            <a:ln w="9525">
              <a:solidFill>
                <a:schemeClr val="tx1"/>
              </a:solidFill>
              <a:round/>
              <a:headEnd/>
              <a:tailEnd/>
            </a:ln>
          </p:spPr>
          <p:txBody>
            <a:bodyPr wrap="none" anchor="ctr"/>
            <a:lstStyle/>
            <a:p>
              <a:endParaRPr lang="zh-CN" altLang="en-US"/>
            </a:p>
          </p:txBody>
        </p:sp>
        <p:sp>
          <p:nvSpPr>
            <p:cNvPr id="66585" name="Oval 24"/>
            <p:cNvSpPr>
              <a:spLocks noChangeArrowheads="1"/>
            </p:cNvSpPr>
            <p:nvPr/>
          </p:nvSpPr>
          <p:spPr bwMode="auto">
            <a:xfrm>
              <a:off x="4514850" y="173355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66586" name="Oval 26"/>
          <p:cNvSpPr>
            <a:spLocks noChangeArrowheads="1"/>
          </p:cNvSpPr>
          <p:nvPr/>
        </p:nvSpPr>
        <p:spPr bwMode="auto">
          <a:xfrm>
            <a:off x="2286000" y="5295900"/>
            <a:ext cx="152400" cy="15240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587" name="Oval 29"/>
          <p:cNvSpPr>
            <a:spLocks noChangeArrowheads="1"/>
          </p:cNvSpPr>
          <p:nvPr/>
        </p:nvSpPr>
        <p:spPr bwMode="auto">
          <a:xfrm>
            <a:off x="5238750" y="5334000"/>
            <a:ext cx="152400" cy="152400"/>
          </a:xfrm>
          <a:prstGeom prst="ellipse">
            <a:avLst/>
          </a:prstGeom>
          <a:noFill/>
          <a:ln w="9525">
            <a:solidFill>
              <a:schemeClr val="tx1"/>
            </a:solidFill>
            <a:round/>
            <a:headEnd/>
            <a:tailEnd/>
          </a:ln>
        </p:spPr>
        <p:txBody>
          <a:bodyPr wrap="none" anchor="ctr"/>
          <a:lstStyle/>
          <a:p>
            <a:endParaRPr lang="zh-CN" altLang="en-US"/>
          </a:p>
        </p:txBody>
      </p:sp>
      <p:sp>
        <p:nvSpPr>
          <p:cNvPr id="66588" name="Text Box 30"/>
          <p:cNvSpPr txBox="1">
            <a:spLocks noChangeArrowheads="1"/>
          </p:cNvSpPr>
          <p:nvPr/>
        </p:nvSpPr>
        <p:spPr bwMode="auto">
          <a:xfrm>
            <a:off x="2667000" y="5162550"/>
            <a:ext cx="2343150" cy="400110"/>
          </a:xfrm>
          <a:prstGeom prst="rect">
            <a:avLst/>
          </a:prstGeom>
          <a:noFill/>
          <a:ln w="9525">
            <a:noFill/>
            <a:miter lim="800000"/>
            <a:headEnd/>
            <a:tailEnd/>
          </a:ln>
        </p:spPr>
        <p:txBody>
          <a:bodyPr>
            <a:spAutoFit/>
          </a:bodyPr>
          <a:lstStyle/>
          <a:p>
            <a:pPr>
              <a:spcBef>
                <a:spcPct val="50000"/>
              </a:spcBef>
            </a:pPr>
            <a:r>
              <a:rPr lang="en-US" altLang="zh-CN" sz="2000" b="1" dirty="0"/>
              <a:t>Closed</a:t>
            </a:r>
            <a:r>
              <a:rPr lang="zh-CN" altLang="en-US" sz="2000" b="1" dirty="0"/>
              <a:t>表</a:t>
            </a:r>
          </a:p>
        </p:txBody>
      </p:sp>
      <p:sp>
        <p:nvSpPr>
          <p:cNvPr id="66589" name="Text Box 31"/>
          <p:cNvSpPr txBox="1">
            <a:spLocks noChangeArrowheads="1"/>
          </p:cNvSpPr>
          <p:nvPr/>
        </p:nvSpPr>
        <p:spPr bwMode="auto">
          <a:xfrm>
            <a:off x="5562600" y="5181600"/>
            <a:ext cx="2343150" cy="400110"/>
          </a:xfrm>
          <a:prstGeom prst="rect">
            <a:avLst/>
          </a:prstGeom>
          <a:noFill/>
          <a:ln w="9525">
            <a:noFill/>
            <a:miter lim="800000"/>
            <a:headEnd/>
            <a:tailEnd/>
          </a:ln>
        </p:spPr>
        <p:txBody>
          <a:bodyPr>
            <a:spAutoFit/>
          </a:bodyPr>
          <a:lstStyle/>
          <a:p>
            <a:pPr>
              <a:spcBef>
                <a:spcPct val="50000"/>
              </a:spcBef>
            </a:pPr>
            <a:r>
              <a:rPr lang="en-US" altLang="zh-CN" sz="2000" b="1" dirty="0"/>
              <a:t>Open</a:t>
            </a:r>
            <a:r>
              <a:rPr lang="zh-CN" altLang="en-US" sz="2000" b="1" dirty="0"/>
              <a:t>表</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809E8145-1A4D-4AA4-B320-BB91F35E734B}" type="slidenum">
              <a:rPr lang="en-US" altLang="zh-CN" smtClean="0">
                <a:ea typeface="黑体" pitchFamily="49" charset="-122"/>
              </a:rPr>
              <a:pPr/>
              <a:t>49</a:t>
            </a:fld>
            <a:endParaRPr lang="en-US" altLang="zh-CN" smtClean="0">
              <a:ea typeface="黑体" pitchFamily="49" charset="-122"/>
            </a:endParaRPr>
          </a:p>
        </p:txBody>
      </p:sp>
      <p:sp>
        <p:nvSpPr>
          <p:cNvPr id="105474" name="Rectangle 2"/>
          <p:cNvSpPr>
            <a:spLocks noGrp="1" noChangeArrowheads="1"/>
          </p:cNvSpPr>
          <p:nvPr>
            <p:ph type="title"/>
          </p:nvPr>
        </p:nvSpPr>
        <p:spPr>
          <a:xfrm>
            <a:off x="685800" y="228600"/>
            <a:ext cx="7772400" cy="685800"/>
          </a:xfrm>
        </p:spPr>
        <p:txBody>
          <a:bodyPr/>
          <a:lstStyle/>
          <a:p>
            <a:pPr eaLnBrk="1" hangingPunct="1">
              <a:defRPr/>
            </a:pPr>
            <a:r>
              <a:rPr lang="en-US" altLang="zh-CN" smtClean="0"/>
              <a:t>A</a:t>
            </a:r>
            <a:r>
              <a:rPr lang="zh-CN" altLang="en-US" smtClean="0"/>
              <a:t>算法</a:t>
            </a:r>
          </a:p>
        </p:txBody>
      </p:sp>
      <p:sp>
        <p:nvSpPr>
          <p:cNvPr id="63492" name="Rectangle 3"/>
          <p:cNvSpPr>
            <a:spLocks noGrp="1" noChangeArrowheads="1"/>
          </p:cNvSpPr>
          <p:nvPr>
            <p:ph type="body" idx="1"/>
          </p:nvPr>
        </p:nvSpPr>
        <p:spPr>
          <a:xfrm>
            <a:off x="381000" y="1314450"/>
            <a:ext cx="8534400" cy="5029200"/>
          </a:xfrm>
        </p:spPr>
        <p:txBody>
          <a:bodyPr/>
          <a:lstStyle/>
          <a:p>
            <a:pPr eaLnBrk="1" hangingPunct="1">
              <a:buFont typeface="Wingdings" pitchFamily="2" charset="2"/>
              <a:buNone/>
            </a:pPr>
            <a:r>
              <a:rPr lang="en-US" altLang="zh-CN" sz="3200" b="1" dirty="0" smtClean="0"/>
              <a:t>1, OPEN:=(s), f(s):=g(s)+h(s);</a:t>
            </a:r>
          </a:p>
          <a:p>
            <a:pPr eaLnBrk="1" hangingPunct="1">
              <a:buFont typeface="Wingdings" pitchFamily="2" charset="2"/>
              <a:buNone/>
            </a:pPr>
            <a:r>
              <a:rPr lang="en-US" altLang="zh-CN" sz="3200" b="1" dirty="0" smtClean="0"/>
              <a:t>2, LOOP: IF OPEN=( ) THEN EXIT(FAIL);</a:t>
            </a:r>
          </a:p>
          <a:p>
            <a:pPr eaLnBrk="1" hangingPunct="1">
              <a:buFont typeface="Wingdings" pitchFamily="2" charset="2"/>
              <a:buNone/>
            </a:pPr>
            <a:r>
              <a:rPr lang="en-US" altLang="zh-CN" sz="3200" b="1" dirty="0" smtClean="0"/>
              <a:t>3, n:=FIRST(OPEN);</a:t>
            </a:r>
          </a:p>
          <a:p>
            <a:pPr eaLnBrk="1" hangingPunct="1">
              <a:buFont typeface="Wingdings" pitchFamily="2" charset="2"/>
              <a:buNone/>
            </a:pPr>
            <a:r>
              <a:rPr lang="en-US" altLang="zh-CN" sz="3200" b="1" dirty="0" smtClean="0"/>
              <a:t>4, IF GOAL(n) THEN EXIT(SUCCESS);</a:t>
            </a:r>
          </a:p>
          <a:p>
            <a:pPr eaLnBrk="1" hangingPunct="1">
              <a:buFont typeface="Wingdings" pitchFamily="2" charset="2"/>
              <a:buNone/>
            </a:pPr>
            <a:r>
              <a:rPr lang="en-US" altLang="zh-CN" sz="3200" b="1" dirty="0" smtClean="0"/>
              <a:t>5, REMOVE(n, OPEN), ADD(n, CLOSED);</a:t>
            </a:r>
          </a:p>
          <a:p>
            <a:pPr eaLnBrk="1" hangingPunct="1">
              <a:buFont typeface="Wingdings" pitchFamily="2" charset="2"/>
              <a:buNone/>
            </a:pPr>
            <a:r>
              <a:rPr lang="en-US" altLang="zh-CN" sz="3200" b="1" dirty="0" smtClean="0"/>
              <a:t>6, EXPAND(n) </a:t>
            </a:r>
            <a:r>
              <a:rPr lang="en-US" altLang="zh-CN" sz="3600" b="1" dirty="0" smtClean="0"/>
              <a:t>→{m</a:t>
            </a:r>
            <a:r>
              <a:rPr lang="en-US" altLang="zh-CN" sz="3600" b="1" baseline="-25000" dirty="0" smtClean="0"/>
              <a:t>i</a:t>
            </a:r>
            <a:r>
              <a:rPr lang="en-US" altLang="zh-CN" sz="3600" b="1" dirty="0" smtClean="0"/>
              <a:t>}, </a:t>
            </a:r>
          </a:p>
          <a:p>
            <a:pPr eaLnBrk="1" hangingPunct="1">
              <a:buFont typeface="Wingdings" pitchFamily="2" charset="2"/>
              <a:buNone/>
            </a:pPr>
            <a:r>
              <a:rPr lang="en-US" altLang="zh-CN" sz="3600" b="1" dirty="0" smtClean="0"/>
              <a:t>	</a:t>
            </a:r>
            <a:r>
              <a:rPr lang="zh-CN" altLang="zh-CN" sz="3200" b="1" dirty="0" smtClean="0"/>
              <a:t>计算</a:t>
            </a:r>
            <a:r>
              <a:rPr lang="en-US" altLang="zh-CN" sz="3200" b="1" dirty="0" smtClean="0"/>
              <a:t>f(n, m</a:t>
            </a:r>
            <a:r>
              <a:rPr lang="en-US" altLang="zh-CN" sz="3600" b="1" baseline="-25000" dirty="0" smtClean="0"/>
              <a:t>i</a:t>
            </a:r>
            <a:r>
              <a:rPr lang="en-US" altLang="zh-CN" sz="3200" b="1" dirty="0" smtClean="0"/>
              <a:t>):=g(n, m</a:t>
            </a:r>
            <a:r>
              <a:rPr lang="en-US" altLang="zh-CN" sz="3600" b="1" baseline="-25000" dirty="0" smtClean="0"/>
              <a:t>i</a:t>
            </a:r>
            <a:r>
              <a:rPr lang="en-US" altLang="zh-CN" sz="3200" b="1" dirty="0" smtClean="0"/>
              <a:t>)+h(m</a:t>
            </a:r>
            <a:r>
              <a:rPr lang="en-US" altLang="zh-CN" sz="3600" b="1" baseline="-25000" dirty="0" smtClean="0"/>
              <a:t>i</a:t>
            </a:r>
            <a:r>
              <a:rPr lang="en-US" altLang="zh-CN" sz="3200" b="1" dirty="0" smtClean="0"/>
              <a:t>);</a:t>
            </a:r>
          </a:p>
          <a:p>
            <a:pPr eaLnBrk="1" hangingPunct="1">
              <a:buFont typeface="Wingdings" pitchFamily="2" charset="2"/>
              <a:buNone/>
            </a:pPr>
            <a:r>
              <a:rPr lang="en-US" altLang="zh-CN" sz="28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盲目搜索与启发式搜索</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zh-CN" altLang="en-US" sz="3200" b="1" dirty="0" smtClean="0"/>
              <a:t>盲目搜索：</a:t>
            </a:r>
            <a:endParaRPr lang="en-US" altLang="zh-CN" sz="3200" b="1" dirty="0" smtClean="0"/>
          </a:p>
          <a:p>
            <a:pPr lvl="1"/>
            <a:r>
              <a:rPr lang="zh-CN" altLang="en-US" sz="2800" b="1" dirty="0" smtClean="0"/>
              <a:t>深度优先搜索</a:t>
            </a:r>
            <a:endParaRPr lang="en-US" altLang="zh-CN" sz="2800" b="1" dirty="0" smtClean="0"/>
          </a:p>
          <a:p>
            <a:pPr lvl="1"/>
            <a:r>
              <a:rPr lang="zh-CN" altLang="en-US" sz="2800" b="1" dirty="0" smtClean="0"/>
              <a:t>宽度优先搜索</a:t>
            </a:r>
            <a:endParaRPr lang="en-US" altLang="zh-CN" sz="2800" b="1" dirty="0" smtClean="0"/>
          </a:p>
          <a:p>
            <a:pPr lvl="1"/>
            <a:endParaRPr lang="en-US" altLang="zh-CN" sz="2800" b="1" dirty="0" smtClean="0"/>
          </a:p>
          <a:p>
            <a:r>
              <a:rPr lang="zh-CN" altLang="en-US" sz="3200" b="1" dirty="0" smtClean="0"/>
              <a:t>启发式搜索</a:t>
            </a:r>
            <a:endParaRPr lang="en-US" altLang="zh-CN" sz="3200" b="1" dirty="0" smtClean="0"/>
          </a:p>
          <a:p>
            <a:pPr lvl="1"/>
            <a:r>
              <a:rPr lang="en-US" altLang="zh-CN" sz="2800" b="1" dirty="0" smtClean="0"/>
              <a:t>A*</a:t>
            </a:r>
            <a:r>
              <a:rPr lang="zh-CN" altLang="en-US" sz="2800" b="1" dirty="0" smtClean="0"/>
              <a:t>算法</a:t>
            </a:r>
            <a:endParaRPr lang="zh-CN" altLang="en-US" sz="28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4543797B-EDD5-4C08-BC50-C3E9A8B5D401}" type="slidenum">
              <a:rPr lang="en-US" altLang="zh-CN" smtClean="0">
                <a:ea typeface="黑体" pitchFamily="49" charset="-122"/>
              </a:rPr>
              <a:pPr/>
              <a:t>50</a:t>
            </a:fld>
            <a:endParaRPr lang="en-US" altLang="zh-CN" smtClean="0">
              <a:ea typeface="黑体" pitchFamily="49" charset="-122"/>
            </a:endParaRPr>
          </a:p>
        </p:txBody>
      </p:sp>
      <p:sp>
        <p:nvSpPr>
          <p:cNvPr id="110594" name="Rectangle 2"/>
          <p:cNvSpPr>
            <a:spLocks noGrp="1" noChangeArrowheads="1"/>
          </p:cNvSpPr>
          <p:nvPr>
            <p:ph type="title"/>
          </p:nvPr>
        </p:nvSpPr>
        <p:spPr>
          <a:xfrm>
            <a:off x="762000" y="228600"/>
            <a:ext cx="7772400" cy="762000"/>
          </a:xfrm>
        </p:spPr>
        <p:txBody>
          <a:bodyPr/>
          <a:lstStyle/>
          <a:p>
            <a:pPr eaLnBrk="1" hangingPunct="1">
              <a:defRPr/>
            </a:pPr>
            <a:r>
              <a:rPr lang="en-US" altLang="zh-CN" smtClean="0"/>
              <a:t>A</a:t>
            </a:r>
            <a:r>
              <a:rPr lang="zh-CN" altLang="en-US" smtClean="0"/>
              <a:t>算法（续）</a:t>
            </a:r>
          </a:p>
        </p:txBody>
      </p:sp>
      <p:sp>
        <p:nvSpPr>
          <p:cNvPr id="64516" name="Rectangle 3"/>
          <p:cNvSpPr>
            <a:spLocks noGrp="1" noChangeArrowheads="1"/>
          </p:cNvSpPr>
          <p:nvPr>
            <p:ph type="body" idx="1"/>
          </p:nvPr>
        </p:nvSpPr>
        <p:spPr>
          <a:xfrm>
            <a:off x="666750" y="1371600"/>
            <a:ext cx="7772400" cy="5105400"/>
          </a:xfrm>
        </p:spPr>
        <p:txBody>
          <a:bodyPr/>
          <a:lstStyle/>
          <a:p>
            <a:pPr eaLnBrk="1" hangingPunct="1">
              <a:buFont typeface="Wingdings" pitchFamily="2" charset="2"/>
              <a:buNone/>
            </a:pPr>
            <a:r>
              <a:rPr lang="en-US" altLang="zh-CN" sz="2800" dirty="0" smtClean="0"/>
              <a:t>	</a:t>
            </a:r>
            <a:r>
              <a:rPr lang="en-US" altLang="zh-CN" sz="3200" b="1" dirty="0" smtClean="0"/>
              <a:t>ADD(</a:t>
            </a:r>
            <a:r>
              <a:rPr lang="en-US" altLang="zh-CN" sz="3200" b="1" dirty="0" err="1" smtClean="0"/>
              <a:t>m</a:t>
            </a:r>
            <a:r>
              <a:rPr lang="en-US" altLang="zh-CN" sz="3200" b="1" baseline="-25000" dirty="0" err="1" smtClean="0"/>
              <a:t>j</a:t>
            </a:r>
            <a:r>
              <a:rPr lang="en-US" altLang="zh-CN" sz="3200" b="1" dirty="0" smtClean="0"/>
              <a:t>, OPEN), </a:t>
            </a:r>
            <a:r>
              <a:rPr lang="zh-CN" altLang="en-US" sz="3200" b="1" dirty="0" smtClean="0"/>
              <a:t>标记</a:t>
            </a:r>
            <a:r>
              <a:rPr lang="en-US" altLang="zh-CN" sz="3200" b="1" dirty="0" err="1" smtClean="0"/>
              <a:t>m</a:t>
            </a:r>
            <a:r>
              <a:rPr lang="en-US" altLang="zh-CN" sz="3200" b="1" baseline="-25000" dirty="0" err="1" smtClean="0"/>
              <a:t>j</a:t>
            </a:r>
            <a:r>
              <a:rPr lang="zh-CN" altLang="en-US" sz="3200" b="1" dirty="0" smtClean="0"/>
              <a:t>到</a:t>
            </a:r>
            <a:r>
              <a:rPr lang="en-US" altLang="zh-CN" sz="3200" b="1" dirty="0" smtClean="0"/>
              <a:t>n</a:t>
            </a:r>
            <a:r>
              <a:rPr lang="zh-CN" altLang="en-US" sz="3200" b="1" dirty="0" smtClean="0"/>
              <a:t>的指针；</a:t>
            </a:r>
          </a:p>
          <a:p>
            <a:pPr eaLnBrk="1" hangingPunct="1">
              <a:buFont typeface="Wingdings" pitchFamily="2" charset="2"/>
              <a:buNone/>
            </a:pPr>
            <a:r>
              <a:rPr lang="zh-CN" altLang="en-US" sz="3200" b="1" dirty="0" smtClean="0"/>
              <a:t>	</a:t>
            </a:r>
            <a:r>
              <a:rPr lang="en-US" altLang="zh-CN" sz="3200" b="1" dirty="0" smtClean="0"/>
              <a:t>IF f(n, </a:t>
            </a:r>
            <a:r>
              <a:rPr lang="en-US" altLang="zh-CN" sz="3200" b="1" dirty="0" err="1" smtClean="0"/>
              <a:t>m</a:t>
            </a:r>
            <a:r>
              <a:rPr lang="en-US" altLang="zh-CN" sz="3200" b="1" baseline="-25000" dirty="0" err="1" smtClean="0"/>
              <a:t>k</a:t>
            </a:r>
            <a:r>
              <a:rPr lang="en-US" altLang="zh-CN" sz="3200" b="1" dirty="0" smtClean="0"/>
              <a:t>)&lt;f(</a:t>
            </a:r>
            <a:r>
              <a:rPr lang="en-US" altLang="zh-CN" sz="3200" b="1" dirty="0" err="1" smtClean="0"/>
              <a:t>m</a:t>
            </a:r>
            <a:r>
              <a:rPr lang="en-US" altLang="zh-CN" sz="3200" b="1" baseline="-25000" dirty="0" err="1" smtClean="0"/>
              <a:t>k</a:t>
            </a:r>
            <a:r>
              <a:rPr lang="en-US" altLang="zh-CN" sz="3200" b="1" dirty="0" smtClean="0"/>
              <a:t>) THEN f(</a:t>
            </a:r>
            <a:r>
              <a:rPr lang="en-US" altLang="zh-CN" sz="3200" b="1" dirty="0" err="1" smtClean="0"/>
              <a:t>m</a:t>
            </a:r>
            <a:r>
              <a:rPr lang="en-US" altLang="zh-CN" sz="3200" b="1" baseline="-25000" dirty="0" err="1" smtClean="0"/>
              <a:t>k</a:t>
            </a:r>
            <a:r>
              <a:rPr lang="en-US" altLang="zh-CN" sz="3200" b="1" dirty="0" smtClean="0"/>
              <a:t>):=f(n, </a:t>
            </a:r>
            <a:r>
              <a:rPr lang="en-US" altLang="zh-CN" sz="3200" b="1" dirty="0" err="1" smtClean="0"/>
              <a:t>m</a:t>
            </a:r>
            <a:r>
              <a:rPr lang="en-US" altLang="zh-CN" sz="3200" b="1" baseline="-25000" dirty="0" err="1" smtClean="0"/>
              <a:t>k</a:t>
            </a:r>
            <a:r>
              <a:rPr lang="en-US" altLang="zh-CN" sz="3200" b="1" dirty="0" smtClean="0"/>
              <a:t>), </a:t>
            </a:r>
          </a:p>
          <a:p>
            <a:pPr eaLnBrk="1" hangingPunct="1">
              <a:buFont typeface="Wingdings" pitchFamily="2" charset="2"/>
              <a:buNone/>
            </a:pPr>
            <a:r>
              <a:rPr lang="en-US" altLang="zh-CN" sz="3200" b="1" dirty="0" smtClean="0"/>
              <a:t>	           </a:t>
            </a:r>
            <a:r>
              <a:rPr lang="zh-CN" altLang="zh-CN" sz="3200" b="1" dirty="0" smtClean="0"/>
              <a:t>标记</a:t>
            </a:r>
            <a:r>
              <a:rPr lang="en-US" altLang="zh-CN" sz="3200" b="1" dirty="0" err="1" smtClean="0"/>
              <a:t>m</a:t>
            </a:r>
            <a:r>
              <a:rPr lang="en-US" altLang="zh-CN" sz="3200" b="1" baseline="-25000" dirty="0" err="1" smtClean="0"/>
              <a:t>k</a:t>
            </a:r>
            <a:r>
              <a:rPr lang="zh-CN" altLang="zh-CN" sz="3200" b="1" dirty="0" smtClean="0"/>
              <a:t>到</a:t>
            </a:r>
            <a:r>
              <a:rPr lang="en-US" altLang="zh-CN" sz="3200" b="1" dirty="0" smtClean="0"/>
              <a:t>n</a:t>
            </a:r>
            <a:r>
              <a:rPr lang="zh-CN" altLang="zh-CN" sz="3200" b="1" dirty="0" smtClean="0"/>
              <a:t>的指针；</a:t>
            </a:r>
            <a:endParaRPr lang="zh-CN" altLang="en-US" sz="2800" b="1" dirty="0" smtClean="0"/>
          </a:p>
          <a:p>
            <a:pPr eaLnBrk="1" hangingPunct="1">
              <a:buFont typeface="Wingdings" pitchFamily="2" charset="2"/>
              <a:buNone/>
            </a:pPr>
            <a:r>
              <a:rPr lang="zh-CN" altLang="en-US" sz="3200" b="1" dirty="0" smtClean="0"/>
              <a:t>	</a:t>
            </a:r>
            <a:r>
              <a:rPr lang="en-US" altLang="zh-CN" sz="3200" b="1" dirty="0" smtClean="0"/>
              <a:t>IF f(n, m</a:t>
            </a:r>
            <a:r>
              <a:rPr lang="en-US" altLang="zh-CN" sz="3600" b="1" baseline="-25000" dirty="0" smtClean="0"/>
              <a:t>l</a:t>
            </a:r>
            <a:r>
              <a:rPr lang="en-US" altLang="zh-CN" sz="3200" b="1" dirty="0" smtClean="0"/>
              <a:t>)&lt;f(m</a:t>
            </a:r>
            <a:r>
              <a:rPr lang="en-US" altLang="zh-CN" sz="3600" b="1" baseline="-25000" dirty="0" smtClean="0"/>
              <a:t>l</a:t>
            </a:r>
            <a:r>
              <a:rPr lang="en-US" altLang="zh-CN" sz="3200" b="1" dirty="0" smtClean="0"/>
              <a:t>,) THEN f(m</a:t>
            </a:r>
            <a:r>
              <a:rPr lang="en-US" altLang="zh-CN" sz="3600" b="1" baseline="-25000" dirty="0" smtClean="0"/>
              <a:t>l</a:t>
            </a:r>
            <a:r>
              <a:rPr lang="en-US" altLang="zh-CN" sz="3200" b="1" dirty="0" smtClean="0"/>
              <a:t>):=f(n, m</a:t>
            </a:r>
            <a:r>
              <a:rPr lang="en-US" altLang="zh-CN" sz="3200" b="1" baseline="-25000" dirty="0" smtClean="0"/>
              <a:t>l</a:t>
            </a:r>
            <a:r>
              <a:rPr lang="en-US" altLang="zh-CN" sz="3200" b="1" dirty="0" smtClean="0"/>
              <a:t>),</a:t>
            </a:r>
          </a:p>
          <a:p>
            <a:pPr eaLnBrk="1" hangingPunct="1">
              <a:buFont typeface="Wingdings" pitchFamily="2" charset="2"/>
              <a:buNone/>
            </a:pPr>
            <a:r>
              <a:rPr lang="en-US" altLang="zh-CN" sz="3200" b="1" dirty="0" smtClean="0"/>
              <a:t>	          </a:t>
            </a:r>
            <a:r>
              <a:rPr lang="zh-CN" altLang="en-US" sz="3200" b="1" dirty="0" smtClean="0"/>
              <a:t>标记</a:t>
            </a:r>
            <a:r>
              <a:rPr lang="en-US" altLang="zh-CN" sz="3200" b="1" dirty="0" smtClean="0"/>
              <a:t>m</a:t>
            </a:r>
            <a:r>
              <a:rPr lang="en-US" altLang="zh-CN" sz="3200" b="1" baseline="-25000" dirty="0" smtClean="0"/>
              <a:t>l</a:t>
            </a:r>
            <a:r>
              <a:rPr lang="zh-CN" altLang="en-US" sz="3200" b="1" dirty="0" smtClean="0"/>
              <a:t>到</a:t>
            </a:r>
            <a:r>
              <a:rPr lang="en-US" altLang="zh-CN" sz="3200" b="1" dirty="0" smtClean="0"/>
              <a:t>n</a:t>
            </a:r>
            <a:r>
              <a:rPr lang="zh-CN" altLang="en-US" sz="3200" b="1" dirty="0" smtClean="0"/>
              <a:t>的指针</a:t>
            </a:r>
            <a:r>
              <a:rPr lang="en-US" altLang="zh-CN" sz="3200" b="1" dirty="0" smtClean="0"/>
              <a:t>, </a:t>
            </a:r>
          </a:p>
          <a:p>
            <a:pPr eaLnBrk="1" hangingPunct="1">
              <a:buFont typeface="Wingdings" pitchFamily="2" charset="2"/>
              <a:buNone/>
            </a:pPr>
            <a:r>
              <a:rPr lang="en-US" altLang="zh-CN" sz="3200" b="1" dirty="0" smtClean="0"/>
              <a:t>	          ADD(m</a:t>
            </a:r>
            <a:r>
              <a:rPr lang="en-US" altLang="zh-CN" sz="3200" b="1" baseline="-25000" dirty="0" smtClean="0"/>
              <a:t>l</a:t>
            </a:r>
            <a:r>
              <a:rPr lang="en-US" altLang="zh-CN" sz="3200" b="1" dirty="0" smtClean="0"/>
              <a:t>, OPEN);</a:t>
            </a:r>
          </a:p>
          <a:p>
            <a:pPr eaLnBrk="1" hangingPunct="1">
              <a:buFont typeface="Wingdings" pitchFamily="2" charset="2"/>
              <a:buNone/>
            </a:pPr>
            <a:r>
              <a:rPr lang="en-US" altLang="zh-CN" sz="3200" b="1" dirty="0" smtClean="0"/>
              <a:t>7, OPEN</a:t>
            </a:r>
            <a:r>
              <a:rPr lang="zh-CN" altLang="zh-CN" sz="3200" b="1" dirty="0" smtClean="0"/>
              <a:t>中的节点按</a:t>
            </a:r>
            <a:r>
              <a:rPr lang="en-US" altLang="zh-CN" sz="3200" b="1" dirty="0" smtClean="0"/>
              <a:t>f</a:t>
            </a:r>
            <a:r>
              <a:rPr lang="zh-CN" altLang="zh-CN" sz="3200" b="1" dirty="0" smtClean="0"/>
              <a:t>值从小到大排序；</a:t>
            </a:r>
          </a:p>
          <a:p>
            <a:pPr eaLnBrk="1" hangingPunct="1">
              <a:buFont typeface="Wingdings" pitchFamily="2" charset="2"/>
              <a:buNone/>
            </a:pPr>
            <a:r>
              <a:rPr lang="zh-CN" altLang="zh-CN" sz="3200" b="1" dirty="0" smtClean="0"/>
              <a:t>8</a:t>
            </a:r>
            <a:r>
              <a:rPr lang="en-US" altLang="zh-CN" sz="3200" b="1" dirty="0" smtClean="0"/>
              <a:t>, GO LOOP</a:t>
            </a:r>
            <a:r>
              <a:rPr lang="zh-CN" altLang="en-US" sz="3200" b="1"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5A3928A4-5050-4E58-B431-55149ACD32CA}" type="slidenum">
              <a:rPr lang="en-US" altLang="zh-CN" smtClean="0">
                <a:ea typeface="黑体" pitchFamily="49" charset="-122"/>
              </a:rPr>
              <a:pPr/>
              <a:t>51</a:t>
            </a:fld>
            <a:endParaRPr lang="en-US" altLang="zh-CN" smtClean="0">
              <a:ea typeface="黑体" pitchFamily="49" charset="-122"/>
            </a:endParaRPr>
          </a:p>
        </p:txBody>
      </p:sp>
      <p:sp>
        <p:nvSpPr>
          <p:cNvPr id="113666" name="Rectangle 2"/>
          <p:cNvSpPr>
            <a:spLocks noGrp="1" noChangeArrowheads="1"/>
          </p:cNvSpPr>
          <p:nvPr>
            <p:ph type="title"/>
          </p:nvPr>
        </p:nvSpPr>
        <p:spPr/>
        <p:txBody>
          <a:bodyPr/>
          <a:lstStyle/>
          <a:p>
            <a:pPr eaLnBrk="1" hangingPunct="1">
              <a:defRPr/>
            </a:pPr>
            <a:r>
              <a:rPr lang="zh-CN" altLang="en-US" smtClean="0"/>
              <a:t>一个</a:t>
            </a:r>
            <a:r>
              <a:rPr lang="en-US" altLang="zh-CN" smtClean="0"/>
              <a:t>A</a:t>
            </a:r>
            <a:r>
              <a:rPr lang="zh-CN" altLang="en-US" smtClean="0"/>
              <a:t>算法的例子</a:t>
            </a:r>
          </a:p>
        </p:txBody>
      </p:sp>
      <p:sp>
        <p:nvSpPr>
          <p:cNvPr id="67588" name="Rectangle 6"/>
          <p:cNvSpPr>
            <a:spLocks noGrp="1" noChangeArrowheads="1"/>
          </p:cNvSpPr>
          <p:nvPr>
            <p:ph type="body" idx="1"/>
          </p:nvPr>
        </p:nvSpPr>
        <p:spPr>
          <a:xfrm>
            <a:off x="838200" y="3505200"/>
            <a:ext cx="7772400" cy="3048000"/>
          </a:xfrm>
        </p:spPr>
        <p:txBody>
          <a:bodyPr>
            <a:normAutofit/>
          </a:bodyPr>
          <a:lstStyle/>
          <a:p>
            <a:pPr eaLnBrk="1" hangingPunct="1">
              <a:buFont typeface="Wingdings" pitchFamily="2" charset="2"/>
              <a:buNone/>
            </a:pPr>
            <a:r>
              <a:rPr lang="zh-CN" altLang="en-US" sz="3200" b="1" dirty="0" smtClean="0"/>
              <a:t>定义评价函数：</a:t>
            </a:r>
          </a:p>
          <a:p>
            <a:pPr eaLnBrk="1" hangingPunct="1">
              <a:buFont typeface="Wingdings" pitchFamily="2" charset="2"/>
              <a:buNone/>
            </a:pPr>
            <a:r>
              <a:rPr lang="zh-CN" altLang="en-US" sz="3200" b="1" dirty="0" smtClean="0"/>
              <a:t>	</a:t>
            </a:r>
            <a:r>
              <a:rPr lang="en-US" altLang="zh-CN" sz="3200" b="1" dirty="0" smtClean="0"/>
              <a:t>f(n) = g(n) + h(n)</a:t>
            </a:r>
          </a:p>
          <a:p>
            <a:pPr eaLnBrk="1" hangingPunct="1">
              <a:buFont typeface="Wingdings" pitchFamily="2" charset="2"/>
              <a:buNone/>
            </a:pPr>
            <a:r>
              <a:rPr lang="en-US" altLang="zh-CN" sz="3200" b="1" dirty="0" smtClean="0"/>
              <a:t>	g(n)</a:t>
            </a:r>
            <a:r>
              <a:rPr lang="zh-CN" altLang="en-US" sz="3200" b="1" dirty="0" smtClean="0"/>
              <a:t>为从初始节点到当前节点的耗散值</a:t>
            </a:r>
          </a:p>
          <a:p>
            <a:pPr eaLnBrk="1" hangingPunct="1">
              <a:buFont typeface="Wingdings" pitchFamily="2" charset="2"/>
              <a:buNone/>
            </a:pPr>
            <a:r>
              <a:rPr lang="zh-CN" altLang="en-US" sz="3200" b="1" dirty="0" smtClean="0"/>
              <a:t>	</a:t>
            </a:r>
            <a:r>
              <a:rPr lang="en-US" altLang="zh-CN" sz="3200" b="1" dirty="0" smtClean="0"/>
              <a:t>h(n)</a:t>
            </a:r>
            <a:r>
              <a:rPr lang="zh-CN" altLang="en-US" sz="3200" b="1" dirty="0" smtClean="0"/>
              <a:t>为当前节点“不在位”的将牌数</a:t>
            </a:r>
          </a:p>
          <a:p>
            <a:pPr eaLnBrk="1" hangingPunct="1">
              <a:buFont typeface="Wingdings" pitchFamily="2" charset="2"/>
              <a:buNone/>
            </a:pPr>
            <a:r>
              <a:rPr lang="zh-CN" altLang="en-US" sz="3200" b="1" dirty="0" smtClean="0"/>
              <a:t>	</a:t>
            </a:r>
          </a:p>
        </p:txBody>
      </p:sp>
      <p:sp>
        <p:nvSpPr>
          <p:cNvPr id="67589" name="Text Box 7"/>
          <p:cNvSpPr txBox="1">
            <a:spLocks noChangeArrowheads="1"/>
          </p:cNvSpPr>
          <p:nvPr/>
        </p:nvSpPr>
        <p:spPr bwMode="auto">
          <a:xfrm>
            <a:off x="2133600" y="1963390"/>
            <a:ext cx="1371600" cy="1384995"/>
          </a:xfrm>
          <a:prstGeom prst="rect">
            <a:avLst/>
          </a:prstGeom>
          <a:noFill/>
          <a:ln w="9525">
            <a:solidFill>
              <a:schemeClr val="tx2"/>
            </a:solidFill>
            <a:miter lim="800000"/>
            <a:headEnd/>
            <a:tailEnd/>
          </a:ln>
        </p:spPr>
        <p:txBody>
          <a:bodyPr anchor="ctr">
            <a:spAutoFit/>
          </a:bodyPr>
          <a:lstStyle/>
          <a:p>
            <a:r>
              <a:rPr lang="en-US" altLang="zh-CN" sz="2800" b="1" dirty="0"/>
              <a:t>2    8    3</a:t>
            </a:r>
          </a:p>
          <a:p>
            <a:r>
              <a:rPr lang="en-US" altLang="zh-CN" sz="2800" b="1" dirty="0"/>
              <a:t>1    6    4</a:t>
            </a:r>
          </a:p>
          <a:p>
            <a:r>
              <a:rPr lang="en-US" altLang="zh-CN" sz="2800" b="1" dirty="0"/>
              <a:t>7          5</a:t>
            </a:r>
          </a:p>
        </p:txBody>
      </p:sp>
      <p:sp>
        <p:nvSpPr>
          <p:cNvPr id="67590" name="Text Box 9"/>
          <p:cNvSpPr txBox="1">
            <a:spLocks noChangeArrowheads="1"/>
          </p:cNvSpPr>
          <p:nvPr/>
        </p:nvSpPr>
        <p:spPr bwMode="auto">
          <a:xfrm>
            <a:off x="5334000" y="2047528"/>
            <a:ext cx="1371600" cy="1384995"/>
          </a:xfrm>
          <a:prstGeom prst="rect">
            <a:avLst/>
          </a:prstGeom>
          <a:noFill/>
          <a:ln w="9525">
            <a:solidFill>
              <a:schemeClr val="tx2"/>
            </a:solidFill>
            <a:miter lim="800000"/>
            <a:headEnd/>
            <a:tailEnd/>
          </a:ln>
        </p:spPr>
        <p:txBody>
          <a:bodyPr anchor="ctr">
            <a:spAutoFit/>
          </a:bodyPr>
          <a:lstStyle/>
          <a:p>
            <a:r>
              <a:rPr lang="en-US" altLang="zh-CN" sz="2800" b="1" dirty="0"/>
              <a:t>1    2    3</a:t>
            </a:r>
          </a:p>
          <a:p>
            <a:r>
              <a:rPr lang="en-US" altLang="zh-CN" sz="2800" b="1" dirty="0"/>
              <a:t>8          4</a:t>
            </a:r>
          </a:p>
          <a:p>
            <a:r>
              <a:rPr lang="en-US" altLang="zh-CN" sz="2800" b="1" dirty="0"/>
              <a:t>7    6    5</a:t>
            </a:r>
          </a:p>
        </p:txBody>
      </p:sp>
      <p:sp>
        <p:nvSpPr>
          <p:cNvPr id="67591" name="AutoShape 11"/>
          <p:cNvSpPr>
            <a:spLocks noChangeArrowheads="1"/>
          </p:cNvSpPr>
          <p:nvPr/>
        </p:nvSpPr>
        <p:spPr bwMode="auto">
          <a:xfrm>
            <a:off x="3733800" y="2522538"/>
            <a:ext cx="1371600" cy="304800"/>
          </a:xfrm>
          <a:prstGeom prst="rightArrow">
            <a:avLst>
              <a:gd name="adj1" fmla="val 50000"/>
              <a:gd name="adj2" fmla="val 112500"/>
            </a:avLst>
          </a:prstGeom>
          <a:no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B027AEA0-19C8-434C-AEAA-FEDE6C997672}" type="slidenum">
              <a:rPr lang="en-US" altLang="zh-CN" smtClean="0">
                <a:ea typeface="黑体" pitchFamily="49" charset="-122"/>
              </a:rPr>
              <a:pPr/>
              <a:t>52</a:t>
            </a:fld>
            <a:endParaRPr lang="en-US" altLang="zh-CN" smtClean="0">
              <a:ea typeface="黑体" pitchFamily="49" charset="-122"/>
            </a:endParaRPr>
          </a:p>
        </p:txBody>
      </p:sp>
      <p:sp>
        <p:nvSpPr>
          <p:cNvPr id="114690" name="Rectangle 2"/>
          <p:cNvSpPr>
            <a:spLocks noGrp="1" noChangeArrowheads="1"/>
          </p:cNvSpPr>
          <p:nvPr>
            <p:ph type="title"/>
          </p:nvPr>
        </p:nvSpPr>
        <p:spPr>
          <a:xfrm>
            <a:off x="685800" y="304800"/>
            <a:ext cx="7772400" cy="762000"/>
          </a:xfrm>
        </p:spPr>
        <p:txBody>
          <a:bodyPr/>
          <a:lstStyle/>
          <a:p>
            <a:pPr eaLnBrk="1" hangingPunct="1">
              <a:defRPr/>
            </a:pPr>
            <a:r>
              <a:rPr lang="en-US" altLang="zh-CN" smtClean="0"/>
              <a:t>h</a:t>
            </a:r>
            <a:r>
              <a:rPr lang="zh-CN" altLang="en-US" smtClean="0"/>
              <a:t>计算举例</a:t>
            </a:r>
          </a:p>
        </p:txBody>
      </p:sp>
      <p:sp>
        <p:nvSpPr>
          <p:cNvPr id="68612" name="Rectangle 3"/>
          <p:cNvSpPr>
            <a:spLocks noGrp="1" noChangeArrowheads="1"/>
          </p:cNvSpPr>
          <p:nvPr>
            <p:ph type="body" idx="1"/>
          </p:nvPr>
        </p:nvSpPr>
        <p:spPr>
          <a:xfrm>
            <a:off x="685800" y="3962400"/>
            <a:ext cx="7772400" cy="2133600"/>
          </a:xfrm>
        </p:spPr>
        <p:txBody>
          <a:bodyPr/>
          <a:lstStyle/>
          <a:p>
            <a:pPr eaLnBrk="1" hangingPunct="1">
              <a:buFont typeface="Wingdings" pitchFamily="2" charset="2"/>
              <a:buNone/>
            </a:pPr>
            <a:r>
              <a:rPr lang="en-US" altLang="zh-CN" dirty="0" smtClean="0"/>
              <a:t>				</a:t>
            </a:r>
            <a:r>
              <a:rPr lang="en-US" altLang="zh-CN" sz="3200" b="1" dirty="0" smtClean="0"/>
              <a:t>h(n) =4 </a:t>
            </a:r>
          </a:p>
        </p:txBody>
      </p:sp>
      <p:sp>
        <p:nvSpPr>
          <p:cNvPr id="68613" name="Text Box 5"/>
          <p:cNvSpPr txBox="1">
            <a:spLocks noChangeArrowheads="1"/>
          </p:cNvSpPr>
          <p:nvPr/>
        </p:nvSpPr>
        <p:spPr bwMode="auto">
          <a:xfrm>
            <a:off x="3778250" y="1734790"/>
            <a:ext cx="1371600" cy="1384995"/>
          </a:xfrm>
          <a:prstGeom prst="rect">
            <a:avLst/>
          </a:prstGeom>
          <a:noFill/>
          <a:ln w="9525">
            <a:solidFill>
              <a:schemeClr val="accent1"/>
            </a:solidFill>
            <a:miter lim="800000"/>
            <a:headEnd/>
            <a:tailEnd/>
          </a:ln>
        </p:spPr>
        <p:txBody>
          <a:bodyPr anchor="ctr">
            <a:spAutoFit/>
          </a:bodyPr>
          <a:lstStyle/>
          <a:p>
            <a:r>
              <a:rPr lang="en-US" altLang="zh-CN" sz="2800" b="1" dirty="0">
                <a:solidFill>
                  <a:srgbClr val="0000FF"/>
                </a:solidFill>
              </a:rPr>
              <a:t>2    8</a:t>
            </a:r>
            <a:r>
              <a:rPr lang="en-US" altLang="zh-CN" sz="2800" b="1" dirty="0"/>
              <a:t>    3</a:t>
            </a:r>
          </a:p>
          <a:p>
            <a:r>
              <a:rPr lang="en-US" altLang="zh-CN" sz="2800" b="1" dirty="0">
                <a:solidFill>
                  <a:srgbClr val="0000FF"/>
                </a:solidFill>
              </a:rPr>
              <a:t>1    6    </a:t>
            </a:r>
            <a:r>
              <a:rPr lang="en-US" altLang="zh-CN" sz="2800" b="1" dirty="0"/>
              <a:t>4</a:t>
            </a:r>
          </a:p>
          <a:p>
            <a:r>
              <a:rPr lang="en-US" altLang="zh-CN" sz="2800" b="1" dirty="0"/>
              <a:t>7          5</a:t>
            </a:r>
          </a:p>
        </p:txBody>
      </p:sp>
      <p:sp>
        <p:nvSpPr>
          <p:cNvPr id="68614" name="Text Box 6"/>
          <p:cNvSpPr txBox="1">
            <a:spLocks noChangeArrowheads="1"/>
          </p:cNvSpPr>
          <p:nvPr/>
        </p:nvSpPr>
        <p:spPr bwMode="auto">
          <a:xfrm>
            <a:off x="3778250" y="1338591"/>
            <a:ext cx="1321196" cy="523220"/>
          </a:xfrm>
          <a:prstGeom prst="rect">
            <a:avLst/>
          </a:prstGeom>
          <a:noFill/>
          <a:ln w="9525">
            <a:noFill/>
            <a:miter lim="800000"/>
            <a:headEnd/>
            <a:tailEnd/>
          </a:ln>
        </p:spPr>
        <p:txBody>
          <a:bodyPr wrap="none" anchor="ctr">
            <a:spAutoFit/>
          </a:bodyPr>
          <a:lstStyle/>
          <a:p>
            <a:pPr>
              <a:spcBef>
                <a:spcPct val="50000"/>
              </a:spcBef>
            </a:pPr>
            <a:r>
              <a:rPr lang="en-US" altLang="zh-CN" sz="2800">
                <a:solidFill>
                  <a:srgbClr val="FF0000"/>
                </a:solidFill>
              </a:rPr>
              <a:t>1    2    3</a:t>
            </a:r>
            <a:endParaRPr lang="en-US" altLang="zh-CN" sz="2800"/>
          </a:p>
        </p:txBody>
      </p:sp>
      <p:sp>
        <p:nvSpPr>
          <p:cNvPr id="68615" name="Text Box 7"/>
          <p:cNvSpPr txBox="1">
            <a:spLocks noChangeArrowheads="1"/>
          </p:cNvSpPr>
          <p:nvPr/>
        </p:nvSpPr>
        <p:spPr bwMode="auto">
          <a:xfrm>
            <a:off x="5276302" y="2158197"/>
            <a:ext cx="349776" cy="954107"/>
          </a:xfrm>
          <a:prstGeom prst="rect">
            <a:avLst/>
          </a:prstGeom>
          <a:noFill/>
          <a:ln w="9525">
            <a:noFill/>
            <a:miter lim="800000"/>
            <a:headEnd/>
            <a:tailEnd/>
          </a:ln>
        </p:spPr>
        <p:txBody>
          <a:bodyPr wrap="none" anchor="ctr">
            <a:spAutoFit/>
          </a:bodyPr>
          <a:lstStyle/>
          <a:p>
            <a:pPr algn="ctr"/>
            <a:r>
              <a:rPr lang="en-US" altLang="zh-CN" sz="2800" dirty="0">
                <a:solidFill>
                  <a:srgbClr val="FF0000"/>
                </a:solidFill>
              </a:rPr>
              <a:t>4</a:t>
            </a:r>
          </a:p>
          <a:p>
            <a:pPr algn="ctr"/>
            <a:r>
              <a:rPr lang="en-US" altLang="zh-CN" sz="2800" dirty="0">
                <a:solidFill>
                  <a:srgbClr val="FF0000"/>
                </a:solidFill>
              </a:rPr>
              <a:t>5</a:t>
            </a:r>
            <a:endParaRPr lang="en-US" altLang="zh-CN" sz="2800" dirty="0"/>
          </a:p>
        </p:txBody>
      </p:sp>
      <p:sp>
        <p:nvSpPr>
          <p:cNvPr id="68616" name="Text Box 8"/>
          <p:cNvSpPr txBox="1">
            <a:spLocks noChangeArrowheads="1"/>
          </p:cNvSpPr>
          <p:nvPr/>
        </p:nvSpPr>
        <p:spPr bwMode="auto">
          <a:xfrm>
            <a:off x="3854450" y="3091191"/>
            <a:ext cx="1156086" cy="523220"/>
          </a:xfrm>
          <a:prstGeom prst="rect">
            <a:avLst/>
          </a:prstGeom>
          <a:noFill/>
          <a:ln w="9525">
            <a:noFill/>
            <a:miter lim="800000"/>
            <a:headEnd/>
            <a:tailEnd/>
          </a:ln>
        </p:spPr>
        <p:txBody>
          <a:bodyPr wrap="none" anchor="ctr">
            <a:spAutoFit/>
          </a:bodyPr>
          <a:lstStyle/>
          <a:p>
            <a:pPr>
              <a:spcBef>
                <a:spcPct val="50000"/>
              </a:spcBef>
            </a:pPr>
            <a:r>
              <a:rPr lang="en-US" altLang="zh-CN" sz="2800">
                <a:solidFill>
                  <a:srgbClr val="FF0000"/>
                </a:solidFill>
              </a:rPr>
              <a:t>7    6    </a:t>
            </a:r>
            <a:endParaRPr lang="en-US" altLang="zh-CN" sz="2800"/>
          </a:p>
        </p:txBody>
      </p:sp>
      <p:sp>
        <p:nvSpPr>
          <p:cNvPr id="68617" name="Text Box 9"/>
          <p:cNvSpPr txBox="1">
            <a:spLocks noChangeArrowheads="1"/>
          </p:cNvSpPr>
          <p:nvPr/>
        </p:nvSpPr>
        <p:spPr bwMode="auto">
          <a:xfrm>
            <a:off x="3358887" y="2176791"/>
            <a:ext cx="349776" cy="523220"/>
          </a:xfrm>
          <a:prstGeom prst="rect">
            <a:avLst/>
          </a:prstGeom>
          <a:noFill/>
          <a:ln w="9525">
            <a:noFill/>
            <a:miter lim="800000"/>
            <a:headEnd/>
            <a:tailEnd/>
          </a:ln>
        </p:spPr>
        <p:txBody>
          <a:bodyPr wrap="none" anchor="ctr">
            <a:spAutoFit/>
          </a:bodyPr>
          <a:lstStyle/>
          <a:p>
            <a:pPr algn="ctr"/>
            <a:r>
              <a:rPr lang="en-US" altLang="zh-CN" sz="2800">
                <a:solidFill>
                  <a:srgbClr val="FF0000"/>
                </a:solidFill>
              </a:rPr>
              <a:t>8</a:t>
            </a:r>
            <a:endParaRPr lang="en-US" altLang="zh-CN" sz="28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2"/>
          </p:nvPr>
        </p:nvSpPr>
        <p:spPr>
          <a:noFill/>
        </p:spPr>
        <p:txBody>
          <a:bodyPr/>
          <a:lstStyle/>
          <a:p>
            <a:fld id="{99E13D9C-51C6-4998-93D8-3505FEEA5656}" type="slidenum">
              <a:rPr lang="en-US" altLang="zh-CN" smtClean="0">
                <a:ea typeface="黑体" pitchFamily="49" charset="-122"/>
              </a:rPr>
              <a:pPr/>
              <a:t>53</a:t>
            </a:fld>
            <a:endParaRPr lang="en-US" altLang="zh-CN" smtClean="0">
              <a:ea typeface="黑体" pitchFamily="49" charset="-122"/>
            </a:endParaRPr>
          </a:p>
        </p:txBody>
      </p:sp>
      <p:sp>
        <p:nvSpPr>
          <p:cNvPr id="115714" name="Text Box 2"/>
          <p:cNvSpPr txBox="1">
            <a:spLocks noChangeArrowheads="1"/>
          </p:cNvSpPr>
          <p:nvPr/>
        </p:nvSpPr>
        <p:spPr bwMode="auto">
          <a:xfrm>
            <a:off x="3921125" y="154414"/>
            <a:ext cx="747320" cy="830997"/>
          </a:xfrm>
          <a:prstGeom prst="rect">
            <a:avLst/>
          </a:prstGeom>
          <a:noFill/>
          <a:ln w="9525">
            <a:solidFill>
              <a:schemeClr val="accent1"/>
            </a:solidFill>
            <a:miter lim="800000"/>
            <a:headEnd/>
            <a:tailEnd/>
          </a:ln>
        </p:spPr>
        <p:txBody>
          <a:bodyPr wrap="none" anchor="ctr">
            <a:spAutoFit/>
          </a:bodyPr>
          <a:lstStyle/>
          <a:p>
            <a:r>
              <a:rPr lang="en-US" altLang="zh-CN" sz="1600" b="1"/>
              <a:t>2   8   3</a:t>
            </a:r>
          </a:p>
          <a:p>
            <a:r>
              <a:rPr lang="en-US" altLang="zh-CN" sz="1600" b="1"/>
              <a:t>1   6   4</a:t>
            </a:r>
          </a:p>
          <a:p>
            <a:r>
              <a:rPr lang="en-US" altLang="zh-CN" sz="1600" b="1"/>
              <a:t>7        5</a:t>
            </a:r>
          </a:p>
        </p:txBody>
      </p:sp>
      <p:grpSp>
        <p:nvGrpSpPr>
          <p:cNvPr id="2" name="Group 29"/>
          <p:cNvGrpSpPr>
            <a:grpSpLocks/>
          </p:cNvGrpSpPr>
          <p:nvPr/>
        </p:nvGrpSpPr>
        <p:grpSpPr bwMode="auto">
          <a:xfrm>
            <a:off x="2362200" y="990600"/>
            <a:ext cx="3948113" cy="1060450"/>
            <a:chOff x="768" y="624"/>
            <a:chExt cx="2487" cy="668"/>
          </a:xfrm>
        </p:grpSpPr>
        <p:sp>
          <p:nvSpPr>
            <p:cNvPr id="69683" name="Text Box 3"/>
            <p:cNvSpPr txBox="1">
              <a:spLocks noChangeArrowheads="1"/>
            </p:cNvSpPr>
            <p:nvPr/>
          </p:nvSpPr>
          <p:spPr bwMode="auto">
            <a:xfrm>
              <a:off x="1728" y="769"/>
              <a:ext cx="471" cy="523"/>
            </a:xfrm>
            <a:prstGeom prst="rect">
              <a:avLst/>
            </a:prstGeom>
            <a:noFill/>
            <a:ln w="9525">
              <a:solidFill>
                <a:schemeClr val="accent1"/>
              </a:solidFill>
              <a:miter lim="800000"/>
              <a:headEnd/>
              <a:tailEnd/>
            </a:ln>
          </p:spPr>
          <p:txBody>
            <a:bodyPr wrap="none" anchor="ctr">
              <a:spAutoFit/>
            </a:bodyPr>
            <a:lstStyle/>
            <a:p>
              <a:r>
                <a:rPr lang="en-US" altLang="zh-CN" sz="1600" b="1"/>
                <a:t>2   8   3</a:t>
              </a:r>
            </a:p>
            <a:p>
              <a:r>
                <a:rPr lang="en-US" altLang="zh-CN" sz="1600" b="1"/>
                <a:t>1        4</a:t>
              </a:r>
            </a:p>
            <a:p>
              <a:r>
                <a:rPr lang="en-US" altLang="zh-CN" sz="1600" b="1"/>
                <a:t>7   6   5</a:t>
              </a:r>
            </a:p>
          </p:txBody>
        </p:sp>
        <p:sp>
          <p:nvSpPr>
            <p:cNvPr id="69684" name="Text Box 4"/>
            <p:cNvSpPr txBox="1">
              <a:spLocks noChangeArrowheads="1"/>
            </p:cNvSpPr>
            <p:nvPr/>
          </p:nvSpPr>
          <p:spPr bwMode="auto">
            <a:xfrm>
              <a:off x="768" y="769"/>
              <a:ext cx="471" cy="523"/>
            </a:xfrm>
            <a:prstGeom prst="rect">
              <a:avLst/>
            </a:prstGeom>
            <a:noFill/>
            <a:ln w="9525">
              <a:solidFill>
                <a:schemeClr val="accent1"/>
              </a:solidFill>
              <a:miter lim="800000"/>
              <a:headEnd/>
              <a:tailEnd/>
            </a:ln>
          </p:spPr>
          <p:txBody>
            <a:bodyPr wrap="none" anchor="ctr">
              <a:spAutoFit/>
            </a:bodyPr>
            <a:lstStyle/>
            <a:p>
              <a:r>
                <a:rPr lang="en-US" altLang="zh-CN" sz="1600" b="1"/>
                <a:t>2   8   3</a:t>
              </a:r>
            </a:p>
            <a:p>
              <a:r>
                <a:rPr lang="en-US" altLang="zh-CN" sz="1600" b="1"/>
                <a:t>1   6   4</a:t>
              </a:r>
            </a:p>
            <a:p>
              <a:r>
                <a:rPr lang="en-US" altLang="zh-CN" sz="1600" b="1"/>
                <a:t>    7    5</a:t>
              </a:r>
            </a:p>
          </p:txBody>
        </p:sp>
        <p:sp>
          <p:nvSpPr>
            <p:cNvPr id="69685" name="Text Box 5"/>
            <p:cNvSpPr txBox="1">
              <a:spLocks noChangeArrowheads="1"/>
            </p:cNvSpPr>
            <p:nvPr/>
          </p:nvSpPr>
          <p:spPr bwMode="auto">
            <a:xfrm>
              <a:off x="2784" y="769"/>
              <a:ext cx="471" cy="523"/>
            </a:xfrm>
            <a:prstGeom prst="rect">
              <a:avLst/>
            </a:prstGeom>
            <a:noFill/>
            <a:ln w="9525">
              <a:solidFill>
                <a:schemeClr val="accent1"/>
              </a:solidFill>
              <a:miter lim="800000"/>
              <a:headEnd/>
              <a:tailEnd/>
            </a:ln>
          </p:spPr>
          <p:txBody>
            <a:bodyPr wrap="none" anchor="ctr">
              <a:spAutoFit/>
            </a:bodyPr>
            <a:lstStyle/>
            <a:p>
              <a:r>
                <a:rPr lang="en-US" altLang="zh-CN" sz="1600" b="1"/>
                <a:t>2   8   3</a:t>
              </a:r>
            </a:p>
            <a:p>
              <a:r>
                <a:rPr lang="en-US" altLang="zh-CN" sz="1600" b="1"/>
                <a:t>1   6   4</a:t>
              </a:r>
            </a:p>
            <a:p>
              <a:r>
                <a:rPr lang="en-US" altLang="zh-CN" sz="1600" b="1"/>
                <a:t>7   5</a:t>
              </a:r>
            </a:p>
          </p:txBody>
        </p:sp>
        <p:sp>
          <p:nvSpPr>
            <p:cNvPr id="69686" name="Line 16"/>
            <p:cNvSpPr>
              <a:spLocks noChangeShapeType="1"/>
            </p:cNvSpPr>
            <p:nvPr/>
          </p:nvSpPr>
          <p:spPr bwMode="auto">
            <a:xfrm flipV="1">
              <a:off x="1968" y="624"/>
              <a:ext cx="0" cy="144"/>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87" name="Line 17"/>
            <p:cNvSpPr>
              <a:spLocks noChangeShapeType="1"/>
            </p:cNvSpPr>
            <p:nvPr/>
          </p:nvSpPr>
          <p:spPr bwMode="auto">
            <a:xfrm flipV="1">
              <a:off x="1056" y="624"/>
              <a:ext cx="912" cy="144"/>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88" name="Line 18"/>
            <p:cNvSpPr>
              <a:spLocks noChangeShapeType="1"/>
            </p:cNvSpPr>
            <p:nvPr/>
          </p:nvSpPr>
          <p:spPr bwMode="auto">
            <a:xfrm flipH="1" flipV="1">
              <a:off x="2016" y="624"/>
              <a:ext cx="1056" cy="144"/>
            </a:xfrm>
            <a:prstGeom prst="line">
              <a:avLst/>
            </a:prstGeom>
            <a:noFill/>
            <a:ln w="9525">
              <a:solidFill>
                <a:schemeClr val="tx1"/>
              </a:solidFill>
              <a:round/>
              <a:headEnd/>
              <a:tailEnd type="triangle" w="med" len="med"/>
            </a:ln>
          </p:spPr>
          <p:txBody>
            <a:bodyPr wrap="none" anchor="ctr"/>
            <a:lstStyle/>
            <a:p>
              <a:endParaRPr lang="zh-CN" altLang="en-US" b="1"/>
            </a:p>
          </p:txBody>
        </p:sp>
      </p:grpSp>
      <p:grpSp>
        <p:nvGrpSpPr>
          <p:cNvPr id="3" name="Group 30"/>
          <p:cNvGrpSpPr>
            <a:grpSpLocks/>
          </p:cNvGrpSpPr>
          <p:nvPr/>
        </p:nvGrpSpPr>
        <p:grpSpPr bwMode="auto">
          <a:xfrm>
            <a:off x="2362200" y="2057400"/>
            <a:ext cx="3948113" cy="1136650"/>
            <a:chOff x="768" y="1296"/>
            <a:chExt cx="2487" cy="716"/>
          </a:xfrm>
        </p:grpSpPr>
        <p:sp>
          <p:nvSpPr>
            <p:cNvPr id="69677" name="Text Box 6"/>
            <p:cNvSpPr txBox="1">
              <a:spLocks noChangeArrowheads="1"/>
            </p:cNvSpPr>
            <p:nvPr/>
          </p:nvSpPr>
          <p:spPr bwMode="auto">
            <a:xfrm>
              <a:off x="1728" y="1489"/>
              <a:ext cx="471" cy="523"/>
            </a:xfrm>
            <a:prstGeom prst="rect">
              <a:avLst/>
            </a:prstGeom>
            <a:noFill/>
            <a:ln w="9525">
              <a:solidFill>
                <a:schemeClr val="accent1"/>
              </a:solidFill>
              <a:miter lim="800000"/>
              <a:headEnd/>
              <a:tailEnd/>
            </a:ln>
          </p:spPr>
          <p:txBody>
            <a:bodyPr wrap="none" anchor="ctr">
              <a:spAutoFit/>
            </a:bodyPr>
            <a:lstStyle/>
            <a:p>
              <a:r>
                <a:rPr lang="en-US" altLang="zh-CN" sz="1600" b="1"/>
                <a:t>2        3</a:t>
              </a:r>
            </a:p>
            <a:p>
              <a:r>
                <a:rPr lang="en-US" altLang="zh-CN" sz="1600" b="1"/>
                <a:t>1   8   4</a:t>
              </a:r>
            </a:p>
            <a:p>
              <a:r>
                <a:rPr lang="en-US" altLang="zh-CN" sz="1600" b="1"/>
                <a:t>7   6   5</a:t>
              </a:r>
            </a:p>
          </p:txBody>
        </p:sp>
        <p:sp>
          <p:nvSpPr>
            <p:cNvPr id="69678" name="Text Box 7"/>
            <p:cNvSpPr txBox="1">
              <a:spLocks noChangeArrowheads="1"/>
            </p:cNvSpPr>
            <p:nvPr/>
          </p:nvSpPr>
          <p:spPr bwMode="auto">
            <a:xfrm>
              <a:off x="768" y="1489"/>
              <a:ext cx="471" cy="523"/>
            </a:xfrm>
            <a:prstGeom prst="rect">
              <a:avLst/>
            </a:prstGeom>
            <a:noFill/>
            <a:ln w="9525">
              <a:solidFill>
                <a:schemeClr val="accent1"/>
              </a:solidFill>
              <a:miter lim="800000"/>
              <a:headEnd/>
              <a:tailEnd/>
            </a:ln>
          </p:spPr>
          <p:txBody>
            <a:bodyPr wrap="none" anchor="ctr">
              <a:spAutoFit/>
            </a:bodyPr>
            <a:lstStyle/>
            <a:p>
              <a:r>
                <a:rPr lang="en-US" altLang="zh-CN" sz="1600" b="1"/>
                <a:t>2   8   3</a:t>
              </a:r>
            </a:p>
            <a:p>
              <a:r>
                <a:rPr lang="en-US" altLang="zh-CN" sz="1600" b="1"/>
                <a:t>     1   4</a:t>
              </a:r>
            </a:p>
            <a:p>
              <a:r>
                <a:rPr lang="en-US" altLang="zh-CN" sz="1600" b="1"/>
                <a:t>7   6   5</a:t>
              </a:r>
            </a:p>
          </p:txBody>
        </p:sp>
        <p:sp>
          <p:nvSpPr>
            <p:cNvPr id="69679" name="Text Box 8"/>
            <p:cNvSpPr txBox="1">
              <a:spLocks noChangeArrowheads="1"/>
            </p:cNvSpPr>
            <p:nvPr/>
          </p:nvSpPr>
          <p:spPr bwMode="auto">
            <a:xfrm>
              <a:off x="2784" y="1489"/>
              <a:ext cx="471" cy="523"/>
            </a:xfrm>
            <a:prstGeom prst="rect">
              <a:avLst/>
            </a:prstGeom>
            <a:noFill/>
            <a:ln w="9525">
              <a:solidFill>
                <a:schemeClr val="accent1"/>
              </a:solidFill>
              <a:miter lim="800000"/>
              <a:headEnd/>
              <a:tailEnd/>
            </a:ln>
          </p:spPr>
          <p:txBody>
            <a:bodyPr wrap="none" anchor="ctr">
              <a:spAutoFit/>
            </a:bodyPr>
            <a:lstStyle/>
            <a:p>
              <a:r>
                <a:rPr lang="en-US" altLang="zh-CN" sz="1600" b="1" dirty="0"/>
                <a:t>2   8   3</a:t>
              </a:r>
            </a:p>
            <a:p>
              <a:r>
                <a:rPr lang="en-US" altLang="zh-CN" sz="1600" b="1" dirty="0"/>
                <a:t>1   4</a:t>
              </a:r>
            </a:p>
            <a:p>
              <a:r>
                <a:rPr lang="en-US" altLang="zh-CN" sz="1600" b="1" dirty="0"/>
                <a:t>7    6  5</a:t>
              </a:r>
            </a:p>
          </p:txBody>
        </p:sp>
        <p:sp>
          <p:nvSpPr>
            <p:cNvPr id="69680" name="Line 19"/>
            <p:cNvSpPr>
              <a:spLocks noChangeShapeType="1"/>
            </p:cNvSpPr>
            <p:nvPr/>
          </p:nvSpPr>
          <p:spPr bwMode="auto">
            <a:xfrm flipV="1">
              <a:off x="1968" y="1296"/>
              <a:ext cx="0" cy="192"/>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81" name="Line 20"/>
            <p:cNvSpPr>
              <a:spLocks noChangeShapeType="1"/>
            </p:cNvSpPr>
            <p:nvPr/>
          </p:nvSpPr>
          <p:spPr bwMode="auto">
            <a:xfrm flipV="1">
              <a:off x="1056" y="1296"/>
              <a:ext cx="912" cy="192"/>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82" name="Line 21"/>
            <p:cNvSpPr>
              <a:spLocks noChangeShapeType="1"/>
            </p:cNvSpPr>
            <p:nvPr/>
          </p:nvSpPr>
          <p:spPr bwMode="auto">
            <a:xfrm flipH="1" flipV="1">
              <a:off x="2016" y="1296"/>
              <a:ext cx="1056" cy="192"/>
            </a:xfrm>
            <a:prstGeom prst="line">
              <a:avLst/>
            </a:prstGeom>
            <a:noFill/>
            <a:ln w="9525">
              <a:solidFill>
                <a:schemeClr val="tx1"/>
              </a:solidFill>
              <a:round/>
              <a:headEnd/>
              <a:tailEnd type="triangle" w="med" len="med"/>
            </a:ln>
          </p:spPr>
          <p:txBody>
            <a:bodyPr wrap="none" anchor="ctr"/>
            <a:lstStyle/>
            <a:p>
              <a:endParaRPr lang="zh-CN" altLang="en-US" b="1"/>
            </a:p>
          </p:txBody>
        </p:sp>
      </p:grpSp>
      <p:grpSp>
        <p:nvGrpSpPr>
          <p:cNvPr id="4" name="Group 31"/>
          <p:cNvGrpSpPr>
            <a:grpSpLocks/>
          </p:cNvGrpSpPr>
          <p:nvPr/>
        </p:nvGrpSpPr>
        <p:grpSpPr bwMode="auto">
          <a:xfrm>
            <a:off x="1371600" y="3200400"/>
            <a:ext cx="2271713" cy="1289050"/>
            <a:chOff x="144" y="2016"/>
            <a:chExt cx="1431" cy="812"/>
          </a:xfrm>
        </p:grpSpPr>
        <p:sp>
          <p:nvSpPr>
            <p:cNvPr id="69673" name="Text Box 10"/>
            <p:cNvSpPr txBox="1">
              <a:spLocks noChangeArrowheads="1"/>
            </p:cNvSpPr>
            <p:nvPr/>
          </p:nvSpPr>
          <p:spPr bwMode="auto">
            <a:xfrm>
              <a:off x="1104" y="2305"/>
              <a:ext cx="471" cy="523"/>
            </a:xfrm>
            <a:prstGeom prst="rect">
              <a:avLst/>
            </a:prstGeom>
            <a:noFill/>
            <a:ln w="9525">
              <a:solidFill>
                <a:schemeClr val="accent1"/>
              </a:solidFill>
              <a:miter lim="800000"/>
              <a:headEnd/>
              <a:tailEnd/>
            </a:ln>
          </p:spPr>
          <p:txBody>
            <a:bodyPr wrap="none" anchor="ctr">
              <a:spAutoFit/>
            </a:bodyPr>
            <a:lstStyle/>
            <a:p>
              <a:r>
                <a:rPr lang="en-US" altLang="zh-CN" sz="1600" b="1"/>
                <a:t>2   8   3</a:t>
              </a:r>
            </a:p>
            <a:p>
              <a:r>
                <a:rPr lang="en-US" altLang="zh-CN" sz="1600" b="1"/>
                <a:t>7   1   4</a:t>
              </a:r>
            </a:p>
            <a:p>
              <a:r>
                <a:rPr lang="en-US" altLang="zh-CN" sz="1600" b="1"/>
                <a:t>    6    5</a:t>
              </a:r>
            </a:p>
          </p:txBody>
        </p:sp>
        <p:sp>
          <p:nvSpPr>
            <p:cNvPr id="69674" name="Text Box 12"/>
            <p:cNvSpPr txBox="1">
              <a:spLocks noChangeArrowheads="1"/>
            </p:cNvSpPr>
            <p:nvPr/>
          </p:nvSpPr>
          <p:spPr bwMode="auto">
            <a:xfrm>
              <a:off x="144" y="2305"/>
              <a:ext cx="471" cy="523"/>
            </a:xfrm>
            <a:prstGeom prst="rect">
              <a:avLst/>
            </a:prstGeom>
            <a:noFill/>
            <a:ln w="9525">
              <a:solidFill>
                <a:schemeClr val="accent1"/>
              </a:solidFill>
              <a:miter lim="800000"/>
              <a:headEnd/>
              <a:tailEnd/>
            </a:ln>
          </p:spPr>
          <p:txBody>
            <a:bodyPr wrap="none" anchor="ctr">
              <a:spAutoFit/>
            </a:bodyPr>
            <a:lstStyle/>
            <a:p>
              <a:r>
                <a:rPr lang="en-US" altLang="zh-CN" sz="1600" b="1"/>
                <a:t>     8   3</a:t>
              </a:r>
            </a:p>
            <a:p>
              <a:r>
                <a:rPr lang="en-US" altLang="zh-CN" sz="1600" b="1"/>
                <a:t>2   1   4</a:t>
              </a:r>
            </a:p>
            <a:p>
              <a:r>
                <a:rPr lang="en-US" altLang="zh-CN" sz="1600" b="1"/>
                <a:t>7   6   5</a:t>
              </a:r>
            </a:p>
          </p:txBody>
        </p:sp>
        <p:sp>
          <p:nvSpPr>
            <p:cNvPr id="69675" name="Line 22"/>
            <p:cNvSpPr>
              <a:spLocks noChangeShapeType="1"/>
            </p:cNvSpPr>
            <p:nvPr/>
          </p:nvSpPr>
          <p:spPr bwMode="auto">
            <a:xfrm flipV="1">
              <a:off x="432" y="2016"/>
              <a:ext cx="576" cy="288"/>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76" name="Line 23"/>
            <p:cNvSpPr>
              <a:spLocks noChangeShapeType="1"/>
            </p:cNvSpPr>
            <p:nvPr/>
          </p:nvSpPr>
          <p:spPr bwMode="auto">
            <a:xfrm flipH="1" flipV="1">
              <a:off x="1008" y="2016"/>
              <a:ext cx="336" cy="288"/>
            </a:xfrm>
            <a:prstGeom prst="line">
              <a:avLst/>
            </a:prstGeom>
            <a:noFill/>
            <a:ln w="9525">
              <a:solidFill>
                <a:schemeClr val="tx1"/>
              </a:solidFill>
              <a:round/>
              <a:headEnd/>
              <a:tailEnd type="triangle" w="med" len="med"/>
            </a:ln>
          </p:spPr>
          <p:txBody>
            <a:bodyPr wrap="none" anchor="ctr"/>
            <a:lstStyle/>
            <a:p>
              <a:endParaRPr lang="zh-CN" altLang="en-US" b="1"/>
            </a:p>
          </p:txBody>
        </p:sp>
      </p:grpSp>
      <p:grpSp>
        <p:nvGrpSpPr>
          <p:cNvPr id="5" name="Group 32"/>
          <p:cNvGrpSpPr>
            <a:grpSpLocks/>
          </p:cNvGrpSpPr>
          <p:nvPr/>
        </p:nvGrpSpPr>
        <p:grpSpPr bwMode="auto">
          <a:xfrm>
            <a:off x="4267201" y="3200400"/>
            <a:ext cx="2576513" cy="1289050"/>
            <a:chOff x="1968" y="2016"/>
            <a:chExt cx="1623" cy="812"/>
          </a:xfrm>
        </p:grpSpPr>
        <p:sp>
          <p:nvSpPr>
            <p:cNvPr id="69669" name="Text Box 9"/>
            <p:cNvSpPr txBox="1">
              <a:spLocks noChangeArrowheads="1"/>
            </p:cNvSpPr>
            <p:nvPr/>
          </p:nvSpPr>
          <p:spPr bwMode="auto">
            <a:xfrm>
              <a:off x="2064" y="2305"/>
              <a:ext cx="471" cy="523"/>
            </a:xfrm>
            <a:prstGeom prst="rect">
              <a:avLst/>
            </a:prstGeom>
            <a:noFill/>
            <a:ln w="9525">
              <a:solidFill>
                <a:schemeClr val="accent1"/>
              </a:solidFill>
              <a:miter lim="800000"/>
              <a:headEnd/>
              <a:tailEnd/>
            </a:ln>
          </p:spPr>
          <p:txBody>
            <a:bodyPr wrap="none" anchor="ctr">
              <a:spAutoFit/>
            </a:bodyPr>
            <a:lstStyle/>
            <a:p>
              <a:r>
                <a:rPr lang="en-US" altLang="zh-CN" sz="1600" b="1"/>
                <a:t>     2   3</a:t>
              </a:r>
            </a:p>
            <a:p>
              <a:r>
                <a:rPr lang="en-US" altLang="zh-CN" sz="1600" b="1"/>
                <a:t>1   8   4</a:t>
              </a:r>
            </a:p>
            <a:p>
              <a:r>
                <a:rPr lang="en-US" altLang="zh-CN" sz="1600" b="1"/>
                <a:t>7   6   5</a:t>
              </a:r>
            </a:p>
          </p:txBody>
        </p:sp>
        <p:sp>
          <p:nvSpPr>
            <p:cNvPr id="69670" name="Text Box 11"/>
            <p:cNvSpPr txBox="1">
              <a:spLocks noChangeArrowheads="1"/>
            </p:cNvSpPr>
            <p:nvPr/>
          </p:nvSpPr>
          <p:spPr bwMode="auto">
            <a:xfrm>
              <a:off x="3120" y="2305"/>
              <a:ext cx="471" cy="523"/>
            </a:xfrm>
            <a:prstGeom prst="rect">
              <a:avLst/>
            </a:prstGeom>
            <a:noFill/>
            <a:ln w="9525">
              <a:solidFill>
                <a:schemeClr val="accent1"/>
              </a:solidFill>
              <a:miter lim="800000"/>
              <a:headEnd/>
              <a:tailEnd/>
            </a:ln>
          </p:spPr>
          <p:txBody>
            <a:bodyPr wrap="none" anchor="ctr">
              <a:spAutoFit/>
            </a:bodyPr>
            <a:lstStyle/>
            <a:p>
              <a:r>
                <a:rPr lang="en-US" altLang="zh-CN" sz="1600" b="1"/>
                <a:t>2   3</a:t>
              </a:r>
            </a:p>
            <a:p>
              <a:r>
                <a:rPr lang="en-US" altLang="zh-CN" sz="1600" b="1"/>
                <a:t>1   8   4</a:t>
              </a:r>
            </a:p>
            <a:p>
              <a:r>
                <a:rPr lang="en-US" altLang="zh-CN" sz="1600" b="1"/>
                <a:t>7   6   5</a:t>
              </a:r>
            </a:p>
          </p:txBody>
        </p:sp>
        <p:sp>
          <p:nvSpPr>
            <p:cNvPr id="69671" name="Line 24"/>
            <p:cNvSpPr>
              <a:spLocks noChangeShapeType="1"/>
            </p:cNvSpPr>
            <p:nvPr/>
          </p:nvSpPr>
          <p:spPr bwMode="auto">
            <a:xfrm flipH="1" flipV="1">
              <a:off x="1968" y="2016"/>
              <a:ext cx="336" cy="288"/>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72" name="Line 25"/>
            <p:cNvSpPr>
              <a:spLocks noChangeShapeType="1"/>
            </p:cNvSpPr>
            <p:nvPr/>
          </p:nvSpPr>
          <p:spPr bwMode="auto">
            <a:xfrm flipH="1" flipV="1">
              <a:off x="2016" y="2016"/>
              <a:ext cx="1392" cy="288"/>
            </a:xfrm>
            <a:prstGeom prst="line">
              <a:avLst/>
            </a:prstGeom>
            <a:noFill/>
            <a:ln w="9525">
              <a:solidFill>
                <a:schemeClr val="tx1"/>
              </a:solidFill>
              <a:round/>
              <a:headEnd/>
              <a:tailEnd type="triangle" w="med" len="med"/>
            </a:ln>
          </p:spPr>
          <p:txBody>
            <a:bodyPr wrap="none" anchor="ctr"/>
            <a:lstStyle/>
            <a:p>
              <a:endParaRPr lang="zh-CN" altLang="en-US" b="1"/>
            </a:p>
          </p:txBody>
        </p:sp>
      </p:grpSp>
      <p:grpSp>
        <p:nvGrpSpPr>
          <p:cNvPr id="6" name="Group 33"/>
          <p:cNvGrpSpPr>
            <a:grpSpLocks/>
          </p:cNvGrpSpPr>
          <p:nvPr/>
        </p:nvGrpSpPr>
        <p:grpSpPr bwMode="auto">
          <a:xfrm>
            <a:off x="4419600" y="4495800"/>
            <a:ext cx="793750" cy="1060450"/>
            <a:chOff x="2064" y="2832"/>
            <a:chExt cx="500" cy="668"/>
          </a:xfrm>
        </p:grpSpPr>
        <p:sp>
          <p:nvSpPr>
            <p:cNvPr id="69667" name="Text Box 13"/>
            <p:cNvSpPr txBox="1">
              <a:spLocks noChangeArrowheads="1"/>
            </p:cNvSpPr>
            <p:nvPr/>
          </p:nvSpPr>
          <p:spPr bwMode="auto">
            <a:xfrm>
              <a:off x="2064" y="2977"/>
              <a:ext cx="500" cy="523"/>
            </a:xfrm>
            <a:prstGeom prst="rect">
              <a:avLst/>
            </a:prstGeom>
            <a:noFill/>
            <a:ln w="9525">
              <a:solidFill>
                <a:schemeClr val="accent1"/>
              </a:solidFill>
              <a:miter lim="800000"/>
              <a:headEnd/>
              <a:tailEnd/>
            </a:ln>
          </p:spPr>
          <p:txBody>
            <a:bodyPr wrap="none" anchor="ctr">
              <a:spAutoFit/>
            </a:bodyPr>
            <a:lstStyle/>
            <a:p>
              <a:r>
                <a:rPr lang="en-US" altLang="zh-CN" sz="1600" b="1"/>
                <a:t>1   2    3</a:t>
              </a:r>
            </a:p>
            <a:p>
              <a:r>
                <a:rPr lang="en-US" altLang="zh-CN" sz="1600" b="1"/>
                <a:t>     8   4</a:t>
              </a:r>
            </a:p>
            <a:p>
              <a:r>
                <a:rPr lang="en-US" altLang="zh-CN" sz="1600" b="1"/>
                <a:t>7   6   5</a:t>
              </a:r>
            </a:p>
          </p:txBody>
        </p:sp>
        <p:sp>
          <p:nvSpPr>
            <p:cNvPr id="69668" name="Line 26"/>
            <p:cNvSpPr>
              <a:spLocks noChangeShapeType="1"/>
            </p:cNvSpPr>
            <p:nvPr/>
          </p:nvSpPr>
          <p:spPr bwMode="auto">
            <a:xfrm flipV="1">
              <a:off x="2304" y="2832"/>
              <a:ext cx="0" cy="144"/>
            </a:xfrm>
            <a:prstGeom prst="line">
              <a:avLst/>
            </a:prstGeom>
            <a:noFill/>
            <a:ln w="9525">
              <a:solidFill>
                <a:schemeClr val="tx1"/>
              </a:solidFill>
              <a:round/>
              <a:headEnd/>
              <a:tailEnd type="triangle" w="med" len="med"/>
            </a:ln>
          </p:spPr>
          <p:txBody>
            <a:bodyPr wrap="none" anchor="ctr"/>
            <a:lstStyle/>
            <a:p>
              <a:endParaRPr lang="zh-CN" altLang="en-US" b="1"/>
            </a:p>
          </p:txBody>
        </p:sp>
      </p:grpSp>
      <p:grpSp>
        <p:nvGrpSpPr>
          <p:cNvPr id="7" name="Group 34"/>
          <p:cNvGrpSpPr>
            <a:grpSpLocks/>
          </p:cNvGrpSpPr>
          <p:nvPr/>
        </p:nvGrpSpPr>
        <p:grpSpPr bwMode="auto">
          <a:xfrm>
            <a:off x="2667000" y="5562600"/>
            <a:ext cx="4287838" cy="1060450"/>
            <a:chOff x="960" y="3504"/>
            <a:chExt cx="2701" cy="668"/>
          </a:xfrm>
        </p:grpSpPr>
        <p:sp>
          <p:nvSpPr>
            <p:cNvPr id="69663" name="Text Box 14"/>
            <p:cNvSpPr txBox="1">
              <a:spLocks noChangeArrowheads="1"/>
            </p:cNvSpPr>
            <p:nvPr/>
          </p:nvSpPr>
          <p:spPr bwMode="auto">
            <a:xfrm>
              <a:off x="960" y="3649"/>
              <a:ext cx="471" cy="523"/>
            </a:xfrm>
            <a:prstGeom prst="rect">
              <a:avLst/>
            </a:prstGeom>
            <a:noFill/>
            <a:ln w="9525">
              <a:solidFill>
                <a:schemeClr val="accent1"/>
              </a:solidFill>
              <a:miter lim="800000"/>
              <a:headEnd/>
              <a:tailEnd/>
            </a:ln>
          </p:spPr>
          <p:txBody>
            <a:bodyPr wrap="none" anchor="ctr">
              <a:spAutoFit/>
            </a:bodyPr>
            <a:lstStyle/>
            <a:p>
              <a:r>
                <a:rPr lang="en-US" altLang="zh-CN" sz="1600" b="1"/>
                <a:t>1   2   3</a:t>
              </a:r>
            </a:p>
            <a:p>
              <a:r>
                <a:rPr lang="en-US" altLang="zh-CN" sz="1600" b="1"/>
                <a:t>8        4</a:t>
              </a:r>
            </a:p>
            <a:p>
              <a:r>
                <a:rPr lang="en-US" altLang="zh-CN" sz="1600" b="1"/>
                <a:t>7   6   5</a:t>
              </a:r>
            </a:p>
          </p:txBody>
        </p:sp>
        <p:sp>
          <p:nvSpPr>
            <p:cNvPr id="69664" name="Text Box 15"/>
            <p:cNvSpPr txBox="1">
              <a:spLocks noChangeArrowheads="1"/>
            </p:cNvSpPr>
            <p:nvPr/>
          </p:nvSpPr>
          <p:spPr bwMode="auto">
            <a:xfrm>
              <a:off x="3190" y="3649"/>
              <a:ext cx="471" cy="523"/>
            </a:xfrm>
            <a:prstGeom prst="rect">
              <a:avLst/>
            </a:prstGeom>
            <a:noFill/>
            <a:ln w="9525">
              <a:solidFill>
                <a:schemeClr val="accent1"/>
              </a:solidFill>
              <a:miter lim="800000"/>
              <a:headEnd/>
              <a:tailEnd/>
            </a:ln>
          </p:spPr>
          <p:txBody>
            <a:bodyPr wrap="none" anchor="ctr">
              <a:spAutoFit/>
            </a:bodyPr>
            <a:lstStyle/>
            <a:p>
              <a:r>
                <a:rPr lang="en-US" altLang="zh-CN" sz="1600" b="1"/>
                <a:t>1   2   3</a:t>
              </a:r>
            </a:p>
            <a:p>
              <a:r>
                <a:rPr lang="en-US" altLang="zh-CN" sz="1600" b="1"/>
                <a:t>7   8   4</a:t>
              </a:r>
            </a:p>
            <a:p>
              <a:r>
                <a:rPr lang="en-US" altLang="zh-CN" sz="1600" b="1"/>
                <a:t>     6   5</a:t>
              </a:r>
            </a:p>
          </p:txBody>
        </p:sp>
        <p:sp>
          <p:nvSpPr>
            <p:cNvPr id="69665" name="Line 27"/>
            <p:cNvSpPr>
              <a:spLocks noChangeShapeType="1"/>
            </p:cNvSpPr>
            <p:nvPr/>
          </p:nvSpPr>
          <p:spPr bwMode="auto">
            <a:xfrm flipV="1">
              <a:off x="1200" y="3504"/>
              <a:ext cx="1104" cy="144"/>
            </a:xfrm>
            <a:prstGeom prst="line">
              <a:avLst/>
            </a:prstGeom>
            <a:noFill/>
            <a:ln w="9525">
              <a:solidFill>
                <a:schemeClr val="tx1"/>
              </a:solidFill>
              <a:round/>
              <a:headEnd/>
              <a:tailEnd type="triangle" w="med" len="med"/>
            </a:ln>
          </p:spPr>
          <p:txBody>
            <a:bodyPr wrap="none" anchor="ctr"/>
            <a:lstStyle/>
            <a:p>
              <a:endParaRPr lang="zh-CN" altLang="en-US" b="1"/>
            </a:p>
          </p:txBody>
        </p:sp>
        <p:sp>
          <p:nvSpPr>
            <p:cNvPr id="69666" name="Line 28"/>
            <p:cNvSpPr>
              <a:spLocks noChangeShapeType="1"/>
            </p:cNvSpPr>
            <p:nvPr/>
          </p:nvSpPr>
          <p:spPr bwMode="auto">
            <a:xfrm flipH="1" flipV="1">
              <a:off x="2304" y="3504"/>
              <a:ext cx="1152" cy="144"/>
            </a:xfrm>
            <a:prstGeom prst="line">
              <a:avLst/>
            </a:prstGeom>
            <a:noFill/>
            <a:ln w="9525">
              <a:solidFill>
                <a:schemeClr val="tx1"/>
              </a:solidFill>
              <a:round/>
              <a:headEnd/>
              <a:tailEnd type="triangle" w="med" len="med"/>
            </a:ln>
          </p:spPr>
          <p:txBody>
            <a:bodyPr wrap="none" anchor="ctr"/>
            <a:lstStyle/>
            <a:p>
              <a:endParaRPr lang="zh-CN" altLang="en-US" b="1"/>
            </a:p>
          </p:txBody>
        </p:sp>
      </p:grpSp>
      <p:sp>
        <p:nvSpPr>
          <p:cNvPr id="115748" name="Text Box 36"/>
          <p:cNvSpPr txBox="1">
            <a:spLocks noChangeArrowheads="1"/>
          </p:cNvSpPr>
          <p:nvPr/>
        </p:nvSpPr>
        <p:spPr bwMode="auto">
          <a:xfrm>
            <a:off x="4703971" y="-16698"/>
            <a:ext cx="580608"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s(4)</a:t>
            </a:r>
          </a:p>
        </p:txBody>
      </p:sp>
      <p:sp>
        <p:nvSpPr>
          <p:cNvPr id="115749" name="Text Box 37"/>
          <p:cNvSpPr txBox="1">
            <a:spLocks noChangeArrowheads="1"/>
          </p:cNvSpPr>
          <p:nvPr/>
        </p:nvSpPr>
        <p:spPr bwMode="auto">
          <a:xfrm>
            <a:off x="1654798" y="1431102"/>
            <a:ext cx="659155"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A(6)</a:t>
            </a:r>
          </a:p>
        </p:txBody>
      </p:sp>
      <p:sp>
        <p:nvSpPr>
          <p:cNvPr id="115750" name="Text Box 38"/>
          <p:cNvSpPr txBox="1">
            <a:spLocks noChangeArrowheads="1"/>
          </p:cNvSpPr>
          <p:nvPr/>
        </p:nvSpPr>
        <p:spPr bwMode="auto">
          <a:xfrm>
            <a:off x="4710011" y="1521589"/>
            <a:ext cx="644728"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B(4)</a:t>
            </a:r>
          </a:p>
        </p:txBody>
      </p:sp>
      <p:sp>
        <p:nvSpPr>
          <p:cNvPr id="115751" name="Text Box 39"/>
          <p:cNvSpPr txBox="1">
            <a:spLocks noChangeArrowheads="1"/>
          </p:cNvSpPr>
          <p:nvPr/>
        </p:nvSpPr>
        <p:spPr bwMode="auto">
          <a:xfrm>
            <a:off x="6462611" y="1431102"/>
            <a:ext cx="644728"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C(6)</a:t>
            </a:r>
          </a:p>
        </p:txBody>
      </p:sp>
      <p:sp>
        <p:nvSpPr>
          <p:cNvPr id="115752" name="Text Box 40"/>
          <p:cNvSpPr txBox="1">
            <a:spLocks noChangeArrowheads="1"/>
          </p:cNvSpPr>
          <p:nvPr/>
        </p:nvSpPr>
        <p:spPr bwMode="auto">
          <a:xfrm>
            <a:off x="1724586" y="2574102"/>
            <a:ext cx="671979"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D(5)</a:t>
            </a:r>
          </a:p>
        </p:txBody>
      </p:sp>
      <p:sp>
        <p:nvSpPr>
          <p:cNvPr id="115753" name="Text Box 41"/>
          <p:cNvSpPr txBox="1">
            <a:spLocks noChangeArrowheads="1"/>
          </p:cNvSpPr>
          <p:nvPr/>
        </p:nvSpPr>
        <p:spPr bwMode="auto">
          <a:xfrm>
            <a:off x="4722835" y="2574102"/>
            <a:ext cx="619080"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E(5)</a:t>
            </a:r>
          </a:p>
        </p:txBody>
      </p:sp>
      <p:sp>
        <p:nvSpPr>
          <p:cNvPr id="115754" name="Text Box 42"/>
          <p:cNvSpPr txBox="1">
            <a:spLocks noChangeArrowheads="1"/>
          </p:cNvSpPr>
          <p:nvPr/>
        </p:nvSpPr>
        <p:spPr bwMode="auto">
          <a:xfrm>
            <a:off x="6396892" y="2574102"/>
            <a:ext cx="611066"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F(6)</a:t>
            </a:r>
          </a:p>
        </p:txBody>
      </p:sp>
      <p:sp>
        <p:nvSpPr>
          <p:cNvPr id="115755" name="Text Box 43"/>
          <p:cNvSpPr txBox="1">
            <a:spLocks noChangeArrowheads="1"/>
          </p:cNvSpPr>
          <p:nvPr/>
        </p:nvSpPr>
        <p:spPr bwMode="auto">
          <a:xfrm>
            <a:off x="1407148" y="4555302"/>
            <a:ext cx="659155"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G(6)</a:t>
            </a:r>
          </a:p>
        </p:txBody>
      </p:sp>
      <p:sp>
        <p:nvSpPr>
          <p:cNvPr id="115756" name="Text Box 44"/>
          <p:cNvSpPr txBox="1">
            <a:spLocks noChangeArrowheads="1"/>
          </p:cNvSpPr>
          <p:nvPr/>
        </p:nvSpPr>
        <p:spPr bwMode="auto">
          <a:xfrm>
            <a:off x="2937373" y="4555302"/>
            <a:ext cx="684804"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H(7)</a:t>
            </a:r>
          </a:p>
        </p:txBody>
      </p:sp>
      <p:sp>
        <p:nvSpPr>
          <p:cNvPr id="115757" name="Text Box 45"/>
          <p:cNvSpPr txBox="1">
            <a:spLocks noChangeArrowheads="1"/>
          </p:cNvSpPr>
          <p:nvPr/>
        </p:nvSpPr>
        <p:spPr bwMode="auto">
          <a:xfrm>
            <a:off x="5186571" y="3869502"/>
            <a:ext cx="580608"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I(5)</a:t>
            </a:r>
          </a:p>
        </p:txBody>
      </p:sp>
      <p:sp>
        <p:nvSpPr>
          <p:cNvPr id="115758" name="Text Box 46"/>
          <p:cNvSpPr txBox="1">
            <a:spLocks noChangeArrowheads="1"/>
          </p:cNvSpPr>
          <p:nvPr/>
        </p:nvSpPr>
        <p:spPr bwMode="auto">
          <a:xfrm>
            <a:off x="6972300" y="3869502"/>
            <a:ext cx="539750" cy="400110"/>
          </a:xfrm>
          <a:prstGeom prst="rect">
            <a:avLst/>
          </a:prstGeom>
          <a:noFill/>
          <a:ln w="9525">
            <a:noFill/>
            <a:miter lim="800000"/>
            <a:headEnd/>
            <a:tailEnd/>
          </a:ln>
        </p:spPr>
        <p:txBody>
          <a:bodyPr anchor="ctr">
            <a:spAutoFit/>
          </a:bodyPr>
          <a:lstStyle/>
          <a:p>
            <a:pPr algn="ctr">
              <a:spcBef>
                <a:spcPct val="50000"/>
              </a:spcBef>
            </a:pPr>
            <a:r>
              <a:rPr lang="en-US" altLang="zh-CN" sz="2000" b="1"/>
              <a:t>J(7)</a:t>
            </a:r>
          </a:p>
        </p:txBody>
      </p:sp>
      <p:sp>
        <p:nvSpPr>
          <p:cNvPr id="115759" name="Text Box 47"/>
          <p:cNvSpPr txBox="1">
            <a:spLocks noChangeArrowheads="1"/>
          </p:cNvSpPr>
          <p:nvPr/>
        </p:nvSpPr>
        <p:spPr bwMode="auto">
          <a:xfrm>
            <a:off x="5269550" y="5088702"/>
            <a:ext cx="655950"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K(5)</a:t>
            </a:r>
          </a:p>
        </p:txBody>
      </p:sp>
      <p:sp>
        <p:nvSpPr>
          <p:cNvPr id="115760" name="Text Box 48"/>
          <p:cNvSpPr txBox="1">
            <a:spLocks noChangeArrowheads="1"/>
          </p:cNvSpPr>
          <p:nvPr/>
        </p:nvSpPr>
        <p:spPr bwMode="auto">
          <a:xfrm>
            <a:off x="1979635" y="6003102"/>
            <a:ext cx="619080" cy="400110"/>
          </a:xfrm>
          <a:prstGeom prst="rect">
            <a:avLst/>
          </a:prstGeom>
          <a:noFill/>
          <a:ln w="9525">
            <a:noFill/>
            <a:miter lim="800000"/>
            <a:headEnd/>
            <a:tailEnd/>
          </a:ln>
        </p:spPr>
        <p:txBody>
          <a:bodyPr wrap="none" anchor="ctr">
            <a:spAutoFit/>
          </a:bodyPr>
          <a:lstStyle/>
          <a:p>
            <a:pPr algn="ctr">
              <a:spcBef>
                <a:spcPct val="50000"/>
              </a:spcBef>
            </a:pPr>
            <a:r>
              <a:rPr lang="en-US" altLang="zh-CN" sz="2000" b="1"/>
              <a:t>L(5)</a:t>
            </a:r>
          </a:p>
        </p:txBody>
      </p:sp>
      <p:sp>
        <p:nvSpPr>
          <p:cNvPr id="115761" name="Text Box 49"/>
          <p:cNvSpPr txBox="1">
            <a:spLocks noChangeArrowheads="1"/>
          </p:cNvSpPr>
          <p:nvPr/>
        </p:nvSpPr>
        <p:spPr bwMode="auto">
          <a:xfrm>
            <a:off x="7086600" y="5926902"/>
            <a:ext cx="762000" cy="400110"/>
          </a:xfrm>
          <a:prstGeom prst="rect">
            <a:avLst/>
          </a:prstGeom>
          <a:noFill/>
          <a:ln w="9525">
            <a:noFill/>
            <a:miter lim="800000"/>
            <a:headEnd/>
            <a:tailEnd/>
          </a:ln>
        </p:spPr>
        <p:txBody>
          <a:bodyPr anchor="ctr">
            <a:spAutoFit/>
          </a:bodyPr>
          <a:lstStyle/>
          <a:p>
            <a:pPr algn="ctr">
              <a:spcBef>
                <a:spcPct val="50000"/>
              </a:spcBef>
            </a:pPr>
            <a:r>
              <a:rPr lang="en-US" altLang="zh-CN" sz="2000" b="1"/>
              <a:t>M(7)</a:t>
            </a:r>
          </a:p>
        </p:txBody>
      </p:sp>
      <p:sp>
        <p:nvSpPr>
          <p:cNvPr id="115762" name="Text Box 50"/>
          <p:cNvSpPr txBox="1">
            <a:spLocks noChangeArrowheads="1"/>
          </p:cNvSpPr>
          <p:nvPr/>
        </p:nvSpPr>
        <p:spPr bwMode="auto">
          <a:xfrm>
            <a:off x="3526259" y="6155502"/>
            <a:ext cx="700833" cy="400110"/>
          </a:xfrm>
          <a:prstGeom prst="rect">
            <a:avLst/>
          </a:prstGeom>
          <a:noFill/>
          <a:ln w="9525">
            <a:noFill/>
            <a:miter lim="800000"/>
            <a:headEnd/>
            <a:tailEnd/>
          </a:ln>
        </p:spPr>
        <p:txBody>
          <a:bodyPr wrap="none" anchor="ctr">
            <a:spAutoFit/>
          </a:bodyPr>
          <a:lstStyle/>
          <a:p>
            <a:pPr algn="ctr">
              <a:spcBef>
                <a:spcPct val="50000"/>
              </a:spcBef>
            </a:pPr>
            <a:r>
              <a:rPr lang="zh-CN" altLang="en-US" sz="2000" b="1" dirty="0"/>
              <a:t>目标</a:t>
            </a:r>
          </a:p>
        </p:txBody>
      </p:sp>
      <p:sp>
        <p:nvSpPr>
          <p:cNvPr id="115764" name="Oval 52"/>
          <p:cNvSpPr>
            <a:spLocks noChangeArrowheads="1"/>
          </p:cNvSpPr>
          <p:nvPr/>
        </p:nvSpPr>
        <p:spPr bwMode="auto">
          <a:xfrm>
            <a:off x="4802188" y="343784"/>
            <a:ext cx="223837" cy="476071"/>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600" b="1" dirty="0">
                <a:solidFill>
                  <a:srgbClr val="FF0000"/>
                </a:solidFill>
              </a:rPr>
              <a:t>1</a:t>
            </a:r>
          </a:p>
        </p:txBody>
      </p:sp>
      <p:sp>
        <p:nvSpPr>
          <p:cNvPr id="115765" name="Oval 53"/>
          <p:cNvSpPr>
            <a:spLocks noChangeArrowheads="1"/>
          </p:cNvSpPr>
          <p:nvPr/>
        </p:nvSpPr>
        <p:spPr bwMode="auto">
          <a:xfrm>
            <a:off x="4725988" y="1105784"/>
            <a:ext cx="223837" cy="476071"/>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600" b="1">
                <a:solidFill>
                  <a:srgbClr val="FF0000"/>
                </a:solidFill>
              </a:rPr>
              <a:t>2</a:t>
            </a:r>
          </a:p>
        </p:txBody>
      </p:sp>
      <p:sp>
        <p:nvSpPr>
          <p:cNvPr id="115767" name="Oval 55"/>
          <p:cNvSpPr>
            <a:spLocks noChangeArrowheads="1"/>
          </p:cNvSpPr>
          <p:nvPr/>
        </p:nvSpPr>
        <p:spPr bwMode="auto">
          <a:xfrm>
            <a:off x="3201988" y="2248784"/>
            <a:ext cx="223837" cy="476071"/>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600" b="1">
                <a:solidFill>
                  <a:srgbClr val="FF0000"/>
                </a:solidFill>
              </a:rPr>
              <a:t>3</a:t>
            </a:r>
          </a:p>
        </p:txBody>
      </p:sp>
      <p:sp>
        <p:nvSpPr>
          <p:cNvPr id="115768" name="Oval 56"/>
          <p:cNvSpPr>
            <a:spLocks noChangeArrowheads="1"/>
          </p:cNvSpPr>
          <p:nvPr/>
        </p:nvSpPr>
        <p:spPr bwMode="auto">
          <a:xfrm>
            <a:off x="4725988" y="2172584"/>
            <a:ext cx="223837" cy="476071"/>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600" b="1">
                <a:solidFill>
                  <a:srgbClr val="FF0000"/>
                </a:solidFill>
              </a:rPr>
              <a:t>4</a:t>
            </a:r>
          </a:p>
        </p:txBody>
      </p:sp>
      <p:sp>
        <p:nvSpPr>
          <p:cNvPr id="115769" name="Oval 57"/>
          <p:cNvSpPr>
            <a:spLocks noChangeArrowheads="1"/>
          </p:cNvSpPr>
          <p:nvPr/>
        </p:nvSpPr>
        <p:spPr bwMode="auto">
          <a:xfrm>
            <a:off x="5335588" y="3467984"/>
            <a:ext cx="223837" cy="476071"/>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600" b="1">
                <a:solidFill>
                  <a:srgbClr val="FF0000"/>
                </a:solidFill>
              </a:rPr>
              <a:t>5</a:t>
            </a:r>
          </a:p>
        </p:txBody>
      </p:sp>
      <p:sp>
        <p:nvSpPr>
          <p:cNvPr id="115770" name="Oval 58"/>
          <p:cNvSpPr>
            <a:spLocks noChangeArrowheads="1"/>
          </p:cNvSpPr>
          <p:nvPr/>
        </p:nvSpPr>
        <p:spPr bwMode="auto">
          <a:xfrm>
            <a:off x="5335588" y="4610984"/>
            <a:ext cx="223837" cy="476071"/>
          </a:xfrm>
          <a:prstGeom prst="ellipse">
            <a:avLst/>
          </a:prstGeom>
          <a:noFill/>
          <a:ln w="38100">
            <a:solidFill>
              <a:srgbClr val="FF0000"/>
            </a:solidFill>
            <a:round/>
            <a:headEnd/>
            <a:tailEnd/>
          </a:ln>
        </p:spPr>
        <p:txBody>
          <a:bodyPr anchor="ctr">
            <a:spAutoFit/>
          </a:bodyPr>
          <a:lstStyle/>
          <a:p>
            <a:pPr algn="ctr">
              <a:spcBef>
                <a:spcPct val="50000"/>
              </a:spcBef>
            </a:pPr>
            <a:r>
              <a:rPr lang="en-US" altLang="zh-CN" sz="1600" b="1">
                <a:solidFill>
                  <a:srgbClr val="FF0000"/>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57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57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57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57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157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157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157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1576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157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1577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157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1576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15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nimBg="1" autoUpdateAnimBg="0"/>
      <p:bldP spid="115748" grpId="0" autoUpdateAnimBg="0"/>
      <p:bldP spid="115749" grpId="0" autoUpdateAnimBg="0"/>
      <p:bldP spid="115750" grpId="0" autoUpdateAnimBg="0"/>
      <p:bldP spid="115751" grpId="0" autoUpdateAnimBg="0"/>
      <p:bldP spid="115752" grpId="0" autoUpdateAnimBg="0"/>
      <p:bldP spid="115753" grpId="0" autoUpdateAnimBg="0"/>
      <p:bldP spid="115754" grpId="0" autoUpdateAnimBg="0"/>
      <p:bldP spid="115755" grpId="0" autoUpdateAnimBg="0"/>
      <p:bldP spid="115756" grpId="0" autoUpdateAnimBg="0"/>
      <p:bldP spid="115757" grpId="0" autoUpdateAnimBg="0"/>
      <p:bldP spid="115758" grpId="0" autoUpdateAnimBg="0"/>
      <p:bldP spid="115759" grpId="0" autoUpdateAnimBg="0"/>
      <p:bldP spid="115760" grpId="0" autoUpdateAnimBg="0"/>
      <p:bldP spid="115761" grpId="0" autoUpdateAnimBg="0"/>
      <p:bldP spid="115762" grpId="0" autoUpdateAnimBg="0"/>
      <p:bldP spid="115764" grpId="0" animBg="1" autoUpdateAnimBg="0"/>
      <p:bldP spid="115765" grpId="0" animBg="1" autoUpdateAnimBg="0"/>
      <p:bldP spid="115767" grpId="0" animBg="1" autoUpdateAnimBg="0"/>
      <p:bldP spid="115768" grpId="0" animBg="1" autoUpdateAnimBg="0"/>
      <p:bldP spid="115769" grpId="0" animBg="1" autoUpdateAnimBg="0"/>
      <p:bldP spid="115770"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p>
            <a:fld id="{BD46E160-36DE-4646-B86E-AC309ADC73FC}" type="slidenum">
              <a:rPr lang="en-US" altLang="zh-CN" smtClean="0">
                <a:ea typeface="黑体" pitchFamily="49" charset="-122"/>
              </a:rPr>
              <a:pPr/>
              <a:t>54</a:t>
            </a:fld>
            <a:endParaRPr lang="en-US" altLang="zh-CN" smtClean="0">
              <a:ea typeface="黑体" pitchFamily="49" charset="-122"/>
            </a:endParaRPr>
          </a:p>
        </p:txBody>
      </p:sp>
      <p:sp>
        <p:nvSpPr>
          <p:cNvPr id="116738" name="Rectangle 2"/>
          <p:cNvSpPr>
            <a:spLocks noGrp="1" noChangeArrowheads="1"/>
          </p:cNvSpPr>
          <p:nvPr>
            <p:ph type="title"/>
          </p:nvPr>
        </p:nvSpPr>
        <p:spPr>
          <a:xfrm>
            <a:off x="259312" y="609600"/>
            <a:ext cx="8458200" cy="1143000"/>
          </a:xfrm>
        </p:spPr>
        <p:txBody>
          <a:bodyPr/>
          <a:lstStyle/>
          <a:p>
            <a:pPr eaLnBrk="1" hangingPunct="1">
              <a:defRPr/>
            </a:pPr>
            <a:r>
              <a:rPr lang="en-US" altLang="zh-CN" dirty="0" smtClean="0"/>
              <a:t>2</a:t>
            </a:r>
            <a:r>
              <a:rPr lang="zh-CN" altLang="en-US" dirty="0" smtClean="0"/>
              <a:t>，最佳图搜索算法</a:t>
            </a:r>
            <a:r>
              <a:rPr lang="en-US" altLang="zh-CN" dirty="0" smtClean="0"/>
              <a:t>A*</a:t>
            </a:r>
            <a:r>
              <a:rPr lang="zh-CN" altLang="en-US" dirty="0" smtClean="0"/>
              <a:t>（</a:t>
            </a:r>
            <a:r>
              <a:rPr lang="en-US" altLang="zh-CN" dirty="0" smtClean="0"/>
              <a:t>A*</a:t>
            </a:r>
            <a:r>
              <a:rPr lang="zh-CN" altLang="en-US" dirty="0" smtClean="0"/>
              <a:t>算法）</a:t>
            </a:r>
          </a:p>
        </p:txBody>
      </p:sp>
      <p:sp>
        <p:nvSpPr>
          <p:cNvPr id="70660" name="Rectangle 3"/>
          <p:cNvSpPr>
            <a:spLocks noGrp="1" noChangeArrowheads="1"/>
          </p:cNvSpPr>
          <p:nvPr>
            <p:ph type="body" idx="1"/>
          </p:nvPr>
        </p:nvSpPr>
        <p:spPr>
          <a:xfrm>
            <a:off x="685800" y="1981200"/>
            <a:ext cx="7772400" cy="2171700"/>
          </a:xfrm>
        </p:spPr>
        <p:txBody>
          <a:bodyPr/>
          <a:lstStyle/>
          <a:p>
            <a:pPr eaLnBrk="1" hangingPunct="1"/>
            <a:r>
              <a:rPr lang="zh-CN" altLang="en-US" sz="3200" b="1" dirty="0" smtClean="0"/>
              <a:t>在</a:t>
            </a:r>
            <a:r>
              <a:rPr lang="en-US" altLang="zh-CN" sz="3200" b="1" dirty="0" smtClean="0"/>
              <a:t>A</a:t>
            </a:r>
            <a:r>
              <a:rPr lang="zh-CN" altLang="en-US" sz="3200" b="1" dirty="0" smtClean="0"/>
              <a:t>算法中，如果满足条件：</a:t>
            </a:r>
          </a:p>
          <a:p>
            <a:pPr eaLnBrk="1" hangingPunct="1">
              <a:buFont typeface="Wingdings" pitchFamily="2" charset="2"/>
              <a:buNone/>
            </a:pPr>
            <a:r>
              <a:rPr lang="zh-CN" altLang="en-US" sz="3200" b="1" dirty="0" smtClean="0"/>
              <a:t>		</a:t>
            </a:r>
            <a:r>
              <a:rPr lang="en-US" altLang="zh-CN" sz="3200" b="1" dirty="0" smtClean="0"/>
              <a:t>h(n)≤h*(n)</a:t>
            </a:r>
          </a:p>
          <a:p>
            <a:pPr eaLnBrk="1" hangingPunct="1">
              <a:buFont typeface="Wingdings" pitchFamily="2" charset="2"/>
              <a:buNone/>
            </a:pPr>
            <a:r>
              <a:rPr lang="en-US" altLang="zh-CN" sz="3200" b="1" dirty="0" smtClean="0"/>
              <a:t>	</a:t>
            </a:r>
            <a:r>
              <a:rPr lang="zh-CN" altLang="en-US" sz="3200" b="1" dirty="0" smtClean="0"/>
              <a:t>则</a:t>
            </a:r>
            <a:r>
              <a:rPr lang="en-US" altLang="zh-CN" sz="3200" b="1" dirty="0" smtClean="0"/>
              <a:t>A</a:t>
            </a:r>
            <a:r>
              <a:rPr lang="zh-CN" altLang="en-US" sz="3200" b="1" dirty="0" smtClean="0"/>
              <a:t>算法称为</a:t>
            </a:r>
            <a:r>
              <a:rPr lang="en-US" altLang="zh-CN" sz="3200" b="1" dirty="0" smtClean="0"/>
              <a:t>A*</a:t>
            </a:r>
            <a:r>
              <a:rPr lang="zh-CN" altLang="en-US" sz="3200" b="1" dirty="0" smtClean="0"/>
              <a:t>算法。</a:t>
            </a:r>
            <a:endParaRPr lang="en-US" altLang="en-US" sz="3200" b="1" dirty="0" smtClean="0"/>
          </a:p>
          <a:p>
            <a:pPr eaLnBrk="1" hangingPunct="1">
              <a:buFont typeface="Wingdings" pitchFamily="2" charset="2"/>
              <a:buNone/>
            </a:pPr>
            <a:endParaRPr lang="en-US" altLang="zh-CN" dirty="0" smtClean="0"/>
          </a:p>
        </p:txBody>
      </p:sp>
      <p:sp>
        <p:nvSpPr>
          <p:cNvPr id="70661" name="Rectangle 5"/>
          <p:cNvSpPr>
            <a:spLocks noChangeArrowheads="1"/>
          </p:cNvSpPr>
          <p:nvPr/>
        </p:nvSpPr>
        <p:spPr bwMode="auto">
          <a:xfrm>
            <a:off x="590550" y="4152900"/>
            <a:ext cx="7772400" cy="2171700"/>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Char char="l"/>
            </a:pPr>
            <a:endParaRPr lang="en-US" altLang="en-US" sz="3200"/>
          </a:p>
          <a:p>
            <a:pPr marL="342900" indent="-342900">
              <a:spcBef>
                <a:spcPct val="20000"/>
              </a:spcBef>
              <a:buClr>
                <a:schemeClr val="accent2"/>
              </a:buClr>
              <a:buSzPct val="80000"/>
              <a:buFont typeface="Wingdings" pitchFamily="2" charset="2"/>
              <a:buNone/>
            </a:pPr>
            <a:endParaRPr lang="en-US" altLang="zh-CN" sz="32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20433279-2500-4359-9BD3-D7AB68FED718}" type="slidenum">
              <a:rPr lang="en-US" altLang="zh-CN" smtClean="0">
                <a:ea typeface="黑体" pitchFamily="49" charset="-122"/>
              </a:rPr>
              <a:pPr/>
              <a:t>55</a:t>
            </a:fld>
            <a:endParaRPr lang="en-US" altLang="zh-CN" smtClean="0">
              <a:ea typeface="黑体" pitchFamily="49" charset="-122"/>
            </a:endParaRPr>
          </a:p>
        </p:txBody>
      </p:sp>
      <p:sp>
        <p:nvSpPr>
          <p:cNvPr id="125954" name="Rectangle 2"/>
          <p:cNvSpPr>
            <a:spLocks noGrp="1" noChangeArrowheads="1"/>
          </p:cNvSpPr>
          <p:nvPr>
            <p:ph type="title"/>
          </p:nvPr>
        </p:nvSpPr>
        <p:spPr>
          <a:xfrm>
            <a:off x="685800" y="304800"/>
            <a:ext cx="7772400" cy="762000"/>
          </a:xfrm>
        </p:spPr>
        <p:txBody>
          <a:bodyPr/>
          <a:lstStyle/>
          <a:p>
            <a:pPr eaLnBrk="1" hangingPunct="1">
              <a:defRPr/>
            </a:pPr>
            <a:r>
              <a:rPr lang="en-US" altLang="zh-CN" smtClean="0"/>
              <a:t>A*</a:t>
            </a:r>
            <a:r>
              <a:rPr lang="zh-CN" altLang="zh-CN" smtClean="0"/>
              <a:t>条件举例</a:t>
            </a:r>
            <a:endParaRPr lang="zh-CN" altLang="en-US" smtClean="0"/>
          </a:p>
        </p:txBody>
      </p:sp>
      <p:sp>
        <p:nvSpPr>
          <p:cNvPr id="125955" name="Rectangle 3"/>
          <p:cNvSpPr>
            <a:spLocks noGrp="1" noChangeArrowheads="1"/>
          </p:cNvSpPr>
          <p:nvPr>
            <p:ph type="body" idx="1"/>
          </p:nvPr>
        </p:nvSpPr>
        <p:spPr>
          <a:xfrm>
            <a:off x="685800" y="1676400"/>
            <a:ext cx="7772400" cy="4419600"/>
          </a:xfrm>
        </p:spPr>
        <p:txBody>
          <a:bodyPr>
            <a:normAutofit/>
          </a:bodyPr>
          <a:lstStyle/>
          <a:p>
            <a:pPr eaLnBrk="1" hangingPunct="1"/>
            <a:r>
              <a:rPr lang="en-US" altLang="zh-CN" sz="3200" b="1" dirty="0" smtClean="0"/>
              <a:t>8</a:t>
            </a:r>
            <a:r>
              <a:rPr lang="zh-CN" altLang="en-US" sz="3200" b="1" dirty="0" smtClean="0"/>
              <a:t>数码问题</a:t>
            </a:r>
          </a:p>
          <a:p>
            <a:pPr lvl="1" eaLnBrk="1" hangingPunct="1"/>
            <a:r>
              <a:rPr lang="en-US" altLang="zh-CN" sz="2800" b="1" dirty="0" smtClean="0"/>
              <a:t>h</a:t>
            </a:r>
            <a:r>
              <a:rPr lang="en-US" altLang="zh-CN" sz="2800" b="1" baseline="-25000" dirty="0" smtClean="0"/>
              <a:t>1</a:t>
            </a:r>
            <a:r>
              <a:rPr lang="en-US" altLang="zh-CN" sz="2800" b="1" dirty="0" smtClean="0"/>
              <a:t>(n) = “</a:t>
            </a:r>
            <a:r>
              <a:rPr lang="zh-CN" altLang="en-US" sz="2800" b="1" dirty="0" smtClean="0"/>
              <a:t>不在位”的将牌数</a:t>
            </a:r>
          </a:p>
          <a:p>
            <a:pPr lvl="1" eaLnBrk="1" hangingPunct="1"/>
            <a:r>
              <a:rPr lang="en-US" altLang="zh-CN" sz="2800" b="1" dirty="0" smtClean="0"/>
              <a:t>h</a:t>
            </a:r>
            <a:r>
              <a:rPr lang="en-US" altLang="zh-CN" sz="2800" b="1" baseline="-25000" dirty="0" smtClean="0"/>
              <a:t>2</a:t>
            </a:r>
            <a:r>
              <a:rPr lang="en-US" altLang="zh-CN" sz="2800" b="1" dirty="0" smtClean="0"/>
              <a:t>(n) = </a:t>
            </a:r>
            <a:r>
              <a:rPr lang="zh-CN" altLang="zh-CN" sz="2800" b="1" dirty="0" smtClean="0"/>
              <a:t>将牌“不在位”的距离和</a:t>
            </a:r>
            <a:endParaRPr lang="zh-CN" altLang="en-US" sz="2800" b="1" dirty="0" smtClean="0"/>
          </a:p>
        </p:txBody>
      </p:sp>
      <p:grpSp>
        <p:nvGrpSpPr>
          <p:cNvPr id="2" name="Group 10"/>
          <p:cNvGrpSpPr>
            <a:grpSpLocks/>
          </p:cNvGrpSpPr>
          <p:nvPr/>
        </p:nvGrpSpPr>
        <p:grpSpPr bwMode="auto">
          <a:xfrm>
            <a:off x="1441451" y="3700464"/>
            <a:ext cx="4826001" cy="2276476"/>
            <a:chOff x="908" y="2331"/>
            <a:chExt cx="3040" cy="1434"/>
          </a:xfrm>
        </p:grpSpPr>
        <p:sp>
          <p:nvSpPr>
            <p:cNvPr id="71686" name="Text Box 4"/>
            <p:cNvSpPr txBox="1">
              <a:spLocks noChangeArrowheads="1"/>
            </p:cNvSpPr>
            <p:nvPr/>
          </p:nvSpPr>
          <p:spPr bwMode="auto">
            <a:xfrm>
              <a:off x="1172" y="2581"/>
              <a:ext cx="864" cy="872"/>
            </a:xfrm>
            <a:prstGeom prst="rect">
              <a:avLst/>
            </a:prstGeom>
            <a:noFill/>
            <a:ln w="9525">
              <a:solidFill>
                <a:schemeClr val="accent1"/>
              </a:solidFill>
              <a:miter lim="800000"/>
              <a:headEnd/>
              <a:tailEnd/>
            </a:ln>
          </p:spPr>
          <p:txBody>
            <a:bodyPr anchor="ctr">
              <a:spAutoFit/>
            </a:bodyPr>
            <a:lstStyle/>
            <a:p>
              <a:r>
                <a:rPr lang="en-US" altLang="zh-CN" sz="2800" b="1" dirty="0">
                  <a:solidFill>
                    <a:srgbClr val="0000FF"/>
                  </a:solidFill>
                </a:rPr>
                <a:t>2    8</a:t>
              </a:r>
              <a:r>
                <a:rPr lang="en-US" altLang="zh-CN" sz="2800" b="1" dirty="0"/>
                <a:t>    3</a:t>
              </a:r>
            </a:p>
            <a:p>
              <a:r>
                <a:rPr lang="en-US" altLang="zh-CN" sz="2800" b="1" dirty="0">
                  <a:solidFill>
                    <a:srgbClr val="0000FF"/>
                  </a:solidFill>
                </a:rPr>
                <a:t>1    6</a:t>
              </a:r>
              <a:r>
                <a:rPr lang="en-US" altLang="zh-CN" sz="2800" b="1" dirty="0"/>
                <a:t>    4</a:t>
              </a:r>
            </a:p>
            <a:p>
              <a:r>
                <a:rPr lang="en-US" altLang="zh-CN" sz="2800" b="1" dirty="0"/>
                <a:t>7          5</a:t>
              </a:r>
            </a:p>
          </p:txBody>
        </p:sp>
        <p:sp>
          <p:nvSpPr>
            <p:cNvPr id="71687" name="Text Box 5"/>
            <p:cNvSpPr txBox="1">
              <a:spLocks noChangeArrowheads="1"/>
            </p:cNvSpPr>
            <p:nvPr/>
          </p:nvSpPr>
          <p:spPr bwMode="auto">
            <a:xfrm>
              <a:off x="1172" y="2331"/>
              <a:ext cx="832" cy="330"/>
            </a:xfrm>
            <a:prstGeom prst="rect">
              <a:avLst/>
            </a:prstGeom>
            <a:noFill/>
            <a:ln w="9525">
              <a:noFill/>
              <a:miter lim="800000"/>
              <a:headEnd/>
              <a:tailEnd/>
            </a:ln>
          </p:spPr>
          <p:txBody>
            <a:bodyPr wrap="none" anchor="ctr">
              <a:spAutoFit/>
            </a:bodyPr>
            <a:lstStyle/>
            <a:p>
              <a:pPr>
                <a:spcBef>
                  <a:spcPct val="50000"/>
                </a:spcBef>
              </a:pPr>
              <a:r>
                <a:rPr lang="en-US" altLang="zh-CN" sz="2800" b="1" dirty="0">
                  <a:solidFill>
                    <a:srgbClr val="FF0000"/>
                  </a:solidFill>
                </a:rPr>
                <a:t>1    2    3</a:t>
              </a:r>
              <a:endParaRPr lang="en-US" altLang="zh-CN" sz="2800" b="1" dirty="0"/>
            </a:p>
          </p:txBody>
        </p:sp>
        <p:sp>
          <p:nvSpPr>
            <p:cNvPr id="71688" name="Text Box 6"/>
            <p:cNvSpPr txBox="1">
              <a:spLocks noChangeArrowheads="1"/>
            </p:cNvSpPr>
            <p:nvPr/>
          </p:nvSpPr>
          <p:spPr bwMode="auto">
            <a:xfrm>
              <a:off x="2176" y="2847"/>
              <a:ext cx="220" cy="601"/>
            </a:xfrm>
            <a:prstGeom prst="rect">
              <a:avLst/>
            </a:prstGeom>
            <a:noFill/>
            <a:ln w="9525">
              <a:noFill/>
              <a:miter lim="800000"/>
              <a:headEnd/>
              <a:tailEnd/>
            </a:ln>
          </p:spPr>
          <p:txBody>
            <a:bodyPr wrap="none" anchor="ctr">
              <a:spAutoFit/>
            </a:bodyPr>
            <a:lstStyle/>
            <a:p>
              <a:pPr algn="ctr"/>
              <a:r>
                <a:rPr lang="en-US" altLang="zh-CN" sz="2800" b="1">
                  <a:solidFill>
                    <a:srgbClr val="FF0000"/>
                  </a:solidFill>
                </a:rPr>
                <a:t>4</a:t>
              </a:r>
            </a:p>
            <a:p>
              <a:pPr algn="ctr"/>
              <a:r>
                <a:rPr lang="en-US" altLang="zh-CN" sz="2800" b="1">
                  <a:solidFill>
                    <a:srgbClr val="FF0000"/>
                  </a:solidFill>
                </a:rPr>
                <a:t>5</a:t>
              </a:r>
              <a:endParaRPr lang="en-US" altLang="zh-CN" sz="2800" b="1"/>
            </a:p>
          </p:txBody>
        </p:sp>
        <p:sp>
          <p:nvSpPr>
            <p:cNvPr id="71689" name="Text Box 7"/>
            <p:cNvSpPr txBox="1">
              <a:spLocks noChangeArrowheads="1"/>
            </p:cNvSpPr>
            <p:nvPr/>
          </p:nvSpPr>
          <p:spPr bwMode="auto">
            <a:xfrm>
              <a:off x="1220" y="3435"/>
              <a:ext cx="728" cy="330"/>
            </a:xfrm>
            <a:prstGeom prst="rect">
              <a:avLst/>
            </a:prstGeom>
            <a:noFill/>
            <a:ln w="9525">
              <a:noFill/>
              <a:miter lim="800000"/>
              <a:headEnd/>
              <a:tailEnd/>
            </a:ln>
          </p:spPr>
          <p:txBody>
            <a:bodyPr wrap="none" anchor="ctr">
              <a:spAutoFit/>
            </a:bodyPr>
            <a:lstStyle/>
            <a:p>
              <a:pPr>
                <a:spcBef>
                  <a:spcPct val="50000"/>
                </a:spcBef>
              </a:pPr>
              <a:r>
                <a:rPr lang="en-US" altLang="zh-CN" sz="2800" b="1">
                  <a:solidFill>
                    <a:srgbClr val="FF0000"/>
                  </a:solidFill>
                </a:rPr>
                <a:t>7    6    </a:t>
              </a:r>
              <a:endParaRPr lang="en-US" altLang="zh-CN" sz="2800" b="1"/>
            </a:p>
          </p:txBody>
        </p:sp>
        <p:sp>
          <p:nvSpPr>
            <p:cNvPr id="71690" name="Text Box 8"/>
            <p:cNvSpPr txBox="1">
              <a:spLocks noChangeArrowheads="1"/>
            </p:cNvSpPr>
            <p:nvPr/>
          </p:nvSpPr>
          <p:spPr bwMode="auto">
            <a:xfrm>
              <a:off x="908" y="2859"/>
              <a:ext cx="220" cy="330"/>
            </a:xfrm>
            <a:prstGeom prst="rect">
              <a:avLst/>
            </a:prstGeom>
            <a:noFill/>
            <a:ln w="9525">
              <a:noFill/>
              <a:miter lim="800000"/>
              <a:headEnd/>
              <a:tailEnd/>
            </a:ln>
          </p:spPr>
          <p:txBody>
            <a:bodyPr wrap="none" anchor="ctr">
              <a:spAutoFit/>
            </a:bodyPr>
            <a:lstStyle/>
            <a:p>
              <a:pPr algn="ctr"/>
              <a:r>
                <a:rPr lang="en-US" altLang="zh-CN" sz="2800" b="1" dirty="0">
                  <a:solidFill>
                    <a:srgbClr val="FF0000"/>
                  </a:solidFill>
                </a:rPr>
                <a:t>8</a:t>
              </a:r>
              <a:endParaRPr lang="en-US" altLang="zh-CN" sz="2800" b="1" dirty="0"/>
            </a:p>
          </p:txBody>
        </p:sp>
        <p:sp>
          <p:nvSpPr>
            <p:cNvPr id="71691" name="Text Box 9"/>
            <p:cNvSpPr txBox="1">
              <a:spLocks noChangeArrowheads="1"/>
            </p:cNvSpPr>
            <p:nvPr/>
          </p:nvSpPr>
          <p:spPr bwMode="auto">
            <a:xfrm>
              <a:off x="3072" y="2491"/>
              <a:ext cx="876" cy="989"/>
            </a:xfrm>
            <a:prstGeom prst="rect">
              <a:avLst/>
            </a:prstGeom>
            <a:noFill/>
            <a:ln w="9525">
              <a:noFill/>
              <a:miter lim="800000"/>
              <a:headEnd/>
              <a:tailEnd/>
            </a:ln>
          </p:spPr>
          <p:txBody>
            <a:bodyPr wrap="none" anchor="ctr">
              <a:spAutoFit/>
            </a:bodyPr>
            <a:lstStyle/>
            <a:p>
              <a:r>
                <a:rPr lang="zh-CN" altLang="en-US" sz="2400" b="1" dirty="0"/>
                <a:t>将牌</a:t>
              </a:r>
              <a:r>
                <a:rPr lang="en-US" altLang="zh-CN" sz="2400" b="1" dirty="0"/>
                <a:t>1</a:t>
              </a:r>
              <a:r>
                <a:rPr lang="zh-CN" altLang="en-US" sz="2400" b="1" dirty="0"/>
                <a:t>：</a:t>
              </a:r>
              <a:r>
                <a:rPr lang="en-US" altLang="zh-CN" sz="2400" b="1" dirty="0"/>
                <a:t>1</a:t>
              </a:r>
            </a:p>
            <a:p>
              <a:r>
                <a:rPr lang="zh-CN" altLang="en-US" sz="2400" b="1" dirty="0"/>
                <a:t>将牌</a:t>
              </a:r>
              <a:r>
                <a:rPr lang="en-US" altLang="zh-CN" sz="2400" b="1" dirty="0"/>
                <a:t>2</a:t>
              </a:r>
              <a:r>
                <a:rPr lang="zh-CN" altLang="en-US" sz="2400" b="1" dirty="0"/>
                <a:t>：</a:t>
              </a:r>
              <a:r>
                <a:rPr lang="en-US" altLang="zh-CN" sz="2400" b="1" dirty="0"/>
                <a:t>1</a:t>
              </a:r>
            </a:p>
            <a:p>
              <a:r>
                <a:rPr lang="zh-CN" altLang="en-US" sz="2400" b="1" dirty="0"/>
                <a:t>将牌</a:t>
              </a:r>
              <a:r>
                <a:rPr lang="en-US" altLang="zh-CN" sz="2400" b="1" dirty="0"/>
                <a:t>6</a:t>
              </a:r>
              <a:r>
                <a:rPr lang="zh-CN" altLang="en-US" sz="2400" b="1" dirty="0"/>
                <a:t>：</a:t>
              </a:r>
              <a:r>
                <a:rPr lang="en-US" altLang="zh-CN" sz="2400" b="1" dirty="0"/>
                <a:t>1</a:t>
              </a:r>
            </a:p>
            <a:p>
              <a:r>
                <a:rPr lang="zh-CN" altLang="en-US" sz="2400" b="1" dirty="0"/>
                <a:t>将牌</a:t>
              </a:r>
              <a:r>
                <a:rPr lang="en-US" altLang="zh-CN" sz="2400" b="1" dirty="0"/>
                <a:t>8</a:t>
              </a:r>
              <a:r>
                <a:rPr lang="zh-CN" altLang="en-US" sz="2400" b="1" dirty="0"/>
                <a:t>：</a:t>
              </a:r>
              <a:r>
                <a:rPr lang="en-US" altLang="zh-CN" sz="2400" b="1" dirty="0"/>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E12C8A9C-DC26-43DE-B887-01392CC1D5AD}" type="slidenum">
              <a:rPr lang="en-US" altLang="zh-CN" smtClean="0">
                <a:ea typeface="黑体" pitchFamily="49" charset="-122"/>
              </a:rPr>
              <a:pPr/>
              <a:t>56</a:t>
            </a:fld>
            <a:endParaRPr lang="en-US" altLang="zh-CN" smtClean="0">
              <a:ea typeface="黑体" pitchFamily="49" charset="-122"/>
            </a:endParaRPr>
          </a:p>
        </p:txBody>
      </p:sp>
      <p:sp>
        <p:nvSpPr>
          <p:cNvPr id="233474" name="Rectangle 2"/>
          <p:cNvSpPr>
            <a:spLocks noGrp="1" noChangeArrowheads="1"/>
          </p:cNvSpPr>
          <p:nvPr>
            <p:ph type="title"/>
          </p:nvPr>
        </p:nvSpPr>
        <p:spPr/>
        <p:txBody>
          <a:bodyPr/>
          <a:lstStyle/>
          <a:p>
            <a:pPr eaLnBrk="1" hangingPunct="1">
              <a:defRPr/>
            </a:pPr>
            <a:r>
              <a:rPr lang="zh-CN" altLang="en-US" smtClean="0"/>
              <a:t>定义</a:t>
            </a:r>
            <a:r>
              <a:rPr lang="en-US" altLang="zh-CN" smtClean="0"/>
              <a:t>h</a:t>
            </a:r>
            <a:r>
              <a:rPr lang="zh-CN" altLang="en-US" smtClean="0"/>
              <a:t>函数的一般原则</a:t>
            </a:r>
          </a:p>
        </p:txBody>
      </p:sp>
      <p:sp>
        <p:nvSpPr>
          <p:cNvPr id="72708" name="Rectangle 3"/>
          <p:cNvSpPr>
            <a:spLocks noGrp="1" noChangeArrowheads="1"/>
          </p:cNvSpPr>
          <p:nvPr>
            <p:ph type="body" idx="1"/>
          </p:nvPr>
        </p:nvSpPr>
        <p:spPr>
          <a:xfrm>
            <a:off x="914400" y="1951630"/>
            <a:ext cx="7772400" cy="4068170"/>
          </a:xfrm>
        </p:spPr>
        <p:txBody>
          <a:bodyPr>
            <a:normAutofit/>
          </a:bodyPr>
          <a:lstStyle/>
          <a:p>
            <a:pPr eaLnBrk="1" hangingPunct="1"/>
            <a:r>
              <a:rPr lang="zh-CN" altLang="en-US" sz="3200" b="1" dirty="0" smtClean="0"/>
              <a:t>放宽限制条件，在宽条件下，给出估计函数。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例：传教士与野人问题</a:t>
            </a:r>
            <a:endParaRPr lang="zh-CN" altLang="en-US" dirty="0"/>
          </a:p>
        </p:txBody>
      </p:sp>
      <p:sp>
        <p:nvSpPr>
          <p:cNvPr id="17412" name="内容占位符 2"/>
          <p:cNvSpPr>
            <a:spLocks noGrp="1"/>
          </p:cNvSpPr>
          <p:nvPr>
            <p:ph idx="1"/>
          </p:nvPr>
        </p:nvSpPr>
        <p:spPr/>
        <p:txBody>
          <a:bodyPr>
            <a:normAutofit/>
          </a:bodyPr>
          <a:lstStyle/>
          <a:p>
            <a:r>
              <a:rPr lang="zh-CN" altLang="en-US" sz="3200" b="1" dirty="0" smtClean="0"/>
              <a:t>思路：放宽约束条件，在宽约束条件下得到一个估计值。</a:t>
            </a:r>
            <a:endParaRPr lang="en-US" altLang="zh-CN" sz="3200" b="1" dirty="0" smtClean="0"/>
          </a:p>
          <a:p>
            <a:r>
              <a:rPr lang="zh-CN" altLang="en-US" sz="3200" b="1" dirty="0" smtClean="0"/>
              <a:t>假设只有乘船人数的约束没有其他约束</a:t>
            </a:r>
            <a:endParaRPr lang="en-US" altLang="zh-CN" sz="3200" b="1" dirty="0" smtClean="0"/>
          </a:p>
          <a:p>
            <a:r>
              <a:rPr lang="zh-CN" altLang="en-US" sz="3200" b="1" dirty="0" smtClean="0"/>
              <a:t>从左岸到右岸至少需要的摆渡次数：</a:t>
            </a:r>
          </a:p>
        </p:txBody>
      </p:sp>
      <p:sp>
        <p:nvSpPr>
          <p:cNvPr id="17413" name="灯片编号占位符 3"/>
          <p:cNvSpPr>
            <a:spLocks noGrp="1"/>
          </p:cNvSpPr>
          <p:nvPr>
            <p:ph type="sldNum" sz="quarter" idx="12"/>
          </p:nvPr>
        </p:nvSpPr>
        <p:spPr>
          <a:noFill/>
        </p:spPr>
        <p:txBody>
          <a:bodyPr/>
          <a:lstStyle/>
          <a:p>
            <a:fld id="{972425FB-73BB-4EAA-B82E-79694CE9CB95}" type="slidenum">
              <a:rPr lang="en-US" altLang="zh-CN" smtClean="0">
                <a:ea typeface="黑体" pitchFamily="49" charset="-122"/>
              </a:rPr>
              <a:pPr/>
              <a:t>57</a:t>
            </a:fld>
            <a:endParaRPr lang="en-US" altLang="zh-CN" smtClean="0">
              <a:ea typeface="黑体" pitchFamily="49" charset="-122"/>
            </a:endParaRPr>
          </a:p>
        </p:txBody>
      </p:sp>
      <p:sp>
        <p:nvSpPr>
          <p:cNvPr id="174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3"/>
          <p:cNvGraphicFramePr>
            <a:graphicFrameLocks noChangeAspect="1"/>
          </p:cNvGraphicFramePr>
          <p:nvPr/>
        </p:nvGraphicFramePr>
        <p:xfrm>
          <a:off x="1435100" y="4199336"/>
          <a:ext cx="6134100" cy="1320800"/>
        </p:xfrm>
        <a:graphic>
          <a:graphicData uri="http://schemas.openxmlformats.org/presentationml/2006/ole">
            <p:oleObj spid="_x0000_s31746" name="公式" r:id="rId3" imgW="1993900" imgH="431800" progId="Equation.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3731" name="内容占位符 2"/>
          <p:cNvSpPr>
            <a:spLocks noGrp="1"/>
          </p:cNvSpPr>
          <p:nvPr>
            <p:ph idx="1"/>
          </p:nvPr>
        </p:nvSpPr>
        <p:spPr/>
        <p:txBody>
          <a:bodyPr>
            <a:normAutofit/>
          </a:bodyPr>
          <a:lstStyle/>
          <a:p>
            <a:r>
              <a:rPr lang="zh-CN" altLang="en-US" sz="3200" b="1" dirty="0" smtClean="0"/>
              <a:t>从右岸到左岸至少需要的摆渡次数：</a:t>
            </a:r>
          </a:p>
          <a:p>
            <a:r>
              <a:rPr lang="en-US" altLang="zh-CN" sz="3200" b="1" dirty="0" smtClean="0"/>
              <a:t>     M+C</a:t>
            </a:r>
          </a:p>
          <a:p>
            <a:endParaRPr lang="en-US" altLang="zh-CN" sz="3200" b="1" dirty="0" smtClean="0"/>
          </a:p>
          <a:p>
            <a:r>
              <a:rPr lang="zh-CN" altLang="en-US" sz="3200" b="1" dirty="0" smtClean="0"/>
              <a:t>综合在一起，所需的最少摆渡次数：</a:t>
            </a:r>
            <a:endParaRPr lang="en-US" altLang="zh-CN" sz="3200" b="1" dirty="0" smtClean="0"/>
          </a:p>
          <a:p>
            <a:r>
              <a:rPr lang="en-US" altLang="zh-CN" sz="3200" b="1" dirty="0" smtClean="0"/>
              <a:t>    M+C-2b</a:t>
            </a:r>
          </a:p>
          <a:p>
            <a:r>
              <a:rPr lang="en-US" altLang="zh-CN" sz="3200" b="1" dirty="0" smtClean="0"/>
              <a:t> </a:t>
            </a:r>
            <a:r>
              <a:rPr lang="zh-CN" altLang="en-US" sz="3200" b="1" dirty="0" smtClean="0"/>
              <a:t>以该最小摆渡次数作为启发函数</a:t>
            </a:r>
            <a:r>
              <a:rPr lang="en-US" altLang="zh-CN" sz="3200" b="1" dirty="0" smtClean="0"/>
              <a:t>h</a:t>
            </a:r>
            <a:r>
              <a:rPr lang="zh-CN" altLang="en-US" sz="3200" b="1" dirty="0" smtClean="0"/>
              <a:t>，从推导可知，该</a:t>
            </a:r>
            <a:r>
              <a:rPr lang="en-US" altLang="zh-CN" sz="3200" b="1" dirty="0" smtClean="0"/>
              <a:t>h</a:t>
            </a:r>
            <a:r>
              <a:rPr lang="zh-CN" altLang="en-US" sz="3200" b="1" dirty="0" smtClean="0"/>
              <a:t>满足</a:t>
            </a:r>
            <a:r>
              <a:rPr lang="en-US" altLang="zh-CN" sz="3200" b="1" dirty="0" smtClean="0"/>
              <a:t>A*</a:t>
            </a:r>
            <a:r>
              <a:rPr lang="zh-CN" altLang="en-US" sz="3200" b="1" dirty="0" smtClean="0"/>
              <a:t>条件</a:t>
            </a:r>
          </a:p>
        </p:txBody>
      </p:sp>
      <p:sp>
        <p:nvSpPr>
          <p:cNvPr id="73732" name="灯片编号占位符 3"/>
          <p:cNvSpPr>
            <a:spLocks noGrp="1"/>
          </p:cNvSpPr>
          <p:nvPr>
            <p:ph type="sldNum" sz="quarter" idx="12"/>
          </p:nvPr>
        </p:nvSpPr>
        <p:spPr>
          <a:noFill/>
        </p:spPr>
        <p:txBody>
          <a:bodyPr/>
          <a:lstStyle/>
          <a:p>
            <a:fld id="{E770F010-1893-486A-902B-A449B087090E}" type="slidenum">
              <a:rPr lang="en-US" altLang="zh-CN" smtClean="0">
                <a:ea typeface="黑体" pitchFamily="49" charset="-122"/>
              </a:rPr>
              <a:pPr/>
              <a:t>58</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p>
            <a:fld id="{BAA5E391-1AC7-4395-A144-0E2C7E5A6FB9}" type="slidenum">
              <a:rPr lang="en-US" altLang="zh-CN" smtClean="0">
                <a:ea typeface="黑体" pitchFamily="49" charset="-122"/>
              </a:rPr>
              <a:pPr/>
              <a:t>59</a:t>
            </a:fld>
            <a:endParaRPr lang="en-US" altLang="zh-CN" smtClean="0">
              <a:ea typeface="黑体" pitchFamily="49" charset="-122"/>
            </a:endParaRPr>
          </a:p>
        </p:txBody>
      </p:sp>
      <p:sp>
        <p:nvSpPr>
          <p:cNvPr id="194562" name="Rectangle 2"/>
          <p:cNvSpPr>
            <a:spLocks noGrp="1" noChangeArrowheads="1"/>
          </p:cNvSpPr>
          <p:nvPr>
            <p:ph type="title"/>
          </p:nvPr>
        </p:nvSpPr>
        <p:spPr/>
        <p:txBody>
          <a:bodyPr/>
          <a:lstStyle/>
          <a:p>
            <a:pPr eaLnBrk="1" hangingPunct="1">
              <a:defRPr/>
            </a:pPr>
            <a:r>
              <a:rPr lang="en-US" altLang="zh-CN" dirty="0" smtClean="0"/>
              <a:t>A*</a:t>
            </a:r>
            <a:r>
              <a:rPr lang="zh-CN" altLang="en-US" dirty="0" smtClean="0"/>
              <a:t>算法的两个主要结论</a:t>
            </a:r>
          </a:p>
        </p:txBody>
      </p:sp>
      <p:sp>
        <p:nvSpPr>
          <p:cNvPr id="194563" name="Rectangle 3"/>
          <p:cNvSpPr>
            <a:spLocks noGrp="1" noChangeArrowheads="1"/>
          </p:cNvSpPr>
          <p:nvPr>
            <p:ph type="body" idx="1"/>
          </p:nvPr>
        </p:nvSpPr>
        <p:spPr>
          <a:xfrm>
            <a:off x="666750" y="1771650"/>
            <a:ext cx="7772400" cy="4337050"/>
          </a:xfrm>
        </p:spPr>
        <p:txBody>
          <a:bodyPr/>
          <a:lstStyle/>
          <a:p>
            <a:pPr eaLnBrk="1" hangingPunct="1">
              <a:buFont typeface="Wingdings" pitchFamily="2" charset="2"/>
              <a:buNone/>
            </a:pPr>
            <a:endParaRPr lang="en-US" altLang="zh-CN" sz="2800" dirty="0" smtClean="0"/>
          </a:p>
          <a:p>
            <a:pPr eaLnBrk="1" hangingPunct="1">
              <a:buFont typeface="Wingdings" pitchFamily="2" charset="2"/>
              <a:buNone/>
            </a:pPr>
            <a:r>
              <a:rPr lang="zh-CN" altLang="en-US" sz="3200" b="1" dirty="0" smtClean="0"/>
              <a:t>定理</a:t>
            </a:r>
            <a:r>
              <a:rPr lang="en-US" altLang="zh-CN" sz="3200" b="1" dirty="0" smtClean="0"/>
              <a:t> (</a:t>
            </a:r>
            <a:r>
              <a:rPr lang="zh-CN" altLang="en-US" sz="3200" b="1" dirty="0" smtClean="0"/>
              <a:t>可采纳性定理</a:t>
            </a:r>
            <a:r>
              <a:rPr lang="en-US" altLang="zh-CN" sz="3200" b="1" dirty="0" smtClean="0"/>
              <a:t>)</a:t>
            </a:r>
            <a:r>
              <a:rPr lang="zh-CN" altLang="en-US" sz="3200" b="1" dirty="0" smtClean="0"/>
              <a:t>：</a:t>
            </a:r>
          </a:p>
          <a:p>
            <a:pPr eaLnBrk="1" hangingPunct="1">
              <a:buFont typeface="Wingdings" pitchFamily="2" charset="2"/>
              <a:buNone/>
            </a:pPr>
            <a:r>
              <a:rPr lang="zh-CN" altLang="en-US" sz="3200" b="1" dirty="0" smtClean="0"/>
              <a:t>	若存在从初始节点</a:t>
            </a:r>
            <a:r>
              <a:rPr lang="en-US" altLang="zh-CN" sz="3200" b="1" dirty="0" smtClean="0"/>
              <a:t>s</a:t>
            </a:r>
            <a:r>
              <a:rPr lang="zh-CN" altLang="en-US" sz="3200" b="1" dirty="0" smtClean="0"/>
              <a:t>到目标节点</a:t>
            </a:r>
            <a:r>
              <a:rPr lang="en-US" altLang="zh-CN" sz="3200" b="1" dirty="0" smtClean="0"/>
              <a:t>t</a:t>
            </a:r>
            <a:r>
              <a:rPr lang="zh-CN" altLang="en-US" sz="3200" b="1" dirty="0" smtClean="0"/>
              <a:t>有路径，则</a:t>
            </a:r>
            <a:r>
              <a:rPr lang="en-US" altLang="zh-CN" sz="3200" b="1" dirty="0" smtClean="0"/>
              <a:t>A*</a:t>
            </a:r>
            <a:r>
              <a:rPr lang="zh-CN" altLang="en-US" sz="3200" b="1" dirty="0" smtClean="0"/>
              <a:t>必能找到最佳解结束。</a:t>
            </a:r>
          </a:p>
          <a:p>
            <a:pPr eaLnBrk="1" hangingPunct="1"/>
            <a:endParaRPr lang="zh-CN" altLang="en-US" sz="2800" dirty="0" smtClean="0">
              <a:sym typeface="Symbol" pitchFamily="18" charset="2"/>
            </a:endParaRPr>
          </a:p>
        </p:txBody>
      </p:sp>
      <p:sp>
        <p:nvSpPr>
          <p:cNvPr id="194564" name="Rectangle 4"/>
          <p:cNvSpPr>
            <a:spLocks noChangeArrowheads="1"/>
          </p:cNvSpPr>
          <p:nvPr/>
        </p:nvSpPr>
        <p:spPr bwMode="auto">
          <a:xfrm>
            <a:off x="647700" y="4076700"/>
            <a:ext cx="7772400" cy="2438400"/>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Char char="l"/>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499"/>
                                          </p:stCondLst>
                                        </p:cTn>
                                        <p:tgtEl>
                                          <p:spTgt spid="194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P spid="1945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DA7DA574-03C6-4B21-A5AA-C77B07E7D86E}" type="slidenum">
              <a:rPr lang="en-US" altLang="zh-CN" smtClean="0">
                <a:ea typeface="黑体" pitchFamily="49" charset="-122"/>
              </a:rPr>
              <a:pPr/>
              <a:t>6</a:t>
            </a:fld>
            <a:endParaRPr lang="en-US" altLang="zh-CN" smtClean="0">
              <a:ea typeface="黑体" pitchFamily="49" charset="-122"/>
            </a:endParaRPr>
          </a:p>
        </p:txBody>
      </p:sp>
      <p:sp>
        <p:nvSpPr>
          <p:cNvPr id="54274" name="Rectangle 2"/>
          <p:cNvSpPr>
            <a:spLocks noGrp="1" noChangeArrowheads="1"/>
          </p:cNvSpPr>
          <p:nvPr>
            <p:ph type="title"/>
          </p:nvPr>
        </p:nvSpPr>
        <p:spPr/>
        <p:txBody>
          <a:bodyPr>
            <a:normAutofit/>
          </a:bodyPr>
          <a:lstStyle/>
          <a:p>
            <a:pPr>
              <a:defRPr/>
            </a:pPr>
            <a:r>
              <a:rPr lang="en-US" altLang="zh-CN" dirty="0" smtClean="0"/>
              <a:t>1.1 </a:t>
            </a:r>
            <a:r>
              <a:rPr lang="zh-CN" altLang="en-US" dirty="0" smtClean="0"/>
              <a:t>深度优先搜索</a:t>
            </a:r>
          </a:p>
        </p:txBody>
      </p:sp>
      <p:sp>
        <p:nvSpPr>
          <p:cNvPr id="54275" name="Rectangle 3"/>
          <p:cNvSpPr>
            <a:spLocks noGrp="1" noChangeArrowheads="1"/>
          </p:cNvSpPr>
          <p:nvPr>
            <p:ph type="body" idx="1"/>
          </p:nvPr>
        </p:nvSpPr>
        <p:spPr>
          <a:xfrm>
            <a:off x="685800" y="1981200"/>
            <a:ext cx="7696200" cy="4114800"/>
          </a:xfrm>
        </p:spPr>
        <p:txBody>
          <a:bodyPr>
            <a:normAutofit/>
          </a:bodyPr>
          <a:lstStyle/>
          <a:p>
            <a:pPr eaLnBrk="1" hangingPunct="1"/>
            <a:r>
              <a:rPr lang="zh-CN" altLang="en-US" sz="3200" b="1" dirty="0" smtClean="0"/>
              <a:t>例：皇后问题</a:t>
            </a:r>
          </a:p>
        </p:txBody>
      </p:sp>
      <p:graphicFrame>
        <p:nvGraphicFramePr>
          <p:cNvPr id="54276" name="Object 4"/>
          <p:cNvGraphicFramePr>
            <a:graphicFrameLocks noChangeAspect="1"/>
          </p:cNvGraphicFramePr>
          <p:nvPr/>
        </p:nvGraphicFramePr>
        <p:xfrm>
          <a:off x="2293938" y="2817811"/>
          <a:ext cx="3822700" cy="3200851"/>
        </p:xfrm>
        <a:graphic>
          <a:graphicData uri="http://schemas.openxmlformats.org/presentationml/2006/ole">
            <p:oleObj spid="_x0000_s15362" name="Document" r:id="rId3" imgW="6948886" imgH="4221152"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622300" y="1358900"/>
            <a:ext cx="7772400" cy="4826000"/>
          </a:xfrm>
        </p:spPr>
        <p:txBody>
          <a:bodyPr/>
          <a:lstStyle/>
          <a:p>
            <a:pPr eaLnBrk="1" hangingPunct="1">
              <a:buFont typeface="Wingdings" pitchFamily="2" charset="2"/>
              <a:buNone/>
            </a:pPr>
            <a:r>
              <a:rPr lang="zh-CN" altLang="en-US" sz="3200" b="1" dirty="0" smtClean="0"/>
              <a:t>定理：设对同一个问题定义了两个</a:t>
            </a:r>
            <a:r>
              <a:rPr lang="en-US" altLang="zh-CN" sz="3200" b="1" dirty="0" smtClean="0"/>
              <a:t>A*</a:t>
            </a:r>
            <a:r>
              <a:rPr lang="zh-CN" altLang="en-US" sz="3200" b="1" dirty="0" smtClean="0"/>
              <a:t>算法</a:t>
            </a:r>
            <a:r>
              <a:rPr lang="en-US" altLang="zh-CN" sz="3200" b="1" dirty="0" smtClean="0"/>
              <a:t>A</a:t>
            </a:r>
            <a:r>
              <a:rPr lang="en-US" altLang="zh-CN" sz="3200" b="1" baseline="-25000" dirty="0" smtClean="0"/>
              <a:t>1</a:t>
            </a:r>
            <a:r>
              <a:rPr lang="zh-CN" altLang="en-US" sz="3200" b="1" dirty="0" smtClean="0"/>
              <a:t>和</a:t>
            </a:r>
            <a:r>
              <a:rPr lang="en-US" altLang="zh-CN" sz="3200" b="1" dirty="0" smtClean="0"/>
              <a:t>A</a:t>
            </a:r>
            <a:r>
              <a:rPr lang="en-US" altLang="zh-CN" sz="3200" b="1" baseline="-25000" dirty="0" smtClean="0"/>
              <a:t>2</a:t>
            </a:r>
            <a:r>
              <a:rPr lang="zh-CN" altLang="en-US" sz="3200" b="1" dirty="0" smtClean="0"/>
              <a:t>，若</a:t>
            </a:r>
            <a:r>
              <a:rPr lang="en-US" altLang="zh-CN" sz="3200" b="1" dirty="0" smtClean="0"/>
              <a:t>A</a:t>
            </a:r>
            <a:r>
              <a:rPr lang="en-US" altLang="zh-CN" sz="3200" b="1" baseline="-25000" dirty="0" smtClean="0"/>
              <a:t>2</a:t>
            </a:r>
            <a:r>
              <a:rPr lang="zh-CN" altLang="en-US" sz="3200" b="1" dirty="0" smtClean="0"/>
              <a:t>比</a:t>
            </a:r>
            <a:r>
              <a:rPr lang="en-US" altLang="zh-CN" sz="3200" b="1" dirty="0" smtClean="0"/>
              <a:t>A</a:t>
            </a:r>
            <a:r>
              <a:rPr lang="en-US" altLang="zh-CN" sz="3200" b="1" baseline="-25000" dirty="0" smtClean="0"/>
              <a:t>1</a:t>
            </a:r>
            <a:r>
              <a:rPr lang="zh-CN" altLang="en-US" sz="3200" b="1" dirty="0" smtClean="0"/>
              <a:t>有较多的启发信息，即对所有非目标节点有</a:t>
            </a:r>
            <a:r>
              <a:rPr lang="en-US" altLang="zh-CN" sz="3200" b="1" dirty="0" smtClean="0"/>
              <a:t>h</a:t>
            </a:r>
            <a:r>
              <a:rPr lang="en-US" altLang="zh-CN" sz="3200" b="1" baseline="-25000" dirty="0" smtClean="0"/>
              <a:t>2</a:t>
            </a:r>
            <a:r>
              <a:rPr lang="en-US" altLang="zh-CN" sz="3200" b="1" dirty="0" smtClean="0"/>
              <a:t>(n) &gt; h</a:t>
            </a:r>
            <a:r>
              <a:rPr lang="en-US" altLang="zh-CN" sz="3200" b="1" baseline="-25000" dirty="0" smtClean="0"/>
              <a:t>1</a:t>
            </a:r>
            <a:r>
              <a:rPr lang="en-US" altLang="zh-CN" sz="3200" b="1" dirty="0" smtClean="0"/>
              <a:t>(n)</a:t>
            </a:r>
            <a:r>
              <a:rPr lang="zh-CN" altLang="en-US" sz="3200" b="1" dirty="0" smtClean="0"/>
              <a:t>，则在具有一条从</a:t>
            </a:r>
            <a:r>
              <a:rPr lang="en-US" altLang="zh-CN" sz="3200" b="1" dirty="0" smtClean="0"/>
              <a:t>s</a:t>
            </a:r>
            <a:r>
              <a:rPr lang="zh-CN" altLang="en-US" sz="3200" b="1" dirty="0" smtClean="0"/>
              <a:t>到</a:t>
            </a:r>
            <a:r>
              <a:rPr lang="en-US" altLang="zh-CN" sz="3200" b="1" dirty="0" smtClean="0"/>
              <a:t>t</a:t>
            </a:r>
            <a:r>
              <a:rPr lang="zh-CN" altLang="en-US" sz="3200" b="1" dirty="0" smtClean="0"/>
              <a:t>的路径的隐含图上，搜索结束时，由</a:t>
            </a:r>
            <a:r>
              <a:rPr lang="en-US" altLang="zh-CN" sz="3200" b="1" dirty="0" smtClean="0"/>
              <a:t>A</a:t>
            </a:r>
            <a:r>
              <a:rPr lang="en-US" altLang="zh-CN" sz="3200" b="1" baseline="-25000" dirty="0" smtClean="0"/>
              <a:t>2</a:t>
            </a:r>
            <a:r>
              <a:rPr lang="zh-CN" altLang="en-US" sz="3200" b="1" dirty="0" smtClean="0"/>
              <a:t>所扩展的每一个节点，也必定由</a:t>
            </a:r>
            <a:r>
              <a:rPr lang="en-US" altLang="zh-CN" sz="3200" b="1" dirty="0" smtClean="0"/>
              <a:t>A</a:t>
            </a:r>
            <a:r>
              <a:rPr lang="en-US" altLang="zh-CN" sz="3200" b="1" baseline="-25000" dirty="0" smtClean="0"/>
              <a:t>1</a:t>
            </a:r>
            <a:r>
              <a:rPr lang="zh-CN" altLang="en-US" sz="3200" b="1" dirty="0" smtClean="0"/>
              <a:t>所扩展，即</a:t>
            </a:r>
            <a:r>
              <a:rPr lang="en-US" altLang="zh-CN" sz="3200" b="1" dirty="0" smtClean="0"/>
              <a:t>A</a:t>
            </a:r>
            <a:r>
              <a:rPr lang="en-US" altLang="zh-CN" sz="3200" b="1" baseline="-25000" dirty="0" smtClean="0"/>
              <a:t>1</a:t>
            </a:r>
            <a:r>
              <a:rPr lang="zh-CN" altLang="en-US" sz="3200" b="1" dirty="0" smtClean="0"/>
              <a:t>扩展的节点数至少和</a:t>
            </a:r>
            <a:r>
              <a:rPr lang="en-US" altLang="zh-CN" sz="3200" b="1" dirty="0" smtClean="0"/>
              <a:t>A</a:t>
            </a:r>
            <a:r>
              <a:rPr lang="en-US" altLang="zh-CN" sz="3200" b="1" baseline="-25000" dirty="0" smtClean="0"/>
              <a:t>2</a:t>
            </a:r>
            <a:r>
              <a:rPr lang="zh-CN" altLang="en-US" sz="3200" b="1" dirty="0" smtClean="0"/>
              <a:t>一样多。</a:t>
            </a:r>
          </a:p>
          <a:p>
            <a:pPr eaLnBrk="1" hangingPunct="1">
              <a:spcBef>
                <a:spcPct val="30000"/>
              </a:spcBef>
              <a:buFont typeface="Wingdings" pitchFamily="2" charset="2"/>
              <a:buNone/>
            </a:pPr>
            <a:r>
              <a:rPr lang="zh-CN" altLang="en-US" sz="3200" b="1" dirty="0" smtClean="0"/>
              <a:t>简写：如果</a:t>
            </a:r>
            <a:r>
              <a:rPr lang="en-US" altLang="zh-CN" sz="3200" b="1" dirty="0" smtClean="0"/>
              <a:t>h</a:t>
            </a:r>
            <a:r>
              <a:rPr lang="en-US" altLang="zh-CN" sz="3200" b="1" baseline="-25000" dirty="0" smtClean="0"/>
              <a:t>2</a:t>
            </a:r>
            <a:r>
              <a:rPr lang="en-US" altLang="zh-CN" sz="3200" b="1" dirty="0" smtClean="0"/>
              <a:t>(n) </a:t>
            </a:r>
            <a:r>
              <a:rPr lang="en-US" altLang="zh-CN" sz="3200" b="1" dirty="0" smtClean="0">
                <a:solidFill>
                  <a:schemeClr val="tx2"/>
                </a:solidFill>
              </a:rPr>
              <a:t>&gt; </a:t>
            </a:r>
            <a:r>
              <a:rPr lang="en-US" altLang="zh-CN" sz="3200" b="1" dirty="0" smtClean="0"/>
              <a:t>h</a:t>
            </a:r>
            <a:r>
              <a:rPr lang="en-US" altLang="zh-CN" sz="3200" b="1" baseline="-25000" dirty="0" smtClean="0"/>
              <a:t>1</a:t>
            </a:r>
            <a:r>
              <a:rPr lang="en-US" altLang="zh-CN" sz="3200" b="1" dirty="0" smtClean="0"/>
              <a:t>(n) (</a:t>
            </a:r>
            <a:r>
              <a:rPr lang="zh-CN" altLang="en-US" sz="3200" b="1" dirty="0" smtClean="0"/>
              <a:t>目标节点除外</a:t>
            </a:r>
            <a:r>
              <a:rPr lang="en-US" altLang="zh-CN" sz="3200" b="1" dirty="0" smtClean="0"/>
              <a:t>)</a:t>
            </a:r>
            <a:r>
              <a:rPr lang="zh-CN" altLang="en-US" sz="3200" b="1" dirty="0" smtClean="0"/>
              <a:t>，则</a:t>
            </a:r>
            <a:r>
              <a:rPr lang="en-US" altLang="zh-CN" sz="3200" b="1" dirty="0" smtClean="0"/>
              <a:t>A</a:t>
            </a:r>
            <a:r>
              <a:rPr lang="en-US" altLang="zh-CN" sz="3200" b="1" baseline="-25000" dirty="0" smtClean="0"/>
              <a:t>1</a:t>
            </a:r>
            <a:r>
              <a:rPr lang="zh-CN" altLang="en-US" sz="3200" b="1" dirty="0" smtClean="0"/>
              <a:t>扩展的节点数</a:t>
            </a:r>
            <a:r>
              <a:rPr lang="zh-CN" altLang="en-US" sz="3200" b="1" dirty="0" smtClean="0">
                <a:solidFill>
                  <a:schemeClr val="tx2"/>
                </a:solidFill>
              </a:rPr>
              <a:t>≥</a:t>
            </a:r>
            <a:r>
              <a:rPr lang="en-US" altLang="zh-CN" sz="3200" b="1" dirty="0" smtClean="0"/>
              <a:t>A</a:t>
            </a:r>
            <a:r>
              <a:rPr lang="en-US" altLang="zh-CN" sz="3200" b="1" baseline="-25000" dirty="0" smtClean="0"/>
              <a:t>2</a:t>
            </a:r>
            <a:r>
              <a:rPr lang="zh-CN" altLang="zh-CN" sz="3200" b="1" dirty="0" smtClean="0"/>
              <a:t>扩展的节点数</a:t>
            </a:r>
            <a:endParaRPr lang="zh-CN" altLang="en-US" sz="3200" b="1" dirty="0" smtClean="0"/>
          </a:p>
          <a:p>
            <a:endParaRPr lang="zh-CN" altLang="en-US" dirty="0" smtClean="0"/>
          </a:p>
        </p:txBody>
      </p:sp>
      <p:sp>
        <p:nvSpPr>
          <p:cNvPr id="75779" name="灯片编号占位符 3"/>
          <p:cNvSpPr>
            <a:spLocks noGrp="1"/>
          </p:cNvSpPr>
          <p:nvPr>
            <p:ph type="sldNum" sz="quarter" idx="12"/>
          </p:nvPr>
        </p:nvSpPr>
        <p:spPr>
          <a:noFill/>
        </p:spPr>
        <p:txBody>
          <a:bodyPr/>
          <a:lstStyle/>
          <a:p>
            <a:fld id="{E9F33F06-7D24-40EB-892A-EB6E789373F4}" type="slidenum">
              <a:rPr lang="en-US" altLang="zh-CN" smtClean="0">
                <a:ea typeface="黑体" pitchFamily="49" charset="-122"/>
              </a:rPr>
              <a:pPr/>
              <a:t>60</a:t>
            </a:fld>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871478B2-889C-4C37-9577-0EAEECAD6121}" type="slidenum">
              <a:rPr lang="en-US" altLang="zh-CN" smtClean="0">
                <a:ea typeface="黑体" pitchFamily="49" charset="-122"/>
              </a:rPr>
              <a:pPr/>
              <a:t>61</a:t>
            </a:fld>
            <a:endParaRPr lang="en-US" altLang="zh-CN" smtClean="0">
              <a:ea typeface="黑体" pitchFamily="49" charset="-122"/>
            </a:endParaRPr>
          </a:p>
        </p:txBody>
      </p:sp>
      <p:sp>
        <p:nvSpPr>
          <p:cNvPr id="196610" name="Rectangle 2"/>
          <p:cNvSpPr>
            <a:spLocks noGrp="1" noChangeArrowheads="1"/>
          </p:cNvSpPr>
          <p:nvPr>
            <p:ph type="title"/>
          </p:nvPr>
        </p:nvSpPr>
        <p:spPr/>
        <p:txBody>
          <a:bodyPr/>
          <a:lstStyle/>
          <a:p>
            <a:pPr eaLnBrk="1" hangingPunct="1">
              <a:defRPr/>
            </a:pPr>
            <a:endParaRPr lang="zh-CN" altLang="en-US" dirty="0" smtClean="0"/>
          </a:p>
        </p:txBody>
      </p:sp>
      <p:sp>
        <p:nvSpPr>
          <p:cNvPr id="76804" name="Rectangle 3"/>
          <p:cNvSpPr>
            <a:spLocks noGrp="1" noChangeArrowheads="1"/>
          </p:cNvSpPr>
          <p:nvPr>
            <p:ph type="body" idx="1"/>
          </p:nvPr>
        </p:nvSpPr>
        <p:spPr/>
        <p:txBody>
          <a:bodyPr/>
          <a:lstStyle/>
          <a:p>
            <a:pPr eaLnBrk="1" hangingPunct="1"/>
            <a:r>
              <a:rPr lang="zh-CN" altLang="en-US" sz="3200" b="1" dirty="0" smtClean="0">
                <a:solidFill>
                  <a:srgbClr val="FF0000"/>
                </a:solidFill>
              </a:rPr>
              <a:t>注意：</a:t>
            </a:r>
          </a:p>
          <a:p>
            <a:pPr eaLnBrk="1" hangingPunct="1">
              <a:buFont typeface="Wingdings" pitchFamily="2" charset="2"/>
              <a:buNone/>
            </a:pPr>
            <a:r>
              <a:rPr lang="zh-CN" altLang="en-US" dirty="0" smtClean="0">
                <a:solidFill>
                  <a:schemeClr val="folHlink"/>
                </a:solidFill>
              </a:rPr>
              <a:t>   </a:t>
            </a:r>
            <a:r>
              <a:rPr lang="zh-CN" altLang="en-US" sz="3200" b="1" dirty="0" smtClean="0"/>
              <a:t>上述定理，评价指标是“扩展的节点数”，也就是说，同一个节点无论被扩展多少次，都只计算一次。</a:t>
            </a:r>
            <a:endParaRPr lang="zh-CN" altLang="en-US" sz="3200" b="1" dirty="0" smtClean="0">
              <a:solidFill>
                <a:schemeClr val="folHlink"/>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440B4BAC-A7A9-4F31-B62E-7B269910F2E9}" type="slidenum">
              <a:rPr lang="en-US" altLang="zh-CN" smtClean="0">
                <a:ea typeface="黑体" pitchFamily="49" charset="-122"/>
              </a:rPr>
              <a:pPr/>
              <a:t>62</a:t>
            </a:fld>
            <a:endParaRPr lang="en-US" altLang="zh-CN" smtClean="0">
              <a:ea typeface="黑体" pitchFamily="49" charset="-122"/>
            </a:endParaRPr>
          </a:p>
        </p:txBody>
      </p:sp>
      <p:sp>
        <p:nvSpPr>
          <p:cNvPr id="235522" name="Rectangle 2"/>
          <p:cNvSpPr>
            <a:spLocks noGrp="1" noChangeArrowheads="1"/>
          </p:cNvSpPr>
          <p:nvPr>
            <p:ph type="title"/>
          </p:nvPr>
        </p:nvSpPr>
        <p:spPr/>
        <p:txBody>
          <a:bodyPr/>
          <a:lstStyle/>
          <a:p>
            <a:pPr eaLnBrk="1" hangingPunct="1">
              <a:defRPr/>
            </a:pPr>
            <a:r>
              <a:rPr lang="zh-CN" altLang="en-US" smtClean="0"/>
              <a:t>思考题</a:t>
            </a:r>
          </a:p>
        </p:txBody>
      </p:sp>
      <p:sp>
        <p:nvSpPr>
          <p:cNvPr id="77828" name="Rectangle 3"/>
          <p:cNvSpPr>
            <a:spLocks noGrp="1" noChangeArrowheads="1"/>
          </p:cNvSpPr>
          <p:nvPr>
            <p:ph type="body" idx="1"/>
          </p:nvPr>
        </p:nvSpPr>
        <p:spPr>
          <a:xfrm>
            <a:off x="914400" y="1665026"/>
            <a:ext cx="7772400" cy="4354773"/>
          </a:xfrm>
        </p:spPr>
        <p:txBody>
          <a:bodyPr>
            <a:normAutofit/>
          </a:bodyPr>
          <a:lstStyle/>
          <a:p>
            <a:pPr eaLnBrk="1" hangingPunct="1">
              <a:lnSpc>
                <a:spcPct val="90000"/>
              </a:lnSpc>
              <a:spcBef>
                <a:spcPct val="30000"/>
              </a:spcBef>
              <a:buFont typeface="Wingdings" pitchFamily="2" charset="2"/>
              <a:buNone/>
            </a:pPr>
            <a:r>
              <a:rPr lang="zh-CN" altLang="en-US" sz="3200" b="1" dirty="0" smtClean="0"/>
              <a:t>定理（简写）：如果</a:t>
            </a:r>
            <a:r>
              <a:rPr lang="en-US" altLang="zh-CN" sz="3200" b="1" dirty="0" smtClean="0"/>
              <a:t>h</a:t>
            </a:r>
            <a:r>
              <a:rPr lang="en-US" altLang="zh-CN" sz="3200" b="1" baseline="-25000" dirty="0" smtClean="0"/>
              <a:t>2</a:t>
            </a:r>
            <a:r>
              <a:rPr lang="en-US" altLang="zh-CN" sz="3200" b="1" dirty="0" smtClean="0"/>
              <a:t>(n) </a:t>
            </a:r>
            <a:r>
              <a:rPr lang="en-US" altLang="zh-CN" sz="3200" b="1" dirty="0" smtClean="0">
                <a:solidFill>
                  <a:schemeClr val="tx2"/>
                </a:solidFill>
              </a:rPr>
              <a:t>&gt; </a:t>
            </a:r>
            <a:r>
              <a:rPr lang="en-US" altLang="zh-CN" sz="3200" b="1" dirty="0" smtClean="0"/>
              <a:t>h</a:t>
            </a:r>
            <a:r>
              <a:rPr lang="en-US" altLang="zh-CN" sz="3200" b="1" baseline="-25000" dirty="0" smtClean="0"/>
              <a:t>1</a:t>
            </a:r>
            <a:r>
              <a:rPr lang="en-US" altLang="zh-CN" sz="3200" b="1" dirty="0" smtClean="0"/>
              <a:t>(n) (</a:t>
            </a:r>
            <a:r>
              <a:rPr lang="zh-CN" altLang="en-US" sz="3200" b="1" dirty="0" smtClean="0"/>
              <a:t>目标节点除外</a:t>
            </a:r>
            <a:r>
              <a:rPr lang="en-US" altLang="zh-CN" sz="3200" b="1" dirty="0" smtClean="0"/>
              <a:t>)</a:t>
            </a:r>
            <a:r>
              <a:rPr lang="zh-CN" altLang="en-US" sz="3200" b="1" dirty="0" smtClean="0"/>
              <a:t>，则</a:t>
            </a:r>
            <a:r>
              <a:rPr lang="en-US" altLang="zh-CN" sz="3200" b="1" dirty="0" smtClean="0"/>
              <a:t>A</a:t>
            </a:r>
            <a:r>
              <a:rPr lang="en-US" altLang="zh-CN" sz="3200" b="1" baseline="-25000" dirty="0" smtClean="0"/>
              <a:t>1</a:t>
            </a:r>
            <a:r>
              <a:rPr lang="zh-CN" altLang="en-US" sz="3200" b="1" dirty="0" smtClean="0"/>
              <a:t>扩展的节点数</a:t>
            </a:r>
            <a:r>
              <a:rPr lang="zh-CN" altLang="en-US" sz="3200" b="1" dirty="0" smtClean="0">
                <a:solidFill>
                  <a:schemeClr val="tx2"/>
                </a:solidFill>
              </a:rPr>
              <a:t>≥</a:t>
            </a:r>
            <a:r>
              <a:rPr lang="en-US" altLang="zh-CN" sz="3200" b="1" dirty="0" smtClean="0"/>
              <a:t>A</a:t>
            </a:r>
            <a:r>
              <a:rPr lang="en-US" altLang="zh-CN" sz="3200" b="1" baseline="-25000" dirty="0" smtClean="0"/>
              <a:t>2</a:t>
            </a:r>
            <a:r>
              <a:rPr lang="zh-CN" altLang="zh-CN" sz="3200" b="1" dirty="0" smtClean="0"/>
              <a:t>扩展的节点数</a:t>
            </a:r>
            <a:endParaRPr lang="zh-CN" altLang="en-US" sz="3200" b="1" dirty="0" smtClean="0"/>
          </a:p>
          <a:p>
            <a:pPr eaLnBrk="1" hangingPunct="1">
              <a:lnSpc>
                <a:spcPct val="90000"/>
              </a:lnSpc>
              <a:buFont typeface="Wingdings" pitchFamily="2" charset="2"/>
              <a:buNone/>
            </a:pPr>
            <a:endParaRPr lang="zh-CN" altLang="en-US" sz="3200" b="1" dirty="0" smtClean="0"/>
          </a:p>
          <a:p>
            <a:pPr eaLnBrk="1" hangingPunct="1">
              <a:lnSpc>
                <a:spcPct val="90000"/>
              </a:lnSpc>
            </a:pPr>
            <a:r>
              <a:rPr lang="zh-CN" altLang="en-US" sz="3200" b="1" dirty="0" smtClean="0"/>
              <a:t>为什么条件不能是</a:t>
            </a:r>
            <a:r>
              <a:rPr lang="en-US" altLang="zh-CN" sz="3200" b="1" dirty="0" smtClean="0"/>
              <a:t>h</a:t>
            </a:r>
            <a:r>
              <a:rPr lang="en-US" altLang="zh-CN" sz="3200" b="1" baseline="-25000" dirty="0" smtClean="0"/>
              <a:t>2</a:t>
            </a:r>
            <a:r>
              <a:rPr lang="en-US" altLang="zh-CN" sz="3200" b="1" dirty="0" smtClean="0"/>
              <a:t>(n) </a:t>
            </a:r>
            <a:r>
              <a:rPr lang="en-US" altLang="zh-CN" sz="3200" b="1" dirty="0" smtClean="0">
                <a:solidFill>
                  <a:schemeClr val="tx2"/>
                </a:solidFill>
              </a:rPr>
              <a:t>≥ </a:t>
            </a:r>
            <a:r>
              <a:rPr lang="en-US" altLang="zh-CN" sz="3200" b="1" dirty="0" smtClean="0"/>
              <a:t>h</a:t>
            </a:r>
            <a:r>
              <a:rPr lang="en-US" altLang="zh-CN" sz="3200" b="1" baseline="-25000" dirty="0" smtClean="0"/>
              <a:t>1</a:t>
            </a:r>
            <a:r>
              <a:rPr lang="en-US" altLang="zh-CN" sz="3200" b="1" dirty="0" smtClean="0"/>
              <a:t>(n) </a:t>
            </a:r>
            <a:r>
              <a:rPr lang="zh-CN" altLang="en-US" sz="3200" b="1" dirty="0" smtClean="0"/>
              <a:t>？什么情况下会出现问题？能否给定理在增加条件，使得定理在</a:t>
            </a:r>
            <a:r>
              <a:rPr lang="en-US" altLang="zh-CN" sz="3200" b="1" dirty="0" smtClean="0"/>
              <a:t>h</a:t>
            </a:r>
            <a:r>
              <a:rPr lang="en-US" altLang="zh-CN" sz="3200" b="1" baseline="-25000" dirty="0" smtClean="0"/>
              <a:t>2</a:t>
            </a:r>
            <a:r>
              <a:rPr lang="en-US" altLang="zh-CN" sz="3200" b="1" dirty="0" smtClean="0"/>
              <a:t>(n) </a:t>
            </a:r>
            <a:r>
              <a:rPr lang="en-US" altLang="zh-CN" sz="3200" b="1" dirty="0" smtClean="0">
                <a:solidFill>
                  <a:schemeClr val="tx2"/>
                </a:solidFill>
              </a:rPr>
              <a:t>≥ </a:t>
            </a:r>
            <a:r>
              <a:rPr lang="en-US" altLang="zh-CN" sz="3200" b="1" dirty="0" smtClean="0"/>
              <a:t>h</a:t>
            </a:r>
            <a:r>
              <a:rPr lang="en-US" altLang="zh-CN" sz="3200" b="1" baseline="-25000" dirty="0" smtClean="0"/>
              <a:t>1</a:t>
            </a:r>
            <a:r>
              <a:rPr lang="en-US" altLang="zh-CN" sz="3200" b="1" dirty="0" smtClean="0"/>
              <a:t>(n) </a:t>
            </a:r>
            <a:r>
              <a:rPr lang="zh-CN" altLang="en-US" sz="3200" b="1" dirty="0" smtClean="0"/>
              <a:t>条件下也成立？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5"/>
          <p:cNvSpPr>
            <a:spLocks noGrp="1"/>
          </p:cNvSpPr>
          <p:nvPr>
            <p:ph type="sldNum" sz="quarter" idx="12"/>
          </p:nvPr>
        </p:nvSpPr>
        <p:spPr>
          <a:noFill/>
        </p:spPr>
        <p:txBody>
          <a:bodyPr/>
          <a:lstStyle/>
          <a:p>
            <a:fld id="{D3C1AC7A-E699-442B-9BA1-047945E77060}" type="slidenum">
              <a:rPr lang="en-US" altLang="zh-CN" smtClean="0">
                <a:ea typeface="黑体" pitchFamily="49" charset="-122"/>
              </a:rPr>
              <a:pPr/>
              <a:t>63</a:t>
            </a:fld>
            <a:endParaRPr lang="en-US" altLang="zh-CN" smtClean="0">
              <a:ea typeface="黑体" pitchFamily="49" charset="-122"/>
            </a:endParaRPr>
          </a:p>
        </p:txBody>
      </p:sp>
      <p:sp>
        <p:nvSpPr>
          <p:cNvPr id="171010" name="Rectangle 2"/>
          <p:cNvSpPr>
            <a:spLocks noGrp="1" noChangeArrowheads="1"/>
          </p:cNvSpPr>
          <p:nvPr>
            <p:ph type="title"/>
          </p:nvPr>
        </p:nvSpPr>
        <p:spPr>
          <a:xfrm>
            <a:off x="685800" y="609600"/>
            <a:ext cx="7772400" cy="781050"/>
          </a:xfrm>
        </p:spPr>
        <p:txBody>
          <a:bodyPr/>
          <a:lstStyle/>
          <a:p>
            <a:pPr eaLnBrk="1" hangingPunct="1">
              <a:defRPr/>
            </a:pPr>
            <a:r>
              <a:rPr lang="zh-CN" altLang="en-US" smtClean="0"/>
              <a:t>对</a:t>
            </a:r>
            <a:r>
              <a:rPr lang="en-US" altLang="zh-CN" smtClean="0"/>
              <a:t>h</a:t>
            </a:r>
            <a:r>
              <a:rPr lang="zh-CN" altLang="en-US" smtClean="0"/>
              <a:t>的评价方法</a:t>
            </a:r>
          </a:p>
        </p:txBody>
      </p:sp>
      <p:sp>
        <p:nvSpPr>
          <p:cNvPr id="18437" name="Rectangle 3"/>
          <p:cNvSpPr>
            <a:spLocks noGrp="1" noChangeArrowheads="1"/>
          </p:cNvSpPr>
          <p:nvPr>
            <p:ph type="body" idx="1"/>
          </p:nvPr>
        </p:nvSpPr>
        <p:spPr>
          <a:xfrm>
            <a:off x="1028700" y="1885950"/>
            <a:ext cx="7772400" cy="4210050"/>
          </a:xfrm>
        </p:spPr>
        <p:txBody>
          <a:bodyPr>
            <a:normAutofit/>
          </a:bodyPr>
          <a:lstStyle/>
          <a:p>
            <a:pPr eaLnBrk="1" hangingPunct="1">
              <a:lnSpc>
                <a:spcPct val="90000"/>
              </a:lnSpc>
            </a:pPr>
            <a:r>
              <a:rPr lang="zh-CN" altLang="en-US" sz="3200" b="1" dirty="0" smtClean="0"/>
              <a:t>平均分叉数</a:t>
            </a:r>
          </a:p>
          <a:p>
            <a:pPr eaLnBrk="1" hangingPunct="1">
              <a:lnSpc>
                <a:spcPct val="90000"/>
              </a:lnSpc>
              <a:buFont typeface="Wingdings" pitchFamily="2" charset="2"/>
              <a:buNone/>
            </a:pPr>
            <a:r>
              <a:rPr lang="zh-CN" altLang="en-US" sz="3200" b="1" dirty="0" smtClean="0"/>
              <a:t>	设共扩展了</a:t>
            </a:r>
            <a:r>
              <a:rPr lang="en-US" altLang="zh-CN" sz="3200" b="1" dirty="0" smtClean="0"/>
              <a:t>d</a:t>
            </a:r>
            <a:r>
              <a:rPr lang="zh-CN" altLang="en-US" sz="3200" b="1" dirty="0" smtClean="0"/>
              <a:t>层节点，共搜索了</a:t>
            </a:r>
            <a:r>
              <a:rPr lang="en-US" altLang="zh-CN" sz="3200" b="1" dirty="0" smtClean="0"/>
              <a:t>N</a:t>
            </a:r>
            <a:r>
              <a:rPr lang="zh-CN" altLang="en-US" sz="3200" b="1" dirty="0" smtClean="0"/>
              <a:t>个节点，则</a:t>
            </a:r>
            <a:r>
              <a:rPr lang="en-US" altLang="zh-CN" sz="3200" b="1" dirty="0" smtClean="0"/>
              <a:t>:</a:t>
            </a:r>
          </a:p>
          <a:p>
            <a:pPr eaLnBrk="1" hangingPunct="1">
              <a:lnSpc>
                <a:spcPct val="90000"/>
              </a:lnSpc>
              <a:buFont typeface="Wingdings" pitchFamily="2" charset="2"/>
              <a:buNone/>
            </a:pPr>
            <a:r>
              <a:rPr lang="en-US" altLang="zh-CN" sz="3200" b="1" dirty="0" smtClean="0"/>
              <a:t>		</a:t>
            </a:r>
          </a:p>
          <a:p>
            <a:pPr eaLnBrk="1" hangingPunct="1">
              <a:lnSpc>
                <a:spcPct val="90000"/>
              </a:lnSpc>
              <a:buFont typeface="Wingdings" pitchFamily="2" charset="2"/>
              <a:buNone/>
            </a:pPr>
            <a:r>
              <a:rPr lang="en-US" altLang="zh-CN" sz="3200" b="1" dirty="0" smtClean="0"/>
              <a:t>	</a:t>
            </a:r>
            <a:r>
              <a:rPr lang="zh-CN" altLang="en-US" sz="3200" b="1" dirty="0" smtClean="0"/>
              <a:t>其中，</a:t>
            </a:r>
            <a:r>
              <a:rPr lang="en-US" altLang="zh-CN" sz="3200" b="1" dirty="0" smtClean="0"/>
              <a:t>b*</a:t>
            </a:r>
            <a:r>
              <a:rPr lang="zh-CN" altLang="en-US" sz="3200" b="1" dirty="0" smtClean="0"/>
              <a:t>称为平均分叉数。</a:t>
            </a:r>
          </a:p>
          <a:p>
            <a:pPr eaLnBrk="1" hangingPunct="1">
              <a:lnSpc>
                <a:spcPct val="90000"/>
              </a:lnSpc>
            </a:pPr>
            <a:r>
              <a:rPr lang="en-US" altLang="zh-CN" sz="3200" b="1" dirty="0" smtClean="0"/>
              <a:t>b*</a:t>
            </a:r>
            <a:r>
              <a:rPr lang="zh-CN" altLang="en-US" sz="3200" b="1" dirty="0" smtClean="0"/>
              <a:t>越小，说明</a:t>
            </a:r>
            <a:r>
              <a:rPr lang="en-US" altLang="zh-CN" sz="3200" b="1" dirty="0" smtClean="0"/>
              <a:t>h</a:t>
            </a:r>
            <a:r>
              <a:rPr lang="zh-CN" altLang="en-US" sz="3200" b="1" dirty="0" smtClean="0"/>
              <a:t>效果越好。</a:t>
            </a:r>
          </a:p>
          <a:p>
            <a:pPr eaLnBrk="1" hangingPunct="1">
              <a:lnSpc>
                <a:spcPct val="90000"/>
              </a:lnSpc>
            </a:pPr>
            <a:r>
              <a:rPr lang="zh-CN" altLang="en-US" sz="3200" b="1" dirty="0" smtClean="0"/>
              <a:t>实验表明，</a:t>
            </a:r>
            <a:r>
              <a:rPr lang="en-US" altLang="zh-CN" sz="3200" b="1" dirty="0" smtClean="0"/>
              <a:t>b*</a:t>
            </a:r>
            <a:r>
              <a:rPr lang="zh-CN" altLang="en-US" sz="3200" b="1" dirty="0" smtClean="0"/>
              <a:t>是一个比较稳定的常数，同一问题基本不随问题规模变化。</a:t>
            </a:r>
          </a:p>
        </p:txBody>
      </p:sp>
      <p:graphicFrame>
        <p:nvGraphicFramePr>
          <p:cNvPr id="18434" name="Object 6"/>
          <p:cNvGraphicFramePr>
            <a:graphicFrameLocks noChangeAspect="1"/>
          </p:cNvGraphicFramePr>
          <p:nvPr/>
        </p:nvGraphicFramePr>
        <p:xfrm>
          <a:off x="2660887" y="3085525"/>
          <a:ext cx="3313113" cy="552450"/>
        </p:xfrm>
        <a:graphic>
          <a:graphicData uri="http://schemas.openxmlformats.org/presentationml/2006/ole">
            <p:oleObj spid="_x0000_s32770" name="公式" r:id="rId4" imgW="1384200" imgH="266400" progId="Equation.3">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C24D92D9-4B35-4799-8E47-F994212DB81D}" type="slidenum">
              <a:rPr lang="en-US" altLang="zh-CN" smtClean="0">
                <a:ea typeface="黑体" pitchFamily="49" charset="-122"/>
              </a:rPr>
              <a:pPr/>
              <a:t>64</a:t>
            </a:fld>
            <a:endParaRPr lang="en-US" altLang="zh-CN" smtClean="0">
              <a:ea typeface="黑体" pitchFamily="49" charset="-122"/>
            </a:endParaRPr>
          </a:p>
        </p:txBody>
      </p:sp>
      <p:sp>
        <p:nvSpPr>
          <p:cNvPr id="172034" name="Rectangle 2"/>
          <p:cNvSpPr>
            <a:spLocks noGrp="1" noChangeArrowheads="1"/>
          </p:cNvSpPr>
          <p:nvPr>
            <p:ph type="title"/>
          </p:nvPr>
        </p:nvSpPr>
        <p:spPr>
          <a:xfrm>
            <a:off x="685800" y="266700"/>
            <a:ext cx="7772400" cy="857250"/>
          </a:xfrm>
        </p:spPr>
        <p:txBody>
          <a:bodyPr/>
          <a:lstStyle/>
          <a:p>
            <a:pPr eaLnBrk="1" hangingPunct="1">
              <a:defRPr/>
            </a:pPr>
            <a:r>
              <a:rPr lang="zh-CN" altLang="en-US" smtClean="0"/>
              <a:t>对</a:t>
            </a:r>
            <a:r>
              <a:rPr lang="en-US" altLang="zh-CN" smtClean="0"/>
              <a:t>h</a:t>
            </a:r>
            <a:r>
              <a:rPr lang="zh-CN" altLang="en-US" smtClean="0"/>
              <a:t>的评价举例</a:t>
            </a:r>
          </a:p>
        </p:txBody>
      </p:sp>
      <p:sp>
        <p:nvSpPr>
          <p:cNvPr id="78852" name="Rectangle 3"/>
          <p:cNvSpPr>
            <a:spLocks noGrp="1" noChangeArrowheads="1"/>
          </p:cNvSpPr>
          <p:nvPr>
            <p:ph type="body" idx="1"/>
          </p:nvPr>
        </p:nvSpPr>
        <p:spPr>
          <a:xfrm>
            <a:off x="685800" y="1181100"/>
            <a:ext cx="7772400" cy="4914900"/>
          </a:xfrm>
        </p:spPr>
        <p:txBody>
          <a:bodyPr/>
          <a:lstStyle/>
          <a:p>
            <a:pPr eaLnBrk="1" hangingPunct="1">
              <a:buFont typeface="Wingdings" pitchFamily="2" charset="2"/>
              <a:buNone/>
            </a:pPr>
            <a:r>
              <a:rPr lang="zh-CN" altLang="en-US" sz="3200" b="1" dirty="0" smtClean="0"/>
              <a:t>例：</a:t>
            </a:r>
            <a:r>
              <a:rPr lang="en-US" altLang="zh-CN" sz="3200" b="1" dirty="0" smtClean="0"/>
              <a:t>8</a:t>
            </a:r>
            <a:r>
              <a:rPr lang="zh-CN" altLang="en-US" sz="3200" b="1" dirty="0" smtClean="0"/>
              <a:t>数码问题，随机产生若干初始状态。</a:t>
            </a:r>
          </a:p>
          <a:p>
            <a:pPr eaLnBrk="1" hangingPunct="1">
              <a:buFont typeface="Wingdings" pitchFamily="2" charset="2"/>
              <a:buNone/>
            </a:pPr>
            <a:endParaRPr lang="zh-CN" altLang="en-US" sz="3200" b="1" dirty="0" smtClean="0"/>
          </a:p>
          <a:p>
            <a:pPr eaLnBrk="1" hangingPunct="1"/>
            <a:r>
              <a:rPr lang="zh-CN" altLang="en-US" sz="3200" b="1" dirty="0" smtClean="0"/>
              <a:t>使用</a:t>
            </a:r>
            <a:r>
              <a:rPr lang="en-US" altLang="zh-CN" sz="3200" b="1" dirty="0" smtClean="0"/>
              <a:t>h</a:t>
            </a:r>
            <a:r>
              <a:rPr lang="en-US" altLang="zh-CN" sz="3200" b="1" baseline="-25000" dirty="0" smtClean="0"/>
              <a:t>1</a:t>
            </a:r>
            <a:r>
              <a:rPr lang="zh-CN" altLang="en-US" sz="3200" b="1" dirty="0" smtClean="0"/>
              <a:t>：</a:t>
            </a:r>
          </a:p>
          <a:p>
            <a:pPr eaLnBrk="1" hangingPunct="1">
              <a:buFont typeface="Wingdings" pitchFamily="2" charset="2"/>
              <a:buNone/>
            </a:pPr>
            <a:r>
              <a:rPr lang="zh-CN" altLang="en-US" sz="3200" b="1" dirty="0" smtClean="0"/>
              <a:t>	</a:t>
            </a:r>
            <a:r>
              <a:rPr lang="en-US" altLang="zh-CN" sz="3200" b="1" dirty="0" smtClean="0"/>
              <a:t>d=14,   N=539,	b*=1.44;</a:t>
            </a:r>
          </a:p>
          <a:p>
            <a:pPr eaLnBrk="1" hangingPunct="1">
              <a:buFont typeface="Wingdings" pitchFamily="2" charset="2"/>
              <a:buNone/>
            </a:pPr>
            <a:r>
              <a:rPr lang="en-US" altLang="zh-CN" sz="3200" b="1" dirty="0" smtClean="0"/>
              <a:t>   d=20,   N=7276</a:t>
            </a:r>
            <a:r>
              <a:rPr lang="zh-CN" altLang="en-US" sz="3200" b="1" dirty="0" smtClean="0"/>
              <a:t>，   	</a:t>
            </a:r>
            <a:r>
              <a:rPr lang="en-US" altLang="zh-CN" sz="3200" b="1" dirty="0" smtClean="0"/>
              <a:t>b*=1.47</a:t>
            </a:r>
            <a:r>
              <a:rPr lang="zh-CN" altLang="en-US" sz="3200" b="1" dirty="0" smtClean="0"/>
              <a:t>；</a:t>
            </a:r>
          </a:p>
          <a:p>
            <a:pPr eaLnBrk="1" hangingPunct="1"/>
            <a:r>
              <a:rPr lang="zh-CN" altLang="en-US" sz="3200" b="1" dirty="0" smtClean="0"/>
              <a:t>使用</a:t>
            </a:r>
            <a:r>
              <a:rPr lang="en-US" altLang="zh-CN" sz="3200" b="1" dirty="0" smtClean="0"/>
              <a:t>h</a:t>
            </a:r>
            <a:r>
              <a:rPr lang="en-US" altLang="zh-CN" sz="3200" b="1" baseline="-25000" dirty="0" smtClean="0"/>
              <a:t>2</a:t>
            </a:r>
            <a:r>
              <a:rPr lang="zh-CN" altLang="en-US" sz="3200" b="1" dirty="0" smtClean="0"/>
              <a:t>：</a:t>
            </a:r>
          </a:p>
          <a:p>
            <a:pPr eaLnBrk="1" hangingPunct="1">
              <a:buFont typeface="Wingdings" pitchFamily="2" charset="2"/>
              <a:buNone/>
            </a:pPr>
            <a:r>
              <a:rPr lang="zh-CN" altLang="en-US" sz="3200" b="1" dirty="0" smtClean="0"/>
              <a:t>	</a:t>
            </a:r>
            <a:r>
              <a:rPr lang="en-US" altLang="zh-CN" sz="3200" b="1" dirty="0" smtClean="0"/>
              <a:t>d=14,   N=113, 	b*=1.23;</a:t>
            </a:r>
          </a:p>
          <a:p>
            <a:pPr eaLnBrk="1" hangingPunct="1">
              <a:buFont typeface="Wingdings" pitchFamily="2" charset="2"/>
              <a:buNone/>
            </a:pPr>
            <a:r>
              <a:rPr lang="en-US" altLang="zh-CN" sz="3200" b="1" dirty="0" smtClean="0"/>
              <a:t>	d=20,   N=676,	b*=1.27</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p>
            <a:fld id="{B2EDBDB0-32E8-4A79-BF12-7F77454BA2F8}" type="slidenum">
              <a:rPr lang="en-US" altLang="zh-CN" smtClean="0">
                <a:ea typeface="黑体" pitchFamily="49" charset="-122"/>
              </a:rPr>
              <a:pPr/>
              <a:t>65</a:t>
            </a:fld>
            <a:endParaRPr lang="en-US" altLang="zh-CN" smtClean="0">
              <a:ea typeface="黑体" pitchFamily="49" charset="-122"/>
            </a:endParaRPr>
          </a:p>
        </p:txBody>
      </p:sp>
      <p:sp>
        <p:nvSpPr>
          <p:cNvPr id="173058" name="Rectangle 2"/>
          <p:cNvSpPr>
            <a:spLocks noGrp="1" noChangeArrowheads="1"/>
          </p:cNvSpPr>
          <p:nvPr>
            <p:ph type="title"/>
          </p:nvPr>
        </p:nvSpPr>
        <p:spPr/>
        <p:txBody>
          <a:bodyPr/>
          <a:lstStyle/>
          <a:p>
            <a:pPr eaLnBrk="1" hangingPunct="1">
              <a:defRPr/>
            </a:pPr>
            <a:r>
              <a:rPr lang="en-US" altLang="zh-CN" smtClean="0"/>
              <a:t>A*</a:t>
            </a:r>
            <a:r>
              <a:rPr lang="zh-CN" altLang="zh-CN" smtClean="0"/>
              <a:t>的复杂性</a:t>
            </a:r>
            <a:endParaRPr lang="zh-CN" altLang="en-US" smtClean="0"/>
          </a:p>
        </p:txBody>
      </p:sp>
      <p:sp>
        <p:nvSpPr>
          <p:cNvPr id="79876" name="Rectangle 3"/>
          <p:cNvSpPr>
            <a:spLocks noGrp="1" noChangeArrowheads="1"/>
          </p:cNvSpPr>
          <p:nvPr>
            <p:ph type="body" idx="1"/>
          </p:nvPr>
        </p:nvSpPr>
        <p:spPr>
          <a:xfrm>
            <a:off x="914400" y="1772256"/>
            <a:ext cx="7772400" cy="4572000"/>
          </a:xfrm>
        </p:spPr>
        <p:txBody>
          <a:bodyPr>
            <a:normAutofit/>
          </a:bodyPr>
          <a:lstStyle/>
          <a:p>
            <a:pPr eaLnBrk="1" hangingPunct="1"/>
            <a:r>
              <a:rPr lang="zh-CN" altLang="en-US" sz="3200" b="1" dirty="0" smtClean="0"/>
              <a:t>一般来说，</a:t>
            </a:r>
            <a:r>
              <a:rPr lang="en-US" altLang="zh-CN" sz="3200" b="1" dirty="0" smtClean="0"/>
              <a:t>A*</a:t>
            </a:r>
            <a:r>
              <a:rPr lang="zh-CN" altLang="en-US" sz="3200" b="1" dirty="0" smtClean="0"/>
              <a:t>的算法复杂性是指数型的，可以证明，当且仅当以下条件成立时：</a:t>
            </a:r>
          </a:p>
          <a:p>
            <a:pPr eaLnBrk="1" hangingPunct="1">
              <a:buFont typeface="Wingdings" pitchFamily="2" charset="2"/>
              <a:buNone/>
            </a:pPr>
            <a:r>
              <a:rPr lang="zh-CN" altLang="en-US" sz="3200" b="1" dirty="0" smtClean="0"/>
              <a:t>		</a:t>
            </a:r>
            <a:r>
              <a:rPr lang="en-US" altLang="zh-CN" sz="3200" b="1" dirty="0" smtClean="0"/>
              <a:t>abs(h(n)-h*(n))  ≤  O(log(h*(n)))</a:t>
            </a:r>
          </a:p>
          <a:p>
            <a:pPr eaLnBrk="1" hangingPunct="1">
              <a:buFont typeface="Wingdings" pitchFamily="2" charset="2"/>
              <a:buNone/>
            </a:pPr>
            <a:r>
              <a:rPr lang="en-US" altLang="zh-CN" sz="3200" b="1" dirty="0" smtClean="0"/>
              <a:t>	</a:t>
            </a:r>
          </a:p>
          <a:p>
            <a:pPr eaLnBrk="1" hangingPunct="1">
              <a:buFont typeface="Wingdings" pitchFamily="2" charset="2"/>
              <a:buNone/>
            </a:pPr>
            <a:r>
              <a:rPr lang="en-US" altLang="zh-CN" sz="3200" b="1" dirty="0" smtClean="0"/>
              <a:t>   A*</a:t>
            </a:r>
            <a:r>
              <a:rPr lang="zh-CN" altLang="en-US" sz="3200" b="1" dirty="0" smtClean="0"/>
              <a:t>的算法复杂性才是非指数型的，但是通常情况下， </a:t>
            </a:r>
            <a:r>
              <a:rPr lang="en-US" altLang="zh-CN" sz="3200" b="1" dirty="0" smtClean="0"/>
              <a:t>h</a:t>
            </a:r>
            <a:r>
              <a:rPr lang="zh-CN" altLang="en-US" sz="3200" b="1" dirty="0" smtClean="0"/>
              <a:t>与</a:t>
            </a:r>
            <a:r>
              <a:rPr lang="en-US" altLang="zh-CN" sz="3200" b="1" dirty="0" smtClean="0"/>
              <a:t>h*</a:t>
            </a:r>
            <a:r>
              <a:rPr lang="zh-CN" altLang="en-US" sz="3200" b="1" dirty="0" smtClean="0"/>
              <a:t>的差别至少是和离目标的距离成正比的。</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78F0654D-BC70-4395-9C49-82A16E122667}" type="slidenum">
              <a:rPr lang="en-US" altLang="zh-CN" smtClean="0">
                <a:ea typeface="黑体" pitchFamily="49" charset="-122"/>
              </a:rPr>
              <a:pPr/>
              <a:t>66</a:t>
            </a:fld>
            <a:endParaRPr lang="en-US" altLang="zh-CN" smtClean="0">
              <a:ea typeface="黑体" pitchFamily="49" charset="-122"/>
            </a:endParaRPr>
          </a:p>
        </p:txBody>
      </p:sp>
      <p:sp>
        <p:nvSpPr>
          <p:cNvPr id="124930" name="Rectangle 2"/>
          <p:cNvSpPr>
            <a:spLocks noGrp="1" noChangeArrowheads="1"/>
          </p:cNvSpPr>
          <p:nvPr>
            <p:ph type="title"/>
          </p:nvPr>
        </p:nvSpPr>
        <p:spPr/>
        <p:txBody>
          <a:bodyPr/>
          <a:lstStyle/>
          <a:p>
            <a:pPr eaLnBrk="1" hangingPunct="1">
              <a:defRPr/>
            </a:pPr>
            <a:r>
              <a:rPr lang="en-US" altLang="zh-CN" smtClean="0"/>
              <a:t>3</a:t>
            </a:r>
            <a:r>
              <a:rPr lang="zh-CN" altLang="en-US" smtClean="0"/>
              <a:t>，</a:t>
            </a:r>
            <a:r>
              <a:rPr lang="en-US" altLang="zh-CN" smtClean="0"/>
              <a:t>A*</a:t>
            </a:r>
            <a:r>
              <a:rPr lang="zh-CN" altLang="en-US" smtClean="0"/>
              <a:t>算法的改进</a:t>
            </a:r>
          </a:p>
        </p:txBody>
      </p:sp>
      <p:sp>
        <p:nvSpPr>
          <p:cNvPr id="80900" name="Rectangle 3"/>
          <p:cNvSpPr>
            <a:spLocks noGrp="1" noChangeArrowheads="1"/>
          </p:cNvSpPr>
          <p:nvPr>
            <p:ph type="body" idx="1"/>
          </p:nvPr>
        </p:nvSpPr>
        <p:spPr>
          <a:xfrm>
            <a:off x="914400" y="1815152"/>
            <a:ext cx="7772400" cy="4204648"/>
          </a:xfrm>
        </p:spPr>
        <p:txBody>
          <a:bodyPr>
            <a:normAutofit/>
          </a:bodyPr>
          <a:lstStyle/>
          <a:p>
            <a:pPr eaLnBrk="1" hangingPunct="1"/>
            <a:r>
              <a:rPr lang="zh-CN" altLang="en-US" sz="3200" b="1" dirty="0" smtClean="0"/>
              <a:t>问题的提出：</a:t>
            </a:r>
          </a:p>
          <a:p>
            <a:pPr eaLnBrk="1" hangingPunct="1">
              <a:buFont typeface="Wingdings" pitchFamily="2" charset="2"/>
              <a:buNone/>
            </a:pPr>
            <a:r>
              <a:rPr lang="zh-CN" altLang="en-US" sz="3200" b="1" dirty="0" smtClean="0"/>
              <a:t>	因</a:t>
            </a:r>
            <a:r>
              <a:rPr lang="en-US" altLang="zh-CN" sz="3200" b="1" dirty="0" smtClean="0"/>
              <a:t>A</a:t>
            </a:r>
            <a:r>
              <a:rPr lang="zh-CN" altLang="en-US" sz="3200" b="1" dirty="0" smtClean="0"/>
              <a:t>算法第</a:t>
            </a:r>
            <a:r>
              <a:rPr lang="en-US" altLang="zh-CN" sz="3200" b="1" dirty="0" smtClean="0"/>
              <a:t>6</a:t>
            </a:r>
            <a:r>
              <a:rPr lang="zh-CN" altLang="en-US" sz="3200" b="1" dirty="0" smtClean="0"/>
              <a:t>步对</a:t>
            </a:r>
            <a:r>
              <a:rPr lang="en-US" altLang="zh-CN" sz="3200" b="1" dirty="0" smtClean="0"/>
              <a:t>m</a:t>
            </a:r>
            <a:r>
              <a:rPr lang="en-US" altLang="zh-CN" sz="3200" b="1" baseline="-25000" dirty="0" smtClean="0"/>
              <a:t>l</a:t>
            </a:r>
            <a:r>
              <a:rPr lang="zh-CN" altLang="en-US" sz="3200" b="1" dirty="0" smtClean="0"/>
              <a:t>类节点可能要重新放回到</a:t>
            </a:r>
            <a:r>
              <a:rPr lang="en-US" altLang="zh-CN" sz="3200" b="1" dirty="0" smtClean="0"/>
              <a:t>OPEN</a:t>
            </a:r>
            <a:r>
              <a:rPr lang="zh-CN" altLang="en-US" sz="3200" b="1" dirty="0" smtClean="0"/>
              <a:t>表中，因此可能会导致多次重复扩展同一个节点，导致搜索效率下降。</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2"/>
          </p:nvPr>
        </p:nvSpPr>
        <p:spPr>
          <a:noFill/>
        </p:spPr>
        <p:txBody>
          <a:bodyPr/>
          <a:lstStyle/>
          <a:p>
            <a:fld id="{9FEF3F18-AAFB-414A-8062-82866A7FD945}" type="slidenum">
              <a:rPr lang="en-US" altLang="zh-CN" smtClean="0">
                <a:ea typeface="黑体" pitchFamily="49" charset="-122"/>
              </a:rPr>
              <a:pPr/>
              <a:t>67</a:t>
            </a:fld>
            <a:endParaRPr lang="en-US" altLang="zh-CN" smtClean="0">
              <a:ea typeface="黑体" pitchFamily="49" charset="-122"/>
            </a:endParaRPr>
          </a:p>
        </p:txBody>
      </p:sp>
      <p:sp>
        <p:nvSpPr>
          <p:cNvPr id="81923" name="Oval 2"/>
          <p:cNvSpPr>
            <a:spLocks noChangeArrowheads="1"/>
          </p:cNvSpPr>
          <p:nvPr/>
        </p:nvSpPr>
        <p:spPr bwMode="auto">
          <a:xfrm flipH="1">
            <a:off x="1371600" y="19653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1924" name="Oval 3"/>
          <p:cNvSpPr>
            <a:spLocks noChangeArrowheads="1"/>
          </p:cNvSpPr>
          <p:nvPr/>
        </p:nvSpPr>
        <p:spPr bwMode="auto">
          <a:xfrm flipH="1">
            <a:off x="609600" y="28035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1925" name="Oval 4"/>
          <p:cNvSpPr>
            <a:spLocks noChangeArrowheads="1"/>
          </p:cNvSpPr>
          <p:nvPr/>
        </p:nvSpPr>
        <p:spPr bwMode="auto">
          <a:xfrm flipH="1">
            <a:off x="1295400" y="32607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1926" name="Oval 5"/>
          <p:cNvSpPr>
            <a:spLocks noChangeArrowheads="1"/>
          </p:cNvSpPr>
          <p:nvPr/>
        </p:nvSpPr>
        <p:spPr bwMode="auto">
          <a:xfrm flipH="1">
            <a:off x="2057400" y="36417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1927" name="Oval 6"/>
          <p:cNvSpPr>
            <a:spLocks noChangeArrowheads="1"/>
          </p:cNvSpPr>
          <p:nvPr/>
        </p:nvSpPr>
        <p:spPr bwMode="auto">
          <a:xfrm flipH="1">
            <a:off x="990600" y="47847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1928" name="Line 7"/>
          <p:cNvSpPr>
            <a:spLocks noChangeShapeType="1"/>
          </p:cNvSpPr>
          <p:nvPr/>
        </p:nvSpPr>
        <p:spPr bwMode="auto">
          <a:xfrm flipH="1">
            <a:off x="762000" y="2117725"/>
            <a:ext cx="6096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1929" name="Line 8"/>
          <p:cNvSpPr>
            <a:spLocks noChangeShapeType="1"/>
          </p:cNvSpPr>
          <p:nvPr/>
        </p:nvSpPr>
        <p:spPr bwMode="auto">
          <a:xfrm flipH="1">
            <a:off x="1371600" y="2193925"/>
            <a:ext cx="76200" cy="1066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1930" name="Line 9"/>
          <p:cNvSpPr>
            <a:spLocks noChangeShapeType="1"/>
          </p:cNvSpPr>
          <p:nvPr/>
        </p:nvSpPr>
        <p:spPr bwMode="auto">
          <a:xfrm>
            <a:off x="1524000" y="2117725"/>
            <a:ext cx="609600" cy="1524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1931" name="Line 10"/>
          <p:cNvSpPr>
            <a:spLocks noChangeShapeType="1"/>
          </p:cNvSpPr>
          <p:nvPr/>
        </p:nvSpPr>
        <p:spPr bwMode="auto">
          <a:xfrm flipH="1">
            <a:off x="1066800" y="3794125"/>
            <a:ext cx="990600" cy="990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1932" name="Line 11"/>
          <p:cNvSpPr>
            <a:spLocks noChangeShapeType="1"/>
          </p:cNvSpPr>
          <p:nvPr/>
        </p:nvSpPr>
        <p:spPr bwMode="auto">
          <a:xfrm>
            <a:off x="762000" y="2955925"/>
            <a:ext cx="5334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1933" name="Line 12"/>
          <p:cNvSpPr>
            <a:spLocks noChangeShapeType="1"/>
          </p:cNvSpPr>
          <p:nvPr/>
        </p:nvSpPr>
        <p:spPr bwMode="auto">
          <a:xfrm>
            <a:off x="1447800" y="3413125"/>
            <a:ext cx="6096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1934" name="Text Box 13"/>
          <p:cNvSpPr txBox="1">
            <a:spLocks noChangeArrowheads="1"/>
          </p:cNvSpPr>
          <p:nvPr/>
        </p:nvSpPr>
        <p:spPr bwMode="auto">
          <a:xfrm>
            <a:off x="1474713" y="1704330"/>
            <a:ext cx="803426"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s(10)</a:t>
            </a:r>
          </a:p>
        </p:txBody>
      </p:sp>
      <p:sp>
        <p:nvSpPr>
          <p:cNvPr id="81935" name="Text Box 14"/>
          <p:cNvSpPr txBox="1">
            <a:spLocks noChangeArrowheads="1"/>
          </p:cNvSpPr>
          <p:nvPr/>
        </p:nvSpPr>
        <p:spPr bwMode="auto">
          <a:xfrm>
            <a:off x="2128664" y="3533130"/>
            <a:ext cx="755336"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A(1)</a:t>
            </a:r>
          </a:p>
        </p:txBody>
      </p:sp>
      <p:sp>
        <p:nvSpPr>
          <p:cNvPr id="81936" name="Text Box 15"/>
          <p:cNvSpPr txBox="1">
            <a:spLocks noChangeArrowheads="1"/>
          </p:cNvSpPr>
          <p:nvPr/>
        </p:nvSpPr>
        <p:spPr bwMode="auto">
          <a:xfrm>
            <a:off x="968456" y="3392151"/>
            <a:ext cx="739305"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B(5)</a:t>
            </a:r>
          </a:p>
        </p:txBody>
      </p:sp>
      <p:sp>
        <p:nvSpPr>
          <p:cNvPr id="81937" name="Text Box 16"/>
          <p:cNvSpPr txBox="1">
            <a:spLocks noChangeArrowheads="1"/>
          </p:cNvSpPr>
          <p:nvPr/>
        </p:nvSpPr>
        <p:spPr bwMode="auto">
          <a:xfrm>
            <a:off x="107392" y="2390130"/>
            <a:ext cx="739305"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a:t>C(8)</a:t>
            </a:r>
          </a:p>
        </p:txBody>
      </p:sp>
      <p:sp>
        <p:nvSpPr>
          <p:cNvPr id="81938" name="Text Box 17"/>
          <p:cNvSpPr txBox="1">
            <a:spLocks noChangeArrowheads="1"/>
          </p:cNvSpPr>
          <p:nvPr/>
        </p:nvSpPr>
        <p:spPr bwMode="auto">
          <a:xfrm>
            <a:off x="556637" y="5133330"/>
            <a:ext cx="1071127"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G </a:t>
            </a:r>
            <a:r>
              <a:rPr lang="zh-CN" altLang="en-US" sz="2400" b="1" dirty="0"/>
              <a:t>目标</a:t>
            </a:r>
          </a:p>
        </p:txBody>
      </p:sp>
      <p:sp>
        <p:nvSpPr>
          <p:cNvPr id="81939" name="Text Box 18"/>
          <p:cNvSpPr txBox="1">
            <a:spLocks noChangeArrowheads="1"/>
          </p:cNvSpPr>
          <p:nvPr/>
        </p:nvSpPr>
        <p:spPr bwMode="auto">
          <a:xfrm>
            <a:off x="1905000" y="26187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6</a:t>
            </a:r>
            <a:endParaRPr lang="en-US" altLang="zh-CN" sz="2400" b="1"/>
          </a:p>
        </p:txBody>
      </p:sp>
      <p:sp>
        <p:nvSpPr>
          <p:cNvPr id="81940" name="Text Box 19"/>
          <p:cNvSpPr txBox="1">
            <a:spLocks noChangeArrowheads="1"/>
          </p:cNvSpPr>
          <p:nvPr/>
        </p:nvSpPr>
        <p:spPr bwMode="auto">
          <a:xfrm>
            <a:off x="1143000" y="24663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3</a:t>
            </a:r>
            <a:endParaRPr lang="en-US" altLang="zh-CN" sz="2400" b="1"/>
          </a:p>
        </p:txBody>
      </p:sp>
      <p:sp>
        <p:nvSpPr>
          <p:cNvPr id="81941" name="Text Box 20"/>
          <p:cNvSpPr txBox="1">
            <a:spLocks noChangeArrowheads="1"/>
          </p:cNvSpPr>
          <p:nvPr/>
        </p:nvSpPr>
        <p:spPr bwMode="auto">
          <a:xfrm>
            <a:off x="914400" y="20091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1</a:t>
            </a:r>
            <a:endParaRPr lang="en-US" altLang="zh-CN" sz="2400" b="1"/>
          </a:p>
        </p:txBody>
      </p:sp>
      <p:sp>
        <p:nvSpPr>
          <p:cNvPr id="81942" name="Text Box 21"/>
          <p:cNvSpPr txBox="1">
            <a:spLocks noChangeArrowheads="1"/>
          </p:cNvSpPr>
          <p:nvPr/>
        </p:nvSpPr>
        <p:spPr bwMode="auto">
          <a:xfrm>
            <a:off x="762000" y="3054322"/>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dirty="0"/>
              <a:t>1</a:t>
            </a:r>
            <a:endParaRPr lang="en-US" altLang="zh-CN" sz="2400" b="1" dirty="0"/>
          </a:p>
        </p:txBody>
      </p:sp>
      <p:sp>
        <p:nvSpPr>
          <p:cNvPr id="81943" name="Text Box 22"/>
          <p:cNvSpPr txBox="1">
            <a:spLocks noChangeArrowheads="1"/>
          </p:cNvSpPr>
          <p:nvPr/>
        </p:nvSpPr>
        <p:spPr bwMode="auto">
          <a:xfrm>
            <a:off x="1600200" y="31521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1</a:t>
            </a:r>
            <a:endParaRPr lang="en-US" altLang="zh-CN" sz="2400" b="1"/>
          </a:p>
        </p:txBody>
      </p:sp>
      <p:sp>
        <p:nvSpPr>
          <p:cNvPr id="81944" name="Text Box 23"/>
          <p:cNvSpPr txBox="1">
            <a:spLocks noChangeArrowheads="1"/>
          </p:cNvSpPr>
          <p:nvPr/>
        </p:nvSpPr>
        <p:spPr bwMode="auto">
          <a:xfrm>
            <a:off x="1295400" y="39903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8</a:t>
            </a:r>
            <a:endParaRPr lang="en-US" altLang="zh-CN" sz="2400" b="1"/>
          </a:p>
        </p:txBody>
      </p:sp>
      <p:sp>
        <p:nvSpPr>
          <p:cNvPr id="128025" name="Text Box 25"/>
          <p:cNvSpPr txBox="1">
            <a:spLocks noChangeArrowheads="1"/>
          </p:cNvSpPr>
          <p:nvPr/>
        </p:nvSpPr>
        <p:spPr bwMode="auto">
          <a:xfrm>
            <a:off x="762000" y="652791"/>
            <a:ext cx="1980029" cy="523220"/>
          </a:xfrm>
          <a:prstGeom prst="rect">
            <a:avLst/>
          </a:prstGeom>
          <a:noFill/>
          <a:ln w="9525">
            <a:noFill/>
            <a:miter lim="800000"/>
            <a:headEnd/>
            <a:tailEnd/>
          </a:ln>
        </p:spPr>
        <p:txBody>
          <a:bodyPr wrap="none" anchor="ctr">
            <a:spAutoFit/>
          </a:bodyPr>
          <a:lstStyle/>
          <a:p>
            <a:pPr>
              <a:spcBef>
                <a:spcPct val="50000"/>
              </a:spcBef>
            </a:pPr>
            <a:r>
              <a:rPr lang="zh-CN" altLang="en-US" sz="2800" b="1" dirty="0"/>
              <a:t>一个例子：</a:t>
            </a:r>
          </a:p>
        </p:txBody>
      </p:sp>
      <p:grpSp>
        <p:nvGrpSpPr>
          <p:cNvPr id="2" name="Group 32"/>
          <p:cNvGrpSpPr>
            <a:grpSpLocks/>
          </p:cNvGrpSpPr>
          <p:nvPr/>
        </p:nvGrpSpPr>
        <p:grpSpPr bwMode="auto">
          <a:xfrm>
            <a:off x="3810000" y="1293813"/>
            <a:ext cx="4800600" cy="4421188"/>
            <a:chOff x="2400" y="815"/>
            <a:chExt cx="3024" cy="2785"/>
          </a:xfrm>
        </p:grpSpPr>
        <p:sp>
          <p:nvSpPr>
            <p:cNvPr id="81969" name="Line 26"/>
            <p:cNvSpPr>
              <a:spLocks noChangeShapeType="1"/>
            </p:cNvSpPr>
            <p:nvPr/>
          </p:nvSpPr>
          <p:spPr bwMode="auto">
            <a:xfrm>
              <a:off x="2400" y="1152"/>
              <a:ext cx="3024" cy="0"/>
            </a:xfrm>
            <a:prstGeom prst="line">
              <a:avLst/>
            </a:prstGeom>
            <a:noFill/>
            <a:ln w="19050">
              <a:solidFill>
                <a:schemeClr val="tx1"/>
              </a:solidFill>
              <a:round/>
              <a:headEnd/>
              <a:tailEnd/>
            </a:ln>
          </p:spPr>
          <p:txBody>
            <a:bodyPr wrap="none" anchor="ctr"/>
            <a:lstStyle/>
            <a:p>
              <a:endParaRPr lang="zh-CN" altLang="en-US" sz="2400" b="1"/>
            </a:p>
          </p:txBody>
        </p:sp>
        <p:sp>
          <p:nvSpPr>
            <p:cNvPr id="81970" name="Line 27"/>
            <p:cNvSpPr>
              <a:spLocks noChangeShapeType="1"/>
            </p:cNvSpPr>
            <p:nvPr/>
          </p:nvSpPr>
          <p:spPr bwMode="auto">
            <a:xfrm>
              <a:off x="3696" y="864"/>
              <a:ext cx="0" cy="2736"/>
            </a:xfrm>
            <a:prstGeom prst="line">
              <a:avLst/>
            </a:prstGeom>
            <a:noFill/>
            <a:ln w="19050">
              <a:solidFill>
                <a:schemeClr val="tx1"/>
              </a:solidFill>
              <a:round/>
              <a:headEnd/>
              <a:tailEnd/>
            </a:ln>
          </p:spPr>
          <p:txBody>
            <a:bodyPr wrap="none" anchor="ctr"/>
            <a:lstStyle/>
            <a:p>
              <a:endParaRPr lang="zh-CN" altLang="en-US" sz="2400" b="1"/>
            </a:p>
          </p:txBody>
        </p:sp>
        <p:sp>
          <p:nvSpPr>
            <p:cNvPr id="81971" name="Text Box 29"/>
            <p:cNvSpPr txBox="1">
              <a:spLocks noChangeArrowheads="1"/>
            </p:cNvSpPr>
            <p:nvPr/>
          </p:nvSpPr>
          <p:spPr bwMode="auto">
            <a:xfrm>
              <a:off x="2496" y="815"/>
              <a:ext cx="777" cy="291"/>
            </a:xfrm>
            <a:prstGeom prst="rect">
              <a:avLst/>
            </a:prstGeom>
            <a:noFill/>
            <a:ln w="9525">
              <a:noFill/>
              <a:miter lim="800000"/>
              <a:headEnd/>
              <a:tailEnd/>
            </a:ln>
          </p:spPr>
          <p:txBody>
            <a:bodyPr wrap="none" anchor="ctr">
              <a:spAutoFit/>
            </a:bodyPr>
            <a:lstStyle/>
            <a:p>
              <a:pPr>
                <a:spcBef>
                  <a:spcPct val="50000"/>
                </a:spcBef>
              </a:pPr>
              <a:r>
                <a:rPr lang="en-US" altLang="zh-CN" sz="2400" b="1" dirty="0"/>
                <a:t>OPEN</a:t>
              </a:r>
              <a:r>
                <a:rPr lang="zh-CN" altLang="en-US" sz="2400" b="1" dirty="0"/>
                <a:t>表</a:t>
              </a:r>
            </a:p>
          </p:txBody>
        </p:sp>
        <p:sp>
          <p:nvSpPr>
            <p:cNvPr id="81972" name="Text Box 30"/>
            <p:cNvSpPr txBox="1">
              <a:spLocks noChangeArrowheads="1"/>
            </p:cNvSpPr>
            <p:nvPr/>
          </p:nvSpPr>
          <p:spPr bwMode="auto">
            <a:xfrm>
              <a:off x="3936" y="815"/>
              <a:ext cx="996" cy="291"/>
            </a:xfrm>
            <a:prstGeom prst="rect">
              <a:avLst/>
            </a:prstGeom>
            <a:noFill/>
            <a:ln w="9525">
              <a:noFill/>
              <a:miter lim="800000"/>
              <a:headEnd/>
              <a:tailEnd/>
            </a:ln>
          </p:spPr>
          <p:txBody>
            <a:bodyPr wrap="none" anchor="ctr">
              <a:spAutoFit/>
            </a:bodyPr>
            <a:lstStyle/>
            <a:p>
              <a:pPr>
                <a:spcBef>
                  <a:spcPct val="50000"/>
                </a:spcBef>
              </a:pPr>
              <a:r>
                <a:rPr lang="en-US" altLang="zh-CN" sz="2400" b="1" dirty="0"/>
                <a:t>CLOSED</a:t>
              </a:r>
              <a:r>
                <a:rPr lang="zh-CN" altLang="en-US" sz="2400" b="1" dirty="0"/>
                <a:t>表</a:t>
              </a:r>
            </a:p>
          </p:txBody>
        </p:sp>
      </p:grpSp>
      <p:sp>
        <p:nvSpPr>
          <p:cNvPr id="128033" name="Text Box 33"/>
          <p:cNvSpPr txBox="1">
            <a:spLocks noChangeArrowheads="1"/>
          </p:cNvSpPr>
          <p:nvPr/>
        </p:nvSpPr>
        <p:spPr bwMode="auto">
          <a:xfrm>
            <a:off x="3581400" y="1902768"/>
            <a:ext cx="803425" cy="461665"/>
          </a:xfrm>
          <a:prstGeom prst="rect">
            <a:avLst/>
          </a:prstGeom>
          <a:noFill/>
          <a:ln w="9525">
            <a:noFill/>
            <a:miter lim="800000"/>
            <a:headEnd/>
            <a:tailEnd/>
          </a:ln>
        </p:spPr>
        <p:txBody>
          <a:bodyPr wrap="none" anchor="ctr">
            <a:spAutoFit/>
          </a:bodyPr>
          <a:lstStyle/>
          <a:p>
            <a:pPr>
              <a:spcBef>
                <a:spcPct val="50000"/>
              </a:spcBef>
            </a:pPr>
            <a:r>
              <a:rPr lang="en-US" altLang="zh-CN" sz="2400" b="1"/>
              <a:t>s(10)</a:t>
            </a:r>
          </a:p>
        </p:txBody>
      </p:sp>
      <p:sp>
        <p:nvSpPr>
          <p:cNvPr id="128034" name="Text Box 34"/>
          <p:cNvSpPr txBox="1">
            <a:spLocks noChangeArrowheads="1"/>
          </p:cNvSpPr>
          <p:nvPr/>
        </p:nvSpPr>
        <p:spPr bwMode="auto">
          <a:xfrm>
            <a:off x="6019800" y="1902768"/>
            <a:ext cx="803425" cy="461665"/>
          </a:xfrm>
          <a:prstGeom prst="rect">
            <a:avLst/>
          </a:prstGeom>
          <a:noFill/>
          <a:ln w="9525">
            <a:noFill/>
            <a:miter lim="800000"/>
            <a:headEnd/>
            <a:tailEnd/>
          </a:ln>
        </p:spPr>
        <p:txBody>
          <a:bodyPr wrap="none" anchor="ctr">
            <a:spAutoFit/>
          </a:bodyPr>
          <a:lstStyle/>
          <a:p>
            <a:pPr>
              <a:spcBef>
                <a:spcPct val="50000"/>
              </a:spcBef>
            </a:pPr>
            <a:r>
              <a:rPr lang="en-US" altLang="zh-CN" sz="2400" b="1"/>
              <a:t>s(10)</a:t>
            </a:r>
          </a:p>
        </p:txBody>
      </p:sp>
      <p:sp>
        <p:nvSpPr>
          <p:cNvPr id="128035" name="Text Box 35"/>
          <p:cNvSpPr txBox="1">
            <a:spLocks noChangeArrowheads="1"/>
          </p:cNvSpPr>
          <p:nvPr/>
        </p:nvSpPr>
        <p:spPr bwMode="auto">
          <a:xfrm>
            <a:off x="3581400" y="2359968"/>
            <a:ext cx="2002471" cy="461665"/>
          </a:xfrm>
          <a:prstGeom prst="rect">
            <a:avLst/>
          </a:prstGeom>
          <a:noFill/>
          <a:ln w="9525">
            <a:noFill/>
            <a:miter lim="800000"/>
            <a:headEnd/>
            <a:tailEnd/>
          </a:ln>
        </p:spPr>
        <p:txBody>
          <a:bodyPr wrap="none" anchor="ctr">
            <a:spAutoFit/>
          </a:bodyPr>
          <a:lstStyle/>
          <a:p>
            <a:pPr>
              <a:spcBef>
                <a:spcPct val="50000"/>
              </a:spcBef>
            </a:pPr>
            <a:r>
              <a:rPr lang="en-US" altLang="zh-CN" sz="2400" b="1"/>
              <a:t>A(7) B(8) C(9)</a:t>
            </a:r>
          </a:p>
        </p:txBody>
      </p:sp>
      <p:sp>
        <p:nvSpPr>
          <p:cNvPr id="128036" name="Text Box 36"/>
          <p:cNvSpPr txBox="1">
            <a:spLocks noChangeArrowheads="1"/>
          </p:cNvSpPr>
          <p:nvPr/>
        </p:nvSpPr>
        <p:spPr bwMode="auto">
          <a:xfrm>
            <a:off x="6019800" y="2283768"/>
            <a:ext cx="1443024" cy="461665"/>
          </a:xfrm>
          <a:prstGeom prst="rect">
            <a:avLst/>
          </a:prstGeom>
          <a:noFill/>
          <a:ln w="9525">
            <a:noFill/>
            <a:miter lim="800000"/>
            <a:headEnd/>
            <a:tailEnd/>
          </a:ln>
        </p:spPr>
        <p:txBody>
          <a:bodyPr wrap="none" anchor="ctr">
            <a:spAutoFit/>
          </a:bodyPr>
          <a:lstStyle/>
          <a:p>
            <a:pPr>
              <a:spcBef>
                <a:spcPct val="50000"/>
              </a:spcBef>
            </a:pPr>
            <a:r>
              <a:rPr lang="en-US" altLang="zh-CN" sz="2400" b="1"/>
              <a:t>A(7) s(10)</a:t>
            </a:r>
          </a:p>
        </p:txBody>
      </p:sp>
      <p:sp>
        <p:nvSpPr>
          <p:cNvPr id="128037" name="Text Box 37"/>
          <p:cNvSpPr txBox="1">
            <a:spLocks noChangeArrowheads="1"/>
          </p:cNvSpPr>
          <p:nvPr/>
        </p:nvSpPr>
        <p:spPr bwMode="auto">
          <a:xfrm>
            <a:off x="3581400" y="2817168"/>
            <a:ext cx="2143536" cy="461665"/>
          </a:xfrm>
          <a:prstGeom prst="rect">
            <a:avLst/>
          </a:prstGeom>
          <a:noFill/>
          <a:ln w="9525">
            <a:noFill/>
            <a:miter lim="800000"/>
            <a:headEnd/>
            <a:tailEnd/>
          </a:ln>
        </p:spPr>
        <p:txBody>
          <a:bodyPr wrap="none" anchor="ctr">
            <a:spAutoFit/>
          </a:bodyPr>
          <a:lstStyle/>
          <a:p>
            <a:pPr>
              <a:spcBef>
                <a:spcPct val="50000"/>
              </a:spcBef>
            </a:pPr>
            <a:r>
              <a:rPr lang="en-US" altLang="zh-CN" sz="2400" b="1" dirty="0"/>
              <a:t>B(8) C(9) G(14)</a:t>
            </a:r>
          </a:p>
        </p:txBody>
      </p:sp>
      <p:sp>
        <p:nvSpPr>
          <p:cNvPr id="128038" name="Text Box 38"/>
          <p:cNvSpPr txBox="1">
            <a:spLocks noChangeArrowheads="1"/>
          </p:cNvSpPr>
          <p:nvPr/>
        </p:nvSpPr>
        <p:spPr bwMode="auto">
          <a:xfrm>
            <a:off x="3581400" y="3350568"/>
            <a:ext cx="2159566" cy="461665"/>
          </a:xfrm>
          <a:prstGeom prst="rect">
            <a:avLst/>
          </a:prstGeom>
          <a:noFill/>
          <a:ln w="9525">
            <a:noFill/>
            <a:miter lim="800000"/>
            <a:headEnd/>
            <a:tailEnd/>
          </a:ln>
        </p:spPr>
        <p:txBody>
          <a:bodyPr wrap="none" anchor="ctr">
            <a:spAutoFit/>
          </a:bodyPr>
          <a:lstStyle/>
          <a:p>
            <a:pPr>
              <a:spcBef>
                <a:spcPct val="50000"/>
              </a:spcBef>
            </a:pPr>
            <a:r>
              <a:rPr lang="en-US" altLang="zh-CN" sz="2400" b="1"/>
              <a:t>A(5) C(9) G(14)</a:t>
            </a:r>
          </a:p>
        </p:txBody>
      </p:sp>
      <p:sp>
        <p:nvSpPr>
          <p:cNvPr id="128039" name="Text Box 39"/>
          <p:cNvSpPr txBox="1">
            <a:spLocks noChangeArrowheads="1"/>
          </p:cNvSpPr>
          <p:nvPr/>
        </p:nvSpPr>
        <p:spPr bwMode="auto">
          <a:xfrm>
            <a:off x="3581400" y="3807768"/>
            <a:ext cx="1519968" cy="461665"/>
          </a:xfrm>
          <a:prstGeom prst="rect">
            <a:avLst/>
          </a:prstGeom>
          <a:noFill/>
          <a:ln w="9525">
            <a:noFill/>
            <a:miter lim="800000"/>
            <a:headEnd/>
            <a:tailEnd/>
          </a:ln>
        </p:spPr>
        <p:txBody>
          <a:bodyPr wrap="none" anchor="ctr">
            <a:spAutoFit/>
          </a:bodyPr>
          <a:lstStyle/>
          <a:p>
            <a:pPr>
              <a:spcBef>
                <a:spcPct val="50000"/>
              </a:spcBef>
            </a:pPr>
            <a:r>
              <a:rPr lang="en-US" altLang="zh-CN" sz="2400" b="1"/>
              <a:t>C(9) G(12)</a:t>
            </a:r>
          </a:p>
        </p:txBody>
      </p:sp>
      <p:sp>
        <p:nvSpPr>
          <p:cNvPr id="128040" name="Text Box 40"/>
          <p:cNvSpPr txBox="1">
            <a:spLocks noChangeArrowheads="1"/>
          </p:cNvSpPr>
          <p:nvPr/>
        </p:nvSpPr>
        <p:spPr bwMode="auto">
          <a:xfrm>
            <a:off x="3657600" y="4264968"/>
            <a:ext cx="1519968" cy="461665"/>
          </a:xfrm>
          <a:prstGeom prst="rect">
            <a:avLst/>
          </a:prstGeom>
          <a:noFill/>
          <a:ln w="9525">
            <a:noFill/>
            <a:miter lim="800000"/>
            <a:headEnd/>
            <a:tailEnd/>
          </a:ln>
        </p:spPr>
        <p:txBody>
          <a:bodyPr wrap="none" anchor="ctr">
            <a:spAutoFit/>
          </a:bodyPr>
          <a:lstStyle/>
          <a:p>
            <a:pPr>
              <a:spcBef>
                <a:spcPct val="50000"/>
              </a:spcBef>
            </a:pPr>
            <a:r>
              <a:rPr lang="en-US" altLang="zh-CN" sz="2400" b="1"/>
              <a:t>B(7) G(12)</a:t>
            </a:r>
          </a:p>
        </p:txBody>
      </p:sp>
      <p:sp>
        <p:nvSpPr>
          <p:cNvPr id="128041" name="Text Box 41"/>
          <p:cNvSpPr txBox="1">
            <a:spLocks noChangeArrowheads="1"/>
          </p:cNvSpPr>
          <p:nvPr/>
        </p:nvSpPr>
        <p:spPr bwMode="auto">
          <a:xfrm>
            <a:off x="3657600" y="4722168"/>
            <a:ext cx="1535998" cy="461665"/>
          </a:xfrm>
          <a:prstGeom prst="rect">
            <a:avLst/>
          </a:prstGeom>
          <a:noFill/>
          <a:ln w="9525">
            <a:noFill/>
            <a:miter lim="800000"/>
            <a:headEnd/>
            <a:tailEnd/>
          </a:ln>
        </p:spPr>
        <p:txBody>
          <a:bodyPr wrap="none" anchor="ctr">
            <a:spAutoFit/>
          </a:bodyPr>
          <a:lstStyle/>
          <a:p>
            <a:pPr>
              <a:spcBef>
                <a:spcPct val="50000"/>
              </a:spcBef>
            </a:pPr>
            <a:r>
              <a:rPr lang="en-US" altLang="zh-CN" sz="2400" b="1"/>
              <a:t>A(4) G(12)</a:t>
            </a:r>
          </a:p>
        </p:txBody>
      </p:sp>
      <p:sp>
        <p:nvSpPr>
          <p:cNvPr id="128042" name="Text Box 42"/>
          <p:cNvSpPr txBox="1">
            <a:spLocks noChangeArrowheads="1"/>
          </p:cNvSpPr>
          <p:nvPr/>
        </p:nvSpPr>
        <p:spPr bwMode="auto">
          <a:xfrm>
            <a:off x="3657600" y="5255568"/>
            <a:ext cx="896399" cy="461665"/>
          </a:xfrm>
          <a:prstGeom prst="rect">
            <a:avLst/>
          </a:prstGeom>
          <a:noFill/>
          <a:ln w="9525">
            <a:noFill/>
            <a:miter lim="800000"/>
            <a:headEnd/>
            <a:tailEnd/>
          </a:ln>
        </p:spPr>
        <p:txBody>
          <a:bodyPr wrap="none" anchor="ctr">
            <a:spAutoFit/>
          </a:bodyPr>
          <a:lstStyle/>
          <a:p>
            <a:pPr>
              <a:spcBef>
                <a:spcPct val="50000"/>
              </a:spcBef>
            </a:pPr>
            <a:r>
              <a:rPr lang="en-US" altLang="zh-CN" sz="2400" b="1"/>
              <a:t>G(11)</a:t>
            </a:r>
          </a:p>
        </p:txBody>
      </p:sp>
      <p:sp>
        <p:nvSpPr>
          <p:cNvPr id="128043" name="Text Box 43"/>
          <p:cNvSpPr txBox="1">
            <a:spLocks noChangeArrowheads="1"/>
          </p:cNvSpPr>
          <p:nvPr/>
        </p:nvSpPr>
        <p:spPr bwMode="auto">
          <a:xfrm>
            <a:off x="6096000" y="2817168"/>
            <a:ext cx="1426994" cy="461665"/>
          </a:xfrm>
          <a:prstGeom prst="rect">
            <a:avLst/>
          </a:prstGeom>
          <a:noFill/>
          <a:ln w="9525">
            <a:noFill/>
            <a:miter lim="800000"/>
            <a:headEnd/>
            <a:tailEnd/>
          </a:ln>
        </p:spPr>
        <p:txBody>
          <a:bodyPr wrap="none" anchor="ctr">
            <a:spAutoFit/>
          </a:bodyPr>
          <a:lstStyle/>
          <a:p>
            <a:pPr>
              <a:spcBef>
                <a:spcPct val="50000"/>
              </a:spcBef>
            </a:pPr>
            <a:r>
              <a:rPr lang="en-US" altLang="zh-CN" sz="2400" b="1"/>
              <a:t>B(8) s(10)</a:t>
            </a:r>
          </a:p>
        </p:txBody>
      </p:sp>
      <p:sp>
        <p:nvSpPr>
          <p:cNvPr id="128044" name="Text Box 44"/>
          <p:cNvSpPr txBox="1">
            <a:spLocks noChangeArrowheads="1"/>
          </p:cNvSpPr>
          <p:nvPr/>
        </p:nvSpPr>
        <p:spPr bwMode="auto">
          <a:xfrm>
            <a:off x="6096000" y="3274368"/>
            <a:ext cx="2066591" cy="461665"/>
          </a:xfrm>
          <a:prstGeom prst="rect">
            <a:avLst/>
          </a:prstGeom>
          <a:noFill/>
          <a:ln w="9525">
            <a:noFill/>
            <a:miter lim="800000"/>
            <a:headEnd/>
            <a:tailEnd/>
          </a:ln>
        </p:spPr>
        <p:txBody>
          <a:bodyPr wrap="none" anchor="ctr">
            <a:spAutoFit/>
          </a:bodyPr>
          <a:lstStyle/>
          <a:p>
            <a:pPr>
              <a:spcBef>
                <a:spcPct val="50000"/>
              </a:spcBef>
            </a:pPr>
            <a:r>
              <a:rPr lang="en-US" altLang="zh-CN" sz="2400" b="1"/>
              <a:t>A(5) B(8) s(10)</a:t>
            </a:r>
          </a:p>
        </p:txBody>
      </p:sp>
      <p:sp>
        <p:nvSpPr>
          <p:cNvPr id="128045" name="Text Box 45"/>
          <p:cNvSpPr txBox="1">
            <a:spLocks noChangeArrowheads="1"/>
          </p:cNvSpPr>
          <p:nvPr/>
        </p:nvSpPr>
        <p:spPr bwMode="auto">
          <a:xfrm>
            <a:off x="6096000" y="3731568"/>
            <a:ext cx="2054280" cy="461665"/>
          </a:xfrm>
          <a:prstGeom prst="rect">
            <a:avLst/>
          </a:prstGeom>
          <a:noFill/>
          <a:ln w="9525">
            <a:noFill/>
            <a:miter lim="800000"/>
            <a:headEnd/>
            <a:tailEnd/>
          </a:ln>
        </p:spPr>
        <p:txBody>
          <a:bodyPr wrap="none" anchor="ctr">
            <a:spAutoFit/>
          </a:bodyPr>
          <a:lstStyle/>
          <a:p>
            <a:pPr>
              <a:spcBef>
                <a:spcPct val="50000"/>
              </a:spcBef>
            </a:pPr>
            <a:r>
              <a:rPr lang="en-US" altLang="zh-CN" sz="2400" b="1"/>
              <a:t>C(9) A(5) s(10)</a:t>
            </a:r>
          </a:p>
        </p:txBody>
      </p:sp>
      <p:sp>
        <p:nvSpPr>
          <p:cNvPr id="128046" name="Text Box 46"/>
          <p:cNvSpPr txBox="1">
            <a:spLocks noChangeArrowheads="1"/>
          </p:cNvSpPr>
          <p:nvPr/>
        </p:nvSpPr>
        <p:spPr bwMode="auto">
          <a:xfrm>
            <a:off x="6096000" y="4188768"/>
            <a:ext cx="2050561" cy="461665"/>
          </a:xfrm>
          <a:prstGeom prst="rect">
            <a:avLst/>
          </a:prstGeom>
          <a:noFill/>
          <a:ln w="9525">
            <a:noFill/>
            <a:miter lim="800000"/>
            <a:headEnd/>
            <a:tailEnd/>
          </a:ln>
        </p:spPr>
        <p:txBody>
          <a:bodyPr wrap="none" anchor="ctr">
            <a:spAutoFit/>
          </a:bodyPr>
          <a:lstStyle/>
          <a:p>
            <a:pPr>
              <a:spcBef>
                <a:spcPct val="50000"/>
              </a:spcBef>
            </a:pPr>
            <a:r>
              <a:rPr lang="en-US" altLang="zh-CN" sz="2400" b="1"/>
              <a:t>B(7) C(9) s(10)</a:t>
            </a:r>
          </a:p>
        </p:txBody>
      </p:sp>
      <p:sp>
        <p:nvSpPr>
          <p:cNvPr id="128047" name="Text Box 47"/>
          <p:cNvSpPr txBox="1">
            <a:spLocks noChangeArrowheads="1"/>
          </p:cNvSpPr>
          <p:nvPr/>
        </p:nvSpPr>
        <p:spPr bwMode="auto">
          <a:xfrm>
            <a:off x="6096000" y="4645968"/>
            <a:ext cx="2690160" cy="461665"/>
          </a:xfrm>
          <a:prstGeom prst="rect">
            <a:avLst/>
          </a:prstGeom>
          <a:noFill/>
          <a:ln w="9525">
            <a:noFill/>
            <a:miter lim="800000"/>
            <a:headEnd/>
            <a:tailEnd/>
          </a:ln>
        </p:spPr>
        <p:txBody>
          <a:bodyPr wrap="none" anchor="ctr">
            <a:spAutoFit/>
          </a:bodyPr>
          <a:lstStyle/>
          <a:p>
            <a:pPr>
              <a:spcBef>
                <a:spcPct val="50000"/>
              </a:spcBef>
            </a:pPr>
            <a:r>
              <a:rPr lang="en-US" altLang="zh-CN" sz="2400" b="1"/>
              <a:t>A(4) B(7) C(9) s(10)</a:t>
            </a:r>
          </a:p>
        </p:txBody>
      </p:sp>
      <p:grpSp>
        <p:nvGrpSpPr>
          <p:cNvPr id="3" name="Group 51"/>
          <p:cNvGrpSpPr>
            <a:grpSpLocks/>
          </p:cNvGrpSpPr>
          <p:nvPr/>
        </p:nvGrpSpPr>
        <p:grpSpPr bwMode="auto">
          <a:xfrm>
            <a:off x="3657600" y="2819400"/>
            <a:ext cx="533400" cy="2286000"/>
            <a:chOff x="1872" y="1776"/>
            <a:chExt cx="336" cy="1440"/>
          </a:xfrm>
        </p:grpSpPr>
        <p:sp>
          <p:nvSpPr>
            <p:cNvPr id="81966" name="Line 48"/>
            <p:cNvSpPr>
              <a:spLocks noChangeShapeType="1"/>
            </p:cNvSpPr>
            <p:nvPr/>
          </p:nvSpPr>
          <p:spPr bwMode="auto">
            <a:xfrm>
              <a:off x="1872" y="1776"/>
              <a:ext cx="288" cy="0"/>
            </a:xfrm>
            <a:prstGeom prst="line">
              <a:avLst/>
            </a:prstGeom>
            <a:noFill/>
            <a:ln w="57150">
              <a:solidFill>
                <a:srgbClr val="FF0000"/>
              </a:solidFill>
              <a:round/>
              <a:headEnd/>
              <a:tailEnd/>
            </a:ln>
          </p:spPr>
          <p:txBody>
            <a:bodyPr wrap="none" anchor="ctr"/>
            <a:lstStyle/>
            <a:p>
              <a:endParaRPr lang="zh-CN" altLang="en-US" b="1"/>
            </a:p>
          </p:txBody>
        </p:sp>
        <p:sp>
          <p:nvSpPr>
            <p:cNvPr id="81967" name="Line 49"/>
            <p:cNvSpPr>
              <a:spLocks noChangeShapeType="1"/>
            </p:cNvSpPr>
            <p:nvPr/>
          </p:nvSpPr>
          <p:spPr bwMode="auto">
            <a:xfrm>
              <a:off x="1872" y="2352"/>
              <a:ext cx="288" cy="0"/>
            </a:xfrm>
            <a:prstGeom prst="line">
              <a:avLst/>
            </a:prstGeom>
            <a:noFill/>
            <a:ln w="57150">
              <a:solidFill>
                <a:srgbClr val="FF0000"/>
              </a:solidFill>
              <a:round/>
              <a:headEnd/>
              <a:tailEnd/>
            </a:ln>
          </p:spPr>
          <p:txBody>
            <a:bodyPr wrap="none" anchor="ctr"/>
            <a:lstStyle/>
            <a:p>
              <a:endParaRPr lang="zh-CN" altLang="en-US" b="1"/>
            </a:p>
          </p:txBody>
        </p:sp>
        <p:sp>
          <p:nvSpPr>
            <p:cNvPr id="81968" name="Line 50"/>
            <p:cNvSpPr>
              <a:spLocks noChangeShapeType="1"/>
            </p:cNvSpPr>
            <p:nvPr/>
          </p:nvSpPr>
          <p:spPr bwMode="auto">
            <a:xfrm>
              <a:off x="1920" y="3216"/>
              <a:ext cx="288" cy="0"/>
            </a:xfrm>
            <a:prstGeom prst="line">
              <a:avLst/>
            </a:prstGeom>
            <a:noFill/>
            <a:ln w="57150">
              <a:solidFill>
                <a:srgbClr val="FF0000"/>
              </a:solidFill>
              <a:round/>
              <a:headEnd/>
              <a:tailEnd/>
            </a:ln>
          </p:spPr>
          <p:txBody>
            <a:bodyPr wrap="none" anchor="ctr"/>
            <a:lstStyle/>
            <a:p>
              <a:endParaRPr lang="zh-CN" altLang="en-US" b="1"/>
            </a:p>
          </p:txBody>
        </p:sp>
      </p:grpSp>
      <p:grpSp>
        <p:nvGrpSpPr>
          <p:cNvPr id="4" name="Group 54"/>
          <p:cNvGrpSpPr>
            <a:grpSpLocks/>
          </p:cNvGrpSpPr>
          <p:nvPr/>
        </p:nvGrpSpPr>
        <p:grpSpPr bwMode="auto">
          <a:xfrm>
            <a:off x="3657600" y="3200400"/>
            <a:ext cx="533400" cy="1524000"/>
            <a:chOff x="1872" y="2016"/>
            <a:chExt cx="336" cy="960"/>
          </a:xfrm>
        </p:grpSpPr>
        <p:sp>
          <p:nvSpPr>
            <p:cNvPr id="81964" name="Line 52"/>
            <p:cNvSpPr>
              <a:spLocks noChangeShapeType="1"/>
            </p:cNvSpPr>
            <p:nvPr/>
          </p:nvSpPr>
          <p:spPr bwMode="auto">
            <a:xfrm>
              <a:off x="1872" y="2016"/>
              <a:ext cx="336" cy="0"/>
            </a:xfrm>
            <a:prstGeom prst="line">
              <a:avLst/>
            </a:prstGeom>
            <a:noFill/>
            <a:ln w="57150">
              <a:solidFill>
                <a:srgbClr val="FF0000"/>
              </a:solidFill>
              <a:round/>
              <a:headEnd/>
              <a:tailEnd/>
            </a:ln>
          </p:spPr>
          <p:txBody>
            <a:bodyPr wrap="none" anchor="ctr"/>
            <a:lstStyle/>
            <a:p>
              <a:endParaRPr lang="zh-CN" altLang="en-US" b="1"/>
            </a:p>
          </p:txBody>
        </p:sp>
        <p:sp>
          <p:nvSpPr>
            <p:cNvPr id="81965" name="Line 53"/>
            <p:cNvSpPr>
              <a:spLocks noChangeShapeType="1"/>
            </p:cNvSpPr>
            <p:nvPr/>
          </p:nvSpPr>
          <p:spPr bwMode="auto">
            <a:xfrm>
              <a:off x="1872" y="2976"/>
              <a:ext cx="336" cy="0"/>
            </a:xfrm>
            <a:prstGeom prst="line">
              <a:avLst/>
            </a:prstGeom>
            <a:noFill/>
            <a:ln w="57150">
              <a:solidFill>
                <a:srgbClr val="FF0000"/>
              </a:solidFill>
              <a:round/>
              <a:headEnd/>
              <a:tailEnd/>
            </a:ln>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0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0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80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80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80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80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80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80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80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80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80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280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280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280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3" grpId="0" autoUpdateAnimBg="0"/>
      <p:bldP spid="128034" grpId="0" autoUpdateAnimBg="0"/>
      <p:bldP spid="128035" grpId="0" autoUpdateAnimBg="0"/>
      <p:bldP spid="128036" grpId="0" autoUpdateAnimBg="0"/>
      <p:bldP spid="128037" grpId="0" autoUpdateAnimBg="0"/>
      <p:bldP spid="128038" grpId="0" autoUpdateAnimBg="0"/>
      <p:bldP spid="128039" grpId="0" autoUpdateAnimBg="0"/>
      <p:bldP spid="128040" grpId="0" autoUpdateAnimBg="0"/>
      <p:bldP spid="128041" grpId="0" autoUpdateAnimBg="0"/>
      <p:bldP spid="128042" grpId="0" autoUpdateAnimBg="0"/>
      <p:bldP spid="128043" grpId="0" autoUpdateAnimBg="0"/>
      <p:bldP spid="128044" grpId="0" autoUpdateAnimBg="0"/>
      <p:bldP spid="128045" grpId="0" autoUpdateAnimBg="0"/>
      <p:bldP spid="128046" grpId="0" autoUpdateAnimBg="0"/>
      <p:bldP spid="12804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509174B5-97BD-43ED-8AE5-EC6214D8D91F}" type="slidenum">
              <a:rPr lang="en-US" altLang="zh-CN" smtClean="0">
                <a:ea typeface="黑体" pitchFamily="49" charset="-122"/>
              </a:rPr>
              <a:pPr/>
              <a:t>68</a:t>
            </a:fld>
            <a:endParaRPr lang="en-US" altLang="zh-CN" smtClean="0">
              <a:ea typeface="黑体" pitchFamily="49" charset="-122"/>
            </a:endParaRPr>
          </a:p>
        </p:txBody>
      </p:sp>
      <p:sp>
        <p:nvSpPr>
          <p:cNvPr id="129026" name="Rectangle 2"/>
          <p:cNvSpPr>
            <a:spLocks noGrp="1" noChangeArrowheads="1"/>
          </p:cNvSpPr>
          <p:nvPr>
            <p:ph type="title"/>
          </p:nvPr>
        </p:nvSpPr>
        <p:spPr/>
        <p:txBody>
          <a:bodyPr/>
          <a:lstStyle/>
          <a:p>
            <a:pPr eaLnBrk="1" hangingPunct="1">
              <a:defRPr/>
            </a:pPr>
            <a:r>
              <a:rPr lang="zh-CN" altLang="en-US" smtClean="0"/>
              <a:t>出现多次扩展节点的原因</a:t>
            </a:r>
          </a:p>
        </p:txBody>
      </p:sp>
      <p:sp>
        <p:nvSpPr>
          <p:cNvPr id="82948" name="Rectangle 3"/>
          <p:cNvSpPr>
            <a:spLocks noGrp="1" noChangeArrowheads="1"/>
          </p:cNvSpPr>
          <p:nvPr>
            <p:ph type="body" idx="1"/>
          </p:nvPr>
        </p:nvSpPr>
        <p:spPr>
          <a:xfrm>
            <a:off x="685800" y="1981200"/>
            <a:ext cx="4476750" cy="4114800"/>
          </a:xfrm>
        </p:spPr>
        <p:txBody>
          <a:bodyPr>
            <a:normAutofit/>
          </a:bodyPr>
          <a:lstStyle/>
          <a:p>
            <a:pPr eaLnBrk="1" hangingPunct="1"/>
            <a:r>
              <a:rPr lang="zh-CN" altLang="en-US" sz="3200" b="1" dirty="0" smtClean="0"/>
              <a:t>在前面的扩展中，并没有找到从初始节点到当前节点的最短路径，如节点</a:t>
            </a:r>
            <a:r>
              <a:rPr lang="en-US" altLang="zh-CN" sz="3200" b="1" dirty="0" smtClean="0"/>
              <a:t>A</a:t>
            </a:r>
            <a:r>
              <a:rPr lang="zh-CN" altLang="en-US" sz="3200" b="1" dirty="0" smtClean="0"/>
              <a:t>。</a:t>
            </a:r>
          </a:p>
          <a:p>
            <a:pPr eaLnBrk="1" hangingPunct="1"/>
            <a:endParaRPr lang="zh-CN" altLang="en-US" sz="3200" b="1" dirty="0" smtClean="0"/>
          </a:p>
          <a:p>
            <a:pPr eaLnBrk="1" hangingPunct="1"/>
            <a:r>
              <a:rPr lang="zh-CN" altLang="en-US" sz="3200" b="1" dirty="0" smtClean="0"/>
              <a:t>问题的突破口？</a:t>
            </a:r>
          </a:p>
        </p:txBody>
      </p:sp>
      <p:sp>
        <p:nvSpPr>
          <p:cNvPr id="82949" name="Oval 5"/>
          <p:cNvSpPr>
            <a:spLocks noChangeArrowheads="1"/>
          </p:cNvSpPr>
          <p:nvPr/>
        </p:nvSpPr>
        <p:spPr bwMode="auto">
          <a:xfrm flipH="1">
            <a:off x="6896100" y="240347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2950" name="Oval 6"/>
          <p:cNvSpPr>
            <a:spLocks noChangeArrowheads="1"/>
          </p:cNvSpPr>
          <p:nvPr/>
        </p:nvSpPr>
        <p:spPr bwMode="auto">
          <a:xfrm flipH="1">
            <a:off x="6134100" y="324167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2951" name="Oval 7"/>
          <p:cNvSpPr>
            <a:spLocks noChangeArrowheads="1"/>
          </p:cNvSpPr>
          <p:nvPr/>
        </p:nvSpPr>
        <p:spPr bwMode="auto">
          <a:xfrm flipH="1">
            <a:off x="6819900" y="369887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2952" name="Oval 8"/>
          <p:cNvSpPr>
            <a:spLocks noChangeArrowheads="1"/>
          </p:cNvSpPr>
          <p:nvPr/>
        </p:nvSpPr>
        <p:spPr bwMode="auto">
          <a:xfrm flipH="1">
            <a:off x="7581900" y="407987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2953" name="Oval 9"/>
          <p:cNvSpPr>
            <a:spLocks noChangeArrowheads="1"/>
          </p:cNvSpPr>
          <p:nvPr/>
        </p:nvSpPr>
        <p:spPr bwMode="auto">
          <a:xfrm flipH="1">
            <a:off x="6515100" y="522287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82954" name="Line 10"/>
          <p:cNvSpPr>
            <a:spLocks noChangeShapeType="1"/>
          </p:cNvSpPr>
          <p:nvPr/>
        </p:nvSpPr>
        <p:spPr bwMode="auto">
          <a:xfrm flipH="1">
            <a:off x="6286500" y="2555875"/>
            <a:ext cx="6096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2955" name="Line 11"/>
          <p:cNvSpPr>
            <a:spLocks noChangeShapeType="1"/>
          </p:cNvSpPr>
          <p:nvPr/>
        </p:nvSpPr>
        <p:spPr bwMode="auto">
          <a:xfrm flipH="1">
            <a:off x="6896100" y="2632075"/>
            <a:ext cx="76200" cy="1066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2956" name="Line 12"/>
          <p:cNvSpPr>
            <a:spLocks noChangeShapeType="1"/>
          </p:cNvSpPr>
          <p:nvPr/>
        </p:nvSpPr>
        <p:spPr bwMode="auto">
          <a:xfrm>
            <a:off x="7048500" y="2555875"/>
            <a:ext cx="609600" cy="1524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2957" name="Line 13"/>
          <p:cNvSpPr>
            <a:spLocks noChangeShapeType="1"/>
          </p:cNvSpPr>
          <p:nvPr/>
        </p:nvSpPr>
        <p:spPr bwMode="auto">
          <a:xfrm flipH="1">
            <a:off x="6591300" y="4232275"/>
            <a:ext cx="990600" cy="990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2958" name="Line 14"/>
          <p:cNvSpPr>
            <a:spLocks noChangeShapeType="1"/>
          </p:cNvSpPr>
          <p:nvPr/>
        </p:nvSpPr>
        <p:spPr bwMode="auto">
          <a:xfrm>
            <a:off x="6286500" y="3394075"/>
            <a:ext cx="5334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2959" name="Line 15"/>
          <p:cNvSpPr>
            <a:spLocks noChangeShapeType="1"/>
          </p:cNvSpPr>
          <p:nvPr/>
        </p:nvSpPr>
        <p:spPr bwMode="auto">
          <a:xfrm>
            <a:off x="6972300" y="3851275"/>
            <a:ext cx="6096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2960" name="Text Box 16"/>
          <p:cNvSpPr txBox="1">
            <a:spLocks noChangeArrowheads="1"/>
          </p:cNvSpPr>
          <p:nvPr/>
        </p:nvSpPr>
        <p:spPr bwMode="auto">
          <a:xfrm>
            <a:off x="6999213" y="2142480"/>
            <a:ext cx="803426"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a:t>s(10)</a:t>
            </a:r>
          </a:p>
        </p:txBody>
      </p:sp>
      <p:sp>
        <p:nvSpPr>
          <p:cNvPr id="82961" name="Text Box 17"/>
          <p:cNvSpPr txBox="1">
            <a:spLocks noChangeArrowheads="1"/>
          </p:cNvSpPr>
          <p:nvPr/>
        </p:nvSpPr>
        <p:spPr bwMode="auto">
          <a:xfrm>
            <a:off x="7639516" y="3971280"/>
            <a:ext cx="755336"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A(1)</a:t>
            </a:r>
          </a:p>
        </p:txBody>
      </p:sp>
      <p:sp>
        <p:nvSpPr>
          <p:cNvPr id="82962" name="Text Box 18"/>
          <p:cNvSpPr txBox="1">
            <a:spLocks noChangeArrowheads="1"/>
          </p:cNvSpPr>
          <p:nvPr/>
        </p:nvSpPr>
        <p:spPr bwMode="auto">
          <a:xfrm>
            <a:off x="6506604" y="3830301"/>
            <a:ext cx="739305"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B(5)</a:t>
            </a:r>
          </a:p>
        </p:txBody>
      </p:sp>
      <p:sp>
        <p:nvSpPr>
          <p:cNvPr id="82963" name="Text Box 19"/>
          <p:cNvSpPr txBox="1">
            <a:spLocks noChangeArrowheads="1"/>
          </p:cNvSpPr>
          <p:nvPr/>
        </p:nvSpPr>
        <p:spPr bwMode="auto">
          <a:xfrm>
            <a:off x="5631892" y="2828280"/>
            <a:ext cx="739305"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C(8)</a:t>
            </a:r>
          </a:p>
        </p:txBody>
      </p:sp>
      <p:sp>
        <p:nvSpPr>
          <p:cNvPr id="82964" name="Text Box 20"/>
          <p:cNvSpPr txBox="1">
            <a:spLocks noChangeArrowheads="1"/>
          </p:cNvSpPr>
          <p:nvPr/>
        </p:nvSpPr>
        <p:spPr bwMode="auto">
          <a:xfrm>
            <a:off x="6081137" y="5571480"/>
            <a:ext cx="1071127"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a:t>G </a:t>
            </a:r>
            <a:r>
              <a:rPr lang="zh-CN" altLang="en-US" sz="2400" b="1"/>
              <a:t>目标</a:t>
            </a:r>
          </a:p>
        </p:txBody>
      </p:sp>
      <p:sp>
        <p:nvSpPr>
          <p:cNvPr id="82965" name="Text Box 21"/>
          <p:cNvSpPr txBox="1">
            <a:spLocks noChangeArrowheads="1"/>
          </p:cNvSpPr>
          <p:nvPr/>
        </p:nvSpPr>
        <p:spPr bwMode="auto">
          <a:xfrm>
            <a:off x="7429500" y="305688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6</a:t>
            </a:r>
            <a:endParaRPr lang="en-US" altLang="zh-CN" sz="2400" b="1"/>
          </a:p>
        </p:txBody>
      </p:sp>
      <p:sp>
        <p:nvSpPr>
          <p:cNvPr id="82966" name="Text Box 22"/>
          <p:cNvSpPr txBox="1">
            <a:spLocks noChangeArrowheads="1"/>
          </p:cNvSpPr>
          <p:nvPr/>
        </p:nvSpPr>
        <p:spPr bwMode="auto">
          <a:xfrm>
            <a:off x="6667500" y="290448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3</a:t>
            </a:r>
            <a:endParaRPr lang="en-US" altLang="zh-CN" sz="2400" b="1"/>
          </a:p>
        </p:txBody>
      </p:sp>
      <p:sp>
        <p:nvSpPr>
          <p:cNvPr id="82967" name="Text Box 23"/>
          <p:cNvSpPr txBox="1">
            <a:spLocks noChangeArrowheads="1"/>
          </p:cNvSpPr>
          <p:nvPr/>
        </p:nvSpPr>
        <p:spPr bwMode="auto">
          <a:xfrm>
            <a:off x="6438900" y="244728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dirty="0"/>
              <a:t>1</a:t>
            </a:r>
            <a:endParaRPr lang="en-US" altLang="zh-CN" sz="2400" b="1" dirty="0"/>
          </a:p>
        </p:txBody>
      </p:sp>
      <p:sp>
        <p:nvSpPr>
          <p:cNvPr id="82968" name="Text Box 24"/>
          <p:cNvSpPr txBox="1">
            <a:spLocks noChangeArrowheads="1"/>
          </p:cNvSpPr>
          <p:nvPr/>
        </p:nvSpPr>
        <p:spPr bwMode="auto">
          <a:xfrm>
            <a:off x="6272852" y="3465176"/>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dirty="0"/>
              <a:t>1</a:t>
            </a:r>
            <a:endParaRPr lang="en-US" altLang="zh-CN" sz="2400" b="1" dirty="0"/>
          </a:p>
        </p:txBody>
      </p:sp>
      <p:sp>
        <p:nvSpPr>
          <p:cNvPr id="82969" name="Text Box 25"/>
          <p:cNvSpPr txBox="1">
            <a:spLocks noChangeArrowheads="1"/>
          </p:cNvSpPr>
          <p:nvPr/>
        </p:nvSpPr>
        <p:spPr bwMode="auto">
          <a:xfrm>
            <a:off x="7124700" y="359028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1</a:t>
            </a:r>
            <a:endParaRPr lang="en-US" altLang="zh-CN" sz="2400" b="1"/>
          </a:p>
        </p:txBody>
      </p:sp>
      <p:sp>
        <p:nvSpPr>
          <p:cNvPr id="82970" name="Text Box 26"/>
          <p:cNvSpPr txBox="1">
            <a:spLocks noChangeArrowheads="1"/>
          </p:cNvSpPr>
          <p:nvPr/>
        </p:nvSpPr>
        <p:spPr bwMode="auto">
          <a:xfrm>
            <a:off x="6819900" y="442848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8</a:t>
            </a:r>
            <a:endParaRPr lang="en-US" altLang="zh-CN" sz="2400"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62F3694B-1DE9-4B35-BDA2-1EAFD50D190C}" type="slidenum">
              <a:rPr lang="en-US" altLang="zh-CN" smtClean="0">
                <a:ea typeface="黑体" pitchFamily="49" charset="-122"/>
              </a:rPr>
              <a:pPr/>
              <a:t>69</a:t>
            </a:fld>
            <a:endParaRPr lang="en-US" altLang="zh-CN" smtClean="0">
              <a:ea typeface="黑体" pitchFamily="49" charset="-122"/>
            </a:endParaRPr>
          </a:p>
        </p:txBody>
      </p:sp>
      <p:sp>
        <p:nvSpPr>
          <p:cNvPr id="130050" name="Rectangle 2"/>
          <p:cNvSpPr>
            <a:spLocks noGrp="1" noChangeArrowheads="1"/>
          </p:cNvSpPr>
          <p:nvPr>
            <p:ph type="title"/>
          </p:nvPr>
        </p:nvSpPr>
        <p:spPr/>
        <p:txBody>
          <a:bodyPr/>
          <a:lstStyle/>
          <a:p>
            <a:pPr eaLnBrk="1" hangingPunct="1">
              <a:defRPr/>
            </a:pPr>
            <a:r>
              <a:rPr lang="zh-CN" altLang="en-US" smtClean="0"/>
              <a:t>解决的途径</a:t>
            </a:r>
          </a:p>
        </p:txBody>
      </p:sp>
      <p:sp>
        <p:nvSpPr>
          <p:cNvPr id="83972" name="Rectangle 3"/>
          <p:cNvSpPr>
            <a:spLocks noGrp="1" noChangeArrowheads="1"/>
          </p:cNvSpPr>
          <p:nvPr>
            <p:ph type="body" idx="1"/>
          </p:nvPr>
        </p:nvSpPr>
        <p:spPr>
          <a:xfrm>
            <a:off x="914400" y="1746912"/>
            <a:ext cx="7772400" cy="4272887"/>
          </a:xfrm>
        </p:spPr>
        <p:txBody>
          <a:bodyPr>
            <a:normAutofit/>
          </a:bodyPr>
          <a:lstStyle/>
          <a:p>
            <a:pPr eaLnBrk="1" hangingPunct="1"/>
            <a:r>
              <a:rPr lang="zh-CN" altLang="en-US" sz="3200" b="1" dirty="0" smtClean="0"/>
              <a:t>对</a:t>
            </a:r>
            <a:r>
              <a:rPr lang="en-US" altLang="zh-CN" sz="3200" b="1" dirty="0" smtClean="0"/>
              <a:t>h</a:t>
            </a:r>
            <a:r>
              <a:rPr lang="zh-CN" altLang="en-US" sz="3200" b="1" dirty="0" smtClean="0"/>
              <a:t>加以限制</a:t>
            </a:r>
          </a:p>
          <a:p>
            <a:pPr lvl="1" eaLnBrk="1" hangingPunct="1"/>
            <a:r>
              <a:rPr lang="zh-CN" altLang="en-US" sz="2800" b="1" dirty="0" smtClean="0"/>
              <a:t>能否对</a:t>
            </a:r>
            <a:r>
              <a:rPr lang="en-US" altLang="zh-CN" sz="2800" b="1" dirty="0" smtClean="0"/>
              <a:t>h</a:t>
            </a:r>
            <a:r>
              <a:rPr lang="zh-CN" altLang="en-US" sz="2800" b="1" dirty="0" smtClean="0"/>
              <a:t>增加适当的限制，使得第一次扩展一个节点时，就找到了从</a:t>
            </a:r>
            <a:r>
              <a:rPr lang="en-US" altLang="zh-CN" sz="2800" b="1" dirty="0" smtClean="0"/>
              <a:t>s</a:t>
            </a:r>
            <a:r>
              <a:rPr lang="zh-CN" altLang="en-US" sz="2800" b="1" dirty="0" smtClean="0"/>
              <a:t>到该节点的最短路径。</a:t>
            </a:r>
          </a:p>
          <a:p>
            <a:pPr eaLnBrk="1" hangingPunct="1"/>
            <a:r>
              <a:rPr lang="zh-CN" altLang="en-US" sz="3200" b="1" dirty="0" smtClean="0"/>
              <a:t>对算法加以改进</a:t>
            </a:r>
          </a:p>
          <a:p>
            <a:pPr lvl="1" eaLnBrk="1" hangingPunct="1"/>
            <a:r>
              <a:rPr lang="zh-CN" altLang="en-US" sz="2800" b="1" dirty="0" smtClean="0"/>
              <a:t>能否对算法加以改进，避免或减少节点的多次扩展。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12D0E26D-B4F4-4C4A-A8FC-EE1C3DDE4A98}" type="slidenum">
              <a:rPr lang="en-US" altLang="zh-CN" smtClean="0">
                <a:ea typeface="黑体" pitchFamily="49" charset="-122"/>
              </a:rPr>
              <a:pPr/>
              <a:t>7</a:t>
            </a:fld>
            <a:endParaRPr lang="en-US" altLang="zh-CN" smtClean="0">
              <a:ea typeface="黑体" pitchFamily="49" charset="-122"/>
            </a:endParaRPr>
          </a:p>
        </p:txBody>
      </p:sp>
      <p:graphicFrame>
        <p:nvGraphicFramePr>
          <p:cNvPr id="2050" name="Object 2"/>
          <p:cNvGraphicFramePr>
            <a:graphicFrameLocks noChangeAspect="1"/>
          </p:cNvGraphicFramePr>
          <p:nvPr/>
        </p:nvGraphicFramePr>
        <p:xfrm>
          <a:off x="4956175" y="300038"/>
          <a:ext cx="2874963" cy="2595562"/>
        </p:xfrm>
        <a:graphic>
          <a:graphicData uri="http://schemas.openxmlformats.org/presentationml/2006/ole">
            <p:oleObj spid="_x0000_s16386" name="Document" r:id="rId3" imgW="7091239" imgH="4625390" progId="Word.Document.8">
              <p:embed/>
            </p:oleObj>
          </a:graphicData>
        </a:graphic>
      </p:graphicFrame>
      <p:sp>
        <p:nvSpPr>
          <p:cNvPr id="2052" name="Text Box 3"/>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p>
            <a:fld id="{F63BC169-7F44-4BB6-A7EF-20942407EC48}" type="slidenum">
              <a:rPr lang="en-US" altLang="zh-CN" smtClean="0">
                <a:ea typeface="黑体" pitchFamily="49" charset="-122"/>
              </a:rPr>
              <a:pPr/>
              <a:t>70</a:t>
            </a:fld>
            <a:endParaRPr lang="en-US" altLang="zh-CN" smtClean="0">
              <a:ea typeface="黑体" pitchFamily="49" charset="-122"/>
            </a:endParaRPr>
          </a:p>
        </p:txBody>
      </p:sp>
      <p:sp>
        <p:nvSpPr>
          <p:cNvPr id="131074" name="Rectangle 2"/>
          <p:cNvSpPr>
            <a:spLocks noGrp="1" noChangeArrowheads="1"/>
          </p:cNvSpPr>
          <p:nvPr>
            <p:ph type="title"/>
          </p:nvPr>
        </p:nvSpPr>
        <p:spPr/>
        <p:txBody>
          <a:bodyPr/>
          <a:lstStyle/>
          <a:p>
            <a:pPr eaLnBrk="1" hangingPunct="1">
              <a:defRPr/>
            </a:pPr>
            <a:r>
              <a:rPr lang="zh-CN" altLang="en-US" smtClean="0"/>
              <a:t>改进的条件</a:t>
            </a:r>
          </a:p>
        </p:txBody>
      </p:sp>
      <p:sp>
        <p:nvSpPr>
          <p:cNvPr id="84996" name="Rectangle 3"/>
          <p:cNvSpPr>
            <a:spLocks noGrp="1" noChangeArrowheads="1"/>
          </p:cNvSpPr>
          <p:nvPr>
            <p:ph type="body" idx="1"/>
          </p:nvPr>
        </p:nvSpPr>
        <p:spPr>
          <a:xfrm>
            <a:off x="914400" y="1774208"/>
            <a:ext cx="7772400" cy="4245591"/>
          </a:xfrm>
        </p:spPr>
        <p:txBody>
          <a:bodyPr>
            <a:normAutofit/>
          </a:bodyPr>
          <a:lstStyle/>
          <a:p>
            <a:pPr eaLnBrk="1" hangingPunct="1"/>
            <a:r>
              <a:rPr lang="zh-CN" altLang="en-US" sz="3200" b="1" dirty="0" smtClean="0"/>
              <a:t>可采纳性不变</a:t>
            </a:r>
          </a:p>
          <a:p>
            <a:pPr eaLnBrk="1" hangingPunct="1"/>
            <a:r>
              <a:rPr lang="zh-CN" altLang="en-US" sz="3200" b="1" dirty="0" smtClean="0"/>
              <a:t>不多扩展节点</a:t>
            </a:r>
          </a:p>
          <a:p>
            <a:pPr eaLnBrk="1" hangingPunct="1"/>
            <a:r>
              <a:rPr lang="zh-CN" altLang="en-US" sz="3200" b="1" dirty="0" smtClean="0"/>
              <a:t>不增加算法的复杂性</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p>
            <a:fld id="{A3CF24F0-E3B9-41BC-9F26-7682632B12C3}" type="slidenum">
              <a:rPr lang="en-US" altLang="zh-CN" smtClean="0">
                <a:ea typeface="黑体" pitchFamily="49" charset="-122"/>
              </a:rPr>
              <a:pPr/>
              <a:t>71</a:t>
            </a:fld>
            <a:endParaRPr lang="en-US" altLang="zh-CN" smtClean="0">
              <a:ea typeface="黑体" pitchFamily="49" charset="-122"/>
            </a:endParaRPr>
          </a:p>
        </p:txBody>
      </p:sp>
      <p:sp>
        <p:nvSpPr>
          <p:cNvPr id="132098" name="Rectangle 2"/>
          <p:cNvSpPr>
            <a:spLocks noGrp="1" noChangeArrowheads="1"/>
          </p:cNvSpPr>
          <p:nvPr>
            <p:ph type="title"/>
          </p:nvPr>
        </p:nvSpPr>
        <p:spPr>
          <a:xfrm>
            <a:off x="685800" y="228600"/>
            <a:ext cx="7772400" cy="762000"/>
          </a:xfrm>
        </p:spPr>
        <p:txBody>
          <a:bodyPr/>
          <a:lstStyle/>
          <a:p>
            <a:pPr eaLnBrk="1" hangingPunct="1">
              <a:defRPr/>
            </a:pPr>
            <a:r>
              <a:rPr lang="zh-CN" altLang="en-US" smtClean="0"/>
              <a:t>对</a:t>
            </a:r>
            <a:r>
              <a:rPr lang="en-US" altLang="zh-CN" smtClean="0"/>
              <a:t>h</a:t>
            </a:r>
            <a:r>
              <a:rPr lang="zh-CN" altLang="en-US" smtClean="0"/>
              <a:t>加以限制</a:t>
            </a:r>
          </a:p>
        </p:txBody>
      </p:sp>
      <p:sp>
        <p:nvSpPr>
          <p:cNvPr id="86020" name="Rectangle 3"/>
          <p:cNvSpPr>
            <a:spLocks noGrp="1" noChangeArrowheads="1"/>
          </p:cNvSpPr>
          <p:nvPr>
            <p:ph type="body" idx="1"/>
          </p:nvPr>
        </p:nvSpPr>
        <p:spPr>
          <a:xfrm>
            <a:off x="685800" y="1219200"/>
            <a:ext cx="7772400" cy="4876800"/>
          </a:xfrm>
        </p:spPr>
        <p:txBody>
          <a:bodyPr/>
          <a:lstStyle/>
          <a:p>
            <a:pPr eaLnBrk="1" hangingPunct="1"/>
            <a:r>
              <a:rPr lang="zh-CN" altLang="en-US" sz="3200" b="1" dirty="0" smtClean="0"/>
              <a:t>定义：一个启发函数</a:t>
            </a:r>
            <a:r>
              <a:rPr lang="en-US" altLang="zh-CN" sz="3200" b="1" dirty="0" smtClean="0"/>
              <a:t>h</a:t>
            </a:r>
            <a:r>
              <a:rPr lang="zh-CN" altLang="en-US" sz="3200" b="1" dirty="0" smtClean="0"/>
              <a:t>，如果对所有节点</a:t>
            </a:r>
            <a:r>
              <a:rPr lang="en-US" altLang="zh-CN" sz="3200" b="1" dirty="0" err="1" smtClean="0"/>
              <a:t>n</a:t>
            </a:r>
            <a:r>
              <a:rPr lang="en-US" altLang="zh-CN" sz="3200" b="1" baseline="-25000" dirty="0" err="1" smtClean="0"/>
              <a:t>i</a:t>
            </a:r>
            <a:r>
              <a:rPr lang="zh-CN" altLang="en-US" sz="3200" b="1" dirty="0" smtClean="0"/>
              <a:t>和</a:t>
            </a:r>
            <a:r>
              <a:rPr lang="en-US" altLang="zh-CN" sz="3200" b="1" dirty="0" err="1" smtClean="0"/>
              <a:t>n</a:t>
            </a:r>
            <a:r>
              <a:rPr lang="en-US" altLang="zh-CN" sz="3200" b="1" baseline="-25000" dirty="0" err="1" smtClean="0"/>
              <a:t>j</a:t>
            </a:r>
            <a:r>
              <a:rPr lang="zh-CN" altLang="en-US" sz="3200" b="1" dirty="0" smtClean="0"/>
              <a:t>，其中</a:t>
            </a:r>
            <a:r>
              <a:rPr lang="en-US" altLang="zh-CN" sz="3200" b="1" dirty="0" err="1" smtClean="0"/>
              <a:t>n</a:t>
            </a:r>
            <a:r>
              <a:rPr lang="en-US" altLang="zh-CN" sz="3200" b="1" baseline="-25000" dirty="0" err="1" smtClean="0"/>
              <a:t>j</a:t>
            </a:r>
            <a:r>
              <a:rPr lang="zh-CN" altLang="en-US" sz="3200" b="1" dirty="0" smtClean="0"/>
              <a:t>是</a:t>
            </a:r>
            <a:r>
              <a:rPr lang="en-US" altLang="zh-CN" sz="3200" b="1" dirty="0" err="1" smtClean="0"/>
              <a:t>n</a:t>
            </a:r>
            <a:r>
              <a:rPr lang="en-US" altLang="zh-CN" sz="3200" b="1" baseline="-25000" dirty="0" err="1" smtClean="0"/>
              <a:t>i</a:t>
            </a:r>
            <a:r>
              <a:rPr lang="zh-CN" altLang="en-US" sz="3200" b="1" dirty="0" smtClean="0"/>
              <a:t>的子节点，满足</a:t>
            </a:r>
          </a:p>
          <a:p>
            <a:pPr eaLnBrk="1" hangingPunct="1">
              <a:buFont typeface="Wingdings" pitchFamily="2" charset="2"/>
              <a:buNone/>
            </a:pPr>
            <a:r>
              <a:rPr lang="en-US" altLang="en-US" sz="3200" b="1" dirty="0" smtClean="0"/>
              <a:t>		</a:t>
            </a:r>
            <a:r>
              <a:rPr lang="en-US" altLang="zh-CN" sz="3200" b="1" dirty="0" smtClean="0"/>
              <a:t>h(</a:t>
            </a:r>
            <a:r>
              <a:rPr lang="en-US" altLang="zh-CN" sz="3200" b="1" dirty="0" err="1" smtClean="0"/>
              <a:t>n</a:t>
            </a:r>
            <a:r>
              <a:rPr lang="en-US" altLang="zh-CN" sz="3200" b="1" baseline="-25000" dirty="0" err="1" smtClean="0"/>
              <a:t>i</a:t>
            </a:r>
            <a:r>
              <a:rPr lang="en-US" altLang="zh-CN" sz="3200" b="1" dirty="0" smtClean="0"/>
              <a:t>) - h(</a:t>
            </a:r>
            <a:r>
              <a:rPr lang="en-US" altLang="zh-CN" sz="3200" b="1" dirty="0" err="1" smtClean="0"/>
              <a:t>n</a:t>
            </a:r>
            <a:r>
              <a:rPr lang="en-US" altLang="zh-CN" sz="3200" b="1" baseline="-25000" dirty="0" err="1" smtClean="0"/>
              <a:t>j</a:t>
            </a:r>
            <a:r>
              <a:rPr lang="en-US" altLang="zh-CN" sz="3200" b="1" dirty="0" smtClean="0"/>
              <a:t>) ≤ c(</a:t>
            </a:r>
            <a:r>
              <a:rPr lang="en-US" altLang="zh-CN" sz="3200" b="1" dirty="0" err="1" smtClean="0"/>
              <a:t>n</a:t>
            </a:r>
            <a:r>
              <a:rPr lang="en-US" altLang="zh-CN" sz="3200" b="1" baseline="-25000" dirty="0" err="1" smtClean="0"/>
              <a:t>i</a:t>
            </a:r>
            <a:r>
              <a:rPr lang="en-US" altLang="zh-CN" sz="3200" b="1" dirty="0" smtClean="0"/>
              <a:t>, </a:t>
            </a:r>
            <a:r>
              <a:rPr lang="en-US" altLang="zh-CN" sz="3200" b="1" dirty="0" err="1" smtClean="0"/>
              <a:t>n</a:t>
            </a:r>
            <a:r>
              <a:rPr lang="en-US" altLang="zh-CN" sz="3200" b="1" baseline="-25000" dirty="0" err="1" smtClean="0"/>
              <a:t>j</a:t>
            </a:r>
            <a:r>
              <a:rPr lang="en-US" altLang="zh-CN" sz="3200" b="1" dirty="0" smtClean="0"/>
              <a:t>)</a:t>
            </a:r>
          </a:p>
          <a:p>
            <a:pPr eaLnBrk="1" hangingPunct="1">
              <a:buFont typeface="Wingdings" pitchFamily="2" charset="2"/>
              <a:buNone/>
            </a:pPr>
            <a:r>
              <a:rPr lang="en-US" altLang="zh-CN" sz="3200" b="1" dirty="0" smtClean="0"/>
              <a:t>		h(t) = 0</a:t>
            </a:r>
          </a:p>
          <a:p>
            <a:pPr eaLnBrk="1" hangingPunct="1">
              <a:buFont typeface="Wingdings" pitchFamily="2" charset="2"/>
              <a:buNone/>
            </a:pPr>
            <a:r>
              <a:rPr lang="en-US" altLang="zh-CN" sz="3200" b="1" dirty="0" smtClean="0"/>
              <a:t>	</a:t>
            </a:r>
            <a:r>
              <a:rPr lang="zh-CN" altLang="en-US" sz="3200" b="1" dirty="0" smtClean="0"/>
              <a:t>或</a:t>
            </a:r>
          </a:p>
          <a:p>
            <a:pPr eaLnBrk="1" hangingPunct="1">
              <a:buFont typeface="Wingdings" pitchFamily="2" charset="2"/>
              <a:buNone/>
            </a:pPr>
            <a:r>
              <a:rPr lang="zh-CN" altLang="en-US" sz="3200" b="1" dirty="0" smtClean="0"/>
              <a:t>         </a:t>
            </a:r>
            <a:r>
              <a:rPr lang="en-US" altLang="zh-CN" sz="3200" b="1" dirty="0" smtClean="0"/>
              <a:t>h(</a:t>
            </a:r>
            <a:r>
              <a:rPr lang="en-US" altLang="zh-CN" sz="3200" b="1" dirty="0" err="1" smtClean="0"/>
              <a:t>n</a:t>
            </a:r>
            <a:r>
              <a:rPr lang="en-US" altLang="zh-CN" sz="3200" b="1" baseline="-25000" dirty="0" err="1" smtClean="0"/>
              <a:t>i</a:t>
            </a:r>
            <a:r>
              <a:rPr lang="en-US" altLang="zh-CN" sz="3200" b="1" dirty="0" smtClean="0"/>
              <a:t>) ≤ c(</a:t>
            </a:r>
            <a:r>
              <a:rPr lang="en-US" altLang="zh-CN" sz="3200" b="1" dirty="0" err="1" smtClean="0"/>
              <a:t>n</a:t>
            </a:r>
            <a:r>
              <a:rPr lang="en-US" altLang="zh-CN" sz="3200" b="1" baseline="-25000" dirty="0" err="1" smtClean="0"/>
              <a:t>i</a:t>
            </a:r>
            <a:r>
              <a:rPr lang="en-US" altLang="zh-CN" sz="3200" b="1" dirty="0" smtClean="0"/>
              <a:t>, </a:t>
            </a:r>
            <a:r>
              <a:rPr lang="en-US" altLang="zh-CN" sz="3200" b="1" dirty="0" err="1" smtClean="0"/>
              <a:t>n</a:t>
            </a:r>
            <a:r>
              <a:rPr lang="en-US" altLang="zh-CN" sz="3200" b="1" baseline="-25000" dirty="0" err="1" smtClean="0"/>
              <a:t>j</a:t>
            </a:r>
            <a:r>
              <a:rPr lang="en-US" altLang="zh-CN" sz="3200" b="1" dirty="0" smtClean="0"/>
              <a:t>) + h(</a:t>
            </a:r>
            <a:r>
              <a:rPr lang="en-US" altLang="zh-CN" sz="3200" b="1" dirty="0" err="1" smtClean="0"/>
              <a:t>n</a:t>
            </a:r>
            <a:r>
              <a:rPr lang="en-US" altLang="zh-CN" sz="3200" b="1" baseline="-25000" dirty="0" err="1" smtClean="0"/>
              <a:t>j</a:t>
            </a:r>
            <a:r>
              <a:rPr lang="en-US" altLang="zh-CN" sz="3200" b="1" dirty="0" smtClean="0"/>
              <a:t>) </a:t>
            </a:r>
          </a:p>
          <a:p>
            <a:pPr eaLnBrk="1" hangingPunct="1">
              <a:buFont typeface="Wingdings" pitchFamily="2" charset="2"/>
              <a:buNone/>
            </a:pPr>
            <a:r>
              <a:rPr lang="en-US" altLang="zh-CN" sz="3200" b="1" dirty="0" smtClean="0"/>
              <a:t>		h(t) = 0</a:t>
            </a:r>
          </a:p>
          <a:p>
            <a:pPr eaLnBrk="1" hangingPunct="1">
              <a:buFont typeface="Wingdings" pitchFamily="2" charset="2"/>
              <a:buNone/>
            </a:pPr>
            <a:r>
              <a:rPr lang="en-US" altLang="zh-CN" sz="3200" b="1" dirty="0" smtClean="0"/>
              <a:t>    </a:t>
            </a:r>
            <a:r>
              <a:rPr lang="zh-CN" altLang="en-US" sz="3200" b="1" dirty="0" smtClean="0"/>
              <a:t>则称</a:t>
            </a:r>
            <a:r>
              <a:rPr lang="en-US" altLang="zh-CN" sz="3200" b="1" dirty="0" smtClean="0"/>
              <a:t>h</a:t>
            </a:r>
            <a:r>
              <a:rPr lang="zh-CN" altLang="en-US" sz="3200" b="1" dirty="0" smtClean="0"/>
              <a:t>是单调的</a:t>
            </a:r>
            <a:r>
              <a:rPr lang="zh-CN" altLang="en-US" b="1" dirty="0" smtClean="0"/>
              <a:t>。</a:t>
            </a:r>
          </a:p>
        </p:txBody>
      </p:sp>
      <p:sp>
        <p:nvSpPr>
          <p:cNvPr id="86021" name="AutoShape 4"/>
          <p:cNvSpPr>
            <a:spLocks/>
          </p:cNvSpPr>
          <p:nvPr/>
        </p:nvSpPr>
        <p:spPr bwMode="auto">
          <a:xfrm>
            <a:off x="1371600" y="2514600"/>
            <a:ext cx="228600" cy="762000"/>
          </a:xfrm>
          <a:prstGeom prst="leftBrace">
            <a:avLst>
              <a:gd name="adj1" fmla="val 27778"/>
              <a:gd name="adj2" fmla="val 50000"/>
            </a:avLst>
          </a:prstGeom>
          <a:noFill/>
          <a:ln w="9525">
            <a:solidFill>
              <a:schemeClr val="tx1"/>
            </a:solidFill>
            <a:round/>
            <a:headEnd/>
            <a:tailEnd/>
          </a:ln>
        </p:spPr>
        <p:txBody>
          <a:bodyPr wrap="none" anchor="ctr"/>
          <a:lstStyle/>
          <a:p>
            <a:endParaRPr lang="zh-CN" altLang="en-US"/>
          </a:p>
        </p:txBody>
      </p:sp>
      <p:sp>
        <p:nvSpPr>
          <p:cNvPr id="86022" name="Oval 5"/>
          <p:cNvSpPr>
            <a:spLocks noChangeArrowheads="1"/>
          </p:cNvSpPr>
          <p:nvPr/>
        </p:nvSpPr>
        <p:spPr bwMode="auto">
          <a:xfrm>
            <a:off x="6781800" y="34290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86023" name="Oval 6"/>
          <p:cNvSpPr>
            <a:spLocks noChangeArrowheads="1"/>
          </p:cNvSpPr>
          <p:nvPr/>
        </p:nvSpPr>
        <p:spPr bwMode="auto">
          <a:xfrm>
            <a:off x="6019800" y="43434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86024" name="Oval 7"/>
          <p:cNvSpPr>
            <a:spLocks noChangeArrowheads="1"/>
          </p:cNvSpPr>
          <p:nvPr/>
        </p:nvSpPr>
        <p:spPr bwMode="auto">
          <a:xfrm>
            <a:off x="7620000" y="5638800"/>
            <a:ext cx="152400" cy="152400"/>
          </a:xfrm>
          <a:prstGeom prst="ellipse">
            <a:avLst/>
          </a:prstGeom>
          <a:noFill/>
          <a:ln w="57150">
            <a:solidFill>
              <a:schemeClr val="tx1"/>
            </a:solidFill>
            <a:round/>
            <a:headEnd/>
            <a:tailEnd/>
          </a:ln>
        </p:spPr>
        <p:txBody>
          <a:bodyPr wrap="none" anchor="ctr"/>
          <a:lstStyle/>
          <a:p>
            <a:endParaRPr lang="zh-CN" altLang="en-US"/>
          </a:p>
        </p:txBody>
      </p:sp>
      <p:sp>
        <p:nvSpPr>
          <p:cNvPr id="86025" name="Line 8"/>
          <p:cNvSpPr>
            <a:spLocks noChangeShapeType="1"/>
          </p:cNvSpPr>
          <p:nvPr/>
        </p:nvSpPr>
        <p:spPr bwMode="auto">
          <a:xfrm flipH="1">
            <a:off x="6172200" y="3581400"/>
            <a:ext cx="609600" cy="762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86026" name="Line 9"/>
          <p:cNvSpPr>
            <a:spLocks noChangeShapeType="1"/>
          </p:cNvSpPr>
          <p:nvPr/>
        </p:nvSpPr>
        <p:spPr bwMode="auto">
          <a:xfrm>
            <a:off x="6858000" y="3581400"/>
            <a:ext cx="838200" cy="2057400"/>
          </a:xfrm>
          <a:prstGeom prst="line">
            <a:avLst/>
          </a:prstGeom>
          <a:noFill/>
          <a:ln w="57150" cap="rnd">
            <a:solidFill>
              <a:schemeClr val="tx1"/>
            </a:solidFill>
            <a:prstDash val="sysDot"/>
            <a:round/>
            <a:headEnd/>
            <a:tailEnd type="triangle" w="med" len="med"/>
          </a:ln>
        </p:spPr>
        <p:txBody>
          <a:bodyPr wrap="none" anchor="ctr"/>
          <a:lstStyle/>
          <a:p>
            <a:endParaRPr lang="zh-CN" altLang="en-US"/>
          </a:p>
        </p:txBody>
      </p:sp>
      <p:sp>
        <p:nvSpPr>
          <p:cNvPr id="86027" name="Text Box 10"/>
          <p:cNvSpPr txBox="1">
            <a:spLocks noChangeArrowheads="1"/>
          </p:cNvSpPr>
          <p:nvPr/>
        </p:nvSpPr>
        <p:spPr bwMode="auto">
          <a:xfrm>
            <a:off x="7315200" y="4188768"/>
            <a:ext cx="814647" cy="461665"/>
          </a:xfrm>
          <a:prstGeom prst="rect">
            <a:avLst/>
          </a:prstGeom>
          <a:noFill/>
          <a:ln w="9525">
            <a:noFill/>
            <a:miter lim="800000"/>
            <a:headEnd/>
            <a:tailEnd/>
          </a:ln>
        </p:spPr>
        <p:txBody>
          <a:bodyPr wrap="none" anchor="ctr">
            <a:spAutoFit/>
          </a:bodyPr>
          <a:lstStyle/>
          <a:p>
            <a:pPr>
              <a:spcBef>
                <a:spcPct val="50000"/>
              </a:spcBef>
            </a:pPr>
            <a:r>
              <a:rPr lang="en-US" altLang="zh-CN" sz="2400" b="1"/>
              <a:t>h(n</a:t>
            </a:r>
            <a:r>
              <a:rPr lang="en-US" altLang="zh-CN" sz="2400" b="1" baseline="-25000"/>
              <a:t>i</a:t>
            </a:r>
            <a:r>
              <a:rPr lang="en-US" altLang="zh-CN" sz="2400" b="1"/>
              <a:t>)</a:t>
            </a:r>
          </a:p>
        </p:txBody>
      </p:sp>
      <p:sp>
        <p:nvSpPr>
          <p:cNvPr id="86028" name="Line 11"/>
          <p:cNvSpPr>
            <a:spLocks noChangeShapeType="1"/>
          </p:cNvSpPr>
          <p:nvPr/>
        </p:nvSpPr>
        <p:spPr bwMode="auto">
          <a:xfrm>
            <a:off x="6172200" y="4495800"/>
            <a:ext cx="1447800" cy="1143000"/>
          </a:xfrm>
          <a:prstGeom prst="line">
            <a:avLst/>
          </a:prstGeom>
          <a:noFill/>
          <a:ln w="57150" cap="rnd">
            <a:solidFill>
              <a:schemeClr val="tx1"/>
            </a:solidFill>
            <a:prstDash val="sysDot"/>
            <a:round/>
            <a:headEnd/>
            <a:tailEnd type="triangle" w="med" len="med"/>
          </a:ln>
        </p:spPr>
        <p:txBody>
          <a:bodyPr wrap="none" anchor="ctr"/>
          <a:lstStyle/>
          <a:p>
            <a:endParaRPr lang="zh-CN" altLang="en-US"/>
          </a:p>
        </p:txBody>
      </p:sp>
      <p:sp>
        <p:nvSpPr>
          <p:cNvPr id="86029" name="Text Box 12"/>
          <p:cNvSpPr txBox="1">
            <a:spLocks noChangeArrowheads="1"/>
          </p:cNvSpPr>
          <p:nvPr/>
        </p:nvSpPr>
        <p:spPr bwMode="auto">
          <a:xfrm>
            <a:off x="6629400" y="2893368"/>
            <a:ext cx="417102" cy="461665"/>
          </a:xfrm>
          <a:prstGeom prst="rect">
            <a:avLst/>
          </a:prstGeom>
          <a:noFill/>
          <a:ln w="9525">
            <a:noFill/>
            <a:miter lim="800000"/>
            <a:headEnd/>
            <a:tailEnd/>
          </a:ln>
        </p:spPr>
        <p:txBody>
          <a:bodyPr wrap="none" anchor="ctr">
            <a:spAutoFit/>
          </a:bodyPr>
          <a:lstStyle/>
          <a:p>
            <a:pPr>
              <a:spcBef>
                <a:spcPct val="50000"/>
              </a:spcBef>
            </a:pPr>
            <a:r>
              <a:rPr lang="en-US" altLang="zh-CN" sz="2400" b="1" dirty="0" err="1"/>
              <a:t>n</a:t>
            </a:r>
            <a:r>
              <a:rPr lang="en-US" altLang="zh-CN" sz="2400" b="1" baseline="-25000" dirty="0" err="1"/>
              <a:t>i</a:t>
            </a:r>
            <a:endParaRPr lang="en-US" altLang="zh-CN" sz="2400" b="1" baseline="-25000" dirty="0"/>
          </a:p>
        </p:txBody>
      </p:sp>
      <p:sp>
        <p:nvSpPr>
          <p:cNvPr id="86030" name="Text Box 13"/>
          <p:cNvSpPr txBox="1">
            <a:spLocks noChangeArrowheads="1"/>
          </p:cNvSpPr>
          <p:nvPr/>
        </p:nvSpPr>
        <p:spPr bwMode="auto">
          <a:xfrm>
            <a:off x="5562600" y="4188768"/>
            <a:ext cx="417102" cy="461665"/>
          </a:xfrm>
          <a:prstGeom prst="rect">
            <a:avLst/>
          </a:prstGeom>
          <a:noFill/>
          <a:ln w="9525">
            <a:noFill/>
            <a:miter lim="800000"/>
            <a:headEnd/>
            <a:tailEnd/>
          </a:ln>
        </p:spPr>
        <p:txBody>
          <a:bodyPr wrap="none" anchor="ctr">
            <a:spAutoFit/>
          </a:bodyPr>
          <a:lstStyle/>
          <a:p>
            <a:pPr>
              <a:spcBef>
                <a:spcPct val="50000"/>
              </a:spcBef>
            </a:pPr>
            <a:r>
              <a:rPr lang="en-US" altLang="zh-CN" sz="2400" b="1"/>
              <a:t>n</a:t>
            </a:r>
            <a:r>
              <a:rPr lang="en-US" altLang="zh-CN" sz="2400" b="1" baseline="-25000"/>
              <a:t>j</a:t>
            </a:r>
          </a:p>
        </p:txBody>
      </p:sp>
      <p:sp>
        <p:nvSpPr>
          <p:cNvPr id="86031" name="Text Box 14"/>
          <p:cNvSpPr txBox="1">
            <a:spLocks noChangeArrowheads="1"/>
          </p:cNvSpPr>
          <p:nvPr/>
        </p:nvSpPr>
        <p:spPr bwMode="auto">
          <a:xfrm>
            <a:off x="6157913" y="5026968"/>
            <a:ext cx="814647" cy="461665"/>
          </a:xfrm>
          <a:prstGeom prst="rect">
            <a:avLst/>
          </a:prstGeom>
          <a:noFill/>
          <a:ln w="9525">
            <a:noFill/>
            <a:miter lim="800000"/>
            <a:headEnd/>
            <a:tailEnd/>
          </a:ln>
        </p:spPr>
        <p:txBody>
          <a:bodyPr wrap="none" anchor="ctr">
            <a:spAutoFit/>
          </a:bodyPr>
          <a:lstStyle/>
          <a:p>
            <a:pPr>
              <a:spcBef>
                <a:spcPct val="50000"/>
              </a:spcBef>
            </a:pPr>
            <a:r>
              <a:rPr lang="en-US" altLang="zh-CN" sz="2400" b="1"/>
              <a:t>h(n</a:t>
            </a:r>
            <a:r>
              <a:rPr lang="en-US" altLang="zh-CN" sz="2400" b="1" baseline="-25000"/>
              <a:t>j</a:t>
            </a:r>
            <a:r>
              <a:rPr lang="en-US" altLang="zh-CN" sz="2400" b="1"/>
              <a:t>)</a:t>
            </a:r>
          </a:p>
        </p:txBody>
      </p:sp>
      <p:sp>
        <p:nvSpPr>
          <p:cNvPr id="86032" name="Text Box 15"/>
          <p:cNvSpPr txBox="1">
            <a:spLocks noChangeArrowheads="1"/>
          </p:cNvSpPr>
          <p:nvPr/>
        </p:nvSpPr>
        <p:spPr bwMode="auto">
          <a:xfrm>
            <a:off x="5486400" y="3579168"/>
            <a:ext cx="1098378" cy="461665"/>
          </a:xfrm>
          <a:prstGeom prst="rect">
            <a:avLst/>
          </a:prstGeom>
          <a:noFill/>
          <a:ln w="9525">
            <a:noFill/>
            <a:miter lim="800000"/>
            <a:headEnd/>
            <a:tailEnd/>
          </a:ln>
        </p:spPr>
        <p:txBody>
          <a:bodyPr wrap="none" anchor="ctr">
            <a:spAutoFit/>
          </a:bodyPr>
          <a:lstStyle/>
          <a:p>
            <a:pPr>
              <a:spcBef>
                <a:spcPct val="50000"/>
              </a:spcBef>
            </a:pPr>
            <a:r>
              <a:rPr lang="en-US" altLang="zh-CN" sz="2400" b="1"/>
              <a:t>c(n</a:t>
            </a:r>
            <a:r>
              <a:rPr lang="en-US" altLang="zh-CN" sz="2400" b="1" baseline="-25000"/>
              <a:t>i</a:t>
            </a:r>
            <a:r>
              <a:rPr lang="en-US" altLang="zh-CN" sz="2400" b="1"/>
              <a:t>,n</a:t>
            </a:r>
            <a:r>
              <a:rPr lang="en-US" altLang="zh-CN" sz="2400" b="1" baseline="-25000"/>
              <a:t>j</a:t>
            </a:r>
            <a:r>
              <a:rPr lang="en-US" altLang="zh-CN" sz="2400" b="1"/>
              <a:t>)</a:t>
            </a:r>
          </a:p>
        </p:txBody>
      </p:sp>
      <p:sp>
        <p:nvSpPr>
          <p:cNvPr id="86033" name="AutoShape 17"/>
          <p:cNvSpPr>
            <a:spLocks/>
          </p:cNvSpPr>
          <p:nvPr/>
        </p:nvSpPr>
        <p:spPr bwMode="auto">
          <a:xfrm>
            <a:off x="1301750" y="4267200"/>
            <a:ext cx="260350" cy="762000"/>
          </a:xfrm>
          <a:prstGeom prst="leftBrace">
            <a:avLst>
              <a:gd name="adj1" fmla="val 24390"/>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p>
            <a:fld id="{916F366E-40EC-424F-B63A-6E3FB7296CDA}" type="slidenum">
              <a:rPr lang="en-US" altLang="zh-CN" smtClean="0">
                <a:ea typeface="黑体" pitchFamily="49" charset="-122"/>
              </a:rPr>
              <a:pPr/>
              <a:t>72</a:t>
            </a:fld>
            <a:endParaRPr lang="en-US" altLang="zh-CN" smtClean="0">
              <a:ea typeface="黑体" pitchFamily="49" charset="-122"/>
            </a:endParaRPr>
          </a:p>
        </p:txBody>
      </p:sp>
      <p:sp>
        <p:nvSpPr>
          <p:cNvPr id="133122" name="Rectangle 2"/>
          <p:cNvSpPr>
            <a:spLocks noGrp="1" noChangeArrowheads="1"/>
          </p:cNvSpPr>
          <p:nvPr>
            <p:ph type="title"/>
          </p:nvPr>
        </p:nvSpPr>
        <p:spPr>
          <a:xfrm>
            <a:off x="685800" y="381000"/>
            <a:ext cx="7772400" cy="838200"/>
          </a:xfrm>
        </p:spPr>
        <p:txBody>
          <a:bodyPr/>
          <a:lstStyle/>
          <a:p>
            <a:pPr eaLnBrk="1" hangingPunct="1">
              <a:defRPr/>
            </a:pPr>
            <a:r>
              <a:rPr lang="en-US" altLang="zh-CN" smtClean="0"/>
              <a:t>h</a:t>
            </a:r>
            <a:r>
              <a:rPr lang="zh-CN" altLang="en-US" smtClean="0"/>
              <a:t>单调的性质</a:t>
            </a:r>
          </a:p>
        </p:txBody>
      </p:sp>
      <p:sp>
        <p:nvSpPr>
          <p:cNvPr id="87044" name="Rectangle 3"/>
          <p:cNvSpPr>
            <a:spLocks noGrp="1" noChangeArrowheads="1"/>
          </p:cNvSpPr>
          <p:nvPr>
            <p:ph type="body" idx="1"/>
          </p:nvPr>
        </p:nvSpPr>
        <p:spPr>
          <a:xfrm>
            <a:off x="685800" y="1676400"/>
            <a:ext cx="7772400" cy="4419600"/>
          </a:xfrm>
        </p:spPr>
        <p:txBody>
          <a:bodyPr>
            <a:normAutofit/>
          </a:bodyPr>
          <a:lstStyle/>
          <a:p>
            <a:pPr eaLnBrk="1" hangingPunct="1"/>
            <a:r>
              <a:rPr lang="zh-CN" altLang="en-US" sz="3200" b="1" dirty="0" smtClean="0"/>
              <a:t>定理：</a:t>
            </a:r>
          </a:p>
          <a:p>
            <a:pPr eaLnBrk="1" hangingPunct="1">
              <a:buFont typeface="Wingdings" pitchFamily="2" charset="2"/>
              <a:buNone/>
            </a:pPr>
            <a:r>
              <a:rPr lang="zh-CN" altLang="en-US" sz="3200" b="1" dirty="0" smtClean="0"/>
              <a:t>	若</a:t>
            </a:r>
            <a:r>
              <a:rPr lang="en-US" altLang="zh-CN" sz="3200" b="1" dirty="0" smtClean="0"/>
              <a:t>h(n)</a:t>
            </a:r>
            <a:r>
              <a:rPr lang="zh-CN" altLang="en-US" sz="3200" b="1" dirty="0" smtClean="0"/>
              <a:t>是单调的，则</a:t>
            </a:r>
            <a:r>
              <a:rPr lang="en-US" altLang="zh-CN" sz="3200" b="1" dirty="0" smtClean="0"/>
              <a:t>A*</a:t>
            </a:r>
            <a:r>
              <a:rPr lang="zh-CN" altLang="en-US" sz="3200" b="1" dirty="0" smtClean="0"/>
              <a:t>扩展了节点</a:t>
            </a:r>
            <a:r>
              <a:rPr lang="en-US" altLang="zh-CN" sz="3200" b="1" dirty="0" smtClean="0"/>
              <a:t>n</a:t>
            </a:r>
            <a:r>
              <a:rPr lang="zh-CN" altLang="en-US" sz="3200" b="1" dirty="0" smtClean="0"/>
              <a:t>之</a:t>
            </a:r>
            <a:endParaRPr lang="en-US" altLang="zh-CN" sz="3200" b="1" dirty="0" smtClean="0"/>
          </a:p>
          <a:p>
            <a:pPr eaLnBrk="1" hangingPunct="1">
              <a:buFont typeface="Wingdings" pitchFamily="2" charset="2"/>
              <a:buNone/>
            </a:pPr>
            <a:r>
              <a:rPr lang="en-US" altLang="zh-CN" sz="3200" b="1" dirty="0" smtClean="0"/>
              <a:t>   </a:t>
            </a:r>
            <a:r>
              <a:rPr lang="zh-CN" altLang="en-US" sz="3200" b="1" dirty="0" smtClean="0"/>
              <a:t>后，就已经找到了到达节点</a:t>
            </a:r>
            <a:r>
              <a:rPr lang="en-US" altLang="zh-CN" sz="3200" b="1" dirty="0" smtClean="0"/>
              <a:t>n</a:t>
            </a:r>
            <a:r>
              <a:rPr lang="zh-CN" altLang="en-US" sz="3200" b="1" dirty="0" smtClean="0"/>
              <a:t>的最佳路径。</a:t>
            </a:r>
          </a:p>
          <a:p>
            <a:pPr eaLnBrk="1" hangingPunct="1">
              <a:buFont typeface="Wingdings" pitchFamily="2" charset="2"/>
              <a:buNone/>
            </a:pPr>
            <a:r>
              <a:rPr lang="zh-CN" altLang="en-US" sz="3200" b="1" dirty="0" smtClean="0"/>
              <a:t>	即：当</a:t>
            </a:r>
            <a:r>
              <a:rPr lang="en-US" altLang="zh-CN" sz="3200" b="1" dirty="0" smtClean="0"/>
              <a:t>A*</a:t>
            </a:r>
            <a:r>
              <a:rPr lang="zh-CN" altLang="en-US" sz="3200" b="1" dirty="0" smtClean="0"/>
              <a:t>选</a:t>
            </a:r>
            <a:r>
              <a:rPr lang="en-US" altLang="zh-CN" sz="3200" b="1" dirty="0" smtClean="0"/>
              <a:t>n</a:t>
            </a:r>
            <a:r>
              <a:rPr lang="zh-CN" altLang="en-US" sz="3200" b="1" dirty="0" smtClean="0"/>
              <a:t>扩展时，有</a:t>
            </a:r>
            <a:r>
              <a:rPr lang="en-US" altLang="zh-CN" sz="3200" b="1" dirty="0" smtClean="0"/>
              <a:t>g(n)=g*(n)</a:t>
            </a:r>
            <a:r>
              <a:rPr lang="zh-CN" altLang="en-US" sz="3200" b="1" dirty="0" smtClean="0"/>
              <a:t>。</a:t>
            </a:r>
            <a:endParaRPr lang="en-US" altLang="zh-CN" sz="3200" b="1" dirty="0" smtClean="0"/>
          </a:p>
          <a:p>
            <a:pPr eaLnBrk="1" hangingPunct="1">
              <a:buFont typeface="Wingdings" pitchFamily="2" charset="2"/>
              <a:buNone/>
            </a:pPr>
            <a:endParaRPr lang="en-US" altLang="zh-CN" sz="3200" b="1" dirty="0" smtClean="0"/>
          </a:p>
          <a:p>
            <a:pPr eaLnBrk="1" hangingPunct="1">
              <a:buFont typeface="Wingdings" pitchFamily="2" charset="2"/>
              <a:buNone/>
            </a:pPr>
            <a:r>
              <a:rPr lang="zh-CN" altLang="en-US" sz="3200" b="1" dirty="0" smtClean="0"/>
              <a:t>思考题：</a:t>
            </a:r>
            <a:r>
              <a:rPr lang="en-US" altLang="zh-CN" sz="3200" b="1" dirty="0" smtClean="0"/>
              <a:t>h(n)</a:t>
            </a:r>
            <a:r>
              <a:rPr lang="zh-CN" altLang="en-US" sz="3200" b="1" dirty="0" smtClean="0"/>
              <a:t>单调与</a:t>
            </a:r>
            <a:r>
              <a:rPr lang="en-US" altLang="zh-CN" sz="3200" b="1" dirty="0" smtClean="0"/>
              <a:t>A</a:t>
            </a:r>
            <a:r>
              <a:rPr lang="zh-CN" altLang="en-US" sz="3200" b="1" dirty="0" smtClean="0"/>
              <a:t>*条件的关系</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p>
            <a:fld id="{72C3FF74-1B7C-4B0B-8F75-1DC8662E93E6}" type="slidenum">
              <a:rPr lang="en-US" altLang="zh-CN" smtClean="0">
                <a:ea typeface="黑体" pitchFamily="49" charset="-122"/>
              </a:rPr>
              <a:pPr/>
              <a:t>73</a:t>
            </a:fld>
            <a:endParaRPr lang="en-US" altLang="zh-CN" smtClean="0">
              <a:ea typeface="黑体" pitchFamily="49" charset="-122"/>
            </a:endParaRPr>
          </a:p>
        </p:txBody>
      </p:sp>
      <p:sp>
        <p:nvSpPr>
          <p:cNvPr id="135170" name="Rectangle 2"/>
          <p:cNvSpPr>
            <a:spLocks noGrp="1" noChangeArrowheads="1"/>
          </p:cNvSpPr>
          <p:nvPr>
            <p:ph type="title"/>
          </p:nvPr>
        </p:nvSpPr>
        <p:spPr>
          <a:xfrm>
            <a:off x="685800" y="228600"/>
            <a:ext cx="7772400" cy="838200"/>
          </a:xfrm>
        </p:spPr>
        <p:txBody>
          <a:bodyPr/>
          <a:lstStyle/>
          <a:p>
            <a:pPr eaLnBrk="1" hangingPunct="1">
              <a:defRPr/>
            </a:pPr>
            <a:r>
              <a:rPr lang="en-US" altLang="zh-CN" smtClean="0"/>
              <a:t>h</a:t>
            </a:r>
            <a:r>
              <a:rPr lang="zh-CN" altLang="en-US" smtClean="0"/>
              <a:t>单调的例子</a:t>
            </a:r>
          </a:p>
        </p:txBody>
      </p:sp>
      <p:sp>
        <p:nvSpPr>
          <p:cNvPr id="88068" name="Rectangle 3"/>
          <p:cNvSpPr>
            <a:spLocks noGrp="1" noChangeArrowheads="1"/>
          </p:cNvSpPr>
          <p:nvPr>
            <p:ph type="body" idx="1"/>
          </p:nvPr>
        </p:nvSpPr>
        <p:spPr>
          <a:xfrm>
            <a:off x="685800" y="1219200"/>
            <a:ext cx="7772400" cy="4876800"/>
          </a:xfrm>
        </p:spPr>
        <p:txBody>
          <a:bodyPr>
            <a:noAutofit/>
          </a:bodyPr>
          <a:lstStyle/>
          <a:p>
            <a:pPr eaLnBrk="1" hangingPunct="1"/>
            <a:r>
              <a:rPr lang="en-US" altLang="zh-CN" sz="3200" b="1" dirty="0" smtClean="0"/>
              <a:t>8</a:t>
            </a:r>
            <a:r>
              <a:rPr lang="zh-CN" altLang="en-US" sz="3200" b="1" dirty="0" smtClean="0"/>
              <a:t>数码问题：</a:t>
            </a:r>
          </a:p>
          <a:p>
            <a:pPr lvl="1" eaLnBrk="1" hangingPunct="1">
              <a:buNone/>
            </a:pPr>
            <a:r>
              <a:rPr lang="en-US" altLang="zh-CN" sz="3200" b="1" dirty="0" smtClean="0"/>
              <a:t>h</a:t>
            </a:r>
            <a:r>
              <a:rPr lang="zh-CN" altLang="en-US" sz="3200" b="1" dirty="0" smtClean="0"/>
              <a:t>为“不在位”的将牌数</a:t>
            </a:r>
          </a:p>
          <a:p>
            <a:pPr lvl="1" eaLnBrk="1" hangingPunct="1">
              <a:buFontTx/>
              <a:buNone/>
            </a:pPr>
            <a:r>
              <a:rPr lang="zh-CN" altLang="en-US" sz="3200" b="1" dirty="0" smtClean="0"/>
              <a:t>                                 </a:t>
            </a:r>
            <a:r>
              <a:rPr lang="en-US" altLang="zh-CN" sz="3200" b="1" dirty="0" smtClean="0"/>
              <a:t>1</a:t>
            </a:r>
          </a:p>
          <a:p>
            <a:pPr lvl="1" eaLnBrk="1" hangingPunct="1">
              <a:buFontTx/>
              <a:buNone/>
            </a:pPr>
            <a:r>
              <a:rPr lang="en-US" altLang="zh-CN" sz="3200" b="1" dirty="0" smtClean="0"/>
              <a:t>	h(</a:t>
            </a:r>
            <a:r>
              <a:rPr lang="en-US" altLang="zh-CN" sz="3200" b="1" dirty="0" err="1" smtClean="0"/>
              <a:t>n</a:t>
            </a:r>
            <a:r>
              <a:rPr lang="en-US" altLang="zh-CN" sz="3200" b="1" baseline="-25000" dirty="0" err="1" smtClean="0"/>
              <a:t>i</a:t>
            </a:r>
            <a:r>
              <a:rPr lang="en-US" altLang="zh-CN" sz="3200" b="1" dirty="0" smtClean="0"/>
              <a:t>) - h(</a:t>
            </a:r>
            <a:r>
              <a:rPr lang="en-US" altLang="zh-CN" sz="3200" b="1" dirty="0" err="1" smtClean="0"/>
              <a:t>n</a:t>
            </a:r>
            <a:r>
              <a:rPr lang="en-US" altLang="zh-CN" sz="3200" b="1" baseline="-25000" dirty="0" err="1" smtClean="0"/>
              <a:t>j</a:t>
            </a:r>
            <a:r>
              <a:rPr lang="en-US" altLang="zh-CN" sz="3200" b="1" dirty="0" smtClean="0"/>
              <a:t>) =     0   </a:t>
            </a:r>
            <a:r>
              <a:rPr lang="en-US" altLang="zh-CN" sz="2800" b="1" dirty="0" smtClean="0"/>
              <a:t>(</a:t>
            </a:r>
            <a:r>
              <a:rPr lang="en-US" altLang="zh-CN" sz="2800" b="1" dirty="0" err="1" smtClean="0"/>
              <a:t>n</a:t>
            </a:r>
            <a:r>
              <a:rPr lang="en-US" altLang="zh-CN" sz="2800" b="1" baseline="-25000" dirty="0" err="1" smtClean="0"/>
              <a:t>j</a:t>
            </a:r>
            <a:r>
              <a:rPr lang="zh-CN" altLang="zh-CN" sz="2800" b="1" dirty="0" smtClean="0"/>
              <a:t>为</a:t>
            </a:r>
            <a:r>
              <a:rPr lang="en-US" altLang="zh-CN" sz="2800" b="1" dirty="0" err="1" smtClean="0"/>
              <a:t>n</a:t>
            </a:r>
            <a:r>
              <a:rPr lang="en-US" altLang="zh-CN" sz="2800" b="1" baseline="-25000" dirty="0" err="1" smtClean="0"/>
              <a:t>i</a:t>
            </a:r>
            <a:r>
              <a:rPr lang="zh-CN" altLang="zh-CN" sz="2800" b="1" dirty="0" smtClean="0"/>
              <a:t>的后继节点</a:t>
            </a:r>
            <a:r>
              <a:rPr lang="en-US" altLang="zh-CN" sz="2800" b="1" dirty="0" smtClean="0"/>
              <a:t>)</a:t>
            </a:r>
            <a:endParaRPr lang="en-US" altLang="zh-CN" sz="3200" b="1" dirty="0" smtClean="0"/>
          </a:p>
          <a:p>
            <a:pPr lvl="1" eaLnBrk="1" hangingPunct="1">
              <a:buFontTx/>
              <a:buNone/>
            </a:pPr>
            <a:r>
              <a:rPr lang="en-US" altLang="zh-CN" sz="3200" b="1" dirty="0" smtClean="0"/>
              <a:t>                                -1  </a:t>
            </a:r>
          </a:p>
          <a:p>
            <a:pPr lvl="1" eaLnBrk="1" hangingPunct="1">
              <a:buFontTx/>
              <a:buNone/>
            </a:pPr>
            <a:r>
              <a:rPr lang="en-US" altLang="zh-CN" sz="3200" b="1" dirty="0" smtClean="0"/>
              <a:t>	h(t) = 0</a:t>
            </a:r>
          </a:p>
          <a:p>
            <a:pPr lvl="1" eaLnBrk="1" hangingPunct="1">
              <a:buFontTx/>
              <a:buNone/>
            </a:pPr>
            <a:r>
              <a:rPr lang="en-US" altLang="zh-CN" sz="3200" b="1" dirty="0" smtClean="0"/>
              <a:t>	c(</a:t>
            </a:r>
            <a:r>
              <a:rPr lang="en-US" altLang="zh-CN" sz="3200" b="1" dirty="0" err="1" smtClean="0"/>
              <a:t>n</a:t>
            </a:r>
            <a:r>
              <a:rPr lang="en-US" altLang="zh-CN" sz="3200" b="1" baseline="-25000" dirty="0" err="1" smtClean="0"/>
              <a:t>i</a:t>
            </a:r>
            <a:r>
              <a:rPr lang="en-US" altLang="zh-CN" sz="3200" b="1" dirty="0" smtClean="0"/>
              <a:t>, </a:t>
            </a:r>
            <a:r>
              <a:rPr lang="en-US" altLang="zh-CN" sz="3200" b="1" dirty="0" err="1" smtClean="0"/>
              <a:t>n</a:t>
            </a:r>
            <a:r>
              <a:rPr lang="en-US" altLang="zh-CN" sz="3200" b="1" baseline="-25000" dirty="0" err="1" smtClean="0"/>
              <a:t>j</a:t>
            </a:r>
            <a:r>
              <a:rPr lang="en-US" altLang="zh-CN" sz="3200" b="1" dirty="0" smtClean="0"/>
              <a:t>) = 1</a:t>
            </a:r>
          </a:p>
          <a:p>
            <a:pPr lvl="1" eaLnBrk="1" hangingPunct="1">
              <a:buFontTx/>
              <a:buNone/>
            </a:pPr>
            <a:endParaRPr lang="en-US" altLang="zh-CN" sz="3200" b="1" dirty="0" smtClean="0"/>
          </a:p>
          <a:p>
            <a:pPr lvl="1" eaLnBrk="1" hangingPunct="1">
              <a:buFontTx/>
              <a:buNone/>
            </a:pPr>
            <a:r>
              <a:rPr lang="en-US" altLang="zh-CN" sz="3200" b="1" dirty="0" smtClean="0"/>
              <a:t>   </a:t>
            </a:r>
            <a:r>
              <a:rPr lang="zh-CN" altLang="en-US" sz="3200" b="1" dirty="0" smtClean="0"/>
              <a:t>满足单调的条件。</a:t>
            </a:r>
            <a:r>
              <a:rPr lang="zh-CN" altLang="en-US" sz="3200" dirty="0" smtClean="0"/>
              <a:t>	</a:t>
            </a:r>
          </a:p>
        </p:txBody>
      </p:sp>
      <p:sp>
        <p:nvSpPr>
          <p:cNvPr id="88069" name="AutoShape 4"/>
          <p:cNvSpPr>
            <a:spLocks/>
          </p:cNvSpPr>
          <p:nvPr/>
        </p:nvSpPr>
        <p:spPr bwMode="auto">
          <a:xfrm>
            <a:off x="3733800" y="2514600"/>
            <a:ext cx="152400" cy="1143000"/>
          </a:xfrm>
          <a:prstGeom prst="leftBrace">
            <a:avLst>
              <a:gd name="adj1" fmla="val 62500"/>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p>
            <a:fld id="{A10CC6B6-5F0D-4932-81AC-09AF03725A4C}" type="slidenum">
              <a:rPr lang="en-US" altLang="zh-CN" smtClean="0">
                <a:ea typeface="黑体" pitchFamily="49" charset="-122"/>
              </a:rPr>
              <a:pPr/>
              <a:t>74</a:t>
            </a:fld>
            <a:endParaRPr lang="en-US" altLang="zh-CN" smtClean="0">
              <a:ea typeface="黑体" pitchFamily="49" charset="-122"/>
            </a:endParaRPr>
          </a:p>
        </p:txBody>
      </p:sp>
      <p:sp>
        <p:nvSpPr>
          <p:cNvPr id="136194" name="Rectangle 2"/>
          <p:cNvSpPr>
            <a:spLocks noGrp="1" noChangeArrowheads="1"/>
          </p:cNvSpPr>
          <p:nvPr>
            <p:ph type="title"/>
          </p:nvPr>
        </p:nvSpPr>
        <p:spPr/>
        <p:txBody>
          <a:bodyPr/>
          <a:lstStyle/>
          <a:p>
            <a:pPr eaLnBrk="1" hangingPunct="1">
              <a:defRPr/>
            </a:pPr>
            <a:r>
              <a:rPr lang="zh-CN" altLang="en-US" smtClean="0"/>
              <a:t>对算法加以改进</a:t>
            </a:r>
          </a:p>
        </p:txBody>
      </p:sp>
      <p:sp>
        <p:nvSpPr>
          <p:cNvPr id="89092" name="Rectangle 3"/>
          <p:cNvSpPr>
            <a:spLocks noGrp="1" noChangeArrowheads="1"/>
          </p:cNvSpPr>
          <p:nvPr>
            <p:ph type="body" idx="1"/>
          </p:nvPr>
        </p:nvSpPr>
        <p:spPr>
          <a:xfrm>
            <a:off x="914400" y="1883390"/>
            <a:ext cx="7772400" cy="4136409"/>
          </a:xfrm>
        </p:spPr>
        <p:txBody>
          <a:bodyPr/>
          <a:lstStyle/>
          <a:p>
            <a:pPr eaLnBrk="1" hangingPunct="1"/>
            <a:r>
              <a:rPr lang="zh-CN" altLang="en-US" sz="3200" b="1" dirty="0" smtClean="0"/>
              <a:t>一些结论：</a:t>
            </a:r>
          </a:p>
          <a:p>
            <a:pPr lvl="1" eaLnBrk="1" hangingPunct="1"/>
            <a:r>
              <a:rPr lang="en-US" altLang="zh-CN" sz="2800" b="1" dirty="0" smtClean="0"/>
              <a:t>OPEN</a:t>
            </a:r>
            <a:r>
              <a:rPr lang="zh-CN" altLang="en-US" sz="2800" b="1" dirty="0" smtClean="0"/>
              <a:t>表上任以具有</a:t>
            </a:r>
            <a:r>
              <a:rPr lang="en-US" altLang="zh-CN" sz="2800" b="1" dirty="0" smtClean="0"/>
              <a:t>f(n) &lt; f*(s)</a:t>
            </a:r>
            <a:r>
              <a:rPr lang="zh-CN" altLang="en-US" sz="2800" b="1" dirty="0" smtClean="0"/>
              <a:t>的节点定会被</a:t>
            </a:r>
            <a:r>
              <a:rPr lang="en-US" altLang="zh-CN" sz="2800" b="1" dirty="0" smtClean="0"/>
              <a:t>A</a:t>
            </a:r>
            <a:r>
              <a:rPr lang="zh-CN" altLang="en-US" sz="2800" b="1" dirty="0" smtClean="0"/>
              <a:t>*扩展。</a:t>
            </a:r>
          </a:p>
          <a:p>
            <a:pPr lvl="1" eaLnBrk="1" hangingPunct="1"/>
            <a:r>
              <a:rPr lang="en-US" altLang="zh-CN" sz="2800" b="1" dirty="0" smtClean="0"/>
              <a:t>A*</a:t>
            </a:r>
            <a:r>
              <a:rPr lang="zh-CN" altLang="en-US" sz="2800" b="1" dirty="0" smtClean="0"/>
              <a:t>选作扩展的任一节点，定有</a:t>
            </a:r>
            <a:r>
              <a:rPr lang="en-US" altLang="zh-CN" sz="2800" b="1" dirty="0" smtClean="0"/>
              <a:t>f(n)≤f*(s)</a:t>
            </a:r>
            <a:r>
              <a:rPr lang="zh-CN" altLang="en-US" sz="2800" b="1" dirty="0" smtClean="0"/>
              <a:t>。</a:t>
            </a:r>
          </a:p>
          <a:p>
            <a:pPr lvl="1" eaLnBrk="1" hangingPunct="1"/>
            <a:r>
              <a:rPr lang="zh-CN" altLang="en-US" sz="2800" b="1" dirty="0" smtClean="0"/>
              <a:t>当</a:t>
            </a:r>
            <a:r>
              <a:rPr lang="en-US" altLang="zh-CN" sz="2800" b="1" dirty="0" smtClean="0"/>
              <a:t>h(n)</a:t>
            </a:r>
            <a:r>
              <a:rPr lang="zh-CN" altLang="en-US" sz="2800" b="1" dirty="0" smtClean="0"/>
              <a:t>恒等于</a:t>
            </a:r>
            <a:r>
              <a:rPr lang="en-US" altLang="zh-CN" sz="2800" b="1" dirty="0" smtClean="0"/>
              <a:t>0</a:t>
            </a:r>
            <a:r>
              <a:rPr lang="zh-CN" altLang="en-US" sz="2800" b="1" dirty="0" smtClean="0"/>
              <a:t>时，</a:t>
            </a:r>
            <a:r>
              <a:rPr lang="en-US" altLang="zh-CN" sz="2800" b="1" dirty="0" smtClean="0"/>
              <a:t>h</a:t>
            </a:r>
            <a:r>
              <a:rPr lang="zh-CN" altLang="en-US" sz="2800" b="1" dirty="0" smtClean="0"/>
              <a:t>为单调的。</a:t>
            </a:r>
          </a:p>
          <a:p>
            <a:pPr lvl="1" eaLnBrk="1" hangingPunct="1"/>
            <a:endParaRPr lang="en-US" altLang="zh-CN"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p>
            <a:fld id="{9C9CC2AC-851F-4CE3-B9A5-A2CD5476BEA2}" type="slidenum">
              <a:rPr lang="en-US" altLang="zh-CN" smtClean="0">
                <a:ea typeface="黑体" pitchFamily="49" charset="-122"/>
              </a:rPr>
              <a:pPr/>
              <a:t>75</a:t>
            </a:fld>
            <a:endParaRPr lang="en-US" altLang="zh-CN" smtClean="0">
              <a:ea typeface="黑体" pitchFamily="49" charset="-122"/>
            </a:endParaRPr>
          </a:p>
        </p:txBody>
      </p:sp>
      <p:sp>
        <p:nvSpPr>
          <p:cNvPr id="137218" name="Rectangle 2"/>
          <p:cNvSpPr>
            <a:spLocks noGrp="1" noChangeArrowheads="1"/>
          </p:cNvSpPr>
          <p:nvPr>
            <p:ph type="title"/>
          </p:nvPr>
        </p:nvSpPr>
        <p:spPr/>
        <p:txBody>
          <a:bodyPr/>
          <a:lstStyle/>
          <a:p>
            <a:pPr eaLnBrk="1" hangingPunct="1">
              <a:defRPr/>
            </a:pPr>
            <a:r>
              <a:rPr lang="zh-CN" altLang="en-US" smtClean="0"/>
              <a:t>改进的出发点</a:t>
            </a:r>
          </a:p>
        </p:txBody>
      </p:sp>
      <p:sp>
        <p:nvSpPr>
          <p:cNvPr id="90116" name="Rectangle 3"/>
          <p:cNvSpPr>
            <a:spLocks noGrp="1" noChangeArrowheads="1"/>
          </p:cNvSpPr>
          <p:nvPr>
            <p:ph type="body" idx="1"/>
          </p:nvPr>
        </p:nvSpPr>
        <p:spPr>
          <a:xfrm>
            <a:off x="685800" y="2489576"/>
            <a:ext cx="7772400" cy="609600"/>
          </a:xfrm>
        </p:spPr>
        <p:txBody>
          <a:bodyPr>
            <a:normAutofit/>
          </a:bodyPr>
          <a:lstStyle/>
          <a:p>
            <a:pPr eaLnBrk="1" hangingPunct="1">
              <a:buFont typeface="Wingdings" pitchFamily="2" charset="2"/>
              <a:buNone/>
            </a:pPr>
            <a:r>
              <a:rPr lang="en-US" altLang="zh-CN" sz="3200" b="1" dirty="0" smtClean="0"/>
              <a:t>OPEN = ( … …    … … )</a:t>
            </a:r>
          </a:p>
        </p:txBody>
      </p:sp>
      <p:sp>
        <p:nvSpPr>
          <p:cNvPr id="90117" name="Line 4"/>
          <p:cNvSpPr>
            <a:spLocks noChangeShapeType="1"/>
          </p:cNvSpPr>
          <p:nvPr/>
        </p:nvSpPr>
        <p:spPr bwMode="auto">
          <a:xfrm>
            <a:off x="3581400" y="2337176"/>
            <a:ext cx="0" cy="1066800"/>
          </a:xfrm>
          <a:prstGeom prst="line">
            <a:avLst/>
          </a:prstGeom>
          <a:noFill/>
          <a:ln w="38100">
            <a:solidFill>
              <a:srgbClr val="FF0000"/>
            </a:solidFill>
            <a:round/>
            <a:headEnd/>
            <a:tailEnd/>
          </a:ln>
        </p:spPr>
        <p:txBody>
          <a:bodyPr wrap="none" anchor="ctr"/>
          <a:lstStyle/>
          <a:p>
            <a:endParaRPr lang="zh-CN" altLang="en-US"/>
          </a:p>
        </p:txBody>
      </p:sp>
      <p:sp>
        <p:nvSpPr>
          <p:cNvPr id="90118" name="Text Box 5"/>
          <p:cNvSpPr txBox="1">
            <a:spLocks noChangeArrowheads="1"/>
          </p:cNvSpPr>
          <p:nvPr/>
        </p:nvSpPr>
        <p:spPr bwMode="auto">
          <a:xfrm>
            <a:off x="3276600" y="1694567"/>
            <a:ext cx="873957" cy="523220"/>
          </a:xfrm>
          <a:prstGeom prst="rect">
            <a:avLst/>
          </a:prstGeom>
          <a:noFill/>
          <a:ln w="9525">
            <a:noFill/>
            <a:miter lim="800000"/>
            <a:headEnd/>
            <a:tailEnd/>
          </a:ln>
        </p:spPr>
        <p:txBody>
          <a:bodyPr wrap="none" anchor="ctr">
            <a:spAutoFit/>
          </a:bodyPr>
          <a:lstStyle/>
          <a:p>
            <a:pPr>
              <a:spcBef>
                <a:spcPct val="50000"/>
              </a:spcBef>
            </a:pPr>
            <a:r>
              <a:rPr lang="en-US" altLang="zh-CN" sz="2800" b="1" dirty="0"/>
              <a:t>f*(s)</a:t>
            </a:r>
          </a:p>
        </p:txBody>
      </p:sp>
      <p:sp>
        <p:nvSpPr>
          <p:cNvPr id="90119" name="AutoShape 7"/>
          <p:cNvSpPr>
            <a:spLocks noChangeArrowheads="1"/>
          </p:cNvSpPr>
          <p:nvPr/>
        </p:nvSpPr>
        <p:spPr bwMode="auto">
          <a:xfrm>
            <a:off x="228600" y="3937376"/>
            <a:ext cx="2895600" cy="990600"/>
          </a:xfrm>
          <a:prstGeom prst="wedgeRoundRectCallout">
            <a:avLst>
              <a:gd name="adj1" fmla="val 41778"/>
              <a:gd name="adj2" fmla="val -136537"/>
              <a:gd name="adj3" fmla="val 16667"/>
            </a:avLst>
          </a:prstGeom>
          <a:noFill/>
          <a:ln w="9525">
            <a:solidFill>
              <a:schemeClr val="tx1"/>
            </a:solidFill>
            <a:miter lim="800000"/>
            <a:headEnd/>
            <a:tailEnd/>
          </a:ln>
        </p:spPr>
        <p:txBody>
          <a:bodyPr wrap="none" anchor="ctr"/>
          <a:lstStyle/>
          <a:p>
            <a:r>
              <a:rPr lang="en-US" altLang="zh-CN" sz="2400" b="1"/>
              <a:t>f</a:t>
            </a:r>
            <a:r>
              <a:rPr lang="zh-CN" altLang="zh-CN" sz="2400" b="1"/>
              <a:t>值小于</a:t>
            </a:r>
            <a:r>
              <a:rPr lang="en-US" altLang="zh-CN" sz="2400" b="1"/>
              <a:t>f*(s)</a:t>
            </a:r>
            <a:r>
              <a:rPr lang="zh-CN" altLang="zh-CN" sz="2400" b="1"/>
              <a:t>的节点</a:t>
            </a:r>
            <a:endParaRPr lang="zh-CN" altLang="en-US" sz="2400" b="1"/>
          </a:p>
        </p:txBody>
      </p:sp>
      <p:sp>
        <p:nvSpPr>
          <p:cNvPr id="90120" name="AutoShape 8"/>
          <p:cNvSpPr>
            <a:spLocks noChangeArrowheads="1"/>
          </p:cNvSpPr>
          <p:nvPr/>
        </p:nvSpPr>
        <p:spPr bwMode="auto">
          <a:xfrm>
            <a:off x="4572000" y="3937376"/>
            <a:ext cx="3352800" cy="990600"/>
          </a:xfrm>
          <a:prstGeom prst="wedgeRoundRectCallout">
            <a:avLst>
              <a:gd name="adj1" fmla="val -57102"/>
              <a:gd name="adj2" fmla="val -136537"/>
              <a:gd name="adj3" fmla="val 16667"/>
            </a:avLst>
          </a:prstGeom>
          <a:noFill/>
          <a:ln w="9525">
            <a:solidFill>
              <a:schemeClr val="tx1"/>
            </a:solidFill>
            <a:miter lim="800000"/>
            <a:headEnd/>
            <a:tailEnd/>
          </a:ln>
        </p:spPr>
        <p:txBody>
          <a:bodyPr wrap="none" anchor="ctr"/>
          <a:lstStyle/>
          <a:p>
            <a:r>
              <a:rPr lang="en-US" altLang="zh-CN" sz="2400" b="1"/>
              <a:t>f</a:t>
            </a:r>
            <a:r>
              <a:rPr lang="zh-CN" altLang="zh-CN" sz="2400" b="1"/>
              <a:t>值大于等于</a:t>
            </a:r>
            <a:r>
              <a:rPr lang="en-US" altLang="zh-CN" sz="2400" b="1"/>
              <a:t>f*(s)</a:t>
            </a:r>
            <a:r>
              <a:rPr lang="zh-CN" altLang="zh-CN" sz="2400" b="1"/>
              <a:t>的节点</a:t>
            </a:r>
            <a:endParaRPr lang="zh-CN" altLang="en-US" sz="2400" b="1"/>
          </a:p>
        </p:txBody>
      </p:sp>
      <p:sp>
        <p:nvSpPr>
          <p:cNvPr id="90121" name="Text Box 9"/>
          <p:cNvSpPr txBox="1">
            <a:spLocks noChangeArrowheads="1"/>
          </p:cNvSpPr>
          <p:nvPr/>
        </p:nvSpPr>
        <p:spPr bwMode="auto">
          <a:xfrm>
            <a:off x="425450" y="5646163"/>
            <a:ext cx="8448147" cy="523220"/>
          </a:xfrm>
          <a:prstGeom prst="rect">
            <a:avLst/>
          </a:prstGeom>
          <a:noFill/>
          <a:ln w="9525">
            <a:noFill/>
            <a:miter lim="800000"/>
            <a:headEnd/>
            <a:tailEnd/>
          </a:ln>
        </p:spPr>
        <p:txBody>
          <a:bodyPr wrap="none" anchor="ctr">
            <a:spAutoFit/>
          </a:bodyPr>
          <a:lstStyle/>
          <a:p>
            <a:pPr>
              <a:spcBef>
                <a:spcPct val="50000"/>
              </a:spcBef>
            </a:pPr>
            <a:r>
              <a:rPr lang="en-US" altLang="zh-CN" sz="2800" b="1" dirty="0"/>
              <a:t>f</a:t>
            </a:r>
            <a:r>
              <a:rPr lang="en-US" altLang="zh-CN" sz="2800" b="1" baseline="-25000" dirty="0"/>
              <a:t>m</a:t>
            </a:r>
            <a:r>
              <a:rPr lang="zh-CN" altLang="en-US" sz="2800" b="1" dirty="0"/>
              <a:t>：</a:t>
            </a:r>
            <a:r>
              <a:rPr lang="zh-CN" altLang="zh-CN" sz="2800" b="1" dirty="0"/>
              <a:t>到目前为止已扩展节点的最大</a:t>
            </a:r>
            <a:r>
              <a:rPr lang="en-US" altLang="zh-CN" sz="2800" b="1" dirty="0"/>
              <a:t>f</a:t>
            </a:r>
            <a:r>
              <a:rPr lang="zh-CN" altLang="zh-CN" sz="2800" b="1" dirty="0"/>
              <a:t>值，</a:t>
            </a:r>
            <a:r>
              <a:rPr lang="zh-CN" altLang="en-US" sz="2800" b="1" dirty="0"/>
              <a:t>用</a:t>
            </a:r>
            <a:r>
              <a:rPr lang="en-US" altLang="zh-CN" sz="2800" b="1" dirty="0"/>
              <a:t>f</a:t>
            </a:r>
            <a:r>
              <a:rPr lang="en-US" altLang="zh-CN" sz="2800" b="1" baseline="-25000" dirty="0"/>
              <a:t>m</a:t>
            </a:r>
            <a:r>
              <a:rPr lang="zh-CN" altLang="en-US" sz="2800" b="1" dirty="0"/>
              <a:t>代替</a:t>
            </a:r>
            <a:r>
              <a:rPr lang="en-US" altLang="zh-CN" sz="2800" b="1" dirty="0"/>
              <a:t>f*(s)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p>
            <a:fld id="{4507CD3B-F11F-488B-A736-8A815B4A8310}" type="slidenum">
              <a:rPr lang="en-US" altLang="zh-CN" smtClean="0">
                <a:ea typeface="黑体" pitchFamily="49" charset="-122"/>
              </a:rPr>
              <a:pPr/>
              <a:t>76</a:t>
            </a:fld>
            <a:endParaRPr lang="en-US" altLang="zh-CN" smtClean="0">
              <a:ea typeface="黑体" pitchFamily="49" charset="-122"/>
            </a:endParaRPr>
          </a:p>
        </p:txBody>
      </p:sp>
      <p:sp>
        <p:nvSpPr>
          <p:cNvPr id="138242" name="Rectangle 2"/>
          <p:cNvSpPr>
            <a:spLocks noGrp="1" noChangeArrowheads="1"/>
          </p:cNvSpPr>
          <p:nvPr>
            <p:ph type="title"/>
          </p:nvPr>
        </p:nvSpPr>
        <p:spPr>
          <a:xfrm>
            <a:off x="685800" y="228600"/>
            <a:ext cx="7772400" cy="838200"/>
          </a:xfrm>
        </p:spPr>
        <p:txBody>
          <a:bodyPr/>
          <a:lstStyle/>
          <a:p>
            <a:pPr eaLnBrk="1" hangingPunct="1">
              <a:defRPr/>
            </a:pPr>
            <a:r>
              <a:rPr lang="zh-CN" altLang="en-US" smtClean="0"/>
              <a:t>修正过程</a:t>
            </a:r>
            <a:r>
              <a:rPr lang="en-US" altLang="zh-CN" smtClean="0"/>
              <a:t>A</a:t>
            </a:r>
          </a:p>
        </p:txBody>
      </p:sp>
      <p:sp>
        <p:nvSpPr>
          <p:cNvPr id="91140" name="Rectangle 3"/>
          <p:cNvSpPr>
            <a:spLocks noGrp="1" noChangeArrowheads="1"/>
          </p:cNvSpPr>
          <p:nvPr>
            <p:ph type="body" idx="1"/>
          </p:nvPr>
        </p:nvSpPr>
        <p:spPr>
          <a:xfrm>
            <a:off x="228600" y="1296537"/>
            <a:ext cx="8534400" cy="4799462"/>
          </a:xfrm>
        </p:spPr>
        <p:txBody>
          <a:bodyPr>
            <a:normAutofit/>
          </a:bodyPr>
          <a:lstStyle/>
          <a:p>
            <a:pPr eaLnBrk="1" hangingPunct="1">
              <a:buFont typeface="Wingdings" pitchFamily="2" charset="2"/>
              <a:buNone/>
            </a:pPr>
            <a:r>
              <a:rPr lang="en-US" altLang="zh-CN" sz="3200" b="1" dirty="0" smtClean="0"/>
              <a:t>1, OPEN:=(s), f(s)=g(s)+h(s), f</a:t>
            </a:r>
            <a:r>
              <a:rPr lang="en-US" altLang="zh-CN" sz="3200" b="1" baseline="-25000" dirty="0" smtClean="0"/>
              <a:t>m</a:t>
            </a:r>
            <a:r>
              <a:rPr lang="en-US" altLang="zh-CN" sz="3200" b="1" dirty="0" smtClean="0"/>
              <a:t>:=0;</a:t>
            </a:r>
          </a:p>
          <a:p>
            <a:pPr eaLnBrk="1" hangingPunct="1">
              <a:buFont typeface="Wingdings" pitchFamily="2" charset="2"/>
              <a:buNone/>
            </a:pPr>
            <a:r>
              <a:rPr lang="en-US" altLang="zh-CN" sz="3200" b="1" dirty="0" smtClean="0"/>
              <a:t>2, LOOP: IF OPEN=( ) THEN EXIT(FAIL);</a:t>
            </a:r>
          </a:p>
          <a:p>
            <a:pPr eaLnBrk="1" hangingPunct="1">
              <a:buFont typeface="Wingdings" pitchFamily="2" charset="2"/>
              <a:buNone/>
            </a:pPr>
            <a:r>
              <a:rPr lang="en-US" altLang="zh-CN" sz="3200" b="1" dirty="0" smtClean="0"/>
              <a:t>3, NEST:={</a:t>
            </a:r>
            <a:r>
              <a:rPr lang="en-US" altLang="zh-CN" sz="3200" b="1" dirty="0" err="1" smtClean="0"/>
              <a:t>n</a:t>
            </a:r>
            <a:r>
              <a:rPr lang="en-US" altLang="zh-CN" sz="3200" b="1" baseline="-25000" dirty="0" err="1" smtClean="0"/>
              <a:t>i</a:t>
            </a:r>
            <a:r>
              <a:rPr lang="en-US" altLang="zh-CN" sz="3200" b="1" dirty="0" err="1" smtClean="0"/>
              <a:t>|f</a:t>
            </a:r>
            <a:r>
              <a:rPr lang="en-US" altLang="zh-CN" sz="3200" b="1" dirty="0" smtClean="0"/>
              <a:t>(</a:t>
            </a:r>
            <a:r>
              <a:rPr lang="en-US" altLang="zh-CN" sz="3200" b="1" dirty="0" err="1" smtClean="0"/>
              <a:t>n</a:t>
            </a:r>
            <a:r>
              <a:rPr lang="en-US" altLang="zh-CN" sz="3200" b="1" baseline="-25000" dirty="0" err="1" smtClean="0"/>
              <a:t>i</a:t>
            </a:r>
            <a:r>
              <a:rPr lang="en-US" altLang="zh-CN" sz="3200" b="1" dirty="0" smtClean="0"/>
              <a:t>)&lt;f</a:t>
            </a:r>
            <a:r>
              <a:rPr lang="en-US" altLang="zh-CN" sz="3200" b="1" baseline="-25000" dirty="0" smtClean="0"/>
              <a:t>m</a:t>
            </a:r>
            <a:r>
              <a:rPr lang="en-US" altLang="zh-CN" sz="3200" b="1" dirty="0" smtClean="0"/>
              <a:t>}</a:t>
            </a:r>
          </a:p>
          <a:p>
            <a:pPr eaLnBrk="1" hangingPunct="1">
              <a:buFont typeface="Wingdings" pitchFamily="2" charset="2"/>
              <a:buNone/>
            </a:pPr>
            <a:r>
              <a:rPr lang="en-US" altLang="zh-CN" sz="3200" b="1" dirty="0" smtClean="0"/>
              <a:t>	IF NEST ≠ ( ) THEN n:=NEST</a:t>
            </a:r>
            <a:r>
              <a:rPr lang="zh-CN" altLang="en-US" sz="3200" b="1" dirty="0" smtClean="0"/>
              <a:t>中</a:t>
            </a:r>
            <a:r>
              <a:rPr lang="en-US" altLang="zh-CN" sz="3200" b="1" dirty="0" smtClean="0"/>
              <a:t>g</a:t>
            </a:r>
            <a:r>
              <a:rPr lang="zh-CN" altLang="en-US" sz="3200" b="1" dirty="0" smtClean="0"/>
              <a:t>最小的节点</a:t>
            </a:r>
          </a:p>
          <a:p>
            <a:pPr eaLnBrk="1" hangingPunct="1">
              <a:buFont typeface="Wingdings" pitchFamily="2" charset="2"/>
              <a:buNone/>
            </a:pPr>
            <a:r>
              <a:rPr lang="zh-CN" altLang="en-US" sz="3200" b="1" dirty="0" smtClean="0"/>
              <a:t>			       </a:t>
            </a:r>
            <a:r>
              <a:rPr lang="en-US" altLang="zh-CN" sz="3200" b="1" dirty="0" smtClean="0"/>
              <a:t>ELSE n:=FIRST(OPEN),</a:t>
            </a:r>
          </a:p>
          <a:p>
            <a:pPr eaLnBrk="1" hangingPunct="1">
              <a:buFont typeface="Wingdings" pitchFamily="2" charset="2"/>
              <a:buNone/>
            </a:pPr>
            <a:r>
              <a:rPr lang="en-US" altLang="zh-CN" sz="3200" b="1" dirty="0" smtClean="0"/>
              <a:t>				             f</a:t>
            </a:r>
            <a:r>
              <a:rPr lang="en-US" altLang="zh-CN" sz="3200" b="1" baseline="-25000" dirty="0" smtClean="0"/>
              <a:t>m</a:t>
            </a:r>
            <a:r>
              <a:rPr lang="en-US" altLang="zh-CN" sz="3200" b="1" dirty="0" smtClean="0"/>
              <a:t>:=f(n);</a:t>
            </a:r>
          </a:p>
          <a:p>
            <a:pPr eaLnBrk="1" hangingPunct="1">
              <a:buFont typeface="Wingdings" pitchFamily="2" charset="2"/>
              <a:buNone/>
            </a:pPr>
            <a:r>
              <a:rPr lang="en-US" altLang="zh-CN" sz="3200" b="1" dirty="0" smtClean="0"/>
              <a:t>4, …, 8: </a:t>
            </a:r>
            <a:r>
              <a:rPr lang="zh-CN" altLang="zh-CN" sz="3200" b="1" dirty="0" smtClean="0"/>
              <a:t>同过程</a:t>
            </a:r>
            <a:r>
              <a:rPr lang="en-US" altLang="zh-CN" sz="3200" b="1" dirty="0" smtClean="0"/>
              <a:t>A</a:t>
            </a:r>
            <a:r>
              <a:rPr lang="zh-CN" altLang="en-US" sz="3200" b="1" dirty="0" smtClean="0"/>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a:noFill/>
        </p:spPr>
        <p:txBody>
          <a:bodyPr/>
          <a:lstStyle/>
          <a:p>
            <a:fld id="{A35107A3-780B-4B70-8D00-0111611A1140}" type="slidenum">
              <a:rPr lang="en-US" altLang="zh-CN" smtClean="0">
                <a:ea typeface="黑体" pitchFamily="49" charset="-122"/>
              </a:rPr>
              <a:pPr/>
              <a:t>77</a:t>
            </a:fld>
            <a:endParaRPr lang="en-US" altLang="zh-CN" smtClean="0">
              <a:ea typeface="黑体" pitchFamily="49" charset="-122"/>
            </a:endParaRPr>
          </a:p>
        </p:txBody>
      </p:sp>
      <p:sp>
        <p:nvSpPr>
          <p:cNvPr id="92163" name="Oval 3"/>
          <p:cNvSpPr>
            <a:spLocks noChangeArrowheads="1"/>
          </p:cNvSpPr>
          <p:nvPr/>
        </p:nvSpPr>
        <p:spPr bwMode="auto">
          <a:xfrm flipH="1">
            <a:off x="1371600" y="19653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92164" name="Oval 4"/>
          <p:cNvSpPr>
            <a:spLocks noChangeArrowheads="1"/>
          </p:cNvSpPr>
          <p:nvPr/>
        </p:nvSpPr>
        <p:spPr bwMode="auto">
          <a:xfrm flipH="1">
            <a:off x="609600" y="28035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92165" name="Oval 5"/>
          <p:cNvSpPr>
            <a:spLocks noChangeArrowheads="1"/>
          </p:cNvSpPr>
          <p:nvPr/>
        </p:nvSpPr>
        <p:spPr bwMode="auto">
          <a:xfrm flipH="1">
            <a:off x="1295400" y="32607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92166" name="Oval 6"/>
          <p:cNvSpPr>
            <a:spLocks noChangeArrowheads="1"/>
          </p:cNvSpPr>
          <p:nvPr/>
        </p:nvSpPr>
        <p:spPr bwMode="auto">
          <a:xfrm flipH="1">
            <a:off x="2057400" y="36417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92167" name="Oval 7"/>
          <p:cNvSpPr>
            <a:spLocks noChangeArrowheads="1"/>
          </p:cNvSpPr>
          <p:nvPr/>
        </p:nvSpPr>
        <p:spPr bwMode="auto">
          <a:xfrm flipH="1">
            <a:off x="990600" y="4784725"/>
            <a:ext cx="152400" cy="152400"/>
          </a:xfrm>
          <a:prstGeom prst="ellipse">
            <a:avLst/>
          </a:prstGeom>
          <a:solidFill>
            <a:srgbClr val="FFFFFF"/>
          </a:solidFill>
          <a:ln w="57150">
            <a:solidFill>
              <a:schemeClr val="tx1"/>
            </a:solidFill>
            <a:round/>
            <a:headEnd/>
            <a:tailEnd/>
          </a:ln>
        </p:spPr>
        <p:txBody>
          <a:bodyPr wrap="none" anchor="ctr"/>
          <a:lstStyle/>
          <a:p>
            <a:endParaRPr lang="zh-CN" altLang="en-US"/>
          </a:p>
        </p:txBody>
      </p:sp>
      <p:sp>
        <p:nvSpPr>
          <p:cNvPr id="92168" name="Line 8"/>
          <p:cNvSpPr>
            <a:spLocks noChangeShapeType="1"/>
          </p:cNvSpPr>
          <p:nvPr/>
        </p:nvSpPr>
        <p:spPr bwMode="auto">
          <a:xfrm flipH="1">
            <a:off x="762000" y="2117725"/>
            <a:ext cx="609600" cy="685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2169" name="Line 9"/>
          <p:cNvSpPr>
            <a:spLocks noChangeShapeType="1"/>
          </p:cNvSpPr>
          <p:nvPr/>
        </p:nvSpPr>
        <p:spPr bwMode="auto">
          <a:xfrm flipH="1">
            <a:off x="1371600" y="2193925"/>
            <a:ext cx="76200" cy="1066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2170" name="Line 10"/>
          <p:cNvSpPr>
            <a:spLocks noChangeShapeType="1"/>
          </p:cNvSpPr>
          <p:nvPr/>
        </p:nvSpPr>
        <p:spPr bwMode="auto">
          <a:xfrm>
            <a:off x="1524000" y="2117725"/>
            <a:ext cx="609600" cy="1524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2171" name="Line 11"/>
          <p:cNvSpPr>
            <a:spLocks noChangeShapeType="1"/>
          </p:cNvSpPr>
          <p:nvPr/>
        </p:nvSpPr>
        <p:spPr bwMode="auto">
          <a:xfrm flipH="1">
            <a:off x="1066800" y="3794125"/>
            <a:ext cx="990600" cy="9906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2172" name="Line 12"/>
          <p:cNvSpPr>
            <a:spLocks noChangeShapeType="1"/>
          </p:cNvSpPr>
          <p:nvPr/>
        </p:nvSpPr>
        <p:spPr bwMode="auto">
          <a:xfrm>
            <a:off x="762000" y="2955925"/>
            <a:ext cx="533400" cy="3810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2173" name="Line 13"/>
          <p:cNvSpPr>
            <a:spLocks noChangeShapeType="1"/>
          </p:cNvSpPr>
          <p:nvPr/>
        </p:nvSpPr>
        <p:spPr bwMode="auto">
          <a:xfrm>
            <a:off x="1447800" y="3413125"/>
            <a:ext cx="609600" cy="3048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2174" name="Text Box 14"/>
          <p:cNvSpPr txBox="1">
            <a:spLocks noChangeArrowheads="1"/>
          </p:cNvSpPr>
          <p:nvPr/>
        </p:nvSpPr>
        <p:spPr bwMode="auto">
          <a:xfrm>
            <a:off x="1474713" y="1704330"/>
            <a:ext cx="803426"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a:t>s(10)</a:t>
            </a:r>
          </a:p>
        </p:txBody>
      </p:sp>
      <p:sp>
        <p:nvSpPr>
          <p:cNvPr id="92175" name="Text Box 15"/>
          <p:cNvSpPr txBox="1">
            <a:spLocks noChangeArrowheads="1"/>
          </p:cNvSpPr>
          <p:nvPr/>
        </p:nvSpPr>
        <p:spPr bwMode="auto">
          <a:xfrm>
            <a:off x="2115016" y="3533130"/>
            <a:ext cx="755336"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A(1)</a:t>
            </a:r>
          </a:p>
        </p:txBody>
      </p:sp>
      <p:sp>
        <p:nvSpPr>
          <p:cNvPr id="92176" name="Text Box 16"/>
          <p:cNvSpPr txBox="1">
            <a:spLocks noChangeArrowheads="1"/>
          </p:cNvSpPr>
          <p:nvPr/>
        </p:nvSpPr>
        <p:spPr bwMode="auto">
          <a:xfrm>
            <a:off x="982104" y="3378503"/>
            <a:ext cx="739305"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B(5)</a:t>
            </a:r>
          </a:p>
        </p:txBody>
      </p:sp>
      <p:sp>
        <p:nvSpPr>
          <p:cNvPr id="92177" name="Text Box 17"/>
          <p:cNvSpPr txBox="1">
            <a:spLocks noChangeArrowheads="1"/>
          </p:cNvSpPr>
          <p:nvPr/>
        </p:nvSpPr>
        <p:spPr bwMode="auto">
          <a:xfrm>
            <a:off x="107392" y="2390130"/>
            <a:ext cx="739305"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dirty="0"/>
              <a:t>C(8)</a:t>
            </a:r>
          </a:p>
        </p:txBody>
      </p:sp>
      <p:sp>
        <p:nvSpPr>
          <p:cNvPr id="92178" name="Text Box 18"/>
          <p:cNvSpPr txBox="1">
            <a:spLocks noChangeArrowheads="1"/>
          </p:cNvSpPr>
          <p:nvPr/>
        </p:nvSpPr>
        <p:spPr bwMode="auto">
          <a:xfrm>
            <a:off x="556637" y="5133330"/>
            <a:ext cx="1071127" cy="461665"/>
          </a:xfrm>
          <a:prstGeom prst="rect">
            <a:avLst/>
          </a:prstGeom>
          <a:noFill/>
          <a:ln w="9525">
            <a:noFill/>
            <a:miter lim="800000"/>
            <a:headEnd/>
            <a:tailEnd/>
          </a:ln>
        </p:spPr>
        <p:txBody>
          <a:bodyPr wrap="none" anchor="ctr">
            <a:spAutoFit/>
          </a:bodyPr>
          <a:lstStyle/>
          <a:p>
            <a:pPr algn="ctr">
              <a:spcBef>
                <a:spcPct val="50000"/>
              </a:spcBef>
            </a:pPr>
            <a:r>
              <a:rPr lang="en-US" altLang="zh-CN" sz="2400" b="1"/>
              <a:t>G </a:t>
            </a:r>
            <a:r>
              <a:rPr lang="zh-CN" altLang="en-US" sz="2400" b="1"/>
              <a:t>目标</a:t>
            </a:r>
          </a:p>
        </p:txBody>
      </p:sp>
      <p:sp>
        <p:nvSpPr>
          <p:cNvPr id="92179" name="Text Box 19"/>
          <p:cNvSpPr txBox="1">
            <a:spLocks noChangeArrowheads="1"/>
          </p:cNvSpPr>
          <p:nvPr/>
        </p:nvSpPr>
        <p:spPr bwMode="auto">
          <a:xfrm>
            <a:off x="1905000" y="26187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6</a:t>
            </a:r>
            <a:endParaRPr lang="en-US" altLang="zh-CN" sz="2400" b="1"/>
          </a:p>
        </p:txBody>
      </p:sp>
      <p:sp>
        <p:nvSpPr>
          <p:cNvPr id="92180" name="Text Box 20"/>
          <p:cNvSpPr txBox="1">
            <a:spLocks noChangeArrowheads="1"/>
          </p:cNvSpPr>
          <p:nvPr/>
        </p:nvSpPr>
        <p:spPr bwMode="auto">
          <a:xfrm>
            <a:off x="1143000" y="24663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3</a:t>
            </a:r>
            <a:endParaRPr lang="en-US" altLang="zh-CN" sz="2400" b="1"/>
          </a:p>
        </p:txBody>
      </p:sp>
      <p:sp>
        <p:nvSpPr>
          <p:cNvPr id="92181" name="Text Box 21"/>
          <p:cNvSpPr txBox="1">
            <a:spLocks noChangeArrowheads="1"/>
          </p:cNvSpPr>
          <p:nvPr/>
        </p:nvSpPr>
        <p:spPr bwMode="auto">
          <a:xfrm>
            <a:off x="914400" y="20091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1</a:t>
            </a:r>
            <a:endParaRPr lang="en-US" altLang="zh-CN" sz="2400" b="1"/>
          </a:p>
        </p:txBody>
      </p:sp>
      <p:sp>
        <p:nvSpPr>
          <p:cNvPr id="92182" name="Text Box 22"/>
          <p:cNvSpPr txBox="1">
            <a:spLocks noChangeArrowheads="1"/>
          </p:cNvSpPr>
          <p:nvPr/>
        </p:nvSpPr>
        <p:spPr bwMode="auto">
          <a:xfrm>
            <a:off x="734704" y="3027026"/>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dirty="0"/>
              <a:t>1</a:t>
            </a:r>
            <a:endParaRPr lang="en-US" altLang="zh-CN" sz="2400" b="1" dirty="0"/>
          </a:p>
        </p:txBody>
      </p:sp>
      <p:sp>
        <p:nvSpPr>
          <p:cNvPr id="92183" name="Text Box 23"/>
          <p:cNvSpPr txBox="1">
            <a:spLocks noChangeArrowheads="1"/>
          </p:cNvSpPr>
          <p:nvPr/>
        </p:nvSpPr>
        <p:spPr bwMode="auto">
          <a:xfrm>
            <a:off x="1600200" y="31521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1</a:t>
            </a:r>
            <a:endParaRPr lang="en-US" altLang="zh-CN" sz="2400" b="1"/>
          </a:p>
        </p:txBody>
      </p:sp>
      <p:sp>
        <p:nvSpPr>
          <p:cNvPr id="92184" name="Text Box 24"/>
          <p:cNvSpPr txBox="1">
            <a:spLocks noChangeArrowheads="1"/>
          </p:cNvSpPr>
          <p:nvPr/>
        </p:nvSpPr>
        <p:spPr bwMode="auto">
          <a:xfrm>
            <a:off x="1295400" y="3990330"/>
            <a:ext cx="325730" cy="461665"/>
          </a:xfrm>
          <a:prstGeom prst="rect">
            <a:avLst/>
          </a:prstGeom>
          <a:noFill/>
          <a:ln w="9525">
            <a:noFill/>
            <a:miter lim="800000"/>
            <a:headEnd/>
            <a:tailEnd/>
          </a:ln>
        </p:spPr>
        <p:txBody>
          <a:bodyPr wrap="none" anchor="ctr">
            <a:spAutoFit/>
          </a:bodyPr>
          <a:lstStyle/>
          <a:p>
            <a:pPr>
              <a:spcBef>
                <a:spcPct val="50000"/>
              </a:spcBef>
            </a:pPr>
            <a:r>
              <a:rPr lang="en-US" altLang="en-US" sz="2400" b="1"/>
              <a:t>8</a:t>
            </a:r>
            <a:endParaRPr lang="en-US" altLang="zh-CN" sz="2400" b="1"/>
          </a:p>
        </p:txBody>
      </p:sp>
      <p:sp>
        <p:nvSpPr>
          <p:cNvPr id="92185" name="Text Box 25"/>
          <p:cNvSpPr txBox="1">
            <a:spLocks noChangeArrowheads="1"/>
          </p:cNvSpPr>
          <p:nvPr/>
        </p:nvSpPr>
        <p:spPr bwMode="auto">
          <a:xfrm>
            <a:off x="762000" y="683568"/>
            <a:ext cx="2040943" cy="461665"/>
          </a:xfrm>
          <a:prstGeom prst="rect">
            <a:avLst/>
          </a:prstGeom>
          <a:noFill/>
          <a:ln w="9525">
            <a:noFill/>
            <a:miter lim="800000"/>
            <a:headEnd/>
            <a:tailEnd/>
          </a:ln>
        </p:spPr>
        <p:txBody>
          <a:bodyPr wrap="none" anchor="ctr">
            <a:spAutoFit/>
          </a:bodyPr>
          <a:lstStyle/>
          <a:p>
            <a:pPr>
              <a:spcBef>
                <a:spcPct val="50000"/>
              </a:spcBef>
            </a:pPr>
            <a:r>
              <a:rPr lang="zh-CN" altLang="en-US" sz="2400" b="1" dirty="0"/>
              <a:t>前面的例子：</a:t>
            </a:r>
          </a:p>
        </p:txBody>
      </p:sp>
      <p:sp>
        <p:nvSpPr>
          <p:cNvPr id="92186" name="Line 27"/>
          <p:cNvSpPr>
            <a:spLocks noChangeShapeType="1"/>
          </p:cNvSpPr>
          <p:nvPr/>
        </p:nvSpPr>
        <p:spPr bwMode="auto">
          <a:xfrm>
            <a:off x="3181064" y="1828800"/>
            <a:ext cx="5638800" cy="0"/>
          </a:xfrm>
          <a:prstGeom prst="line">
            <a:avLst/>
          </a:prstGeom>
          <a:noFill/>
          <a:ln w="19050">
            <a:solidFill>
              <a:schemeClr val="tx1"/>
            </a:solidFill>
            <a:round/>
            <a:headEnd/>
            <a:tailEnd/>
          </a:ln>
        </p:spPr>
        <p:txBody>
          <a:bodyPr wrap="none" anchor="ctr"/>
          <a:lstStyle/>
          <a:p>
            <a:endParaRPr lang="zh-CN" altLang="en-US"/>
          </a:p>
        </p:txBody>
      </p:sp>
      <p:sp>
        <p:nvSpPr>
          <p:cNvPr id="92187" name="Line 28"/>
          <p:cNvSpPr>
            <a:spLocks noChangeShapeType="1"/>
          </p:cNvSpPr>
          <p:nvPr/>
        </p:nvSpPr>
        <p:spPr bwMode="auto">
          <a:xfrm>
            <a:off x="5334000" y="1371600"/>
            <a:ext cx="0" cy="4343400"/>
          </a:xfrm>
          <a:prstGeom prst="line">
            <a:avLst/>
          </a:prstGeom>
          <a:noFill/>
          <a:ln w="19050">
            <a:solidFill>
              <a:schemeClr val="tx1"/>
            </a:solidFill>
            <a:round/>
            <a:headEnd/>
            <a:tailEnd/>
          </a:ln>
        </p:spPr>
        <p:txBody>
          <a:bodyPr wrap="none" anchor="ctr"/>
          <a:lstStyle/>
          <a:p>
            <a:endParaRPr lang="zh-CN" altLang="en-US"/>
          </a:p>
        </p:txBody>
      </p:sp>
      <p:sp>
        <p:nvSpPr>
          <p:cNvPr id="92188" name="Text Box 29"/>
          <p:cNvSpPr txBox="1">
            <a:spLocks noChangeArrowheads="1"/>
          </p:cNvSpPr>
          <p:nvPr/>
        </p:nvSpPr>
        <p:spPr bwMode="auto">
          <a:xfrm>
            <a:off x="3429000" y="1339334"/>
            <a:ext cx="979755" cy="369332"/>
          </a:xfrm>
          <a:prstGeom prst="rect">
            <a:avLst/>
          </a:prstGeom>
          <a:noFill/>
          <a:ln w="9525">
            <a:noFill/>
            <a:miter lim="800000"/>
            <a:headEnd/>
            <a:tailEnd/>
          </a:ln>
        </p:spPr>
        <p:txBody>
          <a:bodyPr wrap="none" anchor="ctr">
            <a:spAutoFit/>
          </a:bodyPr>
          <a:lstStyle/>
          <a:p>
            <a:pPr>
              <a:spcBef>
                <a:spcPct val="50000"/>
              </a:spcBef>
            </a:pPr>
            <a:r>
              <a:rPr lang="en-US" altLang="zh-CN" b="1" dirty="0"/>
              <a:t>OPEN</a:t>
            </a:r>
            <a:r>
              <a:rPr lang="zh-CN" altLang="en-US" b="1" dirty="0"/>
              <a:t>表</a:t>
            </a:r>
          </a:p>
        </p:txBody>
      </p:sp>
      <p:sp>
        <p:nvSpPr>
          <p:cNvPr id="92189" name="Text Box 30"/>
          <p:cNvSpPr txBox="1">
            <a:spLocks noChangeArrowheads="1"/>
          </p:cNvSpPr>
          <p:nvPr/>
        </p:nvSpPr>
        <p:spPr bwMode="auto">
          <a:xfrm>
            <a:off x="5715000" y="1339334"/>
            <a:ext cx="1233030" cy="369332"/>
          </a:xfrm>
          <a:prstGeom prst="rect">
            <a:avLst/>
          </a:prstGeom>
          <a:noFill/>
          <a:ln w="9525">
            <a:noFill/>
            <a:miter lim="800000"/>
            <a:headEnd/>
            <a:tailEnd/>
          </a:ln>
        </p:spPr>
        <p:txBody>
          <a:bodyPr wrap="none" anchor="ctr">
            <a:spAutoFit/>
          </a:bodyPr>
          <a:lstStyle/>
          <a:p>
            <a:pPr>
              <a:spcBef>
                <a:spcPct val="50000"/>
              </a:spcBef>
            </a:pPr>
            <a:r>
              <a:rPr lang="en-US" altLang="zh-CN" b="1" dirty="0"/>
              <a:t>CLOSED</a:t>
            </a:r>
            <a:r>
              <a:rPr lang="zh-CN" altLang="en-US" b="1" dirty="0"/>
              <a:t>表</a:t>
            </a:r>
          </a:p>
        </p:txBody>
      </p:sp>
      <p:sp>
        <p:nvSpPr>
          <p:cNvPr id="92190" name="Line 31"/>
          <p:cNvSpPr>
            <a:spLocks noChangeShapeType="1"/>
          </p:cNvSpPr>
          <p:nvPr/>
        </p:nvSpPr>
        <p:spPr bwMode="auto">
          <a:xfrm>
            <a:off x="8235288" y="1371600"/>
            <a:ext cx="0" cy="4419600"/>
          </a:xfrm>
          <a:prstGeom prst="line">
            <a:avLst/>
          </a:prstGeom>
          <a:noFill/>
          <a:ln w="19050">
            <a:solidFill>
              <a:schemeClr val="tx1"/>
            </a:solidFill>
            <a:round/>
            <a:headEnd/>
            <a:tailEnd/>
          </a:ln>
        </p:spPr>
        <p:txBody>
          <a:bodyPr wrap="none" anchor="ctr"/>
          <a:lstStyle/>
          <a:p>
            <a:endParaRPr lang="zh-CN" altLang="en-US"/>
          </a:p>
        </p:txBody>
      </p:sp>
      <p:sp>
        <p:nvSpPr>
          <p:cNvPr id="92191" name="Text Box 32"/>
          <p:cNvSpPr txBox="1">
            <a:spLocks noChangeArrowheads="1"/>
          </p:cNvSpPr>
          <p:nvPr/>
        </p:nvSpPr>
        <p:spPr bwMode="auto">
          <a:xfrm>
            <a:off x="8382000" y="1339334"/>
            <a:ext cx="380232" cy="369332"/>
          </a:xfrm>
          <a:prstGeom prst="rect">
            <a:avLst/>
          </a:prstGeom>
          <a:noFill/>
          <a:ln w="9525">
            <a:noFill/>
            <a:miter lim="800000"/>
            <a:headEnd/>
            <a:tailEnd/>
          </a:ln>
        </p:spPr>
        <p:txBody>
          <a:bodyPr wrap="none" anchor="ctr">
            <a:spAutoFit/>
          </a:bodyPr>
          <a:lstStyle/>
          <a:p>
            <a:pPr>
              <a:spcBef>
                <a:spcPct val="50000"/>
              </a:spcBef>
            </a:pPr>
            <a:r>
              <a:rPr lang="en-US" altLang="zh-CN" b="1" dirty="0"/>
              <a:t>f</a:t>
            </a:r>
            <a:r>
              <a:rPr lang="en-US" altLang="zh-CN" b="1" baseline="-25000" dirty="0"/>
              <a:t>m</a:t>
            </a:r>
          </a:p>
        </p:txBody>
      </p:sp>
      <p:sp>
        <p:nvSpPr>
          <p:cNvPr id="139297" name="Text Box 33"/>
          <p:cNvSpPr txBox="1">
            <a:spLocks noChangeArrowheads="1"/>
          </p:cNvSpPr>
          <p:nvPr/>
        </p:nvSpPr>
        <p:spPr bwMode="auto">
          <a:xfrm>
            <a:off x="3200400" y="2024341"/>
            <a:ext cx="910827" cy="369332"/>
          </a:xfrm>
          <a:prstGeom prst="rect">
            <a:avLst/>
          </a:prstGeom>
          <a:noFill/>
          <a:ln w="9525">
            <a:noFill/>
            <a:miter lim="800000"/>
            <a:headEnd/>
            <a:tailEnd/>
          </a:ln>
        </p:spPr>
        <p:txBody>
          <a:bodyPr wrap="none" anchor="ctr">
            <a:spAutoFit/>
          </a:bodyPr>
          <a:lstStyle/>
          <a:p>
            <a:pPr>
              <a:spcBef>
                <a:spcPct val="50000"/>
              </a:spcBef>
            </a:pPr>
            <a:r>
              <a:rPr lang="en-US" altLang="zh-CN" sz="1800" b="1"/>
              <a:t>s(0+10)</a:t>
            </a:r>
            <a:endParaRPr lang="en-US" altLang="zh-CN" b="1"/>
          </a:p>
        </p:txBody>
      </p:sp>
      <p:sp>
        <p:nvSpPr>
          <p:cNvPr id="139298" name="Text Box 34"/>
          <p:cNvSpPr txBox="1">
            <a:spLocks noChangeArrowheads="1"/>
          </p:cNvSpPr>
          <p:nvPr/>
        </p:nvSpPr>
        <p:spPr bwMode="auto">
          <a:xfrm>
            <a:off x="5486400" y="2024341"/>
            <a:ext cx="910827" cy="369332"/>
          </a:xfrm>
          <a:prstGeom prst="rect">
            <a:avLst/>
          </a:prstGeom>
          <a:noFill/>
          <a:ln w="9525">
            <a:noFill/>
            <a:miter lim="800000"/>
            <a:headEnd/>
            <a:tailEnd/>
          </a:ln>
        </p:spPr>
        <p:txBody>
          <a:bodyPr wrap="none" anchor="ctr">
            <a:spAutoFit/>
          </a:bodyPr>
          <a:lstStyle/>
          <a:p>
            <a:pPr>
              <a:spcBef>
                <a:spcPct val="50000"/>
              </a:spcBef>
            </a:pPr>
            <a:r>
              <a:rPr lang="en-US" altLang="zh-CN" sz="1800" b="1"/>
              <a:t>s(0+10)</a:t>
            </a:r>
            <a:endParaRPr lang="en-US" altLang="zh-CN" b="1"/>
          </a:p>
        </p:txBody>
      </p:sp>
      <p:sp>
        <p:nvSpPr>
          <p:cNvPr id="139299" name="Text Box 35"/>
          <p:cNvSpPr txBox="1">
            <a:spLocks noChangeArrowheads="1"/>
          </p:cNvSpPr>
          <p:nvPr/>
        </p:nvSpPr>
        <p:spPr bwMode="auto">
          <a:xfrm>
            <a:off x="8332788" y="2024341"/>
            <a:ext cx="396262" cy="369332"/>
          </a:xfrm>
          <a:prstGeom prst="rect">
            <a:avLst/>
          </a:prstGeom>
          <a:noFill/>
          <a:ln w="9525">
            <a:noFill/>
            <a:miter lim="800000"/>
            <a:headEnd/>
            <a:tailEnd/>
          </a:ln>
        </p:spPr>
        <p:txBody>
          <a:bodyPr wrap="none" anchor="ctr">
            <a:spAutoFit/>
          </a:bodyPr>
          <a:lstStyle/>
          <a:p>
            <a:pPr>
              <a:spcBef>
                <a:spcPct val="50000"/>
              </a:spcBef>
            </a:pPr>
            <a:r>
              <a:rPr lang="en-US" altLang="zh-CN" sz="1800" b="1"/>
              <a:t>10</a:t>
            </a:r>
            <a:endParaRPr lang="en-US" altLang="zh-CN" b="1"/>
          </a:p>
        </p:txBody>
      </p:sp>
      <p:sp>
        <p:nvSpPr>
          <p:cNvPr id="139300" name="Text Box 36"/>
          <p:cNvSpPr txBox="1">
            <a:spLocks noChangeArrowheads="1"/>
          </p:cNvSpPr>
          <p:nvPr/>
        </p:nvSpPr>
        <p:spPr bwMode="auto">
          <a:xfrm>
            <a:off x="3048000" y="2667000"/>
            <a:ext cx="2314575" cy="366713"/>
          </a:xfrm>
          <a:prstGeom prst="rect">
            <a:avLst/>
          </a:prstGeom>
          <a:noFill/>
          <a:ln w="9525">
            <a:noFill/>
            <a:miter lim="800000"/>
            <a:headEnd/>
            <a:tailEnd/>
          </a:ln>
        </p:spPr>
        <p:txBody>
          <a:bodyPr wrap="none" anchor="ctr">
            <a:spAutoFit/>
          </a:bodyPr>
          <a:lstStyle/>
          <a:p>
            <a:pPr>
              <a:spcBef>
                <a:spcPct val="50000"/>
              </a:spcBef>
            </a:pPr>
            <a:r>
              <a:rPr lang="en-US" altLang="zh-CN" sz="1800" b="1"/>
              <a:t>A(6+1) B(3+5) C(1+8)</a:t>
            </a:r>
            <a:endParaRPr lang="en-US" altLang="zh-CN" b="1"/>
          </a:p>
        </p:txBody>
      </p:sp>
      <p:sp>
        <p:nvSpPr>
          <p:cNvPr id="139301" name="Line 37"/>
          <p:cNvSpPr>
            <a:spLocks noChangeShapeType="1"/>
          </p:cNvSpPr>
          <p:nvPr/>
        </p:nvSpPr>
        <p:spPr bwMode="auto">
          <a:xfrm>
            <a:off x="4572000" y="2971800"/>
            <a:ext cx="762000" cy="0"/>
          </a:xfrm>
          <a:prstGeom prst="line">
            <a:avLst/>
          </a:prstGeom>
          <a:noFill/>
          <a:ln w="57150">
            <a:solidFill>
              <a:srgbClr val="FF0000"/>
            </a:solidFill>
            <a:round/>
            <a:headEnd/>
            <a:tailEnd/>
          </a:ln>
        </p:spPr>
        <p:txBody>
          <a:bodyPr wrap="none" anchor="ctr"/>
          <a:lstStyle/>
          <a:p>
            <a:endParaRPr lang="zh-CN" altLang="en-US"/>
          </a:p>
        </p:txBody>
      </p:sp>
      <p:sp>
        <p:nvSpPr>
          <p:cNvPr id="139302" name="Text Box 38"/>
          <p:cNvSpPr txBox="1">
            <a:spLocks noChangeArrowheads="1"/>
          </p:cNvSpPr>
          <p:nvPr/>
        </p:nvSpPr>
        <p:spPr bwMode="auto">
          <a:xfrm>
            <a:off x="5486400" y="2667000"/>
            <a:ext cx="1631950" cy="366713"/>
          </a:xfrm>
          <a:prstGeom prst="rect">
            <a:avLst/>
          </a:prstGeom>
          <a:noFill/>
          <a:ln w="9525">
            <a:noFill/>
            <a:miter lim="800000"/>
            <a:headEnd/>
            <a:tailEnd/>
          </a:ln>
        </p:spPr>
        <p:txBody>
          <a:bodyPr wrap="none" anchor="ctr">
            <a:spAutoFit/>
          </a:bodyPr>
          <a:lstStyle/>
          <a:p>
            <a:pPr>
              <a:spcBef>
                <a:spcPct val="50000"/>
              </a:spcBef>
            </a:pPr>
            <a:r>
              <a:rPr lang="en-US" altLang="zh-CN" sz="1800" b="1"/>
              <a:t>s(0+10) C(1+8)</a:t>
            </a:r>
            <a:endParaRPr lang="en-US" altLang="zh-CN" b="1"/>
          </a:p>
        </p:txBody>
      </p:sp>
      <p:sp>
        <p:nvSpPr>
          <p:cNvPr id="139303" name="Text Box 39"/>
          <p:cNvSpPr txBox="1">
            <a:spLocks noChangeArrowheads="1"/>
          </p:cNvSpPr>
          <p:nvPr/>
        </p:nvSpPr>
        <p:spPr bwMode="auto">
          <a:xfrm>
            <a:off x="8382000" y="2589491"/>
            <a:ext cx="396262" cy="369332"/>
          </a:xfrm>
          <a:prstGeom prst="rect">
            <a:avLst/>
          </a:prstGeom>
          <a:noFill/>
          <a:ln w="9525">
            <a:noFill/>
            <a:miter lim="800000"/>
            <a:headEnd/>
            <a:tailEnd/>
          </a:ln>
        </p:spPr>
        <p:txBody>
          <a:bodyPr wrap="none" anchor="ctr">
            <a:spAutoFit/>
          </a:bodyPr>
          <a:lstStyle/>
          <a:p>
            <a:pPr>
              <a:spcBef>
                <a:spcPct val="50000"/>
              </a:spcBef>
            </a:pPr>
            <a:r>
              <a:rPr lang="en-US" altLang="zh-CN" sz="1800" b="1"/>
              <a:t>10</a:t>
            </a:r>
            <a:endParaRPr lang="en-US" altLang="zh-CN" b="1"/>
          </a:p>
        </p:txBody>
      </p:sp>
      <p:sp>
        <p:nvSpPr>
          <p:cNvPr id="139304" name="Text Box 40"/>
          <p:cNvSpPr txBox="1">
            <a:spLocks noChangeArrowheads="1"/>
          </p:cNvSpPr>
          <p:nvPr/>
        </p:nvSpPr>
        <p:spPr bwMode="auto">
          <a:xfrm>
            <a:off x="3036888" y="3199091"/>
            <a:ext cx="1603324" cy="369332"/>
          </a:xfrm>
          <a:prstGeom prst="rect">
            <a:avLst/>
          </a:prstGeom>
          <a:noFill/>
          <a:ln w="9525">
            <a:noFill/>
            <a:miter lim="800000"/>
            <a:headEnd/>
            <a:tailEnd/>
          </a:ln>
        </p:spPr>
        <p:txBody>
          <a:bodyPr wrap="none" anchor="ctr">
            <a:spAutoFit/>
          </a:bodyPr>
          <a:lstStyle/>
          <a:p>
            <a:pPr>
              <a:spcBef>
                <a:spcPct val="50000"/>
              </a:spcBef>
            </a:pPr>
            <a:r>
              <a:rPr lang="en-US" altLang="zh-CN" sz="1800" b="1"/>
              <a:t>A(6+1) B(2+5)</a:t>
            </a:r>
            <a:endParaRPr lang="en-US" altLang="zh-CN" b="1"/>
          </a:p>
        </p:txBody>
      </p:sp>
      <p:sp>
        <p:nvSpPr>
          <p:cNvPr id="139305" name="Line 41"/>
          <p:cNvSpPr>
            <a:spLocks noChangeShapeType="1"/>
          </p:cNvSpPr>
          <p:nvPr/>
        </p:nvSpPr>
        <p:spPr bwMode="auto">
          <a:xfrm>
            <a:off x="3810000" y="3505200"/>
            <a:ext cx="762000" cy="0"/>
          </a:xfrm>
          <a:prstGeom prst="line">
            <a:avLst/>
          </a:prstGeom>
          <a:noFill/>
          <a:ln w="57150">
            <a:solidFill>
              <a:srgbClr val="FF0000"/>
            </a:solidFill>
            <a:round/>
            <a:headEnd/>
            <a:tailEnd/>
          </a:ln>
        </p:spPr>
        <p:txBody>
          <a:bodyPr wrap="none" anchor="ctr"/>
          <a:lstStyle/>
          <a:p>
            <a:endParaRPr lang="zh-CN" altLang="en-US"/>
          </a:p>
        </p:txBody>
      </p:sp>
      <p:sp>
        <p:nvSpPr>
          <p:cNvPr id="139306" name="Text Box 42"/>
          <p:cNvSpPr txBox="1">
            <a:spLocks noChangeArrowheads="1"/>
          </p:cNvSpPr>
          <p:nvPr/>
        </p:nvSpPr>
        <p:spPr bwMode="auto">
          <a:xfrm>
            <a:off x="5486400" y="3200400"/>
            <a:ext cx="2352675" cy="366713"/>
          </a:xfrm>
          <a:prstGeom prst="rect">
            <a:avLst/>
          </a:prstGeom>
          <a:noFill/>
          <a:ln w="9525">
            <a:noFill/>
            <a:miter lim="800000"/>
            <a:headEnd/>
            <a:tailEnd/>
          </a:ln>
        </p:spPr>
        <p:txBody>
          <a:bodyPr wrap="none" anchor="ctr">
            <a:spAutoFit/>
          </a:bodyPr>
          <a:lstStyle/>
          <a:p>
            <a:pPr>
              <a:spcBef>
                <a:spcPct val="50000"/>
              </a:spcBef>
            </a:pPr>
            <a:r>
              <a:rPr lang="en-US" altLang="zh-CN" sz="1800" b="1"/>
              <a:t>s(0+10) C(1+8) B(2+5)</a:t>
            </a:r>
            <a:endParaRPr lang="en-US" altLang="zh-CN" b="1"/>
          </a:p>
        </p:txBody>
      </p:sp>
      <p:sp>
        <p:nvSpPr>
          <p:cNvPr id="139307" name="Text Box 43"/>
          <p:cNvSpPr txBox="1">
            <a:spLocks noChangeArrowheads="1"/>
          </p:cNvSpPr>
          <p:nvPr/>
        </p:nvSpPr>
        <p:spPr bwMode="auto">
          <a:xfrm>
            <a:off x="8382000" y="3199091"/>
            <a:ext cx="396262" cy="369332"/>
          </a:xfrm>
          <a:prstGeom prst="rect">
            <a:avLst/>
          </a:prstGeom>
          <a:noFill/>
          <a:ln w="9525">
            <a:noFill/>
            <a:miter lim="800000"/>
            <a:headEnd/>
            <a:tailEnd/>
          </a:ln>
        </p:spPr>
        <p:txBody>
          <a:bodyPr wrap="none" anchor="ctr">
            <a:spAutoFit/>
          </a:bodyPr>
          <a:lstStyle/>
          <a:p>
            <a:pPr>
              <a:spcBef>
                <a:spcPct val="50000"/>
              </a:spcBef>
            </a:pPr>
            <a:r>
              <a:rPr lang="en-US" altLang="zh-CN" sz="1800" b="1"/>
              <a:t>10</a:t>
            </a:r>
            <a:endParaRPr lang="en-US" altLang="zh-CN" b="1"/>
          </a:p>
        </p:txBody>
      </p:sp>
      <p:sp>
        <p:nvSpPr>
          <p:cNvPr id="139308" name="Text Box 44"/>
          <p:cNvSpPr txBox="1">
            <a:spLocks noChangeArrowheads="1"/>
          </p:cNvSpPr>
          <p:nvPr/>
        </p:nvSpPr>
        <p:spPr bwMode="auto">
          <a:xfrm>
            <a:off x="3048000" y="3808691"/>
            <a:ext cx="925253" cy="369332"/>
          </a:xfrm>
          <a:prstGeom prst="rect">
            <a:avLst/>
          </a:prstGeom>
          <a:noFill/>
          <a:ln w="9525">
            <a:noFill/>
            <a:miter lim="800000"/>
            <a:headEnd/>
            <a:tailEnd/>
          </a:ln>
        </p:spPr>
        <p:txBody>
          <a:bodyPr wrap="none" anchor="ctr">
            <a:spAutoFit/>
          </a:bodyPr>
          <a:lstStyle/>
          <a:p>
            <a:pPr>
              <a:spcBef>
                <a:spcPct val="50000"/>
              </a:spcBef>
            </a:pPr>
            <a:r>
              <a:rPr lang="en-US" altLang="zh-CN" sz="1800" b="1"/>
              <a:t>A(3+1) </a:t>
            </a:r>
            <a:endParaRPr lang="en-US" altLang="zh-CN" b="1"/>
          </a:p>
        </p:txBody>
      </p:sp>
      <p:sp>
        <p:nvSpPr>
          <p:cNvPr id="139309" name="Text Box 45"/>
          <p:cNvSpPr txBox="1">
            <a:spLocks noChangeArrowheads="1"/>
          </p:cNvSpPr>
          <p:nvPr/>
        </p:nvSpPr>
        <p:spPr bwMode="auto">
          <a:xfrm>
            <a:off x="5334000" y="3808691"/>
            <a:ext cx="2956259" cy="369332"/>
          </a:xfrm>
          <a:prstGeom prst="rect">
            <a:avLst/>
          </a:prstGeom>
          <a:noFill/>
          <a:ln w="9525">
            <a:noFill/>
            <a:miter lim="800000"/>
            <a:headEnd/>
            <a:tailEnd/>
          </a:ln>
        </p:spPr>
        <p:txBody>
          <a:bodyPr wrap="none" anchor="ctr">
            <a:spAutoFit/>
          </a:bodyPr>
          <a:lstStyle/>
          <a:p>
            <a:pPr>
              <a:spcBef>
                <a:spcPct val="50000"/>
              </a:spcBef>
            </a:pPr>
            <a:r>
              <a:rPr lang="en-US" altLang="zh-CN" sz="1800" b="1"/>
              <a:t>s(0+10)C(1+8)B(2+5)A(3+1)</a:t>
            </a:r>
            <a:endParaRPr lang="en-US" altLang="zh-CN" b="1"/>
          </a:p>
        </p:txBody>
      </p:sp>
      <p:sp>
        <p:nvSpPr>
          <p:cNvPr id="139310" name="Text Box 46"/>
          <p:cNvSpPr txBox="1">
            <a:spLocks noChangeArrowheads="1"/>
          </p:cNvSpPr>
          <p:nvPr/>
        </p:nvSpPr>
        <p:spPr bwMode="auto">
          <a:xfrm>
            <a:off x="8382000" y="3808691"/>
            <a:ext cx="396262" cy="369332"/>
          </a:xfrm>
          <a:prstGeom prst="rect">
            <a:avLst/>
          </a:prstGeom>
          <a:noFill/>
          <a:ln w="9525">
            <a:noFill/>
            <a:miter lim="800000"/>
            <a:headEnd/>
            <a:tailEnd/>
          </a:ln>
        </p:spPr>
        <p:txBody>
          <a:bodyPr wrap="none" anchor="ctr">
            <a:spAutoFit/>
          </a:bodyPr>
          <a:lstStyle/>
          <a:p>
            <a:pPr>
              <a:spcBef>
                <a:spcPct val="50000"/>
              </a:spcBef>
            </a:pPr>
            <a:r>
              <a:rPr lang="en-US" altLang="zh-CN" sz="1800" b="1"/>
              <a:t>10</a:t>
            </a:r>
            <a:endParaRPr lang="en-US" altLang="zh-CN" b="1"/>
          </a:p>
        </p:txBody>
      </p:sp>
      <p:sp>
        <p:nvSpPr>
          <p:cNvPr id="139311" name="Line 47"/>
          <p:cNvSpPr>
            <a:spLocks noChangeShapeType="1"/>
          </p:cNvSpPr>
          <p:nvPr/>
        </p:nvSpPr>
        <p:spPr bwMode="auto">
          <a:xfrm>
            <a:off x="3124200" y="4114800"/>
            <a:ext cx="762000" cy="0"/>
          </a:xfrm>
          <a:prstGeom prst="line">
            <a:avLst/>
          </a:prstGeom>
          <a:noFill/>
          <a:ln w="57150">
            <a:solidFill>
              <a:srgbClr val="FF0000"/>
            </a:solidFill>
            <a:round/>
            <a:headEnd/>
            <a:tailEnd/>
          </a:ln>
        </p:spPr>
        <p:txBody>
          <a:bodyPr wrap="none" anchor="ctr"/>
          <a:lstStyle/>
          <a:p>
            <a:endParaRPr lang="zh-CN" altLang="en-US"/>
          </a:p>
        </p:txBody>
      </p:sp>
      <p:sp>
        <p:nvSpPr>
          <p:cNvPr id="139312" name="Text Box 48"/>
          <p:cNvSpPr txBox="1">
            <a:spLocks noChangeArrowheads="1"/>
          </p:cNvSpPr>
          <p:nvPr/>
        </p:nvSpPr>
        <p:spPr bwMode="auto">
          <a:xfrm>
            <a:off x="3048000" y="4495800"/>
            <a:ext cx="1044575" cy="366713"/>
          </a:xfrm>
          <a:prstGeom prst="rect">
            <a:avLst/>
          </a:prstGeom>
          <a:noFill/>
          <a:ln w="9525">
            <a:noFill/>
            <a:miter lim="800000"/>
            <a:headEnd/>
            <a:tailEnd/>
          </a:ln>
        </p:spPr>
        <p:txBody>
          <a:bodyPr wrap="none" anchor="ctr">
            <a:spAutoFit/>
          </a:bodyPr>
          <a:lstStyle/>
          <a:p>
            <a:pPr>
              <a:spcBef>
                <a:spcPct val="50000"/>
              </a:spcBef>
            </a:pPr>
            <a:r>
              <a:rPr lang="en-US" altLang="zh-CN" sz="1800" b="1"/>
              <a:t>G(11+0)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92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93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9301"/>
                                        </p:tgtEl>
                                        <p:attrNameLst>
                                          <p:attrName>style.visibility</p:attrName>
                                        </p:attrNameLst>
                                      </p:cBhvr>
                                      <p:to>
                                        <p:strVal val="visible"/>
                                      </p:to>
                                    </p:set>
                                  </p:childTnLst>
                                  <p:subTnLst>
                                    <p:set>
                                      <p:cBhvr override="childStyle">
                                        <p:cTn dur="1" fill="hold" display="0" masterRel="nextClick" afterEffect="1"/>
                                        <p:tgtEl>
                                          <p:spTgt spid="13930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93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93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93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9305"/>
                                        </p:tgtEl>
                                        <p:attrNameLst>
                                          <p:attrName>style.visibility</p:attrName>
                                        </p:attrNameLst>
                                      </p:cBhvr>
                                      <p:to>
                                        <p:strVal val="visible"/>
                                      </p:to>
                                    </p:set>
                                  </p:childTnLst>
                                  <p:subTnLst>
                                    <p:set>
                                      <p:cBhvr override="childStyle">
                                        <p:cTn dur="1" fill="hold" display="0" masterRel="nextClick" afterEffect="1"/>
                                        <p:tgtEl>
                                          <p:spTgt spid="13930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93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93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930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9311"/>
                                        </p:tgtEl>
                                        <p:attrNameLst>
                                          <p:attrName>style.visibility</p:attrName>
                                        </p:attrNameLst>
                                      </p:cBhvr>
                                      <p:to>
                                        <p:strVal val="visible"/>
                                      </p:to>
                                    </p:set>
                                  </p:childTnLst>
                                  <p:subTnLst>
                                    <p:set>
                                      <p:cBhvr override="childStyle">
                                        <p:cTn dur="1" fill="hold" display="0" masterRel="nextClick" afterEffect="1"/>
                                        <p:tgtEl>
                                          <p:spTgt spid="139311"/>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393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393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9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7" grpId="0" autoUpdateAnimBg="0"/>
      <p:bldP spid="139298" grpId="0" autoUpdateAnimBg="0"/>
      <p:bldP spid="139299" grpId="0" autoUpdateAnimBg="0"/>
      <p:bldP spid="139300" grpId="0" autoUpdateAnimBg="0"/>
      <p:bldP spid="139301" grpId="0" animBg="1"/>
      <p:bldP spid="139302" grpId="0" autoUpdateAnimBg="0"/>
      <p:bldP spid="139303" grpId="0" autoUpdateAnimBg="0"/>
      <p:bldP spid="139304" grpId="0" autoUpdateAnimBg="0"/>
      <p:bldP spid="139305" grpId="0" animBg="1"/>
      <p:bldP spid="139306" grpId="0" autoUpdateAnimBg="0"/>
      <p:bldP spid="139307" grpId="0" autoUpdateAnimBg="0"/>
      <p:bldP spid="139308" grpId="0" autoUpdateAnimBg="0"/>
      <p:bldP spid="139309" grpId="0" autoUpdateAnimBg="0"/>
      <p:bldP spid="139310" grpId="0" autoUpdateAnimBg="0"/>
      <p:bldP spid="139311" grpId="0" animBg="1"/>
      <p:bldP spid="13931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p:spPr>
        <p:txBody>
          <a:bodyPr/>
          <a:lstStyle/>
          <a:p>
            <a:fld id="{FF7AF390-A589-47AF-A6E6-C43BA09F7C5F}" type="slidenum">
              <a:rPr lang="en-US" altLang="zh-CN" smtClean="0">
                <a:ea typeface="黑体" pitchFamily="49" charset="-122"/>
              </a:rPr>
              <a:pPr/>
              <a:t>78</a:t>
            </a:fld>
            <a:endParaRPr lang="en-US" altLang="zh-CN" smtClean="0">
              <a:ea typeface="黑体" pitchFamily="49" charset="-122"/>
            </a:endParaRPr>
          </a:p>
        </p:txBody>
      </p:sp>
      <p:sp>
        <p:nvSpPr>
          <p:cNvPr id="212994" name="Rectangle 2"/>
          <p:cNvSpPr>
            <a:spLocks noGrp="1" noChangeArrowheads="1"/>
          </p:cNvSpPr>
          <p:nvPr>
            <p:ph type="title"/>
          </p:nvPr>
        </p:nvSpPr>
        <p:spPr>
          <a:xfrm>
            <a:off x="309708" y="723900"/>
            <a:ext cx="7241466" cy="742950"/>
          </a:xfrm>
        </p:spPr>
        <p:txBody>
          <a:bodyPr/>
          <a:lstStyle/>
          <a:p>
            <a:pPr eaLnBrk="1" hangingPunct="1">
              <a:defRPr/>
            </a:pPr>
            <a:r>
              <a:rPr lang="en-US" altLang="zh-CN" dirty="0" smtClean="0"/>
              <a:t>IDA*</a:t>
            </a:r>
            <a:r>
              <a:rPr lang="zh-CN" altLang="zh-CN" dirty="0" smtClean="0"/>
              <a:t>算法(</a:t>
            </a:r>
            <a:r>
              <a:rPr lang="en-US" altLang="zh-CN" dirty="0" smtClean="0"/>
              <a:t>Iterative Deepening A*)</a:t>
            </a:r>
          </a:p>
        </p:txBody>
      </p:sp>
      <p:sp>
        <p:nvSpPr>
          <p:cNvPr id="212995" name="Rectangle 3"/>
          <p:cNvSpPr>
            <a:spLocks noGrp="1" noChangeArrowheads="1"/>
          </p:cNvSpPr>
          <p:nvPr>
            <p:ph type="body" idx="1"/>
          </p:nvPr>
        </p:nvSpPr>
        <p:spPr>
          <a:xfrm>
            <a:off x="762000" y="1809750"/>
            <a:ext cx="7772400" cy="4381500"/>
          </a:xfrm>
        </p:spPr>
        <p:txBody>
          <a:bodyPr>
            <a:normAutofit/>
          </a:bodyPr>
          <a:lstStyle/>
          <a:p>
            <a:pPr eaLnBrk="1" hangingPunct="1"/>
            <a:r>
              <a:rPr lang="zh-CN" altLang="en-US" sz="2800" b="1" dirty="0" smtClean="0"/>
              <a:t>基本思想</a:t>
            </a:r>
            <a:r>
              <a:rPr lang="zh-CN" altLang="en-US" sz="2800" b="1" dirty="0" smtClean="0"/>
              <a:t>：</a:t>
            </a:r>
            <a:r>
              <a:rPr lang="zh-CN" altLang="en-US" sz="2800" b="1" dirty="0" smtClean="0"/>
              <a:t>深度优先</a:t>
            </a:r>
            <a:r>
              <a:rPr lang="zh-CN" altLang="en-US" sz="2800" b="1" dirty="0" smtClean="0"/>
              <a:t>与</a:t>
            </a:r>
            <a:r>
              <a:rPr lang="en-US" altLang="zh-CN" sz="2800" b="1" dirty="0" smtClean="0"/>
              <a:t>A*</a:t>
            </a:r>
            <a:r>
              <a:rPr lang="zh-CN" altLang="en-US" sz="2800" b="1" dirty="0" smtClean="0"/>
              <a:t>的结合</a:t>
            </a:r>
          </a:p>
          <a:p>
            <a:pPr eaLnBrk="1" hangingPunct="1"/>
            <a:r>
              <a:rPr lang="zh-CN" altLang="en-US" sz="2800" b="1" dirty="0" smtClean="0"/>
              <a:t>算法简介（非严格地）</a:t>
            </a:r>
          </a:p>
          <a:p>
            <a:pPr eaLnBrk="1" hangingPunct="1">
              <a:buFont typeface="Wingdings" pitchFamily="2" charset="2"/>
              <a:buNone/>
            </a:pPr>
            <a:r>
              <a:rPr lang="zh-CN" altLang="en-US" sz="2400" dirty="0" smtClean="0"/>
              <a:t>	</a:t>
            </a:r>
            <a:r>
              <a:rPr lang="en-US" altLang="zh-CN" b="1" dirty="0" smtClean="0"/>
              <a:t>1</a:t>
            </a:r>
            <a:r>
              <a:rPr lang="zh-CN" altLang="en-US" b="1" dirty="0" smtClean="0"/>
              <a:t>，设初始值</a:t>
            </a:r>
            <a:r>
              <a:rPr lang="en-US" altLang="zh-CN" b="1" dirty="0" smtClean="0"/>
              <a:t>f</a:t>
            </a:r>
            <a:r>
              <a:rPr lang="en-US" altLang="zh-CN" b="1" baseline="-25000" dirty="0" smtClean="0"/>
              <a:t>0</a:t>
            </a:r>
            <a:r>
              <a:rPr lang="zh-CN" altLang="en-US" b="1" dirty="0" smtClean="0"/>
              <a:t>；</a:t>
            </a:r>
          </a:p>
          <a:p>
            <a:pPr eaLnBrk="1" hangingPunct="1">
              <a:buFont typeface="Wingdings" pitchFamily="2" charset="2"/>
              <a:buNone/>
            </a:pPr>
            <a:r>
              <a:rPr lang="zh-CN" altLang="en-US" b="1" dirty="0" smtClean="0"/>
              <a:t>	</a:t>
            </a:r>
            <a:r>
              <a:rPr lang="en-US" altLang="zh-CN" b="1" dirty="0" smtClean="0"/>
              <a:t>2</a:t>
            </a:r>
            <a:r>
              <a:rPr lang="zh-CN" altLang="en-US" b="1" dirty="0" smtClean="0"/>
              <a:t>，集合</a:t>
            </a:r>
            <a:r>
              <a:rPr lang="en-US" altLang="zh-CN" b="1" dirty="0" smtClean="0"/>
              <a:t>S</a:t>
            </a:r>
            <a:r>
              <a:rPr lang="zh-CN" altLang="en-US" b="1" dirty="0" smtClean="0"/>
              <a:t>＝</a:t>
            </a:r>
            <a:r>
              <a:rPr lang="en-US" altLang="zh-CN" b="1" dirty="0" smtClean="0"/>
              <a:t>NULL</a:t>
            </a:r>
            <a:r>
              <a:rPr lang="zh-CN" altLang="en-US" b="1" dirty="0" smtClean="0"/>
              <a:t>；</a:t>
            </a:r>
          </a:p>
          <a:p>
            <a:pPr eaLnBrk="1" hangingPunct="1">
              <a:buFont typeface="Wingdings" pitchFamily="2" charset="2"/>
              <a:buNone/>
            </a:pPr>
            <a:r>
              <a:rPr lang="zh-CN" altLang="en-US" b="1" dirty="0" smtClean="0"/>
              <a:t>	</a:t>
            </a:r>
            <a:r>
              <a:rPr lang="en-US" altLang="zh-CN" b="1" dirty="0" smtClean="0"/>
              <a:t>3</a:t>
            </a:r>
            <a:r>
              <a:rPr lang="zh-CN" altLang="en-US" b="1" dirty="0" smtClean="0"/>
              <a:t>，</a:t>
            </a:r>
            <a:r>
              <a:rPr lang="zh-CN" altLang="en-US" b="1" dirty="0" smtClean="0"/>
              <a:t>用</a:t>
            </a:r>
            <a:r>
              <a:rPr lang="zh-CN" altLang="en-US" b="1" dirty="0" smtClean="0"/>
              <a:t>深度优先算</a:t>
            </a:r>
            <a:r>
              <a:rPr lang="zh-CN" altLang="en-US" b="1" dirty="0" smtClean="0"/>
              <a:t>法</a:t>
            </a:r>
            <a:r>
              <a:rPr lang="zh-CN" altLang="en-US" b="1" dirty="0" smtClean="0"/>
              <a:t>求解问题，如果节点</a:t>
            </a:r>
            <a:r>
              <a:rPr lang="en-US" altLang="zh-CN" b="1" dirty="0" smtClean="0"/>
              <a:t>n</a:t>
            </a:r>
            <a:r>
              <a:rPr lang="zh-CN" altLang="en-US" b="1" dirty="0" smtClean="0"/>
              <a:t>的</a:t>
            </a:r>
            <a:r>
              <a:rPr lang="en-US" altLang="zh-CN" b="1" dirty="0" smtClean="0"/>
              <a:t>f</a:t>
            </a:r>
            <a:r>
              <a:rPr lang="zh-CN" altLang="en-US" b="1" dirty="0" smtClean="0"/>
              <a:t>值大于</a:t>
            </a:r>
            <a:r>
              <a:rPr lang="en-US" altLang="zh-CN" b="1" dirty="0" smtClean="0"/>
              <a:t>f</a:t>
            </a:r>
            <a:r>
              <a:rPr lang="en-US" altLang="zh-CN" b="1" baseline="-25000" dirty="0" smtClean="0"/>
              <a:t>0</a:t>
            </a:r>
            <a:r>
              <a:rPr lang="zh-CN" altLang="en-US" b="1" dirty="0" smtClean="0"/>
              <a:t>，则将该节点放入集合</a:t>
            </a:r>
            <a:r>
              <a:rPr lang="en-US" altLang="zh-CN" b="1" dirty="0" smtClean="0"/>
              <a:t>S</a:t>
            </a:r>
            <a:r>
              <a:rPr lang="zh-CN" altLang="en-US" b="1" dirty="0" smtClean="0"/>
              <a:t>中，并回溯；</a:t>
            </a:r>
          </a:p>
          <a:p>
            <a:pPr eaLnBrk="1" hangingPunct="1">
              <a:buFont typeface="Wingdings" pitchFamily="2" charset="2"/>
              <a:buNone/>
            </a:pPr>
            <a:r>
              <a:rPr lang="zh-CN" altLang="en-US" b="1" dirty="0" smtClean="0"/>
              <a:t>	</a:t>
            </a:r>
            <a:r>
              <a:rPr lang="en-US" altLang="zh-CN" b="1" dirty="0" smtClean="0"/>
              <a:t>4</a:t>
            </a:r>
            <a:r>
              <a:rPr lang="zh-CN" altLang="en-US" b="1" dirty="0" smtClean="0"/>
              <a:t>，如果在</a:t>
            </a:r>
            <a:r>
              <a:rPr lang="en-US" altLang="zh-CN" b="1" dirty="0" smtClean="0"/>
              <a:t>3</a:t>
            </a:r>
            <a:r>
              <a:rPr lang="zh-CN" altLang="en-US" b="1" dirty="0" smtClean="0"/>
              <a:t>中找到了解，则结束；</a:t>
            </a:r>
          </a:p>
          <a:p>
            <a:pPr eaLnBrk="1" hangingPunct="1">
              <a:buFont typeface="Wingdings" pitchFamily="2" charset="2"/>
              <a:buNone/>
            </a:pPr>
            <a:r>
              <a:rPr lang="zh-CN" altLang="en-US" b="1" dirty="0" smtClean="0"/>
              <a:t>	</a:t>
            </a:r>
            <a:r>
              <a:rPr lang="en-US" altLang="zh-CN" b="1" dirty="0" smtClean="0"/>
              <a:t>5</a:t>
            </a:r>
            <a:r>
              <a:rPr lang="zh-CN" altLang="en-US" b="1" dirty="0" smtClean="0"/>
              <a:t>，如果</a:t>
            </a:r>
            <a:r>
              <a:rPr lang="en-US" altLang="zh-CN" b="1" dirty="0" smtClean="0"/>
              <a:t>3</a:t>
            </a:r>
            <a:r>
              <a:rPr lang="zh-CN" altLang="en-US" b="1" dirty="0" smtClean="0"/>
              <a:t>以失败结束，则</a:t>
            </a:r>
            <a:r>
              <a:rPr lang="en-US" altLang="zh-CN" b="1" dirty="0" smtClean="0"/>
              <a:t>f</a:t>
            </a:r>
            <a:r>
              <a:rPr lang="en-US" altLang="zh-CN" b="1" baseline="-25000" dirty="0" smtClean="0"/>
              <a:t>0</a:t>
            </a:r>
            <a:r>
              <a:rPr lang="zh-CN" altLang="en-US" b="1" dirty="0" smtClean="0"/>
              <a:t>＝</a:t>
            </a:r>
            <a:r>
              <a:rPr lang="en-US" altLang="zh-CN" b="1" dirty="0" smtClean="0"/>
              <a:t>S</a:t>
            </a:r>
            <a:r>
              <a:rPr lang="zh-CN" altLang="en-US" b="1" dirty="0" smtClean="0"/>
              <a:t>中节点的最小</a:t>
            </a:r>
            <a:r>
              <a:rPr lang="en-US" altLang="zh-CN" b="1" dirty="0" smtClean="0"/>
              <a:t>f</a:t>
            </a:r>
            <a:r>
              <a:rPr lang="zh-CN" altLang="en-US" b="1" dirty="0" smtClean="0"/>
              <a:t>值；</a:t>
            </a:r>
          </a:p>
          <a:p>
            <a:pPr eaLnBrk="1" hangingPunct="1">
              <a:buFont typeface="Wingdings" pitchFamily="2" charset="2"/>
              <a:buNone/>
            </a:pPr>
            <a:r>
              <a:rPr lang="zh-CN" altLang="en-US" b="1" dirty="0" smtClean="0"/>
              <a:t>	</a:t>
            </a:r>
            <a:r>
              <a:rPr lang="en-US" altLang="zh-CN" b="1" dirty="0" smtClean="0"/>
              <a:t>6</a:t>
            </a:r>
            <a:r>
              <a:rPr lang="zh-CN" altLang="en-US" b="1" dirty="0" smtClean="0"/>
              <a:t>，返回到</a:t>
            </a:r>
            <a:r>
              <a:rPr lang="en-US" altLang="zh-CN" b="1" dirty="0" smtClean="0"/>
              <a:t>2</a:t>
            </a:r>
            <a:r>
              <a:rPr lang="zh-CN" altLang="en-US"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2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2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29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29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2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p:spPr>
        <p:txBody>
          <a:bodyPr/>
          <a:lstStyle/>
          <a:p>
            <a:fld id="{A3A07BAE-BE62-4335-9CB6-8D94AC0D7AB3}" type="slidenum">
              <a:rPr lang="en-US" altLang="zh-CN" smtClean="0">
                <a:ea typeface="黑体" pitchFamily="49" charset="-122"/>
              </a:rPr>
              <a:pPr/>
              <a:t>79</a:t>
            </a:fld>
            <a:endParaRPr lang="en-US" altLang="zh-CN" smtClean="0">
              <a:ea typeface="黑体" pitchFamily="49" charset="-122"/>
            </a:endParaRPr>
          </a:p>
        </p:txBody>
      </p:sp>
      <p:sp>
        <p:nvSpPr>
          <p:cNvPr id="152578" name="Rectangle 2"/>
          <p:cNvSpPr>
            <a:spLocks noGrp="1" noChangeArrowheads="1"/>
          </p:cNvSpPr>
          <p:nvPr>
            <p:ph type="title"/>
          </p:nvPr>
        </p:nvSpPr>
        <p:spPr/>
        <p:txBody>
          <a:bodyPr/>
          <a:lstStyle/>
          <a:p>
            <a:pPr eaLnBrk="1" hangingPunct="1">
              <a:defRPr/>
            </a:pPr>
            <a:r>
              <a:rPr lang="en-US" altLang="zh-CN" dirty="0" smtClean="0"/>
              <a:t>1.5</a:t>
            </a:r>
            <a:r>
              <a:rPr lang="zh-CN" altLang="en-US" dirty="0" smtClean="0"/>
              <a:t>，其他的搜索算法</a:t>
            </a:r>
          </a:p>
        </p:txBody>
      </p:sp>
      <p:sp>
        <p:nvSpPr>
          <p:cNvPr id="152579" name="Rectangle 3"/>
          <p:cNvSpPr>
            <a:spLocks noGrp="1" noChangeArrowheads="1"/>
          </p:cNvSpPr>
          <p:nvPr>
            <p:ph type="body" idx="1"/>
          </p:nvPr>
        </p:nvSpPr>
        <p:spPr>
          <a:xfrm>
            <a:off x="685800" y="1981200"/>
            <a:ext cx="7772400" cy="685800"/>
          </a:xfrm>
        </p:spPr>
        <p:txBody>
          <a:bodyPr>
            <a:normAutofit/>
          </a:bodyPr>
          <a:lstStyle/>
          <a:p>
            <a:pPr eaLnBrk="1" hangingPunct="1"/>
            <a:r>
              <a:rPr lang="zh-CN" altLang="en-US" sz="3200" b="1" dirty="0" smtClean="0"/>
              <a:t>爬山法（局部搜索算法）</a:t>
            </a:r>
          </a:p>
        </p:txBody>
      </p:sp>
      <p:grpSp>
        <p:nvGrpSpPr>
          <p:cNvPr id="2" name="Group 15"/>
          <p:cNvGrpSpPr>
            <a:grpSpLocks/>
          </p:cNvGrpSpPr>
          <p:nvPr/>
        </p:nvGrpSpPr>
        <p:grpSpPr bwMode="auto">
          <a:xfrm>
            <a:off x="1143000" y="2933700"/>
            <a:ext cx="6038850" cy="2933700"/>
            <a:chOff x="720" y="1848"/>
            <a:chExt cx="3804" cy="1848"/>
          </a:xfrm>
        </p:grpSpPr>
        <p:sp>
          <p:nvSpPr>
            <p:cNvPr id="96262" name="Line 4"/>
            <p:cNvSpPr>
              <a:spLocks noChangeShapeType="1"/>
            </p:cNvSpPr>
            <p:nvPr/>
          </p:nvSpPr>
          <p:spPr bwMode="auto">
            <a:xfrm>
              <a:off x="1332" y="3048"/>
              <a:ext cx="301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3" name="Line 5"/>
            <p:cNvSpPr>
              <a:spLocks noChangeShapeType="1"/>
            </p:cNvSpPr>
            <p:nvPr/>
          </p:nvSpPr>
          <p:spPr bwMode="auto">
            <a:xfrm flipV="1">
              <a:off x="1356" y="1848"/>
              <a:ext cx="0" cy="1212"/>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4" name="Line 6"/>
            <p:cNvSpPr>
              <a:spLocks noChangeShapeType="1"/>
            </p:cNvSpPr>
            <p:nvPr/>
          </p:nvSpPr>
          <p:spPr bwMode="auto">
            <a:xfrm flipH="1">
              <a:off x="720" y="3048"/>
              <a:ext cx="636" cy="6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5" name="Freeform 7"/>
            <p:cNvSpPr>
              <a:spLocks/>
            </p:cNvSpPr>
            <p:nvPr/>
          </p:nvSpPr>
          <p:spPr bwMode="auto">
            <a:xfrm>
              <a:off x="1680" y="2088"/>
              <a:ext cx="2844" cy="1260"/>
            </a:xfrm>
            <a:custGeom>
              <a:avLst/>
              <a:gdLst>
                <a:gd name="T0" fmla="*/ 0 w 2844"/>
                <a:gd name="T1" fmla="*/ 1140 h 1260"/>
                <a:gd name="T2" fmla="*/ 372 w 2844"/>
                <a:gd name="T3" fmla="*/ 864 h 1260"/>
                <a:gd name="T4" fmla="*/ 600 w 2844"/>
                <a:gd name="T5" fmla="*/ 564 h 1260"/>
                <a:gd name="T6" fmla="*/ 888 w 2844"/>
                <a:gd name="T7" fmla="*/ 300 h 1260"/>
                <a:gd name="T8" fmla="*/ 1128 w 2844"/>
                <a:gd name="T9" fmla="*/ 96 h 1260"/>
                <a:gd name="T10" fmla="*/ 1308 w 2844"/>
                <a:gd name="T11" fmla="*/ 24 h 1260"/>
                <a:gd name="T12" fmla="*/ 1464 w 2844"/>
                <a:gd name="T13" fmla="*/ 0 h 1260"/>
                <a:gd name="T14" fmla="*/ 1692 w 2844"/>
                <a:gd name="T15" fmla="*/ 36 h 1260"/>
                <a:gd name="T16" fmla="*/ 1920 w 2844"/>
                <a:gd name="T17" fmla="*/ 204 h 1260"/>
                <a:gd name="T18" fmla="*/ 2088 w 2844"/>
                <a:gd name="T19" fmla="*/ 348 h 1260"/>
                <a:gd name="T20" fmla="*/ 2220 w 2844"/>
                <a:gd name="T21" fmla="*/ 624 h 1260"/>
                <a:gd name="T22" fmla="*/ 2364 w 2844"/>
                <a:gd name="T23" fmla="*/ 828 h 1260"/>
                <a:gd name="T24" fmla="*/ 2616 w 2844"/>
                <a:gd name="T25" fmla="*/ 1080 h 1260"/>
                <a:gd name="T26" fmla="*/ 2844 w 2844"/>
                <a:gd name="T27" fmla="*/ 1260 h 12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44"/>
                <a:gd name="T43" fmla="*/ 0 h 1260"/>
                <a:gd name="T44" fmla="*/ 2844 w 2844"/>
                <a:gd name="T45" fmla="*/ 1260 h 126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44" h="1260">
                  <a:moveTo>
                    <a:pt x="0" y="1140"/>
                  </a:moveTo>
                  <a:lnTo>
                    <a:pt x="372" y="864"/>
                  </a:lnTo>
                  <a:lnTo>
                    <a:pt x="600" y="564"/>
                  </a:lnTo>
                  <a:lnTo>
                    <a:pt x="888" y="300"/>
                  </a:lnTo>
                  <a:lnTo>
                    <a:pt x="1128" y="96"/>
                  </a:lnTo>
                  <a:lnTo>
                    <a:pt x="1308" y="24"/>
                  </a:lnTo>
                  <a:lnTo>
                    <a:pt x="1464" y="0"/>
                  </a:lnTo>
                  <a:lnTo>
                    <a:pt x="1692" y="36"/>
                  </a:lnTo>
                  <a:lnTo>
                    <a:pt x="1920" y="204"/>
                  </a:lnTo>
                  <a:lnTo>
                    <a:pt x="2088" y="348"/>
                  </a:lnTo>
                  <a:lnTo>
                    <a:pt x="2220" y="624"/>
                  </a:lnTo>
                  <a:lnTo>
                    <a:pt x="2364" y="828"/>
                  </a:lnTo>
                  <a:lnTo>
                    <a:pt x="2616" y="1080"/>
                  </a:lnTo>
                  <a:lnTo>
                    <a:pt x="2844" y="1260"/>
                  </a:lnTo>
                </a:path>
              </a:pathLst>
            </a:custGeom>
            <a:noFill/>
            <a:ln w="9525">
              <a:solidFill>
                <a:schemeClr val="tx2"/>
              </a:solidFill>
              <a:round/>
              <a:headEnd/>
              <a:tailEnd/>
            </a:ln>
          </p:spPr>
          <p:txBody>
            <a:bodyPr wrap="none" anchor="ctr"/>
            <a:lstStyle/>
            <a:p>
              <a:endParaRPr lang="zh-CN" altLang="en-US"/>
            </a:p>
          </p:txBody>
        </p:sp>
        <p:sp>
          <p:nvSpPr>
            <p:cNvPr id="96266" name="Freeform 8"/>
            <p:cNvSpPr>
              <a:spLocks/>
            </p:cNvSpPr>
            <p:nvPr/>
          </p:nvSpPr>
          <p:spPr bwMode="auto">
            <a:xfrm>
              <a:off x="2436" y="2256"/>
              <a:ext cx="696" cy="1008"/>
            </a:xfrm>
            <a:custGeom>
              <a:avLst/>
              <a:gdLst>
                <a:gd name="T0" fmla="*/ 0 w 696"/>
                <a:gd name="T1" fmla="*/ 1008 h 1008"/>
                <a:gd name="T2" fmla="*/ 204 w 696"/>
                <a:gd name="T3" fmla="*/ 900 h 1008"/>
                <a:gd name="T4" fmla="*/ 420 w 696"/>
                <a:gd name="T5" fmla="*/ 672 h 1008"/>
                <a:gd name="T6" fmla="*/ 588 w 696"/>
                <a:gd name="T7" fmla="*/ 456 h 1008"/>
                <a:gd name="T8" fmla="*/ 648 w 696"/>
                <a:gd name="T9" fmla="*/ 228 h 1008"/>
                <a:gd name="T10" fmla="*/ 696 w 696"/>
                <a:gd name="T11" fmla="*/ 0 h 1008"/>
                <a:gd name="T12" fmla="*/ 0 60000 65536"/>
                <a:gd name="T13" fmla="*/ 0 60000 65536"/>
                <a:gd name="T14" fmla="*/ 0 60000 65536"/>
                <a:gd name="T15" fmla="*/ 0 60000 65536"/>
                <a:gd name="T16" fmla="*/ 0 60000 65536"/>
                <a:gd name="T17" fmla="*/ 0 60000 65536"/>
                <a:gd name="T18" fmla="*/ 0 w 696"/>
                <a:gd name="T19" fmla="*/ 0 h 1008"/>
                <a:gd name="T20" fmla="*/ 696 w 696"/>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696" h="1008">
                  <a:moveTo>
                    <a:pt x="0" y="1008"/>
                  </a:moveTo>
                  <a:lnTo>
                    <a:pt x="204" y="900"/>
                  </a:lnTo>
                  <a:lnTo>
                    <a:pt x="420" y="672"/>
                  </a:lnTo>
                  <a:lnTo>
                    <a:pt x="588" y="456"/>
                  </a:lnTo>
                  <a:lnTo>
                    <a:pt x="648" y="228"/>
                  </a:lnTo>
                  <a:lnTo>
                    <a:pt x="696" y="0"/>
                  </a:lnTo>
                </a:path>
              </a:pathLst>
            </a:custGeom>
            <a:noFill/>
            <a:ln w="9525">
              <a:solidFill>
                <a:srgbClr val="FF0000"/>
              </a:solidFill>
              <a:round/>
              <a:headEnd/>
              <a:tailEnd type="triangle" w="med" len="med"/>
            </a:ln>
          </p:spPr>
          <p:txBody>
            <a:bodyPr wrap="none" anchor="ctr"/>
            <a:lstStyle/>
            <a:p>
              <a:endParaRPr lang="zh-CN" altLang="en-US"/>
            </a:p>
          </p:txBody>
        </p:sp>
        <p:sp>
          <p:nvSpPr>
            <p:cNvPr id="96267" name="Line 9"/>
            <p:cNvSpPr>
              <a:spLocks noChangeShapeType="1"/>
            </p:cNvSpPr>
            <p:nvPr/>
          </p:nvSpPr>
          <p:spPr bwMode="auto">
            <a:xfrm>
              <a:off x="3024" y="2712"/>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8" name="Line 11"/>
            <p:cNvSpPr>
              <a:spLocks noChangeShapeType="1"/>
            </p:cNvSpPr>
            <p:nvPr/>
          </p:nvSpPr>
          <p:spPr bwMode="auto">
            <a:xfrm flipV="1">
              <a:off x="3024" y="2484"/>
              <a:ext cx="96"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9" name="Line 12"/>
            <p:cNvSpPr>
              <a:spLocks noChangeShapeType="1"/>
            </p:cNvSpPr>
            <p:nvPr/>
          </p:nvSpPr>
          <p:spPr bwMode="auto">
            <a:xfrm flipH="1">
              <a:off x="2904" y="2724"/>
              <a:ext cx="120" cy="216"/>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70" name="Line 13"/>
            <p:cNvSpPr>
              <a:spLocks noChangeShapeType="1"/>
            </p:cNvSpPr>
            <p:nvPr/>
          </p:nvSpPr>
          <p:spPr bwMode="auto">
            <a:xfrm flipH="1">
              <a:off x="2796" y="2712"/>
              <a:ext cx="228" cy="0"/>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2"/>
          </p:nvPr>
        </p:nvSpPr>
        <p:spPr>
          <a:noFill/>
        </p:spPr>
        <p:txBody>
          <a:bodyPr/>
          <a:lstStyle/>
          <a:p>
            <a:fld id="{4ABBD846-AAEB-47F8-984D-9E81B703D742}" type="slidenum">
              <a:rPr lang="en-US" altLang="zh-CN" smtClean="0">
                <a:ea typeface="黑体" pitchFamily="49" charset="-122"/>
              </a:rPr>
              <a:pPr/>
              <a:t>8</a:t>
            </a:fld>
            <a:endParaRPr lang="en-US" altLang="zh-CN" smtClean="0">
              <a:ea typeface="黑体" pitchFamily="49" charset="-122"/>
            </a:endParaRPr>
          </a:p>
        </p:txBody>
      </p:sp>
      <p:sp>
        <p:nvSpPr>
          <p:cNvPr id="3076" name="Text Box 7"/>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3077" name="Text Box 8"/>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3078" name="Text Box 9"/>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((1,1))</a:t>
            </a:r>
            <a:endParaRPr lang="en-US" altLang="zh-CN"/>
          </a:p>
        </p:txBody>
      </p:sp>
      <p:sp>
        <p:nvSpPr>
          <p:cNvPr id="3079" name="Line 10"/>
          <p:cNvSpPr>
            <a:spLocks noChangeShapeType="1"/>
          </p:cNvSpPr>
          <p:nvPr/>
        </p:nvSpPr>
        <p:spPr bwMode="auto">
          <a:xfrm flipH="1">
            <a:off x="838200" y="1295400"/>
            <a:ext cx="685800" cy="4572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17411" name="Object 2"/>
          <p:cNvGraphicFramePr>
            <a:graphicFrameLocks noChangeAspect="1"/>
          </p:cNvGraphicFramePr>
          <p:nvPr/>
        </p:nvGraphicFramePr>
        <p:xfrm>
          <a:off x="4956175" y="300038"/>
          <a:ext cx="2874963" cy="2595562"/>
        </p:xfrm>
        <a:graphic>
          <a:graphicData uri="http://schemas.openxmlformats.org/presentationml/2006/ole">
            <p:oleObj spid="_x0000_s17411"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p:spPr>
        <p:txBody>
          <a:bodyPr/>
          <a:lstStyle/>
          <a:p>
            <a:fld id="{C906AA4E-A68F-499A-AEA0-23F9C470D5B7}" type="slidenum">
              <a:rPr lang="en-US" altLang="zh-CN" smtClean="0">
                <a:ea typeface="黑体" pitchFamily="49" charset="-122"/>
              </a:rPr>
              <a:pPr/>
              <a:t>80</a:t>
            </a:fld>
            <a:endParaRPr lang="en-US" altLang="zh-CN" smtClean="0">
              <a:ea typeface="黑体" pitchFamily="49" charset="-122"/>
            </a:endParaRPr>
          </a:p>
        </p:txBody>
      </p:sp>
      <p:sp>
        <p:nvSpPr>
          <p:cNvPr id="153602" name="Rectangle 2"/>
          <p:cNvSpPr>
            <a:spLocks noGrp="1" noChangeArrowheads="1"/>
          </p:cNvSpPr>
          <p:nvPr>
            <p:ph type="title"/>
          </p:nvPr>
        </p:nvSpPr>
        <p:spPr/>
        <p:txBody>
          <a:bodyPr/>
          <a:lstStyle/>
          <a:p>
            <a:pPr eaLnBrk="1" hangingPunct="1">
              <a:defRPr/>
            </a:pPr>
            <a:r>
              <a:rPr lang="zh-CN" altLang="en-US" smtClean="0"/>
              <a:t>其他的搜索算法（续</a:t>
            </a:r>
            <a:r>
              <a:rPr lang="en-US" altLang="zh-CN" smtClean="0"/>
              <a:t>1</a:t>
            </a:r>
            <a:r>
              <a:rPr lang="zh-CN" altLang="en-US" smtClean="0"/>
              <a:t>）</a:t>
            </a:r>
          </a:p>
        </p:txBody>
      </p:sp>
      <p:sp>
        <p:nvSpPr>
          <p:cNvPr id="153603" name="Rectangle 3"/>
          <p:cNvSpPr>
            <a:spLocks noGrp="1" noChangeArrowheads="1"/>
          </p:cNvSpPr>
          <p:nvPr>
            <p:ph type="body" idx="1"/>
          </p:nvPr>
        </p:nvSpPr>
        <p:spPr>
          <a:xfrm>
            <a:off x="914400" y="1705970"/>
            <a:ext cx="7772400" cy="4313830"/>
          </a:xfrm>
        </p:spPr>
        <p:txBody>
          <a:bodyPr>
            <a:normAutofit/>
          </a:bodyPr>
          <a:lstStyle/>
          <a:p>
            <a:pPr eaLnBrk="1" hangingPunct="1"/>
            <a:r>
              <a:rPr lang="zh-CN" altLang="en-US" sz="3200" b="1" dirty="0" smtClean="0"/>
              <a:t>随机搜索算法</a:t>
            </a:r>
          </a:p>
          <a:p>
            <a:pPr eaLnBrk="1" hangingPunct="1"/>
            <a:r>
              <a:rPr lang="zh-CN" altLang="en-US" sz="3200" b="1" dirty="0" smtClean="0"/>
              <a:t>动态规划算法</a:t>
            </a:r>
          </a:p>
          <a:p>
            <a:pPr eaLnBrk="1" hangingPunct="1">
              <a:buFont typeface="Wingdings" pitchFamily="2" charset="2"/>
              <a:buNone/>
            </a:pPr>
            <a:r>
              <a:rPr lang="zh-CN" altLang="en-US" sz="3200" b="1" dirty="0" smtClean="0"/>
              <a:t>	如果对于任何</a:t>
            </a:r>
            <a:r>
              <a:rPr lang="en-US" altLang="zh-CN" sz="3200" b="1" dirty="0" smtClean="0"/>
              <a:t>n</a:t>
            </a:r>
            <a:r>
              <a:rPr lang="zh-CN" altLang="en-US" sz="3200" b="1" dirty="0" smtClean="0"/>
              <a:t>，当</a:t>
            </a:r>
            <a:r>
              <a:rPr lang="en-US" altLang="zh-CN" sz="3200" b="1" dirty="0" smtClean="0"/>
              <a:t>h(n)=0</a:t>
            </a:r>
            <a:r>
              <a:rPr lang="zh-CN" altLang="en-US" sz="3200" b="1" dirty="0" smtClean="0"/>
              <a:t>时，</a:t>
            </a:r>
            <a:r>
              <a:rPr lang="en-US" altLang="zh-CN" sz="3200" b="1" dirty="0" smtClean="0"/>
              <a:t>A*</a:t>
            </a:r>
            <a:r>
              <a:rPr lang="zh-CN" altLang="en-US" sz="3200" b="1" dirty="0" smtClean="0"/>
              <a:t>算法就成为了动态规划算法。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p>
            <a:fld id="{D779A19B-5994-4039-85C7-AE1F87CD4DBF}" type="slidenum">
              <a:rPr lang="en-US" altLang="zh-CN" smtClean="0">
                <a:ea typeface="黑体" pitchFamily="49" charset="-122"/>
              </a:rPr>
              <a:pPr/>
              <a:t>81</a:t>
            </a:fld>
            <a:endParaRPr lang="en-US" altLang="zh-CN" smtClean="0">
              <a:ea typeface="黑体" pitchFamily="49" charset="-122"/>
            </a:endParaRPr>
          </a:p>
        </p:txBody>
      </p:sp>
      <p:sp>
        <p:nvSpPr>
          <p:cNvPr id="209922" name="Rectangle 2"/>
          <p:cNvSpPr>
            <a:spLocks noGrp="1" noChangeArrowheads="1"/>
          </p:cNvSpPr>
          <p:nvPr>
            <p:ph type="title"/>
          </p:nvPr>
        </p:nvSpPr>
        <p:spPr>
          <a:xfrm>
            <a:off x="685800" y="228600"/>
            <a:ext cx="7772400" cy="819150"/>
          </a:xfrm>
        </p:spPr>
        <p:txBody>
          <a:bodyPr/>
          <a:lstStyle/>
          <a:p>
            <a:pPr eaLnBrk="1" hangingPunct="1">
              <a:defRPr/>
            </a:pPr>
            <a:r>
              <a:rPr lang="zh-CN" altLang="en-US" smtClean="0"/>
              <a:t>动态规划</a:t>
            </a:r>
          </a:p>
        </p:txBody>
      </p:sp>
      <p:sp>
        <p:nvSpPr>
          <p:cNvPr id="98308" name="Rectangle 3"/>
          <p:cNvSpPr>
            <a:spLocks noGrp="1" noChangeArrowheads="1"/>
          </p:cNvSpPr>
          <p:nvPr>
            <p:ph type="body" idx="1"/>
          </p:nvPr>
        </p:nvSpPr>
        <p:spPr>
          <a:xfrm>
            <a:off x="762000" y="1333500"/>
            <a:ext cx="7772400" cy="74613"/>
          </a:xfrm>
        </p:spPr>
        <p:txBody>
          <a:bodyPr>
            <a:normAutofit fontScale="25000" lnSpcReduction="20000"/>
          </a:bodyPr>
          <a:lstStyle/>
          <a:p>
            <a:pPr eaLnBrk="1" hangingPunct="1">
              <a:lnSpc>
                <a:spcPct val="90000"/>
              </a:lnSpc>
            </a:pPr>
            <a:endParaRPr lang="zh-CN" altLang="zh-CN" sz="2800" smtClean="0"/>
          </a:p>
        </p:txBody>
      </p:sp>
      <p:sp>
        <p:nvSpPr>
          <p:cNvPr id="98309" name="Oval 4"/>
          <p:cNvSpPr>
            <a:spLocks noChangeArrowheads="1"/>
          </p:cNvSpPr>
          <p:nvPr/>
        </p:nvSpPr>
        <p:spPr bwMode="auto">
          <a:xfrm>
            <a:off x="781050" y="32385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0" name="Oval 5"/>
          <p:cNvSpPr>
            <a:spLocks noChangeArrowheads="1"/>
          </p:cNvSpPr>
          <p:nvPr/>
        </p:nvSpPr>
        <p:spPr bwMode="auto">
          <a:xfrm>
            <a:off x="2038350" y="260985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1" name="Oval 6"/>
          <p:cNvSpPr>
            <a:spLocks noChangeArrowheads="1"/>
          </p:cNvSpPr>
          <p:nvPr/>
        </p:nvSpPr>
        <p:spPr bwMode="auto">
          <a:xfrm>
            <a:off x="1981200" y="390525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2" name="Oval 7"/>
          <p:cNvSpPr>
            <a:spLocks noChangeArrowheads="1"/>
          </p:cNvSpPr>
          <p:nvPr/>
        </p:nvSpPr>
        <p:spPr bwMode="auto">
          <a:xfrm>
            <a:off x="3810000" y="230505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3" name="Oval 8"/>
          <p:cNvSpPr>
            <a:spLocks noChangeArrowheads="1"/>
          </p:cNvSpPr>
          <p:nvPr/>
        </p:nvSpPr>
        <p:spPr bwMode="auto">
          <a:xfrm>
            <a:off x="3733800" y="33528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4" name="Oval 9"/>
          <p:cNvSpPr>
            <a:spLocks noChangeArrowheads="1"/>
          </p:cNvSpPr>
          <p:nvPr/>
        </p:nvSpPr>
        <p:spPr bwMode="auto">
          <a:xfrm>
            <a:off x="3867150" y="45339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5" name="Oval 10"/>
          <p:cNvSpPr>
            <a:spLocks noChangeArrowheads="1"/>
          </p:cNvSpPr>
          <p:nvPr/>
        </p:nvSpPr>
        <p:spPr bwMode="auto">
          <a:xfrm>
            <a:off x="5219700" y="23241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6" name="Oval 11"/>
          <p:cNvSpPr>
            <a:spLocks noChangeArrowheads="1"/>
          </p:cNvSpPr>
          <p:nvPr/>
        </p:nvSpPr>
        <p:spPr bwMode="auto">
          <a:xfrm>
            <a:off x="5162550" y="33147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7" name="Oval 12"/>
          <p:cNvSpPr>
            <a:spLocks noChangeArrowheads="1"/>
          </p:cNvSpPr>
          <p:nvPr/>
        </p:nvSpPr>
        <p:spPr bwMode="auto">
          <a:xfrm>
            <a:off x="5181600" y="44577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18" name="Text Box 14"/>
          <p:cNvSpPr txBox="1">
            <a:spLocks noChangeArrowheads="1"/>
          </p:cNvSpPr>
          <p:nvPr/>
        </p:nvSpPr>
        <p:spPr bwMode="auto">
          <a:xfrm>
            <a:off x="827169" y="1540818"/>
            <a:ext cx="442750" cy="461665"/>
          </a:xfrm>
          <a:prstGeom prst="rect">
            <a:avLst/>
          </a:prstGeom>
          <a:noFill/>
          <a:ln w="9525">
            <a:noFill/>
            <a:miter lim="800000"/>
            <a:headEnd/>
            <a:tailEnd/>
          </a:ln>
        </p:spPr>
        <p:txBody>
          <a:bodyPr wrap="none" anchor="ctr">
            <a:spAutoFit/>
          </a:bodyPr>
          <a:lstStyle/>
          <a:p>
            <a:pPr algn="ctr">
              <a:spcBef>
                <a:spcPct val="50000"/>
              </a:spcBef>
            </a:pPr>
            <a:r>
              <a:rPr lang="en-US" altLang="zh-CN" sz="2000" b="1" dirty="0"/>
              <a:t>S</a:t>
            </a:r>
            <a:r>
              <a:rPr lang="en-US" altLang="zh-CN" sz="3600" b="1" baseline="-25000" dirty="0"/>
              <a:t>0</a:t>
            </a:r>
          </a:p>
        </p:txBody>
      </p:sp>
      <p:sp>
        <p:nvSpPr>
          <p:cNvPr id="98319" name="Text Box 15"/>
          <p:cNvSpPr txBox="1">
            <a:spLocks noChangeArrowheads="1"/>
          </p:cNvSpPr>
          <p:nvPr/>
        </p:nvSpPr>
        <p:spPr bwMode="auto">
          <a:xfrm>
            <a:off x="7822728" y="2805282"/>
            <a:ext cx="420519" cy="400110"/>
          </a:xfrm>
          <a:prstGeom prst="rect">
            <a:avLst/>
          </a:prstGeom>
          <a:noFill/>
          <a:ln w="9525">
            <a:noFill/>
            <a:miter lim="800000"/>
            <a:headEnd/>
            <a:tailEnd/>
          </a:ln>
        </p:spPr>
        <p:txBody>
          <a:bodyPr wrap="square" anchor="ctr">
            <a:spAutoFit/>
          </a:bodyPr>
          <a:lstStyle/>
          <a:p>
            <a:pPr algn="ctr">
              <a:spcBef>
                <a:spcPct val="50000"/>
              </a:spcBef>
            </a:pPr>
            <a:r>
              <a:rPr lang="en-US" altLang="zh-CN" sz="2000" b="1" dirty="0"/>
              <a:t>t</a:t>
            </a:r>
          </a:p>
        </p:txBody>
      </p:sp>
      <p:sp>
        <p:nvSpPr>
          <p:cNvPr id="98320" name="Line 16"/>
          <p:cNvSpPr>
            <a:spLocks noChangeShapeType="1"/>
          </p:cNvSpPr>
          <p:nvPr/>
        </p:nvSpPr>
        <p:spPr bwMode="auto">
          <a:xfrm flipV="1">
            <a:off x="1143000" y="2857500"/>
            <a:ext cx="89535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1" name="Line 17"/>
          <p:cNvSpPr>
            <a:spLocks noChangeShapeType="1"/>
          </p:cNvSpPr>
          <p:nvPr/>
        </p:nvSpPr>
        <p:spPr bwMode="auto">
          <a:xfrm>
            <a:off x="1143000" y="3429000"/>
            <a:ext cx="857250" cy="5905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2" name="Line 18"/>
          <p:cNvSpPr>
            <a:spLocks noChangeShapeType="1"/>
          </p:cNvSpPr>
          <p:nvPr/>
        </p:nvSpPr>
        <p:spPr bwMode="auto">
          <a:xfrm flipV="1">
            <a:off x="2400300" y="2457450"/>
            <a:ext cx="1390650" cy="2857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3" name="Line 19"/>
          <p:cNvSpPr>
            <a:spLocks noChangeShapeType="1"/>
          </p:cNvSpPr>
          <p:nvPr/>
        </p:nvSpPr>
        <p:spPr bwMode="auto">
          <a:xfrm>
            <a:off x="2400300" y="2781300"/>
            <a:ext cx="1314450" cy="7429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4" name="Line 20"/>
          <p:cNvSpPr>
            <a:spLocks noChangeShapeType="1"/>
          </p:cNvSpPr>
          <p:nvPr/>
        </p:nvSpPr>
        <p:spPr bwMode="auto">
          <a:xfrm>
            <a:off x="2400300" y="2800350"/>
            <a:ext cx="1466850" cy="19240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5" name="Line 21"/>
          <p:cNvSpPr>
            <a:spLocks noChangeShapeType="1"/>
          </p:cNvSpPr>
          <p:nvPr/>
        </p:nvSpPr>
        <p:spPr bwMode="auto">
          <a:xfrm flipV="1">
            <a:off x="2343150" y="3581400"/>
            <a:ext cx="133350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6" name="Line 22"/>
          <p:cNvSpPr>
            <a:spLocks noChangeShapeType="1"/>
          </p:cNvSpPr>
          <p:nvPr/>
        </p:nvSpPr>
        <p:spPr bwMode="auto">
          <a:xfrm>
            <a:off x="2362200" y="4152900"/>
            <a:ext cx="1428750" cy="533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7" name="Line 23"/>
          <p:cNvSpPr>
            <a:spLocks noChangeShapeType="1"/>
          </p:cNvSpPr>
          <p:nvPr/>
        </p:nvSpPr>
        <p:spPr bwMode="auto">
          <a:xfrm flipV="1">
            <a:off x="2381250" y="2495550"/>
            <a:ext cx="1352550" cy="16383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8" name="Line 24"/>
          <p:cNvSpPr>
            <a:spLocks noChangeShapeType="1"/>
          </p:cNvSpPr>
          <p:nvPr/>
        </p:nvSpPr>
        <p:spPr bwMode="auto">
          <a:xfrm>
            <a:off x="4171950" y="2457450"/>
            <a:ext cx="990600" cy="190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29" name="Line 25"/>
          <p:cNvSpPr>
            <a:spLocks noChangeShapeType="1"/>
          </p:cNvSpPr>
          <p:nvPr/>
        </p:nvSpPr>
        <p:spPr bwMode="auto">
          <a:xfrm>
            <a:off x="4171950" y="2514600"/>
            <a:ext cx="971550" cy="9334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0" name="Line 26"/>
          <p:cNvSpPr>
            <a:spLocks noChangeShapeType="1"/>
          </p:cNvSpPr>
          <p:nvPr/>
        </p:nvSpPr>
        <p:spPr bwMode="auto">
          <a:xfrm>
            <a:off x="4152900" y="2533650"/>
            <a:ext cx="1028700" cy="20002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1" name="Line 27"/>
          <p:cNvSpPr>
            <a:spLocks noChangeShapeType="1"/>
          </p:cNvSpPr>
          <p:nvPr/>
        </p:nvSpPr>
        <p:spPr bwMode="auto">
          <a:xfrm flipV="1">
            <a:off x="4057650" y="2533650"/>
            <a:ext cx="1162050" cy="10096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2" name="Line 28"/>
          <p:cNvSpPr>
            <a:spLocks noChangeShapeType="1"/>
          </p:cNvSpPr>
          <p:nvPr/>
        </p:nvSpPr>
        <p:spPr bwMode="auto">
          <a:xfrm flipV="1">
            <a:off x="4114800" y="3505200"/>
            <a:ext cx="1028700" cy="76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3" name="Line 29"/>
          <p:cNvSpPr>
            <a:spLocks noChangeShapeType="1"/>
          </p:cNvSpPr>
          <p:nvPr/>
        </p:nvSpPr>
        <p:spPr bwMode="auto">
          <a:xfrm>
            <a:off x="4114800" y="3600450"/>
            <a:ext cx="1066800" cy="10477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4" name="Line 30"/>
          <p:cNvSpPr>
            <a:spLocks noChangeShapeType="1"/>
          </p:cNvSpPr>
          <p:nvPr/>
        </p:nvSpPr>
        <p:spPr bwMode="auto">
          <a:xfrm flipV="1">
            <a:off x="4248150" y="2628900"/>
            <a:ext cx="1009650" cy="20574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5" name="Line 31"/>
          <p:cNvSpPr>
            <a:spLocks noChangeShapeType="1"/>
          </p:cNvSpPr>
          <p:nvPr/>
        </p:nvSpPr>
        <p:spPr bwMode="auto">
          <a:xfrm flipV="1">
            <a:off x="4229100" y="4686300"/>
            <a:ext cx="952500" cy="190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6" name="Line 32"/>
          <p:cNvSpPr>
            <a:spLocks noChangeShapeType="1"/>
          </p:cNvSpPr>
          <p:nvPr/>
        </p:nvSpPr>
        <p:spPr bwMode="auto">
          <a:xfrm flipV="1">
            <a:off x="4229100" y="3581400"/>
            <a:ext cx="914400" cy="11239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37" name="Line 36"/>
          <p:cNvSpPr>
            <a:spLocks noChangeShapeType="1"/>
          </p:cNvSpPr>
          <p:nvPr/>
        </p:nvSpPr>
        <p:spPr bwMode="auto">
          <a:xfrm>
            <a:off x="1543050" y="2133600"/>
            <a:ext cx="19050" cy="3028950"/>
          </a:xfrm>
          <a:prstGeom prst="line">
            <a:avLst/>
          </a:prstGeom>
          <a:noFill/>
          <a:ln w="57150" cap="rnd">
            <a:solidFill>
              <a:srgbClr val="FF0000"/>
            </a:solidFill>
            <a:prstDash val="sysDot"/>
            <a:round/>
            <a:headEnd/>
            <a:tailEnd/>
          </a:ln>
        </p:spPr>
        <p:txBody>
          <a:bodyPr wrap="none" anchor="ctr"/>
          <a:lstStyle/>
          <a:p>
            <a:endParaRPr lang="zh-CN" altLang="en-US"/>
          </a:p>
        </p:txBody>
      </p:sp>
      <p:sp>
        <p:nvSpPr>
          <p:cNvPr id="98338" name="Line 37"/>
          <p:cNvSpPr>
            <a:spLocks noChangeShapeType="1"/>
          </p:cNvSpPr>
          <p:nvPr/>
        </p:nvSpPr>
        <p:spPr bwMode="auto">
          <a:xfrm>
            <a:off x="3124200" y="2152650"/>
            <a:ext cx="19050" cy="3028950"/>
          </a:xfrm>
          <a:prstGeom prst="line">
            <a:avLst/>
          </a:prstGeom>
          <a:noFill/>
          <a:ln w="57150" cap="rnd">
            <a:solidFill>
              <a:srgbClr val="FF0000"/>
            </a:solidFill>
            <a:prstDash val="sysDot"/>
            <a:round/>
            <a:headEnd/>
            <a:tailEnd/>
          </a:ln>
        </p:spPr>
        <p:txBody>
          <a:bodyPr wrap="none" anchor="ctr"/>
          <a:lstStyle/>
          <a:p>
            <a:endParaRPr lang="zh-CN" altLang="en-US"/>
          </a:p>
        </p:txBody>
      </p:sp>
      <p:sp>
        <p:nvSpPr>
          <p:cNvPr id="98339" name="Line 38"/>
          <p:cNvSpPr>
            <a:spLocks noChangeShapeType="1"/>
          </p:cNvSpPr>
          <p:nvPr/>
        </p:nvSpPr>
        <p:spPr bwMode="auto">
          <a:xfrm>
            <a:off x="4762500" y="2190750"/>
            <a:ext cx="19050" cy="3028950"/>
          </a:xfrm>
          <a:prstGeom prst="line">
            <a:avLst/>
          </a:prstGeom>
          <a:noFill/>
          <a:ln w="57150" cap="rnd">
            <a:solidFill>
              <a:srgbClr val="FF0000"/>
            </a:solidFill>
            <a:prstDash val="sysDot"/>
            <a:round/>
            <a:headEnd/>
            <a:tailEnd/>
          </a:ln>
        </p:spPr>
        <p:txBody>
          <a:bodyPr wrap="none" anchor="ctr"/>
          <a:lstStyle/>
          <a:p>
            <a:endParaRPr lang="zh-CN" altLang="en-US"/>
          </a:p>
        </p:txBody>
      </p:sp>
      <p:sp>
        <p:nvSpPr>
          <p:cNvPr id="98340" name="Text Box 45"/>
          <p:cNvSpPr txBox="1">
            <a:spLocks noChangeArrowheads="1"/>
          </p:cNvSpPr>
          <p:nvPr/>
        </p:nvSpPr>
        <p:spPr bwMode="auto">
          <a:xfrm>
            <a:off x="2046369" y="1540818"/>
            <a:ext cx="442750" cy="461665"/>
          </a:xfrm>
          <a:prstGeom prst="rect">
            <a:avLst/>
          </a:prstGeom>
          <a:noFill/>
          <a:ln w="9525">
            <a:noFill/>
            <a:miter lim="800000"/>
            <a:headEnd/>
            <a:tailEnd/>
          </a:ln>
        </p:spPr>
        <p:txBody>
          <a:bodyPr wrap="none" anchor="ctr">
            <a:spAutoFit/>
          </a:bodyPr>
          <a:lstStyle/>
          <a:p>
            <a:pPr algn="ctr">
              <a:spcBef>
                <a:spcPct val="50000"/>
              </a:spcBef>
            </a:pPr>
            <a:r>
              <a:rPr lang="en-US" altLang="zh-CN" sz="2000" b="1"/>
              <a:t>S</a:t>
            </a:r>
            <a:r>
              <a:rPr lang="en-US" altLang="zh-CN" sz="3600" b="1" baseline="-25000"/>
              <a:t>1</a:t>
            </a:r>
          </a:p>
        </p:txBody>
      </p:sp>
      <p:sp>
        <p:nvSpPr>
          <p:cNvPr id="98341" name="Text Box 46"/>
          <p:cNvSpPr txBox="1">
            <a:spLocks noChangeArrowheads="1"/>
          </p:cNvSpPr>
          <p:nvPr/>
        </p:nvSpPr>
        <p:spPr bwMode="auto">
          <a:xfrm>
            <a:off x="3722769" y="1597968"/>
            <a:ext cx="442750" cy="461665"/>
          </a:xfrm>
          <a:prstGeom prst="rect">
            <a:avLst/>
          </a:prstGeom>
          <a:noFill/>
          <a:ln w="9525">
            <a:noFill/>
            <a:miter lim="800000"/>
            <a:headEnd/>
            <a:tailEnd/>
          </a:ln>
        </p:spPr>
        <p:txBody>
          <a:bodyPr wrap="none" anchor="ctr">
            <a:spAutoFit/>
          </a:bodyPr>
          <a:lstStyle/>
          <a:p>
            <a:pPr algn="ctr">
              <a:spcBef>
                <a:spcPct val="50000"/>
              </a:spcBef>
            </a:pPr>
            <a:r>
              <a:rPr lang="en-US" altLang="zh-CN" sz="2000" b="1"/>
              <a:t>S</a:t>
            </a:r>
            <a:r>
              <a:rPr lang="en-US" altLang="zh-CN" sz="3600" b="1" baseline="-25000"/>
              <a:t>2</a:t>
            </a:r>
          </a:p>
        </p:txBody>
      </p:sp>
      <p:sp>
        <p:nvSpPr>
          <p:cNvPr id="98342" name="Text Box 47"/>
          <p:cNvSpPr txBox="1">
            <a:spLocks noChangeArrowheads="1"/>
          </p:cNvSpPr>
          <p:nvPr/>
        </p:nvSpPr>
        <p:spPr bwMode="auto">
          <a:xfrm>
            <a:off x="5075319" y="1559868"/>
            <a:ext cx="442750" cy="461665"/>
          </a:xfrm>
          <a:prstGeom prst="rect">
            <a:avLst/>
          </a:prstGeom>
          <a:noFill/>
          <a:ln w="9525">
            <a:noFill/>
            <a:miter lim="800000"/>
            <a:headEnd/>
            <a:tailEnd/>
          </a:ln>
        </p:spPr>
        <p:txBody>
          <a:bodyPr wrap="none" anchor="ctr">
            <a:spAutoFit/>
          </a:bodyPr>
          <a:lstStyle/>
          <a:p>
            <a:pPr algn="ctr">
              <a:spcBef>
                <a:spcPct val="50000"/>
              </a:spcBef>
            </a:pPr>
            <a:r>
              <a:rPr lang="en-US" altLang="zh-CN" sz="2000" b="1"/>
              <a:t>S</a:t>
            </a:r>
            <a:r>
              <a:rPr lang="en-US" altLang="zh-CN" sz="3600" b="1" baseline="-25000"/>
              <a:t>3</a:t>
            </a:r>
          </a:p>
        </p:txBody>
      </p:sp>
      <p:sp>
        <p:nvSpPr>
          <p:cNvPr id="98343" name="Oval 49"/>
          <p:cNvSpPr>
            <a:spLocks noChangeArrowheads="1"/>
          </p:cNvSpPr>
          <p:nvPr/>
        </p:nvSpPr>
        <p:spPr bwMode="auto">
          <a:xfrm>
            <a:off x="6369050" y="233045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44" name="Oval 50"/>
          <p:cNvSpPr>
            <a:spLocks noChangeArrowheads="1"/>
          </p:cNvSpPr>
          <p:nvPr/>
        </p:nvSpPr>
        <p:spPr bwMode="auto">
          <a:xfrm>
            <a:off x="6311900" y="332105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45" name="Oval 51"/>
          <p:cNvSpPr>
            <a:spLocks noChangeArrowheads="1"/>
          </p:cNvSpPr>
          <p:nvPr/>
        </p:nvSpPr>
        <p:spPr bwMode="auto">
          <a:xfrm>
            <a:off x="6330950" y="446405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46" name="Oval 52"/>
          <p:cNvSpPr>
            <a:spLocks noChangeArrowheads="1"/>
          </p:cNvSpPr>
          <p:nvPr/>
        </p:nvSpPr>
        <p:spPr bwMode="auto">
          <a:xfrm>
            <a:off x="7969250" y="3302000"/>
            <a:ext cx="361950" cy="323850"/>
          </a:xfrm>
          <a:prstGeom prst="ellipse">
            <a:avLst/>
          </a:prstGeom>
          <a:noFill/>
          <a:ln w="57150">
            <a:solidFill>
              <a:schemeClr val="tx1"/>
            </a:solidFill>
            <a:round/>
            <a:headEnd/>
            <a:tailEnd/>
          </a:ln>
        </p:spPr>
        <p:txBody>
          <a:bodyPr wrap="none" anchor="ctr"/>
          <a:lstStyle/>
          <a:p>
            <a:endParaRPr lang="zh-CN" altLang="en-US"/>
          </a:p>
        </p:txBody>
      </p:sp>
      <p:sp>
        <p:nvSpPr>
          <p:cNvPr id="98347" name="Line 53"/>
          <p:cNvSpPr>
            <a:spLocks noChangeShapeType="1"/>
          </p:cNvSpPr>
          <p:nvPr/>
        </p:nvSpPr>
        <p:spPr bwMode="auto">
          <a:xfrm>
            <a:off x="6750050" y="2520950"/>
            <a:ext cx="1181100" cy="914400"/>
          </a:xfrm>
          <a:prstGeom prst="line">
            <a:avLst/>
          </a:prstGeom>
          <a:noFill/>
          <a:ln w="50800">
            <a:solidFill>
              <a:schemeClr val="tx1"/>
            </a:solidFill>
            <a:round/>
            <a:headEnd/>
            <a:tailEnd type="triangle" w="med" len="med"/>
          </a:ln>
        </p:spPr>
        <p:txBody>
          <a:bodyPr wrap="none" anchor="ctr"/>
          <a:lstStyle/>
          <a:p>
            <a:endParaRPr lang="zh-CN" altLang="en-US"/>
          </a:p>
        </p:txBody>
      </p:sp>
      <p:sp>
        <p:nvSpPr>
          <p:cNvPr id="98348" name="Line 54"/>
          <p:cNvSpPr>
            <a:spLocks noChangeShapeType="1"/>
          </p:cNvSpPr>
          <p:nvPr/>
        </p:nvSpPr>
        <p:spPr bwMode="auto">
          <a:xfrm flipV="1">
            <a:off x="6692900" y="3473450"/>
            <a:ext cx="1219200" cy="381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49" name="Line 55"/>
          <p:cNvSpPr>
            <a:spLocks noChangeShapeType="1"/>
          </p:cNvSpPr>
          <p:nvPr/>
        </p:nvSpPr>
        <p:spPr bwMode="auto">
          <a:xfrm flipV="1">
            <a:off x="6673850" y="3549650"/>
            <a:ext cx="1257300" cy="108585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98350" name="Line 56"/>
          <p:cNvSpPr>
            <a:spLocks noChangeShapeType="1"/>
          </p:cNvSpPr>
          <p:nvPr/>
        </p:nvSpPr>
        <p:spPr bwMode="auto">
          <a:xfrm>
            <a:off x="7169150" y="2178050"/>
            <a:ext cx="19050" cy="3028950"/>
          </a:xfrm>
          <a:prstGeom prst="line">
            <a:avLst/>
          </a:prstGeom>
          <a:noFill/>
          <a:ln w="57150" cap="rnd">
            <a:solidFill>
              <a:srgbClr val="FF0000"/>
            </a:solidFill>
            <a:prstDash val="sysDot"/>
            <a:round/>
            <a:headEnd/>
            <a:tailEnd/>
          </a:ln>
        </p:spPr>
        <p:txBody>
          <a:bodyPr wrap="none" anchor="ctr"/>
          <a:lstStyle/>
          <a:p>
            <a:endParaRPr lang="zh-CN" altLang="en-US"/>
          </a:p>
        </p:txBody>
      </p:sp>
      <p:sp>
        <p:nvSpPr>
          <p:cNvPr id="98351" name="Text Box 57"/>
          <p:cNvSpPr txBox="1">
            <a:spLocks noChangeArrowheads="1"/>
          </p:cNvSpPr>
          <p:nvPr/>
        </p:nvSpPr>
        <p:spPr bwMode="auto">
          <a:xfrm>
            <a:off x="6221339" y="1617018"/>
            <a:ext cx="474810" cy="461665"/>
          </a:xfrm>
          <a:prstGeom prst="rect">
            <a:avLst/>
          </a:prstGeom>
          <a:noFill/>
          <a:ln w="9525">
            <a:noFill/>
            <a:miter lim="800000"/>
            <a:headEnd/>
            <a:tailEnd/>
          </a:ln>
        </p:spPr>
        <p:txBody>
          <a:bodyPr wrap="none" anchor="ctr">
            <a:spAutoFit/>
          </a:bodyPr>
          <a:lstStyle/>
          <a:p>
            <a:pPr algn="ctr">
              <a:spcBef>
                <a:spcPct val="50000"/>
              </a:spcBef>
            </a:pPr>
            <a:r>
              <a:rPr lang="en-US" altLang="zh-CN" sz="2000" b="1"/>
              <a:t>S</a:t>
            </a:r>
            <a:r>
              <a:rPr lang="en-US" altLang="zh-CN" sz="3600" b="1" baseline="-25000"/>
              <a:t>n</a:t>
            </a:r>
          </a:p>
        </p:txBody>
      </p:sp>
      <p:sp>
        <p:nvSpPr>
          <p:cNvPr id="98352" name="Text Box 58"/>
          <p:cNvSpPr txBox="1">
            <a:spLocks noChangeArrowheads="1"/>
          </p:cNvSpPr>
          <p:nvPr/>
        </p:nvSpPr>
        <p:spPr bwMode="auto">
          <a:xfrm>
            <a:off x="5524500" y="3257550"/>
            <a:ext cx="876300" cy="400110"/>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a:t>
            </a:r>
          </a:p>
        </p:txBody>
      </p:sp>
      <p:sp>
        <p:nvSpPr>
          <p:cNvPr id="98353" name="Text Box 59"/>
          <p:cNvSpPr txBox="1">
            <a:spLocks noChangeArrowheads="1"/>
          </p:cNvSpPr>
          <p:nvPr/>
        </p:nvSpPr>
        <p:spPr bwMode="auto">
          <a:xfrm>
            <a:off x="5619750" y="2247900"/>
            <a:ext cx="876300" cy="400110"/>
          </a:xfrm>
          <a:prstGeom prst="rect">
            <a:avLst/>
          </a:prstGeom>
          <a:noFill/>
          <a:ln w="9525">
            <a:noFill/>
            <a:miter lim="800000"/>
            <a:headEnd/>
            <a:tailEnd/>
          </a:ln>
        </p:spPr>
        <p:txBody>
          <a:bodyPr>
            <a:spAutoFit/>
          </a:bodyPr>
          <a:lstStyle/>
          <a:p>
            <a:pPr>
              <a:spcBef>
                <a:spcPct val="50000"/>
              </a:spcBef>
            </a:pPr>
            <a:r>
              <a:rPr lang="en-US" altLang="zh-CN" sz="2000" b="1" dirty="0">
                <a:cs typeface="Times New Roman" pitchFamily="18" charset="0"/>
              </a:rPr>
              <a:t>……</a:t>
            </a:r>
          </a:p>
        </p:txBody>
      </p:sp>
      <p:sp>
        <p:nvSpPr>
          <p:cNvPr id="98354" name="Text Box 60"/>
          <p:cNvSpPr txBox="1">
            <a:spLocks noChangeArrowheads="1"/>
          </p:cNvSpPr>
          <p:nvPr/>
        </p:nvSpPr>
        <p:spPr bwMode="auto">
          <a:xfrm>
            <a:off x="5543550" y="4362450"/>
            <a:ext cx="876300" cy="400110"/>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a:t>
            </a:r>
          </a:p>
        </p:txBody>
      </p:sp>
      <p:sp>
        <p:nvSpPr>
          <p:cNvPr id="98355" name="Text Box 61"/>
          <p:cNvSpPr txBox="1">
            <a:spLocks noChangeArrowheads="1"/>
          </p:cNvSpPr>
          <p:nvPr/>
        </p:nvSpPr>
        <p:spPr bwMode="auto">
          <a:xfrm>
            <a:off x="457200" y="386715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0</a:t>
            </a:r>
          </a:p>
        </p:txBody>
      </p:sp>
      <p:sp>
        <p:nvSpPr>
          <p:cNvPr id="98356" name="Text Box 62"/>
          <p:cNvSpPr txBox="1">
            <a:spLocks noChangeArrowheads="1"/>
          </p:cNvSpPr>
          <p:nvPr/>
        </p:nvSpPr>
        <p:spPr bwMode="auto">
          <a:xfrm>
            <a:off x="1885950" y="299085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1,1</a:t>
            </a:r>
          </a:p>
        </p:txBody>
      </p:sp>
      <p:sp>
        <p:nvSpPr>
          <p:cNvPr id="98357" name="Text Box 63"/>
          <p:cNvSpPr txBox="1">
            <a:spLocks noChangeArrowheads="1"/>
          </p:cNvSpPr>
          <p:nvPr/>
        </p:nvSpPr>
        <p:spPr bwMode="auto">
          <a:xfrm>
            <a:off x="1771650" y="426720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1,2</a:t>
            </a:r>
          </a:p>
        </p:txBody>
      </p:sp>
      <p:sp>
        <p:nvSpPr>
          <p:cNvPr id="98358" name="Text Box 77"/>
          <p:cNvSpPr txBox="1">
            <a:spLocks noChangeArrowheads="1"/>
          </p:cNvSpPr>
          <p:nvPr/>
        </p:nvSpPr>
        <p:spPr bwMode="auto">
          <a:xfrm>
            <a:off x="3543300" y="270510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2,1</a:t>
            </a:r>
          </a:p>
        </p:txBody>
      </p:sp>
      <p:sp>
        <p:nvSpPr>
          <p:cNvPr id="98359" name="Text Box 78"/>
          <p:cNvSpPr txBox="1">
            <a:spLocks noChangeArrowheads="1"/>
          </p:cNvSpPr>
          <p:nvPr/>
        </p:nvSpPr>
        <p:spPr bwMode="auto">
          <a:xfrm>
            <a:off x="3467100" y="369570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2,2</a:t>
            </a:r>
          </a:p>
        </p:txBody>
      </p:sp>
      <p:sp>
        <p:nvSpPr>
          <p:cNvPr id="98360" name="Text Box 79"/>
          <p:cNvSpPr txBox="1">
            <a:spLocks noChangeArrowheads="1"/>
          </p:cNvSpPr>
          <p:nvPr/>
        </p:nvSpPr>
        <p:spPr bwMode="auto">
          <a:xfrm>
            <a:off x="3581400" y="501015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2,3</a:t>
            </a:r>
          </a:p>
        </p:txBody>
      </p:sp>
      <p:sp>
        <p:nvSpPr>
          <p:cNvPr id="98361" name="Text Box 80"/>
          <p:cNvSpPr txBox="1">
            <a:spLocks noChangeArrowheads="1"/>
          </p:cNvSpPr>
          <p:nvPr/>
        </p:nvSpPr>
        <p:spPr bwMode="auto">
          <a:xfrm>
            <a:off x="5029200" y="491490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3,3</a:t>
            </a:r>
          </a:p>
        </p:txBody>
      </p:sp>
      <p:sp>
        <p:nvSpPr>
          <p:cNvPr id="98362" name="Text Box 81"/>
          <p:cNvSpPr txBox="1">
            <a:spLocks noChangeArrowheads="1"/>
          </p:cNvSpPr>
          <p:nvPr/>
        </p:nvSpPr>
        <p:spPr bwMode="auto">
          <a:xfrm>
            <a:off x="5105400" y="375285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3,2</a:t>
            </a:r>
          </a:p>
        </p:txBody>
      </p:sp>
      <p:sp>
        <p:nvSpPr>
          <p:cNvPr id="98363" name="Text Box 82"/>
          <p:cNvSpPr txBox="1">
            <a:spLocks noChangeArrowheads="1"/>
          </p:cNvSpPr>
          <p:nvPr/>
        </p:nvSpPr>
        <p:spPr bwMode="auto">
          <a:xfrm>
            <a:off x="5200650" y="274320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3,1</a:t>
            </a:r>
          </a:p>
        </p:txBody>
      </p:sp>
      <p:sp>
        <p:nvSpPr>
          <p:cNvPr id="98364" name="Text Box 83"/>
          <p:cNvSpPr txBox="1">
            <a:spLocks noChangeArrowheads="1"/>
          </p:cNvSpPr>
          <p:nvPr/>
        </p:nvSpPr>
        <p:spPr bwMode="auto">
          <a:xfrm>
            <a:off x="6172200" y="259080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n,1</a:t>
            </a:r>
          </a:p>
        </p:txBody>
      </p:sp>
      <p:sp>
        <p:nvSpPr>
          <p:cNvPr id="98365" name="Text Box 84"/>
          <p:cNvSpPr txBox="1">
            <a:spLocks noChangeArrowheads="1"/>
          </p:cNvSpPr>
          <p:nvPr/>
        </p:nvSpPr>
        <p:spPr bwMode="auto">
          <a:xfrm>
            <a:off x="6229350" y="363855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n,2</a:t>
            </a:r>
          </a:p>
        </p:txBody>
      </p:sp>
      <p:sp>
        <p:nvSpPr>
          <p:cNvPr id="98366" name="Text Box 85"/>
          <p:cNvSpPr txBox="1">
            <a:spLocks noChangeArrowheads="1"/>
          </p:cNvSpPr>
          <p:nvPr/>
        </p:nvSpPr>
        <p:spPr bwMode="auto">
          <a:xfrm>
            <a:off x="6153150" y="4819650"/>
            <a:ext cx="876300" cy="461665"/>
          </a:xfrm>
          <a:prstGeom prst="rect">
            <a:avLst/>
          </a:prstGeom>
          <a:noFill/>
          <a:ln w="9525">
            <a:noFill/>
            <a:miter lim="800000"/>
            <a:headEnd/>
            <a:tailEnd/>
          </a:ln>
        </p:spPr>
        <p:txBody>
          <a:bodyPr>
            <a:spAutoFit/>
          </a:bodyPr>
          <a:lstStyle/>
          <a:p>
            <a:pPr>
              <a:spcBef>
                <a:spcPct val="50000"/>
              </a:spcBef>
            </a:pPr>
            <a:r>
              <a:rPr lang="en-US" altLang="zh-CN" sz="2000" b="1">
                <a:cs typeface="Times New Roman" pitchFamily="18" charset="0"/>
              </a:rPr>
              <a:t>W</a:t>
            </a:r>
            <a:r>
              <a:rPr lang="en-US" altLang="zh-CN" sz="3600" b="1" baseline="-25000">
                <a:cs typeface="Times New Roman" pitchFamily="18" charset="0"/>
              </a:rPr>
              <a:t>n,3</a:t>
            </a:r>
          </a:p>
        </p:txBody>
      </p:sp>
      <p:sp>
        <p:nvSpPr>
          <p:cNvPr id="98367" name="Text Box 86"/>
          <p:cNvSpPr txBox="1">
            <a:spLocks noChangeArrowheads="1"/>
          </p:cNvSpPr>
          <p:nvPr/>
        </p:nvSpPr>
        <p:spPr bwMode="auto">
          <a:xfrm>
            <a:off x="7791450" y="3733800"/>
            <a:ext cx="971550" cy="461665"/>
          </a:xfrm>
          <a:prstGeom prst="rect">
            <a:avLst/>
          </a:prstGeom>
          <a:noFill/>
          <a:ln w="9525">
            <a:noFill/>
            <a:miter lim="800000"/>
            <a:headEnd/>
            <a:tailEnd/>
          </a:ln>
        </p:spPr>
        <p:txBody>
          <a:bodyPr>
            <a:spAutoFit/>
          </a:bodyPr>
          <a:lstStyle/>
          <a:p>
            <a:pPr>
              <a:spcBef>
                <a:spcPct val="50000"/>
              </a:spcBef>
            </a:pPr>
            <a:r>
              <a:rPr lang="en-US" altLang="zh-CN" sz="2000" b="1" dirty="0">
                <a:cs typeface="Times New Roman" pitchFamily="18" charset="0"/>
              </a:rPr>
              <a:t>W</a:t>
            </a:r>
            <a:r>
              <a:rPr lang="en-US" altLang="zh-CN" sz="3600" b="1" baseline="-25000" dirty="0">
                <a:cs typeface="Times New Roman" pitchFamily="18" charset="0"/>
              </a:rPr>
              <a:t>n+1</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5"/>
          <p:cNvSpPr>
            <a:spLocks noGrp="1"/>
          </p:cNvSpPr>
          <p:nvPr>
            <p:ph type="sldNum" sz="quarter" idx="12"/>
          </p:nvPr>
        </p:nvSpPr>
        <p:spPr>
          <a:noFill/>
        </p:spPr>
        <p:txBody>
          <a:bodyPr/>
          <a:lstStyle/>
          <a:p>
            <a:fld id="{FF1318EB-A675-43A9-AAAA-A05F72820007}" type="slidenum">
              <a:rPr lang="en-US" altLang="zh-CN" smtClean="0">
                <a:ea typeface="黑体" pitchFamily="49" charset="-122"/>
              </a:rPr>
              <a:pPr/>
              <a:t>82</a:t>
            </a:fld>
            <a:endParaRPr lang="en-US" altLang="zh-CN" smtClean="0">
              <a:ea typeface="黑体" pitchFamily="49" charset="-122"/>
            </a:endParaRPr>
          </a:p>
        </p:txBody>
      </p:sp>
      <p:sp>
        <p:nvSpPr>
          <p:cNvPr id="214018" name="Rectangle 2"/>
          <p:cNvSpPr>
            <a:spLocks noGrp="1" noChangeArrowheads="1"/>
          </p:cNvSpPr>
          <p:nvPr>
            <p:ph type="title"/>
          </p:nvPr>
        </p:nvSpPr>
        <p:spPr/>
        <p:txBody>
          <a:bodyPr/>
          <a:lstStyle/>
          <a:p>
            <a:pPr eaLnBrk="1" hangingPunct="1">
              <a:defRPr/>
            </a:pPr>
            <a:endParaRPr lang="zh-CN" altLang="zh-CN" smtClean="0"/>
          </a:p>
        </p:txBody>
      </p:sp>
      <p:sp>
        <p:nvSpPr>
          <p:cNvPr id="19461" name="Rectangle 3"/>
          <p:cNvSpPr>
            <a:spLocks noGrp="1" noChangeArrowheads="1"/>
          </p:cNvSpPr>
          <p:nvPr>
            <p:ph type="body" idx="1"/>
          </p:nvPr>
        </p:nvSpPr>
        <p:spPr>
          <a:xfrm>
            <a:off x="685800" y="4724400"/>
            <a:ext cx="8210550" cy="1447800"/>
          </a:xfrm>
        </p:spPr>
        <p:txBody>
          <a:bodyPr>
            <a:normAutofit/>
          </a:bodyPr>
          <a:lstStyle/>
          <a:p>
            <a:pPr eaLnBrk="1" hangingPunct="1">
              <a:buFont typeface="Wingdings" pitchFamily="2" charset="2"/>
              <a:buNone/>
            </a:pPr>
            <a:r>
              <a:rPr lang="zh-CN" altLang="en-US" sz="2800" b="1" dirty="0" smtClean="0"/>
              <a:t>其中：</a:t>
            </a:r>
            <a:r>
              <a:rPr lang="en-US" altLang="zh-CN" sz="2800" b="1" dirty="0" smtClean="0"/>
              <a:t>Q(</a:t>
            </a:r>
            <a:r>
              <a:rPr lang="en-US" altLang="zh-CN" sz="2800" b="1" dirty="0" err="1" smtClean="0"/>
              <a:t>W</a:t>
            </a:r>
            <a:r>
              <a:rPr lang="en-US" altLang="zh-CN" sz="3600" b="1" baseline="-25000" dirty="0" err="1" smtClean="0"/>
              <a:t>ij</a:t>
            </a:r>
            <a:r>
              <a:rPr lang="en-US" altLang="zh-CN" sz="2800" b="1" dirty="0" smtClean="0"/>
              <a:t>)</a:t>
            </a:r>
            <a:r>
              <a:rPr lang="zh-CN" altLang="en-US" sz="2800" b="1" dirty="0" smtClean="0"/>
              <a:t>表示到点</a:t>
            </a:r>
            <a:r>
              <a:rPr lang="en-US" altLang="zh-CN" sz="2800" b="1" dirty="0" err="1" smtClean="0"/>
              <a:t>W</a:t>
            </a:r>
            <a:r>
              <a:rPr lang="en-US" altLang="zh-CN" sz="3600" b="1" baseline="-25000" dirty="0" err="1" smtClean="0"/>
              <a:t>ij</a:t>
            </a:r>
            <a:r>
              <a:rPr lang="zh-CN" altLang="en-US" sz="2800" b="1" dirty="0" smtClean="0"/>
              <a:t>的最佳路径值</a:t>
            </a:r>
          </a:p>
          <a:p>
            <a:pPr eaLnBrk="1" hangingPunct="1">
              <a:buFont typeface="Wingdings" pitchFamily="2" charset="2"/>
              <a:buNone/>
            </a:pPr>
            <a:r>
              <a:rPr lang="zh-CN" altLang="en-US" sz="2800" b="1" dirty="0" smtClean="0"/>
              <a:t>            </a:t>
            </a:r>
            <a:r>
              <a:rPr lang="en-US" altLang="zh-CN" sz="2800" b="1" dirty="0" smtClean="0"/>
              <a:t>D(W</a:t>
            </a:r>
            <a:r>
              <a:rPr lang="en-US" altLang="zh-CN" sz="3600" b="1" baseline="-25000" dirty="0" smtClean="0"/>
              <a:t>i-1,j</a:t>
            </a:r>
            <a:r>
              <a:rPr lang="en-US" altLang="zh-CN" sz="2800" b="1" dirty="0" smtClean="0"/>
              <a:t>, </a:t>
            </a:r>
            <a:r>
              <a:rPr lang="en-US" altLang="zh-CN" sz="2800" b="1" dirty="0" err="1" smtClean="0"/>
              <a:t>W</a:t>
            </a:r>
            <a:r>
              <a:rPr lang="en-US" altLang="zh-CN" sz="3600" b="1" baseline="-25000" dirty="0" err="1" smtClean="0"/>
              <a:t>i,k</a:t>
            </a:r>
            <a:r>
              <a:rPr lang="en-US" altLang="zh-CN" sz="2800" b="1" dirty="0" smtClean="0"/>
              <a:t>)</a:t>
            </a:r>
            <a:r>
              <a:rPr lang="zh-CN" altLang="en-US" sz="2800" b="1" dirty="0" smtClean="0"/>
              <a:t>表示</a:t>
            </a:r>
            <a:r>
              <a:rPr lang="en-US" altLang="zh-CN" sz="2800" b="1" dirty="0" smtClean="0"/>
              <a:t>W</a:t>
            </a:r>
            <a:r>
              <a:rPr lang="en-US" altLang="zh-CN" sz="3600" b="1" baseline="-25000" dirty="0" smtClean="0"/>
              <a:t>i-1,j</a:t>
            </a:r>
            <a:r>
              <a:rPr lang="zh-CN" altLang="en-US" sz="2800" b="1" dirty="0" smtClean="0"/>
              <a:t>到</a:t>
            </a:r>
            <a:r>
              <a:rPr lang="en-US" altLang="zh-CN" sz="2800" b="1" dirty="0" err="1" smtClean="0"/>
              <a:t>W</a:t>
            </a:r>
            <a:r>
              <a:rPr lang="en-US" altLang="zh-CN" sz="3600" b="1" baseline="-25000" dirty="0" err="1" smtClean="0"/>
              <a:t>i,k</a:t>
            </a:r>
            <a:r>
              <a:rPr lang="zh-CN" altLang="en-US" sz="2800" b="1" dirty="0" smtClean="0"/>
              <a:t>的距离</a:t>
            </a:r>
          </a:p>
        </p:txBody>
      </p:sp>
      <p:sp>
        <p:nvSpPr>
          <p:cNvPr id="19462" name="Rectangle 5"/>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4"/>
          <p:cNvGraphicFramePr>
            <a:graphicFrameLocks noChangeAspect="1"/>
          </p:cNvGraphicFramePr>
          <p:nvPr/>
        </p:nvGraphicFramePr>
        <p:xfrm>
          <a:off x="323850" y="2571750"/>
          <a:ext cx="8524875" cy="1447800"/>
        </p:xfrm>
        <a:graphic>
          <a:graphicData uri="http://schemas.openxmlformats.org/presentationml/2006/ole">
            <p:oleObj spid="_x0000_s33794" name="公式" r:id="rId3" imgW="3225800" imgH="533400" progId="Equation.3">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1.6</a:t>
            </a:r>
            <a:r>
              <a:rPr lang="zh-CN" altLang="en-US" dirty="0" smtClean="0"/>
              <a:t>，搜索算法实用举例</a:t>
            </a:r>
            <a:endParaRPr lang="zh-CN" altLang="en-US" dirty="0"/>
          </a:p>
        </p:txBody>
      </p:sp>
      <p:sp>
        <p:nvSpPr>
          <p:cNvPr id="99331" name="内容占位符 2"/>
          <p:cNvSpPr>
            <a:spLocks noGrp="1"/>
          </p:cNvSpPr>
          <p:nvPr>
            <p:ph idx="1"/>
          </p:nvPr>
        </p:nvSpPr>
        <p:spPr>
          <a:xfrm>
            <a:off x="914400" y="1565784"/>
            <a:ext cx="7772400" cy="4572000"/>
          </a:xfrm>
        </p:spPr>
        <p:txBody>
          <a:bodyPr/>
          <a:lstStyle/>
          <a:p>
            <a:r>
              <a:rPr lang="zh-CN" altLang="en-US" sz="3200" b="1" dirty="0" smtClean="0"/>
              <a:t>汉字识别后处理</a:t>
            </a:r>
          </a:p>
          <a:p>
            <a:endParaRPr lang="en-US" altLang="zh-CN" dirty="0" smtClean="0"/>
          </a:p>
          <a:p>
            <a:endParaRPr lang="zh-CN" altLang="en-US" dirty="0" smtClean="0"/>
          </a:p>
        </p:txBody>
      </p:sp>
      <p:sp>
        <p:nvSpPr>
          <p:cNvPr id="99332" name="灯片编号占位符 3"/>
          <p:cNvSpPr>
            <a:spLocks noGrp="1"/>
          </p:cNvSpPr>
          <p:nvPr>
            <p:ph type="sldNum" sz="quarter" idx="12"/>
          </p:nvPr>
        </p:nvSpPr>
        <p:spPr>
          <a:noFill/>
        </p:spPr>
        <p:txBody>
          <a:bodyPr/>
          <a:lstStyle/>
          <a:p>
            <a:fld id="{CEE5BC71-4935-4300-90E6-95E0A720811B}" type="slidenum">
              <a:rPr lang="en-US" altLang="zh-CN" smtClean="0">
                <a:ea typeface="黑体" pitchFamily="49" charset="-122"/>
              </a:rPr>
              <a:pPr/>
              <a:t>83</a:t>
            </a:fld>
            <a:endParaRPr lang="en-US" altLang="zh-CN" smtClean="0">
              <a:ea typeface="黑体" pitchFamily="49" charset="-122"/>
            </a:endParaRPr>
          </a:p>
        </p:txBody>
      </p:sp>
      <p:pic>
        <p:nvPicPr>
          <p:cNvPr id="154626" name="Picture 2" descr="F:\人工智能导论\2015本科\杜甫能动.jpg"/>
          <p:cNvPicPr>
            <a:picLocks noChangeAspect="1" noChangeArrowheads="1"/>
          </p:cNvPicPr>
          <p:nvPr/>
        </p:nvPicPr>
        <p:blipFill>
          <a:blip r:embed="rId2" cstate="print"/>
          <a:srcRect/>
          <a:stretch>
            <a:fillRect/>
          </a:stretch>
        </p:blipFill>
        <p:spPr bwMode="auto">
          <a:xfrm>
            <a:off x="1625600" y="2473107"/>
            <a:ext cx="5397500" cy="3595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fade">
                                      <p:cBhvr>
                                        <p:cTn id="7" dur="20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p>
            <a:fld id="{44FA8FA6-509D-45C8-9810-3EE1AA7F8844}" type="slidenum">
              <a:rPr lang="en-US" altLang="zh-CN" smtClean="0">
                <a:ea typeface="黑体" pitchFamily="49" charset="-122"/>
              </a:rPr>
              <a:pPr/>
              <a:t>84</a:t>
            </a:fld>
            <a:endParaRPr lang="en-US" altLang="zh-CN" smtClean="0">
              <a:ea typeface="黑体" pitchFamily="49" charset="-122"/>
            </a:endParaRPr>
          </a:p>
        </p:txBody>
      </p:sp>
      <p:sp>
        <p:nvSpPr>
          <p:cNvPr id="210946" name="Rectangle 2"/>
          <p:cNvSpPr>
            <a:spLocks noGrp="1" noChangeArrowheads="1"/>
          </p:cNvSpPr>
          <p:nvPr>
            <p:ph type="title"/>
          </p:nvPr>
        </p:nvSpPr>
        <p:spPr/>
        <p:txBody>
          <a:bodyPr/>
          <a:lstStyle/>
          <a:p>
            <a:pPr eaLnBrk="1" hangingPunct="1">
              <a:defRPr/>
            </a:pPr>
            <a:r>
              <a:rPr lang="zh-CN" altLang="en-US" dirty="0" smtClean="0"/>
              <a:t>汉字识别后处理</a:t>
            </a:r>
          </a:p>
        </p:txBody>
      </p:sp>
      <p:sp>
        <p:nvSpPr>
          <p:cNvPr id="210947" name="Rectangle 3"/>
          <p:cNvSpPr>
            <a:spLocks noGrp="1" noChangeArrowheads="1"/>
          </p:cNvSpPr>
          <p:nvPr>
            <p:ph type="body" idx="1"/>
          </p:nvPr>
        </p:nvSpPr>
        <p:spPr/>
        <p:txBody>
          <a:bodyPr/>
          <a:lstStyle/>
          <a:p>
            <a:pPr eaLnBrk="1" hangingPunct="1">
              <a:lnSpc>
                <a:spcPct val="90000"/>
              </a:lnSpc>
            </a:pPr>
            <a:endParaRPr lang="en-US" altLang="zh-CN" dirty="0" smtClean="0"/>
          </a:p>
          <a:p>
            <a:pPr eaLnBrk="1" hangingPunct="1">
              <a:lnSpc>
                <a:spcPct val="90000"/>
              </a:lnSpc>
            </a:pPr>
            <a:r>
              <a:rPr lang="zh-CN" altLang="en-US" sz="3200" b="1" dirty="0" smtClean="0"/>
              <a:t>一个例子</a:t>
            </a:r>
          </a:p>
          <a:p>
            <a:pPr lvl="1" algn="just" eaLnBrk="1" hangingPunct="1">
              <a:spcBef>
                <a:spcPct val="0"/>
              </a:spcBef>
              <a:buFontTx/>
              <a:buNone/>
            </a:pPr>
            <a:r>
              <a:rPr lang="zh-CN" altLang="en-US" sz="2800" b="1" dirty="0" smtClean="0"/>
              <a:t>我钱线载哦栽哉裁劣绥	</a:t>
            </a:r>
          </a:p>
          <a:p>
            <a:pPr lvl="1" algn="just" eaLnBrk="1" hangingPunct="1">
              <a:spcBef>
                <a:spcPct val="0"/>
              </a:spcBef>
              <a:buFontTx/>
              <a:buNone/>
            </a:pPr>
            <a:r>
              <a:rPr lang="zh-CN" altLang="en-US" sz="2800" b="1" dirty="0" smtClean="0"/>
              <a:t>优仍们仿伦奶砧犯扔妨	</a:t>
            </a:r>
          </a:p>
          <a:p>
            <a:pPr lvl="1" algn="just" eaLnBrk="1" hangingPunct="1">
              <a:spcBef>
                <a:spcPct val="0"/>
              </a:spcBef>
              <a:buFontTx/>
              <a:buNone/>
            </a:pPr>
            <a:r>
              <a:rPr lang="zh-CN" altLang="en-US" sz="2800" b="1" dirty="0" smtClean="0"/>
              <a:t>要耍密穷安壁驻努窑垂	</a:t>
            </a:r>
          </a:p>
          <a:p>
            <a:pPr lvl="1" algn="just" eaLnBrk="1" hangingPunct="1">
              <a:spcBef>
                <a:spcPct val="0"/>
              </a:spcBef>
              <a:buFontTx/>
              <a:buNone/>
            </a:pPr>
            <a:r>
              <a:rPr lang="zh-CN" altLang="en-US" sz="2800" b="1" dirty="0" smtClean="0"/>
              <a:t>扳报叔嵌奴振技寂叙蔽	</a:t>
            </a:r>
          </a:p>
          <a:p>
            <a:pPr lvl="1" algn="just" eaLnBrk="1" hangingPunct="1">
              <a:spcBef>
                <a:spcPct val="0"/>
              </a:spcBef>
              <a:buFontTx/>
              <a:buNone/>
            </a:pPr>
            <a:r>
              <a:rPr lang="zh-CN" altLang="en-US" sz="2800" b="1" dirty="0" smtClean="0"/>
              <a:t>奋夯杏蚕香脊秀吞吝番	</a:t>
            </a:r>
          </a:p>
          <a:p>
            <a:pPr lvl="1" algn="just" eaLnBrk="1" hangingPunct="1">
              <a:spcBef>
                <a:spcPct val="0"/>
              </a:spcBef>
              <a:buFontTx/>
              <a:buNone/>
            </a:pPr>
            <a:r>
              <a:rPr lang="zh-CN" altLang="en-US" sz="2800" b="1" dirty="0" smtClean="0"/>
              <a:t>精猜指洁括治捐活冶桔	</a:t>
            </a:r>
          </a:p>
          <a:p>
            <a:pPr lvl="1" algn="just" eaLnBrk="1" hangingPunct="1">
              <a:spcBef>
                <a:spcPct val="0"/>
              </a:spcBef>
              <a:buFontTx/>
              <a:buNone/>
            </a:pPr>
            <a:r>
              <a:rPr lang="zh-CN" altLang="en-US" sz="2800" b="1" dirty="0" smtClean="0"/>
              <a:t>种神衬祥科钟拌样拎补 	</a:t>
            </a:r>
          </a:p>
          <a:p>
            <a:pPr eaLnBrk="1" hangingPunct="1">
              <a:lnSpc>
                <a:spcPct val="90000"/>
              </a:lnSpc>
            </a:pPr>
            <a:endParaRPr lang="en-US" altLang="zh-CN" dirty="0" smtClean="0"/>
          </a:p>
        </p:txBody>
      </p:sp>
      <p:grpSp>
        <p:nvGrpSpPr>
          <p:cNvPr id="2" name="Group 4"/>
          <p:cNvGrpSpPr>
            <a:grpSpLocks/>
          </p:cNvGrpSpPr>
          <p:nvPr/>
        </p:nvGrpSpPr>
        <p:grpSpPr bwMode="auto">
          <a:xfrm>
            <a:off x="1358238" y="2763092"/>
            <a:ext cx="2152650" cy="2571750"/>
            <a:chOff x="780" y="2208"/>
            <a:chExt cx="1356" cy="1620"/>
          </a:xfrm>
        </p:grpSpPr>
        <p:sp>
          <p:nvSpPr>
            <p:cNvPr id="100358" name="Line 5"/>
            <p:cNvSpPr>
              <a:spLocks noChangeShapeType="1"/>
            </p:cNvSpPr>
            <p:nvPr/>
          </p:nvSpPr>
          <p:spPr bwMode="auto">
            <a:xfrm flipV="1">
              <a:off x="792" y="2208"/>
              <a:ext cx="228" cy="0"/>
            </a:xfrm>
            <a:prstGeom prst="line">
              <a:avLst/>
            </a:prstGeom>
            <a:noFill/>
            <a:ln w="57150">
              <a:solidFill>
                <a:srgbClr val="FF0000"/>
              </a:solidFill>
              <a:round/>
              <a:headEnd/>
              <a:tailEnd/>
            </a:ln>
          </p:spPr>
          <p:txBody>
            <a:bodyPr wrap="none" anchor="ctr"/>
            <a:lstStyle/>
            <a:p>
              <a:endParaRPr lang="zh-CN" altLang="en-US"/>
            </a:p>
          </p:txBody>
        </p:sp>
        <p:sp>
          <p:nvSpPr>
            <p:cNvPr id="100359" name="Line 6"/>
            <p:cNvSpPr>
              <a:spLocks noChangeShapeType="1"/>
            </p:cNvSpPr>
            <p:nvPr/>
          </p:nvSpPr>
          <p:spPr bwMode="auto">
            <a:xfrm>
              <a:off x="1224" y="2484"/>
              <a:ext cx="216" cy="0"/>
            </a:xfrm>
            <a:prstGeom prst="line">
              <a:avLst/>
            </a:prstGeom>
            <a:noFill/>
            <a:ln w="57150">
              <a:solidFill>
                <a:srgbClr val="FF0000"/>
              </a:solidFill>
              <a:round/>
              <a:headEnd/>
              <a:tailEnd/>
            </a:ln>
          </p:spPr>
          <p:txBody>
            <a:bodyPr wrap="none" anchor="ctr"/>
            <a:lstStyle/>
            <a:p>
              <a:endParaRPr lang="zh-CN" altLang="en-US"/>
            </a:p>
          </p:txBody>
        </p:sp>
        <p:sp>
          <p:nvSpPr>
            <p:cNvPr id="100360" name="Line 7"/>
            <p:cNvSpPr>
              <a:spLocks noChangeShapeType="1"/>
            </p:cNvSpPr>
            <p:nvPr/>
          </p:nvSpPr>
          <p:spPr bwMode="auto">
            <a:xfrm>
              <a:off x="816" y="2746"/>
              <a:ext cx="204" cy="0"/>
            </a:xfrm>
            <a:prstGeom prst="line">
              <a:avLst/>
            </a:prstGeom>
            <a:noFill/>
            <a:ln w="57150">
              <a:solidFill>
                <a:srgbClr val="FF0000"/>
              </a:solidFill>
              <a:round/>
              <a:headEnd/>
              <a:tailEnd/>
            </a:ln>
          </p:spPr>
          <p:txBody>
            <a:bodyPr wrap="none" anchor="ctr"/>
            <a:lstStyle/>
            <a:p>
              <a:endParaRPr lang="zh-CN" altLang="en-US"/>
            </a:p>
          </p:txBody>
        </p:sp>
        <p:sp>
          <p:nvSpPr>
            <p:cNvPr id="100361" name="Line 8"/>
            <p:cNvSpPr>
              <a:spLocks noChangeShapeType="1"/>
            </p:cNvSpPr>
            <p:nvPr/>
          </p:nvSpPr>
          <p:spPr bwMode="auto">
            <a:xfrm>
              <a:off x="1908" y="3012"/>
              <a:ext cx="228" cy="0"/>
            </a:xfrm>
            <a:prstGeom prst="line">
              <a:avLst/>
            </a:prstGeom>
            <a:noFill/>
            <a:ln w="57150">
              <a:solidFill>
                <a:srgbClr val="FF0000"/>
              </a:solidFill>
              <a:round/>
              <a:headEnd/>
              <a:tailEnd/>
            </a:ln>
          </p:spPr>
          <p:txBody>
            <a:bodyPr wrap="none" anchor="ctr"/>
            <a:lstStyle/>
            <a:p>
              <a:endParaRPr lang="zh-CN" altLang="en-US"/>
            </a:p>
          </p:txBody>
        </p:sp>
        <p:sp>
          <p:nvSpPr>
            <p:cNvPr id="100362" name="Line 9"/>
            <p:cNvSpPr>
              <a:spLocks noChangeShapeType="1"/>
            </p:cNvSpPr>
            <p:nvPr/>
          </p:nvSpPr>
          <p:spPr bwMode="auto">
            <a:xfrm flipV="1">
              <a:off x="792" y="3300"/>
              <a:ext cx="240" cy="0"/>
            </a:xfrm>
            <a:prstGeom prst="line">
              <a:avLst/>
            </a:prstGeom>
            <a:noFill/>
            <a:ln w="57150">
              <a:solidFill>
                <a:srgbClr val="FF0000"/>
              </a:solidFill>
              <a:round/>
              <a:headEnd/>
              <a:tailEnd/>
            </a:ln>
          </p:spPr>
          <p:txBody>
            <a:bodyPr wrap="none" anchor="ctr"/>
            <a:lstStyle/>
            <a:p>
              <a:endParaRPr lang="zh-CN" altLang="en-US"/>
            </a:p>
          </p:txBody>
        </p:sp>
        <p:sp>
          <p:nvSpPr>
            <p:cNvPr id="100363" name="Line 10"/>
            <p:cNvSpPr>
              <a:spLocks noChangeShapeType="1"/>
            </p:cNvSpPr>
            <p:nvPr/>
          </p:nvSpPr>
          <p:spPr bwMode="auto">
            <a:xfrm flipV="1">
              <a:off x="780" y="3552"/>
              <a:ext cx="252" cy="0"/>
            </a:xfrm>
            <a:prstGeom prst="line">
              <a:avLst/>
            </a:prstGeom>
            <a:noFill/>
            <a:ln w="57150">
              <a:solidFill>
                <a:srgbClr val="FF0000"/>
              </a:solidFill>
              <a:round/>
              <a:headEnd/>
              <a:tailEnd/>
            </a:ln>
          </p:spPr>
          <p:txBody>
            <a:bodyPr wrap="none" anchor="ctr"/>
            <a:lstStyle/>
            <a:p>
              <a:endParaRPr lang="zh-CN" altLang="en-US"/>
            </a:p>
          </p:txBody>
        </p:sp>
        <p:sp>
          <p:nvSpPr>
            <p:cNvPr id="100364" name="Line 11"/>
            <p:cNvSpPr>
              <a:spLocks noChangeShapeType="1"/>
            </p:cNvSpPr>
            <p:nvPr/>
          </p:nvSpPr>
          <p:spPr bwMode="auto">
            <a:xfrm>
              <a:off x="1008" y="3828"/>
              <a:ext cx="192" cy="0"/>
            </a:xfrm>
            <a:prstGeom prst="line">
              <a:avLst/>
            </a:prstGeom>
            <a:noFill/>
            <a:ln w="57150">
              <a:solidFill>
                <a:srgbClr val="FF0000"/>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094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094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094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094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094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094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094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灯片编号占位符 5"/>
          <p:cNvSpPr>
            <a:spLocks noGrp="1"/>
          </p:cNvSpPr>
          <p:nvPr>
            <p:ph type="sldNum" sz="quarter" idx="12"/>
          </p:nvPr>
        </p:nvSpPr>
        <p:spPr>
          <a:noFill/>
        </p:spPr>
        <p:txBody>
          <a:bodyPr/>
          <a:lstStyle/>
          <a:p>
            <a:fld id="{AE86A172-C417-4AF1-8C42-E35D285F4AE9}" type="slidenum">
              <a:rPr lang="en-US" altLang="zh-CN" smtClean="0">
                <a:ea typeface="黑体" pitchFamily="49" charset="-122"/>
              </a:rPr>
              <a:pPr/>
              <a:t>85</a:t>
            </a:fld>
            <a:endParaRPr lang="en-US" altLang="zh-CN" smtClean="0">
              <a:ea typeface="黑体" pitchFamily="49" charset="-122"/>
            </a:endParaRPr>
          </a:p>
        </p:txBody>
      </p:sp>
      <p:sp>
        <p:nvSpPr>
          <p:cNvPr id="211970" name="Rectangle 2"/>
          <p:cNvSpPr>
            <a:spLocks noGrp="1" noChangeArrowheads="1"/>
          </p:cNvSpPr>
          <p:nvPr>
            <p:ph type="title"/>
          </p:nvPr>
        </p:nvSpPr>
        <p:spPr>
          <a:xfrm>
            <a:off x="685800" y="247650"/>
            <a:ext cx="7772400" cy="571500"/>
          </a:xfrm>
        </p:spPr>
        <p:txBody>
          <a:bodyPr>
            <a:normAutofit fontScale="90000"/>
          </a:bodyPr>
          <a:lstStyle/>
          <a:p>
            <a:pPr eaLnBrk="1" hangingPunct="1">
              <a:defRPr/>
            </a:pPr>
            <a:r>
              <a:rPr lang="zh-CN" altLang="en-US" smtClean="0"/>
              <a:t>汉字识别后处理</a:t>
            </a:r>
          </a:p>
        </p:txBody>
      </p:sp>
      <p:sp>
        <p:nvSpPr>
          <p:cNvPr id="20490" name="Rectangle 3"/>
          <p:cNvSpPr>
            <a:spLocks noGrp="1" noChangeArrowheads="1"/>
          </p:cNvSpPr>
          <p:nvPr>
            <p:ph type="body" idx="1"/>
          </p:nvPr>
        </p:nvSpPr>
        <p:spPr>
          <a:xfrm>
            <a:off x="723900" y="1390650"/>
            <a:ext cx="7772400" cy="74613"/>
          </a:xfrm>
        </p:spPr>
        <p:txBody>
          <a:bodyPr>
            <a:normAutofit fontScale="25000" lnSpcReduction="20000"/>
          </a:bodyPr>
          <a:lstStyle/>
          <a:p>
            <a:pPr eaLnBrk="1" hangingPunct="1">
              <a:lnSpc>
                <a:spcPct val="90000"/>
              </a:lnSpc>
            </a:pPr>
            <a:endParaRPr lang="zh-CN" altLang="zh-CN" sz="2800" smtClean="0"/>
          </a:p>
        </p:txBody>
      </p:sp>
      <p:graphicFrame>
        <p:nvGraphicFramePr>
          <p:cNvPr id="211972" name="Object 4"/>
          <p:cNvGraphicFramePr>
            <a:graphicFrameLocks noChangeAspect="1"/>
          </p:cNvGraphicFramePr>
          <p:nvPr/>
        </p:nvGraphicFramePr>
        <p:xfrm>
          <a:off x="1339850" y="1670050"/>
          <a:ext cx="4751388" cy="1136650"/>
        </p:xfrm>
        <a:graphic>
          <a:graphicData uri="http://schemas.openxmlformats.org/presentationml/2006/ole">
            <p:oleObj spid="_x0000_s34818" name="公式" r:id="rId3" imgW="2692080" imgH="660240" progId="Equation.3">
              <p:embed/>
            </p:oleObj>
          </a:graphicData>
        </a:graphic>
      </p:graphicFrame>
      <p:graphicFrame>
        <p:nvGraphicFramePr>
          <p:cNvPr id="211973" name="Object 5"/>
          <p:cNvGraphicFramePr>
            <a:graphicFrameLocks noChangeAspect="1"/>
          </p:cNvGraphicFramePr>
          <p:nvPr/>
        </p:nvGraphicFramePr>
        <p:xfrm>
          <a:off x="1290638" y="1069975"/>
          <a:ext cx="5537200" cy="544513"/>
        </p:xfrm>
        <a:graphic>
          <a:graphicData uri="http://schemas.openxmlformats.org/presentationml/2006/ole">
            <p:oleObj spid="_x0000_s34819" name="公式" r:id="rId4" imgW="3136680" imgH="317160" progId="Equation.3">
              <p:embed/>
            </p:oleObj>
          </a:graphicData>
        </a:graphic>
      </p:graphicFrame>
      <p:grpSp>
        <p:nvGrpSpPr>
          <p:cNvPr id="2" name="Group 6"/>
          <p:cNvGrpSpPr>
            <a:grpSpLocks/>
          </p:cNvGrpSpPr>
          <p:nvPr/>
        </p:nvGrpSpPr>
        <p:grpSpPr bwMode="auto">
          <a:xfrm>
            <a:off x="1279525" y="2736850"/>
            <a:ext cx="6126163" cy="1136650"/>
            <a:chOff x="806" y="1724"/>
            <a:chExt cx="3859" cy="716"/>
          </a:xfrm>
        </p:grpSpPr>
        <p:sp>
          <p:nvSpPr>
            <p:cNvPr id="20499" name="Text Box 7"/>
            <p:cNvSpPr txBox="1">
              <a:spLocks noChangeArrowheads="1"/>
            </p:cNvSpPr>
            <p:nvPr/>
          </p:nvSpPr>
          <p:spPr bwMode="auto">
            <a:xfrm>
              <a:off x="806" y="1942"/>
              <a:ext cx="1321" cy="330"/>
            </a:xfrm>
            <a:prstGeom prst="rect">
              <a:avLst/>
            </a:prstGeom>
            <a:noFill/>
            <a:ln w="9525">
              <a:noFill/>
              <a:miter lim="800000"/>
              <a:headEnd/>
              <a:tailEnd/>
            </a:ln>
          </p:spPr>
          <p:txBody>
            <a:bodyPr wrap="square" anchor="ctr">
              <a:spAutoFit/>
            </a:bodyPr>
            <a:lstStyle/>
            <a:p>
              <a:pPr algn="ctr">
                <a:spcBef>
                  <a:spcPct val="50000"/>
                </a:spcBef>
              </a:pPr>
              <a:r>
                <a:rPr lang="zh-CN" altLang="en-US" sz="2800" b="1" dirty="0"/>
                <a:t>二元语法时：</a:t>
              </a:r>
              <a:endParaRPr lang="zh-CN" altLang="en-US" sz="2400" b="1" dirty="0"/>
            </a:p>
          </p:txBody>
        </p:sp>
        <p:graphicFrame>
          <p:nvGraphicFramePr>
            <p:cNvPr id="20487" name="Object 8"/>
            <p:cNvGraphicFramePr>
              <a:graphicFrameLocks noChangeAspect="1"/>
            </p:cNvGraphicFramePr>
            <p:nvPr/>
          </p:nvGraphicFramePr>
          <p:xfrm>
            <a:off x="2152" y="1724"/>
            <a:ext cx="2513" cy="716"/>
          </p:xfrm>
          <a:graphic>
            <a:graphicData uri="http://schemas.openxmlformats.org/presentationml/2006/ole">
              <p:oleObj spid="_x0000_s34823" name="公式" r:id="rId5" imgW="2260440" imgH="660240" progId="Equation.3">
                <p:embed/>
              </p:oleObj>
            </a:graphicData>
          </a:graphic>
        </p:graphicFrame>
      </p:grpSp>
      <p:grpSp>
        <p:nvGrpSpPr>
          <p:cNvPr id="3" name="Group 9"/>
          <p:cNvGrpSpPr>
            <a:grpSpLocks/>
          </p:cNvGrpSpPr>
          <p:nvPr/>
        </p:nvGrpSpPr>
        <p:grpSpPr bwMode="auto">
          <a:xfrm>
            <a:off x="1363663" y="3913191"/>
            <a:ext cx="2155824" cy="547688"/>
            <a:chOff x="859" y="2465"/>
            <a:chExt cx="1358" cy="345"/>
          </a:xfrm>
        </p:grpSpPr>
        <p:graphicFrame>
          <p:nvGraphicFramePr>
            <p:cNvPr id="20486" name="Object 10"/>
            <p:cNvGraphicFramePr>
              <a:graphicFrameLocks noChangeAspect="1"/>
            </p:cNvGraphicFramePr>
            <p:nvPr/>
          </p:nvGraphicFramePr>
          <p:xfrm>
            <a:off x="859" y="2481"/>
            <a:ext cx="636" cy="329"/>
          </p:xfrm>
          <a:graphic>
            <a:graphicData uri="http://schemas.openxmlformats.org/presentationml/2006/ole">
              <p:oleObj spid="_x0000_s34822" name="公式" r:id="rId6" imgW="571320" imgH="304560" progId="Equation.3">
                <p:embed/>
              </p:oleObj>
            </a:graphicData>
          </a:graphic>
        </p:graphicFrame>
        <p:sp>
          <p:nvSpPr>
            <p:cNvPr id="20498" name="Text Box 11"/>
            <p:cNvSpPr txBox="1">
              <a:spLocks noChangeArrowheads="1"/>
            </p:cNvSpPr>
            <p:nvPr/>
          </p:nvSpPr>
          <p:spPr bwMode="auto">
            <a:xfrm>
              <a:off x="1516" y="2465"/>
              <a:ext cx="701" cy="291"/>
            </a:xfrm>
            <a:prstGeom prst="rect">
              <a:avLst/>
            </a:prstGeom>
            <a:noFill/>
            <a:ln w="9525">
              <a:noFill/>
              <a:miter lim="800000"/>
              <a:headEnd/>
              <a:tailEnd/>
            </a:ln>
          </p:spPr>
          <p:txBody>
            <a:bodyPr wrap="none" anchor="ctr">
              <a:spAutoFit/>
            </a:bodyPr>
            <a:lstStyle/>
            <a:p>
              <a:pPr algn="ctr">
                <a:spcBef>
                  <a:spcPct val="50000"/>
                </a:spcBef>
              </a:pPr>
              <a:r>
                <a:rPr lang="zh-CN" altLang="en-US" sz="2400" b="1" dirty="0"/>
                <a:t>为常量</a:t>
              </a:r>
            </a:p>
          </p:txBody>
        </p:sp>
      </p:grpSp>
      <p:grpSp>
        <p:nvGrpSpPr>
          <p:cNvPr id="4" name="Group 12"/>
          <p:cNvGrpSpPr>
            <a:grpSpLocks/>
          </p:cNvGrpSpPr>
          <p:nvPr/>
        </p:nvGrpSpPr>
        <p:grpSpPr bwMode="auto">
          <a:xfrm>
            <a:off x="1436688" y="4586288"/>
            <a:ext cx="3844925" cy="522287"/>
            <a:chOff x="905" y="2889"/>
            <a:chExt cx="2422" cy="329"/>
          </a:xfrm>
        </p:grpSpPr>
        <p:graphicFrame>
          <p:nvGraphicFramePr>
            <p:cNvPr id="20485" name="Object 13"/>
            <p:cNvGraphicFramePr>
              <a:graphicFrameLocks noChangeAspect="1"/>
            </p:cNvGraphicFramePr>
            <p:nvPr/>
          </p:nvGraphicFramePr>
          <p:xfrm>
            <a:off x="905" y="2889"/>
            <a:ext cx="975" cy="329"/>
          </p:xfrm>
          <a:graphic>
            <a:graphicData uri="http://schemas.openxmlformats.org/presentationml/2006/ole">
              <p:oleObj spid="_x0000_s34821" name="公式" r:id="rId7" imgW="876240" imgH="304560" progId="Equation.3">
                <p:embed/>
              </p:oleObj>
            </a:graphicData>
          </a:graphic>
        </p:graphicFrame>
        <p:sp>
          <p:nvSpPr>
            <p:cNvPr id="20497" name="Text Box 14"/>
            <p:cNvSpPr txBox="1">
              <a:spLocks noChangeArrowheads="1"/>
            </p:cNvSpPr>
            <p:nvPr/>
          </p:nvSpPr>
          <p:spPr bwMode="auto">
            <a:xfrm>
              <a:off x="1846" y="2921"/>
              <a:ext cx="1481" cy="291"/>
            </a:xfrm>
            <a:prstGeom prst="rect">
              <a:avLst/>
            </a:prstGeom>
            <a:noFill/>
            <a:ln w="9525">
              <a:noFill/>
              <a:miter lim="800000"/>
              <a:headEnd/>
              <a:tailEnd/>
            </a:ln>
          </p:spPr>
          <p:txBody>
            <a:bodyPr wrap="none" anchor="ctr">
              <a:spAutoFit/>
            </a:bodyPr>
            <a:lstStyle/>
            <a:p>
              <a:pPr algn="ctr">
                <a:spcBef>
                  <a:spcPct val="50000"/>
                </a:spcBef>
              </a:pPr>
              <a:r>
                <a:rPr lang="zh-CN" altLang="en-US" sz="2400" b="1"/>
                <a:t>用识别信度代替</a:t>
              </a:r>
            </a:p>
          </p:txBody>
        </p:sp>
      </p:grpSp>
      <p:grpSp>
        <p:nvGrpSpPr>
          <p:cNvPr id="5" name="Group 15"/>
          <p:cNvGrpSpPr>
            <a:grpSpLocks/>
          </p:cNvGrpSpPr>
          <p:nvPr/>
        </p:nvGrpSpPr>
        <p:grpSpPr bwMode="auto">
          <a:xfrm>
            <a:off x="1122364" y="5080000"/>
            <a:ext cx="7042152" cy="1136650"/>
            <a:chOff x="707" y="3200"/>
            <a:chExt cx="4436" cy="716"/>
          </a:xfrm>
        </p:grpSpPr>
        <p:sp>
          <p:nvSpPr>
            <p:cNvPr id="20495" name="Text Box 16"/>
            <p:cNvSpPr txBox="1">
              <a:spLocks noChangeArrowheads="1"/>
            </p:cNvSpPr>
            <p:nvPr/>
          </p:nvSpPr>
          <p:spPr bwMode="auto">
            <a:xfrm>
              <a:off x="707" y="3399"/>
              <a:ext cx="1252" cy="330"/>
            </a:xfrm>
            <a:prstGeom prst="rect">
              <a:avLst/>
            </a:prstGeom>
            <a:noFill/>
            <a:ln w="9525">
              <a:noFill/>
              <a:miter lim="800000"/>
              <a:headEnd/>
              <a:tailEnd/>
            </a:ln>
          </p:spPr>
          <p:txBody>
            <a:bodyPr wrap="none" anchor="ctr">
              <a:spAutoFit/>
            </a:bodyPr>
            <a:lstStyle/>
            <a:p>
              <a:pPr algn="ctr">
                <a:spcBef>
                  <a:spcPct val="50000"/>
                </a:spcBef>
              </a:pPr>
              <a:r>
                <a:rPr lang="zh-CN" altLang="en-US" sz="2800" b="1" dirty="0"/>
                <a:t>问题变为求</a:t>
              </a:r>
            </a:p>
          </p:txBody>
        </p:sp>
        <p:graphicFrame>
          <p:nvGraphicFramePr>
            <p:cNvPr id="20484" name="Object 17"/>
            <p:cNvGraphicFramePr>
              <a:graphicFrameLocks noChangeAspect="1"/>
            </p:cNvGraphicFramePr>
            <p:nvPr/>
          </p:nvGraphicFramePr>
          <p:xfrm>
            <a:off x="2025" y="3200"/>
            <a:ext cx="2527" cy="716"/>
          </p:xfrm>
          <a:graphic>
            <a:graphicData uri="http://schemas.openxmlformats.org/presentationml/2006/ole">
              <p:oleObj spid="_x0000_s34820" name="公式" r:id="rId8" imgW="2273040" imgH="660240" progId="Equation.3">
                <p:embed/>
              </p:oleObj>
            </a:graphicData>
          </a:graphic>
        </p:graphicFrame>
        <p:sp>
          <p:nvSpPr>
            <p:cNvPr id="20496" name="Text Box 18"/>
            <p:cNvSpPr txBox="1">
              <a:spLocks noChangeArrowheads="1"/>
            </p:cNvSpPr>
            <p:nvPr/>
          </p:nvSpPr>
          <p:spPr bwMode="auto">
            <a:xfrm>
              <a:off x="4637" y="3389"/>
              <a:ext cx="506" cy="291"/>
            </a:xfrm>
            <a:prstGeom prst="rect">
              <a:avLst/>
            </a:prstGeom>
            <a:noFill/>
            <a:ln w="9525">
              <a:noFill/>
              <a:miter lim="800000"/>
              <a:headEnd/>
              <a:tailEnd/>
            </a:ln>
          </p:spPr>
          <p:txBody>
            <a:bodyPr wrap="none" anchor="ctr">
              <a:spAutoFit/>
            </a:bodyPr>
            <a:lstStyle/>
            <a:p>
              <a:pPr algn="ctr">
                <a:spcBef>
                  <a:spcPct val="50000"/>
                </a:spcBef>
              </a:pPr>
              <a:r>
                <a:rPr lang="zh-CN" altLang="en-US" sz="2400" b="1"/>
                <a:t>最大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1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1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sz="3200" b="1" dirty="0" smtClean="0"/>
              <a:t>概率的计算</a:t>
            </a:r>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平滑</a:t>
            </a:r>
            <a:endParaRPr lang="en-US" altLang="zh-CN" sz="3200" b="1" dirty="0" smtClean="0"/>
          </a:p>
          <a:p>
            <a:pPr lvl="1">
              <a:buNone/>
            </a:pPr>
            <a:r>
              <a:rPr lang="zh-CN" altLang="en-US" sz="2800" b="1" dirty="0" smtClean="0"/>
              <a:t>  解决                      可能为</a:t>
            </a:r>
            <a:r>
              <a:rPr lang="en-US" altLang="zh-CN" sz="2800" b="1" dirty="0" smtClean="0"/>
              <a:t>0</a:t>
            </a:r>
            <a:r>
              <a:rPr lang="zh-CN" altLang="en-US" sz="2800" b="1" dirty="0" smtClean="0"/>
              <a:t>的问题，有很多种方法，其中一种简单的方法：</a:t>
            </a:r>
            <a:endParaRPr lang="zh-CN" altLang="en-US" sz="2800" b="1" dirty="0"/>
          </a:p>
        </p:txBody>
      </p:sp>
      <p:graphicFrame>
        <p:nvGraphicFramePr>
          <p:cNvPr id="4" name="Object 8"/>
          <p:cNvGraphicFramePr>
            <a:graphicFrameLocks noChangeAspect="1"/>
          </p:cNvGraphicFramePr>
          <p:nvPr/>
        </p:nvGraphicFramePr>
        <p:xfrm>
          <a:off x="1579204" y="2008184"/>
          <a:ext cx="4809406" cy="1059476"/>
        </p:xfrm>
        <a:graphic>
          <a:graphicData uri="http://schemas.openxmlformats.org/presentationml/2006/ole">
            <p:oleObj spid="_x0000_s128002" name="公式" r:id="rId3" imgW="1968480" imgH="444240" progId="Equation.3">
              <p:embed/>
            </p:oleObj>
          </a:graphicData>
        </a:graphic>
      </p:graphicFrame>
      <p:graphicFrame>
        <p:nvGraphicFramePr>
          <p:cNvPr id="128003" name="Object 8"/>
          <p:cNvGraphicFramePr>
            <a:graphicFrameLocks noChangeAspect="1"/>
          </p:cNvGraphicFramePr>
          <p:nvPr/>
        </p:nvGraphicFramePr>
        <p:xfrm>
          <a:off x="2085304" y="4245795"/>
          <a:ext cx="1705031" cy="524979"/>
        </p:xfrm>
        <a:graphic>
          <a:graphicData uri="http://schemas.openxmlformats.org/presentationml/2006/ole">
            <p:oleObj spid="_x0000_s128003" name="公式" r:id="rId4" imgW="723600" imgH="228600" progId="Equation.3">
              <p:embed/>
            </p:oleObj>
          </a:graphicData>
        </a:graphic>
      </p:graphicFrame>
      <p:graphicFrame>
        <p:nvGraphicFramePr>
          <p:cNvPr id="128004" name="Object 8"/>
          <p:cNvGraphicFramePr>
            <a:graphicFrameLocks noChangeAspect="1"/>
          </p:cNvGraphicFramePr>
          <p:nvPr/>
        </p:nvGraphicFramePr>
        <p:xfrm>
          <a:off x="1476194" y="5342192"/>
          <a:ext cx="5294312" cy="523875"/>
        </p:xfrm>
        <a:graphic>
          <a:graphicData uri="http://schemas.openxmlformats.org/presentationml/2006/ole">
            <p:oleObj spid="_x0000_s128004" name="公式" r:id="rId5" imgW="2247840" imgH="228600" progId="Equation.3">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拼音输入法问题</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zh-CN" altLang="en-US" sz="3200" b="1" dirty="0" smtClean="0"/>
              <a:t>求使得                      最大的句子</a:t>
            </a:r>
            <a:endParaRPr lang="en-US" altLang="zh-CN" sz="3200" b="1" dirty="0" smtClean="0"/>
          </a:p>
          <a:p>
            <a:pPr>
              <a:buNone/>
            </a:pPr>
            <a:r>
              <a:rPr lang="en-US" altLang="zh-CN" sz="3200" b="1" dirty="0" smtClean="0"/>
              <a:t>     </a:t>
            </a:r>
          </a:p>
          <a:p>
            <a:pPr>
              <a:buNone/>
            </a:pPr>
            <a:r>
              <a:rPr lang="en-US" altLang="zh-CN" sz="3200" b="1" dirty="0" smtClean="0"/>
              <a:t>     </a:t>
            </a:r>
            <a:r>
              <a:rPr lang="en-US" altLang="zh-CN" sz="3200" b="1" dirty="0" err="1" smtClean="0"/>
              <a:t>qing</a:t>
            </a:r>
            <a:r>
              <a:rPr lang="en-US" altLang="zh-CN" sz="3200" b="1" dirty="0" smtClean="0"/>
              <a:t>  </a:t>
            </a:r>
            <a:r>
              <a:rPr lang="en-US" altLang="zh-CN" sz="3200" b="1" dirty="0" err="1" smtClean="0"/>
              <a:t>hua</a:t>
            </a:r>
            <a:r>
              <a:rPr lang="en-US" altLang="zh-CN" sz="3200" b="1" dirty="0" smtClean="0"/>
              <a:t>   </a:t>
            </a:r>
            <a:r>
              <a:rPr lang="en-US" altLang="zh-CN" sz="3200" b="1" dirty="0" err="1" smtClean="0"/>
              <a:t>da</a:t>
            </a:r>
            <a:r>
              <a:rPr lang="en-US" altLang="zh-CN" sz="3200" b="1" dirty="0" smtClean="0"/>
              <a:t>   </a:t>
            </a:r>
            <a:r>
              <a:rPr lang="en-US" altLang="zh-CN" sz="3200" b="1" dirty="0" err="1" smtClean="0"/>
              <a:t>xue</a:t>
            </a:r>
            <a:endParaRPr lang="en-US" altLang="zh-CN" sz="3200" b="1" dirty="0" smtClean="0"/>
          </a:p>
          <a:p>
            <a:pPr>
              <a:buNone/>
            </a:pPr>
            <a:r>
              <a:rPr lang="en-US" altLang="zh-CN" sz="3200" b="1" dirty="0" smtClean="0"/>
              <a:t>     </a:t>
            </a:r>
            <a:r>
              <a:rPr lang="zh-CN" altLang="en-US" sz="3200" b="1" dirty="0" smtClean="0"/>
              <a:t>清      话     大   雪</a:t>
            </a:r>
            <a:endParaRPr lang="en-US" altLang="zh-CN" sz="3200" b="1" dirty="0" smtClean="0"/>
          </a:p>
          <a:p>
            <a:pPr>
              <a:buNone/>
            </a:pPr>
            <a:r>
              <a:rPr lang="en-US" altLang="zh-CN" sz="3200" b="1" dirty="0" smtClean="0"/>
              <a:t>     </a:t>
            </a:r>
            <a:r>
              <a:rPr lang="zh-CN" altLang="en-US" sz="3200" b="1" dirty="0" smtClean="0"/>
              <a:t>青      花     打   学</a:t>
            </a:r>
            <a:endParaRPr lang="en-US" altLang="zh-CN" sz="3200" b="1" dirty="0" smtClean="0"/>
          </a:p>
          <a:p>
            <a:pPr>
              <a:buNone/>
            </a:pPr>
            <a:r>
              <a:rPr lang="en-US" altLang="zh-CN" sz="3200" b="1" dirty="0" smtClean="0"/>
              <a:t>     </a:t>
            </a:r>
            <a:r>
              <a:rPr lang="zh-CN" altLang="en-US" sz="3200" b="1" dirty="0" smtClean="0"/>
              <a:t>轻      华     达   血</a:t>
            </a:r>
            <a:endParaRPr lang="en-US" altLang="zh-CN" sz="3200" b="1" dirty="0" smtClean="0"/>
          </a:p>
          <a:p>
            <a:pPr>
              <a:buNone/>
            </a:pPr>
            <a:r>
              <a:rPr lang="en-US" altLang="zh-CN" sz="3200" b="1" dirty="0" smtClean="0"/>
              <a:t>     …      …     …   …</a:t>
            </a:r>
            <a:endParaRPr lang="zh-CN" altLang="en-US" sz="3200" b="1" dirty="0"/>
          </a:p>
        </p:txBody>
      </p:sp>
      <p:graphicFrame>
        <p:nvGraphicFramePr>
          <p:cNvPr id="4" name="Object 17"/>
          <p:cNvGraphicFramePr>
            <a:graphicFrameLocks noChangeAspect="1"/>
          </p:cNvGraphicFramePr>
          <p:nvPr/>
        </p:nvGraphicFramePr>
        <p:xfrm>
          <a:off x="2554883" y="1782251"/>
          <a:ext cx="1863869" cy="857710"/>
        </p:xfrm>
        <a:graphic>
          <a:graphicData uri="http://schemas.openxmlformats.org/presentationml/2006/ole">
            <p:oleObj spid="_x0000_s129026" name="公式" r:id="rId3" imgW="914400" imgH="43164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1E047FD7-E15B-41D3-AD9B-882503309E77}" type="slidenum">
              <a:rPr lang="en-US" altLang="zh-CN" smtClean="0">
                <a:ea typeface="黑体" pitchFamily="49" charset="-122"/>
              </a:rPr>
              <a:pPr/>
              <a:t>9</a:t>
            </a:fld>
            <a:endParaRPr lang="en-US" altLang="zh-CN" smtClean="0">
              <a:ea typeface="黑体" pitchFamily="49" charset="-122"/>
            </a:endParaRPr>
          </a:p>
        </p:txBody>
      </p:sp>
      <p:sp>
        <p:nvSpPr>
          <p:cNvPr id="4100" name="Text Box 9"/>
          <p:cNvSpPr txBox="1">
            <a:spLocks noChangeArrowheads="1"/>
          </p:cNvSpPr>
          <p:nvPr/>
        </p:nvSpPr>
        <p:spPr bwMode="auto">
          <a:xfrm>
            <a:off x="1482725" y="876300"/>
            <a:ext cx="463550" cy="457200"/>
          </a:xfrm>
          <a:prstGeom prst="rect">
            <a:avLst/>
          </a:prstGeom>
          <a:noFill/>
          <a:ln w="9525">
            <a:noFill/>
            <a:miter lim="800000"/>
            <a:headEnd/>
            <a:tailEnd/>
          </a:ln>
        </p:spPr>
        <p:txBody>
          <a:bodyPr wrap="none" anchor="ctr">
            <a:spAutoFit/>
          </a:bodyPr>
          <a:lstStyle/>
          <a:p>
            <a:pPr algn="ctr">
              <a:spcBef>
                <a:spcPct val="50000"/>
              </a:spcBef>
            </a:pPr>
            <a:r>
              <a:rPr lang="en-US" altLang="zh-CN"/>
              <a:t>( )</a:t>
            </a:r>
          </a:p>
        </p:txBody>
      </p:sp>
      <p:sp>
        <p:nvSpPr>
          <p:cNvPr id="4101" name="Text Box 10"/>
          <p:cNvSpPr txBox="1">
            <a:spLocks noChangeArrowheads="1"/>
          </p:cNvSpPr>
          <p:nvPr/>
        </p:nvSpPr>
        <p:spPr bwMode="auto">
          <a:xfrm>
            <a:off x="5105400" y="3048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4102" name="Text Box 12"/>
          <p:cNvSpPr txBox="1">
            <a:spLocks noChangeArrowheads="1"/>
          </p:cNvSpPr>
          <p:nvPr/>
        </p:nvSpPr>
        <p:spPr bwMode="auto">
          <a:xfrm>
            <a:off x="6324600" y="838200"/>
            <a:ext cx="4381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rgbClr val="FF0000"/>
                </a:solidFill>
                <a:latin typeface="Arial Black" pitchFamily="34" charset="0"/>
              </a:rPr>
              <a:t>Q</a:t>
            </a:r>
            <a:endParaRPr lang="en-US" altLang="zh-CN"/>
          </a:p>
        </p:txBody>
      </p:sp>
      <p:sp>
        <p:nvSpPr>
          <p:cNvPr id="4103" name="Text Box 13"/>
          <p:cNvSpPr txBox="1">
            <a:spLocks noChangeArrowheads="1"/>
          </p:cNvSpPr>
          <p:nvPr/>
        </p:nvSpPr>
        <p:spPr bwMode="auto">
          <a:xfrm>
            <a:off x="215900" y="1752600"/>
            <a:ext cx="971550" cy="457200"/>
          </a:xfrm>
          <a:prstGeom prst="rect">
            <a:avLst/>
          </a:prstGeom>
          <a:noFill/>
          <a:ln w="9525">
            <a:noFill/>
            <a:miter lim="800000"/>
            <a:headEnd/>
            <a:tailEnd/>
          </a:ln>
        </p:spPr>
        <p:txBody>
          <a:bodyPr wrap="none" anchor="ctr">
            <a:spAutoFit/>
          </a:bodyPr>
          <a:lstStyle/>
          <a:p>
            <a:pPr algn="ctr">
              <a:spcBef>
                <a:spcPct val="50000"/>
              </a:spcBef>
            </a:pPr>
            <a:r>
              <a:rPr lang="en-US" altLang="zh-CN"/>
              <a:t>((1,1))</a:t>
            </a:r>
          </a:p>
        </p:txBody>
      </p:sp>
      <p:sp>
        <p:nvSpPr>
          <p:cNvPr id="4104" name="Line 14"/>
          <p:cNvSpPr>
            <a:spLocks noChangeShapeType="1"/>
          </p:cNvSpPr>
          <p:nvPr/>
        </p:nvSpPr>
        <p:spPr bwMode="auto">
          <a:xfrm flipH="1">
            <a:off x="762000" y="1295400"/>
            <a:ext cx="76200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05" name="Text Box 15"/>
          <p:cNvSpPr txBox="1">
            <a:spLocks noChangeArrowheads="1"/>
          </p:cNvSpPr>
          <p:nvPr/>
        </p:nvSpPr>
        <p:spPr bwMode="auto">
          <a:xfrm>
            <a:off x="0" y="2971800"/>
            <a:ext cx="1631950" cy="457200"/>
          </a:xfrm>
          <a:prstGeom prst="rect">
            <a:avLst/>
          </a:prstGeom>
          <a:noFill/>
          <a:ln w="9525">
            <a:noFill/>
            <a:miter lim="800000"/>
            <a:headEnd/>
            <a:tailEnd/>
          </a:ln>
        </p:spPr>
        <p:txBody>
          <a:bodyPr wrap="none" anchor="ctr">
            <a:spAutoFit/>
          </a:bodyPr>
          <a:lstStyle/>
          <a:p>
            <a:pPr algn="ctr">
              <a:spcBef>
                <a:spcPct val="50000"/>
              </a:spcBef>
            </a:pPr>
            <a:r>
              <a:rPr lang="en-US" altLang="zh-CN">
                <a:solidFill>
                  <a:schemeClr val="tx2"/>
                </a:solidFill>
              </a:rPr>
              <a:t>((1,1) (2,3))</a:t>
            </a:r>
            <a:endParaRPr lang="en-US" altLang="zh-CN"/>
          </a:p>
        </p:txBody>
      </p:sp>
      <p:sp>
        <p:nvSpPr>
          <p:cNvPr id="4106" name="Line 16"/>
          <p:cNvSpPr>
            <a:spLocks noChangeShapeType="1"/>
          </p:cNvSpPr>
          <p:nvPr/>
        </p:nvSpPr>
        <p:spPr bwMode="auto">
          <a:xfrm>
            <a:off x="609600" y="2286000"/>
            <a:ext cx="0" cy="60960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18435" name="Object 2"/>
          <p:cNvGraphicFramePr>
            <a:graphicFrameLocks noChangeAspect="1"/>
          </p:cNvGraphicFramePr>
          <p:nvPr/>
        </p:nvGraphicFramePr>
        <p:xfrm>
          <a:off x="4956175" y="300038"/>
          <a:ext cx="2874963" cy="2595562"/>
        </p:xfrm>
        <a:graphic>
          <a:graphicData uri="http://schemas.openxmlformats.org/presentationml/2006/ole">
            <p:oleObj spid="_x0000_s18435" name="Document" r:id="rId3" imgW="7091239" imgH="4625390" progId="Word.Document.8">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166993</TotalTime>
  <Words>2963</Words>
  <Application>Microsoft Office PowerPoint</Application>
  <PresentationFormat>全屏显示(4:3)</PresentationFormat>
  <Paragraphs>855</Paragraphs>
  <Slides>87</Slides>
  <Notes>16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87</vt:i4>
      </vt:variant>
    </vt:vector>
  </HeadingPairs>
  <TitlesOfParts>
    <vt:vector size="90" baseType="lpstr">
      <vt:lpstr>Equity</vt:lpstr>
      <vt:lpstr>Document</vt:lpstr>
      <vt:lpstr>公式</vt:lpstr>
      <vt:lpstr>第一章 搜索问题</vt:lpstr>
      <vt:lpstr>搜索问题（续2）</vt:lpstr>
      <vt:lpstr>搜索问题（续3）</vt:lpstr>
      <vt:lpstr>搜索问题（续4）</vt:lpstr>
      <vt:lpstr>盲目搜索与启发式搜索</vt:lpstr>
      <vt:lpstr>1.1 深度优先搜索</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递归的思想</vt:lpstr>
      <vt:lpstr>深度优先搜索</vt:lpstr>
      <vt:lpstr>深度优先搜索</vt:lpstr>
      <vt:lpstr>存在问题及解决办法</vt:lpstr>
      <vt:lpstr>深度优先搜索1</vt:lpstr>
      <vt:lpstr>深度优先搜索1</vt:lpstr>
      <vt:lpstr>深度优先搜索1（续）</vt:lpstr>
      <vt:lpstr>深度优先搜索的性质</vt:lpstr>
      <vt:lpstr>1.2 宽度优先搜索</vt:lpstr>
      <vt:lpstr>幻灯片 29</vt:lpstr>
      <vt:lpstr>幻灯片 30</vt:lpstr>
      <vt:lpstr>宽度优先搜索的性质</vt:lpstr>
      <vt:lpstr>1.3 迭代加深搜索</vt:lpstr>
      <vt:lpstr>幻灯片 33</vt:lpstr>
      <vt:lpstr>计算时间分析</vt:lpstr>
      <vt:lpstr>幻灯片 35</vt:lpstr>
      <vt:lpstr>幻灯片 36</vt:lpstr>
      <vt:lpstr>迭代加深搜索的特点：</vt:lpstr>
      <vt:lpstr>1.4 启发式图搜索</vt:lpstr>
      <vt:lpstr>希望：</vt:lpstr>
      <vt:lpstr>基本思想</vt:lpstr>
      <vt:lpstr>1，启发式搜索算法A（A算法）</vt:lpstr>
      <vt:lpstr>符号的意义</vt:lpstr>
      <vt:lpstr>幻灯片 43</vt:lpstr>
      <vt:lpstr>幻灯片 44</vt:lpstr>
      <vt:lpstr>幻灯片 45</vt:lpstr>
      <vt:lpstr>幻灯片 46</vt:lpstr>
      <vt:lpstr>幻灯片 47</vt:lpstr>
      <vt:lpstr>幻灯片 48</vt:lpstr>
      <vt:lpstr>A算法</vt:lpstr>
      <vt:lpstr>A算法（续）</vt:lpstr>
      <vt:lpstr>一个A算法的例子</vt:lpstr>
      <vt:lpstr>h计算举例</vt:lpstr>
      <vt:lpstr>幻灯片 53</vt:lpstr>
      <vt:lpstr>2，最佳图搜索算法A*（A*算法）</vt:lpstr>
      <vt:lpstr>A*条件举例</vt:lpstr>
      <vt:lpstr>定义h函数的一般原则</vt:lpstr>
      <vt:lpstr>例：传教士与野人问题</vt:lpstr>
      <vt:lpstr>幻灯片 58</vt:lpstr>
      <vt:lpstr>A*算法的两个主要结论</vt:lpstr>
      <vt:lpstr>幻灯片 60</vt:lpstr>
      <vt:lpstr>幻灯片 61</vt:lpstr>
      <vt:lpstr>思考题</vt:lpstr>
      <vt:lpstr>对h的评价方法</vt:lpstr>
      <vt:lpstr>对h的评价举例</vt:lpstr>
      <vt:lpstr>A*的复杂性</vt:lpstr>
      <vt:lpstr>3，A*算法的改进</vt:lpstr>
      <vt:lpstr>幻灯片 67</vt:lpstr>
      <vt:lpstr>出现多次扩展节点的原因</vt:lpstr>
      <vt:lpstr>解决的途径</vt:lpstr>
      <vt:lpstr>改进的条件</vt:lpstr>
      <vt:lpstr>对h加以限制</vt:lpstr>
      <vt:lpstr>h单调的性质</vt:lpstr>
      <vt:lpstr>h单调的例子</vt:lpstr>
      <vt:lpstr>对算法加以改进</vt:lpstr>
      <vt:lpstr>改进的出发点</vt:lpstr>
      <vt:lpstr>修正过程A</vt:lpstr>
      <vt:lpstr>幻灯片 77</vt:lpstr>
      <vt:lpstr>IDA*算法(Iterative Deepening A*)</vt:lpstr>
      <vt:lpstr>1.5，其他的搜索算法</vt:lpstr>
      <vt:lpstr>其他的搜索算法（续1）</vt:lpstr>
      <vt:lpstr>动态规划</vt:lpstr>
      <vt:lpstr>幻灯片 82</vt:lpstr>
      <vt:lpstr>1.6，搜索算法实用举例</vt:lpstr>
      <vt:lpstr>汉字识别后处理</vt:lpstr>
      <vt:lpstr>汉字识别后处理</vt:lpstr>
      <vt:lpstr>幻灯片 86</vt:lpstr>
      <vt:lpstr>拼音输入法问题</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T420</cp:lastModifiedBy>
  <cp:revision>6866</cp:revision>
  <dcterms:created xsi:type="dcterms:W3CDTF">2011-04-24T18:48:21Z</dcterms:created>
  <dcterms:modified xsi:type="dcterms:W3CDTF">2017-02-28T02:40:32Z</dcterms:modified>
</cp:coreProperties>
</file>