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5"/>
  </p:notesMasterIdLst>
  <p:handoutMasterIdLst>
    <p:handoutMasterId r:id="rId96"/>
  </p:handoutMasterIdLst>
  <p:sldIdLst>
    <p:sldId id="418" r:id="rId2"/>
    <p:sldId id="419" r:id="rId3"/>
    <p:sldId id="420" r:id="rId4"/>
    <p:sldId id="421" r:id="rId5"/>
    <p:sldId id="422" r:id="rId6"/>
    <p:sldId id="423" r:id="rId7"/>
    <p:sldId id="424" r:id="rId8"/>
    <p:sldId id="512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66" r:id="rId50"/>
    <p:sldId id="467" r:id="rId51"/>
    <p:sldId id="468" r:id="rId52"/>
    <p:sldId id="469" r:id="rId53"/>
    <p:sldId id="470" r:id="rId54"/>
    <p:sldId id="471" r:id="rId55"/>
    <p:sldId id="472" r:id="rId56"/>
    <p:sldId id="473" r:id="rId57"/>
    <p:sldId id="474" r:id="rId58"/>
    <p:sldId id="475" r:id="rId59"/>
    <p:sldId id="476" r:id="rId60"/>
    <p:sldId id="477" r:id="rId61"/>
    <p:sldId id="478" r:id="rId62"/>
    <p:sldId id="479" r:id="rId63"/>
    <p:sldId id="480" r:id="rId64"/>
    <p:sldId id="481" r:id="rId65"/>
    <p:sldId id="482" r:id="rId66"/>
    <p:sldId id="483" r:id="rId67"/>
    <p:sldId id="484" r:id="rId68"/>
    <p:sldId id="485" r:id="rId69"/>
    <p:sldId id="486" r:id="rId70"/>
    <p:sldId id="487" r:id="rId71"/>
    <p:sldId id="488" r:id="rId72"/>
    <p:sldId id="489" r:id="rId73"/>
    <p:sldId id="490" r:id="rId74"/>
    <p:sldId id="491" r:id="rId75"/>
    <p:sldId id="492" r:id="rId76"/>
    <p:sldId id="493" r:id="rId77"/>
    <p:sldId id="494" r:id="rId78"/>
    <p:sldId id="495" r:id="rId79"/>
    <p:sldId id="496" r:id="rId80"/>
    <p:sldId id="497" r:id="rId81"/>
    <p:sldId id="498" r:id="rId82"/>
    <p:sldId id="499" r:id="rId83"/>
    <p:sldId id="500" r:id="rId84"/>
    <p:sldId id="501" r:id="rId85"/>
    <p:sldId id="502" r:id="rId86"/>
    <p:sldId id="503" r:id="rId87"/>
    <p:sldId id="504" r:id="rId88"/>
    <p:sldId id="505" r:id="rId89"/>
    <p:sldId id="506" r:id="rId90"/>
    <p:sldId id="507" r:id="rId91"/>
    <p:sldId id="508" r:id="rId92"/>
    <p:sldId id="509" r:id="rId93"/>
    <p:sldId id="510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11EF"/>
    <a:srgbClr val="EFF343"/>
    <a:srgbClr val="86F260"/>
    <a:srgbClr val="ECF127"/>
    <a:srgbClr val="FB81E1"/>
    <a:srgbClr val="119F14"/>
    <a:srgbClr val="FEC2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6" autoAdjust="0"/>
    <p:restoredTop sz="85714" autoAdjust="0"/>
  </p:normalViewPr>
  <p:slideViewPr>
    <p:cSldViewPr snapToGrid="0">
      <p:cViewPr varScale="1">
        <p:scale>
          <a:sx n="60" d="100"/>
          <a:sy n="60" d="100"/>
        </p:scale>
        <p:origin x="-19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66E1-596A-496E-B96E-FE454130F19C}" type="datetimeFigureOut">
              <a:rPr lang="zh-CN" altLang="en-US" smtClean="0"/>
              <a:pPr/>
              <a:t>2017/3/27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3B57A-208D-4E21-8008-BCE8E94FCB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648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705F-8347-41A8-82E6-B2920132BF3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F6DD-051E-413B-8808-23D5AB3BD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90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94213-0E03-4D21-A3BD-FD073DBA4DFA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背包问题：承重为</a:t>
            </a:r>
            <a:r>
              <a:rPr lang="en-US" altLang="zh-CN" smtClean="0"/>
              <a:t>b</a:t>
            </a:r>
            <a:r>
              <a:rPr lang="zh-CN" altLang="en-US" smtClean="0"/>
              <a:t>的包，</a:t>
            </a:r>
            <a:r>
              <a:rPr lang="en-US" altLang="zh-CN" smtClean="0"/>
              <a:t>n</a:t>
            </a:r>
            <a:r>
              <a:rPr lang="zh-CN" altLang="en-US" smtClean="0"/>
              <a:t>个重量分别为</a:t>
            </a:r>
            <a:r>
              <a:rPr lang="en-US" altLang="zh-CN" smtClean="0"/>
              <a:t>ai</a:t>
            </a:r>
            <a:r>
              <a:rPr lang="zh-CN" altLang="en-US" smtClean="0"/>
              <a:t>价值为</a:t>
            </a:r>
            <a:r>
              <a:rPr lang="en-US" altLang="zh-CN" smtClean="0"/>
              <a:t>ci</a:t>
            </a:r>
            <a:r>
              <a:rPr lang="zh-CN" altLang="en-US" smtClean="0"/>
              <a:t>的物品，如何以最大的价值装包？该问题有不同的变形</a:t>
            </a:r>
          </a:p>
          <a:p>
            <a:pPr eaLnBrk="1" hangingPunct="1"/>
            <a:r>
              <a:rPr lang="zh-CN" altLang="en-US" smtClean="0"/>
              <a:t>装箱问题：箱子的体积为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个物品，知道每个的体积，如何装箱，使得箱子的剩余体积最小。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机器翻译中的语句生成问题也可以看成是旅行商问题：一堆词，选择一个词的顺序，使得成为句子的概率最大。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92A5D-517D-4A12-836B-0E4EBBE8A6E6}" type="slidenum">
              <a:rPr lang="zh-CN" altLang="en-US" smtClean="0"/>
              <a:pPr/>
              <a:t>73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充分条件：左边是大于1的，因此是充分的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A50ED6-CCA8-4F44-974A-D8C7A4B8EBDB}" type="slidenum">
              <a:rPr lang="zh-CN" altLang="en-US" smtClean="0"/>
              <a:pPr/>
              <a:t>85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忽略最后一式的推导，具体过程参考书上的内容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DE5AC-1FA5-4104-BD52-5346B208EC72}" type="slidenum">
              <a:rPr lang="zh-CN" altLang="en-US" smtClean="0"/>
              <a:pPr/>
              <a:t>86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639C4-FE5A-485A-BF4E-9C13E5B1656B}" type="slidenum">
              <a:rPr lang="zh-CN" altLang="en-US" smtClean="0"/>
              <a:pPr/>
              <a:t>93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C58AB-1831-4942-A551-48738516AC48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幂集</a:t>
            </a:r>
          </a:p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（</a:t>
            </a:r>
            <a:r>
              <a:rPr lang="en-US" altLang="zh-CN" smtClean="0"/>
              <a:t>S</a:t>
            </a:r>
            <a:r>
              <a:rPr lang="zh-CN" altLang="en-US" smtClean="0"/>
              <a:t>）就是</a:t>
            </a:r>
            <a:r>
              <a:rPr lang="en-US" altLang="zh-CN" smtClean="0"/>
              <a:t>S</a:t>
            </a:r>
            <a:r>
              <a:rPr lang="zh-CN" altLang="en-US" smtClean="0"/>
              <a:t>的某个子集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01370-197F-4E09-B26C-866B974F0A93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比较慢的机器上的结果   本科</a:t>
            </a:r>
            <a:r>
              <a:rPr lang="en-US" altLang="zh-CN" smtClean="0"/>
              <a:t>2016.4.5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E3629-CB35-4F2D-BDE8-8222A71AD192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83747-4684-4D25-A8CA-7825CD553E83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7CBEA-9EAB-4551-85EE-E80A0479AE5D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DADCD-E925-4958-8FEE-0B7E50719996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24E0B-9634-4C10-A52C-87DE2EF47CA6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1B3-0010-49BE-8236-66B90211FF04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574-52BE-4187-8AF7-E201A70CB6DC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6442-F0BB-4DBA-B030-4A0192701801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328-A6FB-477A-B9C5-7FEFDBDE1042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1560" y="90151"/>
            <a:ext cx="2045531" cy="643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9C65-C267-4342-9116-A00B6E7C55AD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6D-2268-450C-9E6F-6553A2809D14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173-FFAF-40B2-BD71-0C474124F5CA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AC5F-3C7D-47E2-8137-0D0E13270C17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4C75-2845-4A49-8407-B10E57DDCB66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3C6-C0E5-4C94-83B0-EBE524181AA9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CFF-7119-486E-A242-14937EB72380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F057F-A64E-4BDF-9C5A-7B9C1755BBD0}" type="datetime1">
              <a:rPr lang="en-US" altLang="zh-CN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6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4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44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690" y="1700047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第三章 高级搜索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+mn-ea"/>
              </a:rPr>
              <a:t>定义映射</a:t>
            </a:r>
            <a:r>
              <a:rPr lang="en-US" altLang="zh-CN" sz="3200" b="1" dirty="0" smtClean="0">
                <a:latin typeface="+mn-ea"/>
              </a:rPr>
              <a:t>N</a:t>
            </a:r>
            <a:r>
              <a:rPr lang="zh-CN" altLang="en-US" sz="3200" b="1" dirty="0" smtClean="0">
                <a:latin typeface="+mn-ea"/>
              </a:rPr>
              <a:t>为棋盘上任意两个皇后的所在行或列进行交换，即</a:t>
            </a:r>
            <a:r>
              <a:rPr lang="en-US" altLang="zh-CN" sz="3200" b="1" dirty="0" smtClean="0">
                <a:latin typeface="+mn-ea"/>
              </a:rPr>
              <a:t>S</a:t>
            </a:r>
            <a:r>
              <a:rPr lang="zh-CN" altLang="en-US" sz="3200" b="1" dirty="0" smtClean="0">
                <a:latin typeface="+mn-ea"/>
              </a:rPr>
              <a:t>中任意两个元素交换位置。</a:t>
            </a:r>
          </a:p>
          <a:p>
            <a:pPr eaLnBrk="1" hangingPunct="1"/>
            <a:endParaRPr lang="zh-CN" altLang="en-US" sz="3200" b="1" dirty="0" smtClean="0">
              <a:latin typeface="+mn-ea"/>
            </a:endParaRPr>
          </a:p>
          <a:p>
            <a:pPr eaLnBrk="1" hangingPunct="1"/>
            <a:r>
              <a:rPr lang="zh-CN" altLang="en-US" sz="3200" b="1" dirty="0" smtClean="0">
                <a:latin typeface="+mn-ea"/>
              </a:rPr>
              <a:t>例：当</a:t>
            </a:r>
            <a:r>
              <a:rPr lang="en-US" altLang="zh-CN" sz="3200" b="1" dirty="0" smtClean="0">
                <a:latin typeface="+mn-ea"/>
              </a:rPr>
              <a:t>S = (2, 4, 1, 3)</a:t>
            </a:r>
            <a:r>
              <a:rPr lang="zh-CN" altLang="en-US" sz="3200" b="1" dirty="0" smtClean="0">
                <a:latin typeface="+mn-ea"/>
              </a:rPr>
              <a:t>时，其邻域为：</a:t>
            </a:r>
          </a:p>
          <a:p>
            <a:pPr eaLnBrk="1" hangingPunct="1"/>
            <a:r>
              <a:rPr lang="en-US" altLang="zh-CN" sz="3200" b="1" dirty="0" smtClean="0">
                <a:latin typeface="+mn-ea"/>
              </a:rPr>
              <a:t>N(S) = {(4, 2, 1, 3), (1, 4, 2, 3), (3, 4, 1, 2), (2, 1, 4, 3), (2, 3, 1, 4), (2, 4, 3, 1)} </a:t>
            </a:r>
            <a:endParaRPr lang="zh-CN" altLang="en-US" sz="32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例：旅行商问题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200" b="1" dirty="0" smtClean="0"/>
              <a:t>用一个城市的序列表示一个可能的解。</a:t>
            </a:r>
          </a:p>
          <a:p>
            <a:pPr eaLnBrk="1" hangingPunct="1"/>
            <a:r>
              <a:rPr lang="zh-CN" altLang="en-US" sz="3200" b="1" dirty="0" smtClean="0"/>
              <a:t>通过交换两个城市的位置获取</a:t>
            </a:r>
            <a:r>
              <a:rPr lang="en-US" altLang="zh-CN" sz="3200" b="1" dirty="0" smtClean="0"/>
              <a:t>S</a:t>
            </a:r>
            <a:r>
              <a:rPr lang="zh-CN" altLang="en-US" sz="3200" b="1" dirty="0" smtClean="0"/>
              <a:t>的邻居 </a:t>
            </a:r>
          </a:p>
          <a:p>
            <a:pPr eaLnBrk="1" hangingPunct="1"/>
            <a:r>
              <a:rPr lang="zh-CN" altLang="en-US" sz="3200" b="1" dirty="0" smtClean="0"/>
              <a:t>例：简单交换方法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 设</a:t>
            </a:r>
            <a:r>
              <a:rPr lang="en-US" altLang="zh-CN" sz="2800" b="1" dirty="0" smtClean="0"/>
              <a:t>S = (x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, x</a:t>
            </a:r>
            <a:r>
              <a:rPr lang="en-US" altLang="zh-CN" sz="2800" b="1" baseline="-30000" dirty="0" smtClean="0"/>
              <a:t>2</a:t>
            </a:r>
            <a:r>
              <a:rPr lang="en-US" altLang="zh-CN" sz="2800" b="1" dirty="0" smtClean="0"/>
              <a:t>, …x</a:t>
            </a:r>
            <a:r>
              <a:rPr lang="en-US" altLang="zh-CN" sz="2800" b="1" baseline="-30000" dirty="0" smtClean="0"/>
              <a:t>i-1</a:t>
            </a:r>
            <a:r>
              <a:rPr lang="en-US" altLang="zh-CN" sz="2800" b="1" dirty="0" smtClean="0"/>
              <a:t>, x</a:t>
            </a:r>
            <a:r>
              <a:rPr lang="en-US" altLang="zh-CN" sz="2800" b="1" baseline="-30000" dirty="0" smtClean="0"/>
              <a:t>i</a:t>
            </a:r>
            <a:r>
              <a:rPr lang="en-US" altLang="zh-CN" sz="2800" b="1" dirty="0" smtClean="0"/>
              <a:t>, x</a:t>
            </a:r>
            <a:r>
              <a:rPr lang="en-US" altLang="zh-CN" sz="2800" b="1" baseline="-30000" dirty="0" smtClean="0"/>
              <a:t>i+1</a:t>
            </a:r>
            <a:r>
              <a:rPr lang="en-US" altLang="zh-CN" sz="2800" b="1" dirty="0" smtClean="0"/>
              <a:t>, …, x</a:t>
            </a:r>
            <a:r>
              <a:rPr lang="en-US" altLang="zh-CN" sz="2800" b="1" baseline="-30000" dirty="0" smtClean="0"/>
              <a:t>j-1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j</a:t>
            </a:r>
            <a:r>
              <a:rPr lang="en-US" altLang="zh-CN" sz="2800" b="1" dirty="0" smtClean="0"/>
              <a:t>, x</a:t>
            </a:r>
            <a:r>
              <a:rPr lang="en-US" altLang="zh-CN" sz="2800" b="1" baseline="-30000" dirty="0" smtClean="0"/>
              <a:t>j+1</a:t>
            </a:r>
            <a:r>
              <a:rPr lang="en-US" altLang="zh-CN" sz="2800" b="1" dirty="0" smtClean="0"/>
              <a:t>, …, 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</a:t>
            </a:r>
            <a:endParaRPr lang="en-US" altLang="zh-CN" sz="3200" b="1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则通过交换</a:t>
            </a:r>
            <a:r>
              <a:rPr lang="en-US" altLang="zh-CN" sz="3200" b="1" dirty="0" smtClean="0"/>
              <a:t>xi</a:t>
            </a:r>
            <a:r>
              <a:rPr lang="zh-CN" altLang="en-US" sz="3200" b="1" dirty="0" smtClean="0"/>
              <a:t>和</a:t>
            </a:r>
            <a:r>
              <a:rPr lang="en-US" altLang="zh-CN" sz="3200" b="1" dirty="0" err="1" smtClean="0"/>
              <a:t>xj</a:t>
            </a:r>
            <a:r>
              <a:rPr lang="zh-CN" altLang="en-US" sz="3200" b="1" dirty="0" smtClean="0"/>
              <a:t>两个城市的位置可以得到</a:t>
            </a:r>
            <a:r>
              <a:rPr lang="en-US" altLang="zh-CN" sz="3200" b="1" dirty="0" smtClean="0"/>
              <a:t>S</a:t>
            </a:r>
            <a:r>
              <a:rPr lang="zh-CN" altLang="en-US" sz="3200" b="1" dirty="0" smtClean="0"/>
              <a:t>的一个邻居：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S' = (x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, x</a:t>
            </a:r>
            <a:r>
              <a:rPr lang="en-US" altLang="zh-CN" sz="2800" b="1" baseline="-30000" dirty="0" smtClean="0"/>
              <a:t>2</a:t>
            </a:r>
            <a:r>
              <a:rPr lang="en-US" altLang="zh-CN" sz="2800" b="1" dirty="0" smtClean="0"/>
              <a:t>, …x</a:t>
            </a:r>
            <a:r>
              <a:rPr lang="en-US" altLang="zh-CN" sz="2800" b="1" baseline="-30000" dirty="0" smtClean="0"/>
              <a:t>i-1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j</a:t>
            </a:r>
            <a:r>
              <a:rPr lang="en-US" altLang="zh-CN" sz="2800" b="1" dirty="0" smtClean="0"/>
              <a:t>, x</a:t>
            </a:r>
            <a:r>
              <a:rPr lang="en-US" altLang="zh-CN" sz="2800" b="1" baseline="-30000" dirty="0" smtClean="0"/>
              <a:t>i+1</a:t>
            </a:r>
            <a:r>
              <a:rPr lang="en-US" altLang="zh-CN" sz="2800" b="1" dirty="0" smtClean="0"/>
              <a:t>, …, x</a:t>
            </a:r>
            <a:r>
              <a:rPr lang="en-US" altLang="zh-CN" sz="2800" b="1" baseline="-30000" dirty="0" smtClean="0"/>
              <a:t>j-1</a:t>
            </a:r>
            <a:r>
              <a:rPr lang="en-US" altLang="zh-CN" sz="2800" b="1" dirty="0" smtClean="0"/>
              <a:t>, x</a:t>
            </a:r>
            <a:r>
              <a:rPr lang="en-US" altLang="zh-CN" sz="2800" b="1" baseline="-30000" dirty="0" smtClean="0"/>
              <a:t>i</a:t>
            </a:r>
            <a:r>
              <a:rPr lang="en-US" altLang="zh-CN" sz="2800" b="1" dirty="0" smtClean="0"/>
              <a:t>, x</a:t>
            </a:r>
            <a:r>
              <a:rPr lang="en-US" altLang="zh-CN" sz="2800" b="1" baseline="-30000" dirty="0" smtClean="0"/>
              <a:t>j+1</a:t>
            </a:r>
            <a:r>
              <a:rPr lang="en-US" altLang="zh-CN" sz="2800" b="1" dirty="0" smtClean="0"/>
              <a:t>, …, 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3"/>
          <p:cNvSpPr>
            <a:spLocks noChangeArrowheads="1"/>
          </p:cNvSpPr>
          <p:nvPr/>
        </p:nvSpPr>
        <p:spPr bwMode="auto">
          <a:xfrm>
            <a:off x="4079875" y="3568700"/>
            <a:ext cx="71438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83" name="Oval 4"/>
          <p:cNvSpPr>
            <a:spLocks noChangeArrowheads="1"/>
          </p:cNvSpPr>
          <p:nvPr/>
        </p:nvSpPr>
        <p:spPr bwMode="auto">
          <a:xfrm>
            <a:off x="1843088" y="4278313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3452813" y="5005388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85" name="Oval 6"/>
          <p:cNvSpPr>
            <a:spLocks noChangeArrowheads="1"/>
          </p:cNvSpPr>
          <p:nvPr/>
        </p:nvSpPr>
        <p:spPr bwMode="auto">
          <a:xfrm>
            <a:off x="2162175" y="4987925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86" name="Oval 7"/>
          <p:cNvSpPr>
            <a:spLocks noChangeArrowheads="1"/>
          </p:cNvSpPr>
          <p:nvPr/>
        </p:nvSpPr>
        <p:spPr bwMode="auto">
          <a:xfrm>
            <a:off x="3440113" y="2132013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2162175" y="2132013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88" name="Oval 9"/>
          <p:cNvSpPr>
            <a:spLocks noChangeArrowheads="1"/>
          </p:cNvSpPr>
          <p:nvPr/>
        </p:nvSpPr>
        <p:spPr bwMode="auto">
          <a:xfrm>
            <a:off x="1536700" y="3551238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89" name="Oval 10"/>
          <p:cNvSpPr>
            <a:spLocks noChangeArrowheads="1"/>
          </p:cNvSpPr>
          <p:nvPr/>
        </p:nvSpPr>
        <p:spPr bwMode="auto">
          <a:xfrm>
            <a:off x="3771900" y="4278313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90" name="Oval 11"/>
          <p:cNvSpPr>
            <a:spLocks noChangeArrowheads="1"/>
          </p:cNvSpPr>
          <p:nvPr/>
        </p:nvSpPr>
        <p:spPr bwMode="auto">
          <a:xfrm>
            <a:off x="2801938" y="2114550"/>
            <a:ext cx="71437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1391086" y="4167188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 dirty="0"/>
              <a:t>x</a:t>
            </a:r>
            <a:r>
              <a:rPr kumimoji="0" lang="en-US" altLang="zh-CN" sz="2400" b="1" baseline="-25000" dirty="0"/>
              <a:t>1</a:t>
            </a: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 flipH="1">
            <a:off x="3830638" y="3665538"/>
            <a:ext cx="274637" cy="612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 flipH="1">
            <a:off x="3503613" y="4375150"/>
            <a:ext cx="280987" cy="630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>
            <a:off x="2233613" y="2159000"/>
            <a:ext cx="561975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>
            <a:off x="2871788" y="2159000"/>
            <a:ext cx="561975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96" name="Line 17"/>
          <p:cNvSpPr>
            <a:spLocks noChangeShapeType="1"/>
          </p:cNvSpPr>
          <p:nvPr/>
        </p:nvSpPr>
        <p:spPr bwMode="auto">
          <a:xfrm flipH="1" flipV="1">
            <a:off x="1893888" y="4383088"/>
            <a:ext cx="276225" cy="614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97" name="Line 18"/>
          <p:cNvSpPr>
            <a:spLocks noChangeShapeType="1"/>
          </p:cNvSpPr>
          <p:nvPr/>
        </p:nvSpPr>
        <p:spPr bwMode="auto">
          <a:xfrm flipH="1" flipV="1">
            <a:off x="1582738" y="3648075"/>
            <a:ext cx="273050" cy="630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98" name="Line 19"/>
          <p:cNvSpPr>
            <a:spLocks noChangeShapeType="1"/>
          </p:cNvSpPr>
          <p:nvPr/>
        </p:nvSpPr>
        <p:spPr bwMode="auto">
          <a:xfrm>
            <a:off x="3503613" y="2219325"/>
            <a:ext cx="192087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099" name="Line 20"/>
          <p:cNvSpPr>
            <a:spLocks noChangeShapeType="1"/>
          </p:cNvSpPr>
          <p:nvPr/>
        </p:nvSpPr>
        <p:spPr bwMode="auto">
          <a:xfrm>
            <a:off x="3919538" y="3136900"/>
            <a:ext cx="185737" cy="414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00" name="Line 21"/>
          <p:cNvSpPr>
            <a:spLocks noChangeShapeType="1"/>
          </p:cNvSpPr>
          <p:nvPr/>
        </p:nvSpPr>
        <p:spPr bwMode="auto">
          <a:xfrm flipV="1">
            <a:off x="1582738" y="3162300"/>
            <a:ext cx="165100" cy="388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01" name="Line 22"/>
          <p:cNvSpPr>
            <a:spLocks noChangeShapeType="1"/>
          </p:cNvSpPr>
          <p:nvPr/>
        </p:nvSpPr>
        <p:spPr bwMode="auto">
          <a:xfrm flipV="1">
            <a:off x="2016125" y="2219325"/>
            <a:ext cx="166688" cy="388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 flipH="1" flipV="1">
            <a:off x="3076575" y="5048250"/>
            <a:ext cx="369888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 flipH="1">
            <a:off x="2233613" y="5057775"/>
            <a:ext cx="3889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 flipV="1">
            <a:off x="1779588" y="2659063"/>
            <a:ext cx="217487" cy="4699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 flipH="1" flipV="1">
            <a:off x="2668588" y="5057775"/>
            <a:ext cx="363537" cy="9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>
            <a:off x="3708400" y="2668588"/>
            <a:ext cx="192088" cy="4333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1004063" y="3370263"/>
            <a:ext cx="587375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/>
              <a:t>x</a:t>
            </a:r>
            <a:r>
              <a:rPr kumimoji="0" lang="en-US" altLang="zh-CN" sz="2400" b="1" baseline="-25000"/>
              <a:t>2</a:t>
            </a:r>
          </a:p>
        </p:txBody>
      </p:sp>
      <p:sp>
        <p:nvSpPr>
          <p:cNvPr id="46108" name="Text Box 29"/>
          <p:cNvSpPr txBox="1">
            <a:spLocks noChangeArrowheads="1"/>
          </p:cNvSpPr>
          <p:nvPr/>
        </p:nvSpPr>
        <p:spPr bwMode="auto">
          <a:xfrm>
            <a:off x="1785938" y="4921250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/>
              <a:t>x</a:t>
            </a:r>
            <a:r>
              <a:rPr kumimoji="0" lang="en-US" altLang="zh-CN" sz="2400" b="1" baseline="-25000"/>
              <a:t>n</a:t>
            </a:r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3357563" y="5041900"/>
            <a:ext cx="788768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 dirty="0"/>
              <a:t>x</a:t>
            </a:r>
            <a:r>
              <a:rPr kumimoji="0" lang="en-US" altLang="zh-CN" sz="2400" b="1" baseline="-25000" dirty="0"/>
              <a:t>j+1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3728820" y="4184650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 dirty="0" err="1"/>
              <a:t>x</a:t>
            </a:r>
            <a:r>
              <a:rPr kumimoji="0" lang="en-US" altLang="zh-CN" sz="2400" b="1" baseline="-25000" dirty="0" err="1"/>
              <a:t>j</a:t>
            </a:r>
            <a:endParaRPr kumimoji="0" lang="en-US" altLang="zh-CN" sz="2400" b="1" baseline="-25000" dirty="0"/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4047798" y="3578614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/>
              <a:t>x</a:t>
            </a:r>
            <a:r>
              <a:rPr kumimoji="0" lang="en-US" altLang="zh-CN" sz="2400" b="1" baseline="-25000"/>
              <a:t>j-1</a:t>
            </a: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1895693" y="1694299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 dirty="0"/>
              <a:t>x</a:t>
            </a:r>
            <a:r>
              <a:rPr kumimoji="0" lang="en-US" altLang="zh-CN" sz="2400" b="1" baseline="-25000" dirty="0"/>
              <a:t>i-1</a:t>
            </a:r>
          </a:p>
        </p:txBody>
      </p:sp>
      <p:sp>
        <p:nvSpPr>
          <p:cNvPr id="46113" name="Text Box 34"/>
          <p:cNvSpPr txBox="1">
            <a:spLocks noChangeArrowheads="1"/>
          </p:cNvSpPr>
          <p:nvPr/>
        </p:nvSpPr>
        <p:spPr bwMode="auto">
          <a:xfrm>
            <a:off x="2543175" y="1689536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 dirty="0"/>
              <a:t>x</a:t>
            </a:r>
            <a:r>
              <a:rPr kumimoji="0" lang="en-US" altLang="zh-CN" sz="2400" b="1" baseline="-25000" dirty="0"/>
              <a:t>i</a:t>
            </a:r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3246438" y="1697692"/>
            <a:ext cx="726472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 dirty="0"/>
              <a:t>x</a:t>
            </a:r>
            <a:r>
              <a:rPr kumimoji="0" lang="en-US" altLang="zh-CN" sz="2400" b="1" baseline="-25000" dirty="0"/>
              <a:t>i+1</a:t>
            </a:r>
          </a:p>
        </p:txBody>
      </p:sp>
      <p:sp>
        <p:nvSpPr>
          <p:cNvPr id="46115" name="Oval 36"/>
          <p:cNvSpPr>
            <a:spLocks noChangeArrowheads="1"/>
          </p:cNvSpPr>
          <p:nvPr/>
        </p:nvSpPr>
        <p:spPr bwMode="auto">
          <a:xfrm>
            <a:off x="7874000" y="3621088"/>
            <a:ext cx="71438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16" name="Oval 37"/>
          <p:cNvSpPr>
            <a:spLocks noChangeArrowheads="1"/>
          </p:cNvSpPr>
          <p:nvPr/>
        </p:nvSpPr>
        <p:spPr bwMode="auto">
          <a:xfrm>
            <a:off x="5637213" y="4330700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17" name="Oval 38"/>
          <p:cNvSpPr>
            <a:spLocks noChangeArrowheads="1"/>
          </p:cNvSpPr>
          <p:nvPr/>
        </p:nvSpPr>
        <p:spPr bwMode="auto">
          <a:xfrm>
            <a:off x="7246938" y="5057775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18" name="Oval 39"/>
          <p:cNvSpPr>
            <a:spLocks noChangeArrowheads="1"/>
          </p:cNvSpPr>
          <p:nvPr/>
        </p:nvSpPr>
        <p:spPr bwMode="auto">
          <a:xfrm>
            <a:off x="5957888" y="5040313"/>
            <a:ext cx="71437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19" name="Oval 40"/>
          <p:cNvSpPr>
            <a:spLocks noChangeArrowheads="1"/>
          </p:cNvSpPr>
          <p:nvPr/>
        </p:nvSpPr>
        <p:spPr bwMode="auto">
          <a:xfrm>
            <a:off x="7234238" y="2184400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20" name="Oval 41"/>
          <p:cNvSpPr>
            <a:spLocks noChangeArrowheads="1"/>
          </p:cNvSpPr>
          <p:nvPr/>
        </p:nvSpPr>
        <p:spPr bwMode="auto">
          <a:xfrm>
            <a:off x="5957888" y="2184400"/>
            <a:ext cx="71437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21" name="Oval 42"/>
          <p:cNvSpPr>
            <a:spLocks noChangeArrowheads="1"/>
          </p:cNvSpPr>
          <p:nvPr/>
        </p:nvSpPr>
        <p:spPr bwMode="auto">
          <a:xfrm>
            <a:off x="5330825" y="3603625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22" name="Oval 43"/>
          <p:cNvSpPr>
            <a:spLocks noChangeArrowheads="1"/>
          </p:cNvSpPr>
          <p:nvPr/>
        </p:nvSpPr>
        <p:spPr bwMode="auto">
          <a:xfrm>
            <a:off x="7567613" y="4330700"/>
            <a:ext cx="71437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23" name="Oval 44"/>
          <p:cNvSpPr>
            <a:spLocks noChangeArrowheads="1"/>
          </p:cNvSpPr>
          <p:nvPr/>
        </p:nvSpPr>
        <p:spPr bwMode="auto">
          <a:xfrm>
            <a:off x="6596063" y="2166938"/>
            <a:ext cx="73025" cy="984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24" name="Text Box 45"/>
          <p:cNvSpPr txBox="1">
            <a:spLocks noChangeArrowheads="1"/>
          </p:cNvSpPr>
          <p:nvPr/>
        </p:nvSpPr>
        <p:spPr bwMode="auto">
          <a:xfrm>
            <a:off x="5200977" y="4219575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 dirty="0"/>
              <a:t>x</a:t>
            </a:r>
            <a:r>
              <a:rPr kumimoji="0" lang="en-US" altLang="zh-CN" sz="2400" b="1" baseline="-25000" dirty="0"/>
              <a:t>1</a:t>
            </a:r>
          </a:p>
        </p:txBody>
      </p:sp>
      <p:sp>
        <p:nvSpPr>
          <p:cNvPr id="46125" name="Line 46"/>
          <p:cNvSpPr>
            <a:spLocks noChangeShapeType="1"/>
          </p:cNvSpPr>
          <p:nvPr/>
        </p:nvSpPr>
        <p:spPr bwMode="auto">
          <a:xfrm flipH="1" flipV="1">
            <a:off x="5689600" y="4433888"/>
            <a:ext cx="274638" cy="615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26" name="Line 47"/>
          <p:cNvSpPr>
            <a:spLocks noChangeShapeType="1"/>
          </p:cNvSpPr>
          <p:nvPr/>
        </p:nvSpPr>
        <p:spPr bwMode="auto">
          <a:xfrm flipH="1" flipV="1">
            <a:off x="5376863" y="3698875"/>
            <a:ext cx="273050" cy="631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27" name="Line 48"/>
          <p:cNvSpPr>
            <a:spLocks noChangeShapeType="1"/>
          </p:cNvSpPr>
          <p:nvPr/>
        </p:nvSpPr>
        <p:spPr bwMode="auto">
          <a:xfrm>
            <a:off x="7299325" y="2270125"/>
            <a:ext cx="190500" cy="4175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28" name="Line 49"/>
          <p:cNvSpPr>
            <a:spLocks noChangeShapeType="1"/>
          </p:cNvSpPr>
          <p:nvPr/>
        </p:nvSpPr>
        <p:spPr bwMode="auto">
          <a:xfrm>
            <a:off x="7713663" y="3187700"/>
            <a:ext cx="185737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29" name="Line 50"/>
          <p:cNvSpPr>
            <a:spLocks noChangeShapeType="1"/>
          </p:cNvSpPr>
          <p:nvPr/>
        </p:nvSpPr>
        <p:spPr bwMode="auto">
          <a:xfrm flipV="1">
            <a:off x="5376863" y="3214688"/>
            <a:ext cx="165100" cy="388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30" name="Line 51"/>
          <p:cNvSpPr>
            <a:spLocks noChangeShapeType="1"/>
          </p:cNvSpPr>
          <p:nvPr/>
        </p:nvSpPr>
        <p:spPr bwMode="auto">
          <a:xfrm flipV="1">
            <a:off x="5810250" y="2270125"/>
            <a:ext cx="166688" cy="390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31" name="Line 52"/>
          <p:cNvSpPr>
            <a:spLocks noChangeShapeType="1"/>
          </p:cNvSpPr>
          <p:nvPr/>
        </p:nvSpPr>
        <p:spPr bwMode="auto">
          <a:xfrm flipH="1" flipV="1">
            <a:off x="6870700" y="5100638"/>
            <a:ext cx="371475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32" name="Line 53"/>
          <p:cNvSpPr>
            <a:spLocks noChangeShapeType="1"/>
          </p:cNvSpPr>
          <p:nvPr/>
        </p:nvSpPr>
        <p:spPr bwMode="auto">
          <a:xfrm flipH="1">
            <a:off x="6027738" y="5110163"/>
            <a:ext cx="3889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33" name="Line 54"/>
          <p:cNvSpPr>
            <a:spLocks noChangeShapeType="1"/>
          </p:cNvSpPr>
          <p:nvPr/>
        </p:nvSpPr>
        <p:spPr bwMode="auto">
          <a:xfrm flipV="1">
            <a:off x="5573713" y="2711450"/>
            <a:ext cx="217487" cy="46831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34" name="Line 55"/>
          <p:cNvSpPr>
            <a:spLocks noChangeShapeType="1"/>
          </p:cNvSpPr>
          <p:nvPr/>
        </p:nvSpPr>
        <p:spPr bwMode="auto">
          <a:xfrm flipH="1" flipV="1">
            <a:off x="6462713" y="5110163"/>
            <a:ext cx="363537" cy="9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35" name="Line 56"/>
          <p:cNvSpPr>
            <a:spLocks noChangeShapeType="1"/>
          </p:cNvSpPr>
          <p:nvPr/>
        </p:nvSpPr>
        <p:spPr bwMode="auto">
          <a:xfrm>
            <a:off x="7502525" y="2720975"/>
            <a:ext cx="192088" cy="43338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36" name="Text Box 57"/>
          <p:cNvSpPr txBox="1">
            <a:spLocks noChangeArrowheads="1"/>
          </p:cNvSpPr>
          <p:nvPr/>
        </p:nvSpPr>
        <p:spPr bwMode="auto">
          <a:xfrm>
            <a:off x="4908550" y="3154628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/>
              <a:t>x</a:t>
            </a:r>
            <a:r>
              <a:rPr kumimoji="0" lang="en-US" altLang="zh-CN" sz="2400" b="1" baseline="-25000"/>
              <a:t>2</a:t>
            </a:r>
          </a:p>
        </p:txBody>
      </p:sp>
      <p:sp>
        <p:nvSpPr>
          <p:cNvPr id="46137" name="Text Box 58"/>
          <p:cNvSpPr txBox="1">
            <a:spLocks noChangeArrowheads="1"/>
          </p:cNvSpPr>
          <p:nvPr/>
        </p:nvSpPr>
        <p:spPr bwMode="auto">
          <a:xfrm>
            <a:off x="5580063" y="4972050"/>
            <a:ext cx="588962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/>
              <a:t>x</a:t>
            </a:r>
            <a:r>
              <a:rPr kumimoji="0" lang="en-US" altLang="zh-CN" sz="2400" b="1" baseline="-25000"/>
              <a:t>n</a:t>
            </a:r>
          </a:p>
        </p:txBody>
      </p:sp>
      <p:sp>
        <p:nvSpPr>
          <p:cNvPr id="46138" name="Text Box 59"/>
          <p:cNvSpPr txBox="1">
            <a:spLocks noChangeArrowheads="1"/>
          </p:cNvSpPr>
          <p:nvPr/>
        </p:nvSpPr>
        <p:spPr bwMode="auto">
          <a:xfrm>
            <a:off x="7151688" y="5094288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/>
              <a:t>x</a:t>
            </a:r>
            <a:r>
              <a:rPr kumimoji="0" lang="en-US" altLang="zh-CN" sz="2400" b="1" baseline="-25000"/>
              <a:t>j+1</a:t>
            </a:r>
          </a:p>
        </p:txBody>
      </p:sp>
      <p:sp>
        <p:nvSpPr>
          <p:cNvPr id="46139" name="Text Box 60"/>
          <p:cNvSpPr txBox="1">
            <a:spLocks noChangeArrowheads="1"/>
          </p:cNvSpPr>
          <p:nvPr/>
        </p:nvSpPr>
        <p:spPr bwMode="auto">
          <a:xfrm>
            <a:off x="7491413" y="4266982"/>
            <a:ext cx="588962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/>
              <a:t>x</a:t>
            </a:r>
            <a:r>
              <a:rPr kumimoji="0" lang="en-US" altLang="zh-CN" sz="2400" b="1" baseline="-25000"/>
              <a:t>j</a:t>
            </a:r>
          </a:p>
        </p:txBody>
      </p:sp>
      <p:sp>
        <p:nvSpPr>
          <p:cNvPr id="46140" name="Text Box 61"/>
          <p:cNvSpPr txBox="1">
            <a:spLocks noChangeArrowheads="1"/>
          </p:cNvSpPr>
          <p:nvPr/>
        </p:nvSpPr>
        <p:spPr bwMode="auto">
          <a:xfrm>
            <a:off x="7952285" y="3552171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/>
              <a:t>x</a:t>
            </a:r>
            <a:r>
              <a:rPr kumimoji="0" lang="en-US" altLang="zh-CN" sz="2400" b="1" baseline="-25000"/>
              <a:t>j-1</a:t>
            </a:r>
          </a:p>
        </p:txBody>
      </p:sp>
      <p:sp>
        <p:nvSpPr>
          <p:cNvPr id="46141" name="Text Box 62"/>
          <p:cNvSpPr txBox="1">
            <a:spLocks noChangeArrowheads="1"/>
          </p:cNvSpPr>
          <p:nvPr/>
        </p:nvSpPr>
        <p:spPr bwMode="auto">
          <a:xfrm>
            <a:off x="5721350" y="1730920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/>
              <a:t>x</a:t>
            </a:r>
            <a:r>
              <a:rPr kumimoji="0" lang="en-US" altLang="zh-CN" sz="2400" b="1" baseline="-25000"/>
              <a:t>i-1</a:t>
            </a:r>
          </a:p>
        </p:txBody>
      </p:sp>
      <p:sp>
        <p:nvSpPr>
          <p:cNvPr id="46142" name="Text Box 63"/>
          <p:cNvSpPr txBox="1">
            <a:spLocks noChangeArrowheads="1"/>
          </p:cNvSpPr>
          <p:nvPr/>
        </p:nvSpPr>
        <p:spPr bwMode="auto">
          <a:xfrm>
            <a:off x="6337300" y="1726158"/>
            <a:ext cx="588963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 dirty="0"/>
              <a:t>x</a:t>
            </a:r>
            <a:r>
              <a:rPr kumimoji="0" lang="en-US" altLang="zh-CN" sz="2400" b="1" baseline="-25000" dirty="0"/>
              <a:t>i</a:t>
            </a:r>
          </a:p>
        </p:txBody>
      </p:sp>
      <p:sp>
        <p:nvSpPr>
          <p:cNvPr id="46143" name="Text Box 64"/>
          <p:cNvSpPr txBox="1">
            <a:spLocks noChangeArrowheads="1"/>
          </p:cNvSpPr>
          <p:nvPr/>
        </p:nvSpPr>
        <p:spPr bwMode="auto">
          <a:xfrm>
            <a:off x="7040563" y="1639717"/>
            <a:ext cx="763368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400" b="1" dirty="0"/>
              <a:t>x</a:t>
            </a:r>
            <a:r>
              <a:rPr kumimoji="0" lang="en-US" altLang="zh-CN" sz="2400" b="1" baseline="-25000" dirty="0"/>
              <a:t>i+1</a:t>
            </a:r>
          </a:p>
        </p:txBody>
      </p:sp>
      <p:sp>
        <p:nvSpPr>
          <p:cNvPr id="46144" name="AutoShape 65"/>
          <p:cNvSpPr>
            <a:spLocks noChangeArrowheads="1"/>
          </p:cNvSpPr>
          <p:nvPr/>
        </p:nvSpPr>
        <p:spPr bwMode="auto">
          <a:xfrm>
            <a:off x="4513263" y="3517900"/>
            <a:ext cx="574675" cy="276225"/>
          </a:xfrm>
          <a:prstGeom prst="rightArrow">
            <a:avLst>
              <a:gd name="adj1" fmla="val 50000"/>
              <a:gd name="adj2" fmla="val 52011"/>
            </a:avLst>
          </a:prstGeom>
          <a:solidFill>
            <a:srgbClr val="FFFFFF"/>
          </a:solidFill>
          <a:ln w="571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45" name="Line 66"/>
          <p:cNvSpPr>
            <a:spLocks noChangeShapeType="1"/>
          </p:cNvSpPr>
          <p:nvPr/>
        </p:nvSpPr>
        <p:spPr bwMode="auto">
          <a:xfrm>
            <a:off x="6021388" y="2262188"/>
            <a:ext cx="1539875" cy="2085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46" name="Line 67"/>
          <p:cNvSpPr>
            <a:spLocks noChangeShapeType="1"/>
          </p:cNvSpPr>
          <p:nvPr/>
        </p:nvSpPr>
        <p:spPr bwMode="auto">
          <a:xfrm flipH="1" flipV="1">
            <a:off x="7259638" y="2270125"/>
            <a:ext cx="339725" cy="20526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47" name="Line 68"/>
          <p:cNvSpPr>
            <a:spLocks noChangeShapeType="1"/>
          </p:cNvSpPr>
          <p:nvPr/>
        </p:nvSpPr>
        <p:spPr bwMode="auto">
          <a:xfrm flipH="1" flipV="1">
            <a:off x="6653213" y="2254250"/>
            <a:ext cx="1208087" cy="1401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148" name="Line 69"/>
          <p:cNvSpPr>
            <a:spLocks noChangeShapeType="1"/>
          </p:cNvSpPr>
          <p:nvPr/>
        </p:nvSpPr>
        <p:spPr bwMode="auto">
          <a:xfrm>
            <a:off x="6640513" y="2270125"/>
            <a:ext cx="639762" cy="278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例：逆序交换方法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设</a:t>
            </a:r>
            <a:r>
              <a:rPr lang="en-US" altLang="zh-CN" sz="3200" b="1" dirty="0" err="1" smtClean="0"/>
              <a:t>x</a:t>
            </a:r>
            <a:r>
              <a:rPr lang="en-US" altLang="zh-CN" sz="3200" b="1" baseline="-30000" dirty="0" err="1" smtClean="0"/>
              <a:t>i</a:t>
            </a:r>
            <a:r>
              <a:rPr lang="en-US" altLang="zh-CN" sz="3200" b="1" dirty="0" err="1" smtClean="0"/>
              <a:t>、x</a:t>
            </a:r>
            <a:r>
              <a:rPr lang="en-US" altLang="zh-CN" sz="3200" b="1" baseline="-30000" dirty="0" err="1" smtClean="0"/>
              <a:t>j</a:t>
            </a:r>
            <a:r>
              <a:rPr lang="zh-CN" altLang="en-US" sz="3200" b="1" dirty="0" smtClean="0"/>
              <a:t>是选取的两个城市，所谓的逆序交换方式是指，通过逆转</a:t>
            </a:r>
            <a:r>
              <a:rPr lang="en-US" altLang="zh-CN" sz="3200" b="1" dirty="0" err="1" smtClean="0"/>
              <a:t>x</a:t>
            </a:r>
            <a:r>
              <a:rPr lang="en-US" altLang="zh-CN" sz="3200" b="1" baseline="-30000" dirty="0" err="1" smtClean="0"/>
              <a:t>i</a:t>
            </a:r>
            <a:r>
              <a:rPr lang="en-US" altLang="zh-CN" sz="3200" b="1" dirty="0" err="1" smtClean="0"/>
              <a:t>、x</a:t>
            </a:r>
            <a:r>
              <a:rPr lang="en-US" altLang="zh-CN" sz="3200" b="1" baseline="-30000" dirty="0" err="1" smtClean="0"/>
              <a:t>j</a:t>
            </a:r>
            <a:r>
              <a:rPr lang="zh-CN" altLang="en-US" sz="3200" b="1" dirty="0" smtClean="0"/>
              <a:t>两个城市之间的城市次序来得到</a:t>
            </a:r>
            <a:r>
              <a:rPr lang="en-US" altLang="zh-CN" sz="3200" b="1" dirty="0" smtClean="0"/>
              <a:t>S</a:t>
            </a:r>
            <a:r>
              <a:rPr lang="zh-CN" altLang="en-US" sz="3200" b="1" dirty="0" smtClean="0"/>
              <a:t>的邻居。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设：</a:t>
            </a:r>
            <a:r>
              <a:rPr lang="en-US" altLang="zh-CN" sz="2400" b="1" dirty="0" smtClean="0"/>
              <a:t>S = (x</a:t>
            </a:r>
            <a:r>
              <a:rPr lang="en-US" altLang="zh-CN" sz="2400" b="1" baseline="-30000" dirty="0" smtClean="0"/>
              <a:t>1</a:t>
            </a:r>
            <a:r>
              <a:rPr lang="en-US" altLang="zh-CN" sz="2400" b="1" dirty="0" smtClean="0"/>
              <a:t>, x</a:t>
            </a:r>
            <a:r>
              <a:rPr lang="en-US" altLang="zh-CN" sz="2400" b="1" baseline="-30000" dirty="0" smtClean="0"/>
              <a:t>2</a:t>
            </a:r>
            <a:r>
              <a:rPr lang="en-US" altLang="zh-CN" sz="2400" b="1" dirty="0" smtClean="0"/>
              <a:t>, …x</a:t>
            </a:r>
            <a:r>
              <a:rPr lang="en-US" altLang="zh-CN" sz="2400" b="1" baseline="-30000" dirty="0" smtClean="0"/>
              <a:t>i-1</a:t>
            </a:r>
            <a:r>
              <a:rPr lang="en-US" altLang="zh-CN" sz="2400" b="1" dirty="0" smtClean="0"/>
              <a:t>, x</a:t>
            </a:r>
            <a:r>
              <a:rPr lang="en-US" altLang="zh-CN" sz="2400" b="1" baseline="-30000" dirty="0" smtClean="0"/>
              <a:t>i</a:t>
            </a:r>
            <a:r>
              <a:rPr lang="en-US" altLang="zh-CN" sz="2400" b="1" dirty="0" smtClean="0"/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-30000" dirty="0" smtClean="0">
                <a:solidFill>
                  <a:srgbClr val="FF0000"/>
                </a:solidFill>
              </a:rPr>
              <a:t>i+1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…, x</a:t>
            </a:r>
            <a:r>
              <a:rPr lang="en-US" altLang="zh-CN" sz="2400" b="1" baseline="-30000" dirty="0" smtClean="0">
                <a:solidFill>
                  <a:srgbClr val="FF0000"/>
                </a:solidFill>
              </a:rPr>
              <a:t>j-1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-30000" dirty="0" err="1" smtClean="0"/>
              <a:t>j</a:t>
            </a:r>
            <a:r>
              <a:rPr lang="en-US" altLang="zh-CN" sz="2400" b="1" dirty="0" smtClean="0"/>
              <a:t>, x</a:t>
            </a:r>
            <a:r>
              <a:rPr lang="en-US" altLang="zh-CN" sz="2400" b="1" baseline="-30000" dirty="0" smtClean="0"/>
              <a:t>j+1</a:t>
            </a:r>
            <a:r>
              <a:rPr lang="en-US" altLang="zh-CN" sz="2400" b="1" dirty="0" smtClean="0"/>
              <a:t>, …, 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-30000" dirty="0" err="1" smtClean="0"/>
              <a:t>n</a:t>
            </a:r>
            <a:r>
              <a:rPr lang="en-US" altLang="zh-CN" sz="2400" b="1" dirty="0" smtClean="0"/>
              <a:t>)</a:t>
            </a:r>
            <a:endParaRPr lang="zh-CN" altLang="en-US" sz="3200" b="1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则：</a:t>
            </a:r>
            <a:r>
              <a:rPr lang="en-US" altLang="zh-CN" sz="2400" b="1" dirty="0" smtClean="0"/>
              <a:t>S' = (x</a:t>
            </a:r>
            <a:r>
              <a:rPr lang="en-US" altLang="zh-CN" sz="2400" b="1" baseline="-30000" dirty="0" smtClean="0"/>
              <a:t>1</a:t>
            </a:r>
            <a:r>
              <a:rPr lang="en-US" altLang="zh-CN" sz="2400" b="1" dirty="0" smtClean="0"/>
              <a:t>, x</a:t>
            </a:r>
            <a:r>
              <a:rPr lang="en-US" altLang="zh-CN" sz="2400" b="1" baseline="-30000" dirty="0" smtClean="0"/>
              <a:t>2</a:t>
            </a:r>
            <a:r>
              <a:rPr lang="en-US" altLang="zh-CN" sz="2400" b="1" dirty="0" smtClean="0"/>
              <a:t>, …x</a:t>
            </a:r>
            <a:r>
              <a:rPr lang="en-US" altLang="zh-CN" sz="2400" b="1" baseline="-30000" dirty="0" smtClean="0"/>
              <a:t>i-1</a:t>
            </a:r>
            <a:r>
              <a:rPr lang="en-US" altLang="zh-CN" sz="2400" b="1" dirty="0" smtClean="0"/>
              <a:t>, x</a:t>
            </a:r>
            <a:r>
              <a:rPr lang="en-US" altLang="zh-CN" sz="2400" b="1" baseline="-30000" dirty="0" smtClean="0"/>
              <a:t>i</a:t>
            </a:r>
            <a:r>
              <a:rPr lang="en-US" altLang="zh-CN" sz="2400" b="1" dirty="0" smtClean="0"/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-30000" dirty="0" smtClean="0">
                <a:solidFill>
                  <a:srgbClr val="FF0000"/>
                </a:solidFill>
              </a:rPr>
              <a:t>j-1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x</a:t>
            </a:r>
            <a:r>
              <a:rPr lang="en-US" altLang="zh-CN" sz="2400" b="1" baseline="-30000" dirty="0" smtClean="0">
                <a:solidFill>
                  <a:srgbClr val="FF0000"/>
                </a:solidFill>
              </a:rPr>
              <a:t> j-2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…, x</a:t>
            </a:r>
            <a:r>
              <a:rPr lang="en-US" altLang="zh-CN" sz="2400" b="1" baseline="-30000" dirty="0" smtClean="0">
                <a:solidFill>
                  <a:srgbClr val="FF0000"/>
                </a:solidFill>
              </a:rPr>
              <a:t>i+1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-30000" dirty="0" err="1" smtClean="0"/>
              <a:t>j</a:t>
            </a:r>
            <a:r>
              <a:rPr lang="en-US" altLang="zh-CN" sz="2400" b="1" dirty="0" smtClean="0"/>
              <a:t>, x</a:t>
            </a:r>
            <a:r>
              <a:rPr lang="en-US" altLang="zh-CN" sz="2400" b="1" baseline="-30000" dirty="0" smtClean="0"/>
              <a:t>j+1</a:t>
            </a:r>
            <a:r>
              <a:rPr lang="en-US" altLang="zh-CN" sz="2400" b="1" dirty="0" smtClean="0"/>
              <a:t>, …, 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-30000" dirty="0" err="1" smtClean="0"/>
              <a:t>n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3"/>
          <p:cNvSpPr>
            <a:spLocks noChangeArrowheads="1"/>
          </p:cNvSpPr>
          <p:nvPr/>
        </p:nvSpPr>
        <p:spPr bwMode="auto">
          <a:xfrm>
            <a:off x="3884613" y="3460750"/>
            <a:ext cx="74612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1" name="Oval 4"/>
          <p:cNvSpPr>
            <a:spLocks noChangeArrowheads="1"/>
          </p:cNvSpPr>
          <p:nvPr/>
        </p:nvSpPr>
        <p:spPr bwMode="auto">
          <a:xfrm>
            <a:off x="1587500" y="4127500"/>
            <a:ext cx="74613" cy="93663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3241675" y="4811713"/>
            <a:ext cx="74613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1916113" y="4795838"/>
            <a:ext cx="73025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3228975" y="2109788"/>
            <a:ext cx="73025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1916113" y="2109788"/>
            <a:ext cx="73025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6" name="Oval 9"/>
          <p:cNvSpPr>
            <a:spLocks noChangeArrowheads="1"/>
          </p:cNvSpPr>
          <p:nvPr/>
        </p:nvSpPr>
        <p:spPr bwMode="auto">
          <a:xfrm>
            <a:off x="1271588" y="3444875"/>
            <a:ext cx="74612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3570288" y="4127500"/>
            <a:ext cx="73025" cy="93663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8" name="Oval 11"/>
          <p:cNvSpPr>
            <a:spLocks noChangeArrowheads="1"/>
          </p:cNvSpPr>
          <p:nvPr/>
        </p:nvSpPr>
        <p:spPr bwMode="auto">
          <a:xfrm>
            <a:off x="2571750" y="2093913"/>
            <a:ext cx="74613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1185863" y="4022725"/>
            <a:ext cx="604837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 flipH="1">
            <a:off x="3629025" y="3551238"/>
            <a:ext cx="282575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1" name="Line 14"/>
          <p:cNvSpPr>
            <a:spLocks noChangeShapeType="1"/>
          </p:cNvSpPr>
          <p:nvPr/>
        </p:nvSpPr>
        <p:spPr bwMode="auto">
          <a:xfrm flipH="1">
            <a:off x="3294063" y="4217988"/>
            <a:ext cx="288925" cy="593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2" name="Line 15"/>
          <p:cNvSpPr>
            <a:spLocks noChangeShapeType="1"/>
          </p:cNvSpPr>
          <p:nvPr/>
        </p:nvSpPr>
        <p:spPr bwMode="auto">
          <a:xfrm>
            <a:off x="1987550" y="2135188"/>
            <a:ext cx="577850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3" name="Line 16"/>
          <p:cNvSpPr>
            <a:spLocks noChangeShapeType="1"/>
          </p:cNvSpPr>
          <p:nvPr/>
        </p:nvSpPr>
        <p:spPr bwMode="auto">
          <a:xfrm>
            <a:off x="2644775" y="2135188"/>
            <a:ext cx="577850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4" name="Line 17"/>
          <p:cNvSpPr>
            <a:spLocks noChangeShapeType="1"/>
          </p:cNvSpPr>
          <p:nvPr/>
        </p:nvSpPr>
        <p:spPr bwMode="auto">
          <a:xfrm flipH="1" flipV="1">
            <a:off x="1639888" y="4225925"/>
            <a:ext cx="282575" cy="577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 flipH="1" flipV="1">
            <a:off x="1319213" y="3535363"/>
            <a:ext cx="280987" cy="5921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6" name="Line 19"/>
          <p:cNvSpPr>
            <a:spLocks noChangeShapeType="1"/>
          </p:cNvSpPr>
          <p:nvPr/>
        </p:nvSpPr>
        <p:spPr bwMode="auto">
          <a:xfrm>
            <a:off x="3294063" y="2190750"/>
            <a:ext cx="196850" cy="392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7" name="Line 20"/>
          <p:cNvSpPr>
            <a:spLocks noChangeShapeType="1"/>
          </p:cNvSpPr>
          <p:nvPr/>
        </p:nvSpPr>
        <p:spPr bwMode="auto">
          <a:xfrm>
            <a:off x="3721100" y="3054350"/>
            <a:ext cx="190500" cy="390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 flipV="1">
            <a:off x="1319213" y="3078163"/>
            <a:ext cx="169862" cy="366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 flipV="1">
            <a:off x="1765300" y="2190750"/>
            <a:ext cx="169863" cy="366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 flipH="1" flipV="1">
            <a:off x="2854325" y="4851400"/>
            <a:ext cx="3810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 flipH="1">
            <a:off x="1987550" y="4860925"/>
            <a:ext cx="400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 flipV="1">
            <a:off x="1522413" y="2605088"/>
            <a:ext cx="222250" cy="4413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53" name="Line 26"/>
          <p:cNvSpPr>
            <a:spLocks noChangeShapeType="1"/>
          </p:cNvSpPr>
          <p:nvPr/>
        </p:nvSpPr>
        <p:spPr bwMode="auto">
          <a:xfrm flipH="1" flipV="1">
            <a:off x="2435225" y="4860925"/>
            <a:ext cx="373063" cy="793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54" name="Line 27"/>
          <p:cNvSpPr>
            <a:spLocks noChangeShapeType="1"/>
          </p:cNvSpPr>
          <p:nvPr/>
        </p:nvSpPr>
        <p:spPr bwMode="auto">
          <a:xfrm>
            <a:off x="3503613" y="2614613"/>
            <a:ext cx="196850" cy="4064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838200" y="3273425"/>
            <a:ext cx="603250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1528763" y="4732338"/>
            <a:ext cx="603250" cy="438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8157" name="Text Box 30"/>
          <p:cNvSpPr txBox="1">
            <a:spLocks noChangeArrowheads="1"/>
          </p:cNvSpPr>
          <p:nvPr/>
        </p:nvSpPr>
        <p:spPr bwMode="auto">
          <a:xfrm>
            <a:off x="3143250" y="4845050"/>
            <a:ext cx="766598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j+1</a:t>
            </a:r>
          </a:p>
        </p:txBody>
      </p:sp>
      <p:sp>
        <p:nvSpPr>
          <p:cNvPr id="48158" name="Text Box 31"/>
          <p:cNvSpPr txBox="1">
            <a:spLocks noChangeArrowheads="1"/>
          </p:cNvSpPr>
          <p:nvPr/>
        </p:nvSpPr>
        <p:spPr bwMode="auto">
          <a:xfrm>
            <a:off x="3492500" y="4038600"/>
            <a:ext cx="603250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8159" name="Text Box 32"/>
          <p:cNvSpPr txBox="1">
            <a:spLocks noChangeArrowheads="1"/>
          </p:cNvSpPr>
          <p:nvPr/>
        </p:nvSpPr>
        <p:spPr bwMode="auto">
          <a:xfrm>
            <a:off x="3803650" y="3432891"/>
            <a:ext cx="831412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j-1</a:t>
            </a:r>
          </a:p>
        </p:txBody>
      </p:sp>
      <p:sp>
        <p:nvSpPr>
          <p:cNvPr id="48160" name="Text Box 33"/>
          <p:cNvSpPr txBox="1">
            <a:spLocks noChangeArrowheads="1"/>
          </p:cNvSpPr>
          <p:nvPr/>
        </p:nvSpPr>
        <p:spPr bwMode="auto">
          <a:xfrm>
            <a:off x="1499798" y="1583937"/>
            <a:ext cx="801963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i-1</a:t>
            </a:r>
          </a:p>
        </p:txBody>
      </p:sp>
      <p:sp>
        <p:nvSpPr>
          <p:cNvPr id="48161" name="Text Box 34"/>
          <p:cNvSpPr txBox="1">
            <a:spLocks noChangeArrowheads="1"/>
          </p:cNvSpPr>
          <p:nvPr/>
        </p:nvSpPr>
        <p:spPr bwMode="auto">
          <a:xfrm>
            <a:off x="2306638" y="1516110"/>
            <a:ext cx="603250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3186609" y="1633040"/>
            <a:ext cx="802071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i+1</a:t>
            </a:r>
          </a:p>
        </p:txBody>
      </p:sp>
      <p:sp>
        <p:nvSpPr>
          <p:cNvPr id="48163" name="Oval 36"/>
          <p:cNvSpPr>
            <a:spLocks noChangeArrowheads="1"/>
          </p:cNvSpPr>
          <p:nvPr/>
        </p:nvSpPr>
        <p:spPr bwMode="auto">
          <a:xfrm>
            <a:off x="7783513" y="3509963"/>
            <a:ext cx="74612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64" name="Oval 37"/>
          <p:cNvSpPr>
            <a:spLocks noChangeArrowheads="1"/>
          </p:cNvSpPr>
          <p:nvPr/>
        </p:nvSpPr>
        <p:spPr bwMode="auto">
          <a:xfrm>
            <a:off x="5486400" y="4176713"/>
            <a:ext cx="74613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65" name="Oval 38"/>
          <p:cNvSpPr>
            <a:spLocks noChangeArrowheads="1"/>
          </p:cNvSpPr>
          <p:nvPr/>
        </p:nvSpPr>
        <p:spPr bwMode="auto">
          <a:xfrm>
            <a:off x="7140575" y="4860925"/>
            <a:ext cx="74613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66" name="Oval 39"/>
          <p:cNvSpPr>
            <a:spLocks noChangeArrowheads="1"/>
          </p:cNvSpPr>
          <p:nvPr/>
        </p:nvSpPr>
        <p:spPr bwMode="auto">
          <a:xfrm>
            <a:off x="5815013" y="4845050"/>
            <a:ext cx="73025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67" name="Oval 40"/>
          <p:cNvSpPr>
            <a:spLocks noChangeArrowheads="1"/>
          </p:cNvSpPr>
          <p:nvPr/>
        </p:nvSpPr>
        <p:spPr bwMode="auto">
          <a:xfrm>
            <a:off x="7126288" y="2159000"/>
            <a:ext cx="74612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68" name="Oval 41"/>
          <p:cNvSpPr>
            <a:spLocks noChangeArrowheads="1"/>
          </p:cNvSpPr>
          <p:nvPr/>
        </p:nvSpPr>
        <p:spPr bwMode="auto">
          <a:xfrm>
            <a:off x="5815013" y="2159000"/>
            <a:ext cx="73025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69" name="Oval 42"/>
          <p:cNvSpPr>
            <a:spLocks noChangeArrowheads="1"/>
          </p:cNvSpPr>
          <p:nvPr/>
        </p:nvSpPr>
        <p:spPr bwMode="auto">
          <a:xfrm>
            <a:off x="5170488" y="3494088"/>
            <a:ext cx="74612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70" name="Oval 43"/>
          <p:cNvSpPr>
            <a:spLocks noChangeArrowheads="1"/>
          </p:cNvSpPr>
          <p:nvPr/>
        </p:nvSpPr>
        <p:spPr bwMode="auto">
          <a:xfrm>
            <a:off x="7415213" y="4291013"/>
            <a:ext cx="74612" cy="9207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71" name="Oval 44"/>
          <p:cNvSpPr>
            <a:spLocks noChangeArrowheads="1"/>
          </p:cNvSpPr>
          <p:nvPr/>
        </p:nvSpPr>
        <p:spPr bwMode="auto">
          <a:xfrm>
            <a:off x="6470650" y="2141538"/>
            <a:ext cx="74613" cy="93662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72" name="Text Box 45"/>
          <p:cNvSpPr txBox="1">
            <a:spLocks noChangeArrowheads="1"/>
          </p:cNvSpPr>
          <p:nvPr/>
        </p:nvSpPr>
        <p:spPr bwMode="auto">
          <a:xfrm>
            <a:off x="5084763" y="4071938"/>
            <a:ext cx="604837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8173" name="Line 46"/>
          <p:cNvSpPr>
            <a:spLocks noChangeShapeType="1"/>
          </p:cNvSpPr>
          <p:nvPr/>
        </p:nvSpPr>
        <p:spPr bwMode="auto">
          <a:xfrm flipH="1" flipV="1">
            <a:off x="5538788" y="4275138"/>
            <a:ext cx="282575" cy="577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74" name="Line 47"/>
          <p:cNvSpPr>
            <a:spLocks noChangeShapeType="1"/>
          </p:cNvSpPr>
          <p:nvPr/>
        </p:nvSpPr>
        <p:spPr bwMode="auto">
          <a:xfrm flipH="1" flipV="1">
            <a:off x="5218113" y="3582988"/>
            <a:ext cx="280987" cy="593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75" name="Line 48"/>
          <p:cNvSpPr>
            <a:spLocks noChangeShapeType="1"/>
          </p:cNvSpPr>
          <p:nvPr/>
        </p:nvSpPr>
        <p:spPr bwMode="auto">
          <a:xfrm flipV="1">
            <a:off x="5218113" y="3127375"/>
            <a:ext cx="169862" cy="366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76" name="Line 49"/>
          <p:cNvSpPr>
            <a:spLocks noChangeShapeType="1"/>
          </p:cNvSpPr>
          <p:nvPr/>
        </p:nvSpPr>
        <p:spPr bwMode="auto">
          <a:xfrm flipV="1">
            <a:off x="5664200" y="2239963"/>
            <a:ext cx="169863" cy="366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77" name="Line 50"/>
          <p:cNvSpPr>
            <a:spLocks noChangeShapeType="1"/>
          </p:cNvSpPr>
          <p:nvPr/>
        </p:nvSpPr>
        <p:spPr bwMode="auto">
          <a:xfrm flipH="1" flipV="1">
            <a:off x="6753225" y="4900613"/>
            <a:ext cx="381000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78" name="Line 51"/>
          <p:cNvSpPr>
            <a:spLocks noChangeShapeType="1"/>
          </p:cNvSpPr>
          <p:nvPr/>
        </p:nvSpPr>
        <p:spPr bwMode="auto">
          <a:xfrm flipH="1">
            <a:off x="5886450" y="4910138"/>
            <a:ext cx="400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79" name="Line 52"/>
          <p:cNvSpPr>
            <a:spLocks noChangeShapeType="1"/>
          </p:cNvSpPr>
          <p:nvPr/>
        </p:nvSpPr>
        <p:spPr bwMode="auto">
          <a:xfrm flipV="1">
            <a:off x="5419725" y="2654300"/>
            <a:ext cx="223838" cy="4413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0" name="Line 53"/>
          <p:cNvSpPr>
            <a:spLocks noChangeShapeType="1"/>
          </p:cNvSpPr>
          <p:nvPr/>
        </p:nvSpPr>
        <p:spPr bwMode="auto">
          <a:xfrm flipH="1" flipV="1">
            <a:off x="6332538" y="4910138"/>
            <a:ext cx="374650" cy="793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1" name="Line 54"/>
          <p:cNvSpPr>
            <a:spLocks noChangeShapeType="1"/>
          </p:cNvSpPr>
          <p:nvPr/>
        </p:nvSpPr>
        <p:spPr bwMode="auto">
          <a:xfrm>
            <a:off x="7402513" y="2679700"/>
            <a:ext cx="196850" cy="390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2" name="Text Box 55"/>
          <p:cNvSpPr txBox="1">
            <a:spLocks noChangeArrowheads="1"/>
          </p:cNvSpPr>
          <p:nvPr/>
        </p:nvSpPr>
        <p:spPr bwMode="auto">
          <a:xfrm>
            <a:off x="4737100" y="3007318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183" name="Text Box 56"/>
          <p:cNvSpPr txBox="1">
            <a:spLocks noChangeArrowheads="1"/>
          </p:cNvSpPr>
          <p:nvPr/>
        </p:nvSpPr>
        <p:spPr bwMode="auto">
          <a:xfrm>
            <a:off x="5427663" y="4779963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8184" name="Text Box 57"/>
          <p:cNvSpPr txBox="1">
            <a:spLocks noChangeArrowheads="1"/>
          </p:cNvSpPr>
          <p:nvPr/>
        </p:nvSpPr>
        <p:spPr bwMode="auto">
          <a:xfrm>
            <a:off x="7042150" y="4894263"/>
            <a:ext cx="856374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>
                <a:latin typeface="Times New Roman" pitchFamily="18" charset="0"/>
                <a:cs typeface="Times New Roman" pitchFamily="18" charset="0"/>
              </a:rPr>
              <a:t>j+1</a:t>
            </a:r>
          </a:p>
        </p:txBody>
      </p:sp>
      <p:sp>
        <p:nvSpPr>
          <p:cNvPr id="48185" name="Text Box 58"/>
          <p:cNvSpPr txBox="1">
            <a:spLocks noChangeArrowheads="1"/>
          </p:cNvSpPr>
          <p:nvPr/>
        </p:nvSpPr>
        <p:spPr bwMode="auto">
          <a:xfrm>
            <a:off x="7391400" y="4087813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8186" name="Text Box 59"/>
          <p:cNvSpPr txBox="1">
            <a:spLocks noChangeArrowheads="1"/>
          </p:cNvSpPr>
          <p:nvPr/>
        </p:nvSpPr>
        <p:spPr bwMode="auto">
          <a:xfrm>
            <a:off x="7702550" y="3355975"/>
            <a:ext cx="905422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j-1</a:t>
            </a:r>
          </a:p>
        </p:txBody>
      </p:sp>
      <p:sp>
        <p:nvSpPr>
          <p:cNvPr id="48187" name="Text Box 60"/>
          <p:cNvSpPr txBox="1">
            <a:spLocks noChangeArrowheads="1"/>
          </p:cNvSpPr>
          <p:nvPr/>
        </p:nvSpPr>
        <p:spPr bwMode="auto">
          <a:xfrm>
            <a:off x="5319869" y="1647328"/>
            <a:ext cx="891742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i-1</a:t>
            </a:r>
          </a:p>
        </p:txBody>
      </p:sp>
      <p:sp>
        <p:nvSpPr>
          <p:cNvPr id="48188" name="Text Box 61"/>
          <p:cNvSpPr txBox="1">
            <a:spLocks noChangeArrowheads="1"/>
          </p:cNvSpPr>
          <p:nvPr/>
        </p:nvSpPr>
        <p:spPr bwMode="auto">
          <a:xfrm>
            <a:off x="6205538" y="1612621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8189" name="Text Box 62"/>
          <p:cNvSpPr txBox="1">
            <a:spLocks noChangeArrowheads="1"/>
          </p:cNvSpPr>
          <p:nvPr/>
        </p:nvSpPr>
        <p:spPr bwMode="auto">
          <a:xfrm>
            <a:off x="6990913" y="1650721"/>
            <a:ext cx="828783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i+1</a:t>
            </a:r>
          </a:p>
        </p:txBody>
      </p:sp>
      <p:sp>
        <p:nvSpPr>
          <p:cNvPr id="48190" name="AutoShape 63"/>
          <p:cNvSpPr>
            <a:spLocks noChangeArrowheads="1"/>
          </p:cNvSpPr>
          <p:nvPr/>
        </p:nvSpPr>
        <p:spPr bwMode="auto">
          <a:xfrm>
            <a:off x="4330700" y="3411538"/>
            <a:ext cx="590550" cy="260350"/>
          </a:xfrm>
          <a:prstGeom prst="rightArrow">
            <a:avLst>
              <a:gd name="adj1" fmla="val 50000"/>
              <a:gd name="adj2" fmla="val 56707"/>
            </a:avLst>
          </a:prstGeom>
          <a:solidFill>
            <a:srgbClr val="FFFFFF"/>
          </a:solidFill>
          <a:ln w="571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91" name="Line 64"/>
          <p:cNvSpPr>
            <a:spLocks noChangeShapeType="1"/>
          </p:cNvSpPr>
          <p:nvPr/>
        </p:nvSpPr>
        <p:spPr bwMode="auto">
          <a:xfrm flipH="1" flipV="1">
            <a:off x="7612063" y="3095625"/>
            <a:ext cx="196850" cy="40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92" name="Line 65"/>
          <p:cNvSpPr>
            <a:spLocks noChangeShapeType="1"/>
          </p:cNvSpPr>
          <p:nvPr/>
        </p:nvSpPr>
        <p:spPr bwMode="auto">
          <a:xfrm flipH="1" flipV="1">
            <a:off x="7186613" y="2241550"/>
            <a:ext cx="195262" cy="388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93" name="Line 66"/>
          <p:cNvSpPr>
            <a:spLocks noChangeShapeType="1"/>
          </p:cNvSpPr>
          <p:nvPr/>
        </p:nvSpPr>
        <p:spPr bwMode="auto">
          <a:xfrm>
            <a:off x="5905500" y="2206625"/>
            <a:ext cx="565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94" name="Line 67"/>
          <p:cNvSpPr>
            <a:spLocks noChangeShapeType="1"/>
          </p:cNvSpPr>
          <p:nvPr/>
        </p:nvSpPr>
        <p:spPr bwMode="auto">
          <a:xfrm>
            <a:off x="6550025" y="2224088"/>
            <a:ext cx="1246188" cy="1317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95" name="Line 68"/>
          <p:cNvSpPr>
            <a:spLocks noChangeShapeType="1"/>
          </p:cNvSpPr>
          <p:nvPr/>
        </p:nvSpPr>
        <p:spPr bwMode="auto">
          <a:xfrm>
            <a:off x="7165975" y="2255838"/>
            <a:ext cx="301625" cy="2035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96" name="Line 69"/>
          <p:cNvSpPr>
            <a:spLocks noChangeShapeType="1"/>
          </p:cNvSpPr>
          <p:nvPr/>
        </p:nvSpPr>
        <p:spPr bwMode="auto">
          <a:xfrm flipH="1">
            <a:off x="7205663" y="4389438"/>
            <a:ext cx="223837" cy="4714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局部搜索算法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70690"/>
            <a:ext cx="7772400" cy="404911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基本思想：在搜索过程中，始终向着离目标最接近的方向搜索。</a:t>
            </a:r>
          </a:p>
          <a:p>
            <a:pPr eaLnBrk="1" hangingPunct="1"/>
            <a:r>
              <a:rPr lang="zh-CN" altLang="en-US" sz="3200" b="1" dirty="0" smtClean="0"/>
              <a:t>目标可以是最大值，也可以是最小值。</a:t>
            </a:r>
          </a:p>
          <a:p>
            <a:pPr eaLnBrk="1" hangingPunct="1"/>
            <a:r>
              <a:rPr lang="zh-CN" altLang="en-US" sz="3200" b="1" dirty="0" smtClean="0"/>
              <a:t>在后面的介绍中，如果没有特殊说明，均假定是最小值。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86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局部搜索算法（</a:t>
            </a:r>
            <a:r>
              <a:rPr lang="en-US" altLang="zh-CN" sz="2800" b="1" dirty="0" smtClean="0"/>
              <a:t>Local Search）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1，</a:t>
            </a:r>
            <a:r>
              <a:rPr lang="zh-CN" altLang="en-US" sz="2800" b="1" dirty="0" smtClean="0"/>
              <a:t>随机的选择一个初始的可能解</a:t>
            </a:r>
            <a:r>
              <a:rPr lang="en-US" altLang="zh-CN" sz="2800" b="1" dirty="0" smtClean="0"/>
              <a:t>x</a:t>
            </a:r>
            <a:r>
              <a:rPr lang="en-US" altLang="zh-CN" sz="2800" b="1" baseline="-30000" dirty="0" smtClean="0"/>
              <a:t>0</a:t>
            </a:r>
            <a:r>
              <a:rPr lang="en-US" altLang="zh-CN" sz="2800" b="1" dirty="0" smtClean="0"/>
              <a:t>∈D，x</a:t>
            </a:r>
            <a:r>
              <a:rPr lang="en-US" altLang="zh-CN" sz="2800" b="1" baseline="-30000" dirty="0" smtClean="0"/>
              <a:t>b</a:t>
            </a:r>
            <a:r>
              <a:rPr lang="en-US" altLang="zh-CN" sz="2800" b="1" dirty="0" smtClean="0"/>
              <a:t>=x</a:t>
            </a:r>
            <a:r>
              <a:rPr lang="en-US" altLang="zh-CN" sz="2800" b="1" baseline="-30000" dirty="0" smtClean="0"/>
              <a:t>0</a:t>
            </a:r>
            <a:r>
              <a:rPr lang="en-US" altLang="zh-CN" sz="2800" b="1" dirty="0" smtClean="0"/>
              <a:t>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     P=N(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)；</a:t>
            </a:r>
            <a:endParaRPr lang="zh-CN" altLang="en-US" sz="2800" b="1" dirty="0" smtClean="0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2，如果不满足结束条件，则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3，</a:t>
            </a:r>
            <a:r>
              <a:rPr lang="en-US" altLang="zh-CN" sz="2800" b="1" dirty="0" smtClean="0"/>
              <a:t>Begin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4，	 </a:t>
            </a:r>
            <a:r>
              <a:rPr lang="zh-CN" altLang="en-US" sz="2800" b="1" dirty="0" smtClean="0"/>
              <a:t>选择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的一个子集</a:t>
            </a:r>
            <a:r>
              <a:rPr lang="en-US" altLang="zh-CN" sz="2800" b="1" dirty="0" err="1" smtClean="0"/>
              <a:t>P'，x</a:t>
            </a:r>
            <a:r>
              <a:rPr lang="en-US" altLang="zh-CN" sz="2800" b="1" baseline="-30000" dirty="0" err="1" smtClean="0"/>
              <a:t>n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P'</a:t>
            </a:r>
            <a:r>
              <a:rPr lang="zh-CN" altLang="en-US" sz="2800" b="1" dirty="0" smtClean="0"/>
              <a:t>中的最优解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5，	     如果</a:t>
            </a: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&lt;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)，</a:t>
            </a:r>
            <a:r>
              <a:rPr lang="zh-CN" altLang="en-US" sz="2800" b="1" dirty="0" smtClean="0"/>
              <a:t>则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 ＝ 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err="1" smtClean="0"/>
              <a:t>，P</a:t>
            </a:r>
            <a:r>
              <a:rPr lang="en-US" altLang="zh-CN" sz="2800" b="1" dirty="0" smtClean="0"/>
              <a:t> = N(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       转2；</a:t>
            </a:r>
            <a:r>
              <a:rPr lang="en-US" altLang="zh-CN" sz="2800" b="1" dirty="0" smtClean="0"/>
              <a:t>f(x)</a:t>
            </a:r>
            <a:r>
              <a:rPr lang="zh-CN" altLang="en-US" sz="2800" b="1" dirty="0" smtClean="0"/>
              <a:t>为指标函数。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6，	 否则</a:t>
            </a:r>
            <a:r>
              <a:rPr lang="en-US" altLang="zh-CN" sz="2800" b="1" dirty="0" smtClean="0"/>
              <a:t>P = P – P'，</a:t>
            </a:r>
            <a:r>
              <a:rPr lang="zh-CN" altLang="en-US" sz="2800" b="1" dirty="0" smtClean="0"/>
              <a:t>转2。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7，</a:t>
            </a:r>
            <a:r>
              <a:rPr lang="en-US" altLang="zh-CN" sz="2800" b="1" dirty="0" smtClean="0"/>
              <a:t>End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8，</a:t>
            </a:r>
            <a:r>
              <a:rPr lang="zh-CN" altLang="en-US" sz="2800" b="1" dirty="0" smtClean="0"/>
              <a:t>输出计算结果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9，结束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例：5城市旅行商问题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2236788" y="403701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/>
              <a:t>●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3592513" y="2943225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/>
              <a:t>●</a:t>
            </a:r>
          </a:p>
        </p:txBody>
      </p:sp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6488113" y="403701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/>
              <a:t>●</a:t>
            </a:r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5070475" y="507206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/>
              <a:t>●</a:t>
            </a:r>
          </a:p>
        </p:txBody>
      </p:sp>
      <p:sp>
        <p:nvSpPr>
          <p:cNvPr id="51207" name="Line 9"/>
          <p:cNvSpPr>
            <a:spLocks noChangeShapeType="1"/>
          </p:cNvSpPr>
          <p:nvPr/>
        </p:nvSpPr>
        <p:spPr bwMode="auto">
          <a:xfrm flipH="1">
            <a:off x="2613025" y="3251200"/>
            <a:ext cx="1296988" cy="969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8" name="Line 10"/>
          <p:cNvSpPr>
            <a:spLocks noChangeShapeType="1"/>
          </p:cNvSpPr>
          <p:nvPr/>
        </p:nvSpPr>
        <p:spPr bwMode="auto">
          <a:xfrm flipH="1">
            <a:off x="5508625" y="4321175"/>
            <a:ext cx="1296988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9" name="Line 11"/>
          <p:cNvSpPr>
            <a:spLocks noChangeShapeType="1"/>
          </p:cNvSpPr>
          <p:nvPr/>
        </p:nvSpPr>
        <p:spPr bwMode="auto">
          <a:xfrm>
            <a:off x="4046538" y="3217863"/>
            <a:ext cx="2728912" cy="10366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0" name="Line 12"/>
          <p:cNvSpPr>
            <a:spLocks noChangeShapeType="1"/>
          </p:cNvSpPr>
          <p:nvPr/>
        </p:nvSpPr>
        <p:spPr bwMode="auto">
          <a:xfrm>
            <a:off x="2598738" y="4321175"/>
            <a:ext cx="2759075" cy="1001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1" name="Line 13"/>
          <p:cNvSpPr>
            <a:spLocks noChangeShapeType="1"/>
          </p:cNvSpPr>
          <p:nvPr/>
        </p:nvSpPr>
        <p:spPr bwMode="auto">
          <a:xfrm>
            <a:off x="2628900" y="4270375"/>
            <a:ext cx="4154488" cy="17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2" name="Line 14"/>
          <p:cNvSpPr>
            <a:spLocks noChangeShapeType="1"/>
          </p:cNvSpPr>
          <p:nvPr/>
        </p:nvSpPr>
        <p:spPr bwMode="auto">
          <a:xfrm>
            <a:off x="3970338" y="3251200"/>
            <a:ext cx="1447800" cy="1971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3" name="Text Box 15"/>
          <p:cNvSpPr txBox="1">
            <a:spLocks noChangeArrowheads="1"/>
          </p:cNvSpPr>
          <p:nvPr/>
        </p:nvSpPr>
        <p:spPr bwMode="auto">
          <a:xfrm>
            <a:off x="4119563" y="4378325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/>
              <a:t>●</a:t>
            </a:r>
          </a:p>
        </p:txBody>
      </p:sp>
      <p:sp>
        <p:nvSpPr>
          <p:cNvPr id="51214" name="Line 16"/>
          <p:cNvSpPr>
            <a:spLocks noChangeShapeType="1"/>
          </p:cNvSpPr>
          <p:nvPr/>
        </p:nvSpPr>
        <p:spPr bwMode="auto">
          <a:xfrm>
            <a:off x="3956050" y="3268663"/>
            <a:ext cx="527050" cy="1252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17"/>
          <p:cNvSpPr>
            <a:spLocks noChangeShapeType="1"/>
          </p:cNvSpPr>
          <p:nvPr/>
        </p:nvSpPr>
        <p:spPr bwMode="auto">
          <a:xfrm>
            <a:off x="2598738" y="4295775"/>
            <a:ext cx="1809750" cy="325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18"/>
          <p:cNvSpPr>
            <a:spLocks noChangeShapeType="1"/>
          </p:cNvSpPr>
          <p:nvPr/>
        </p:nvSpPr>
        <p:spPr bwMode="auto">
          <a:xfrm flipH="1" flipV="1">
            <a:off x="4559300" y="4672013"/>
            <a:ext cx="812800" cy="58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7" name="Line 19"/>
          <p:cNvSpPr>
            <a:spLocks noChangeShapeType="1"/>
          </p:cNvSpPr>
          <p:nvPr/>
        </p:nvSpPr>
        <p:spPr bwMode="auto">
          <a:xfrm flipH="1">
            <a:off x="4559300" y="4303713"/>
            <a:ext cx="2238375" cy="250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8" name="Text Box 20"/>
          <p:cNvSpPr txBox="1">
            <a:spLocks noChangeArrowheads="1"/>
          </p:cNvSpPr>
          <p:nvPr/>
        </p:nvSpPr>
        <p:spPr bwMode="auto">
          <a:xfrm>
            <a:off x="1905000" y="398621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1800" b="1"/>
              <a:t>A</a:t>
            </a:r>
          </a:p>
        </p:txBody>
      </p:sp>
      <p:sp>
        <p:nvSpPr>
          <p:cNvPr id="51219" name="Text Box 21"/>
          <p:cNvSpPr txBox="1">
            <a:spLocks noChangeArrowheads="1"/>
          </p:cNvSpPr>
          <p:nvPr/>
        </p:nvSpPr>
        <p:spPr bwMode="auto">
          <a:xfrm>
            <a:off x="3654425" y="2667000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1800" b="1"/>
              <a:t>B</a:t>
            </a:r>
          </a:p>
        </p:txBody>
      </p:sp>
      <p:sp>
        <p:nvSpPr>
          <p:cNvPr id="51220" name="Text Box 22"/>
          <p:cNvSpPr txBox="1">
            <a:spLocks noChangeArrowheads="1"/>
          </p:cNvSpPr>
          <p:nvPr/>
        </p:nvSpPr>
        <p:spPr bwMode="auto">
          <a:xfrm>
            <a:off x="4121150" y="4587875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1800" b="1"/>
              <a:t>C</a:t>
            </a:r>
          </a:p>
        </p:txBody>
      </p:sp>
      <p:sp>
        <p:nvSpPr>
          <p:cNvPr id="51221" name="Text Box 23"/>
          <p:cNvSpPr txBox="1">
            <a:spLocks noChangeArrowheads="1"/>
          </p:cNvSpPr>
          <p:nvPr/>
        </p:nvSpPr>
        <p:spPr bwMode="auto">
          <a:xfrm>
            <a:off x="5191125" y="5322888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1800" b="1"/>
              <a:t>D</a:t>
            </a:r>
          </a:p>
        </p:txBody>
      </p:sp>
      <p:sp>
        <p:nvSpPr>
          <p:cNvPr id="51222" name="Text Box 24"/>
          <p:cNvSpPr txBox="1">
            <a:spLocks noChangeArrowheads="1"/>
          </p:cNvSpPr>
          <p:nvPr/>
        </p:nvSpPr>
        <p:spPr bwMode="auto">
          <a:xfrm>
            <a:off x="6819900" y="403701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1800" b="1"/>
              <a:t>E</a:t>
            </a:r>
          </a:p>
        </p:txBody>
      </p:sp>
      <p:sp>
        <p:nvSpPr>
          <p:cNvPr id="51223" name="Text Box 25"/>
          <p:cNvSpPr txBox="1">
            <a:spLocks noChangeArrowheads="1"/>
          </p:cNvSpPr>
          <p:nvPr/>
        </p:nvSpPr>
        <p:spPr bwMode="auto">
          <a:xfrm>
            <a:off x="2733675" y="3386138"/>
            <a:ext cx="723900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/>
              <a:t>7</a:t>
            </a:r>
          </a:p>
        </p:txBody>
      </p:sp>
      <p:sp>
        <p:nvSpPr>
          <p:cNvPr id="51224" name="Text Box 26"/>
          <p:cNvSpPr txBox="1">
            <a:spLocks noChangeArrowheads="1"/>
          </p:cNvSpPr>
          <p:nvPr/>
        </p:nvSpPr>
        <p:spPr bwMode="auto">
          <a:xfrm>
            <a:off x="5056188" y="3937000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/>
              <a:t>13</a:t>
            </a:r>
          </a:p>
        </p:txBody>
      </p:sp>
      <p:sp>
        <p:nvSpPr>
          <p:cNvPr id="51225" name="Text Box 27"/>
          <p:cNvSpPr txBox="1">
            <a:spLocks noChangeArrowheads="1"/>
          </p:cNvSpPr>
          <p:nvPr/>
        </p:nvSpPr>
        <p:spPr bwMode="auto">
          <a:xfrm>
            <a:off x="3759200" y="4221163"/>
            <a:ext cx="723900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/>
              <a:t>6</a:t>
            </a:r>
          </a:p>
        </p:txBody>
      </p:sp>
      <p:sp>
        <p:nvSpPr>
          <p:cNvPr id="51226" name="Text Box 28"/>
          <p:cNvSpPr txBox="1">
            <a:spLocks noChangeArrowheads="1"/>
          </p:cNvSpPr>
          <p:nvPr/>
        </p:nvSpPr>
        <p:spPr bwMode="auto">
          <a:xfrm>
            <a:off x="3578225" y="4789488"/>
            <a:ext cx="723900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/>
              <a:t>10</a:t>
            </a:r>
          </a:p>
        </p:txBody>
      </p:sp>
      <p:sp>
        <p:nvSpPr>
          <p:cNvPr id="51227" name="Text Box 29"/>
          <p:cNvSpPr txBox="1">
            <a:spLocks noChangeArrowheads="1"/>
          </p:cNvSpPr>
          <p:nvPr/>
        </p:nvSpPr>
        <p:spPr bwMode="auto">
          <a:xfrm>
            <a:off x="3638550" y="3602038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/>
              <a:t>7</a:t>
            </a:r>
          </a:p>
        </p:txBody>
      </p:sp>
      <p:sp>
        <p:nvSpPr>
          <p:cNvPr id="51228" name="Text Box 30"/>
          <p:cNvSpPr txBox="1">
            <a:spLocks noChangeArrowheads="1"/>
          </p:cNvSpPr>
          <p:nvPr/>
        </p:nvSpPr>
        <p:spPr bwMode="auto">
          <a:xfrm>
            <a:off x="4211638" y="3519488"/>
            <a:ext cx="723900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/>
              <a:t>10</a:t>
            </a:r>
          </a:p>
        </p:txBody>
      </p:sp>
      <p:sp>
        <p:nvSpPr>
          <p:cNvPr id="51229" name="Text Box 31"/>
          <p:cNvSpPr txBox="1">
            <a:spLocks noChangeArrowheads="1"/>
          </p:cNvSpPr>
          <p:nvPr/>
        </p:nvSpPr>
        <p:spPr bwMode="auto">
          <a:xfrm>
            <a:off x="5010150" y="326866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/>
              <a:t>10</a:t>
            </a:r>
          </a:p>
        </p:txBody>
      </p:sp>
      <p:sp>
        <p:nvSpPr>
          <p:cNvPr id="51230" name="Text Box 32"/>
          <p:cNvSpPr txBox="1">
            <a:spLocks noChangeArrowheads="1"/>
          </p:cNvSpPr>
          <p:nvPr/>
        </p:nvSpPr>
        <p:spPr bwMode="auto">
          <a:xfrm>
            <a:off x="5432425" y="4400550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/>
              <a:t>9</a:t>
            </a:r>
          </a:p>
        </p:txBody>
      </p:sp>
      <p:sp>
        <p:nvSpPr>
          <p:cNvPr id="51231" name="Text Box 33"/>
          <p:cNvSpPr txBox="1">
            <a:spLocks noChangeArrowheads="1"/>
          </p:cNvSpPr>
          <p:nvPr/>
        </p:nvSpPr>
        <p:spPr bwMode="auto">
          <a:xfrm>
            <a:off x="6005513" y="4689475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/>
              <a:t>6</a:t>
            </a:r>
          </a:p>
        </p:txBody>
      </p:sp>
      <p:sp>
        <p:nvSpPr>
          <p:cNvPr id="51232" name="Text Box 34"/>
          <p:cNvSpPr txBox="1">
            <a:spLocks noChangeArrowheads="1"/>
          </p:cNvSpPr>
          <p:nvPr/>
        </p:nvSpPr>
        <p:spPr bwMode="auto">
          <a:xfrm>
            <a:off x="4529138" y="4538663"/>
            <a:ext cx="722312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b="1" dirty="0" smtClean="0"/>
              <a:t>设初始的可能解：</a:t>
            </a:r>
            <a:r>
              <a:rPr lang="en-US" altLang="zh-CN" sz="3200" b="1" dirty="0" smtClean="0"/>
              <a:t>x</a:t>
            </a:r>
            <a:r>
              <a:rPr lang="en-US" altLang="zh-CN" sz="3200" b="1" baseline="-30000" dirty="0" smtClean="0"/>
              <a:t>0</a:t>
            </a:r>
            <a:r>
              <a:rPr lang="en-US" altLang="zh-CN" sz="3200" b="1" dirty="0" smtClean="0"/>
              <a:t> = (a, b, c, d, e)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 smtClean="0"/>
              <a:t>                                    f(</a:t>
            </a:r>
            <a:r>
              <a:rPr lang="en-US" altLang="zh-CN" sz="3200" b="1" dirty="0" err="1" smtClean="0"/>
              <a:t>x</a:t>
            </a:r>
            <a:r>
              <a:rPr lang="en-US" altLang="zh-CN" sz="3200" b="1" baseline="-30000" dirty="0" err="1" smtClean="0"/>
              <a:t>b</a:t>
            </a:r>
            <a:r>
              <a:rPr lang="en-US" altLang="zh-CN" sz="3200" b="1" dirty="0" smtClean="0"/>
              <a:t>) = f(x</a:t>
            </a:r>
            <a:r>
              <a:rPr lang="en-US" altLang="zh-CN" sz="3200" b="1" baseline="-30000" dirty="0" smtClean="0"/>
              <a:t>0</a:t>
            </a:r>
            <a:r>
              <a:rPr lang="en-US" altLang="zh-CN" sz="3200" b="1" dirty="0" smtClean="0"/>
              <a:t>) = 38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b="1" dirty="0" smtClean="0"/>
              <a:t>通过交换两个城市获得领域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 smtClean="0"/>
              <a:t>P = {(a, c, b, d, e), (a, d, c, b, e), (a, e, c, d, b), (a, b, d, c, e), (a, b, e, d, c), (a, b, c, e, d)}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3200" b="1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b="1" dirty="0" smtClean="0"/>
              <a:t>设每次随机从</a:t>
            </a:r>
            <a:r>
              <a:rPr lang="en-US" altLang="zh-CN" sz="3200" b="1" dirty="0" smtClean="0"/>
              <a:t>P</a:t>
            </a:r>
            <a:r>
              <a:rPr lang="zh-CN" altLang="en-US" sz="3200" b="1" dirty="0" smtClean="0"/>
              <a:t>中选择一个邻居。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第一次循环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81502"/>
            <a:ext cx="7772400" cy="423829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c, b, d, e),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42,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&gt;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P – {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= {(a, d, c, b, e), (a, e, c, d, b), (a, b, d, c, e),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     (a, b, e, d, c), (a, b, c, e, d)}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主要内容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6454"/>
            <a:ext cx="7772400" cy="403334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局部搜索方法</a:t>
            </a:r>
          </a:p>
          <a:p>
            <a:pPr eaLnBrk="1" hangingPunct="1"/>
            <a:r>
              <a:rPr lang="zh-CN" altLang="en-US" sz="3200" b="1" dirty="0" smtClean="0"/>
              <a:t>模拟退火算法</a:t>
            </a:r>
          </a:p>
          <a:p>
            <a:pPr eaLnBrk="1" hangingPunct="1"/>
            <a:r>
              <a:rPr lang="zh-CN" altLang="en-US" sz="3200" b="1" dirty="0" smtClean="0"/>
              <a:t>遗传算法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第二次循环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8440"/>
            <a:ext cx="7772400" cy="4301359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d, c, b, e),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45,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&gt;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P – {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= {(a, e, c, d, b), (a, b, d, c, e), (a, b, e, d, c),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    (a, b, c, e, d)}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第三次循环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39158"/>
            <a:ext cx="7772400" cy="4080641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e, c, d, b),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44,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&gt;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P – {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= {(a, b, d, c, e), (a, b, e, d, c), (a, b, c, e, d)}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第四次循环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39158"/>
            <a:ext cx="7772400" cy="4080641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b, d, c, e),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44,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&gt;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P – {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} = {(a, b, e, d, c), (a, b, c, e, d)}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第五次循环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566"/>
            <a:ext cx="7772400" cy="417523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b, e, d, c),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34,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&lt;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 = (a, b, e, d, c),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{(a, e, b, d, c), (a, d, e, b, c), (a, c, e, d, b),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    (a, b, d, e, c), (a, b, c, d, e), (a, b, e, c, d)}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第六次循环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39158"/>
            <a:ext cx="7772400" cy="4080641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e, b, d, c),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44,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&gt;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P – {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= {(a, d, e, b, c), (a, c, e, d, b), (a, b, d, e, c),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    (a, b, c, d, e), (a, b, e, c, d)}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第七次循环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7628"/>
            <a:ext cx="7772400" cy="411217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d, e, b, c),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39,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&gt;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P – {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= {(a, c, e, d, b), (a, b, d, e, c), (a, b, c, d, e),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    (a, b, e, c, d)}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第八次循环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76096"/>
            <a:ext cx="7772400" cy="414370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c, e, d, b),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38,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&gt;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P – {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= {(a, b, d, e, c), (a, b, c, d, e), (a, b, e, c, d)}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第九次循环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7628"/>
            <a:ext cx="7772400" cy="411217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b, d, e, c),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38,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&gt;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P – {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} = {(a, b, c, d, e), (a, b, e, c, d)}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第十次循环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39158"/>
            <a:ext cx="7772400" cy="4080641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b, c, d, e),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38,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&gt;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P – {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} = {(a, b, e, c, d)}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第十一次循环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中选择一个元素，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 = (a, b, e, c, d),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= 41,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&gt;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 = P – {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} = {}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等于空，算法结束，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得到结果为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 = (a, b, e, d, c),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 = 34。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优化与组合优化问题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91862"/>
            <a:ext cx="7772400" cy="41279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很多问题属于优化问题，或者可以转化为优化问题</a:t>
            </a:r>
          </a:p>
          <a:p>
            <a:pPr eaLnBrk="1" hangingPunct="1"/>
            <a:r>
              <a:rPr lang="zh-CN" altLang="en-US" sz="3200" b="1" dirty="0" smtClean="0"/>
              <a:t>如</a:t>
            </a:r>
            <a:r>
              <a:rPr lang="en-US" altLang="zh-CN" sz="3200" b="1" dirty="0" smtClean="0"/>
              <a:t>TSP</a:t>
            </a:r>
            <a:r>
              <a:rPr lang="zh-CN" altLang="en-US" sz="3200" b="1" dirty="0" smtClean="0"/>
              <a:t>问题，皇后问题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存在的问题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 smtClean="0"/>
              <a:t>局部最优问题</a:t>
            </a:r>
          </a:p>
          <a:p>
            <a:pPr eaLnBrk="1" hangingPunct="1">
              <a:buNone/>
            </a:pPr>
            <a:endParaRPr lang="zh-CN" altLang="en-US" dirty="0" smtClean="0"/>
          </a:p>
        </p:txBody>
      </p:sp>
      <p:sp>
        <p:nvSpPr>
          <p:cNvPr id="64516" name="Freeform 4"/>
          <p:cNvSpPr>
            <a:spLocks/>
          </p:cNvSpPr>
          <p:nvPr/>
        </p:nvSpPr>
        <p:spPr bwMode="auto">
          <a:xfrm>
            <a:off x="1447800" y="3306763"/>
            <a:ext cx="5781675" cy="1874837"/>
          </a:xfrm>
          <a:custGeom>
            <a:avLst/>
            <a:gdLst>
              <a:gd name="T0" fmla="*/ 0 w 3642"/>
              <a:gd name="T1" fmla="*/ 2147483647 h 1181"/>
              <a:gd name="T2" fmla="*/ 2147483647 w 3642"/>
              <a:gd name="T3" fmla="*/ 2147483647 h 1181"/>
              <a:gd name="T4" fmla="*/ 2147483647 w 3642"/>
              <a:gd name="T5" fmla="*/ 2147483647 h 1181"/>
              <a:gd name="T6" fmla="*/ 2147483647 w 3642"/>
              <a:gd name="T7" fmla="*/ 2147483647 h 1181"/>
              <a:gd name="T8" fmla="*/ 2147483647 w 3642"/>
              <a:gd name="T9" fmla="*/ 2147483647 h 1181"/>
              <a:gd name="T10" fmla="*/ 2147483647 w 3642"/>
              <a:gd name="T11" fmla="*/ 2147483647 h 1181"/>
              <a:gd name="T12" fmla="*/ 2147483647 w 3642"/>
              <a:gd name="T13" fmla="*/ 2147483647 h 1181"/>
              <a:gd name="T14" fmla="*/ 2147483647 w 3642"/>
              <a:gd name="T15" fmla="*/ 2147483647 h 1181"/>
              <a:gd name="T16" fmla="*/ 2147483647 w 3642"/>
              <a:gd name="T17" fmla="*/ 2147483647 h 1181"/>
              <a:gd name="T18" fmla="*/ 2147483647 w 3642"/>
              <a:gd name="T19" fmla="*/ 2147483647 h 1181"/>
              <a:gd name="T20" fmla="*/ 2147483647 w 3642"/>
              <a:gd name="T21" fmla="*/ 2147483647 h 1181"/>
              <a:gd name="T22" fmla="*/ 2147483647 w 3642"/>
              <a:gd name="T23" fmla="*/ 2147483647 h 1181"/>
              <a:gd name="T24" fmla="*/ 2147483647 w 3642"/>
              <a:gd name="T25" fmla="*/ 2147483647 h 1181"/>
              <a:gd name="T26" fmla="*/ 2147483647 w 3642"/>
              <a:gd name="T27" fmla="*/ 2147483647 h 1181"/>
              <a:gd name="T28" fmla="*/ 2147483647 w 3642"/>
              <a:gd name="T29" fmla="*/ 2147483647 h 1181"/>
              <a:gd name="T30" fmla="*/ 2147483647 w 3642"/>
              <a:gd name="T31" fmla="*/ 2147483647 h 1181"/>
              <a:gd name="T32" fmla="*/ 2147483647 w 3642"/>
              <a:gd name="T33" fmla="*/ 2147483647 h 1181"/>
              <a:gd name="T34" fmla="*/ 2147483647 w 3642"/>
              <a:gd name="T35" fmla="*/ 2147483647 h 1181"/>
              <a:gd name="T36" fmla="*/ 2147483647 w 3642"/>
              <a:gd name="T37" fmla="*/ 2147483647 h 1181"/>
              <a:gd name="T38" fmla="*/ 2147483647 w 3642"/>
              <a:gd name="T39" fmla="*/ 2147483647 h 1181"/>
              <a:gd name="T40" fmla="*/ 2147483647 w 3642"/>
              <a:gd name="T41" fmla="*/ 2147483647 h 1181"/>
              <a:gd name="T42" fmla="*/ 2147483647 w 3642"/>
              <a:gd name="T43" fmla="*/ 2147483647 h 1181"/>
              <a:gd name="T44" fmla="*/ 2147483647 w 3642"/>
              <a:gd name="T45" fmla="*/ 2147483647 h 1181"/>
              <a:gd name="T46" fmla="*/ 2147483647 w 3642"/>
              <a:gd name="T47" fmla="*/ 2147483647 h 118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642"/>
              <a:gd name="T73" fmla="*/ 0 h 1181"/>
              <a:gd name="T74" fmla="*/ 3642 w 3642"/>
              <a:gd name="T75" fmla="*/ 1181 h 118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642" h="1181">
                <a:moveTo>
                  <a:pt x="0" y="1181"/>
                </a:moveTo>
                <a:cubicBezTo>
                  <a:pt x="104" y="1121"/>
                  <a:pt x="208" y="1061"/>
                  <a:pt x="288" y="989"/>
                </a:cubicBezTo>
                <a:cubicBezTo>
                  <a:pt x="368" y="917"/>
                  <a:pt x="408" y="869"/>
                  <a:pt x="480" y="749"/>
                </a:cubicBezTo>
                <a:cubicBezTo>
                  <a:pt x="552" y="629"/>
                  <a:pt x="650" y="390"/>
                  <a:pt x="720" y="269"/>
                </a:cubicBezTo>
                <a:cubicBezTo>
                  <a:pt x="790" y="148"/>
                  <a:pt x="840" y="46"/>
                  <a:pt x="897" y="23"/>
                </a:cubicBezTo>
                <a:cubicBezTo>
                  <a:pt x="954" y="0"/>
                  <a:pt x="1010" y="83"/>
                  <a:pt x="1059" y="131"/>
                </a:cubicBezTo>
                <a:cubicBezTo>
                  <a:pt x="1108" y="179"/>
                  <a:pt x="1154" y="248"/>
                  <a:pt x="1194" y="311"/>
                </a:cubicBezTo>
                <a:cubicBezTo>
                  <a:pt x="1234" y="374"/>
                  <a:pt x="1255" y="436"/>
                  <a:pt x="1296" y="509"/>
                </a:cubicBezTo>
                <a:cubicBezTo>
                  <a:pt x="1337" y="582"/>
                  <a:pt x="1392" y="669"/>
                  <a:pt x="1440" y="749"/>
                </a:cubicBezTo>
                <a:cubicBezTo>
                  <a:pt x="1488" y="829"/>
                  <a:pt x="1530" y="954"/>
                  <a:pt x="1584" y="989"/>
                </a:cubicBezTo>
                <a:cubicBezTo>
                  <a:pt x="1638" y="1024"/>
                  <a:pt x="1713" y="1007"/>
                  <a:pt x="1761" y="959"/>
                </a:cubicBezTo>
                <a:cubicBezTo>
                  <a:pt x="1809" y="911"/>
                  <a:pt x="1830" y="744"/>
                  <a:pt x="1872" y="701"/>
                </a:cubicBezTo>
                <a:cubicBezTo>
                  <a:pt x="1914" y="658"/>
                  <a:pt x="1973" y="674"/>
                  <a:pt x="2013" y="698"/>
                </a:cubicBezTo>
                <a:cubicBezTo>
                  <a:pt x="2053" y="722"/>
                  <a:pt x="2073" y="805"/>
                  <a:pt x="2112" y="845"/>
                </a:cubicBezTo>
                <a:cubicBezTo>
                  <a:pt x="2151" y="885"/>
                  <a:pt x="2199" y="981"/>
                  <a:pt x="2247" y="941"/>
                </a:cubicBezTo>
                <a:cubicBezTo>
                  <a:pt x="2295" y="901"/>
                  <a:pt x="2351" y="709"/>
                  <a:pt x="2400" y="605"/>
                </a:cubicBezTo>
                <a:cubicBezTo>
                  <a:pt x="2449" y="501"/>
                  <a:pt x="2498" y="355"/>
                  <a:pt x="2544" y="317"/>
                </a:cubicBezTo>
                <a:cubicBezTo>
                  <a:pt x="2590" y="279"/>
                  <a:pt x="2631" y="318"/>
                  <a:pt x="2679" y="374"/>
                </a:cubicBezTo>
                <a:cubicBezTo>
                  <a:pt x="2727" y="430"/>
                  <a:pt x="2792" y="571"/>
                  <a:pt x="2832" y="653"/>
                </a:cubicBezTo>
                <a:cubicBezTo>
                  <a:pt x="2872" y="735"/>
                  <a:pt x="2884" y="807"/>
                  <a:pt x="2922" y="869"/>
                </a:cubicBezTo>
                <a:cubicBezTo>
                  <a:pt x="2960" y="931"/>
                  <a:pt x="3008" y="994"/>
                  <a:pt x="3057" y="1022"/>
                </a:cubicBezTo>
                <a:cubicBezTo>
                  <a:pt x="3106" y="1050"/>
                  <a:pt x="3158" y="1027"/>
                  <a:pt x="3216" y="1037"/>
                </a:cubicBezTo>
                <a:cubicBezTo>
                  <a:pt x="3274" y="1047"/>
                  <a:pt x="3337" y="1075"/>
                  <a:pt x="3408" y="1085"/>
                </a:cubicBezTo>
                <a:cubicBezTo>
                  <a:pt x="3479" y="1095"/>
                  <a:pt x="3593" y="1092"/>
                  <a:pt x="3642" y="1094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解决方法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70690"/>
            <a:ext cx="7772400" cy="404911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每次并不一定选择邻域内最优的点，而是依据一定的概率，从邻域内选择一个点，指标函数优的点，被选中的概率比较大，而指标函数差的点，被选中的概率比较小。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选择概率的计算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39158"/>
            <a:ext cx="7772400" cy="408064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设求最大值时：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14763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514475" y="3224213"/>
          <a:ext cx="6338888" cy="1524000"/>
        </p:xfrm>
        <a:graphic>
          <a:graphicData uri="http://schemas.openxmlformats.org/presentationml/2006/ole">
            <p:oleObj spid="_x0000_s193538" name="公式" r:id="rId3" imgW="2374560" imgH="571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选择概率的计算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02220"/>
            <a:ext cx="7772400" cy="401757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当求最小值时：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46710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243013" y="2963918"/>
          <a:ext cx="6474514" cy="2431996"/>
        </p:xfrm>
        <a:graphic>
          <a:graphicData uri="http://schemas.openxmlformats.org/presentationml/2006/ole">
            <p:oleObj spid="_x0000_s194562" name="公式" r:id="rId3" imgW="278100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局部搜索算法1（</a:t>
            </a:r>
            <a:r>
              <a:rPr lang="en-US" altLang="zh-CN" sz="2800" b="1" dirty="0" smtClean="0"/>
              <a:t>Local Search 1）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1，</a:t>
            </a:r>
            <a:r>
              <a:rPr lang="zh-CN" altLang="en-US" sz="2800" b="1" dirty="0" smtClean="0"/>
              <a:t>随机的选择一个初始的可能解</a:t>
            </a:r>
            <a:r>
              <a:rPr lang="en-US" altLang="zh-CN" sz="2800" b="1" dirty="0" smtClean="0"/>
              <a:t>x</a:t>
            </a:r>
            <a:r>
              <a:rPr lang="en-US" altLang="zh-CN" sz="2800" b="1" baseline="-30000" dirty="0" smtClean="0"/>
              <a:t>0</a:t>
            </a:r>
            <a:r>
              <a:rPr lang="en-US" altLang="zh-CN" sz="2800" b="1" dirty="0" smtClean="0"/>
              <a:t>∈D，x</a:t>
            </a:r>
            <a:r>
              <a:rPr lang="en-US" altLang="zh-CN" sz="2800" b="1" baseline="-30000" dirty="0" smtClean="0"/>
              <a:t>b</a:t>
            </a:r>
            <a:r>
              <a:rPr lang="en-US" altLang="zh-CN" sz="2800" b="1" dirty="0" smtClean="0"/>
              <a:t>=x</a:t>
            </a:r>
            <a:r>
              <a:rPr lang="en-US" altLang="zh-CN" sz="2800" b="1" baseline="-30000" dirty="0" smtClean="0"/>
              <a:t>0</a:t>
            </a:r>
            <a:r>
              <a:rPr lang="zh-CN" altLang="en-US" sz="2800" b="1" baseline="-30000" dirty="0" smtClean="0"/>
              <a:t>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    P=N(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2，如果不满足结束条件，则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3，</a:t>
            </a:r>
            <a:r>
              <a:rPr lang="en-US" altLang="zh-CN" sz="2800" b="1" dirty="0" smtClean="0"/>
              <a:t>Begin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4，   </a:t>
            </a:r>
            <a:r>
              <a:rPr lang="zh-CN" altLang="en-US" sz="2800" b="1" dirty="0" smtClean="0"/>
              <a:t>对于所有的</a:t>
            </a:r>
            <a:r>
              <a:rPr lang="en-US" altLang="zh-CN" sz="2800" b="1" dirty="0" err="1" smtClean="0"/>
              <a:t>x∈P</a:t>
            </a:r>
            <a:r>
              <a:rPr lang="zh-CN" altLang="en-US" sz="2800" b="1" dirty="0" smtClean="0"/>
              <a:t>计算指标函数</a:t>
            </a:r>
            <a:r>
              <a:rPr lang="en-US" altLang="zh-CN" sz="2800" b="1" dirty="0" smtClean="0"/>
              <a:t>f(x)，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    并按照式（3）或者式（4）计算每一个点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        x</a:t>
            </a:r>
            <a:r>
              <a:rPr lang="zh-CN" altLang="en-US" sz="2800" b="1" dirty="0" smtClean="0"/>
              <a:t>的概率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5，   依计算的概率值，从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中随机选择一个点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        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err="1" smtClean="0"/>
              <a:t>，x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 ＝ 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err="1" smtClean="0"/>
              <a:t>，P</a:t>
            </a:r>
            <a:r>
              <a:rPr lang="en-US" altLang="zh-CN" sz="2800" b="1" dirty="0" smtClean="0"/>
              <a:t> = N(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)，</a:t>
            </a:r>
            <a:r>
              <a:rPr lang="zh-CN" altLang="en-US" sz="2800" b="1" dirty="0" smtClean="0"/>
              <a:t>转2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6，</a:t>
            </a:r>
            <a:r>
              <a:rPr lang="en-US" altLang="zh-CN" sz="2800" b="1" dirty="0" smtClean="0"/>
              <a:t>End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7，</a:t>
            </a:r>
            <a:r>
              <a:rPr lang="zh-CN" altLang="en-US" sz="2800" b="1" dirty="0" smtClean="0"/>
              <a:t>输出计算结果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8，结束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存在的问题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步长问题 </a:t>
            </a:r>
          </a:p>
        </p:txBody>
      </p:sp>
      <p:sp>
        <p:nvSpPr>
          <p:cNvPr id="67588" name="Line 28"/>
          <p:cNvSpPr>
            <a:spLocks noChangeShapeType="1"/>
          </p:cNvSpPr>
          <p:nvPr/>
        </p:nvSpPr>
        <p:spPr bwMode="auto">
          <a:xfrm>
            <a:off x="1524000" y="5434013"/>
            <a:ext cx="6400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89" name="Line 29"/>
          <p:cNvSpPr>
            <a:spLocks noChangeShapeType="1"/>
          </p:cNvSpPr>
          <p:nvPr/>
        </p:nvSpPr>
        <p:spPr bwMode="auto">
          <a:xfrm flipV="1">
            <a:off x="2286000" y="2819400"/>
            <a:ext cx="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0" name="Freeform 30"/>
          <p:cNvSpPr>
            <a:spLocks/>
          </p:cNvSpPr>
          <p:nvPr/>
        </p:nvSpPr>
        <p:spPr bwMode="auto">
          <a:xfrm>
            <a:off x="2193925" y="3155950"/>
            <a:ext cx="5151438" cy="2149475"/>
          </a:xfrm>
          <a:custGeom>
            <a:avLst/>
            <a:gdLst>
              <a:gd name="T0" fmla="*/ 0 w 2535"/>
              <a:gd name="T1" fmla="*/ 2147483647 h 1530"/>
              <a:gd name="T2" fmla="*/ 2147483647 w 2535"/>
              <a:gd name="T3" fmla="*/ 2147483647 h 1530"/>
              <a:gd name="T4" fmla="*/ 2147483647 w 2535"/>
              <a:gd name="T5" fmla="*/ 2147483647 h 1530"/>
              <a:gd name="T6" fmla="*/ 2147483647 w 2535"/>
              <a:gd name="T7" fmla="*/ 2147483647 h 1530"/>
              <a:gd name="T8" fmla="*/ 2147483647 w 2535"/>
              <a:gd name="T9" fmla="*/ 2147483647 h 1530"/>
              <a:gd name="T10" fmla="*/ 2147483647 w 2535"/>
              <a:gd name="T11" fmla="*/ 2147483647 h 1530"/>
              <a:gd name="T12" fmla="*/ 2147483647 w 2535"/>
              <a:gd name="T13" fmla="*/ 2147483647 h 1530"/>
              <a:gd name="T14" fmla="*/ 2147483647 w 2535"/>
              <a:gd name="T15" fmla="*/ 2147483647 h 1530"/>
              <a:gd name="T16" fmla="*/ 2147483647 w 2535"/>
              <a:gd name="T17" fmla="*/ 2147483647 h 1530"/>
              <a:gd name="T18" fmla="*/ 2147483647 w 2535"/>
              <a:gd name="T19" fmla="*/ 2147483647 h 1530"/>
              <a:gd name="T20" fmla="*/ 2147483647 w 2535"/>
              <a:gd name="T21" fmla="*/ 2147483647 h 15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535"/>
              <a:gd name="T34" fmla="*/ 0 h 1530"/>
              <a:gd name="T35" fmla="*/ 2535 w 2535"/>
              <a:gd name="T36" fmla="*/ 1530 h 15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535" h="1530">
                <a:moveTo>
                  <a:pt x="0" y="1500"/>
                </a:moveTo>
                <a:cubicBezTo>
                  <a:pt x="153" y="1480"/>
                  <a:pt x="715" y="1430"/>
                  <a:pt x="930" y="1380"/>
                </a:cubicBezTo>
                <a:cubicBezTo>
                  <a:pt x="1145" y="1330"/>
                  <a:pt x="1218" y="1347"/>
                  <a:pt x="1290" y="1200"/>
                </a:cubicBezTo>
                <a:cubicBezTo>
                  <a:pt x="1362" y="1053"/>
                  <a:pt x="1345" y="680"/>
                  <a:pt x="1365" y="495"/>
                </a:cubicBezTo>
                <a:cubicBezTo>
                  <a:pt x="1385" y="310"/>
                  <a:pt x="1385" y="162"/>
                  <a:pt x="1410" y="90"/>
                </a:cubicBezTo>
                <a:cubicBezTo>
                  <a:pt x="1435" y="18"/>
                  <a:pt x="1487" y="0"/>
                  <a:pt x="1515" y="60"/>
                </a:cubicBezTo>
                <a:cubicBezTo>
                  <a:pt x="1543" y="120"/>
                  <a:pt x="1553" y="293"/>
                  <a:pt x="1575" y="450"/>
                </a:cubicBezTo>
                <a:cubicBezTo>
                  <a:pt x="1597" y="607"/>
                  <a:pt x="1620" y="870"/>
                  <a:pt x="1650" y="1005"/>
                </a:cubicBezTo>
                <a:cubicBezTo>
                  <a:pt x="1680" y="1140"/>
                  <a:pt x="1687" y="1187"/>
                  <a:pt x="1755" y="1260"/>
                </a:cubicBezTo>
                <a:cubicBezTo>
                  <a:pt x="1823" y="1333"/>
                  <a:pt x="1925" y="1395"/>
                  <a:pt x="2055" y="1440"/>
                </a:cubicBezTo>
                <a:cubicBezTo>
                  <a:pt x="2185" y="1485"/>
                  <a:pt x="2435" y="1511"/>
                  <a:pt x="2535" y="153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1" name="Oval 31"/>
          <p:cNvSpPr>
            <a:spLocks noChangeArrowheads="1"/>
          </p:cNvSpPr>
          <p:nvPr/>
        </p:nvSpPr>
        <p:spPr bwMode="auto">
          <a:xfrm>
            <a:off x="4846638" y="4443413"/>
            <a:ext cx="117475" cy="80962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2" name="Oval 32"/>
          <p:cNvSpPr>
            <a:spLocks noChangeArrowheads="1"/>
          </p:cNvSpPr>
          <p:nvPr/>
        </p:nvSpPr>
        <p:spPr bwMode="auto">
          <a:xfrm>
            <a:off x="5516563" y="4632325"/>
            <a:ext cx="117475" cy="80963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3" name="Oval 33"/>
          <p:cNvSpPr>
            <a:spLocks noChangeArrowheads="1"/>
          </p:cNvSpPr>
          <p:nvPr/>
        </p:nvSpPr>
        <p:spPr bwMode="auto">
          <a:xfrm>
            <a:off x="4114800" y="5032375"/>
            <a:ext cx="117475" cy="80963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4" name="Oval 34"/>
          <p:cNvSpPr>
            <a:spLocks noChangeArrowheads="1"/>
          </p:cNvSpPr>
          <p:nvPr/>
        </p:nvSpPr>
        <p:spPr bwMode="auto">
          <a:xfrm>
            <a:off x="3322638" y="5116513"/>
            <a:ext cx="115887" cy="80962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5" name="Oval 35"/>
          <p:cNvSpPr>
            <a:spLocks noChangeArrowheads="1"/>
          </p:cNvSpPr>
          <p:nvPr/>
        </p:nvSpPr>
        <p:spPr bwMode="auto">
          <a:xfrm>
            <a:off x="2528888" y="5200650"/>
            <a:ext cx="117475" cy="80963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6" name="AutoShape 36"/>
          <p:cNvSpPr>
            <a:spLocks noChangeArrowheads="1"/>
          </p:cNvSpPr>
          <p:nvPr/>
        </p:nvSpPr>
        <p:spPr bwMode="auto">
          <a:xfrm>
            <a:off x="2438400" y="4189413"/>
            <a:ext cx="1736725" cy="547687"/>
          </a:xfrm>
          <a:prstGeom prst="wedgeRoundRectCallout">
            <a:avLst>
              <a:gd name="adj1" fmla="val -40995"/>
              <a:gd name="adj2" fmla="val 135384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36000" rIns="36000"/>
          <a:lstStyle/>
          <a:p>
            <a:pPr algn="ctr" eaLnBrk="0" hangingPunct="0"/>
            <a:r>
              <a:rPr kumimoji="0" lang="zh-CN" altLang="en-US" sz="2000" b="1"/>
              <a:t>初始值</a:t>
            </a:r>
          </a:p>
        </p:txBody>
      </p:sp>
      <p:sp>
        <p:nvSpPr>
          <p:cNvPr id="67597" name="AutoShape 37"/>
          <p:cNvSpPr>
            <a:spLocks noChangeArrowheads="1"/>
          </p:cNvSpPr>
          <p:nvPr/>
        </p:nvSpPr>
        <p:spPr bwMode="auto">
          <a:xfrm>
            <a:off x="2560638" y="3284538"/>
            <a:ext cx="2011362" cy="611187"/>
          </a:xfrm>
          <a:prstGeom prst="wedgeRoundRectCallout">
            <a:avLst>
              <a:gd name="adj1" fmla="val 63810"/>
              <a:gd name="adj2" fmla="val 140648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36000" rIns="36000"/>
          <a:lstStyle/>
          <a:p>
            <a:pPr algn="ctr" eaLnBrk="0" hangingPunct="0"/>
            <a:r>
              <a:rPr kumimoji="0" lang="zh-CN" altLang="en-US" sz="2000" b="1"/>
              <a:t>搜索到的最优解</a:t>
            </a:r>
          </a:p>
        </p:txBody>
      </p:sp>
      <p:sp>
        <p:nvSpPr>
          <p:cNvPr id="67598" name="Line 39"/>
          <p:cNvSpPr>
            <a:spLocks noChangeShapeType="1"/>
          </p:cNvSpPr>
          <p:nvPr/>
        </p:nvSpPr>
        <p:spPr bwMode="auto">
          <a:xfrm>
            <a:off x="2601913" y="5327650"/>
            <a:ext cx="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9" name="Line 40"/>
          <p:cNvSpPr>
            <a:spLocks noChangeShapeType="1"/>
          </p:cNvSpPr>
          <p:nvPr/>
        </p:nvSpPr>
        <p:spPr bwMode="auto">
          <a:xfrm>
            <a:off x="3362325" y="5327650"/>
            <a:ext cx="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0" name="Line 41"/>
          <p:cNvSpPr>
            <a:spLocks noChangeShapeType="1"/>
          </p:cNvSpPr>
          <p:nvPr/>
        </p:nvSpPr>
        <p:spPr bwMode="auto">
          <a:xfrm>
            <a:off x="4206875" y="5327650"/>
            <a:ext cx="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1" name="Line 42"/>
          <p:cNvSpPr>
            <a:spLocks noChangeShapeType="1"/>
          </p:cNvSpPr>
          <p:nvPr/>
        </p:nvSpPr>
        <p:spPr bwMode="auto">
          <a:xfrm>
            <a:off x="4967288" y="5327650"/>
            <a:ext cx="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2" name="Line 43"/>
          <p:cNvSpPr>
            <a:spLocks noChangeShapeType="1"/>
          </p:cNvSpPr>
          <p:nvPr/>
        </p:nvSpPr>
        <p:spPr bwMode="auto">
          <a:xfrm>
            <a:off x="5559425" y="5327650"/>
            <a:ext cx="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解决方法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91862"/>
            <a:ext cx="7772400" cy="41279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变步长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4908550" y="3148013"/>
            <a:ext cx="90488" cy="77787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2057400" y="5367338"/>
            <a:ext cx="5072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 flipV="1">
            <a:off x="2662238" y="2819400"/>
            <a:ext cx="0" cy="289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5" name="Freeform 7"/>
          <p:cNvSpPr>
            <a:spLocks/>
          </p:cNvSpPr>
          <p:nvPr/>
        </p:nvSpPr>
        <p:spPr bwMode="auto">
          <a:xfrm>
            <a:off x="2587625" y="3148013"/>
            <a:ext cx="4083050" cy="2093912"/>
          </a:xfrm>
          <a:custGeom>
            <a:avLst/>
            <a:gdLst>
              <a:gd name="T0" fmla="*/ 0 w 2535"/>
              <a:gd name="T1" fmla="*/ 2147483647 h 1530"/>
              <a:gd name="T2" fmla="*/ 2147483647 w 2535"/>
              <a:gd name="T3" fmla="*/ 2147483647 h 1530"/>
              <a:gd name="T4" fmla="*/ 2147483647 w 2535"/>
              <a:gd name="T5" fmla="*/ 2147483647 h 1530"/>
              <a:gd name="T6" fmla="*/ 2147483647 w 2535"/>
              <a:gd name="T7" fmla="*/ 2147483647 h 1530"/>
              <a:gd name="T8" fmla="*/ 2147483647 w 2535"/>
              <a:gd name="T9" fmla="*/ 2147483647 h 1530"/>
              <a:gd name="T10" fmla="*/ 2147483647 w 2535"/>
              <a:gd name="T11" fmla="*/ 2147483647 h 1530"/>
              <a:gd name="T12" fmla="*/ 2147483647 w 2535"/>
              <a:gd name="T13" fmla="*/ 2147483647 h 1530"/>
              <a:gd name="T14" fmla="*/ 2147483647 w 2535"/>
              <a:gd name="T15" fmla="*/ 2147483647 h 1530"/>
              <a:gd name="T16" fmla="*/ 2147483647 w 2535"/>
              <a:gd name="T17" fmla="*/ 2147483647 h 1530"/>
              <a:gd name="T18" fmla="*/ 2147483647 w 2535"/>
              <a:gd name="T19" fmla="*/ 2147483647 h 1530"/>
              <a:gd name="T20" fmla="*/ 2147483647 w 2535"/>
              <a:gd name="T21" fmla="*/ 2147483647 h 15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535"/>
              <a:gd name="T34" fmla="*/ 0 h 1530"/>
              <a:gd name="T35" fmla="*/ 2535 w 2535"/>
              <a:gd name="T36" fmla="*/ 1530 h 15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535" h="1530">
                <a:moveTo>
                  <a:pt x="0" y="1500"/>
                </a:moveTo>
                <a:cubicBezTo>
                  <a:pt x="153" y="1480"/>
                  <a:pt x="715" y="1430"/>
                  <a:pt x="930" y="1380"/>
                </a:cubicBezTo>
                <a:cubicBezTo>
                  <a:pt x="1145" y="1330"/>
                  <a:pt x="1218" y="1347"/>
                  <a:pt x="1290" y="1200"/>
                </a:cubicBezTo>
                <a:cubicBezTo>
                  <a:pt x="1362" y="1053"/>
                  <a:pt x="1345" y="680"/>
                  <a:pt x="1365" y="495"/>
                </a:cubicBezTo>
                <a:cubicBezTo>
                  <a:pt x="1385" y="310"/>
                  <a:pt x="1385" y="162"/>
                  <a:pt x="1410" y="90"/>
                </a:cubicBezTo>
                <a:cubicBezTo>
                  <a:pt x="1435" y="18"/>
                  <a:pt x="1487" y="0"/>
                  <a:pt x="1515" y="60"/>
                </a:cubicBezTo>
                <a:cubicBezTo>
                  <a:pt x="1543" y="120"/>
                  <a:pt x="1553" y="293"/>
                  <a:pt x="1575" y="450"/>
                </a:cubicBezTo>
                <a:cubicBezTo>
                  <a:pt x="1597" y="607"/>
                  <a:pt x="1620" y="870"/>
                  <a:pt x="1650" y="1005"/>
                </a:cubicBezTo>
                <a:cubicBezTo>
                  <a:pt x="1680" y="1140"/>
                  <a:pt x="1687" y="1187"/>
                  <a:pt x="1755" y="1260"/>
                </a:cubicBezTo>
                <a:cubicBezTo>
                  <a:pt x="1823" y="1333"/>
                  <a:pt x="1925" y="1395"/>
                  <a:pt x="2055" y="1440"/>
                </a:cubicBezTo>
                <a:cubicBezTo>
                  <a:pt x="2185" y="1485"/>
                  <a:pt x="2435" y="1511"/>
                  <a:pt x="2535" y="153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4738688" y="4051300"/>
            <a:ext cx="92075" cy="79375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5029200" y="3333750"/>
            <a:ext cx="90488" cy="77788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4110038" y="4975225"/>
            <a:ext cx="92075" cy="79375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3481388" y="5057775"/>
            <a:ext cx="93662" cy="79375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2854325" y="5140325"/>
            <a:ext cx="93663" cy="77788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>
            <a:off x="2782888" y="4154488"/>
            <a:ext cx="1374775" cy="533400"/>
          </a:xfrm>
          <a:prstGeom prst="wedgeRoundRectCallout">
            <a:avLst>
              <a:gd name="adj1" fmla="val -40995"/>
              <a:gd name="adj2" fmla="val 135384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36000" rIns="36000"/>
          <a:lstStyle/>
          <a:p>
            <a:pPr algn="ctr" eaLnBrk="0" hangingPunct="0"/>
            <a:r>
              <a:rPr kumimoji="0" lang="zh-CN" altLang="en-US" sz="2000" b="1"/>
              <a:t>初始值</a:t>
            </a:r>
          </a:p>
        </p:txBody>
      </p:sp>
      <p:sp>
        <p:nvSpPr>
          <p:cNvPr id="68622" name="AutoShape 14"/>
          <p:cNvSpPr>
            <a:spLocks noChangeArrowheads="1"/>
          </p:cNvSpPr>
          <p:nvPr/>
        </p:nvSpPr>
        <p:spPr bwMode="auto">
          <a:xfrm>
            <a:off x="5873750" y="2941638"/>
            <a:ext cx="1593850" cy="946150"/>
          </a:xfrm>
          <a:prstGeom prst="wedgeRoundRectCallout">
            <a:avLst>
              <a:gd name="adj1" fmla="val -107375"/>
              <a:gd name="adj2" fmla="val -25653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36000" rIns="36000"/>
          <a:lstStyle/>
          <a:p>
            <a:pPr algn="ctr" eaLnBrk="0" hangingPunct="0"/>
            <a:r>
              <a:rPr kumimoji="0" lang="zh-CN" altLang="en-US" sz="2000" b="1"/>
              <a:t>搜索到的最优解</a:t>
            </a:r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4594225" y="4770438"/>
            <a:ext cx="92075" cy="79375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4762500" y="3436938"/>
            <a:ext cx="93663" cy="77787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5" name="Line 18"/>
          <p:cNvSpPr>
            <a:spLocks noChangeShapeType="1"/>
          </p:cNvSpPr>
          <p:nvPr/>
        </p:nvSpPr>
        <p:spPr bwMode="auto">
          <a:xfrm>
            <a:off x="4856163" y="52482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6" name="Line 19"/>
          <p:cNvSpPr>
            <a:spLocks noChangeShapeType="1"/>
          </p:cNvSpPr>
          <p:nvPr/>
        </p:nvSpPr>
        <p:spPr bwMode="auto">
          <a:xfrm>
            <a:off x="2897188" y="52482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7" name="Line 20"/>
          <p:cNvSpPr>
            <a:spLocks noChangeShapeType="1"/>
          </p:cNvSpPr>
          <p:nvPr/>
        </p:nvSpPr>
        <p:spPr bwMode="auto">
          <a:xfrm>
            <a:off x="3549650" y="52482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8" name="Line 21"/>
          <p:cNvSpPr>
            <a:spLocks noChangeShapeType="1"/>
          </p:cNvSpPr>
          <p:nvPr/>
        </p:nvSpPr>
        <p:spPr bwMode="auto">
          <a:xfrm>
            <a:off x="4202113" y="52482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9" name="Line 23"/>
          <p:cNvSpPr>
            <a:spLocks noChangeShapeType="1"/>
          </p:cNvSpPr>
          <p:nvPr/>
        </p:nvSpPr>
        <p:spPr bwMode="auto">
          <a:xfrm>
            <a:off x="4668838" y="52482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0" name="Line 24"/>
          <p:cNvSpPr>
            <a:spLocks noChangeShapeType="1"/>
          </p:cNvSpPr>
          <p:nvPr/>
        </p:nvSpPr>
        <p:spPr bwMode="auto">
          <a:xfrm>
            <a:off x="4949825" y="52482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1" name="Line 25"/>
          <p:cNvSpPr>
            <a:spLocks noChangeShapeType="1"/>
          </p:cNvSpPr>
          <p:nvPr/>
        </p:nvSpPr>
        <p:spPr bwMode="auto">
          <a:xfrm>
            <a:off x="5041900" y="52482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局部搜索算法2（</a:t>
            </a:r>
            <a:r>
              <a:rPr lang="en-US" altLang="zh-CN" sz="2800" b="1" dirty="0" smtClean="0"/>
              <a:t>Local Search 2）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1，</a:t>
            </a:r>
            <a:r>
              <a:rPr lang="zh-CN" altLang="en-US" sz="2800" b="1" dirty="0" smtClean="0"/>
              <a:t>随机的选择一个初始的可能解</a:t>
            </a:r>
            <a:r>
              <a:rPr lang="en-US" altLang="zh-CN" sz="2800" b="1" dirty="0" smtClean="0"/>
              <a:t>x</a:t>
            </a:r>
            <a:r>
              <a:rPr lang="en-US" altLang="zh-CN" sz="2800" b="1" baseline="-30000" dirty="0" smtClean="0"/>
              <a:t>0</a:t>
            </a:r>
            <a:r>
              <a:rPr lang="en-US" altLang="zh-CN" sz="2800" b="1" dirty="0" smtClean="0"/>
              <a:t>∈D，x</a:t>
            </a:r>
            <a:r>
              <a:rPr lang="en-US" altLang="zh-CN" sz="2800" b="1" baseline="-30000" dirty="0" smtClean="0"/>
              <a:t>b</a:t>
            </a:r>
            <a:r>
              <a:rPr lang="en-US" altLang="zh-CN" sz="2800" b="1" dirty="0" smtClean="0"/>
              <a:t>=x</a:t>
            </a:r>
            <a:r>
              <a:rPr lang="en-US" altLang="zh-CN" sz="2800" b="1" baseline="-30000" dirty="0" smtClean="0"/>
              <a:t>0</a:t>
            </a:r>
            <a:r>
              <a:rPr lang="en-US" altLang="zh-CN" sz="2800" b="1" dirty="0" smtClean="0"/>
              <a:t>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 确定一个初始步长计算</a:t>
            </a:r>
            <a:r>
              <a:rPr lang="en-US" altLang="zh-CN" sz="2800" b="1" dirty="0" smtClean="0"/>
              <a:t>P=N(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</a:t>
            </a:r>
            <a:endParaRPr lang="zh-CN" altLang="en-US" sz="2800" b="1" dirty="0" smtClean="0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2，如果不满足结束条件，则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3，</a:t>
            </a:r>
            <a:r>
              <a:rPr lang="en-US" altLang="zh-CN" sz="2800" b="1" dirty="0" smtClean="0"/>
              <a:t>Begin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4，	   </a:t>
            </a:r>
            <a:r>
              <a:rPr lang="zh-CN" altLang="en-US" sz="2800" b="1" dirty="0" smtClean="0"/>
              <a:t>选择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的一个子集</a:t>
            </a:r>
            <a:r>
              <a:rPr lang="en-US" altLang="zh-CN" sz="2800" b="1" dirty="0" err="1" smtClean="0"/>
              <a:t>P'，x</a:t>
            </a:r>
            <a:r>
              <a:rPr lang="en-US" altLang="zh-CN" sz="2800" b="1" baseline="-30000" dirty="0" err="1" smtClean="0"/>
              <a:t>n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P'</a:t>
            </a:r>
            <a:r>
              <a:rPr lang="zh-CN" altLang="en-US" sz="2800" b="1" dirty="0" smtClean="0"/>
              <a:t>中的最优解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5，	   如果</a:t>
            </a: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&lt;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)，</a:t>
            </a:r>
            <a:r>
              <a:rPr lang="zh-CN" altLang="en-US" sz="2800" b="1" dirty="0" smtClean="0"/>
              <a:t>则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 ＝ 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endParaRPr lang="en-US" altLang="zh-CN" sz="2800" b="1" dirty="0" smtClean="0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6，	   </a:t>
            </a:r>
            <a:r>
              <a:rPr lang="zh-CN" altLang="en-US" sz="2800" b="1" dirty="0" smtClean="0"/>
              <a:t>按照某种策略改变步长，计算</a:t>
            </a:r>
            <a:r>
              <a:rPr lang="en-US" altLang="zh-CN" sz="2800" b="1" dirty="0" smtClean="0"/>
              <a:t>P = N(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        转2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7，	   否则</a:t>
            </a:r>
            <a:r>
              <a:rPr lang="en-US" altLang="zh-CN" sz="2800" b="1" dirty="0" smtClean="0"/>
              <a:t>P = P – P'，</a:t>
            </a:r>
            <a:r>
              <a:rPr lang="zh-CN" altLang="en-US" sz="2800" b="1" dirty="0" smtClean="0"/>
              <a:t>转2。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8，</a:t>
            </a:r>
            <a:r>
              <a:rPr lang="en-US" altLang="zh-CN" sz="2800" b="1" dirty="0" smtClean="0"/>
              <a:t>End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9，</a:t>
            </a:r>
            <a:r>
              <a:rPr lang="zh-CN" altLang="en-US" sz="2800" b="1" dirty="0" smtClean="0"/>
              <a:t>输出计算结果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10，结束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存在问题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49516"/>
            <a:ext cx="7772400" cy="397028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起始点问题</a:t>
            </a:r>
          </a:p>
        </p:txBody>
      </p:sp>
      <p:sp>
        <p:nvSpPr>
          <p:cNvPr id="70660" name="Line 5"/>
          <p:cNvSpPr>
            <a:spLocks noChangeShapeType="1"/>
          </p:cNvSpPr>
          <p:nvPr/>
        </p:nvSpPr>
        <p:spPr bwMode="auto">
          <a:xfrm>
            <a:off x="1981200" y="5135563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1" name="Line 6"/>
          <p:cNvSpPr>
            <a:spLocks noChangeShapeType="1"/>
          </p:cNvSpPr>
          <p:nvPr/>
        </p:nvSpPr>
        <p:spPr bwMode="auto">
          <a:xfrm flipV="1">
            <a:off x="2251075" y="3203575"/>
            <a:ext cx="0" cy="2273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2" name="Freeform 7"/>
          <p:cNvSpPr>
            <a:spLocks/>
          </p:cNvSpPr>
          <p:nvPr/>
        </p:nvSpPr>
        <p:spPr bwMode="auto">
          <a:xfrm>
            <a:off x="2620963" y="3368675"/>
            <a:ext cx="4503737" cy="1628775"/>
          </a:xfrm>
          <a:custGeom>
            <a:avLst/>
            <a:gdLst>
              <a:gd name="T0" fmla="*/ 0 w 4755"/>
              <a:gd name="T1" fmla="*/ 2147483647 h 1430"/>
              <a:gd name="T2" fmla="*/ 2147483647 w 4755"/>
              <a:gd name="T3" fmla="*/ 2147483647 h 1430"/>
              <a:gd name="T4" fmla="*/ 2147483647 w 4755"/>
              <a:gd name="T5" fmla="*/ 2147483647 h 1430"/>
              <a:gd name="T6" fmla="*/ 2147483647 w 4755"/>
              <a:gd name="T7" fmla="*/ 2147483647 h 1430"/>
              <a:gd name="T8" fmla="*/ 2147483647 w 4755"/>
              <a:gd name="T9" fmla="*/ 2147483647 h 1430"/>
              <a:gd name="T10" fmla="*/ 2147483647 w 4755"/>
              <a:gd name="T11" fmla="*/ 2147483647 h 1430"/>
              <a:gd name="T12" fmla="*/ 2147483647 w 4755"/>
              <a:gd name="T13" fmla="*/ 2147483647 h 1430"/>
              <a:gd name="T14" fmla="*/ 2147483647 w 4755"/>
              <a:gd name="T15" fmla="*/ 2147483647 h 1430"/>
              <a:gd name="T16" fmla="*/ 2147483647 w 4755"/>
              <a:gd name="T17" fmla="*/ 2147483647 h 1430"/>
              <a:gd name="T18" fmla="*/ 2147483647 w 4755"/>
              <a:gd name="T19" fmla="*/ 2147483647 h 1430"/>
              <a:gd name="T20" fmla="*/ 2147483647 w 4755"/>
              <a:gd name="T21" fmla="*/ 2147483647 h 1430"/>
              <a:gd name="T22" fmla="*/ 2147483647 w 4755"/>
              <a:gd name="T23" fmla="*/ 2147483647 h 1430"/>
              <a:gd name="T24" fmla="*/ 2147483647 w 4755"/>
              <a:gd name="T25" fmla="*/ 2147483647 h 1430"/>
              <a:gd name="T26" fmla="*/ 2147483647 w 4755"/>
              <a:gd name="T27" fmla="*/ 2147483647 h 1430"/>
              <a:gd name="T28" fmla="*/ 2147483647 w 4755"/>
              <a:gd name="T29" fmla="*/ 2147483647 h 1430"/>
              <a:gd name="T30" fmla="*/ 2147483647 w 4755"/>
              <a:gd name="T31" fmla="*/ 2147483647 h 1430"/>
              <a:gd name="T32" fmla="*/ 2147483647 w 4755"/>
              <a:gd name="T33" fmla="*/ 2147483647 h 1430"/>
              <a:gd name="T34" fmla="*/ 2147483647 w 4755"/>
              <a:gd name="T35" fmla="*/ 2147483647 h 143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755"/>
              <a:gd name="T55" fmla="*/ 0 h 1430"/>
              <a:gd name="T56" fmla="*/ 4755 w 4755"/>
              <a:gd name="T57" fmla="*/ 1430 h 143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755" h="1430">
                <a:moveTo>
                  <a:pt x="0" y="1385"/>
                </a:moveTo>
                <a:cubicBezTo>
                  <a:pt x="130" y="1365"/>
                  <a:pt x="260" y="1345"/>
                  <a:pt x="360" y="1265"/>
                </a:cubicBezTo>
                <a:cubicBezTo>
                  <a:pt x="460" y="1185"/>
                  <a:pt x="513" y="1082"/>
                  <a:pt x="600" y="905"/>
                </a:cubicBezTo>
                <a:cubicBezTo>
                  <a:pt x="687" y="728"/>
                  <a:pt x="782" y="350"/>
                  <a:pt x="885" y="200"/>
                </a:cubicBezTo>
                <a:cubicBezTo>
                  <a:pt x="988" y="50"/>
                  <a:pt x="1113" y="10"/>
                  <a:pt x="1215" y="5"/>
                </a:cubicBezTo>
                <a:cubicBezTo>
                  <a:pt x="1317" y="0"/>
                  <a:pt x="1415" y="52"/>
                  <a:pt x="1500" y="170"/>
                </a:cubicBezTo>
                <a:cubicBezTo>
                  <a:pt x="1585" y="288"/>
                  <a:pt x="1653" y="565"/>
                  <a:pt x="1725" y="710"/>
                </a:cubicBezTo>
                <a:cubicBezTo>
                  <a:pt x="1797" y="855"/>
                  <a:pt x="1852" y="942"/>
                  <a:pt x="1935" y="1040"/>
                </a:cubicBezTo>
                <a:cubicBezTo>
                  <a:pt x="2018" y="1138"/>
                  <a:pt x="2098" y="1235"/>
                  <a:pt x="2220" y="1295"/>
                </a:cubicBezTo>
                <a:cubicBezTo>
                  <a:pt x="2342" y="1355"/>
                  <a:pt x="2515" y="1422"/>
                  <a:pt x="2670" y="1400"/>
                </a:cubicBezTo>
                <a:cubicBezTo>
                  <a:pt x="2825" y="1378"/>
                  <a:pt x="3023" y="1277"/>
                  <a:pt x="3150" y="1160"/>
                </a:cubicBezTo>
                <a:cubicBezTo>
                  <a:pt x="3277" y="1043"/>
                  <a:pt x="3350" y="770"/>
                  <a:pt x="3435" y="695"/>
                </a:cubicBezTo>
                <a:cubicBezTo>
                  <a:pt x="3520" y="620"/>
                  <a:pt x="3605" y="673"/>
                  <a:pt x="3660" y="710"/>
                </a:cubicBezTo>
                <a:cubicBezTo>
                  <a:pt x="3715" y="747"/>
                  <a:pt x="3730" y="857"/>
                  <a:pt x="3765" y="920"/>
                </a:cubicBezTo>
                <a:cubicBezTo>
                  <a:pt x="3800" y="983"/>
                  <a:pt x="3805" y="1018"/>
                  <a:pt x="3870" y="1085"/>
                </a:cubicBezTo>
                <a:cubicBezTo>
                  <a:pt x="3935" y="1152"/>
                  <a:pt x="4073" y="1273"/>
                  <a:pt x="4155" y="1325"/>
                </a:cubicBezTo>
                <a:cubicBezTo>
                  <a:pt x="4237" y="1377"/>
                  <a:pt x="4265" y="1383"/>
                  <a:pt x="4365" y="1400"/>
                </a:cubicBezTo>
                <a:cubicBezTo>
                  <a:pt x="4465" y="1417"/>
                  <a:pt x="4674" y="1424"/>
                  <a:pt x="4755" y="143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3" name="Oval 8"/>
          <p:cNvSpPr>
            <a:spLocks noChangeArrowheads="1"/>
          </p:cNvSpPr>
          <p:nvPr/>
        </p:nvSpPr>
        <p:spPr bwMode="auto">
          <a:xfrm>
            <a:off x="3132138" y="4400550"/>
            <a:ext cx="87312" cy="1079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4" name="Text Box 10"/>
          <p:cNvSpPr txBox="1">
            <a:spLocks noChangeArrowheads="1"/>
          </p:cNvSpPr>
          <p:nvPr/>
        </p:nvSpPr>
        <p:spPr bwMode="auto">
          <a:xfrm>
            <a:off x="2747963" y="4057650"/>
            <a:ext cx="554037" cy="530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1800" b="1" dirty="0"/>
              <a:t>A</a:t>
            </a:r>
          </a:p>
        </p:txBody>
      </p:sp>
      <p:sp>
        <p:nvSpPr>
          <p:cNvPr id="70665" name="Text Box 11"/>
          <p:cNvSpPr txBox="1">
            <a:spLocks noChangeArrowheads="1"/>
          </p:cNvSpPr>
          <p:nvPr/>
        </p:nvSpPr>
        <p:spPr bwMode="auto">
          <a:xfrm>
            <a:off x="6300788" y="4348163"/>
            <a:ext cx="554037" cy="530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en-US" altLang="zh-CN" sz="1800" b="1" dirty="0"/>
              <a:t>B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089275" y="2895600"/>
            <a:ext cx="1336675" cy="530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 dirty="0"/>
              <a:t>全局最大值</a:t>
            </a:r>
          </a:p>
        </p:txBody>
      </p:sp>
      <p:sp>
        <p:nvSpPr>
          <p:cNvPr id="70667" name="Text Box 13"/>
          <p:cNvSpPr txBox="1">
            <a:spLocks noChangeArrowheads="1"/>
          </p:cNvSpPr>
          <p:nvPr/>
        </p:nvSpPr>
        <p:spPr bwMode="auto">
          <a:xfrm>
            <a:off x="5278438" y="3698875"/>
            <a:ext cx="1335087" cy="530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 sz="1800" b="1" dirty="0"/>
              <a:t>局部最大值</a:t>
            </a:r>
          </a:p>
        </p:txBody>
      </p:sp>
      <p:sp>
        <p:nvSpPr>
          <p:cNvPr id="70668" name="Oval 15"/>
          <p:cNvSpPr>
            <a:spLocks noChangeArrowheads="1"/>
          </p:cNvSpPr>
          <p:nvPr/>
        </p:nvSpPr>
        <p:spPr bwMode="auto">
          <a:xfrm>
            <a:off x="6400800" y="4724400"/>
            <a:ext cx="87313" cy="1079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解决方法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91862"/>
            <a:ext cx="7772400" cy="41279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随机的生成一些初始点，从每个初始点出发进行搜索，找到各自的最优解。再从这些最优解中选择一个最好的结果作为最终的结果。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优化问题的描述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3200" b="1" dirty="0" smtClean="0"/>
              <a:t>设</a:t>
            </a: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是决策变量，</a:t>
            </a:r>
            <a:r>
              <a:rPr lang="en-US" altLang="zh-CN" sz="3200" b="1" dirty="0" smtClean="0"/>
              <a:t>D</a:t>
            </a:r>
            <a:r>
              <a:rPr lang="zh-CN" altLang="en-US" sz="3200" b="1" dirty="0" smtClean="0"/>
              <a:t>是</a:t>
            </a: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的定义域，</a:t>
            </a:r>
            <a:r>
              <a:rPr lang="en-US" altLang="zh-CN" sz="3200" b="1" dirty="0" smtClean="0"/>
              <a:t>f(x)</a:t>
            </a:r>
            <a:r>
              <a:rPr lang="zh-CN" altLang="en-US" sz="3200" b="1" dirty="0" smtClean="0"/>
              <a:t>是指标函数，</a:t>
            </a:r>
            <a:r>
              <a:rPr lang="en-US" altLang="zh-CN" sz="3200" b="1" dirty="0" smtClean="0"/>
              <a:t>g(x)</a:t>
            </a:r>
            <a:r>
              <a:rPr lang="zh-CN" altLang="en-US" sz="3200" b="1" dirty="0" smtClean="0"/>
              <a:t>是约束条件集合。则优化问题可以表示为，求解满足</a:t>
            </a:r>
            <a:r>
              <a:rPr lang="en-US" altLang="zh-CN" sz="3200" b="1" dirty="0" smtClean="0"/>
              <a:t>g(x)</a:t>
            </a:r>
            <a:r>
              <a:rPr lang="zh-CN" altLang="en-US" sz="3200" b="1" dirty="0" smtClean="0"/>
              <a:t>的</a:t>
            </a:r>
            <a:r>
              <a:rPr lang="en-US" altLang="zh-CN" sz="3200" b="1" dirty="0" smtClean="0"/>
              <a:t>f(x)</a:t>
            </a:r>
            <a:r>
              <a:rPr lang="zh-CN" altLang="en-US" sz="3200" b="1" dirty="0" smtClean="0"/>
              <a:t>最小值问题。 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en-US" altLang="zh-CN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r>
              <a:rPr lang="zh-CN" altLang="en-US" sz="3200" b="1" dirty="0" smtClean="0"/>
              <a:t>如果在定义域</a:t>
            </a:r>
            <a:r>
              <a:rPr lang="en-US" altLang="zh-CN" sz="3200" b="1" dirty="0" smtClean="0"/>
              <a:t>D</a:t>
            </a:r>
            <a:r>
              <a:rPr lang="zh-CN" altLang="en-US" sz="3200" b="1" dirty="0" smtClean="0"/>
              <a:t>上，满足条件</a:t>
            </a:r>
            <a:r>
              <a:rPr lang="en-US" altLang="zh-CN" sz="3200" b="1" dirty="0" smtClean="0"/>
              <a:t>g(x)</a:t>
            </a:r>
            <a:r>
              <a:rPr lang="zh-CN" altLang="en-US" sz="3200" b="1" dirty="0" smtClean="0"/>
              <a:t>的解是有限的，则优化问题称为组合优化问题。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24313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073166" y="3536758"/>
          <a:ext cx="3276600" cy="830263"/>
        </p:xfrm>
        <a:graphic>
          <a:graphicData uri="http://schemas.openxmlformats.org/presentationml/2006/ole">
            <p:oleObj spid="_x0000_s190466" r:id="rId3" imgW="1091726" imgH="31736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 b="1" dirty="0" smtClean="0"/>
              <a:t>局部搜索算法3（</a:t>
            </a:r>
            <a:r>
              <a:rPr lang="en-US" altLang="zh-CN" sz="3000" b="1" dirty="0" smtClean="0"/>
              <a:t>Local Search 3）</a:t>
            </a:r>
            <a:endParaRPr lang="en-US" altLang="zh-CN" sz="2800" b="1" dirty="0" smtClean="0"/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1，k = 0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2，</a:t>
            </a:r>
            <a:r>
              <a:rPr lang="zh-CN" altLang="en-US" sz="2800" b="1" dirty="0" smtClean="0"/>
              <a:t>随机的选择一个初始的可能解</a:t>
            </a:r>
            <a:r>
              <a:rPr lang="en-US" altLang="zh-CN" sz="2800" b="1" dirty="0" smtClean="0"/>
              <a:t>x</a:t>
            </a:r>
            <a:r>
              <a:rPr lang="en-US" altLang="zh-CN" sz="2800" b="1" baseline="-30000" dirty="0" smtClean="0"/>
              <a:t>0</a:t>
            </a:r>
            <a:r>
              <a:rPr lang="en-US" altLang="zh-CN" sz="2800" b="1" dirty="0" smtClean="0"/>
              <a:t>∈D，x</a:t>
            </a:r>
            <a:r>
              <a:rPr lang="en-US" altLang="zh-CN" sz="2800" b="1" baseline="-30000" dirty="0" smtClean="0"/>
              <a:t>b</a:t>
            </a:r>
            <a:r>
              <a:rPr lang="en-US" altLang="zh-CN" sz="2800" b="1" dirty="0" smtClean="0"/>
              <a:t>=x</a:t>
            </a:r>
            <a:r>
              <a:rPr lang="en-US" altLang="zh-CN" sz="2800" b="1" baseline="-30000" dirty="0" smtClean="0"/>
              <a:t>0</a:t>
            </a:r>
            <a:r>
              <a:rPr lang="en-US" altLang="zh-CN" sz="2800" b="1" dirty="0" smtClean="0"/>
              <a:t>，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    P=N(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</a:t>
            </a:r>
            <a:endParaRPr lang="zh-CN" altLang="en-US" sz="2800" b="1" dirty="0" smtClean="0"/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3，如果不满足结束条件，则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4，</a:t>
            </a:r>
            <a:r>
              <a:rPr lang="en-US" altLang="zh-CN" sz="2800" b="1" dirty="0" smtClean="0"/>
              <a:t>Begin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5，	  </a:t>
            </a:r>
            <a:r>
              <a:rPr lang="zh-CN" altLang="en-US" sz="2800" b="1" dirty="0" smtClean="0"/>
              <a:t>选择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的一个子集</a:t>
            </a:r>
            <a:r>
              <a:rPr lang="en-US" altLang="zh-CN" sz="2800" b="1" dirty="0" err="1" smtClean="0"/>
              <a:t>P'，x</a:t>
            </a:r>
            <a:r>
              <a:rPr lang="en-US" altLang="zh-CN" sz="2800" b="1" baseline="-30000" dirty="0" err="1" smtClean="0"/>
              <a:t>n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P'</a:t>
            </a:r>
            <a:r>
              <a:rPr lang="zh-CN" altLang="en-US" sz="2800" b="1" dirty="0" smtClean="0"/>
              <a:t>中的最优解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6，	  如果</a:t>
            </a:r>
            <a:r>
              <a:rPr lang="en-US" altLang="zh-CN" sz="2800" b="1" dirty="0" smtClean="0"/>
              <a:t>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) &lt; f(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)，</a:t>
            </a:r>
            <a:r>
              <a:rPr lang="zh-CN" altLang="en-US" sz="2800" b="1" dirty="0" smtClean="0"/>
              <a:t>则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 ＝ 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err="1" smtClean="0"/>
              <a:t>，P</a:t>
            </a:r>
            <a:r>
              <a:rPr lang="en-US" altLang="zh-CN" sz="2800" b="1" dirty="0" smtClean="0"/>
              <a:t> = N(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30000" dirty="0" err="1" smtClean="0"/>
              <a:t>b</a:t>
            </a:r>
            <a:r>
              <a:rPr lang="en-US" altLang="zh-CN" sz="2800" b="1" dirty="0" smtClean="0"/>
              <a:t>)，</a:t>
            </a:r>
            <a:r>
              <a:rPr lang="zh-CN" altLang="en-US" sz="2800" b="1" dirty="0" smtClean="0"/>
              <a:t>转3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7，	  否则</a:t>
            </a:r>
            <a:r>
              <a:rPr lang="en-US" altLang="zh-CN" sz="2800" b="1" dirty="0" smtClean="0"/>
              <a:t>P = P – P'，</a:t>
            </a:r>
            <a:r>
              <a:rPr lang="zh-CN" altLang="en-US" sz="2800" b="1" dirty="0" smtClean="0"/>
              <a:t>转3。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8，</a:t>
            </a:r>
            <a:r>
              <a:rPr lang="en-US" altLang="zh-CN" sz="2800" b="1" dirty="0" smtClean="0"/>
              <a:t>End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9，k = k+1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10，</a:t>
            </a:r>
            <a:r>
              <a:rPr lang="zh-CN" altLang="en-US" sz="2800" b="1" dirty="0" smtClean="0"/>
              <a:t>如果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达到了指定的次数，则从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个结果中选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   择一个最好的结果输出，否则转（2）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11，输出结果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12，结束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多种方法的集成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39158"/>
            <a:ext cx="7772400" cy="408064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以上几种解决方法可以结合在一起使用，比如我们将在后面介绍的模拟退火方法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就是第一、第二种方法的结合。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8440"/>
            <a:ext cx="7772400" cy="4556235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皇后搜索算法（</a:t>
            </a:r>
            <a:r>
              <a:rPr lang="en-US" altLang="zh-CN" sz="2800" b="1" dirty="0" smtClean="0"/>
              <a:t>Queen Search）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1，</a:t>
            </a:r>
            <a:r>
              <a:rPr lang="zh-CN" altLang="en-US" sz="2800" b="1" dirty="0" smtClean="0"/>
              <a:t>随机地将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个皇后分布在棋盘上，使得棋盘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 的每行、每列只有一个皇后。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2，计算皇后间的冲突数</a:t>
            </a:r>
            <a:r>
              <a:rPr lang="en-US" altLang="zh-CN" sz="2800" b="1" dirty="0" smtClean="0"/>
              <a:t>conflicts。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3，</a:t>
            </a:r>
            <a:r>
              <a:rPr lang="zh-CN" altLang="en-US" sz="2800" b="1" dirty="0" smtClean="0"/>
              <a:t>如果冲突数</a:t>
            </a:r>
            <a:r>
              <a:rPr lang="en-US" altLang="zh-CN" sz="2800" b="1" dirty="0" smtClean="0"/>
              <a:t>conflicts</a:t>
            </a:r>
            <a:r>
              <a:rPr lang="zh-CN" altLang="en-US" sz="2800" b="1" dirty="0" smtClean="0"/>
              <a:t>等于0，则转（6）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4，对于棋盘上的任意两个皇后，交换他们的行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  或者列，如果交换后的冲突数</a:t>
            </a:r>
            <a:r>
              <a:rPr lang="en-US" altLang="zh-CN" sz="2800" b="1" dirty="0" smtClean="0"/>
              <a:t>conflicts</a:t>
            </a:r>
            <a:r>
              <a:rPr lang="zh-CN" altLang="en-US" sz="2800" b="1" dirty="0" smtClean="0"/>
              <a:t>减少，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 则接受这种交换，更新冲突数</a:t>
            </a:r>
            <a:r>
              <a:rPr lang="en-US" altLang="zh-CN" sz="2800" b="1" dirty="0" smtClean="0"/>
              <a:t>conflicts，</a:t>
            </a:r>
            <a:r>
              <a:rPr lang="zh-CN" altLang="en-US" sz="2800" b="1" dirty="0" smtClean="0"/>
              <a:t>转3。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5，如果陷入了局部极小，既交换了所有的皇后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   后，冲突数仍然不能下降，则转1。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6，输出结果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7，结束。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局部搜索方法求解百万皇后问题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不同规模下皇后问题的</a:t>
            </a:r>
            <a:br>
              <a:rPr lang="zh-CN" altLang="en-US" smtClean="0">
                <a:latin typeface="Times New Roman" pitchFamily="18" charset="0"/>
              </a:rPr>
            </a:br>
            <a:r>
              <a:rPr lang="zh-CN" altLang="en-US" smtClean="0">
                <a:latin typeface="Times New Roman" pitchFamily="18" charset="0"/>
              </a:rPr>
              <a:t>平均求解时间</a:t>
            </a:r>
            <a:r>
              <a:rPr lang="zh-CN" altLang="en-US" smtClean="0"/>
              <a:t>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533400" y="2420938"/>
            <a:ext cx="8305800" cy="2747962"/>
            <a:chOff x="-3" y="-3"/>
            <a:chExt cx="4104" cy="774"/>
          </a:xfrm>
        </p:grpSpPr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0" y="0"/>
              <a:ext cx="4098" cy="768"/>
              <a:chOff x="0" y="0"/>
              <a:chExt cx="4098" cy="768"/>
            </a:xfrm>
          </p:grpSpPr>
          <p:grpSp>
            <p:nvGrpSpPr>
              <p:cNvPr id="4" name="Group 72"/>
              <p:cNvGrpSpPr>
                <a:grpSpLocks/>
              </p:cNvGrpSpPr>
              <p:nvPr/>
            </p:nvGrpSpPr>
            <p:grpSpPr bwMode="auto">
              <a:xfrm>
                <a:off x="0" y="0"/>
                <a:ext cx="696" cy="384"/>
                <a:chOff x="0" y="0"/>
                <a:chExt cx="696" cy="384"/>
              </a:xfrm>
            </p:grpSpPr>
            <p:sp>
              <p:nvSpPr>
                <p:cNvPr id="75829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1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/>
                    <a:t>皇   后   </a:t>
                  </a:r>
                  <a:r>
                    <a:rPr lang="zh-CN" altLang="en-US" sz="1800" b="1" dirty="0" smtClean="0"/>
                    <a:t>数</a:t>
                  </a:r>
                  <a:endParaRPr lang="zh-CN" altLang="en-US" sz="1800" b="1" dirty="0"/>
                </a:p>
              </p:txBody>
            </p:sp>
            <p:sp>
              <p:nvSpPr>
                <p:cNvPr id="75830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74"/>
              <p:cNvGrpSpPr>
                <a:grpSpLocks/>
              </p:cNvGrpSpPr>
              <p:nvPr/>
            </p:nvGrpSpPr>
            <p:grpSpPr bwMode="auto">
              <a:xfrm>
                <a:off x="696" y="0"/>
                <a:ext cx="486" cy="384"/>
                <a:chOff x="696" y="0"/>
                <a:chExt cx="486" cy="384"/>
              </a:xfrm>
            </p:grpSpPr>
            <p:sp>
              <p:nvSpPr>
                <p:cNvPr id="75827" name="Rectangle 56"/>
                <p:cNvSpPr>
                  <a:spLocks noChangeArrowheads="1"/>
                </p:cNvSpPr>
                <p:nvPr/>
              </p:nvSpPr>
              <p:spPr bwMode="auto">
                <a:xfrm>
                  <a:off x="739" y="0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100</a:t>
                  </a:r>
                  <a:endParaRPr lang="zh-CN" altLang="en-US" sz="1800" b="1" dirty="0"/>
                </a:p>
              </p:txBody>
            </p:sp>
            <p:sp>
              <p:nvSpPr>
                <p:cNvPr id="75828" name="Rectangle 73"/>
                <p:cNvSpPr>
                  <a:spLocks noChangeArrowheads="1"/>
                </p:cNvSpPr>
                <p:nvPr/>
              </p:nvSpPr>
              <p:spPr bwMode="auto">
                <a:xfrm>
                  <a:off x="696" y="0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1182" y="0"/>
                <a:ext cx="486" cy="384"/>
                <a:chOff x="1182" y="0"/>
                <a:chExt cx="486" cy="384"/>
              </a:xfrm>
            </p:grpSpPr>
            <p:sp>
              <p:nvSpPr>
                <p:cNvPr id="75825" name="Rectangle 57"/>
                <p:cNvSpPr>
                  <a:spLocks noChangeArrowheads="1"/>
                </p:cNvSpPr>
                <p:nvPr/>
              </p:nvSpPr>
              <p:spPr bwMode="auto">
                <a:xfrm>
                  <a:off x="1225" y="0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500</a:t>
                  </a:r>
                  <a:endParaRPr lang="zh-CN" altLang="en-US" sz="1800" b="1" dirty="0"/>
                </a:p>
              </p:txBody>
            </p:sp>
            <p:sp>
              <p:nvSpPr>
                <p:cNvPr id="75826" name="Rectangle 75"/>
                <p:cNvSpPr>
                  <a:spLocks noChangeArrowheads="1"/>
                </p:cNvSpPr>
                <p:nvPr/>
              </p:nvSpPr>
              <p:spPr bwMode="auto">
                <a:xfrm>
                  <a:off x="1182" y="0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78"/>
              <p:cNvGrpSpPr>
                <a:grpSpLocks/>
              </p:cNvGrpSpPr>
              <p:nvPr/>
            </p:nvGrpSpPr>
            <p:grpSpPr bwMode="auto">
              <a:xfrm>
                <a:off x="1668" y="0"/>
                <a:ext cx="486" cy="384"/>
                <a:chOff x="1668" y="0"/>
                <a:chExt cx="486" cy="384"/>
              </a:xfrm>
            </p:grpSpPr>
            <p:sp>
              <p:nvSpPr>
                <p:cNvPr id="75823" name="Rectangle 58"/>
                <p:cNvSpPr>
                  <a:spLocks noChangeArrowheads="1"/>
                </p:cNvSpPr>
                <p:nvPr/>
              </p:nvSpPr>
              <p:spPr bwMode="auto">
                <a:xfrm>
                  <a:off x="1711" y="0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1000</a:t>
                  </a:r>
                  <a:endParaRPr lang="zh-CN" altLang="en-US" sz="1800" b="1" dirty="0"/>
                </a:p>
              </p:txBody>
            </p:sp>
            <p:sp>
              <p:nvSpPr>
                <p:cNvPr id="75824" name="Rectangle 77"/>
                <p:cNvSpPr>
                  <a:spLocks noChangeArrowheads="1"/>
                </p:cNvSpPr>
                <p:nvPr/>
              </p:nvSpPr>
              <p:spPr bwMode="auto">
                <a:xfrm>
                  <a:off x="1668" y="0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80"/>
              <p:cNvGrpSpPr>
                <a:grpSpLocks/>
              </p:cNvGrpSpPr>
              <p:nvPr/>
            </p:nvGrpSpPr>
            <p:grpSpPr bwMode="auto">
              <a:xfrm>
                <a:off x="2154" y="0"/>
                <a:ext cx="486" cy="384"/>
                <a:chOff x="2154" y="0"/>
                <a:chExt cx="486" cy="384"/>
              </a:xfrm>
            </p:grpSpPr>
            <p:sp>
              <p:nvSpPr>
                <p:cNvPr id="75821" name="Rectangle 59"/>
                <p:cNvSpPr>
                  <a:spLocks noChangeArrowheads="1"/>
                </p:cNvSpPr>
                <p:nvPr/>
              </p:nvSpPr>
              <p:spPr bwMode="auto">
                <a:xfrm>
                  <a:off x="2197" y="0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2000</a:t>
                  </a:r>
                  <a:endParaRPr lang="zh-CN" altLang="en-US" sz="1800" b="1" dirty="0"/>
                </a:p>
              </p:txBody>
            </p:sp>
            <p:sp>
              <p:nvSpPr>
                <p:cNvPr id="75822" name="Rectangle 79"/>
                <p:cNvSpPr>
                  <a:spLocks noChangeArrowheads="1"/>
                </p:cNvSpPr>
                <p:nvPr/>
              </p:nvSpPr>
              <p:spPr bwMode="auto">
                <a:xfrm>
                  <a:off x="2154" y="0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82"/>
              <p:cNvGrpSpPr>
                <a:grpSpLocks/>
              </p:cNvGrpSpPr>
              <p:nvPr/>
            </p:nvGrpSpPr>
            <p:grpSpPr bwMode="auto">
              <a:xfrm>
                <a:off x="2640" y="0"/>
                <a:ext cx="486" cy="384"/>
                <a:chOff x="2640" y="0"/>
                <a:chExt cx="486" cy="384"/>
              </a:xfrm>
            </p:grpSpPr>
            <p:sp>
              <p:nvSpPr>
                <p:cNvPr id="75819" name="Rectangle 60"/>
                <p:cNvSpPr>
                  <a:spLocks noChangeArrowheads="1"/>
                </p:cNvSpPr>
                <p:nvPr/>
              </p:nvSpPr>
              <p:spPr bwMode="auto">
                <a:xfrm>
                  <a:off x="2683" y="0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5000</a:t>
                  </a:r>
                  <a:endParaRPr lang="zh-CN" altLang="en-US" sz="1800" b="1" dirty="0"/>
                </a:p>
              </p:txBody>
            </p:sp>
            <p:sp>
              <p:nvSpPr>
                <p:cNvPr id="75820" name="Rectangle 81"/>
                <p:cNvSpPr>
                  <a:spLocks noChangeArrowheads="1"/>
                </p:cNvSpPr>
                <p:nvPr/>
              </p:nvSpPr>
              <p:spPr bwMode="auto">
                <a:xfrm>
                  <a:off x="2640" y="0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84"/>
              <p:cNvGrpSpPr>
                <a:grpSpLocks/>
              </p:cNvGrpSpPr>
              <p:nvPr/>
            </p:nvGrpSpPr>
            <p:grpSpPr bwMode="auto">
              <a:xfrm>
                <a:off x="3126" y="0"/>
                <a:ext cx="486" cy="384"/>
                <a:chOff x="3126" y="0"/>
                <a:chExt cx="486" cy="384"/>
              </a:xfrm>
            </p:grpSpPr>
            <p:sp>
              <p:nvSpPr>
                <p:cNvPr id="75817" name="Rectangle 61"/>
                <p:cNvSpPr>
                  <a:spLocks noChangeArrowheads="1"/>
                </p:cNvSpPr>
                <p:nvPr/>
              </p:nvSpPr>
              <p:spPr bwMode="auto">
                <a:xfrm>
                  <a:off x="3169" y="0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10000</a:t>
                  </a:r>
                  <a:endParaRPr lang="zh-CN" altLang="en-US" sz="1800" b="1" dirty="0"/>
                </a:p>
              </p:txBody>
            </p:sp>
            <p:sp>
              <p:nvSpPr>
                <p:cNvPr id="75818" name="Rectangle 83"/>
                <p:cNvSpPr>
                  <a:spLocks noChangeArrowheads="1"/>
                </p:cNvSpPr>
                <p:nvPr/>
              </p:nvSpPr>
              <p:spPr bwMode="auto">
                <a:xfrm>
                  <a:off x="3126" y="0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86"/>
              <p:cNvGrpSpPr>
                <a:grpSpLocks/>
              </p:cNvGrpSpPr>
              <p:nvPr/>
            </p:nvGrpSpPr>
            <p:grpSpPr bwMode="auto">
              <a:xfrm>
                <a:off x="3612" y="0"/>
                <a:ext cx="486" cy="384"/>
                <a:chOff x="3612" y="0"/>
                <a:chExt cx="486" cy="384"/>
              </a:xfrm>
            </p:grpSpPr>
            <p:sp>
              <p:nvSpPr>
                <p:cNvPr id="75815" name="Rectangle 62"/>
                <p:cNvSpPr>
                  <a:spLocks noChangeArrowheads="1"/>
                </p:cNvSpPr>
                <p:nvPr/>
              </p:nvSpPr>
              <p:spPr bwMode="auto">
                <a:xfrm>
                  <a:off x="3655" y="0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30000</a:t>
                  </a:r>
                  <a:endParaRPr lang="zh-CN" altLang="en-US" sz="1800" b="1" dirty="0"/>
                </a:p>
              </p:txBody>
            </p:sp>
            <p:sp>
              <p:nvSpPr>
                <p:cNvPr id="75816" name="Rectangle 85"/>
                <p:cNvSpPr>
                  <a:spLocks noChangeArrowheads="1"/>
                </p:cNvSpPr>
                <p:nvPr/>
              </p:nvSpPr>
              <p:spPr bwMode="auto">
                <a:xfrm>
                  <a:off x="3612" y="0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88"/>
              <p:cNvGrpSpPr>
                <a:grpSpLocks/>
              </p:cNvGrpSpPr>
              <p:nvPr/>
            </p:nvGrpSpPr>
            <p:grpSpPr bwMode="auto">
              <a:xfrm>
                <a:off x="0" y="384"/>
                <a:ext cx="696" cy="384"/>
                <a:chOff x="0" y="384"/>
                <a:chExt cx="696" cy="384"/>
              </a:xfrm>
            </p:grpSpPr>
            <p:sp>
              <p:nvSpPr>
                <p:cNvPr id="75813" name="Rectangle 63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61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/>
                    <a:t>平均时间（秒</a:t>
                  </a:r>
                  <a:r>
                    <a:rPr lang="zh-CN" altLang="en-US" sz="1800" b="1" dirty="0" smtClean="0"/>
                    <a:t>）</a:t>
                  </a:r>
                  <a:endParaRPr lang="zh-CN" altLang="en-US" sz="1800" b="1" dirty="0"/>
                </a:p>
              </p:txBody>
            </p:sp>
            <p:sp>
              <p:nvSpPr>
                <p:cNvPr id="75814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6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90"/>
              <p:cNvGrpSpPr>
                <a:grpSpLocks/>
              </p:cNvGrpSpPr>
              <p:nvPr/>
            </p:nvGrpSpPr>
            <p:grpSpPr bwMode="auto">
              <a:xfrm>
                <a:off x="696" y="384"/>
                <a:ext cx="486" cy="384"/>
                <a:chOff x="696" y="384"/>
                <a:chExt cx="486" cy="384"/>
              </a:xfrm>
            </p:grpSpPr>
            <p:sp>
              <p:nvSpPr>
                <p:cNvPr id="75811" name="Rectangle 64"/>
                <p:cNvSpPr>
                  <a:spLocks noChangeArrowheads="1"/>
                </p:cNvSpPr>
                <p:nvPr/>
              </p:nvSpPr>
              <p:spPr bwMode="auto">
                <a:xfrm>
                  <a:off x="739" y="384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5</a:t>
                  </a:r>
                  <a:endParaRPr lang="zh-CN" altLang="en-US" sz="1800" b="1" dirty="0"/>
                </a:p>
              </p:txBody>
            </p:sp>
            <p:sp>
              <p:nvSpPr>
                <p:cNvPr id="75812" name="Rectangle 89"/>
                <p:cNvSpPr>
                  <a:spLocks noChangeArrowheads="1"/>
                </p:cNvSpPr>
                <p:nvPr/>
              </p:nvSpPr>
              <p:spPr bwMode="auto">
                <a:xfrm>
                  <a:off x="696" y="384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92"/>
              <p:cNvGrpSpPr>
                <a:grpSpLocks/>
              </p:cNvGrpSpPr>
              <p:nvPr/>
            </p:nvGrpSpPr>
            <p:grpSpPr bwMode="auto">
              <a:xfrm>
                <a:off x="1182" y="384"/>
                <a:ext cx="486" cy="384"/>
                <a:chOff x="1182" y="384"/>
                <a:chExt cx="486" cy="384"/>
              </a:xfrm>
            </p:grpSpPr>
            <p:sp>
              <p:nvSpPr>
                <p:cNvPr id="75809" name="Rectangle 65"/>
                <p:cNvSpPr>
                  <a:spLocks noChangeArrowheads="1"/>
                </p:cNvSpPr>
                <p:nvPr/>
              </p:nvSpPr>
              <p:spPr bwMode="auto">
                <a:xfrm>
                  <a:off x="1225" y="384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5</a:t>
                  </a:r>
                  <a:endParaRPr lang="zh-CN" altLang="en-US" sz="1800" b="1" dirty="0"/>
                </a:p>
              </p:txBody>
            </p:sp>
            <p:sp>
              <p:nvSpPr>
                <p:cNvPr id="75810" name="Rectangle 91"/>
                <p:cNvSpPr>
                  <a:spLocks noChangeArrowheads="1"/>
                </p:cNvSpPr>
                <p:nvPr/>
              </p:nvSpPr>
              <p:spPr bwMode="auto">
                <a:xfrm>
                  <a:off x="1182" y="384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94"/>
              <p:cNvGrpSpPr>
                <a:grpSpLocks/>
              </p:cNvGrpSpPr>
              <p:nvPr/>
            </p:nvGrpSpPr>
            <p:grpSpPr bwMode="auto">
              <a:xfrm>
                <a:off x="1668" y="384"/>
                <a:ext cx="486" cy="384"/>
                <a:chOff x="1668" y="384"/>
                <a:chExt cx="486" cy="384"/>
              </a:xfrm>
            </p:grpSpPr>
            <p:sp>
              <p:nvSpPr>
                <p:cNvPr id="75807" name="Rectangle 66"/>
                <p:cNvSpPr>
                  <a:spLocks noChangeArrowheads="1"/>
                </p:cNvSpPr>
                <p:nvPr/>
              </p:nvSpPr>
              <p:spPr bwMode="auto">
                <a:xfrm>
                  <a:off x="1711" y="384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12</a:t>
                  </a:r>
                  <a:endParaRPr lang="zh-CN" altLang="en-US" sz="1800" b="1" dirty="0"/>
                </a:p>
              </p:txBody>
            </p:sp>
            <p:sp>
              <p:nvSpPr>
                <p:cNvPr id="75808" name="Rectangle 93"/>
                <p:cNvSpPr>
                  <a:spLocks noChangeArrowheads="1"/>
                </p:cNvSpPr>
                <p:nvPr/>
              </p:nvSpPr>
              <p:spPr bwMode="auto">
                <a:xfrm>
                  <a:off x="1668" y="384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96"/>
              <p:cNvGrpSpPr>
                <a:grpSpLocks/>
              </p:cNvGrpSpPr>
              <p:nvPr/>
            </p:nvGrpSpPr>
            <p:grpSpPr bwMode="auto">
              <a:xfrm>
                <a:off x="2154" y="384"/>
                <a:ext cx="486" cy="384"/>
                <a:chOff x="2154" y="384"/>
                <a:chExt cx="486" cy="384"/>
              </a:xfrm>
            </p:grpSpPr>
            <p:sp>
              <p:nvSpPr>
                <p:cNvPr id="75805" name="Rectangle 67"/>
                <p:cNvSpPr>
                  <a:spLocks noChangeArrowheads="1"/>
                </p:cNvSpPr>
                <p:nvPr/>
              </p:nvSpPr>
              <p:spPr bwMode="auto">
                <a:xfrm>
                  <a:off x="2197" y="384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28</a:t>
                  </a:r>
                  <a:endParaRPr lang="zh-CN" altLang="en-US" sz="1800" b="1" dirty="0"/>
                </a:p>
              </p:txBody>
            </p:sp>
            <p:sp>
              <p:nvSpPr>
                <p:cNvPr id="75806" name="Rectangle 95"/>
                <p:cNvSpPr>
                  <a:spLocks noChangeArrowheads="1"/>
                </p:cNvSpPr>
                <p:nvPr/>
              </p:nvSpPr>
              <p:spPr bwMode="auto">
                <a:xfrm>
                  <a:off x="2154" y="384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98"/>
              <p:cNvGrpSpPr>
                <a:grpSpLocks/>
              </p:cNvGrpSpPr>
              <p:nvPr/>
            </p:nvGrpSpPr>
            <p:grpSpPr bwMode="auto">
              <a:xfrm>
                <a:off x="2640" y="384"/>
                <a:ext cx="486" cy="384"/>
                <a:chOff x="2640" y="384"/>
                <a:chExt cx="486" cy="384"/>
              </a:xfrm>
            </p:grpSpPr>
            <p:sp>
              <p:nvSpPr>
                <p:cNvPr id="75803" name="Rectangle 68"/>
                <p:cNvSpPr>
                  <a:spLocks noChangeArrowheads="1"/>
                </p:cNvSpPr>
                <p:nvPr/>
              </p:nvSpPr>
              <p:spPr bwMode="auto">
                <a:xfrm>
                  <a:off x="2683" y="384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170</a:t>
                  </a:r>
                  <a:endParaRPr lang="zh-CN" altLang="en-US" sz="1800" b="1" dirty="0"/>
                </a:p>
              </p:txBody>
            </p:sp>
            <p:sp>
              <p:nvSpPr>
                <p:cNvPr id="75804" name="Rectangle 97"/>
                <p:cNvSpPr>
                  <a:spLocks noChangeArrowheads="1"/>
                </p:cNvSpPr>
                <p:nvPr/>
              </p:nvSpPr>
              <p:spPr bwMode="auto">
                <a:xfrm>
                  <a:off x="2640" y="384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100"/>
              <p:cNvGrpSpPr>
                <a:grpSpLocks/>
              </p:cNvGrpSpPr>
              <p:nvPr/>
            </p:nvGrpSpPr>
            <p:grpSpPr bwMode="auto">
              <a:xfrm>
                <a:off x="3126" y="384"/>
                <a:ext cx="486" cy="384"/>
                <a:chOff x="3126" y="384"/>
                <a:chExt cx="486" cy="384"/>
              </a:xfrm>
            </p:grpSpPr>
            <p:sp>
              <p:nvSpPr>
                <p:cNvPr id="75801" name="Rectangle 69"/>
                <p:cNvSpPr>
                  <a:spLocks noChangeArrowheads="1"/>
                </p:cNvSpPr>
                <p:nvPr/>
              </p:nvSpPr>
              <p:spPr bwMode="auto">
                <a:xfrm>
                  <a:off x="3169" y="384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900</a:t>
                  </a:r>
                  <a:endParaRPr lang="zh-CN" altLang="en-US" sz="1800" b="1" dirty="0"/>
                </a:p>
              </p:txBody>
            </p:sp>
            <p:sp>
              <p:nvSpPr>
                <p:cNvPr id="75802" name="Rectangle 99"/>
                <p:cNvSpPr>
                  <a:spLocks noChangeArrowheads="1"/>
                </p:cNvSpPr>
                <p:nvPr/>
              </p:nvSpPr>
              <p:spPr bwMode="auto">
                <a:xfrm>
                  <a:off x="3126" y="384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02"/>
              <p:cNvGrpSpPr>
                <a:grpSpLocks/>
              </p:cNvGrpSpPr>
              <p:nvPr/>
            </p:nvGrpSpPr>
            <p:grpSpPr bwMode="auto">
              <a:xfrm>
                <a:off x="3612" y="384"/>
                <a:ext cx="486" cy="384"/>
                <a:chOff x="3612" y="384"/>
                <a:chExt cx="486" cy="384"/>
              </a:xfrm>
            </p:grpSpPr>
            <p:sp>
              <p:nvSpPr>
                <p:cNvPr id="75799" name="Rectangle 70"/>
                <p:cNvSpPr>
                  <a:spLocks noChangeArrowheads="1"/>
                </p:cNvSpPr>
                <p:nvPr/>
              </p:nvSpPr>
              <p:spPr bwMode="auto">
                <a:xfrm>
                  <a:off x="3655" y="384"/>
                  <a:ext cx="4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1800" b="1" dirty="0" smtClean="0"/>
                    <a:t>10000</a:t>
                  </a:r>
                  <a:endParaRPr lang="zh-CN" altLang="en-US" sz="1800" b="1" dirty="0"/>
                </a:p>
              </p:txBody>
            </p:sp>
            <p:sp>
              <p:nvSpPr>
                <p:cNvPr id="75800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12" y="384"/>
                  <a:ext cx="4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782" name="Rectangle 104"/>
            <p:cNvSpPr>
              <a:spLocks noChangeArrowheads="1"/>
            </p:cNvSpPr>
            <p:nvPr/>
          </p:nvSpPr>
          <p:spPr bwMode="auto">
            <a:xfrm>
              <a:off x="-3" y="-3"/>
              <a:ext cx="4104" cy="77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780" name="Text Box 106"/>
          <p:cNvSpPr txBox="1">
            <a:spLocks noChangeArrowheads="1"/>
          </p:cNvSpPr>
          <p:nvPr/>
        </p:nvSpPr>
        <p:spPr bwMode="auto">
          <a:xfrm>
            <a:off x="539750" y="5661025"/>
            <a:ext cx="6119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说明：早期比较慢的机器的结果</a:t>
            </a:r>
            <a:r>
              <a:rPr lang="en-US" altLang="zh-CN"/>
              <a:t>(PIII)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模拟退火算法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6454"/>
            <a:ext cx="7772400" cy="403334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是局部搜索算法的一种扩展</a:t>
            </a:r>
          </a:p>
          <a:p>
            <a:pPr eaLnBrk="1" hangingPunct="1"/>
            <a:r>
              <a:rPr lang="zh-CN" altLang="en-US" sz="3200" b="1" dirty="0" smtClean="0"/>
              <a:t>最早由</a:t>
            </a:r>
            <a:r>
              <a:rPr lang="en-US" altLang="zh-CN" sz="3200" b="1" dirty="0" smtClean="0"/>
              <a:t>Metropolis</a:t>
            </a:r>
            <a:r>
              <a:rPr lang="zh-CN" altLang="en-US" sz="3200" b="1" dirty="0" smtClean="0"/>
              <a:t>在1953年提出，</a:t>
            </a:r>
            <a:r>
              <a:rPr lang="en-US" altLang="zh-CN" sz="3200" b="1" dirty="0" smtClean="0"/>
              <a:t>Kirkpatrick</a:t>
            </a:r>
            <a:r>
              <a:rPr lang="zh-CN" altLang="en-US" sz="3200" b="1" dirty="0" smtClean="0"/>
              <a:t>等人在1983年成功地将模拟退火算法用于求解组合优化问题。 </a:t>
            </a:r>
          </a:p>
          <a:p>
            <a:pPr eaLnBrk="1" hangingPunct="1"/>
            <a:r>
              <a:rPr lang="zh-CN" altLang="en-US" sz="3200" b="1" dirty="0" smtClean="0"/>
              <a:t>基本思想是借用金属的退火过程改进局部搜索算法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固体退火过程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3500" b="1" dirty="0" smtClean="0">
                <a:solidFill>
                  <a:srgbClr val="FF0000"/>
                </a:solidFill>
              </a:rPr>
              <a:t>溶解过程：</a:t>
            </a:r>
            <a:r>
              <a:rPr lang="zh-CN" altLang="en-US" sz="3500" b="1" dirty="0" smtClean="0"/>
              <a:t>随着温度的不断上升，粒子逐渐脱离开其平衡位置，变得越来越自由，直到达到固体的溶解温度，粒子排列从原来的有序状态变为完全的无序状态。 </a:t>
            </a:r>
          </a:p>
          <a:p>
            <a:pPr eaLnBrk="1" hangingPunct="1"/>
            <a:r>
              <a:rPr lang="zh-CN" altLang="en-US" sz="3500" b="1" dirty="0" smtClean="0">
                <a:solidFill>
                  <a:srgbClr val="FF0000"/>
                </a:solidFill>
              </a:rPr>
              <a:t>退火过程：</a:t>
            </a:r>
            <a:r>
              <a:rPr lang="zh-CN" altLang="en-US" sz="3500" b="1" dirty="0" smtClean="0"/>
              <a:t>随着温度的下降，粒子的热运动逐渐减弱，粒子逐渐停留在不同的状态，其排列也从无序向有序方向发展，直至到温度很低时，粒子重新以一定的结构排列。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粒子不同的排列结构，对应着不同的能量水平。如果退火过程是缓慢进行的，也就是说，温度的下降如果非常缓慢的话，使得在每个温度下，粒子的排列都达到一种平衡态，则当温度趋于0（绝对温度）时，系统的能量将趋于最小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如果以粒子的排列或者相应的能量来表达固体所处的状态，在温度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下，固体所处的状态具有一定的随机性。一方面，物理系统倾向于能量较低的状态，另一方面，热运动又妨碍了系统准确落入低能状态。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Metropolis</a:t>
            </a:r>
            <a:r>
              <a:rPr lang="zh-CN" altLang="en-US" smtClean="0">
                <a:latin typeface="Times New Roman" pitchFamily="18" charset="0"/>
              </a:rPr>
              <a:t>准则</a:t>
            </a:r>
            <a:r>
              <a:rPr lang="zh-CN" altLang="en-US" smtClean="0"/>
              <a:t>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3200" b="1" dirty="0" smtClean="0"/>
              <a:t>从状态</a:t>
            </a:r>
            <a:r>
              <a:rPr lang="en-US" altLang="zh-CN" sz="3200" b="1" dirty="0" err="1" smtClean="0"/>
              <a:t>i</a:t>
            </a:r>
            <a:r>
              <a:rPr lang="zh-CN" altLang="en-US" sz="3200" b="1" dirty="0" smtClean="0"/>
              <a:t>转换为状态</a:t>
            </a:r>
            <a:r>
              <a:rPr lang="en-US" altLang="zh-CN" sz="3200" b="1" dirty="0" smtClean="0"/>
              <a:t>j</a:t>
            </a:r>
            <a:r>
              <a:rPr lang="zh-CN" altLang="en-US" sz="3200" b="1" dirty="0" smtClean="0"/>
              <a:t>的准则：</a:t>
            </a:r>
          </a:p>
          <a:p>
            <a:pPr algn="just" eaLnBrk="1" hangingPunct="1"/>
            <a:r>
              <a:rPr lang="zh-CN" altLang="en-US" sz="3200" b="1" dirty="0" smtClean="0"/>
              <a:t>如果</a:t>
            </a:r>
            <a:r>
              <a:rPr lang="en-US" altLang="zh-CN" sz="3200" b="1" dirty="0" smtClean="0"/>
              <a:t>E(j)≤E(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)，</a:t>
            </a:r>
            <a:r>
              <a:rPr lang="zh-CN" altLang="en-US" sz="3200" b="1" dirty="0" smtClean="0"/>
              <a:t>则状态转换被接受；</a:t>
            </a:r>
          </a:p>
          <a:p>
            <a:pPr eaLnBrk="1" hangingPunct="1"/>
            <a:r>
              <a:rPr lang="zh-CN" altLang="en-US" sz="3200" b="1" dirty="0" smtClean="0"/>
              <a:t>如果</a:t>
            </a:r>
            <a:r>
              <a:rPr lang="en-US" altLang="zh-CN" sz="3200" b="1" dirty="0" smtClean="0"/>
              <a:t>E(j)＞E(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)，</a:t>
            </a:r>
            <a:r>
              <a:rPr lang="zh-CN" altLang="en-US" sz="3200" b="1" dirty="0" smtClean="0"/>
              <a:t>则状态转移被接受的概率为： 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r>
              <a:rPr lang="zh-CN" altLang="en-US" sz="3200" b="1" dirty="0" smtClean="0"/>
              <a:t>其中</a:t>
            </a:r>
            <a:r>
              <a:rPr lang="en-US" altLang="zh-CN" sz="3200" b="1" dirty="0" smtClean="0"/>
              <a:t>E(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)、E(j)</a:t>
            </a:r>
            <a:r>
              <a:rPr lang="zh-CN" altLang="en-US" sz="3200" b="1" dirty="0" smtClean="0"/>
              <a:t>分别表示在状态</a:t>
            </a:r>
            <a:r>
              <a:rPr lang="en-US" altLang="zh-CN" sz="3200" b="1" dirty="0" err="1" smtClean="0"/>
              <a:t>i、j</a:t>
            </a:r>
            <a:r>
              <a:rPr lang="zh-CN" altLang="en-US" sz="3200" b="1" dirty="0" smtClean="0"/>
              <a:t>下的能量，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是温度，</a:t>
            </a:r>
            <a:r>
              <a:rPr lang="en-US" altLang="zh-CN" sz="3200" b="1" dirty="0" smtClean="0"/>
              <a:t>K＞0</a:t>
            </a:r>
            <a:r>
              <a:rPr lang="zh-CN" altLang="en-US" sz="3200" b="1" dirty="0" smtClean="0"/>
              <a:t>是波尔兹曼常数。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214813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667000" y="3810000"/>
          <a:ext cx="2590800" cy="1041400"/>
        </p:xfrm>
        <a:graphic>
          <a:graphicData uri="http://schemas.openxmlformats.org/presentationml/2006/ole">
            <p:oleObj spid="_x0000_s195586" r:id="rId3" imgW="710891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在给定的温度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下，当进行足够多次的状态转换后，系统将达到热平衡。此时系统处于某个状态</a:t>
            </a:r>
            <a:r>
              <a:rPr lang="en-US" altLang="zh-CN" sz="3200" b="1" dirty="0" err="1" smtClean="0"/>
              <a:t>i</a:t>
            </a:r>
            <a:r>
              <a:rPr lang="zh-CN" altLang="en-US" sz="3200" b="1" dirty="0" smtClean="0"/>
              <a:t>的概率由波尔兹曼（</a:t>
            </a:r>
            <a:r>
              <a:rPr lang="en-US" altLang="zh-CN" sz="3200" b="1" dirty="0" smtClean="0"/>
              <a:t>Boltzmann）</a:t>
            </a:r>
            <a:r>
              <a:rPr lang="zh-CN" altLang="en-US" sz="3200" b="1" dirty="0" smtClean="0"/>
              <a:t>分布给出：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>
              <a:buNone/>
            </a:pPr>
            <a:r>
              <a:rPr lang="zh-CN" altLang="en-US" sz="3200" b="1" dirty="0" smtClean="0"/>
              <a:t>                                                          （6）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r>
              <a:rPr lang="zh-CN" altLang="en-US" sz="3200" b="1" dirty="0" smtClean="0"/>
              <a:t>其中                         为归一化因子，</a:t>
            </a:r>
            <a:r>
              <a:rPr lang="en-US" altLang="zh-CN" sz="3200" b="1" dirty="0" smtClean="0"/>
              <a:t>S</a:t>
            </a:r>
            <a:r>
              <a:rPr lang="zh-CN" altLang="en-US" sz="3200" b="1" dirty="0" smtClean="0"/>
              <a:t>是所有可能状态的集合。 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081463" y="310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667000" y="3124200"/>
          <a:ext cx="2590800" cy="1090613"/>
        </p:xfrm>
        <a:graphic>
          <a:graphicData uri="http://schemas.openxmlformats.org/presentationml/2006/ole">
            <p:oleObj spid="_x0000_s196610" r:id="rId3" imgW="977476" imgH="634725" progId="Equation.3">
              <p:embed/>
            </p:oleObj>
          </a:graphicData>
        </a:graphic>
      </p:graphicFrame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4033838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1978570" y="4419600"/>
          <a:ext cx="2362200" cy="806450"/>
        </p:xfrm>
        <a:graphic>
          <a:graphicData uri="http://schemas.openxmlformats.org/presentationml/2006/ole">
            <p:oleObj spid="_x0000_s196611" r:id="rId4" imgW="1079500" imgH="596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算法的时间复杂度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60330"/>
            <a:ext cx="7772400" cy="415946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对于组合优化问题，由于其可能的解是有限的，当问题的规模比较小时，总可以通过枚举的方法获得问题的最优解，但当问题的规模比较大时，就难于求解了。 </a:t>
            </a:r>
          </a:p>
          <a:p>
            <a:pPr eaLnBrk="1" hangingPunct="1"/>
            <a:r>
              <a:rPr lang="zh-CN" altLang="en-US" sz="3200" b="1" dirty="0" smtClean="0"/>
              <a:t>常用的算法复杂度函数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66988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19150" y="5260696"/>
          <a:ext cx="7907338" cy="474662"/>
        </p:xfrm>
        <a:graphic>
          <a:graphicData uri="http://schemas.openxmlformats.org/presentationml/2006/ole">
            <p:oleObj spid="_x0000_s191490" name="公式" r:id="rId3" imgW="3809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考察一下式（6）随温度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的变化情况：</a:t>
            </a:r>
          </a:p>
          <a:p>
            <a:pPr lvl="1" eaLnBrk="1" hangingPunct="1"/>
            <a:r>
              <a:rPr lang="zh-CN" altLang="en-US" sz="2800" b="1" dirty="0" smtClean="0"/>
              <a:t>同一温度下，两个能量不同的状态</a:t>
            </a:r>
          </a:p>
          <a:p>
            <a:pPr lvl="1" eaLnBrk="1" hangingPunct="1"/>
            <a:r>
              <a:rPr lang="zh-CN" altLang="en-US" sz="2800" b="1" dirty="0" smtClean="0"/>
              <a:t>高温下的情况</a:t>
            </a:r>
          </a:p>
          <a:p>
            <a:pPr lvl="1" eaLnBrk="1" hangingPunct="1"/>
            <a:r>
              <a:rPr lang="zh-CN" altLang="en-US" sz="2800" b="1" dirty="0" smtClean="0"/>
              <a:t>低温下的情况 </a:t>
            </a:r>
          </a:p>
          <a:p>
            <a:pPr lvl="1" eaLnBrk="1" hangingPunct="1"/>
            <a:r>
              <a:rPr lang="zh-CN" altLang="en-US" sz="2800" b="1" dirty="0" smtClean="0"/>
              <a:t>当温度下降时的情况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989888" cy="632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 smtClean="0"/>
              <a:t>在给定的温度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下，设有</a:t>
            </a:r>
            <a:r>
              <a:rPr lang="en-US" altLang="zh-CN" sz="3200" b="1" dirty="0" err="1" smtClean="0"/>
              <a:t>i、j</a:t>
            </a:r>
            <a:r>
              <a:rPr lang="zh-CN" altLang="en-US" sz="3200" b="1" dirty="0" smtClean="0"/>
              <a:t>两</a:t>
            </a:r>
            <a:r>
              <a:rPr lang="zh-CN" altLang="en-US" sz="3200" b="1" dirty="0" smtClean="0"/>
              <a:t>个</a:t>
            </a:r>
            <a:endParaRPr lang="en-US" altLang="zh-CN" sz="3200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b="1" smtClean="0"/>
              <a:t> </a:t>
            </a:r>
            <a:r>
              <a:rPr lang="en-US" altLang="zh-CN" sz="3200" b="1" smtClean="0"/>
              <a:t>  </a:t>
            </a:r>
            <a:r>
              <a:rPr lang="zh-CN" altLang="en-US" sz="3200" b="1" smtClean="0"/>
              <a:t>状态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E(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)＜E(j) 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</a:rPr>
              <a:t>即在任何温度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下，系统处于能量低的状态的概率大于处于能量高的状态的概率。 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3162300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447800" y="1447800"/>
          <a:ext cx="5105400" cy="3879850"/>
        </p:xfrm>
        <a:graphic>
          <a:graphicData uri="http://schemas.openxmlformats.org/presentationml/2006/ole">
            <p:oleObj spid="_x0000_s197634" r:id="rId3" imgW="2819400" imgH="2146300" progId="Equation.3">
              <p:embed/>
            </p:oleObj>
          </a:graphicData>
        </a:graphic>
      </p:graphicFrame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6248400" y="3124200"/>
            <a:ext cx="2485697" cy="914400"/>
          </a:xfrm>
          <a:prstGeom prst="wedgeRoundRectCallout">
            <a:avLst>
              <a:gd name="adj1" fmla="val -47204"/>
              <a:gd name="adj2" fmla="val 112847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dirty="0"/>
              <a:t>由于</a:t>
            </a:r>
            <a:r>
              <a:rPr lang="en-US" altLang="zh-CN" sz="2400" b="1" dirty="0"/>
              <a:t>E(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)＜E(j</a:t>
            </a:r>
            <a:r>
              <a:rPr lang="en-US" altLang="zh-CN" sz="2400" b="1" dirty="0" smtClean="0"/>
              <a:t>)</a:t>
            </a:r>
          </a:p>
          <a:p>
            <a:pPr algn="ctr"/>
            <a:r>
              <a:rPr lang="zh-CN" altLang="en-US" sz="2400" b="1" dirty="0" smtClean="0"/>
              <a:t>所以</a:t>
            </a:r>
            <a:r>
              <a:rPr lang="zh-CN" altLang="en-US" sz="2400" b="1" dirty="0"/>
              <a:t>该项小于1</a:t>
            </a:r>
            <a:r>
              <a:rPr lang="zh-CN" altLang="en-US" sz="2400" b="1" dirty="0">
                <a:solidFill>
                  <a:schemeClr val="fol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当温度趋于无穷时：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 其中|</a:t>
            </a:r>
            <a:r>
              <a:rPr lang="en-US" altLang="zh-CN" sz="3200" b="1" dirty="0" smtClean="0"/>
              <a:t>S|</a:t>
            </a:r>
            <a:r>
              <a:rPr lang="zh-CN" altLang="en-US" sz="3200" b="1" dirty="0" smtClean="0"/>
              <a:t>表示系统所有可能的状态数。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 </a:t>
            </a:r>
          </a:p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当温度很高时，系统处于各个状态的概率基本相等，接近于平均值，与所处状态的能量几乎无关。 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335280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600200" y="1143000"/>
          <a:ext cx="5029200" cy="1971675"/>
        </p:xfrm>
        <a:graphic>
          <a:graphicData uri="http://schemas.openxmlformats.org/presentationml/2006/ole">
            <p:oleObj spid="_x0000_s198658" r:id="rId3" imgW="2438400" imgH="119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当温度上升或下降时：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990850" y="1185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04800" y="0"/>
          <a:ext cx="8610600" cy="6705600"/>
        </p:xfrm>
        <a:graphic>
          <a:graphicData uri="http://schemas.openxmlformats.org/presentationml/2006/ole">
            <p:oleObj spid="_x0000_s199682" r:id="rId3" imgW="3162300" imgH="4483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076700"/>
            <a:ext cx="7772400" cy="17478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系统落入低能量状态的概率随着温度的下降单调上升，而系统落入高能量状态的概率随着温度的下降单调下降。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548063" y="3048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339975" y="2060575"/>
          <a:ext cx="4572000" cy="1438275"/>
        </p:xfrm>
        <a:graphic>
          <a:graphicData uri="http://schemas.openxmlformats.org/presentationml/2006/ole">
            <p:oleObj spid="_x0000_s200706" r:id="rId3" imgW="2044700" imgH="762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当温度趋于0时 ：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r>
              <a:rPr lang="zh-CN" altLang="en-US" sz="3200" b="1" dirty="0" smtClean="0"/>
              <a:t>设</a:t>
            </a:r>
            <a:r>
              <a:rPr lang="en-US" altLang="zh-CN" sz="3200" b="1" dirty="0" err="1" smtClean="0"/>
              <a:t>S</a:t>
            </a:r>
            <a:r>
              <a:rPr lang="en-US" altLang="zh-CN" sz="3200" b="1" baseline="-30000" dirty="0" err="1" smtClean="0"/>
              <a:t>m</a:t>
            </a:r>
            <a:r>
              <a:rPr lang="zh-CN" altLang="en-US" sz="3200" b="1" dirty="0" smtClean="0"/>
              <a:t>表示系统最小能量状态的集合，</a:t>
            </a:r>
            <a:r>
              <a:rPr lang="en-US" altLang="zh-CN" sz="3200" b="1" dirty="0" err="1" smtClean="0"/>
              <a:t>E</a:t>
            </a:r>
            <a:r>
              <a:rPr lang="en-US" altLang="zh-CN" sz="3200" b="1" baseline="-30000" dirty="0" err="1" smtClean="0"/>
              <a:t>m</a:t>
            </a:r>
            <a:r>
              <a:rPr lang="zh-CN" altLang="en-US" sz="3200" b="1" dirty="0" smtClean="0"/>
              <a:t>是系统的最小能量。上式分子、分母同乘以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54330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600200" y="1295400"/>
          <a:ext cx="4876800" cy="2292350"/>
        </p:xfrm>
        <a:graphic>
          <a:graphicData uri="http://schemas.openxmlformats.org/presentationml/2006/ole">
            <p:oleObj spid="_x0000_s201730" r:id="rId3" imgW="2057400" imgH="1193800" progId="Equation.3">
              <p:embed/>
            </p:oleObj>
          </a:graphicData>
        </a:graphic>
      </p:graphicFrame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41960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1981200" y="4900442"/>
          <a:ext cx="854075" cy="838200"/>
        </p:xfrm>
        <a:graphic>
          <a:graphicData uri="http://schemas.openxmlformats.org/presentationml/2006/ole">
            <p:oleObj spid="_x0000_s201731" r:id="rId4" imgW="304668" imgH="38083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4638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614488" y="852488"/>
          <a:ext cx="6296025" cy="5075237"/>
        </p:xfrm>
        <a:graphic>
          <a:graphicData uri="http://schemas.openxmlformats.org/presentationml/2006/ole">
            <p:oleObj spid="_x0000_s202754" name="公式" r:id="rId3" imgW="2768400" imgH="3759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当温度趋近于0时，系统以等概率趋近于几个能量最小的状态之一，而系统处于其他状态的概率为0。以概率1达到能量最小的状态。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09448"/>
            <a:ext cx="8458200" cy="6148552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在高温下，系统基本处于无序的状态，基本以等概率落入各个状态。在给定的温度下，系统落入低能量状态的概率大于系统落入高能量状态的概率，这样在同一温度下，如果系统交换的足够充分，则系统会趋向于落入较低能量的状态。随着温度的缓慢下降，系统落入低能量状态的概率逐步增加，而落入高能量状态的概率逐步减少，使得系统各状态能量的期望值随温度的下降单调下降，而只有那些能量小于期望值的状态，其概率才随温度下降增加，其他状态均随温度下降而下降。因此，随着能量期望值的逐步下降，能量低于期望值的状态逐步减少，当温度趋于0时，只剩下那些具有最小能量的状态，系统处于其他状态的概率趋近于0。因此最终系统将以概率1处于具有最小能量的一个状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0"/>
          <p:cNvGrpSpPr>
            <a:grpSpLocks/>
          </p:cNvGrpSpPr>
          <p:nvPr/>
        </p:nvGrpSpPr>
        <p:grpSpPr bwMode="auto">
          <a:xfrm>
            <a:off x="304800" y="1524000"/>
            <a:ext cx="8763000" cy="4750941"/>
            <a:chOff x="-3" y="-3"/>
            <a:chExt cx="3934" cy="2506"/>
          </a:xfrm>
        </p:grpSpPr>
        <p:grpSp>
          <p:nvGrpSpPr>
            <p:cNvPr id="3" name="Group 228"/>
            <p:cNvGrpSpPr>
              <a:grpSpLocks/>
            </p:cNvGrpSpPr>
            <p:nvPr/>
          </p:nvGrpSpPr>
          <p:grpSpPr bwMode="auto">
            <a:xfrm>
              <a:off x="0" y="0"/>
              <a:ext cx="3928" cy="2503"/>
              <a:chOff x="0" y="0"/>
              <a:chExt cx="3928" cy="2503"/>
            </a:xfrm>
          </p:grpSpPr>
          <p:grpSp>
            <p:nvGrpSpPr>
              <p:cNvPr id="4" name="Group 157"/>
              <p:cNvGrpSpPr>
                <a:grpSpLocks/>
              </p:cNvGrpSpPr>
              <p:nvPr/>
            </p:nvGrpSpPr>
            <p:grpSpPr bwMode="auto">
              <a:xfrm>
                <a:off x="0" y="0"/>
                <a:ext cx="923" cy="480"/>
                <a:chOff x="0" y="0"/>
                <a:chExt cx="923" cy="480"/>
              </a:xfrm>
            </p:grpSpPr>
            <p:sp>
              <p:nvSpPr>
                <p:cNvPr id="4107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3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zh-CN" altLang="en-US" sz="2000" b="1" dirty="0"/>
                    <a:t>             </a:t>
                  </a:r>
                  <a:r>
                    <a:rPr lang="zh-CN" altLang="en-US" b="1" dirty="0"/>
                    <a:t>输入量</a:t>
                  </a:r>
                  <a:r>
                    <a:rPr lang="en-US" altLang="zh-CN" b="1" i="1" dirty="0"/>
                    <a:t>n</a:t>
                  </a:r>
                  <a:endParaRPr lang="en-US" altLang="zh-CN" sz="1600" b="1" dirty="0"/>
                </a:p>
                <a:p>
                  <a:pPr algn="ctr" eaLnBrk="0" hangingPunct="0"/>
                  <a:endParaRPr lang="zh-CN" altLang="en-US" sz="2000" b="1" dirty="0"/>
                </a:p>
                <a:p>
                  <a:pPr eaLnBrk="0" hangingPunct="0"/>
                  <a:r>
                    <a:rPr lang="zh-CN" altLang="en-US" b="1" dirty="0"/>
                    <a:t>复杂性函数</a:t>
                  </a:r>
                </a:p>
              </p:txBody>
            </p:sp>
            <p:sp>
              <p:nvSpPr>
                <p:cNvPr id="41074" name="Rectangle 1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2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59"/>
              <p:cNvGrpSpPr>
                <a:grpSpLocks/>
              </p:cNvGrpSpPr>
              <p:nvPr/>
            </p:nvGrpSpPr>
            <p:grpSpPr bwMode="auto">
              <a:xfrm>
                <a:off x="923" y="0"/>
                <a:ext cx="483" cy="480"/>
                <a:chOff x="923" y="0"/>
                <a:chExt cx="483" cy="480"/>
              </a:xfrm>
            </p:grpSpPr>
            <p:sp>
              <p:nvSpPr>
                <p:cNvPr id="41071" name="Rectangle 121"/>
                <p:cNvSpPr>
                  <a:spLocks noChangeArrowheads="1"/>
                </p:cNvSpPr>
                <p:nvPr/>
              </p:nvSpPr>
              <p:spPr bwMode="auto">
                <a:xfrm>
                  <a:off x="966" y="0"/>
                  <a:ext cx="39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10</a:t>
                  </a:r>
                  <a:endParaRPr lang="zh-CN" altLang="en-US" sz="2400" b="1" dirty="0"/>
                </a:p>
              </p:txBody>
            </p:sp>
            <p:sp>
              <p:nvSpPr>
                <p:cNvPr id="41072" name="Rectangle 158"/>
                <p:cNvSpPr>
                  <a:spLocks noChangeArrowheads="1"/>
                </p:cNvSpPr>
                <p:nvPr/>
              </p:nvSpPr>
              <p:spPr bwMode="auto">
                <a:xfrm>
                  <a:off x="923" y="0"/>
                  <a:ext cx="4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61"/>
              <p:cNvGrpSpPr>
                <a:grpSpLocks/>
              </p:cNvGrpSpPr>
              <p:nvPr/>
            </p:nvGrpSpPr>
            <p:grpSpPr bwMode="auto">
              <a:xfrm>
                <a:off x="1406" y="0"/>
                <a:ext cx="483" cy="480"/>
                <a:chOff x="1406" y="0"/>
                <a:chExt cx="483" cy="480"/>
              </a:xfrm>
            </p:grpSpPr>
            <p:sp>
              <p:nvSpPr>
                <p:cNvPr id="41069" name="Rectangle 122"/>
                <p:cNvSpPr>
                  <a:spLocks noChangeArrowheads="1"/>
                </p:cNvSpPr>
                <p:nvPr/>
              </p:nvSpPr>
              <p:spPr bwMode="auto">
                <a:xfrm>
                  <a:off x="1449" y="0"/>
                  <a:ext cx="39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20</a:t>
                  </a:r>
                  <a:endParaRPr lang="zh-CN" altLang="en-US" sz="2400" b="1" dirty="0"/>
                </a:p>
              </p:txBody>
            </p:sp>
            <p:sp>
              <p:nvSpPr>
                <p:cNvPr id="41070" name="Rectangle 160"/>
                <p:cNvSpPr>
                  <a:spLocks noChangeArrowheads="1"/>
                </p:cNvSpPr>
                <p:nvPr/>
              </p:nvSpPr>
              <p:spPr bwMode="auto">
                <a:xfrm>
                  <a:off x="1406" y="0"/>
                  <a:ext cx="4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1889" y="0"/>
                <a:ext cx="653" cy="480"/>
                <a:chOff x="1889" y="0"/>
                <a:chExt cx="653" cy="480"/>
              </a:xfrm>
            </p:grpSpPr>
            <p:sp>
              <p:nvSpPr>
                <p:cNvPr id="41067" name="Rectangle 123"/>
                <p:cNvSpPr>
                  <a:spLocks noChangeArrowheads="1"/>
                </p:cNvSpPr>
                <p:nvPr/>
              </p:nvSpPr>
              <p:spPr bwMode="auto">
                <a:xfrm>
                  <a:off x="1932" y="0"/>
                  <a:ext cx="56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30</a:t>
                  </a:r>
                  <a:endParaRPr lang="zh-CN" altLang="en-US" sz="2400" b="1" dirty="0"/>
                </a:p>
              </p:txBody>
            </p:sp>
            <p:sp>
              <p:nvSpPr>
                <p:cNvPr id="41068" name="Rectangle 162"/>
                <p:cNvSpPr>
                  <a:spLocks noChangeArrowheads="1"/>
                </p:cNvSpPr>
                <p:nvPr/>
              </p:nvSpPr>
              <p:spPr bwMode="auto">
                <a:xfrm>
                  <a:off x="1889" y="0"/>
                  <a:ext cx="65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65"/>
              <p:cNvGrpSpPr>
                <a:grpSpLocks/>
              </p:cNvGrpSpPr>
              <p:nvPr/>
            </p:nvGrpSpPr>
            <p:grpSpPr bwMode="auto">
              <a:xfrm>
                <a:off x="2542" y="0"/>
                <a:ext cx="653" cy="480"/>
                <a:chOff x="2542" y="0"/>
                <a:chExt cx="653" cy="480"/>
              </a:xfrm>
            </p:grpSpPr>
            <p:sp>
              <p:nvSpPr>
                <p:cNvPr id="41065" name="Rectangle 124"/>
                <p:cNvSpPr>
                  <a:spLocks noChangeArrowheads="1"/>
                </p:cNvSpPr>
                <p:nvPr/>
              </p:nvSpPr>
              <p:spPr bwMode="auto">
                <a:xfrm>
                  <a:off x="2585" y="0"/>
                  <a:ext cx="56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40</a:t>
                  </a:r>
                  <a:endParaRPr lang="zh-CN" altLang="en-US" sz="2400" b="1" dirty="0"/>
                </a:p>
              </p:txBody>
            </p:sp>
            <p:sp>
              <p:nvSpPr>
                <p:cNvPr id="41066" name="Rectangle 164"/>
                <p:cNvSpPr>
                  <a:spLocks noChangeArrowheads="1"/>
                </p:cNvSpPr>
                <p:nvPr/>
              </p:nvSpPr>
              <p:spPr bwMode="auto">
                <a:xfrm>
                  <a:off x="2542" y="0"/>
                  <a:ext cx="65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167"/>
              <p:cNvGrpSpPr>
                <a:grpSpLocks/>
              </p:cNvGrpSpPr>
              <p:nvPr/>
            </p:nvGrpSpPr>
            <p:grpSpPr bwMode="auto">
              <a:xfrm>
                <a:off x="3195" y="0"/>
                <a:ext cx="733" cy="480"/>
                <a:chOff x="3195" y="0"/>
                <a:chExt cx="733" cy="480"/>
              </a:xfrm>
            </p:grpSpPr>
            <p:sp>
              <p:nvSpPr>
                <p:cNvPr id="41063" name="Rectangle 125"/>
                <p:cNvSpPr>
                  <a:spLocks noChangeArrowheads="1"/>
                </p:cNvSpPr>
                <p:nvPr/>
              </p:nvSpPr>
              <p:spPr bwMode="auto">
                <a:xfrm>
                  <a:off x="3238" y="0"/>
                  <a:ext cx="64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100</a:t>
                  </a:r>
                  <a:endParaRPr lang="zh-CN" altLang="en-US" sz="2400" b="1" dirty="0"/>
                </a:p>
              </p:txBody>
            </p:sp>
            <p:sp>
              <p:nvSpPr>
                <p:cNvPr id="41064" name="Rectangle 166"/>
                <p:cNvSpPr>
                  <a:spLocks noChangeArrowheads="1"/>
                </p:cNvSpPr>
                <p:nvPr/>
              </p:nvSpPr>
              <p:spPr bwMode="auto">
                <a:xfrm>
                  <a:off x="3195" y="0"/>
                  <a:ext cx="73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169"/>
              <p:cNvGrpSpPr>
                <a:grpSpLocks/>
              </p:cNvGrpSpPr>
              <p:nvPr/>
            </p:nvGrpSpPr>
            <p:grpSpPr bwMode="auto">
              <a:xfrm>
                <a:off x="0" y="480"/>
                <a:ext cx="923" cy="384"/>
                <a:chOff x="0" y="480"/>
                <a:chExt cx="923" cy="384"/>
              </a:xfrm>
            </p:grpSpPr>
            <p:sp>
              <p:nvSpPr>
                <p:cNvPr id="41061" name="Rectangle 126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83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800" b="1" i="1" dirty="0" smtClean="0"/>
                    <a:t>n</a:t>
                  </a:r>
                  <a:endParaRPr lang="en-US" altLang="zh-CN" sz="2800" b="1" dirty="0"/>
                </a:p>
              </p:txBody>
            </p:sp>
            <p:sp>
              <p:nvSpPr>
                <p:cNvPr id="41062" name="Rectangle 168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9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71"/>
              <p:cNvGrpSpPr>
                <a:grpSpLocks/>
              </p:cNvGrpSpPr>
              <p:nvPr/>
            </p:nvGrpSpPr>
            <p:grpSpPr bwMode="auto">
              <a:xfrm>
                <a:off x="923" y="480"/>
                <a:ext cx="483" cy="384"/>
                <a:chOff x="923" y="480"/>
                <a:chExt cx="483" cy="384"/>
              </a:xfrm>
            </p:grpSpPr>
            <p:sp>
              <p:nvSpPr>
                <p:cNvPr id="41059" name="Rectangle 127"/>
                <p:cNvSpPr>
                  <a:spLocks noChangeArrowheads="1"/>
                </p:cNvSpPr>
                <p:nvPr/>
              </p:nvSpPr>
              <p:spPr bwMode="auto">
                <a:xfrm>
                  <a:off x="966" y="480"/>
                  <a:ext cx="39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10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60" name="Rectangle 170"/>
                <p:cNvSpPr>
                  <a:spLocks noChangeArrowheads="1"/>
                </p:cNvSpPr>
                <p:nvPr/>
              </p:nvSpPr>
              <p:spPr bwMode="auto">
                <a:xfrm>
                  <a:off x="923" y="480"/>
                  <a:ext cx="4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73"/>
              <p:cNvGrpSpPr>
                <a:grpSpLocks/>
              </p:cNvGrpSpPr>
              <p:nvPr/>
            </p:nvGrpSpPr>
            <p:grpSpPr bwMode="auto">
              <a:xfrm>
                <a:off x="1406" y="480"/>
                <a:ext cx="483" cy="384"/>
                <a:chOff x="1406" y="480"/>
                <a:chExt cx="483" cy="384"/>
              </a:xfrm>
            </p:grpSpPr>
            <p:sp>
              <p:nvSpPr>
                <p:cNvPr id="41057" name="Rectangle 128"/>
                <p:cNvSpPr>
                  <a:spLocks noChangeArrowheads="1"/>
                </p:cNvSpPr>
                <p:nvPr/>
              </p:nvSpPr>
              <p:spPr bwMode="auto">
                <a:xfrm>
                  <a:off x="1449" y="480"/>
                  <a:ext cx="39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20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5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406" y="480"/>
                  <a:ext cx="4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75"/>
              <p:cNvGrpSpPr>
                <a:grpSpLocks/>
              </p:cNvGrpSpPr>
              <p:nvPr/>
            </p:nvGrpSpPr>
            <p:grpSpPr bwMode="auto">
              <a:xfrm>
                <a:off x="1889" y="480"/>
                <a:ext cx="653" cy="384"/>
                <a:chOff x="1889" y="480"/>
                <a:chExt cx="653" cy="384"/>
              </a:xfrm>
            </p:grpSpPr>
            <p:sp>
              <p:nvSpPr>
                <p:cNvPr id="4105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32" y="480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30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56" name="Rectangle 174"/>
                <p:cNvSpPr>
                  <a:spLocks noChangeArrowheads="1"/>
                </p:cNvSpPr>
                <p:nvPr/>
              </p:nvSpPr>
              <p:spPr bwMode="auto">
                <a:xfrm>
                  <a:off x="1889" y="480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77"/>
              <p:cNvGrpSpPr>
                <a:grpSpLocks/>
              </p:cNvGrpSpPr>
              <p:nvPr/>
            </p:nvGrpSpPr>
            <p:grpSpPr bwMode="auto">
              <a:xfrm>
                <a:off x="2542" y="480"/>
                <a:ext cx="653" cy="384"/>
                <a:chOff x="2542" y="480"/>
                <a:chExt cx="653" cy="384"/>
              </a:xfrm>
            </p:grpSpPr>
            <p:sp>
              <p:nvSpPr>
                <p:cNvPr id="41053" name="Rectangle 130"/>
                <p:cNvSpPr>
                  <a:spLocks noChangeArrowheads="1"/>
                </p:cNvSpPr>
                <p:nvPr/>
              </p:nvSpPr>
              <p:spPr bwMode="auto">
                <a:xfrm>
                  <a:off x="2585" y="480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40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54" name="Rectangle 176"/>
                <p:cNvSpPr>
                  <a:spLocks noChangeArrowheads="1"/>
                </p:cNvSpPr>
                <p:nvPr/>
              </p:nvSpPr>
              <p:spPr bwMode="auto">
                <a:xfrm>
                  <a:off x="2542" y="480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79"/>
              <p:cNvGrpSpPr>
                <a:grpSpLocks/>
              </p:cNvGrpSpPr>
              <p:nvPr/>
            </p:nvGrpSpPr>
            <p:grpSpPr bwMode="auto">
              <a:xfrm>
                <a:off x="3195" y="480"/>
                <a:ext cx="733" cy="384"/>
                <a:chOff x="3195" y="480"/>
                <a:chExt cx="733" cy="384"/>
              </a:xfrm>
            </p:grpSpPr>
            <p:sp>
              <p:nvSpPr>
                <p:cNvPr id="41051" name="Rectangle 131"/>
                <p:cNvSpPr>
                  <a:spLocks noChangeArrowheads="1"/>
                </p:cNvSpPr>
                <p:nvPr/>
              </p:nvSpPr>
              <p:spPr bwMode="auto">
                <a:xfrm>
                  <a:off x="3238" y="480"/>
                  <a:ext cx="64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100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52" name="Rectangle 178"/>
                <p:cNvSpPr>
                  <a:spLocks noChangeArrowheads="1"/>
                </p:cNvSpPr>
                <p:nvPr/>
              </p:nvSpPr>
              <p:spPr bwMode="auto">
                <a:xfrm>
                  <a:off x="3195" y="480"/>
                  <a:ext cx="73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181"/>
              <p:cNvGrpSpPr>
                <a:grpSpLocks/>
              </p:cNvGrpSpPr>
              <p:nvPr/>
            </p:nvGrpSpPr>
            <p:grpSpPr bwMode="auto">
              <a:xfrm>
                <a:off x="0" y="864"/>
                <a:ext cx="923" cy="384"/>
                <a:chOff x="0" y="864"/>
                <a:chExt cx="923" cy="384"/>
              </a:xfrm>
            </p:grpSpPr>
            <p:sp>
              <p:nvSpPr>
                <p:cNvPr id="410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83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000" b="1" i="1" dirty="0" err="1" smtClean="0"/>
                    <a:t>n</a:t>
                  </a:r>
                  <a:r>
                    <a:rPr lang="en-US" altLang="zh-CN" sz="2000" b="1" dirty="0" err="1" smtClean="0"/>
                    <a:t>log</a:t>
                  </a:r>
                  <a:r>
                    <a:rPr lang="en-US" altLang="zh-CN" sz="2000" b="1" i="1" dirty="0" err="1" smtClean="0"/>
                    <a:t>n</a:t>
                  </a:r>
                  <a:endParaRPr lang="en-US" altLang="zh-CN" sz="2000" b="1" dirty="0"/>
                </a:p>
              </p:txBody>
            </p:sp>
            <p:sp>
              <p:nvSpPr>
                <p:cNvPr id="41050" name="Rectangle 180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9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83"/>
              <p:cNvGrpSpPr>
                <a:grpSpLocks/>
              </p:cNvGrpSpPr>
              <p:nvPr/>
            </p:nvGrpSpPr>
            <p:grpSpPr bwMode="auto">
              <a:xfrm>
                <a:off x="923" y="864"/>
                <a:ext cx="483" cy="384"/>
                <a:chOff x="923" y="864"/>
                <a:chExt cx="483" cy="384"/>
              </a:xfrm>
            </p:grpSpPr>
            <p:sp>
              <p:nvSpPr>
                <p:cNvPr id="41047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6" y="864"/>
                  <a:ext cx="39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10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48" name="Rectangle 182"/>
                <p:cNvSpPr>
                  <a:spLocks noChangeArrowheads="1"/>
                </p:cNvSpPr>
                <p:nvPr/>
              </p:nvSpPr>
              <p:spPr bwMode="auto">
                <a:xfrm>
                  <a:off x="923" y="864"/>
                  <a:ext cx="4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185"/>
              <p:cNvGrpSpPr>
                <a:grpSpLocks/>
              </p:cNvGrpSpPr>
              <p:nvPr/>
            </p:nvGrpSpPr>
            <p:grpSpPr bwMode="auto">
              <a:xfrm>
                <a:off x="1406" y="864"/>
                <a:ext cx="483" cy="384"/>
                <a:chOff x="1406" y="864"/>
                <a:chExt cx="483" cy="384"/>
              </a:xfrm>
            </p:grpSpPr>
            <p:sp>
              <p:nvSpPr>
                <p:cNvPr id="41045" name="Rectangle 134"/>
                <p:cNvSpPr>
                  <a:spLocks noChangeArrowheads="1"/>
                </p:cNvSpPr>
                <p:nvPr/>
              </p:nvSpPr>
              <p:spPr bwMode="auto">
                <a:xfrm>
                  <a:off x="1449" y="864"/>
                  <a:ext cx="43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26.0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46" name="Rectangle 184"/>
                <p:cNvSpPr>
                  <a:spLocks noChangeArrowheads="1"/>
                </p:cNvSpPr>
                <p:nvPr/>
              </p:nvSpPr>
              <p:spPr bwMode="auto">
                <a:xfrm>
                  <a:off x="1406" y="864"/>
                  <a:ext cx="4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87"/>
              <p:cNvGrpSpPr>
                <a:grpSpLocks/>
              </p:cNvGrpSpPr>
              <p:nvPr/>
            </p:nvGrpSpPr>
            <p:grpSpPr bwMode="auto">
              <a:xfrm>
                <a:off x="1889" y="864"/>
                <a:ext cx="653" cy="384"/>
                <a:chOff x="1889" y="864"/>
                <a:chExt cx="653" cy="384"/>
              </a:xfrm>
            </p:grpSpPr>
            <p:sp>
              <p:nvSpPr>
                <p:cNvPr id="41043" name="Rectangle 135"/>
                <p:cNvSpPr>
                  <a:spLocks noChangeArrowheads="1"/>
                </p:cNvSpPr>
                <p:nvPr/>
              </p:nvSpPr>
              <p:spPr bwMode="auto">
                <a:xfrm>
                  <a:off x="1932" y="864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44.3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44" name="Rectangle 186"/>
                <p:cNvSpPr>
                  <a:spLocks noChangeArrowheads="1"/>
                </p:cNvSpPr>
                <p:nvPr/>
              </p:nvSpPr>
              <p:spPr bwMode="auto">
                <a:xfrm>
                  <a:off x="1889" y="864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89"/>
              <p:cNvGrpSpPr>
                <a:grpSpLocks/>
              </p:cNvGrpSpPr>
              <p:nvPr/>
            </p:nvGrpSpPr>
            <p:grpSpPr bwMode="auto">
              <a:xfrm>
                <a:off x="2542" y="864"/>
                <a:ext cx="653" cy="384"/>
                <a:chOff x="2542" y="864"/>
                <a:chExt cx="653" cy="384"/>
              </a:xfrm>
            </p:grpSpPr>
            <p:sp>
              <p:nvSpPr>
                <p:cNvPr id="41041" name="Rectangle 136"/>
                <p:cNvSpPr>
                  <a:spLocks noChangeArrowheads="1"/>
                </p:cNvSpPr>
                <p:nvPr/>
              </p:nvSpPr>
              <p:spPr bwMode="auto">
                <a:xfrm>
                  <a:off x="2585" y="864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64.1</a:t>
                  </a:r>
                  <a:r>
                    <a:rPr lang="en-US" altLang="zh-CN" sz="2000" b="1" dirty="0" smtClean="0"/>
                    <a:t>n</a:t>
                  </a:r>
                  <a:r>
                    <a:rPr lang="en-US" altLang="zh-CN" sz="2400" b="1" dirty="0" smtClean="0"/>
                    <a:t>s</a:t>
                  </a:r>
                  <a:endParaRPr lang="en-US" altLang="zh-CN" sz="2400" b="1" dirty="0"/>
                </a:p>
              </p:txBody>
            </p:sp>
            <p:sp>
              <p:nvSpPr>
                <p:cNvPr id="410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2542" y="864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91"/>
              <p:cNvGrpSpPr>
                <a:grpSpLocks/>
              </p:cNvGrpSpPr>
              <p:nvPr/>
            </p:nvGrpSpPr>
            <p:grpSpPr bwMode="auto">
              <a:xfrm>
                <a:off x="3195" y="864"/>
                <a:ext cx="733" cy="384"/>
                <a:chOff x="3195" y="864"/>
                <a:chExt cx="733" cy="384"/>
              </a:xfrm>
            </p:grpSpPr>
            <p:sp>
              <p:nvSpPr>
                <p:cNvPr id="41039" name="Rectangle 137"/>
                <p:cNvSpPr>
                  <a:spLocks noChangeArrowheads="1"/>
                </p:cNvSpPr>
                <p:nvPr/>
              </p:nvSpPr>
              <p:spPr bwMode="auto">
                <a:xfrm>
                  <a:off x="3238" y="864"/>
                  <a:ext cx="64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200</a:t>
                  </a:r>
                  <a:r>
                    <a:rPr lang="en-US" altLang="zh-CN" sz="2400" b="1" dirty="0"/>
                    <a:t>ns</a:t>
                  </a:r>
                </a:p>
                <a:p>
                  <a:pPr algn="ctr" eaLnBrk="0" hangingPunct="0"/>
                  <a:endParaRPr lang="en-US" altLang="zh-CN" sz="2000" b="1" dirty="0"/>
                </a:p>
              </p:txBody>
            </p:sp>
            <p:sp>
              <p:nvSpPr>
                <p:cNvPr id="41040" name="Rectangle 190"/>
                <p:cNvSpPr>
                  <a:spLocks noChangeArrowheads="1"/>
                </p:cNvSpPr>
                <p:nvPr/>
              </p:nvSpPr>
              <p:spPr bwMode="auto">
                <a:xfrm>
                  <a:off x="3195" y="864"/>
                  <a:ext cx="73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193"/>
              <p:cNvGrpSpPr>
                <a:grpSpLocks/>
              </p:cNvGrpSpPr>
              <p:nvPr/>
            </p:nvGrpSpPr>
            <p:grpSpPr bwMode="auto">
              <a:xfrm>
                <a:off x="0" y="1248"/>
                <a:ext cx="923" cy="384"/>
                <a:chOff x="0" y="1248"/>
                <a:chExt cx="923" cy="384"/>
              </a:xfrm>
            </p:grpSpPr>
            <p:sp>
              <p:nvSpPr>
                <p:cNvPr id="41037" name="Rectangle 138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83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800" b="1" i="1" dirty="0" smtClean="0"/>
                    <a:t>n</a:t>
                  </a:r>
                  <a:r>
                    <a:rPr lang="en-US" altLang="zh-CN" sz="2800" b="1" baseline="30000" dirty="0" smtClean="0"/>
                    <a:t>2</a:t>
                  </a:r>
                  <a:endParaRPr lang="en-US" altLang="zh-CN" sz="2800" b="1" dirty="0"/>
                </a:p>
              </p:txBody>
            </p:sp>
            <p:sp>
              <p:nvSpPr>
                <p:cNvPr id="41038" name="Rectangle 192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9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195"/>
              <p:cNvGrpSpPr>
                <a:grpSpLocks/>
              </p:cNvGrpSpPr>
              <p:nvPr/>
            </p:nvGrpSpPr>
            <p:grpSpPr bwMode="auto">
              <a:xfrm>
                <a:off x="923" y="1248"/>
                <a:ext cx="501" cy="384"/>
                <a:chOff x="923" y="1248"/>
                <a:chExt cx="501" cy="384"/>
              </a:xfrm>
            </p:grpSpPr>
            <p:sp>
              <p:nvSpPr>
                <p:cNvPr id="410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966" y="1248"/>
                  <a:ext cx="4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100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36" name="Rectangle 194"/>
                <p:cNvSpPr>
                  <a:spLocks noChangeArrowheads="1"/>
                </p:cNvSpPr>
                <p:nvPr/>
              </p:nvSpPr>
              <p:spPr bwMode="auto">
                <a:xfrm>
                  <a:off x="923" y="1248"/>
                  <a:ext cx="4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197"/>
              <p:cNvGrpSpPr>
                <a:grpSpLocks/>
              </p:cNvGrpSpPr>
              <p:nvPr/>
            </p:nvGrpSpPr>
            <p:grpSpPr bwMode="auto">
              <a:xfrm>
                <a:off x="1406" y="1248"/>
                <a:ext cx="577" cy="384"/>
                <a:chOff x="1406" y="1248"/>
                <a:chExt cx="577" cy="384"/>
              </a:xfrm>
            </p:grpSpPr>
            <p:sp>
              <p:nvSpPr>
                <p:cNvPr id="41033" name="Rectangle 140"/>
                <p:cNvSpPr>
                  <a:spLocks noChangeArrowheads="1"/>
                </p:cNvSpPr>
                <p:nvPr/>
              </p:nvSpPr>
              <p:spPr bwMode="auto">
                <a:xfrm>
                  <a:off x="1449" y="1248"/>
                  <a:ext cx="53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400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34" name="Rectangle 196"/>
                <p:cNvSpPr>
                  <a:spLocks noChangeArrowheads="1"/>
                </p:cNvSpPr>
                <p:nvPr/>
              </p:nvSpPr>
              <p:spPr bwMode="auto">
                <a:xfrm>
                  <a:off x="1406" y="1248"/>
                  <a:ext cx="4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199"/>
              <p:cNvGrpSpPr>
                <a:grpSpLocks/>
              </p:cNvGrpSpPr>
              <p:nvPr/>
            </p:nvGrpSpPr>
            <p:grpSpPr bwMode="auto">
              <a:xfrm>
                <a:off x="1889" y="1248"/>
                <a:ext cx="653" cy="384"/>
                <a:chOff x="1889" y="1248"/>
                <a:chExt cx="653" cy="384"/>
              </a:xfrm>
            </p:grpSpPr>
            <p:sp>
              <p:nvSpPr>
                <p:cNvPr id="41031" name="Rectangle 141"/>
                <p:cNvSpPr>
                  <a:spLocks noChangeArrowheads="1"/>
                </p:cNvSpPr>
                <p:nvPr/>
              </p:nvSpPr>
              <p:spPr bwMode="auto">
                <a:xfrm>
                  <a:off x="1932" y="1248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900</a:t>
                  </a:r>
                  <a:r>
                    <a:rPr lang="en-US" altLang="zh-CN" sz="2400" b="1" dirty="0" smtClean="0"/>
                    <a:t>ns</a:t>
                  </a:r>
                  <a:endParaRPr lang="en-US" altLang="zh-CN" sz="2400" b="1" dirty="0"/>
                </a:p>
              </p:txBody>
            </p:sp>
            <p:sp>
              <p:nvSpPr>
                <p:cNvPr id="41032" name="Rectangle 198"/>
                <p:cNvSpPr>
                  <a:spLocks noChangeArrowheads="1"/>
                </p:cNvSpPr>
                <p:nvPr/>
              </p:nvSpPr>
              <p:spPr bwMode="auto">
                <a:xfrm>
                  <a:off x="1889" y="1248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201"/>
              <p:cNvGrpSpPr>
                <a:grpSpLocks/>
              </p:cNvGrpSpPr>
              <p:nvPr/>
            </p:nvGrpSpPr>
            <p:grpSpPr bwMode="auto">
              <a:xfrm>
                <a:off x="2542" y="1248"/>
                <a:ext cx="653" cy="384"/>
                <a:chOff x="2542" y="1248"/>
                <a:chExt cx="653" cy="384"/>
              </a:xfrm>
            </p:grpSpPr>
            <p:sp>
              <p:nvSpPr>
                <p:cNvPr id="41029" name="Rectangle 142"/>
                <p:cNvSpPr>
                  <a:spLocks noChangeArrowheads="1"/>
                </p:cNvSpPr>
                <p:nvPr/>
              </p:nvSpPr>
              <p:spPr bwMode="auto">
                <a:xfrm>
                  <a:off x="2585" y="1248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1.6</a:t>
                  </a:r>
                  <a:r>
                    <a:rPr lang="en-US" altLang="zh-CN" sz="2400" b="1" dirty="0" smtClean="0"/>
                    <a:t>us</a:t>
                  </a:r>
                  <a:endParaRPr lang="en-US" altLang="zh-CN" sz="2400" b="1" dirty="0"/>
                </a:p>
              </p:txBody>
            </p:sp>
            <p:sp>
              <p:nvSpPr>
                <p:cNvPr id="4103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542" y="1248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203"/>
              <p:cNvGrpSpPr>
                <a:grpSpLocks/>
              </p:cNvGrpSpPr>
              <p:nvPr/>
            </p:nvGrpSpPr>
            <p:grpSpPr bwMode="auto">
              <a:xfrm>
                <a:off x="3195" y="1248"/>
                <a:ext cx="733" cy="384"/>
                <a:chOff x="3195" y="1248"/>
                <a:chExt cx="733" cy="384"/>
              </a:xfrm>
            </p:grpSpPr>
            <p:sp>
              <p:nvSpPr>
                <p:cNvPr id="410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3238" y="1248"/>
                  <a:ext cx="64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10</a:t>
                  </a:r>
                  <a:r>
                    <a:rPr lang="en-US" altLang="zh-CN" sz="2400" b="1" dirty="0" smtClean="0"/>
                    <a:t>us</a:t>
                  </a:r>
                  <a:endParaRPr lang="en-US" altLang="zh-CN" sz="2000" b="1" dirty="0"/>
                </a:p>
              </p:txBody>
            </p:sp>
            <p:sp>
              <p:nvSpPr>
                <p:cNvPr id="41028" name="Rectangle 202"/>
                <p:cNvSpPr>
                  <a:spLocks noChangeArrowheads="1"/>
                </p:cNvSpPr>
                <p:nvPr/>
              </p:nvSpPr>
              <p:spPr bwMode="auto">
                <a:xfrm>
                  <a:off x="3195" y="1248"/>
                  <a:ext cx="73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205"/>
              <p:cNvGrpSpPr>
                <a:grpSpLocks/>
              </p:cNvGrpSpPr>
              <p:nvPr/>
            </p:nvGrpSpPr>
            <p:grpSpPr bwMode="auto">
              <a:xfrm>
                <a:off x="0" y="1632"/>
                <a:ext cx="923" cy="384"/>
                <a:chOff x="0" y="1632"/>
                <a:chExt cx="923" cy="384"/>
              </a:xfrm>
            </p:grpSpPr>
            <p:sp>
              <p:nvSpPr>
                <p:cNvPr id="41025" name="Rectangle 144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83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800" b="1" dirty="0"/>
                    <a:t>2</a:t>
                  </a:r>
                  <a:r>
                    <a:rPr lang="en-US" altLang="zh-CN" sz="2800" b="1" i="1" baseline="30000" dirty="0" smtClean="0"/>
                    <a:t>n</a:t>
                  </a:r>
                  <a:endParaRPr lang="en-US" altLang="zh-CN" sz="2800" b="1" dirty="0"/>
                </a:p>
              </p:txBody>
            </p:sp>
            <p:sp>
              <p:nvSpPr>
                <p:cNvPr id="41026" name="Rectangle 204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9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207"/>
              <p:cNvGrpSpPr>
                <a:grpSpLocks/>
              </p:cNvGrpSpPr>
              <p:nvPr/>
            </p:nvGrpSpPr>
            <p:grpSpPr bwMode="auto">
              <a:xfrm>
                <a:off x="923" y="1632"/>
                <a:ext cx="483" cy="384"/>
                <a:chOff x="923" y="1632"/>
                <a:chExt cx="483" cy="384"/>
              </a:xfrm>
            </p:grpSpPr>
            <p:sp>
              <p:nvSpPr>
                <p:cNvPr id="41023" name="Rectangle 145"/>
                <p:cNvSpPr>
                  <a:spLocks noChangeArrowheads="1"/>
                </p:cNvSpPr>
                <p:nvPr/>
              </p:nvSpPr>
              <p:spPr bwMode="auto">
                <a:xfrm>
                  <a:off x="966" y="1632"/>
                  <a:ext cx="39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1.0</a:t>
                  </a:r>
                  <a:r>
                    <a:rPr lang="en-US" altLang="zh-CN" sz="2400" b="1" dirty="0" smtClean="0"/>
                    <a:t>us</a:t>
                  </a:r>
                  <a:endParaRPr lang="en-US" altLang="zh-CN" sz="2400" b="1" dirty="0"/>
                </a:p>
              </p:txBody>
            </p:sp>
            <p:sp>
              <p:nvSpPr>
                <p:cNvPr id="41024" name="Rectangle 206"/>
                <p:cNvSpPr>
                  <a:spLocks noChangeArrowheads="1"/>
                </p:cNvSpPr>
                <p:nvPr/>
              </p:nvSpPr>
              <p:spPr bwMode="auto">
                <a:xfrm>
                  <a:off x="923" y="1632"/>
                  <a:ext cx="4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209"/>
              <p:cNvGrpSpPr>
                <a:grpSpLocks/>
              </p:cNvGrpSpPr>
              <p:nvPr/>
            </p:nvGrpSpPr>
            <p:grpSpPr bwMode="auto">
              <a:xfrm>
                <a:off x="1406" y="1632"/>
                <a:ext cx="514" cy="384"/>
                <a:chOff x="1406" y="1632"/>
                <a:chExt cx="514" cy="384"/>
              </a:xfrm>
            </p:grpSpPr>
            <p:sp>
              <p:nvSpPr>
                <p:cNvPr id="41021" name="Rectangle 146"/>
                <p:cNvSpPr>
                  <a:spLocks noChangeArrowheads="1"/>
                </p:cNvSpPr>
                <p:nvPr/>
              </p:nvSpPr>
              <p:spPr bwMode="auto">
                <a:xfrm>
                  <a:off x="1449" y="1632"/>
                  <a:ext cx="47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1.0</a:t>
                  </a:r>
                  <a:r>
                    <a:rPr lang="en-US" altLang="zh-CN" sz="2400" b="1" dirty="0" smtClean="0"/>
                    <a:t>ms</a:t>
                  </a:r>
                  <a:endParaRPr lang="en-US" altLang="zh-CN" sz="2400" b="1" dirty="0"/>
                </a:p>
              </p:txBody>
            </p:sp>
            <p:sp>
              <p:nvSpPr>
                <p:cNvPr id="41022" name="Rectangle 208"/>
                <p:cNvSpPr>
                  <a:spLocks noChangeArrowheads="1"/>
                </p:cNvSpPr>
                <p:nvPr/>
              </p:nvSpPr>
              <p:spPr bwMode="auto">
                <a:xfrm>
                  <a:off x="1406" y="1632"/>
                  <a:ext cx="4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211"/>
              <p:cNvGrpSpPr>
                <a:grpSpLocks/>
              </p:cNvGrpSpPr>
              <p:nvPr/>
            </p:nvGrpSpPr>
            <p:grpSpPr bwMode="auto">
              <a:xfrm>
                <a:off x="1889" y="1632"/>
                <a:ext cx="653" cy="384"/>
                <a:chOff x="1889" y="1632"/>
                <a:chExt cx="653" cy="384"/>
              </a:xfrm>
            </p:grpSpPr>
            <p:sp>
              <p:nvSpPr>
                <p:cNvPr id="41019" name="Rectangle 147"/>
                <p:cNvSpPr>
                  <a:spLocks noChangeArrowheads="1"/>
                </p:cNvSpPr>
                <p:nvPr/>
              </p:nvSpPr>
              <p:spPr bwMode="auto">
                <a:xfrm>
                  <a:off x="1932" y="1632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1.1</a:t>
                  </a:r>
                  <a:r>
                    <a:rPr lang="en-US" altLang="zh-CN" sz="2400" b="1" dirty="0" smtClean="0"/>
                    <a:t>s</a:t>
                  </a:r>
                  <a:endParaRPr lang="en-US" altLang="zh-CN" sz="2400" b="1" dirty="0"/>
                </a:p>
              </p:txBody>
            </p:sp>
            <p:sp>
              <p:nvSpPr>
                <p:cNvPr id="41020" name="Rectangle 210"/>
                <p:cNvSpPr>
                  <a:spLocks noChangeArrowheads="1"/>
                </p:cNvSpPr>
                <p:nvPr/>
              </p:nvSpPr>
              <p:spPr bwMode="auto">
                <a:xfrm>
                  <a:off x="1889" y="1632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2" name="Group 213"/>
              <p:cNvGrpSpPr>
                <a:grpSpLocks/>
              </p:cNvGrpSpPr>
              <p:nvPr/>
            </p:nvGrpSpPr>
            <p:grpSpPr bwMode="auto">
              <a:xfrm>
                <a:off x="2542" y="1632"/>
                <a:ext cx="653" cy="384"/>
                <a:chOff x="2542" y="1632"/>
                <a:chExt cx="653" cy="384"/>
              </a:xfrm>
            </p:grpSpPr>
            <p:sp>
              <p:nvSpPr>
                <p:cNvPr id="41017" name="Rectangle 148"/>
                <p:cNvSpPr>
                  <a:spLocks noChangeArrowheads="1"/>
                </p:cNvSpPr>
                <p:nvPr/>
              </p:nvSpPr>
              <p:spPr bwMode="auto">
                <a:xfrm>
                  <a:off x="2585" y="1632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18.3</a:t>
                  </a:r>
                  <a:r>
                    <a:rPr lang="en-US" altLang="zh-CN" sz="2400" b="1" dirty="0" smtClean="0"/>
                    <a:t>min</a:t>
                  </a:r>
                  <a:endParaRPr lang="en-US" altLang="zh-CN" sz="2400" b="1" dirty="0"/>
                </a:p>
              </p:txBody>
            </p:sp>
            <p:sp>
              <p:nvSpPr>
                <p:cNvPr id="41018" name="Rectangle 212"/>
                <p:cNvSpPr>
                  <a:spLocks noChangeArrowheads="1"/>
                </p:cNvSpPr>
                <p:nvPr/>
              </p:nvSpPr>
              <p:spPr bwMode="auto">
                <a:xfrm>
                  <a:off x="2542" y="1632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3" name="Group 215"/>
              <p:cNvGrpSpPr>
                <a:grpSpLocks/>
              </p:cNvGrpSpPr>
              <p:nvPr/>
            </p:nvGrpSpPr>
            <p:grpSpPr bwMode="auto">
              <a:xfrm>
                <a:off x="3195" y="1632"/>
                <a:ext cx="733" cy="384"/>
                <a:chOff x="3195" y="1632"/>
                <a:chExt cx="733" cy="384"/>
              </a:xfrm>
            </p:grpSpPr>
            <p:sp>
              <p:nvSpPr>
                <p:cNvPr id="4101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238" y="1632"/>
                  <a:ext cx="64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4.</a:t>
                  </a:r>
                  <a:r>
                    <a:rPr lang="zh-CN" altLang="en-US" sz="2400" b="1" dirty="0" smtClean="0"/>
                    <a:t>0世纪</a:t>
                  </a:r>
                  <a:endParaRPr lang="zh-CN" altLang="en-US" sz="2400" b="1" dirty="0"/>
                </a:p>
              </p:txBody>
            </p:sp>
            <p:sp>
              <p:nvSpPr>
                <p:cNvPr id="41016" name="Rectangle 214"/>
                <p:cNvSpPr>
                  <a:spLocks noChangeArrowheads="1"/>
                </p:cNvSpPr>
                <p:nvPr/>
              </p:nvSpPr>
              <p:spPr bwMode="auto">
                <a:xfrm>
                  <a:off x="3195" y="1632"/>
                  <a:ext cx="73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4" name="Group 217"/>
              <p:cNvGrpSpPr>
                <a:grpSpLocks/>
              </p:cNvGrpSpPr>
              <p:nvPr/>
            </p:nvGrpSpPr>
            <p:grpSpPr bwMode="auto">
              <a:xfrm>
                <a:off x="0" y="2016"/>
                <a:ext cx="923" cy="470"/>
                <a:chOff x="0" y="2016"/>
                <a:chExt cx="923" cy="470"/>
              </a:xfrm>
            </p:grpSpPr>
            <p:sp>
              <p:nvSpPr>
                <p:cNvPr id="41013" name="Rectangle 150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837" cy="4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800" b="1" i="1" dirty="0"/>
                    <a:t>n</a:t>
                  </a:r>
                  <a:r>
                    <a:rPr lang="en-US" altLang="zh-CN" sz="2800" b="1" dirty="0" smtClean="0"/>
                    <a:t>!</a:t>
                  </a:r>
                  <a:endParaRPr lang="en-US" altLang="zh-CN" sz="2800" b="1" dirty="0"/>
                </a:p>
              </p:txBody>
            </p:sp>
            <p:sp>
              <p:nvSpPr>
                <p:cNvPr id="41014" name="Rectangle 216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923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5" name="Group 219"/>
              <p:cNvGrpSpPr>
                <a:grpSpLocks/>
              </p:cNvGrpSpPr>
              <p:nvPr/>
            </p:nvGrpSpPr>
            <p:grpSpPr bwMode="auto">
              <a:xfrm>
                <a:off x="923" y="2016"/>
                <a:ext cx="483" cy="470"/>
                <a:chOff x="923" y="2016"/>
                <a:chExt cx="483" cy="470"/>
              </a:xfrm>
            </p:grpSpPr>
            <p:sp>
              <p:nvSpPr>
                <p:cNvPr id="41011" name="Rectangle 151"/>
                <p:cNvSpPr>
                  <a:spLocks noChangeArrowheads="1"/>
                </p:cNvSpPr>
                <p:nvPr/>
              </p:nvSpPr>
              <p:spPr bwMode="auto">
                <a:xfrm>
                  <a:off x="966" y="2016"/>
                  <a:ext cx="423" cy="4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3.6</a:t>
                  </a:r>
                  <a:r>
                    <a:rPr lang="en-US" altLang="zh-CN" sz="2400" b="1" dirty="0" smtClean="0"/>
                    <a:t>ms</a:t>
                  </a:r>
                </a:p>
              </p:txBody>
            </p:sp>
            <p:sp>
              <p:nvSpPr>
                <p:cNvPr id="41012" name="Rectangle 218"/>
                <p:cNvSpPr>
                  <a:spLocks noChangeArrowheads="1"/>
                </p:cNvSpPr>
                <p:nvPr/>
              </p:nvSpPr>
              <p:spPr bwMode="auto">
                <a:xfrm>
                  <a:off x="923" y="2016"/>
                  <a:ext cx="483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6" name="Group 221"/>
              <p:cNvGrpSpPr>
                <a:grpSpLocks/>
              </p:cNvGrpSpPr>
              <p:nvPr/>
            </p:nvGrpSpPr>
            <p:grpSpPr bwMode="auto">
              <a:xfrm>
                <a:off x="1406" y="2016"/>
                <a:ext cx="483" cy="470"/>
                <a:chOff x="1406" y="2016"/>
                <a:chExt cx="483" cy="470"/>
              </a:xfrm>
            </p:grpSpPr>
            <p:sp>
              <p:nvSpPr>
                <p:cNvPr id="410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449" y="2016"/>
                  <a:ext cx="397" cy="4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77.1年</a:t>
                  </a:r>
                </a:p>
              </p:txBody>
            </p:sp>
            <p:sp>
              <p:nvSpPr>
                <p:cNvPr id="41010" name="Rectangle 220"/>
                <p:cNvSpPr>
                  <a:spLocks noChangeArrowheads="1"/>
                </p:cNvSpPr>
                <p:nvPr/>
              </p:nvSpPr>
              <p:spPr bwMode="auto">
                <a:xfrm>
                  <a:off x="1406" y="2016"/>
                  <a:ext cx="483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7" name="Group 223"/>
              <p:cNvGrpSpPr>
                <a:grpSpLocks/>
              </p:cNvGrpSpPr>
              <p:nvPr/>
            </p:nvGrpSpPr>
            <p:grpSpPr bwMode="auto">
              <a:xfrm>
                <a:off x="1889" y="2016"/>
                <a:ext cx="654" cy="487"/>
                <a:chOff x="1889" y="2016"/>
                <a:chExt cx="654" cy="487"/>
              </a:xfrm>
            </p:grpSpPr>
            <p:sp>
              <p:nvSpPr>
                <p:cNvPr id="41007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32" y="2033"/>
                  <a:ext cx="611" cy="4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8.4×10</a:t>
                  </a:r>
                  <a:r>
                    <a:rPr lang="zh-CN" altLang="en-US" sz="2400" b="1" baseline="30000" dirty="0"/>
                    <a:t>13</a:t>
                  </a:r>
                  <a:r>
                    <a:rPr lang="zh-CN" altLang="en-US" sz="2000" b="1" dirty="0" smtClean="0"/>
                    <a:t>世纪</a:t>
                  </a:r>
                  <a:endParaRPr lang="zh-CN" altLang="en-US" sz="2000" b="1" dirty="0"/>
                </a:p>
              </p:txBody>
            </p:sp>
            <p:sp>
              <p:nvSpPr>
                <p:cNvPr id="41008" name="Rectangle 222"/>
                <p:cNvSpPr>
                  <a:spLocks noChangeArrowheads="1"/>
                </p:cNvSpPr>
                <p:nvPr/>
              </p:nvSpPr>
              <p:spPr bwMode="auto">
                <a:xfrm>
                  <a:off x="1889" y="2016"/>
                  <a:ext cx="653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8" name="Group 225"/>
              <p:cNvGrpSpPr>
                <a:grpSpLocks/>
              </p:cNvGrpSpPr>
              <p:nvPr/>
            </p:nvGrpSpPr>
            <p:grpSpPr bwMode="auto">
              <a:xfrm>
                <a:off x="2542" y="2016"/>
                <a:ext cx="653" cy="470"/>
                <a:chOff x="2542" y="2016"/>
                <a:chExt cx="653" cy="470"/>
              </a:xfrm>
            </p:grpSpPr>
            <p:sp>
              <p:nvSpPr>
                <p:cNvPr id="41005" name="Rectangle 154"/>
                <p:cNvSpPr>
                  <a:spLocks noChangeArrowheads="1"/>
                </p:cNvSpPr>
                <p:nvPr/>
              </p:nvSpPr>
              <p:spPr bwMode="auto">
                <a:xfrm>
                  <a:off x="2585" y="2016"/>
                  <a:ext cx="609" cy="4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2.6×</a:t>
                  </a:r>
                  <a:r>
                    <a:rPr lang="zh-CN" altLang="en-US" sz="2400" b="1" dirty="0" smtClean="0"/>
                    <a:t>10</a:t>
                  </a:r>
                  <a:r>
                    <a:rPr lang="zh-CN" altLang="en-US" sz="2400" b="1" baseline="30000" dirty="0" smtClean="0"/>
                    <a:t>29</a:t>
                  </a:r>
                  <a:r>
                    <a:rPr lang="zh-CN" altLang="en-US" sz="2400" b="1" dirty="0" smtClean="0"/>
                    <a:t>世纪</a:t>
                  </a:r>
                  <a:endParaRPr lang="zh-CN" altLang="en-US" sz="2000" b="1" dirty="0"/>
                </a:p>
              </p:txBody>
            </p:sp>
            <p:sp>
              <p:nvSpPr>
                <p:cNvPr id="41006" name="Rectangle 224"/>
                <p:cNvSpPr>
                  <a:spLocks noChangeArrowheads="1"/>
                </p:cNvSpPr>
                <p:nvPr/>
              </p:nvSpPr>
              <p:spPr bwMode="auto">
                <a:xfrm>
                  <a:off x="2542" y="2016"/>
                  <a:ext cx="653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9" name="Group 227"/>
              <p:cNvGrpSpPr>
                <a:grpSpLocks/>
              </p:cNvGrpSpPr>
              <p:nvPr/>
            </p:nvGrpSpPr>
            <p:grpSpPr bwMode="auto">
              <a:xfrm>
                <a:off x="3195" y="2016"/>
                <a:ext cx="733" cy="470"/>
                <a:chOff x="3195" y="2016"/>
                <a:chExt cx="733" cy="470"/>
              </a:xfrm>
            </p:grpSpPr>
            <p:sp>
              <p:nvSpPr>
                <p:cNvPr id="41003" name="Rectangle 155"/>
                <p:cNvSpPr>
                  <a:spLocks noChangeArrowheads="1"/>
                </p:cNvSpPr>
                <p:nvPr/>
              </p:nvSpPr>
              <p:spPr bwMode="auto">
                <a:xfrm>
                  <a:off x="3238" y="2016"/>
                  <a:ext cx="647" cy="4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3.0×10</a:t>
                  </a:r>
                  <a:r>
                    <a:rPr lang="zh-CN" altLang="en-US" sz="2400" b="1" baseline="30000" dirty="0"/>
                    <a:t>13</a:t>
                  </a:r>
                  <a:r>
                    <a:rPr lang="zh-CN" altLang="en-US" sz="2400" b="1" dirty="0"/>
                    <a:t>9</a:t>
                  </a:r>
                  <a:r>
                    <a:rPr lang="zh-CN" altLang="en-US" sz="2400" b="1" dirty="0" smtClean="0"/>
                    <a:t>世纪</a:t>
                  </a:r>
                  <a:endParaRPr lang="zh-CN" altLang="en-US" sz="2400" b="1" dirty="0"/>
                </a:p>
              </p:txBody>
            </p:sp>
            <p:sp>
              <p:nvSpPr>
                <p:cNvPr id="41004" name="Rectangle 226"/>
                <p:cNvSpPr>
                  <a:spLocks noChangeArrowheads="1"/>
                </p:cNvSpPr>
                <p:nvPr/>
              </p:nvSpPr>
              <p:spPr bwMode="auto">
                <a:xfrm>
                  <a:off x="3195" y="2016"/>
                  <a:ext cx="733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966" name="Rectangle 229"/>
            <p:cNvSpPr>
              <a:spLocks noChangeArrowheads="1"/>
            </p:cNvSpPr>
            <p:nvPr/>
          </p:nvSpPr>
          <p:spPr bwMode="auto">
            <a:xfrm>
              <a:off x="-3" y="-3"/>
              <a:ext cx="3934" cy="249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63" name="Line 231"/>
          <p:cNvSpPr>
            <a:spLocks noChangeShapeType="1"/>
          </p:cNvSpPr>
          <p:nvPr/>
        </p:nvSpPr>
        <p:spPr bwMode="auto">
          <a:xfrm>
            <a:off x="304800" y="15240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4" name="Text Box 232"/>
          <p:cNvSpPr txBox="1">
            <a:spLocks noChangeArrowheads="1"/>
          </p:cNvSpPr>
          <p:nvPr/>
        </p:nvSpPr>
        <p:spPr bwMode="auto">
          <a:xfrm>
            <a:off x="1116013" y="609600"/>
            <a:ext cx="66563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时间复杂性函数比较（10亿次/秒）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达到最小能量状态的三个条件</a:t>
            </a:r>
            <a:r>
              <a:rPr lang="zh-CN" altLang="en-US" smtClean="0"/>
              <a:t>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200" b="1" dirty="0" smtClean="0"/>
              <a:t>（1）初始温度必须足够高；</a:t>
            </a:r>
          </a:p>
          <a:p>
            <a:pPr algn="just" eaLnBrk="1" hangingPunct="1"/>
            <a:r>
              <a:rPr lang="zh-CN" altLang="en-US" sz="3200" b="1" dirty="0" smtClean="0"/>
              <a:t>（2）在每个温度下，状态的交换必须足够充分；</a:t>
            </a:r>
          </a:p>
          <a:p>
            <a:pPr algn="just" eaLnBrk="1" hangingPunct="1"/>
            <a:r>
              <a:rPr lang="zh-CN" altLang="en-US" sz="3200" b="1" dirty="0" smtClean="0"/>
              <a:t>（3）温度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的下降必须足够缓慢。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组合优化问题与退火过程的类比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85800" y="1828800"/>
            <a:ext cx="8229600" cy="4191000"/>
            <a:chOff x="-3" y="-3"/>
            <a:chExt cx="2560" cy="1926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0" y="0"/>
              <a:ext cx="2554" cy="1920"/>
              <a:chOff x="0" y="0"/>
              <a:chExt cx="2554" cy="1920"/>
            </a:xfrm>
          </p:grpSpPr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277" cy="384"/>
                <a:chOff x="0" y="0"/>
                <a:chExt cx="1277" cy="384"/>
              </a:xfrm>
            </p:grpSpPr>
            <p:sp>
              <p:nvSpPr>
                <p:cNvPr id="86050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9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3200" b="1" dirty="0">
                      <a:solidFill>
                        <a:srgbClr val="FF0000"/>
                      </a:solidFill>
                    </a:rPr>
                    <a:t>固体退火</a:t>
                  </a:r>
                  <a:r>
                    <a:rPr lang="zh-CN" altLang="en-US" sz="3200" b="1" dirty="0" smtClean="0">
                      <a:solidFill>
                        <a:srgbClr val="FF0000"/>
                      </a:solidFill>
                    </a:rPr>
                    <a:t>过程</a:t>
                  </a:r>
                  <a:endParaRPr lang="zh-CN" altLang="en-US" sz="3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6051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7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1277" y="0"/>
                <a:ext cx="1277" cy="384"/>
                <a:chOff x="1277" y="0"/>
                <a:chExt cx="1277" cy="384"/>
              </a:xfrm>
            </p:grpSpPr>
            <p:sp>
              <p:nvSpPr>
                <p:cNvPr id="86048" name="Rectangle 5"/>
                <p:cNvSpPr>
                  <a:spLocks noChangeArrowheads="1"/>
                </p:cNvSpPr>
                <p:nvPr/>
              </p:nvSpPr>
              <p:spPr bwMode="auto">
                <a:xfrm>
                  <a:off x="1320" y="0"/>
                  <a:ext cx="119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3200" b="1" dirty="0">
                      <a:solidFill>
                        <a:srgbClr val="FF0000"/>
                      </a:solidFill>
                    </a:rPr>
                    <a:t>组合优化</a:t>
                  </a:r>
                  <a:r>
                    <a:rPr lang="zh-CN" altLang="en-US" sz="3200" b="1" dirty="0" smtClean="0">
                      <a:solidFill>
                        <a:srgbClr val="FF0000"/>
                      </a:solidFill>
                    </a:rPr>
                    <a:t>问题</a:t>
                  </a:r>
                  <a:endParaRPr lang="zh-CN" altLang="en-US" sz="3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6049" name="Rectangle 16"/>
                <p:cNvSpPr>
                  <a:spLocks noChangeArrowheads="1"/>
                </p:cNvSpPr>
                <p:nvPr/>
              </p:nvSpPr>
              <p:spPr bwMode="auto">
                <a:xfrm>
                  <a:off x="1277" y="0"/>
                  <a:ext cx="127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0" y="384"/>
                <a:ext cx="1277" cy="384"/>
                <a:chOff x="0" y="384"/>
                <a:chExt cx="1277" cy="384"/>
              </a:xfrm>
            </p:grpSpPr>
            <p:sp>
              <p:nvSpPr>
                <p:cNvPr id="86046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19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物理系统中的一个</a:t>
                  </a:r>
                  <a:r>
                    <a:rPr lang="zh-CN" altLang="en-US" sz="2400" b="1" dirty="0" smtClean="0"/>
                    <a:t>状态</a:t>
                  </a:r>
                  <a:endParaRPr lang="zh-CN" altLang="en-US" sz="2400" b="1" dirty="0"/>
                </a:p>
              </p:txBody>
            </p:sp>
            <p:sp>
              <p:nvSpPr>
                <p:cNvPr id="86047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27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1277" y="384"/>
                <a:ext cx="1277" cy="384"/>
                <a:chOff x="1277" y="384"/>
                <a:chExt cx="1277" cy="384"/>
              </a:xfrm>
            </p:grpSpPr>
            <p:sp>
              <p:nvSpPr>
                <p:cNvPr id="86044" name="Rectangle 7"/>
                <p:cNvSpPr>
                  <a:spLocks noChangeArrowheads="1"/>
                </p:cNvSpPr>
                <p:nvPr/>
              </p:nvSpPr>
              <p:spPr bwMode="auto">
                <a:xfrm>
                  <a:off x="1320" y="384"/>
                  <a:ext cx="119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组合优化问题的</a:t>
                  </a:r>
                  <a:r>
                    <a:rPr lang="zh-CN" altLang="en-US" sz="2400" b="1" dirty="0" smtClean="0"/>
                    <a:t>解</a:t>
                  </a:r>
                  <a:endParaRPr lang="zh-CN" altLang="en-US" sz="2400" b="1" dirty="0"/>
                </a:p>
              </p:txBody>
            </p:sp>
            <p:sp>
              <p:nvSpPr>
                <p:cNvPr id="86045" name="Rectangle 20"/>
                <p:cNvSpPr>
                  <a:spLocks noChangeArrowheads="1"/>
                </p:cNvSpPr>
                <p:nvPr/>
              </p:nvSpPr>
              <p:spPr bwMode="auto">
                <a:xfrm>
                  <a:off x="1277" y="384"/>
                  <a:ext cx="127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0" y="768"/>
                <a:ext cx="1277" cy="384"/>
                <a:chOff x="0" y="768"/>
                <a:chExt cx="1277" cy="384"/>
              </a:xfrm>
            </p:grpSpPr>
            <p:sp>
              <p:nvSpPr>
                <p:cNvPr id="8604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19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状态的</a:t>
                  </a:r>
                  <a:r>
                    <a:rPr lang="zh-CN" altLang="en-US" sz="2400" b="1" dirty="0" smtClean="0"/>
                    <a:t>能量</a:t>
                  </a:r>
                  <a:endParaRPr lang="zh-CN" altLang="en-US" sz="2400" b="1" dirty="0"/>
                </a:p>
              </p:txBody>
            </p:sp>
            <p:sp>
              <p:nvSpPr>
                <p:cNvPr id="86043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27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1277" y="768"/>
                <a:ext cx="1277" cy="384"/>
                <a:chOff x="1277" y="768"/>
                <a:chExt cx="1277" cy="384"/>
              </a:xfrm>
            </p:grpSpPr>
            <p:sp>
              <p:nvSpPr>
                <p:cNvPr id="86040" name="Rectangle 9"/>
                <p:cNvSpPr>
                  <a:spLocks noChangeArrowheads="1"/>
                </p:cNvSpPr>
                <p:nvPr/>
              </p:nvSpPr>
              <p:spPr bwMode="auto">
                <a:xfrm>
                  <a:off x="1320" y="768"/>
                  <a:ext cx="119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解的指标</a:t>
                  </a:r>
                  <a:r>
                    <a:rPr lang="zh-CN" altLang="en-US" sz="2400" b="1" dirty="0" smtClean="0"/>
                    <a:t>函数</a:t>
                  </a:r>
                  <a:endParaRPr lang="zh-CN" altLang="en-US" sz="2400" b="1" dirty="0"/>
                </a:p>
              </p:txBody>
            </p:sp>
            <p:sp>
              <p:nvSpPr>
                <p:cNvPr id="86041" name="Rectangle 24"/>
                <p:cNvSpPr>
                  <a:spLocks noChangeArrowheads="1"/>
                </p:cNvSpPr>
                <p:nvPr/>
              </p:nvSpPr>
              <p:spPr bwMode="auto">
                <a:xfrm>
                  <a:off x="1277" y="768"/>
                  <a:ext cx="127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0" y="1152"/>
                <a:ext cx="1277" cy="384"/>
                <a:chOff x="0" y="1152"/>
                <a:chExt cx="1277" cy="384"/>
              </a:xfrm>
            </p:grpSpPr>
            <p:sp>
              <p:nvSpPr>
                <p:cNvPr id="8603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119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能量最低</a:t>
                  </a:r>
                  <a:r>
                    <a:rPr lang="zh-CN" altLang="en-US" sz="2400" b="1" dirty="0" smtClean="0"/>
                    <a:t>状态</a:t>
                  </a:r>
                  <a:endParaRPr lang="zh-CN" altLang="en-US" sz="2400" b="1" dirty="0"/>
                </a:p>
              </p:txBody>
            </p:sp>
            <p:sp>
              <p:nvSpPr>
                <p:cNvPr id="86039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27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1277" y="1152"/>
                <a:ext cx="1277" cy="384"/>
                <a:chOff x="1277" y="1152"/>
                <a:chExt cx="1277" cy="384"/>
              </a:xfrm>
            </p:grpSpPr>
            <p:sp>
              <p:nvSpPr>
                <p:cNvPr id="86036" name="Rectangle 11"/>
                <p:cNvSpPr>
                  <a:spLocks noChangeArrowheads="1"/>
                </p:cNvSpPr>
                <p:nvPr/>
              </p:nvSpPr>
              <p:spPr bwMode="auto">
                <a:xfrm>
                  <a:off x="1320" y="1152"/>
                  <a:ext cx="119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最优解</a:t>
                  </a:r>
                  <a:endParaRPr lang="zh-CN" altLang="en-US" sz="2400" b="1" dirty="0"/>
                </a:p>
              </p:txBody>
            </p:sp>
            <p:sp>
              <p:nvSpPr>
                <p:cNvPr id="86037" name="Rectangle 28"/>
                <p:cNvSpPr>
                  <a:spLocks noChangeArrowheads="1"/>
                </p:cNvSpPr>
                <p:nvPr/>
              </p:nvSpPr>
              <p:spPr bwMode="auto">
                <a:xfrm>
                  <a:off x="1277" y="1152"/>
                  <a:ext cx="127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1536"/>
                <a:ext cx="1277" cy="384"/>
                <a:chOff x="0" y="1536"/>
                <a:chExt cx="1277" cy="384"/>
              </a:xfrm>
            </p:grpSpPr>
            <p:sp>
              <p:nvSpPr>
                <p:cNvPr id="86034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119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温度</a:t>
                  </a:r>
                  <a:endParaRPr lang="zh-CN" altLang="en-US" sz="2400" b="1" dirty="0"/>
                </a:p>
              </p:txBody>
            </p:sp>
            <p:sp>
              <p:nvSpPr>
                <p:cNvPr id="86035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127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1277" y="1536"/>
                <a:ext cx="1277" cy="384"/>
                <a:chOff x="1277" y="1536"/>
                <a:chExt cx="1277" cy="384"/>
              </a:xfrm>
            </p:grpSpPr>
            <p:sp>
              <p:nvSpPr>
                <p:cNvPr id="86032" name="Rectangle 13"/>
                <p:cNvSpPr>
                  <a:spLocks noChangeArrowheads="1"/>
                </p:cNvSpPr>
                <p:nvPr/>
              </p:nvSpPr>
              <p:spPr bwMode="auto">
                <a:xfrm>
                  <a:off x="1320" y="1536"/>
                  <a:ext cx="119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控制</a:t>
                  </a:r>
                  <a:r>
                    <a:rPr lang="zh-CN" altLang="en-US" sz="2400" b="1" dirty="0" smtClean="0"/>
                    <a:t>参数</a:t>
                  </a:r>
                  <a:endParaRPr lang="zh-CN" altLang="en-US" sz="2400" b="1" dirty="0"/>
                </a:p>
              </p:txBody>
            </p:sp>
            <p:sp>
              <p:nvSpPr>
                <p:cNvPr id="86033" name="Rectangle 32"/>
                <p:cNvSpPr>
                  <a:spLocks noChangeArrowheads="1"/>
                </p:cNvSpPr>
                <p:nvPr/>
              </p:nvSpPr>
              <p:spPr bwMode="auto">
                <a:xfrm>
                  <a:off x="1277" y="1536"/>
                  <a:ext cx="127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6021" name="Rectangle 35"/>
            <p:cNvSpPr>
              <a:spLocks noChangeArrowheads="1"/>
            </p:cNvSpPr>
            <p:nvPr/>
          </p:nvSpPr>
          <p:spPr bwMode="auto">
            <a:xfrm>
              <a:off x="-3" y="-3"/>
              <a:ext cx="2560" cy="192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70034"/>
            <a:ext cx="8077200" cy="5257800"/>
          </a:xfrm>
        </p:spPr>
        <p:txBody>
          <a:bodyPr>
            <a:noAutofit/>
          </a:bodyPr>
          <a:lstStyle/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1，随机选择一个解</a:t>
            </a:r>
            <a:r>
              <a:rPr lang="en-US" altLang="zh-CN" sz="2000" b="1" dirty="0" err="1" smtClean="0"/>
              <a:t>i，k</a:t>
            </a:r>
            <a:r>
              <a:rPr lang="en-US" altLang="zh-CN" sz="2000" b="1" dirty="0" smtClean="0"/>
              <a:t>=0，t</a:t>
            </a:r>
            <a:r>
              <a:rPr lang="en-US" altLang="zh-CN" sz="2000" b="1" baseline="-30000" dirty="0" smtClean="0"/>
              <a:t>0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T</a:t>
            </a:r>
            <a:r>
              <a:rPr lang="en-US" altLang="zh-CN" sz="2000" b="1" baseline="-30000" dirty="0" err="1" smtClean="0"/>
              <a:t>max</a:t>
            </a:r>
            <a:r>
              <a:rPr lang="en-US" altLang="zh-CN" sz="2000" b="1" dirty="0" smtClean="0"/>
              <a:t>（</a:t>
            </a:r>
            <a:r>
              <a:rPr lang="zh-CN" altLang="en-US" sz="2000" b="1" dirty="0" smtClean="0"/>
              <a:t>初始温度），计算指标函数</a:t>
            </a:r>
            <a:r>
              <a:rPr lang="en-US" altLang="zh-CN" sz="2000" b="1" dirty="0" smtClean="0"/>
              <a:t>f(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)。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2，</a:t>
            </a:r>
            <a:r>
              <a:rPr lang="zh-CN" altLang="en-US" sz="2000" b="1" dirty="0" smtClean="0"/>
              <a:t>如果满足结束条件，则转（15）。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3，</a:t>
            </a:r>
            <a:r>
              <a:rPr lang="en-US" altLang="zh-CN" sz="2000" b="1" dirty="0" smtClean="0"/>
              <a:t>Begin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4，	</a:t>
            </a:r>
            <a:r>
              <a:rPr lang="zh-CN" altLang="en-US" sz="2000" b="1" dirty="0" smtClean="0"/>
              <a:t>如果在该温度内达到了平衡条件，则转（13）。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5，	</a:t>
            </a:r>
            <a:r>
              <a:rPr lang="en-US" altLang="zh-CN" sz="2000" b="1" dirty="0" smtClean="0"/>
              <a:t>Begin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6，	    </a:t>
            </a:r>
            <a:r>
              <a:rPr lang="zh-CN" altLang="en-US" sz="2000" b="1" dirty="0" smtClean="0"/>
              <a:t>从</a:t>
            </a:r>
            <a:r>
              <a:rPr lang="en-US" altLang="zh-CN" sz="2000" b="1" dirty="0" err="1" smtClean="0"/>
              <a:t>i</a:t>
            </a:r>
            <a:r>
              <a:rPr lang="zh-CN" altLang="en-US" sz="2000" b="1" dirty="0" smtClean="0"/>
              <a:t>的邻域</a:t>
            </a:r>
            <a:r>
              <a:rPr lang="en-US" altLang="zh-CN" sz="2000" b="1" dirty="0" smtClean="0"/>
              <a:t>N(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中随机选择一个解</a:t>
            </a:r>
            <a:r>
              <a:rPr lang="en-US" altLang="zh-CN" sz="2000" b="1" dirty="0" smtClean="0"/>
              <a:t>j。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7，	    </a:t>
            </a:r>
            <a:r>
              <a:rPr lang="zh-CN" altLang="en-US" sz="2000" b="1" dirty="0" smtClean="0"/>
              <a:t>计算指标函数</a:t>
            </a:r>
            <a:r>
              <a:rPr lang="en-US" altLang="zh-CN" sz="2000" b="1" dirty="0" smtClean="0"/>
              <a:t>f(j)。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8，	    </a:t>
            </a:r>
            <a:r>
              <a:rPr lang="zh-CN" altLang="en-US" sz="2000" b="1" dirty="0" smtClean="0"/>
              <a:t>如果</a:t>
            </a:r>
            <a:r>
              <a:rPr lang="en-US" altLang="zh-CN" sz="2000" b="1" dirty="0" smtClean="0"/>
              <a:t>f(j)&lt;f(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)，</a:t>
            </a:r>
            <a:r>
              <a:rPr lang="zh-CN" altLang="en-US" sz="2000" b="1" dirty="0" smtClean="0"/>
              <a:t>则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j，f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)=f(j)，</a:t>
            </a:r>
            <a:r>
              <a:rPr lang="zh-CN" altLang="en-US" sz="2000" b="1" dirty="0" smtClean="0"/>
              <a:t>转（4）。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b="1" dirty="0" smtClean="0"/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9，	    计算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b="1" dirty="0" smtClean="0"/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10，	    如果</a:t>
            </a:r>
            <a:r>
              <a:rPr lang="en-US" altLang="zh-CN" sz="2000" b="1" dirty="0" smtClean="0"/>
              <a:t> Random(0, 1)&lt;P</a:t>
            </a:r>
            <a:r>
              <a:rPr lang="en-US" altLang="zh-CN" sz="2000" b="1" baseline="-30000" dirty="0" smtClean="0"/>
              <a:t>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=&gt;j)，</a:t>
            </a:r>
            <a:r>
              <a:rPr lang="zh-CN" altLang="en-US" sz="2000" b="1" dirty="0" smtClean="0"/>
              <a:t>则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j，f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)=f(j)。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11，	    </a:t>
            </a:r>
            <a:r>
              <a:rPr lang="zh-CN" altLang="en-US" sz="2000" b="1" dirty="0" smtClean="0"/>
              <a:t>转（4）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12，	</a:t>
            </a:r>
            <a:r>
              <a:rPr lang="en-US" altLang="zh-CN" sz="2000" b="1" dirty="0" smtClean="0"/>
              <a:t>End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13，	t</a:t>
            </a:r>
            <a:r>
              <a:rPr lang="en-US" altLang="zh-CN" sz="2000" b="1" baseline="-30000" dirty="0" smtClean="0"/>
              <a:t>k+1</a:t>
            </a:r>
            <a:r>
              <a:rPr lang="en-US" altLang="zh-CN" sz="2000" b="1" dirty="0" smtClean="0"/>
              <a:t>=Drop(</a:t>
            </a:r>
            <a:r>
              <a:rPr lang="en-US" altLang="zh-CN" sz="2000" b="1" dirty="0" err="1" smtClean="0"/>
              <a:t>t</a:t>
            </a:r>
            <a:r>
              <a:rPr lang="en-US" altLang="zh-CN" sz="2000" b="1" baseline="-30000" dirty="0" err="1" smtClean="0"/>
              <a:t>k</a:t>
            </a:r>
            <a:r>
              <a:rPr lang="en-US" altLang="zh-CN" sz="2000" b="1" dirty="0" smtClean="0"/>
              <a:t>)，k=k+1。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14，End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15，</a:t>
            </a:r>
            <a:r>
              <a:rPr lang="zh-CN" altLang="en-US" sz="2000" b="1" dirty="0" smtClean="0"/>
              <a:t>输出结果。</a:t>
            </a:r>
          </a:p>
          <a:p>
            <a:pPr marL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16，结束。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79571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362200" y="3505200"/>
          <a:ext cx="2452688" cy="677863"/>
        </p:xfrm>
        <a:graphic>
          <a:graphicData uri="http://schemas.openxmlformats.org/presentationml/2006/ole">
            <p:oleObj spid="_x0000_s203778" r:id="rId4" imgW="1548728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算法的实现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81502"/>
            <a:ext cx="7772400" cy="423829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3200" b="1" dirty="0" smtClean="0"/>
              <a:t>（1）初始温度</a:t>
            </a:r>
            <a:r>
              <a:rPr lang="en-US" altLang="zh-CN" sz="3200" b="1" dirty="0" smtClean="0"/>
              <a:t>t</a:t>
            </a:r>
            <a:r>
              <a:rPr lang="en-US" altLang="zh-CN" sz="3200" b="1" baseline="-30000" dirty="0" smtClean="0"/>
              <a:t>0</a:t>
            </a:r>
            <a:r>
              <a:rPr lang="en-US" altLang="zh-CN" sz="3200" b="1" dirty="0" smtClean="0"/>
              <a:t>；</a:t>
            </a:r>
          </a:p>
          <a:p>
            <a:pPr algn="just" eaLnBrk="1" hangingPunct="1"/>
            <a:r>
              <a:rPr lang="en-US" altLang="zh-CN" sz="3200" b="1" dirty="0" smtClean="0"/>
              <a:t>（2）</a:t>
            </a:r>
            <a:r>
              <a:rPr lang="zh-CN" altLang="en-US" sz="3200" b="1" dirty="0" smtClean="0"/>
              <a:t>温度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的衰减函数，即温度的下降	      方法；</a:t>
            </a:r>
          </a:p>
          <a:p>
            <a:pPr algn="just" eaLnBrk="1" hangingPunct="1"/>
            <a:r>
              <a:rPr lang="zh-CN" altLang="en-US" sz="3200" b="1" dirty="0" smtClean="0"/>
              <a:t>（3）算法的终止准则，用终止温度</a:t>
            </a:r>
            <a:r>
              <a:rPr lang="en-US" altLang="zh-CN" sz="3200" b="1" dirty="0" err="1" smtClean="0"/>
              <a:t>t</a:t>
            </a:r>
            <a:r>
              <a:rPr lang="en-US" altLang="zh-CN" sz="3200" b="1" baseline="-30000" dirty="0" err="1" smtClean="0"/>
              <a:t>f</a:t>
            </a:r>
            <a:r>
              <a:rPr lang="zh-CN" altLang="en-US" sz="3200" b="1" dirty="0" smtClean="0"/>
              <a:t>或	      者终止条件给出；</a:t>
            </a:r>
          </a:p>
          <a:p>
            <a:pPr algn="just" eaLnBrk="1" hangingPunct="1"/>
            <a:r>
              <a:rPr lang="zh-CN" altLang="en-US" sz="3200" b="1" dirty="0" smtClean="0"/>
              <a:t>（4）每个温度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下的马尔可夫链长度</a:t>
            </a:r>
            <a:r>
              <a:rPr lang="en-US" altLang="zh-CN" sz="3200" b="1" dirty="0" err="1" smtClean="0"/>
              <a:t>L</a:t>
            </a:r>
            <a:r>
              <a:rPr lang="en-US" altLang="zh-CN" sz="3200" b="1" baseline="-30000" dirty="0" err="1" smtClean="0"/>
              <a:t>k</a:t>
            </a:r>
            <a:r>
              <a:rPr lang="en-US" altLang="zh-CN" sz="3200" b="1" dirty="0" smtClean="0"/>
              <a:t>。 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起始温度的选取（1）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一个合适的初始温度，应保证平稳分布中每一个状态的概率基本相等，也就是接受概率</a:t>
            </a:r>
            <a:r>
              <a:rPr lang="en-US" altLang="zh-CN" sz="3200" b="1" dirty="0" smtClean="0"/>
              <a:t>P</a:t>
            </a:r>
            <a:r>
              <a:rPr lang="en-US" altLang="zh-CN" sz="3200" b="1" baseline="-30000" dirty="0" smtClean="0"/>
              <a:t>0</a:t>
            </a:r>
            <a:r>
              <a:rPr lang="zh-CN" altLang="en-US" sz="3200" b="1" dirty="0" smtClean="0"/>
              <a:t>近似等于1。在</a:t>
            </a:r>
            <a:r>
              <a:rPr lang="en-US" altLang="zh-CN" sz="3200" b="1" dirty="0" smtClean="0"/>
              <a:t>Metropolis</a:t>
            </a:r>
            <a:r>
              <a:rPr lang="zh-CN" altLang="en-US" sz="3200" b="1" dirty="0" smtClean="0"/>
              <a:t>准则下，即要求：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15290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2438400" y="4267200"/>
          <a:ext cx="2895600" cy="1447800"/>
        </p:xfrm>
        <a:graphic>
          <a:graphicData uri="http://schemas.openxmlformats.org/presentationml/2006/ole">
            <p:oleObj spid="_x0000_s204802" r:id="rId3" imgW="8382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467600" cy="44958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如果我们给定一个比较大的接受概率</a:t>
            </a:r>
            <a:r>
              <a:rPr lang="en-US" altLang="zh-CN" sz="3200" b="1" dirty="0" smtClean="0"/>
              <a:t>P</a:t>
            </a:r>
            <a:r>
              <a:rPr lang="en-US" altLang="zh-CN" sz="3200" b="1" baseline="-30000" dirty="0" smtClean="0"/>
              <a:t>0</a:t>
            </a:r>
            <a:r>
              <a:rPr lang="en-US" altLang="zh-CN" sz="3200" b="1" dirty="0" smtClean="0"/>
              <a:t>，</a:t>
            </a:r>
            <a:r>
              <a:rPr lang="zh-CN" altLang="en-US" sz="3200" b="1" dirty="0" smtClean="0"/>
              <a:t>则： 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4167188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/>
        </p:nvGraphicFramePr>
        <p:xfrm>
          <a:off x="2254250" y="2865438"/>
          <a:ext cx="2730500" cy="1050925"/>
        </p:xfrm>
        <a:graphic>
          <a:graphicData uri="http://schemas.openxmlformats.org/presentationml/2006/ole">
            <p:oleObj spid="_x0000_s205826" name="公式" r:id="rId3" imgW="787320" imgH="431640" progId="Equation.3">
              <p:embed/>
            </p:oleObj>
          </a:graphicData>
        </a:graphic>
      </p:graphicFrame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4319588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31242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373380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其中，            可以有以下估计方式：</a:t>
            </a:r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/>
        </p:nvGraphicFramePr>
        <p:xfrm>
          <a:off x="2162502" y="882868"/>
          <a:ext cx="1243013" cy="492125"/>
        </p:xfrm>
        <a:graphic>
          <a:graphicData uri="http://schemas.openxmlformats.org/presentationml/2006/ole">
            <p:oleObj spid="_x0000_s206850" r:id="rId3" imgW="507780" imgH="203112" progId="Equation.3">
              <p:embed/>
            </p:oleObj>
          </a:graphicData>
        </a:graphic>
      </p:graphicFrame>
      <p:graphicFrame>
        <p:nvGraphicFramePr>
          <p:cNvPr id="17411" name="Object 1"/>
          <p:cNvGraphicFramePr>
            <a:graphicFrameLocks noChangeAspect="1"/>
          </p:cNvGraphicFramePr>
          <p:nvPr/>
        </p:nvGraphicFramePr>
        <p:xfrm>
          <a:off x="1447800" y="1752600"/>
          <a:ext cx="4681538" cy="719138"/>
        </p:xfrm>
        <a:graphic>
          <a:graphicData uri="http://schemas.openxmlformats.org/presentationml/2006/ole">
            <p:oleObj spid="_x0000_s206851" r:id="rId4" imgW="2043813" imgH="317362" progId="Equation.3">
              <p:embed/>
            </p:oleObj>
          </a:graphicData>
        </a:graphic>
      </p:graphicFrame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1524000" y="2667000"/>
          <a:ext cx="3962400" cy="1620838"/>
        </p:xfrm>
        <a:graphic>
          <a:graphicData uri="http://schemas.openxmlformats.org/presentationml/2006/ole">
            <p:oleObj spid="_x0000_s206852" r:id="rId5" imgW="1676400" imgH="685800" progId="Equation.3">
              <p:embed/>
            </p:oleObj>
          </a:graphicData>
        </a:graphic>
      </p:graphicFrame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3424238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1600200" y="4495800"/>
          <a:ext cx="4648200" cy="1600200"/>
        </p:xfrm>
        <a:graphic>
          <a:graphicData uri="http://schemas.openxmlformats.org/presentationml/2006/ole">
            <p:oleObj spid="_x0000_s206853" r:id="rId6" imgW="2298700" imgH="78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起始温度的选取（2）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algn="just" eaLnBrk="1" hangingPunct="1"/>
            <a:r>
              <a:rPr lang="zh-CN" altLang="en-US" sz="3200" b="1" dirty="0" smtClean="0"/>
              <a:t>假设在</a:t>
            </a:r>
            <a:r>
              <a:rPr lang="en-US" altLang="zh-CN" sz="3200" b="1" dirty="0" smtClean="0"/>
              <a:t>t</a:t>
            </a:r>
            <a:r>
              <a:rPr lang="en-US" altLang="zh-CN" sz="3200" b="1" baseline="-30000" dirty="0" smtClean="0"/>
              <a:t>0</a:t>
            </a:r>
            <a:r>
              <a:rPr lang="zh-CN" altLang="en-US" sz="3200" b="1" dirty="0" smtClean="0"/>
              <a:t>下随机的生成一个状态序列，分别用</a:t>
            </a:r>
            <a:r>
              <a:rPr lang="en-US" altLang="zh-CN" sz="3200" b="1" dirty="0" smtClean="0"/>
              <a:t>m</a:t>
            </a:r>
            <a:r>
              <a:rPr lang="en-US" altLang="zh-CN" sz="3200" b="1" baseline="-30000" dirty="0" smtClean="0"/>
              <a:t>1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m</a:t>
            </a:r>
            <a:r>
              <a:rPr lang="en-US" altLang="zh-CN" sz="3200" b="1" baseline="-30000" dirty="0" smtClean="0"/>
              <a:t>2</a:t>
            </a:r>
            <a:r>
              <a:rPr lang="zh-CN" altLang="en-US" sz="3200" b="1" dirty="0" smtClean="0"/>
              <a:t>表示指标函数下降的状态数和指标函数上升的状态数，         表示状态增加的平均值。则</a:t>
            </a:r>
            <a:r>
              <a:rPr lang="en-US" altLang="zh-CN" sz="3200" b="1" dirty="0" smtClean="0"/>
              <a:t>m</a:t>
            </a:r>
            <a:r>
              <a:rPr lang="en-US" altLang="zh-CN" sz="3200" b="1" baseline="-30000" dirty="0" smtClean="0"/>
              <a:t>2</a:t>
            </a:r>
            <a:r>
              <a:rPr lang="zh-CN" altLang="en-US" sz="3200" b="1" dirty="0" smtClean="0"/>
              <a:t>个状态中，被接受的个数为：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319588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5851634" y="2362200"/>
          <a:ext cx="1243013" cy="492125"/>
        </p:xfrm>
        <a:graphic>
          <a:graphicData uri="http://schemas.openxmlformats.org/presentationml/2006/ole">
            <p:oleObj spid="_x0000_s207874" r:id="rId3" imgW="507780" imgH="203112" progId="Equation.3">
              <p:embed/>
            </p:oleObj>
          </a:graphicData>
        </a:graphic>
      </p:graphicFrame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417195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8435" name="Object 1"/>
          <p:cNvGraphicFramePr>
            <a:graphicFrameLocks noChangeAspect="1"/>
          </p:cNvGraphicFramePr>
          <p:nvPr/>
        </p:nvGraphicFramePr>
        <p:xfrm>
          <a:off x="2590800" y="4191000"/>
          <a:ext cx="2895600" cy="1620838"/>
        </p:xfrm>
        <a:graphic>
          <a:graphicData uri="http://schemas.openxmlformats.org/presentationml/2006/ole">
            <p:oleObj spid="_x0000_s207875" r:id="rId4" imgW="799753" imgH="44430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所以平均接受率为： 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r>
              <a:rPr lang="zh-CN" altLang="en-US" sz="3200" b="1" dirty="0" smtClean="0"/>
              <a:t>求解有：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2905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1447800" y="1295400"/>
          <a:ext cx="4343400" cy="1976438"/>
        </p:xfrm>
        <a:graphic>
          <a:graphicData uri="http://schemas.openxmlformats.org/presentationml/2006/ole">
            <p:oleObj spid="_x0000_s208898" r:id="rId3" imgW="1485900" imgH="673100" progId="Equation.3">
              <p:embed/>
            </p:oleObj>
          </a:graphicData>
        </a:graphic>
      </p:graphicFrame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690938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9459" name="Object 1"/>
          <p:cNvGraphicFramePr>
            <a:graphicFrameLocks noChangeAspect="1"/>
          </p:cNvGraphicFramePr>
          <p:nvPr/>
        </p:nvGraphicFramePr>
        <p:xfrm>
          <a:off x="1676400" y="4419600"/>
          <a:ext cx="4114800" cy="1579563"/>
        </p:xfrm>
        <a:graphic>
          <a:graphicData uri="http://schemas.openxmlformats.org/presentationml/2006/ole">
            <p:oleObj spid="_x0000_s208899" r:id="rId4" imgW="1765300" imgH="673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起始温度的选取（3）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模拟固体的升温过程：</a:t>
            </a:r>
          </a:p>
          <a:p>
            <a:pPr lvl="1" algn="just" eaLnBrk="1" hangingPunct="1">
              <a:buFontTx/>
              <a:buNone/>
            </a:pPr>
            <a:r>
              <a:rPr lang="zh-CN" altLang="en-US" sz="2400" b="1" dirty="0" smtClean="0"/>
              <a:t>（1）给定一个希望的初始接受概率</a:t>
            </a:r>
            <a:r>
              <a:rPr lang="en-US" altLang="zh-CN" sz="2400" b="1" dirty="0" smtClean="0"/>
              <a:t>P</a:t>
            </a:r>
            <a:r>
              <a:rPr lang="en-US" altLang="zh-CN" sz="2400" b="1" baseline="-30000" dirty="0" smtClean="0"/>
              <a:t>0</a:t>
            </a:r>
            <a:r>
              <a:rPr lang="en-US" altLang="zh-CN" sz="2400" b="1" dirty="0" smtClean="0"/>
              <a:t>，</a:t>
            </a:r>
            <a:r>
              <a:rPr lang="zh-CN" altLang="en-US" sz="2400" b="1" dirty="0" smtClean="0"/>
              <a:t>给定一个较低的初始温度</a:t>
            </a:r>
            <a:r>
              <a:rPr lang="en-US" altLang="zh-CN" sz="2400" b="1" dirty="0" smtClean="0"/>
              <a:t>t</a:t>
            </a:r>
            <a:r>
              <a:rPr lang="en-US" altLang="zh-CN" sz="2400" b="1" baseline="-30000" dirty="0" smtClean="0"/>
              <a:t>0</a:t>
            </a:r>
            <a:r>
              <a:rPr lang="en-US" altLang="zh-CN" sz="2400" b="1" dirty="0" smtClean="0"/>
              <a:t>，</a:t>
            </a:r>
            <a:r>
              <a:rPr lang="zh-CN" altLang="en-US" sz="2400" b="1" dirty="0" smtClean="0"/>
              <a:t>比如</a:t>
            </a:r>
            <a:r>
              <a:rPr lang="en-US" altLang="zh-CN" sz="2400" b="1" dirty="0" smtClean="0"/>
              <a:t>t</a:t>
            </a:r>
            <a:r>
              <a:rPr lang="en-US" altLang="zh-CN" sz="2400" b="1" baseline="-30000" dirty="0" smtClean="0"/>
              <a:t>0</a:t>
            </a:r>
            <a:r>
              <a:rPr lang="en-US" altLang="zh-CN" sz="2400" b="1" dirty="0" smtClean="0"/>
              <a:t>＝1；</a:t>
            </a:r>
          </a:p>
          <a:p>
            <a:pPr lvl="1" algn="just" eaLnBrk="1" hangingPunct="1">
              <a:buFontTx/>
              <a:buNone/>
            </a:pPr>
            <a:r>
              <a:rPr lang="en-US" altLang="zh-CN" sz="2400" b="1" dirty="0" smtClean="0"/>
              <a:t>（2）</a:t>
            </a:r>
            <a:r>
              <a:rPr lang="zh-CN" altLang="en-US" sz="2400" b="1" dirty="0" smtClean="0"/>
              <a:t>随机的产生一个状态序列，并计算该序列的接收率：</a:t>
            </a:r>
          </a:p>
          <a:p>
            <a:pPr lvl="1" algn="just" eaLnBrk="1" hangingPunct="1">
              <a:buFontTx/>
              <a:buNone/>
            </a:pPr>
            <a:endParaRPr lang="zh-CN" altLang="en-US" sz="2400" b="1" dirty="0" smtClean="0"/>
          </a:p>
          <a:p>
            <a:pPr lvl="1" algn="just" eaLnBrk="1" hangingPunct="1">
              <a:buFontTx/>
              <a:buNone/>
            </a:pPr>
            <a:endParaRPr lang="zh-CN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zh-CN" altLang="en-US" sz="2400" b="1" dirty="0" smtClean="0"/>
              <a:t>    如果接收率大于给定的初始接受概率</a:t>
            </a:r>
            <a:r>
              <a:rPr lang="en-US" altLang="zh-CN" sz="2400" b="1" dirty="0" smtClean="0"/>
              <a:t>P</a:t>
            </a:r>
            <a:r>
              <a:rPr lang="en-US" altLang="zh-CN" sz="2400" b="1" baseline="-30000" dirty="0" smtClean="0"/>
              <a:t>0</a:t>
            </a:r>
            <a:r>
              <a:rPr lang="en-US" altLang="zh-CN" sz="2400" b="1" dirty="0" smtClean="0"/>
              <a:t>，</a:t>
            </a:r>
            <a:r>
              <a:rPr lang="zh-CN" altLang="en-US" sz="2400" b="1" dirty="0" smtClean="0"/>
              <a:t>则转（4）；</a:t>
            </a:r>
          </a:p>
          <a:p>
            <a:pPr lvl="1" algn="just" eaLnBrk="1" hangingPunct="1">
              <a:buFontTx/>
              <a:buNone/>
            </a:pPr>
            <a:r>
              <a:rPr lang="zh-CN" altLang="en-US" sz="2400" b="1" dirty="0" smtClean="0"/>
              <a:t>（3）提高温度，更新</a:t>
            </a:r>
            <a:r>
              <a:rPr lang="en-US" altLang="zh-CN" sz="2400" b="1" dirty="0" smtClean="0"/>
              <a:t>t</a:t>
            </a:r>
            <a:r>
              <a:rPr lang="en-US" altLang="zh-CN" sz="2400" b="1" baseline="-30000" dirty="0" smtClean="0"/>
              <a:t>0</a:t>
            </a:r>
            <a:r>
              <a:rPr lang="en-US" altLang="zh-CN" sz="2400" b="1" dirty="0" smtClean="0"/>
              <a:t>，</a:t>
            </a:r>
            <a:r>
              <a:rPr lang="zh-CN" altLang="en-US" sz="2400" b="1" dirty="0" smtClean="0"/>
              <a:t>转（2）；</a:t>
            </a:r>
          </a:p>
          <a:p>
            <a:pPr lvl="1" algn="just" eaLnBrk="1" hangingPunct="1">
              <a:buFontTx/>
              <a:buNone/>
            </a:pPr>
            <a:r>
              <a:rPr lang="zh-CN" altLang="en-US" sz="2400" b="1" dirty="0" smtClean="0"/>
              <a:t>（4）结束。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05263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482" name="Object 0"/>
          <p:cNvGraphicFramePr>
            <a:graphicFrameLocks noChangeAspect="1"/>
          </p:cNvGraphicFramePr>
          <p:nvPr/>
        </p:nvGraphicFramePr>
        <p:xfrm>
          <a:off x="2514600" y="3352800"/>
          <a:ext cx="2133600" cy="787400"/>
        </p:xfrm>
        <a:graphic>
          <a:graphicData uri="http://schemas.openxmlformats.org/presentationml/2006/ole">
            <p:oleObj spid="_x0000_s209922" r:id="rId3" imgW="11303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一些难的组合优化问题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6454"/>
            <a:ext cx="7772400" cy="403334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旅行商问题</a:t>
            </a:r>
          </a:p>
          <a:p>
            <a:pPr eaLnBrk="1" hangingPunct="1"/>
            <a:r>
              <a:rPr lang="zh-CN" altLang="en-US" sz="3200" b="1" dirty="0" smtClean="0"/>
              <a:t>背包问题</a:t>
            </a:r>
          </a:p>
          <a:p>
            <a:pPr eaLnBrk="1" hangingPunct="1"/>
            <a:r>
              <a:rPr lang="zh-CN" altLang="en-US" sz="3200" b="1" dirty="0" smtClean="0"/>
              <a:t>装箱问题</a:t>
            </a:r>
          </a:p>
          <a:p>
            <a:pPr eaLnBrk="1" hangingPunct="1"/>
            <a:r>
              <a:rPr lang="zh-CN" altLang="en-US" sz="3200" b="1" dirty="0" smtClean="0"/>
              <a:t>...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r>
              <a:rPr lang="zh-CN" altLang="en-US" sz="3200" b="1" dirty="0" smtClean="0"/>
              <a:t>寻求在可以接受的时间内得到满意解的方法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温度的下降方法（1）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49516"/>
            <a:ext cx="7772400" cy="397028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等比例下降 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22910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506" name="Object 0"/>
          <p:cNvGraphicFramePr>
            <a:graphicFrameLocks noChangeAspect="1"/>
          </p:cNvGraphicFramePr>
          <p:nvPr/>
        </p:nvGraphicFramePr>
        <p:xfrm>
          <a:off x="1905000" y="2971800"/>
          <a:ext cx="3200400" cy="1066800"/>
        </p:xfrm>
        <a:graphic>
          <a:graphicData uri="http://schemas.openxmlformats.org/presentationml/2006/ole">
            <p:oleObj spid="_x0000_s210946" r:id="rId3" imgW="685800" imgH="228600" progId="Equation.3">
              <p:embed/>
            </p:oleObj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281488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507" name="Object 1"/>
          <p:cNvGraphicFramePr>
            <a:graphicFrameLocks noChangeAspect="1"/>
          </p:cNvGraphicFramePr>
          <p:nvPr/>
        </p:nvGraphicFramePr>
        <p:xfrm>
          <a:off x="2133600" y="4724400"/>
          <a:ext cx="2057400" cy="641350"/>
        </p:xfrm>
        <a:graphic>
          <a:graphicData uri="http://schemas.openxmlformats.org/presentationml/2006/ole">
            <p:oleObj spid="_x0000_s210947" r:id="rId4" imgW="583693" imgH="17764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温度的下降方法（2）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7628"/>
            <a:ext cx="7772400" cy="411217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等值下降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11956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530" name="Object 0"/>
          <p:cNvGraphicFramePr>
            <a:graphicFrameLocks noChangeAspect="1"/>
          </p:cNvGraphicFramePr>
          <p:nvPr/>
        </p:nvGraphicFramePr>
        <p:xfrm>
          <a:off x="1600200" y="3200400"/>
          <a:ext cx="2895600" cy="731838"/>
        </p:xfrm>
        <a:graphic>
          <a:graphicData uri="http://schemas.openxmlformats.org/presentationml/2006/ole">
            <p:oleObj spid="_x0000_s211970" r:id="rId3" imgW="901309" imgH="22850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温度的下降方法（3）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1144"/>
            <a:ext cx="7772400" cy="442485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在一定的条件下，与模拟退火算法相伴的时齐马尔可夫链存在平稳分布。如果温度每次下降的幅度比较小的话，则相邻温度下的平稳分布应该变化不大，也就是说，对于任意一个状态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，</a:t>
            </a:r>
            <a:r>
              <a:rPr lang="zh-CN" altLang="en-US" sz="3200" b="1" dirty="0" smtClean="0"/>
              <a:t>相邻温度下的平稳分布应满足： 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52863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3554" name="Object 0"/>
          <p:cNvGraphicFramePr>
            <a:graphicFrameLocks noChangeAspect="1"/>
          </p:cNvGraphicFramePr>
          <p:nvPr/>
        </p:nvGraphicFramePr>
        <p:xfrm>
          <a:off x="1905000" y="4724400"/>
          <a:ext cx="3962400" cy="1363663"/>
        </p:xfrm>
        <a:graphic>
          <a:graphicData uri="http://schemas.openxmlformats.org/presentationml/2006/ole">
            <p:oleObj spid="_x0000_s212994" r:id="rId3" imgW="1434477" imgH="49508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一个充分条件是：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76688" y="2995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4578" name="Object 0"/>
          <p:cNvGraphicFramePr>
            <a:graphicFrameLocks noChangeAspect="1"/>
          </p:cNvGraphicFramePr>
          <p:nvPr/>
        </p:nvGraphicFramePr>
        <p:xfrm>
          <a:off x="1524000" y="1447800"/>
          <a:ext cx="2971800" cy="2163763"/>
        </p:xfrm>
        <a:graphic>
          <a:graphicData uri="http://schemas.openxmlformats.org/presentationml/2006/ole">
            <p:oleObj spid="_x0000_s214018" r:id="rId4" imgW="1193800" imgH="863600" progId="Equation.3">
              <p:embed/>
            </p:oleObj>
          </a:graphicData>
        </a:graphic>
      </p:graphicFrame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3605213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4579" name="Object 1"/>
          <p:cNvGraphicFramePr>
            <a:graphicFrameLocks noChangeAspect="1"/>
          </p:cNvGraphicFramePr>
          <p:nvPr/>
        </p:nvGraphicFramePr>
        <p:xfrm>
          <a:off x="1524000" y="4419600"/>
          <a:ext cx="5867400" cy="1387475"/>
        </p:xfrm>
        <a:graphic>
          <a:graphicData uri="http://schemas.openxmlformats.org/presentationml/2006/ole">
            <p:oleObj spid="_x0000_s214019" r:id="rId5" imgW="1930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两边取对数，并整理得：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r>
              <a:rPr lang="zh-CN" altLang="en-US" sz="3200" b="1" dirty="0" smtClean="0"/>
              <a:t>用        代替              可得温度的衰减函数： </a:t>
            </a: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3881438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5602" name="Object 0"/>
          <p:cNvGraphicFramePr>
            <a:graphicFrameLocks noChangeAspect="1"/>
          </p:cNvGraphicFramePr>
          <p:nvPr/>
        </p:nvGraphicFramePr>
        <p:xfrm>
          <a:off x="1371600" y="1524000"/>
          <a:ext cx="3733800" cy="1751013"/>
        </p:xfrm>
        <a:graphic>
          <a:graphicData uri="http://schemas.openxmlformats.org/presentationml/2006/ole">
            <p:oleObj spid="_x0000_s215042" r:id="rId3" imgW="1384300" imgH="647700" progId="Equation.3">
              <p:embed/>
            </p:oleObj>
          </a:graphicData>
        </a:graphic>
      </p:graphicFrame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4405313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5603" name="Object 1"/>
          <p:cNvGraphicFramePr>
            <a:graphicFrameLocks noChangeAspect="1"/>
          </p:cNvGraphicFramePr>
          <p:nvPr/>
        </p:nvGraphicFramePr>
        <p:xfrm>
          <a:off x="1600200" y="3657600"/>
          <a:ext cx="685800" cy="528638"/>
        </p:xfrm>
        <a:graphic>
          <a:graphicData uri="http://schemas.openxmlformats.org/presentationml/2006/ole">
            <p:oleObj spid="_x0000_s215043" r:id="rId4" imgW="330057" imgH="253890" progId="Equation.3">
              <p:embed/>
            </p:oleObj>
          </a:graphicData>
        </a:graphic>
      </p:graphicFrame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26243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3200400" y="3657600"/>
          <a:ext cx="1295400" cy="477838"/>
        </p:xfrm>
        <a:graphic>
          <a:graphicData uri="http://schemas.openxmlformats.org/presentationml/2006/ole">
            <p:oleObj spid="_x0000_s215044" r:id="rId5" imgW="622030" imgH="228501" progId="Equation.3">
              <p:embed/>
            </p:oleObj>
          </a:graphicData>
        </a:graphic>
      </p:graphicFrame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3881438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1447800" y="4267200"/>
          <a:ext cx="3657600" cy="1816100"/>
        </p:xfrm>
        <a:graphic>
          <a:graphicData uri="http://schemas.openxmlformats.org/presentationml/2006/ole">
            <p:oleObj spid="_x0000_s215045" r:id="rId6" imgW="138430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每一温度下的停止准则（1）</a:t>
            </a:r>
            <a:r>
              <a:rPr lang="zh-CN" altLang="en-US" smtClean="0"/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65282"/>
            <a:ext cx="7772400" cy="395451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固定长度方法 </a:t>
            </a:r>
          </a:p>
          <a:p>
            <a:pPr eaLnBrk="1" hangingPunct="1"/>
            <a:r>
              <a:rPr lang="zh-CN" altLang="en-US" sz="3200" b="1" dirty="0" smtClean="0"/>
              <a:t>在每一个温度下，都使用相同的</a:t>
            </a:r>
            <a:r>
              <a:rPr lang="en-US" altLang="zh-CN" sz="3200" b="1" dirty="0" err="1" smtClean="0"/>
              <a:t>L</a:t>
            </a:r>
            <a:r>
              <a:rPr lang="en-US" altLang="zh-CN" sz="3200" b="1" baseline="-30000" dirty="0" err="1" smtClean="0"/>
              <a:t>k</a:t>
            </a:r>
            <a:r>
              <a:rPr lang="en-US" altLang="zh-CN" sz="3200" b="1" dirty="0" smtClean="0"/>
              <a:t>。</a:t>
            </a:r>
            <a:r>
              <a:rPr lang="en-US" altLang="zh-CN" sz="3200" b="1" dirty="0" err="1" smtClean="0"/>
              <a:t>L</a:t>
            </a:r>
            <a:r>
              <a:rPr lang="en-US" altLang="zh-CN" sz="3200" b="1" baseline="-30000" dirty="0" err="1" smtClean="0"/>
              <a:t>k</a:t>
            </a:r>
            <a:r>
              <a:rPr lang="zh-CN" altLang="en-US" sz="3200" b="1" dirty="0" smtClean="0"/>
              <a:t>的选取与具体的问题相关，一般与邻域的大小直接关联，通常选择为问题规模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的一个多项式函数。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每一温度下的停止准则（2）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45020"/>
            <a:ext cx="7772400" cy="477957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 smtClean="0"/>
              <a:t>基于接受率的停止准则 ：</a:t>
            </a:r>
          </a:p>
          <a:p>
            <a:pPr lvl="1" eaLnBrk="1" hangingPunct="1"/>
            <a:r>
              <a:rPr lang="zh-CN" altLang="en-US" sz="2600" b="1" dirty="0" smtClean="0"/>
              <a:t>规定一个接受次数</a:t>
            </a:r>
            <a:r>
              <a:rPr lang="en-US" altLang="zh-CN" sz="2600" b="1" dirty="0" smtClean="0"/>
              <a:t>R，</a:t>
            </a:r>
            <a:r>
              <a:rPr lang="zh-CN" altLang="en-US" sz="2600" b="1" dirty="0" smtClean="0"/>
              <a:t>在某一温度下，只有被接受的状态数达到</a:t>
            </a:r>
            <a:r>
              <a:rPr lang="en-US" altLang="zh-CN" sz="2600" b="1" dirty="0" smtClean="0"/>
              <a:t>R</a:t>
            </a:r>
            <a:r>
              <a:rPr lang="zh-CN" altLang="en-US" sz="2600" b="1" dirty="0" smtClean="0"/>
              <a:t>时，在该温度下的迭代才停止，转入下一个温度。 </a:t>
            </a:r>
          </a:p>
          <a:p>
            <a:pPr lvl="1" eaLnBrk="1" hangingPunct="1"/>
            <a:r>
              <a:rPr lang="zh-CN" altLang="en-US" sz="2600" b="1" dirty="0" smtClean="0"/>
              <a:t>规定一个状态接受率</a:t>
            </a:r>
            <a:r>
              <a:rPr lang="en-US" altLang="zh-CN" sz="2600" b="1" dirty="0" smtClean="0"/>
              <a:t>R，R</a:t>
            </a:r>
            <a:r>
              <a:rPr lang="zh-CN" altLang="en-US" sz="2600" b="1" dirty="0" smtClean="0"/>
              <a:t>等于该温度下接受的状态数除以总生成的总状态数。如果接受率达到了</a:t>
            </a:r>
            <a:r>
              <a:rPr lang="en-US" altLang="zh-CN" sz="2600" b="1" dirty="0" smtClean="0"/>
              <a:t>R，</a:t>
            </a:r>
            <a:r>
              <a:rPr lang="zh-CN" altLang="en-US" sz="2600" b="1" dirty="0" smtClean="0"/>
              <a:t>则停止该温度下的迭代，转入下一个温度。</a:t>
            </a:r>
          </a:p>
          <a:p>
            <a:pPr lvl="1" eaLnBrk="1" hangingPunct="1"/>
            <a:r>
              <a:rPr lang="zh-CN" altLang="en-US" sz="2600" b="1" dirty="0" smtClean="0"/>
              <a:t>在迭代的过程中，若干相邻的状态称为“一代”，如果相邻两代的解的指标函数差值小于规定的值的话，则停止该温度下的迭代。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算法的终止原则</a:t>
            </a:r>
            <a:r>
              <a:rPr lang="zh-CN" altLang="en-US" smtClean="0"/>
              <a:t> （1）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零度法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设定一个正常数</a:t>
            </a:r>
            <a:r>
              <a:rPr lang="en-US" altLang="zh-CN" sz="3200" b="1" dirty="0" smtClean="0"/>
              <a:t>e，</a:t>
            </a:r>
            <a:r>
              <a:rPr lang="zh-CN" altLang="en-US" sz="3200" b="1" dirty="0" smtClean="0"/>
              <a:t>当时</a:t>
            </a:r>
            <a:r>
              <a:rPr lang="en-US" altLang="zh-CN" sz="3200" b="1" dirty="0" err="1" smtClean="0"/>
              <a:t>t</a:t>
            </a:r>
            <a:r>
              <a:rPr lang="en-US" altLang="zh-CN" sz="3200" b="1" baseline="-25000" dirty="0" err="1" smtClean="0"/>
              <a:t>k</a:t>
            </a:r>
            <a:r>
              <a:rPr lang="en-US" altLang="zh-CN" sz="3200" b="1" dirty="0" smtClean="0"/>
              <a:t>&lt;e</a:t>
            </a:r>
            <a:r>
              <a:rPr lang="zh-CN" altLang="en-US" sz="3200" b="1" dirty="0" smtClean="0"/>
              <a:t>时，算法结束。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算法的终止原则</a:t>
            </a:r>
            <a:r>
              <a:rPr lang="zh-CN" altLang="en-US" smtClean="0"/>
              <a:t> （2）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23392"/>
            <a:ext cx="7772400" cy="409640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循环总控制法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给定一个指定的温度下降次数</a:t>
            </a:r>
            <a:r>
              <a:rPr lang="en-US" altLang="zh-CN" sz="3200" b="1" dirty="0" smtClean="0"/>
              <a:t>K，</a:t>
            </a:r>
            <a:r>
              <a:rPr lang="zh-CN" altLang="en-US" sz="3200" b="1" dirty="0" smtClean="0"/>
              <a:t>当温度的迭代次数达到</a:t>
            </a:r>
            <a:r>
              <a:rPr lang="en-US" altLang="zh-CN" sz="3200" b="1" dirty="0" smtClean="0"/>
              <a:t>K</a:t>
            </a:r>
            <a:r>
              <a:rPr lang="zh-CN" altLang="en-US" sz="3200" b="1" dirty="0" smtClean="0"/>
              <a:t>次时，则算法停止。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算法的终止原则</a:t>
            </a:r>
            <a:r>
              <a:rPr lang="zh-CN" altLang="en-US" smtClean="0"/>
              <a:t> （3）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70690"/>
            <a:ext cx="7772400" cy="404911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无变化控制法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 如果在相邻的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个温度中，得到的解的指标函数值无任何变化，则说明算法已经收敛。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邻域的概念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844566"/>
            <a:ext cx="8001001" cy="425143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/>
              <a:t>邻域，简单的说就是一个点附近的其他点的集合。 </a:t>
            </a:r>
          </a:p>
          <a:p>
            <a:pPr eaLnBrk="1" hangingPunct="1"/>
            <a:r>
              <a:rPr lang="zh-CN" altLang="en-US" sz="2800" b="1" dirty="0" smtClean="0"/>
              <a:t>在距离空间，邻域就是以某一点为中心的圆。 </a:t>
            </a:r>
          </a:p>
          <a:p>
            <a:pPr eaLnBrk="1" hangingPunct="1"/>
            <a:r>
              <a:rPr lang="zh-CN" altLang="en-US" sz="2800" b="1" dirty="0" smtClean="0"/>
              <a:t>在组合优化问题中的定义：</a:t>
            </a:r>
          </a:p>
          <a:p>
            <a:pPr eaLnBrk="1" hangingPunct="1"/>
            <a:r>
              <a:rPr lang="zh-CN" altLang="en-US" sz="2800" b="1" dirty="0" smtClean="0"/>
              <a:t>设</a:t>
            </a: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是问题的定义域，若存在一个映射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，</a:t>
            </a:r>
            <a:r>
              <a:rPr lang="zh-CN" altLang="en-US" sz="2800" b="1" dirty="0" smtClean="0"/>
              <a:t>使得：</a:t>
            </a:r>
          </a:p>
          <a:p>
            <a:pPr eaLnBrk="1" hangingPunct="1"/>
            <a:endParaRPr lang="zh-CN" altLang="en-US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    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则称</a:t>
            </a:r>
            <a:r>
              <a:rPr lang="en-US" altLang="zh-CN" sz="2800" b="1" i="1" dirty="0" smtClean="0"/>
              <a:t>N(S)</a:t>
            </a:r>
            <a:r>
              <a:rPr lang="zh-CN" altLang="en-US" sz="2800" b="1" dirty="0" smtClean="0"/>
              <a:t>为</a:t>
            </a:r>
            <a:r>
              <a:rPr lang="en-US" altLang="zh-CN" sz="2800" b="1" i="1" dirty="0" smtClean="0"/>
              <a:t>S</a:t>
            </a:r>
            <a:r>
              <a:rPr lang="zh-CN" altLang="en-US" sz="2800" b="1" dirty="0" smtClean="0"/>
              <a:t>的邻域。</a:t>
            </a:r>
          </a:p>
          <a:p>
            <a:pPr eaLnBrk="1" hangingPunct="1"/>
            <a:r>
              <a:rPr lang="zh-CN" altLang="en-US" sz="2800" b="1" dirty="0" smtClean="0"/>
              <a:t>领域中的元素称为邻居。  </a:t>
            </a: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3814763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2124075" y="4013636"/>
          <a:ext cx="4251938" cy="747546"/>
        </p:xfrm>
        <a:graphic>
          <a:graphicData uri="http://schemas.openxmlformats.org/presentationml/2006/ole">
            <p:oleObj spid="_x0000_s226306" r:id="rId4" imgW="1511300" imgH="266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算法的终止原则</a:t>
            </a:r>
            <a:r>
              <a:rPr lang="zh-CN" altLang="en-US" smtClean="0"/>
              <a:t> （4）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7628"/>
            <a:ext cx="7772400" cy="411217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接受概率控制法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 给定一个小的概率值</a:t>
            </a:r>
            <a:r>
              <a:rPr lang="en-US" altLang="zh-CN" sz="3200" b="1" dirty="0" smtClean="0"/>
              <a:t>p，</a:t>
            </a:r>
            <a:r>
              <a:rPr lang="zh-CN" altLang="en-US" sz="3200" b="1" dirty="0" smtClean="0"/>
              <a:t>如果在当前温度下除了局部最优状态外，其他状态的接受概率小于</a:t>
            </a:r>
            <a:r>
              <a:rPr lang="en-US" altLang="zh-CN" sz="3200" b="1" dirty="0" smtClean="0"/>
              <a:t>p</a:t>
            </a:r>
            <a:r>
              <a:rPr lang="zh-CN" altLang="en-US" sz="3200" b="1" dirty="0" smtClean="0"/>
              <a:t>值，则算法结束。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算法的终止原则</a:t>
            </a:r>
            <a:r>
              <a:rPr lang="zh-CN" altLang="en-US" smtClean="0"/>
              <a:t> （5）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3848"/>
            <a:ext cx="7772400" cy="409115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领域平均概率控制法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设大小为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的一个邻域，在邻域内一个状态被接受的平均概率为1/</a:t>
            </a:r>
            <a:r>
              <a:rPr lang="en-US" altLang="zh-CN" sz="3200" b="1" dirty="0" smtClean="0"/>
              <a:t>N。</a:t>
            </a:r>
            <a:r>
              <a:rPr lang="zh-CN" altLang="en-US" sz="3200" b="1" dirty="0" smtClean="0"/>
              <a:t>设</a:t>
            </a:r>
            <a:r>
              <a:rPr lang="en-US" altLang="zh-CN" sz="3200" b="1" dirty="0" smtClean="0"/>
              <a:t>f</a:t>
            </a:r>
            <a:r>
              <a:rPr lang="en-US" altLang="zh-CN" sz="3200" b="1" baseline="-30000" dirty="0" smtClean="0"/>
              <a:t>0</a:t>
            </a:r>
            <a:r>
              <a:rPr lang="en-US" altLang="zh-CN" sz="3200" b="1" dirty="0" smtClean="0"/>
              <a:t>、f</a:t>
            </a:r>
            <a:r>
              <a:rPr lang="en-US" altLang="zh-CN" sz="3200" b="1" baseline="-30000" dirty="0" smtClean="0"/>
              <a:t>1</a:t>
            </a:r>
            <a:r>
              <a:rPr lang="zh-CN" altLang="en-US" sz="3200" b="1" dirty="0" smtClean="0"/>
              <a:t>为该领域中的局部最优值和局部次最优值。则次最优解是除了局部最优解以外接受概率最大的，其接受概率为：  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71963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6626" name="Object 0"/>
          <p:cNvGraphicFramePr>
            <a:graphicFrameLocks noChangeAspect="1"/>
          </p:cNvGraphicFramePr>
          <p:nvPr/>
        </p:nvGraphicFramePr>
        <p:xfrm>
          <a:off x="2438400" y="4892566"/>
          <a:ext cx="2057400" cy="1338263"/>
        </p:xfrm>
        <a:graphic>
          <a:graphicData uri="http://schemas.openxmlformats.org/presentationml/2006/ole">
            <p:oleObj spid="_x0000_s216066" r:id="rId3" imgW="596641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如果该概率值小于平均值1/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时，即：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 可以认为从局部最优解跳出的可能性已经很小了，因此可以终止算法。此时的终止温度</a:t>
            </a:r>
            <a:r>
              <a:rPr lang="en-US" altLang="zh-CN" sz="3200" b="1" dirty="0" err="1" smtClean="0"/>
              <a:t>t</a:t>
            </a:r>
            <a:r>
              <a:rPr lang="en-US" altLang="zh-CN" sz="3200" b="1" baseline="-30000" dirty="0" err="1" smtClean="0"/>
              <a:t>f</a:t>
            </a:r>
            <a:r>
              <a:rPr lang="zh-CN" altLang="en-US" sz="3200" b="1" dirty="0" smtClean="0"/>
              <a:t>为： 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110038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2286000" y="1447800"/>
          <a:ext cx="2514600" cy="1374775"/>
        </p:xfrm>
        <a:graphic>
          <a:graphicData uri="http://schemas.openxmlformats.org/presentationml/2006/ole">
            <p:oleObj spid="_x0000_s217090" r:id="rId3" imgW="927100" imgH="508000" progId="Equation.3">
              <p:embed/>
            </p:oleObj>
          </a:graphicData>
        </a:graphic>
      </p:graphicFrame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415290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7651" name="Object 1"/>
          <p:cNvGraphicFramePr>
            <a:graphicFrameLocks noChangeAspect="1"/>
          </p:cNvGraphicFramePr>
          <p:nvPr/>
        </p:nvGraphicFramePr>
        <p:xfrm>
          <a:off x="2519363" y="4746625"/>
          <a:ext cx="2657475" cy="1406525"/>
        </p:xfrm>
        <a:graphic>
          <a:graphicData uri="http://schemas.openxmlformats.org/presentationml/2006/ole">
            <p:oleObj spid="_x0000_s217091" name="公式" r:id="rId4" imgW="7491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算法的终止原则</a:t>
            </a:r>
            <a:r>
              <a:rPr lang="zh-CN" altLang="en-US" smtClean="0"/>
              <a:t> （6）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相对误差估计法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 设温度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时指标函数的期望值为：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 b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32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则当终止温度&lt;&lt;1时，由泰勒展开近似有：  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910013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8674" name="Object 0"/>
          <p:cNvGraphicFramePr>
            <a:graphicFrameLocks noChangeAspect="1"/>
          </p:cNvGraphicFramePr>
          <p:nvPr/>
        </p:nvGraphicFramePr>
        <p:xfrm>
          <a:off x="1828800" y="2209800"/>
          <a:ext cx="3581400" cy="1030288"/>
        </p:xfrm>
        <a:graphic>
          <a:graphicData uri="http://schemas.openxmlformats.org/presentationml/2006/ole">
            <p:oleObj spid="_x0000_s218114" r:id="rId3" imgW="1320227" imgH="380835" progId="Equation.3">
              <p:embed/>
            </p:oleObj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58140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8675" name="Object 1"/>
          <p:cNvGraphicFramePr>
            <a:graphicFrameLocks noChangeAspect="1"/>
          </p:cNvGraphicFramePr>
          <p:nvPr/>
        </p:nvGraphicFramePr>
        <p:xfrm>
          <a:off x="1447800" y="4343400"/>
          <a:ext cx="5715000" cy="1649413"/>
        </p:xfrm>
        <a:graphic>
          <a:graphicData uri="http://schemas.openxmlformats.org/presentationml/2006/ole">
            <p:oleObj spid="_x0000_s218115" r:id="rId4" imgW="1981200" imgH="571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由于：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r>
              <a:rPr lang="zh-CN" altLang="en-US" sz="3200" b="1" dirty="0" smtClean="0"/>
              <a:t>所以可用下式估计当前解与最优解之间的误差 ：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033838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9698" name="Object 0"/>
          <p:cNvGraphicFramePr>
            <a:graphicFrameLocks noChangeAspect="1"/>
          </p:cNvGraphicFramePr>
          <p:nvPr/>
        </p:nvGraphicFramePr>
        <p:xfrm>
          <a:off x="1524000" y="1524000"/>
          <a:ext cx="3886200" cy="1203325"/>
        </p:xfrm>
        <a:graphic>
          <a:graphicData uri="http://schemas.openxmlformats.org/presentationml/2006/ole">
            <p:oleObj spid="_x0000_s219138" name="Equation" r:id="rId3" imgW="1079280" imgH="330120" progId="Equation.3">
              <p:embed/>
            </p:oleObj>
          </a:graphicData>
        </a:graphic>
      </p:graphicFrame>
      <p:graphicFrame>
        <p:nvGraphicFramePr>
          <p:cNvPr id="29699" name="Object 1"/>
          <p:cNvGraphicFramePr>
            <a:graphicFrameLocks noChangeAspect="1"/>
          </p:cNvGraphicFramePr>
          <p:nvPr/>
        </p:nvGraphicFramePr>
        <p:xfrm>
          <a:off x="1600200" y="4038600"/>
          <a:ext cx="5715000" cy="1649413"/>
        </p:xfrm>
        <a:graphic>
          <a:graphicData uri="http://schemas.openxmlformats.org/presentationml/2006/ole">
            <p:oleObj spid="_x0000_s219139" r:id="rId4" imgW="1981200" imgH="571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或者使用相对于                   的相对误差：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79095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1295400" y="1371600"/>
          <a:ext cx="4495800" cy="1646238"/>
        </p:xfrm>
        <a:graphic>
          <a:graphicData uri="http://schemas.openxmlformats.org/presentationml/2006/ole">
            <p:oleObj spid="_x0000_s220162" r:id="rId4" imgW="1562100" imgH="571500" progId="Equation.3">
              <p:embed/>
            </p:oleObj>
          </a:graphicData>
        </a:graphic>
      </p:graphicFrame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338638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4343400" y="533400"/>
          <a:ext cx="1219200" cy="671513"/>
        </p:xfrm>
        <a:graphic>
          <a:graphicData uri="http://schemas.openxmlformats.org/presentationml/2006/ole">
            <p:oleObj spid="_x0000_s220163" r:id="rId5" imgW="469696" imgH="253890" progId="Equation.3">
              <p:embed/>
            </p:oleObj>
          </a:graphicData>
        </a:graphic>
      </p:graphicFrame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340995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1190296" y="3429000"/>
          <a:ext cx="6553200" cy="1852613"/>
        </p:xfrm>
        <a:graphic>
          <a:graphicData uri="http://schemas.openxmlformats.org/presentationml/2006/ole">
            <p:oleObj spid="_x0000_s220164" r:id="rId6" imgW="2324100" imgH="660400" progId="Equation.3">
              <p:embed/>
            </p:oleObj>
          </a:graphicData>
        </a:graphic>
      </p:graphicFrame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1116013" y="5734050"/>
            <a:ext cx="446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说明：推导请见补充教材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实际计算时：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endParaRPr lang="zh-CN" altLang="en-US" sz="3200" b="1" dirty="0" smtClean="0"/>
          </a:p>
          <a:p>
            <a:pPr eaLnBrk="1" hangingPunct="1"/>
            <a:r>
              <a:rPr lang="zh-CN" altLang="en-US" sz="3200" b="1" dirty="0" smtClean="0"/>
              <a:t>其中：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3881438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1371600" y="1371600"/>
          <a:ext cx="4038600" cy="1698625"/>
        </p:xfrm>
        <a:graphic>
          <a:graphicData uri="http://schemas.openxmlformats.org/presentationml/2006/ole">
            <p:oleObj spid="_x0000_s221186" r:id="rId4" imgW="1384300" imgH="584200" progId="Equation.3">
              <p:embed/>
            </p:oleObj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98145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2438400" y="3429000"/>
          <a:ext cx="3276600" cy="1401763"/>
        </p:xfrm>
        <a:graphic>
          <a:graphicData uri="http://schemas.openxmlformats.org/presentationml/2006/ole">
            <p:oleObj spid="_x0000_s221187" r:id="rId5" imgW="1181100" imgH="508000" progId="Equation.3">
              <p:embed/>
            </p:oleObj>
          </a:graphicData>
        </a:graphic>
      </p:graphicFrame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388620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1748" name="Object 8"/>
          <p:cNvGraphicFramePr>
            <a:graphicFrameLocks noChangeAspect="1"/>
          </p:cNvGraphicFramePr>
          <p:nvPr/>
        </p:nvGraphicFramePr>
        <p:xfrm>
          <a:off x="2438400" y="4953000"/>
          <a:ext cx="3429000" cy="1262063"/>
        </p:xfrm>
        <a:graphic>
          <a:graphicData uri="http://schemas.openxmlformats.org/presentationml/2006/ole">
            <p:oleObj spid="_x0000_s221188" r:id="rId6" imgW="13716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应用举例——旅行商问题</a:t>
            </a:r>
            <a:r>
              <a:rPr lang="zh-CN" altLang="en-US" smtClean="0"/>
              <a:t> 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 smtClean="0"/>
              <a:t>解的表示：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个城市的任何一种排列均是问题的一个可能解，表示为: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800" b="1" dirty="0" smtClean="0"/>
          </a:p>
          <a:p>
            <a:pPr eaLnBrk="1" hangingPunct="1">
              <a:lnSpc>
                <a:spcPct val="90000"/>
              </a:lnSpc>
            </a:pPr>
            <a:endParaRPr lang="en-US" altLang="zh-CN" sz="32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200" b="1" dirty="0" smtClean="0"/>
              <a:t>指标函数(能量函数</a:t>
            </a:r>
            <a:r>
              <a:rPr lang="en-US" altLang="zh-CN" sz="3200" b="1" dirty="0" smtClean="0"/>
              <a:t>) 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800" b="1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sz="2800" b="1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sz="28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sz="28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/>
              <a:t>其中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422433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2770" name="Object 0"/>
          <p:cNvGraphicFramePr>
            <a:graphicFrameLocks noChangeAspect="1"/>
          </p:cNvGraphicFramePr>
          <p:nvPr/>
        </p:nvGraphicFramePr>
        <p:xfrm>
          <a:off x="2743200" y="2801004"/>
          <a:ext cx="1338263" cy="441325"/>
        </p:xfrm>
        <a:graphic>
          <a:graphicData uri="http://schemas.openxmlformats.org/presentationml/2006/ole">
            <p:oleObj spid="_x0000_s222210" r:id="rId3" imgW="698500" imgH="228600" progId="Equation.3">
              <p:embed/>
            </p:oleObj>
          </a:graphicData>
        </a:graphic>
      </p:graphicFrame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377190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2771" name="Object 1"/>
          <p:cNvGraphicFramePr>
            <a:graphicFrameLocks noChangeAspect="1"/>
          </p:cNvGraphicFramePr>
          <p:nvPr/>
        </p:nvGraphicFramePr>
        <p:xfrm>
          <a:off x="1905000" y="4033340"/>
          <a:ext cx="3429000" cy="1081088"/>
        </p:xfrm>
        <a:graphic>
          <a:graphicData uri="http://schemas.openxmlformats.org/presentationml/2006/ole">
            <p:oleObj spid="_x0000_s222211" r:id="rId4" imgW="1600200" imgH="508000" progId="Equation.3">
              <p:embed/>
            </p:oleObj>
          </a:graphicData>
        </a:graphic>
      </p:graphicFrame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73380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2209800" y="5389174"/>
          <a:ext cx="1752600" cy="609600"/>
        </p:xfrm>
        <a:graphic>
          <a:graphicData uri="http://schemas.openxmlformats.org/presentationml/2006/ole">
            <p:oleObj spid="_x0000_s222212" r:id="rId5" imgW="660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  <a:ln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新解的产生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 smtClean="0"/>
              <a:t>采用第一节介绍的两个城市间的逆序交换方式得到问题的一个新解。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/>
              <a:t>   设当前解是                  ，被选中要逆序交换的城市是第</a:t>
            </a:r>
            <a:r>
              <a:rPr lang="en-US" altLang="zh-CN" sz="2800" b="1" dirty="0" smtClean="0"/>
              <a:t>u</a:t>
            </a:r>
            <a:r>
              <a:rPr lang="zh-CN" altLang="en-US" sz="2800" b="1" dirty="0" smtClean="0"/>
              <a:t>和第</a:t>
            </a:r>
            <a:r>
              <a:rPr lang="en-US" altLang="zh-CN" sz="2800" b="1" dirty="0" smtClean="0"/>
              <a:t>v</a:t>
            </a:r>
            <a:r>
              <a:rPr lang="zh-CN" altLang="en-US" sz="2800" b="1" dirty="0" smtClean="0"/>
              <a:t>个到访的城市，</a:t>
            </a:r>
            <a:r>
              <a:rPr lang="en-US" altLang="zh-CN" sz="2800" b="1" dirty="0" smtClean="0"/>
              <a:t>u&lt;v。</a:t>
            </a:r>
            <a:r>
              <a:rPr lang="zh-CN" altLang="en-US" sz="2800" b="1" dirty="0" smtClean="0"/>
              <a:t>则逆序排列</a:t>
            </a:r>
            <a:r>
              <a:rPr lang="en-US" altLang="zh-CN" sz="2800" b="1" dirty="0" smtClean="0"/>
              <a:t>u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v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之间</a:t>
            </a:r>
            <a:r>
              <a:rPr lang="zh-CN" altLang="en-US" sz="2800" b="1" dirty="0" smtClean="0"/>
              <a:t>的城市，得到问题的新解为：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zh-CN" altLang="en-US" sz="2800" b="1" dirty="0" smtClean="0"/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/>
              <a:t>  则两个路径的距离差为：</a:t>
            </a:r>
            <a:endParaRPr lang="zh-CN" altLang="en-US" b="1" dirty="0" smtClean="0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422433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3794" name="Object 6"/>
          <p:cNvGraphicFramePr>
            <a:graphicFrameLocks noChangeAspect="1"/>
          </p:cNvGraphicFramePr>
          <p:nvPr/>
        </p:nvGraphicFramePr>
        <p:xfrm>
          <a:off x="3276600" y="2228196"/>
          <a:ext cx="1600200" cy="525463"/>
        </p:xfrm>
        <a:graphic>
          <a:graphicData uri="http://schemas.openxmlformats.org/presentationml/2006/ole">
            <p:oleObj spid="_x0000_s223234" r:id="rId3" imgW="698500" imgH="228600" progId="Equation.3">
              <p:embed/>
            </p:oleObj>
          </a:graphicData>
        </a:graphic>
      </p:graphicFrame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32956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3795" name="Object 8"/>
          <p:cNvGraphicFramePr>
            <a:graphicFrameLocks noChangeAspect="1"/>
          </p:cNvGraphicFramePr>
          <p:nvPr/>
        </p:nvGraphicFramePr>
        <p:xfrm>
          <a:off x="2286000" y="3673366"/>
          <a:ext cx="5638800" cy="609600"/>
        </p:xfrm>
        <a:graphic>
          <a:graphicData uri="http://schemas.openxmlformats.org/presentationml/2006/ole">
            <p:oleObj spid="_x0000_s223235" r:id="rId4" imgW="2552700" imgH="228600" progId="Equation.3">
              <p:embed/>
            </p:oleObj>
          </a:graphicData>
        </a:graphic>
      </p:graphicFrame>
      <p:graphicFrame>
        <p:nvGraphicFramePr>
          <p:cNvPr id="33796" name="Object 10"/>
          <p:cNvGraphicFramePr>
            <a:graphicFrameLocks noChangeAspect="1"/>
          </p:cNvGraphicFramePr>
          <p:nvPr/>
        </p:nvGraphicFramePr>
        <p:xfrm>
          <a:off x="2559050" y="5195888"/>
          <a:ext cx="5319713" cy="561975"/>
        </p:xfrm>
        <a:graphic>
          <a:graphicData uri="http://schemas.openxmlformats.org/presentationml/2006/ole">
            <p:oleObj spid="_x0000_s223236" name="Equation" r:id="rId5" imgW="23112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6648"/>
            <a:ext cx="7772400" cy="492935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新解的接受准则 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37185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4818" name="Object 0"/>
          <p:cNvGraphicFramePr>
            <a:graphicFrameLocks noChangeAspect="1"/>
          </p:cNvGraphicFramePr>
          <p:nvPr/>
        </p:nvGraphicFramePr>
        <p:xfrm>
          <a:off x="1897117" y="2162504"/>
          <a:ext cx="5671362" cy="1621220"/>
        </p:xfrm>
        <a:graphic>
          <a:graphicData uri="http://schemas.openxmlformats.org/presentationml/2006/ole">
            <p:oleObj spid="_x0000_s224258" r:id="rId3" imgW="240030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例：皇后问题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507912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/>
              <a:t>S={S</a:t>
            </a:r>
            <a:r>
              <a:rPr lang="en-US" altLang="zh-CN" sz="3200" b="1" baseline="-25000" dirty="0" smtClean="0"/>
              <a:t>i</a:t>
            </a:r>
            <a:r>
              <a:rPr lang="en-US" altLang="zh-CN" sz="3200" b="1" dirty="0" smtClean="0"/>
              <a:t>}</a:t>
            </a:r>
            <a:r>
              <a:rPr lang="zh-CN" altLang="en-US" sz="3200" b="1" dirty="0" smtClean="0"/>
              <a:t>表示一个可能解，其中</a:t>
            </a:r>
            <a:r>
              <a:rPr lang="en-US" altLang="zh-CN" sz="3200" b="1" dirty="0" smtClean="0"/>
              <a:t>S</a:t>
            </a:r>
            <a:r>
              <a:rPr lang="en-US" altLang="zh-CN" sz="3200" b="1" baseline="-25000" dirty="0" smtClean="0"/>
              <a:t>i</a:t>
            </a:r>
            <a:r>
              <a:rPr lang="zh-CN" altLang="en-US" sz="3200" b="1" dirty="0" smtClean="0"/>
              <a:t>表示在第</a:t>
            </a:r>
            <a:r>
              <a:rPr lang="en-US" altLang="zh-CN" sz="3200" b="1" dirty="0" err="1" smtClean="0"/>
              <a:t>i</a:t>
            </a:r>
            <a:r>
              <a:rPr lang="zh-CN" altLang="en-US" sz="3200" b="1" dirty="0" smtClean="0"/>
              <a:t>行，第</a:t>
            </a:r>
            <a:r>
              <a:rPr lang="en-US" altLang="zh-CN" sz="3200" b="1" dirty="0" smtClean="0"/>
              <a:t>S</a:t>
            </a:r>
            <a:r>
              <a:rPr lang="en-US" altLang="zh-CN" sz="3200" b="1" baseline="-25000" dirty="0" smtClean="0"/>
              <a:t>i</a:t>
            </a:r>
            <a:r>
              <a:rPr lang="zh-CN" altLang="en-US" sz="3200" b="1" dirty="0" smtClean="0"/>
              <a:t>列有一个皇后。</a:t>
            </a:r>
          </a:p>
          <a:p>
            <a:pPr eaLnBrk="1" hangingPunct="1"/>
            <a:r>
              <a:rPr lang="zh-CN" altLang="en-US" sz="3200" b="1" dirty="0" smtClean="0"/>
              <a:t>如四皇后问题的一个解：</a:t>
            </a:r>
            <a:r>
              <a:rPr lang="en-US" altLang="zh-CN" sz="3200" b="1" dirty="0" smtClean="0"/>
              <a:t>S=(2, 4, 1, 3)</a:t>
            </a: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827399" y="3814763"/>
            <a:ext cx="719901" cy="609600"/>
            <a:chOff x="0" y="0"/>
            <a:chExt cx="270" cy="384"/>
          </a:xfrm>
        </p:grpSpPr>
        <p:sp>
          <p:nvSpPr>
            <p:cNvPr id="43061" name="Rectangle 55"/>
            <p:cNvSpPr>
              <a:spLocks noChangeArrowheads="1"/>
            </p:cNvSpPr>
            <p:nvPr/>
          </p:nvSpPr>
          <p:spPr bwMode="auto">
            <a:xfrm>
              <a:off x="43" y="0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62" name="Rectangle 71"/>
            <p:cNvSpPr>
              <a:spLocks noChangeArrowheads="1"/>
            </p:cNvSpPr>
            <p:nvPr/>
          </p:nvSpPr>
          <p:spPr bwMode="auto">
            <a:xfrm>
              <a:off x="0" y="0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3547300" y="3814763"/>
            <a:ext cx="719901" cy="609600"/>
            <a:chOff x="270" y="0"/>
            <a:chExt cx="270" cy="384"/>
          </a:xfrm>
        </p:grpSpPr>
        <p:sp>
          <p:nvSpPr>
            <p:cNvPr id="43059" name="Rectangle 56"/>
            <p:cNvSpPr>
              <a:spLocks noChangeArrowheads="1"/>
            </p:cNvSpPr>
            <p:nvPr/>
          </p:nvSpPr>
          <p:spPr bwMode="auto">
            <a:xfrm>
              <a:off x="313" y="0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800" b="1" dirty="0"/>
                <a:t>Q</a:t>
              </a:r>
            </a:p>
          </p:txBody>
        </p:sp>
        <p:sp>
          <p:nvSpPr>
            <p:cNvPr id="43060" name="Rectangle 73"/>
            <p:cNvSpPr>
              <a:spLocks noChangeArrowheads="1"/>
            </p:cNvSpPr>
            <p:nvPr/>
          </p:nvSpPr>
          <p:spPr bwMode="auto">
            <a:xfrm>
              <a:off x="270" y="0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4267200" y="3814763"/>
            <a:ext cx="719901" cy="609600"/>
            <a:chOff x="540" y="0"/>
            <a:chExt cx="270" cy="384"/>
          </a:xfrm>
        </p:grpSpPr>
        <p:sp>
          <p:nvSpPr>
            <p:cNvPr id="43057" name="Rectangle 57"/>
            <p:cNvSpPr>
              <a:spLocks noChangeArrowheads="1"/>
            </p:cNvSpPr>
            <p:nvPr/>
          </p:nvSpPr>
          <p:spPr bwMode="auto">
            <a:xfrm>
              <a:off x="583" y="0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58" name="Rectangle 75"/>
            <p:cNvSpPr>
              <a:spLocks noChangeArrowheads="1"/>
            </p:cNvSpPr>
            <p:nvPr/>
          </p:nvSpPr>
          <p:spPr bwMode="auto">
            <a:xfrm>
              <a:off x="540" y="0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4987101" y="3814763"/>
            <a:ext cx="719901" cy="609600"/>
            <a:chOff x="810" y="0"/>
            <a:chExt cx="270" cy="384"/>
          </a:xfrm>
        </p:grpSpPr>
        <p:sp>
          <p:nvSpPr>
            <p:cNvPr id="43055" name="Rectangle 58"/>
            <p:cNvSpPr>
              <a:spLocks noChangeArrowheads="1"/>
            </p:cNvSpPr>
            <p:nvPr/>
          </p:nvSpPr>
          <p:spPr bwMode="auto">
            <a:xfrm>
              <a:off x="853" y="0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56" name="Rectangle 77"/>
            <p:cNvSpPr>
              <a:spLocks noChangeArrowheads="1"/>
            </p:cNvSpPr>
            <p:nvPr/>
          </p:nvSpPr>
          <p:spPr bwMode="auto">
            <a:xfrm>
              <a:off x="810" y="0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2827399" y="4424363"/>
            <a:ext cx="719901" cy="609600"/>
            <a:chOff x="0" y="384"/>
            <a:chExt cx="270" cy="384"/>
          </a:xfrm>
        </p:grpSpPr>
        <p:sp>
          <p:nvSpPr>
            <p:cNvPr id="43053" name="Rectangle 59"/>
            <p:cNvSpPr>
              <a:spLocks noChangeArrowheads="1"/>
            </p:cNvSpPr>
            <p:nvPr/>
          </p:nvSpPr>
          <p:spPr bwMode="auto">
            <a:xfrm>
              <a:off x="43" y="384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54" name="Rectangle 79"/>
            <p:cNvSpPr>
              <a:spLocks noChangeArrowheads="1"/>
            </p:cNvSpPr>
            <p:nvPr/>
          </p:nvSpPr>
          <p:spPr bwMode="auto">
            <a:xfrm>
              <a:off x="0" y="384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3547300" y="4424363"/>
            <a:ext cx="719901" cy="609600"/>
            <a:chOff x="270" y="384"/>
            <a:chExt cx="270" cy="384"/>
          </a:xfrm>
        </p:grpSpPr>
        <p:sp>
          <p:nvSpPr>
            <p:cNvPr id="43051" name="Rectangle 60"/>
            <p:cNvSpPr>
              <a:spLocks noChangeArrowheads="1"/>
            </p:cNvSpPr>
            <p:nvPr/>
          </p:nvSpPr>
          <p:spPr bwMode="auto">
            <a:xfrm>
              <a:off x="313" y="384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52" name="Rectangle 81"/>
            <p:cNvSpPr>
              <a:spLocks noChangeArrowheads="1"/>
            </p:cNvSpPr>
            <p:nvPr/>
          </p:nvSpPr>
          <p:spPr bwMode="auto">
            <a:xfrm>
              <a:off x="270" y="384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4267200" y="4424363"/>
            <a:ext cx="719901" cy="609600"/>
            <a:chOff x="540" y="384"/>
            <a:chExt cx="270" cy="384"/>
          </a:xfrm>
        </p:grpSpPr>
        <p:sp>
          <p:nvSpPr>
            <p:cNvPr id="43049" name="Rectangle 61"/>
            <p:cNvSpPr>
              <a:spLocks noChangeArrowheads="1"/>
            </p:cNvSpPr>
            <p:nvPr/>
          </p:nvSpPr>
          <p:spPr bwMode="auto">
            <a:xfrm>
              <a:off x="583" y="384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50" name="Rectangle 83"/>
            <p:cNvSpPr>
              <a:spLocks noChangeArrowheads="1"/>
            </p:cNvSpPr>
            <p:nvPr/>
          </p:nvSpPr>
          <p:spPr bwMode="auto">
            <a:xfrm>
              <a:off x="540" y="384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4987101" y="4424363"/>
            <a:ext cx="719901" cy="609600"/>
            <a:chOff x="810" y="384"/>
            <a:chExt cx="270" cy="384"/>
          </a:xfrm>
        </p:grpSpPr>
        <p:sp>
          <p:nvSpPr>
            <p:cNvPr id="43047" name="Rectangle 62"/>
            <p:cNvSpPr>
              <a:spLocks noChangeArrowheads="1"/>
            </p:cNvSpPr>
            <p:nvPr/>
          </p:nvSpPr>
          <p:spPr bwMode="auto">
            <a:xfrm>
              <a:off x="853" y="384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800" b="1" dirty="0"/>
                <a:t>Q</a:t>
              </a:r>
            </a:p>
          </p:txBody>
        </p:sp>
        <p:sp>
          <p:nvSpPr>
            <p:cNvPr id="43048" name="Rectangle 85"/>
            <p:cNvSpPr>
              <a:spLocks noChangeArrowheads="1"/>
            </p:cNvSpPr>
            <p:nvPr/>
          </p:nvSpPr>
          <p:spPr bwMode="auto">
            <a:xfrm>
              <a:off x="810" y="384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2827399" y="5033963"/>
            <a:ext cx="719901" cy="609600"/>
            <a:chOff x="0" y="768"/>
            <a:chExt cx="270" cy="384"/>
          </a:xfrm>
        </p:grpSpPr>
        <p:sp>
          <p:nvSpPr>
            <p:cNvPr id="43045" name="Rectangle 63"/>
            <p:cNvSpPr>
              <a:spLocks noChangeArrowheads="1"/>
            </p:cNvSpPr>
            <p:nvPr/>
          </p:nvSpPr>
          <p:spPr bwMode="auto">
            <a:xfrm>
              <a:off x="43" y="768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800" b="1"/>
                <a:t>Q</a:t>
              </a:r>
            </a:p>
          </p:txBody>
        </p:sp>
        <p:sp>
          <p:nvSpPr>
            <p:cNvPr id="43046" name="Rectangle 87"/>
            <p:cNvSpPr>
              <a:spLocks noChangeArrowheads="1"/>
            </p:cNvSpPr>
            <p:nvPr/>
          </p:nvSpPr>
          <p:spPr bwMode="auto">
            <a:xfrm>
              <a:off x="0" y="768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3547300" y="5033963"/>
            <a:ext cx="719901" cy="609600"/>
            <a:chOff x="270" y="768"/>
            <a:chExt cx="270" cy="384"/>
          </a:xfrm>
        </p:grpSpPr>
        <p:sp>
          <p:nvSpPr>
            <p:cNvPr id="43043" name="Rectangle 64"/>
            <p:cNvSpPr>
              <a:spLocks noChangeArrowheads="1"/>
            </p:cNvSpPr>
            <p:nvPr/>
          </p:nvSpPr>
          <p:spPr bwMode="auto">
            <a:xfrm>
              <a:off x="313" y="768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44" name="Rectangle 89"/>
            <p:cNvSpPr>
              <a:spLocks noChangeArrowheads="1"/>
            </p:cNvSpPr>
            <p:nvPr/>
          </p:nvSpPr>
          <p:spPr bwMode="auto">
            <a:xfrm>
              <a:off x="270" y="768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4267200" y="5033963"/>
            <a:ext cx="719901" cy="609600"/>
            <a:chOff x="540" y="768"/>
            <a:chExt cx="270" cy="384"/>
          </a:xfrm>
        </p:grpSpPr>
        <p:sp>
          <p:nvSpPr>
            <p:cNvPr id="43041" name="Rectangle 65"/>
            <p:cNvSpPr>
              <a:spLocks noChangeArrowheads="1"/>
            </p:cNvSpPr>
            <p:nvPr/>
          </p:nvSpPr>
          <p:spPr bwMode="auto">
            <a:xfrm>
              <a:off x="583" y="768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42" name="Rectangle 91"/>
            <p:cNvSpPr>
              <a:spLocks noChangeArrowheads="1"/>
            </p:cNvSpPr>
            <p:nvPr/>
          </p:nvSpPr>
          <p:spPr bwMode="auto">
            <a:xfrm>
              <a:off x="540" y="768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94"/>
          <p:cNvGrpSpPr>
            <a:grpSpLocks/>
          </p:cNvGrpSpPr>
          <p:nvPr/>
        </p:nvGrpSpPr>
        <p:grpSpPr bwMode="auto">
          <a:xfrm>
            <a:off x="4987101" y="5033963"/>
            <a:ext cx="719901" cy="609600"/>
            <a:chOff x="810" y="768"/>
            <a:chExt cx="270" cy="384"/>
          </a:xfrm>
        </p:grpSpPr>
        <p:sp>
          <p:nvSpPr>
            <p:cNvPr id="43039" name="Rectangle 66"/>
            <p:cNvSpPr>
              <a:spLocks noChangeArrowheads="1"/>
            </p:cNvSpPr>
            <p:nvPr/>
          </p:nvSpPr>
          <p:spPr bwMode="auto">
            <a:xfrm>
              <a:off x="853" y="768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40" name="Rectangle 93"/>
            <p:cNvSpPr>
              <a:spLocks noChangeArrowheads="1"/>
            </p:cNvSpPr>
            <p:nvPr/>
          </p:nvSpPr>
          <p:spPr bwMode="auto">
            <a:xfrm>
              <a:off x="810" y="768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96"/>
          <p:cNvGrpSpPr>
            <a:grpSpLocks/>
          </p:cNvGrpSpPr>
          <p:nvPr/>
        </p:nvGrpSpPr>
        <p:grpSpPr bwMode="auto">
          <a:xfrm>
            <a:off x="2827399" y="5643563"/>
            <a:ext cx="719901" cy="609600"/>
            <a:chOff x="0" y="1152"/>
            <a:chExt cx="270" cy="384"/>
          </a:xfrm>
        </p:grpSpPr>
        <p:sp>
          <p:nvSpPr>
            <p:cNvPr id="43037" name="Rectangle 67"/>
            <p:cNvSpPr>
              <a:spLocks noChangeArrowheads="1"/>
            </p:cNvSpPr>
            <p:nvPr/>
          </p:nvSpPr>
          <p:spPr bwMode="auto">
            <a:xfrm>
              <a:off x="43" y="1152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38" name="Rectangle 95"/>
            <p:cNvSpPr>
              <a:spLocks noChangeArrowheads="1"/>
            </p:cNvSpPr>
            <p:nvPr/>
          </p:nvSpPr>
          <p:spPr bwMode="auto">
            <a:xfrm>
              <a:off x="0" y="1152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98"/>
          <p:cNvGrpSpPr>
            <a:grpSpLocks/>
          </p:cNvGrpSpPr>
          <p:nvPr/>
        </p:nvGrpSpPr>
        <p:grpSpPr bwMode="auto">
          <a:xfrm>
            <a:off x="3547300" y="5643563"/>
            <a:ext cx="719901" cy="609600"/>
            <a:chOff x="270" y="1152"/>
            <a:chExt cx="270" cy="384"/>
          </a:xfrm>
        </p:grpSpPr>
        <p:sp>
          <p:nvSpPr>
            <p:cNvPr id="43035" name="Rectangle 68"/>
            <p:cNvSpPr>
              <a:spLocks noChangeArrowheads="1"/>
            </p:cNvSpPr>
            <p:nvPr/>
          </p:nvSpPr>
          <p:spPr bwMode="auto">
            <a:xfrm>
              <a:off x="313" y="1152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36" name="Rectangle 97"/>
            <p:cNvSpPr>
              <a:spLocks noChangeArrowheads="1"/>
            </p:cNvSpPr>
            <p:nvPr/>
          </p:nvSpPr>
          <p:spPr bwMode="auto">
            <a:xfrm>
              <a:off x="270" y="1152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100"/>
          <p:cNvGrpSpPr>
            <a:grpSpLocks/>
          </p:cNvGrpSpPr>
          <p:nvPr/>
        </p:nvGrpSpPr>
        <p:grpSpPr bwMode="auto">
          <a:xfrm>
            <a:off x="4267200" y="5643563"/>
            <a:ext cx="719901" cy="609600"/>
            <a:chOff x="540" y="1152"/>
            <a:chExt cx="270" cy="384"/>
          </a:xfrm>
        </p:grpSpPr>
        <p:sp>
          <p:nvSpPr>
            <p:cNvPr id="43033" name="Rectangle 69"/>
            <p:cNvSpPr>
              <a:spLocks noChangeArrowheads="1"/>
            </p:cNvSpPr>
            <p:nvPr/>
          </p:nvSpPr>
          <p:spPr bwMode="auto">
            <a:xfrm>
              <a:off x="583" y="1152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800" b="1" dirty="0"/>
                <a:t>Q</a:t>
              </a:r>
            </a:p>
          </p:txBody>
        </p:sp>
        <p:sp>
          <p:nvSpPr>
            <p:cNvPr id="43034" name="Rectangle 99"/>
            <p:cNvSpPr>
              <a:spLocks noChangeArrowheads="1"/>
            </p:cNvSpPr>
            <p:nvPr/>
          </p:nvSpPr>
          <p:spPr bwMode="auto">
            <a:xfrm>
              <a:off x="540" y="1152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102"/>
          <p:cNvGrpSpPr>
            <a:grpSpLocks/>
          </p:cNvGrpSpPr>
          <p:nvPr/>
        </p:nvGrpSpPr>
        <p:grpSpPr bwMode="auto">
          <a:xfrm>
            <a:off x="4987101" y="5643563"/>
            <a:ext cx="719901" cy="609600"/>
            <a:chOff x="810" y="1152"/>
            <a:chExt cx="270" cy="384"/>
          </a:xfrm>
        </p:grpSpPr>
        <p:sp>
          <p:nvSpPr>
            <p:cNvPr id="43031" name="Rectangle 70"/>
            <p:cNvSpPr>
              <a:spLocks noChangeArrowheads="1"/>
            </p:cNvSpPr>
            <p:nvPr/>
          </p:nvSpPr>
          <p:spPr bwMode="auto">
            <a:xfrm>
              <a:off x="853" y="1152"/>
              <a:ext cx="1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/>
                <a:t> </a:t>
              </a:r>
            </a:p>
            <a:p>
              <a:pPr algn="ctr" eaLnBrk="0" hangingPunct="0"/>
              <a:endParaRPr lang="zh-CN" altLang="en-US" sz="2000"/>
            </a:p>
          </p:txBody>
        </p:sp>
        <p:sp>
          <p:nvSpPr>
            <p:cNvPr id="43032" name="Rectangle 101"/>
            <p:cNvSpPr>
              <a:spLocks noChangeArrowheads="1"/>
            </p:cNvSpPr>
            <p:nvPr/>
          </p:nvSpPr>
          <p:spPr bwMode="auto">
            <a:xfrm>
              <a:off x="810" y="1152"/>
              <a:ext cx="27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014" name="Rectangle 104"/>
          <p:cNvSpPr>
            <a:spLocks noChangeArrowheads="1"/>
          </p:cNvSpPr>
          <p:nvPr/>
        </p:nvSpPr>
        <p:spPr bwMode="auto">
          <a:xfrm>
            <a:off x="2819400" y="3810000"/>
            <a:ext cx="2895600" cy="24479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初始参数的确定</a:t>
            </a:r>
          </a:p>
          <a:p>
            <a:pPr eaLnBrk="1" hangingPunct="1"/>
            <a:r>
              <a:rPr lang="zh-CN" altLang="en-US" sz="3200" b="1" dirty="0" smtClean="0"/>
              <a:t>康立山等人的方法：</a:t>
            </a:r>
            <a:endParaRPr lang="zh-CN" altLang="en-US" sz="2800" b="1" dirty="0" smtClean="0"/>
          </a:p>
          <a:p>
            <a:pPr lvl="1" algn="just" eaLnBrk="1" hangingPunct="1"/>
            <a:r>
              <a:rPr lang="zh-CN" altLang="en-US" sz="2800" b="1" dirty="0" smtClean="0"/>
              <a:t>初始温度</a:t>
            </a:r>
            <a:r>
              <a:rPr lang="en-US" altLang="zh-CN" sz="2800" b="1" dirty="0" smtClean="0"/>
              <a:t>t</a:t>
            </a:r>
            <a:r>
              <a:rPr lang="en-US" altLang="zh-CN" sz="2800" b="1" baseline="-30000" dirty="0" smtClean="0"/>
              <a:t>0</a:t>
            </a:r>
            <a:r>
              <a:rPr lang="en-US" altLang="zh-CN" sz="2800" b="1" dirty="0" smtClean="0"/>
              <a:t>=280；</a:t>
            </a:r>
          </a:p>
          <a:p>
            <a:pPr lvl="1" algn="just" eaLnBrk="1" hangingPunct="1"/>
            <a:r>
              <a:rPr lang="zh-CN" altLang="en-US" sz="2800" b="1" dirty="0" smtClean="0"/>
              <a:t> 在每个温度下采用固定的迭代次数，</a:t>
            </a:r>
            <a:r>
              <a:rPr lang="en-US" altLang="zh-CN" sz="2800" b="1" dirty="0" err="1" smtClean="0"/>
              <a:t>L</a:t>
            </a:r>
            <a:r>
              <a:rPr lang="en-US" altLang="zh-CN" sz="2800" b="1" baseline="-30000" dirty="0" err="1" smtClean="0"/>
              <a:t>k</a:t>
            </a:r>
            <a:r>
              <a:rPr lang="en-US" altLang="zh-CN" sz="2800" b="1" dirty="0" smtClean="0"/>
              <a:t>=100n，n</a:t>
            </a:r>
            <a:r>
              <a:rPr lang="zh-CN" altLang="en-US" sz="2800" b="1" dirty="0" smtClean="0"/>
              <a:t>为城市数；</a:t>
            </a:r>
          </a:p>
          <a:p>
            <a:pPr lvl="1" algn="just" eaLnBrk="1" hangingPunct="1"/>
            <a:r>
              <a:rPr lang="zh-CN" altLang="en-US" sz="2800" b="1" dirty="0" smtClean="0"/>
              <a:t>温度的衰减系数＝0.92，即</a:t>
            </a:r>
            <a:r>
              <a:rPr lang="en-US" altLang="zh-CN" sz="2800" b="1" dirty="0" smtClean="0"/>
              <a:t>t</a:t>
            </a:r>
            <a:r>
              <a:rPr lang="en-US" altLang="zh-CN" sz="2800" b="1" baseline="-30000" dirty="0" smtClean="0"/>
              <a:t>k+1</a:t>
            </a:r>
            <a:r>
              <a:rPr lang="en-US" altLang="zh-CN" sz="2800" b="1" dirty="0" smtClean="0"/>
              <a:t>=0.92×t</a:t>
            </a:r>
            <a:r>
              <a:rPr lang="en-US" altLang="zh-CN" sz="2800" b="1" baseline="-30000" dirty="0" smtClean="0"/>
              <a:t>k</a:t>
            </a:r>
            <a:r>
              <a:rPr lang="en-US" altLang="zh-CN" sz="2800" b="1" dirty="0" smtClean="0"/>
              <a:t>；</a:t>
            </a:r>
          </a:p>
          <a:p>
            <a:pPr lvl="1" algn="just" eaLnBrk="1" hangingPunct="1"/>
            <a:r>
              <a:rPr lang="zh-CN" altLang="en-US" sz="2800" b="1" dirty="0" smtClean="0"/>
              <a:t>算法的停止准则为：当相邻两个温度得到的解无任何变化时算法停止。 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err="1" smtClean="0"/>
              <a:t>Nirwan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Ansari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Edwin </a:t>
            </a:r>
            <a:r>
              <a:rPr lang="en-US" altLang="zh-CN" sz="3200" b="1" dirty="0" err="1" smtClean="0"/>
              <a:t>Hou</a:t>
            </a:r>
            <a:r>
              <a:rPr lang="zh-CN" altLang="en-US" sz="3200" b="1" dirty="0" smtClean="0"/>
              <a:t>的方法：</a:t>
            </a:r>
          </a:p>
          <a:p>
            <a:pPr lvl="1" algn="just" eaLnBrk="1" hangingPunct="1"/>
            <a:r>
              <a:rPr lang="zh-CN" altLang="en-US" sz="2800" b="1" dirty="0" smtClean="0"/>
              <a:t>初始温度</a:t>
            </a:r>
            <a:r>
              <a:rPr lang="en-US" altLang="zh-CN" sz="2800" b="1" dirty="0" smtClean="0"/>
              <a:t>t</a:t>
            </a:r>
            <a:r>
              <a:rPr lang="en-US" altLang="zh-CN" sz="2800" b="1" baseline="-30000" dirty="0" smtClean="0"/>
              <a:t>0</a:t>
            </a:r>
            <a:r>
              <a:rPr lang="zh-CN" altLang="en-US" sz="2800" b="1" dirty="0" smtClean="0"/>
              <a:t>是这样确定的：从</a:t>
            </a:r>
            <a:r>
              <a:rPr lang="en-US" altLang="zh-CN" sz="2800" b="1" dirty="0" smtClean="0"/>
              <a:t>t</a:t>
            </a:r>
            <a:r>
              <a:rPr lang="en-US" altLang="zh-CN" sz="2800" b="1" baseline="-30000" dirty="0" smtClean="0"/>
              <a:t>0</a:t>
            </a:r>
            <a:r>
              <a:rPr lang="en-US" altLang="zh-CN" sz="2800" b="1" dirty="0" smtClean="0"/>
              <a:t>=1</a:t>
            </a:r>
            <a:r>
              <a:rPr lang="zh-CN" altLang="en-US" sz="2800" b="1" dirty="0" smtClean="0"/>
              <a:t>出发，并以</a:t>
            </a:r>
            <a:r>
              <a:rPr lang="en-US" altLang="zh-CN" sz="2800" b="1" dirty="0" smtClean="0"/>
              <a:t>t</a:t>
            </a:r>
            <a:r>
              <a:rPr lang="en-US" altLang="zh-CN" sz="2800" b="1" baseline="-30000" dirty="0" smtClean="0"/>
              <a:t>0</a:t>
            </a:r>
            <a:r>
              <a:rPr lang="en-US" altLang="zh-CN" sz="2800" b="1" dirty="0" smtClean="0"/>
              <a:t>=1.05×t</a:t>
            </a:r>
            <a:r>
              <a:rPr lang="en-US" altLang="zh-CN" sz="2800" b="1" baseline="-30000" dirty="0" smtClean="0"/>
              <a:t>0</a:t>
            </a:r>
            <a:r>
              <a:rPr lang="zh-CN" altLang="en-US" sz="2800" b="1" dirty="0" smtClean="0"/>
              <a:t>对</a:t>
            </a:r>
            <a:r>
              <a:rPr lang="en-US" altLang="zh-CN" sz="2800" b="1" dirty="0" smtClean="0"/>
              <a:t>t</a:t>
            </a:r>
            <a:r>
              <a:rPr lang="en-US" altLang="zh-CN" sz="2800" b="1" baseline="-30000" dirty="0" smtClean="0"/>
              <a:t>0</a:t>
            </a:r>
            <a:r>
              <a:rPr lang="zh-CN" altLang="en-US" sz="2800" b="1" dirty="0" smtClean="0"/>
              <a:t>进行更新，直到接受概率大于等于0.9时为止，此时得到的温度为初始温度；</a:t>
            </a:r>
          </a:p>
          <a:p>
            <a:pPr lvl="1" algn="just" eaLnBrk="1" hangingPunct="1"/>
            <a:r>
              <a:rPr lang="zh-CN" altLang="en-US" sz="2800" b="1" dirty="0" smtClean="0"/>
              <a:t>在每个温度下采用固定的迭代次数，</a:t>
            </a:r>
            <a:r>
              <a:rPr lang="en-US" altLang="zh-CN" sz="2800" b="1" dirty="0" err="1" smtClean="0"/>
              <a:t>L</a:t>
            </a:r>
            <a:r>
              <a:rPr lang="en-US" altLang="zh-CN" sz="2800" b="1" baseline="-30000" dirty="0" err="1" smtClean="0"/>
              <a:t>k</a:t>
            </a:r>
            <a:r>
              <a:rPr lang="en-US" altLang="zh-CN" sz="2800" b="1" dirty="0" smtClean="0"/>
              <a:t>=10n，n</a:t>
            </a:r>
            <a:r>
              <a:rPr lang="zh-CN" altLang="en-US" sz="2800" b="1" dirty="0" smtClean="0"/>
              <a:t>为城市数；</a:t>
            </a:r>
          </a:p>
          <a:p>
            <a:pPr lvl="1" eaLnBrk="1" hangingPunct="1"/>
            <a:r>
              <a:rPr lang="zh-CN" altLang="en-US" sz="2800" b="1" dirty="0" smtClean="0"/>
              <a:t>温度的衰减系数＝0.95，即</a:t>
            </a:r>
            <a:r>
              <a:rPr lang="en-US" altLang="zh-CN" sz="2800" b="1" dirty="0" smtClean="0"/>
              <a:t>t</a:t>
            </a:r>
            <a:r>
              <a:rPr lang="en-US" altLang="zh-CN" sz="2800" b="1" baseline="-30000" dirty="0" smtClean="0"/>
              <a:t>k+1</a:t>
            </a:r>
            <a:r>
              <a:rPr lang="en-US" altLang="zh-CN" sz="2800" b="1" dirty="0" smtClean="0"/>
              <a:t>=0.95×t</a:t>
            </a:r>
            <a:r>
              <a:rPr lang="en-US" altLang="zh-CN" sz="2800" b="1" baseline="-30000" dirty="0" smtClean="0"/>
              <a:t>k</a:t>
            </a:r>
            <a:r>
              <a:rPr lang="en-US" altLang="zh-CN" sz="2800" b="1" dirty="0" smtClean="0"/>
              <a:t>； 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10</a:t>
            </a:r>
            <a:r>
              <a:rPr lang="zh-CN" altLang="en-US" smtClean="0">
                <a:latin typeface="Times New Roman" pitchFamily="18" charset="0"/>
              </a:rPr>
              <a:t>城市旅行商问题求解结果</a:t>
            </a:r>
            <a:r>
              <a:rPr lang="zh-CN" altLang="en-US" smtClean="0"/>
              <a:t> </a:t>
            </a:r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762000" y="1824038"/>
            <a:ext cx="7848600" cy="4271962"/>
            <a:chOff x="-3" y="-3"/>
            <a:chExt cx="3133" cy="2022"/>
          </a:xfrm>
        </p:grpSpPr>
        <p:grpSp>
          <p:nvGrpSpPr>
            <p:cNvPr id="3" name="Group 157"/>
            <p:cNvGrpSpPr>
              <a:grpSpLocks/>
            </p:cNvGrpSpPr>
            <p:nvPr/>
          </p:nvGrpSpPr>
          <p:grpSpPr bwMode="auto">
            <a:xfrm>
              <a:off x="0" y="0"/>
              <a:ext cx="3127" cy="2016"/>
              <a:chOff x="0" y="0"/>
              <a:chExt cx="3127" cy="2016"/>
            </a:xfrm>
          </p:grpSpPr>
          <p:grpSp>
            <p:nvGrpSpPr>
              <p:cNvPr id="4" name="Group 108"/>
              <p:cNvGrpSpPr>
                <a:grpSpLocks/>
              </p:cNvGrpSpPr>
              <p:nvPr/>
            </p:nvGrpSpPr>
            <p:grpSpPr bwMode="auto">
              <a:xfrm>
                <a:off x="0" y="0"/>
                <a:ext cx="370" cy="480"/>
                <a:chOff x="0" y="0"/>
                <a:chExt cx="370" cy="480"/>
              </a:xfrm>
            </p:grpSpPr>
            <p:sp>
              <p:nvSpPr>
                <p:cNvPr id="96335" name="Rectangle 8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 </a:t>
                  </a:r>
                </a:p>
                <a:p>
                  <a:pPr algn="ctr" eaLnBrk="0" hangingPunct="0"/>
                  <a:endParaRPr lang="zh-CN" altLang="en-US" sz="2000"/>
                </a:p>
              </p:txBody>
            </p:sp>
            <p:sp>
              <p:nvSpPr>
                <p:cNvPr id="96336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10"/>
              <p:cNvGrpSpPr>
                <a:grpSpLocks/>
              </p:cNvGrpSpPr>
              <p:nvPr/>
            </p:nvGrpSpPr>
            <p:grpSpPr bwMode="auto">
              <a:xfrm>
                <a:off x="370" y="0"/>
                <a:ext cx="537" cy="480"/>
                <a:chOff x="370" y="0"/>
                <a:chExt cx="537" cy="480"/>
              </a:xfrm>
            </p:grpSpPr>
            <p:sp>
              <p:nvSpPr>
                <p:cNvPr id="96333" name="Rectangle 83"/>
                <p:cNvSpPr>
                  <a:spLocks noChangeArrowheads="1"/>
                </p:cNvSpPr>
                <p:nvPr/>
              </p:nvSpPr>
              <p:spPr bwMode="auto">
                <a:xfrm>
                  <a:off x="413" y="0"/>
                  <a:ext cx="49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/>
                    <a:t>路径</a:t>
                  </a:r>
                  <a:r>
                    <a:rPr lang="zh-CN" altLang="en-US" sz="2000" b="1" dirty="0" smtClean="0"/>
                    <a:t>长度</a:t>
                  </a:r>
                  <a:endParaRPr lang="zh-CN" altLang="en-US" sz="2000" b="1" dirty="0"/>
                </a:p>
              </p:txBody>
            </p:sp>
            <p:sp>
              <p:nvSpPr>
                <p:cNvPr id="96334" name="Rectangle 109"/>
                <p:cNvSpPr>
                  <a:spLocks noChangeArrowheads="1"/>
                </p:cNvSpPr>
                <p:nvPr/>
              </p:nvSpPr>
              <p:spPr bwMode="auto">
                <a:xfrm>
                  <a:off x="370" y="0"/>
                  <a:ext cx="51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12"/>
              <p:cNvGrpSpPr>
                <a:grpSpLocks/>
              </p:cNvGrpSpPr>
              <p:nvPr/>
            </p:nvGrpSpPr>
            <p:grpSpPr bwMode="auto">
              <a:xfrm>
                <a:off x="884" y="0"/>
                <a:ext cx="653" cy="480"/>
                <a:chOff x="884" y="0"/>
                <a:chExt cx="653" cy="480"/>
              </a:xfrm>
            </p:grpSpPr>
            <p:sp>
              <p:nvSpPr>
                <p:cNvPr id="96331" name="Rectangle 84"/>
                <p:cNvSpPr>
                  <a:spLocks noChangeArrowheads="1"/>
                </p:cNvSpPr>
                <p:nvPr/>
              </p:nvSpPr>
              <p:spPr bwMode="auto">
                <a:xfrm>
                  <a:off x="927" y="0"/>
                  <a:ext cx="56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/>
                    <a:t>出现</a:t>
                  </a:r>
                  <a:r>
                    <a:rPr lang="zh-CN" altLang="en-US" sz="2000" b="1" dirty="0" smtClean="0"/>
                    <a:t>次数</a:t>
                  </a:r>
                  <a:endParaRPr lang="zh-CN" altLang="en-US" sz="2000" b="1" dirty="0"/>
                </a:p>
              </p:txBody>
            </p:sp>
            <p:sp>
              <p:nvSpPr>
                <p:cNvPr id="96332" name="Rectangle 111"/>
                <p:cNvSpPr>
                  <a:spLocks noChangeArrowheads="1"/>
                </p:cNvSpPr>
                <p:nvPr/>
              </p:nvSpPr>
              <p:spPr bwMode="auto">
                <a:xfrm>
                  <a:off x="884" y="0"/>
                  <a:ext cx="65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14"/>
              <p:cNvGrpSpPr>
                <a:grpSpLocks/>
              </p:cNvGrpSpPr>
              <p:nvPr/>
            </p:nvGrpSpPr>
            <p:grpSpPr bwMode="auto">
              <a:xfrm>
                <a:off x="1537" y="0"/>
                <a:ext cx="710" cy="480"/>
                <a:chOff x="1537" y="0"/>
                <a:chExt cx="710" cy="480"/>
              </a:xfrm>
            </p:grpSpPr>
            <p:sp>
              <p:nvSpPr>
                <p:cNvPr id="96329" name="Rectangle 85"/>
                <p:cNvSpPr>
                  <a:spLocks noChangeArrowheads="1"/>
                </p:cNvSpPr>
                <p:nvPr/>
              </p:nvSpPr>
              <p:spPr bwMode="auto">
                <a:xfrm>
                  <a:off x="1580" y="0"/>
                  <a:ext cx="62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/>
                    <a:t>平均</a:t>
                  </a:r>
                  <a:r>
                    <a:rPr lang="zh-CN" altLang="en-US" sz="2000" b="1" dirty="0" smtClean="0"/>
                    <a:t>转</a:t>
                  </a:r>
                  <a:endParaRPr lang="en-US" altLang="zh-CN" sz="2000" b="1" dirty="0" smtClean="0"/>
                </a:p>
                <a:p>
                  <a:pPr algn="ctr"/>
                  <a:r>
                    <a:rPr lang="zh-CN" altLang="en-US" sz="2000" b="1" dirty="0" smtClean="0"/>
                    <a:t>移次数</a:t>
                  </a:r>
                  <a:endParaRPr lang="zh-CN" altLang="en-US" sz="2000" b="1" dirty="0"/>
                </a:p>
              </p:txBody>
            </p:sp>
            <p:sp>
              <p:nvSpPr>
                <p:cNvPr id="96330" name="Rectangle 113"/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71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16"/>
              <p:cNvGrpSpPr>
                <a:grpSpLocks/>
              </p:cNvGrpSpPr>
              <p:nvPr/>
            </p:nvGrpSpPr>
            <p:grpSpPr bwMode="auto">
              <a:xfrm>
                <a:off x="2247" y="0"/>
                <a:ext cx="880" cy="480"/>
                <a:chOff x="2247" y="0"/>
                <a:chExt cx="880" cy="480"/>
              </a:xfrm>
            </p:grpSpPr>
            <p:sp>
              <p:nvSpPr>
                <p:cNvPr id="96327" name="Rectangle 86"/>
                <p:cNvSpPr>
                  <a:spLocks noChangeArrowheads="1"/>
                </p:cNvSpPr>
                <p:nvPr/>
              </p:nvSpPr>
              <p:spPr bwMode="auto">
                <a:xfrm>
                  <a:off x="2290" y="0"/>
                  <a:ext cx="79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路径</a:t>
                  </a:r>
                  <a:endParaRPr lang="zh-CN" altLang="en-US" sz="2000" b="1" dirty="0"/>
                </a:p>
              </p:txBody>
            </p:sp>
            <p:sp>
              <p:nvSpPr>
                <p:cNvPr id="96328" name="Rectangle 115"/>
                <p:cNvSpPr>
                  <a:spLocks noChangeArrowheads="1"/>
                </p:cNvSpPr>
                <p:nvPr/>
              </p:nvSpPr>
              <p:spPr bwMode="auto">
                <a:xfrm>
                  <a:off x="2247" y="0"/>
                  <a:ext cx="88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118"/>
              <p:cNvGrpSpPr>
                <a:grpSpLocks/>
              </p:cNvGrpSpPr>
              <p:nvPr/>
            </p:nvGrpSpPr>
            <p:grpSpPr bwMode="auto">
              <a:xfrm>
                <a:off x="0" y="480"/>
                <a:ext cx="370" cy="384"/>
                <a:chOff x="0" y="480"/>
                <a:chExt cx="370" cy="384"/>
              </a:xfrm>
            </p:grpSpPr>
            <p:sp>
              <p:nvSpPr>
                <p:cNvPr id="96325" name="Rectangle 87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2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/>
                    <a:t>最</a:t>
                  </a:r>
                  <a:r>
                    <a:rPr lang="zh-CN" altLang="en-US" sz="2000" b="1" dirty="0" smtClean="0"/>
                    <a:t>优</a:t>
                  </a:r>
                  <a:endParaRPr lang="zh-CN" altLang="en-US" sz="2000" b="1" dirty="0"/>
                </a:p>
              </p:txBody>
            </p:sp>
            <p:sp>
              <p:nvSpPr>
                <p:cNvPr id="96326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120"/>
              <p:cNvGrpSpPr>
                <a:grpSpLocks/>
              </p:cNvGrpSpPr>
              <p:nvPr/>
            </p:nvGrpSpPr>
            <p:grpSpPr bwMode="auto">
              <a:xfrm>
                <a:off x="370" y="480"/>
                <a:ext cx="514" cy="384"/>
                <a:chOff x="370" y="480"/>
                <a:chExt cx="514" cy="384"/>
              </a:xfrm>
            </p:grpSpPr>
            <p:sp>
              <p:nvSpPr>
                <p:cNvPr id="96323" name="Rectangle 88"/>
                <p:cNvSpPr>
                  <a:spLocks noChangeArrowheads="1"/>
                </p:cNvSpPr>
                <p:nvPr/>
              </p:nvSpPr>
              <p:spPr bwMode="auto">
                <a:xfrm>
                  <a:off x="413" y="480"/>
                  <a:ext cx="42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2.</a:t>
                  </a:r>
                  <a:r>
                    <a:rPr lang="zh-CN" altLang="en-US" sz="2400" b="1" dirty="0" smtClean="0"/>
                    <a:t>691</a:t>
                  </a:r>
                  <a:endParaRPr lang="zh-CN" altLang="en-US" sz="2400" b="1" dirty="0"/>
                </a:p>
              </p:txBody>
            </p:sp>
            <p:sp>
              <p:nvSpPr>
                <p:cNvPr id="96324" name="Rectangle 119"/>
                <p:cNvSpPr>
                  <a:spLocks noChangeArrowheads="1"/>
                </p:cNvSpPr>
                <p:nvPr/>
              </p:nvSpPr>
              <p:spPr bwMode="auto">
                <a:xfrm>
                  <a:off x="370" y="48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22"/>
              <p:cNvGrpSpPr>
                <a:grpSpLocks/>
              </p:cNvGrpSpPr>
              <p:nvPr/>
            </p:nvGrpSpPr>
            <p:grpSpPr bwMode="auto">
              <a:xfrm>
                <a:off x="884" y="480"/>
                <a:ext cx="653" cy="384"/>
                <a:chOff x="884" y="480"/>
                <a:chExt cx="653" cy="384"/>
              </a:xfrm>
            </p:grpSpPr>
            <p:sp>
              <p:nvSpPr>
                <p:cNvPr id="96321" name="Rectangle 89"/>
                <p:cNvSpPr>
                  <a:spLocks noChangeArrowheads="1"/>
                </p:cNvSpPr>
                <p:nvPr/>
              </p:nvSpPr>
              <p:spPr bwMode="auto">
                <a:xfrm>
                  <a:off x="927" y="480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906</a:t>
                  </a:r>
                  <a:endParaRPr lang="zh-CN" altLang="en-US" sz="2400" b="1" dirty="0"/>
                </a:p>
              </p:txBody>
            </p:sp>
            <p:sp>
              <p:nvSpPr>
                <p:cNvPr id="96322" name="Rectangle 121"/>
                <p:cNvSpPr>
                  <a:spLocks noChangeArrowheads="1"/>
                </p:cNvSpPr>
                <p:nvPr/>
              </p:nvSpPr>
              <p:spPr bwMode="auto">
                <a:xfrm>
                  <a:off x="884" y="480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24"/>
              <p:cNvGrpSpPr>
                <a:grpSpLocks/>
              </p:cNvGrpSpPr>
              <p:nvPr/>
            </p:nvGrpSpPr>
            <p:grpSpPr bwMode="auto">
              <a:xfrm>
                <a:off x="1537" y="480"/>
                <a:ext cx="710" cy="384"/>
                <a:chOff x="1537" y="480"/>
                <a:chExt cx="710" cy="384"/>
              </a:xfrm>
            </p:grpSpPr>
            <p:sp>
              <p:nvSpPr>
                <p:cNvPr id="96319" name="Rectangle 90"/>
                <p:cNvSpPr>
                  <a:spLocks noChangeArrowheads="1"/>
                </p:cNvSpPr>
                <p:nvPr/>
              </p:nvSpPr>
              <p:spPr bwMode="auto">
                <a:xfrm>
                  <a:off x="1580" y="480"/>
                  <a:ext cx="62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3952</a:t>
                  </a:r>
                  <a:endParaRPr lang="zh-CN" altLang="en-US" sz="2400" b="1" dirty="0"/>
                </a:p>
              </p:txBody>
            </p:sp>
            <p:sp>
              <p:nvSpPr>
                <p:cNvPr id="96320" name="Rectangle 123"/>
                <p:cNvSpPr>
                  <a:spLocks noChangeArrowheads="1"/>
                </p:cNvSpPr>
                <p:nvPr/>
              </p:nvSpPr>
              <p:spPr bwMode="auto">
                <a:xfrm>
                  <a:off x="1537" y="480"/>
                  <a:ext cx="71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26"/>
              <p:cNvGrpSpPr>
                <a:grpSpLocks/>
              </p:cNvGrpSpPr>
              <p:nvPr/>
            </p:nvGrpSpPr>
            <p:grpSpPr bwMode="auto">
              <a:xfrm>
                <a:off x="2247" y="480"/>
                <a:ext cx="880" cy="384"/>
                <a:chOff x="2247" y="480"/>
                <a:chExt cx="880" cy="384"/>
              </a:xfrm>
            </p:grpSpPr>
            <p:sp>
              <p:nvSpPr>
                <p:cNvPr id="96317" name="Rectangle 91"/>
                <p:cNvSpPr>
                  <a:spLocks noChangeArrowheads="1"/>
                </p:cNvSpPr>
                <p:nvPr/>
              </p:nvSpPr>
              <p:spPr bwMode="auto">
                <a:xfrm>
                  <a:off x="2290" y="480"/>
                  <a:ext cx="79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400" b="1" dirty="0" smtClean="0"/>
                    <a:t>BCADEFGHIJ</a:t>
                  </a:r>
                </a:p>
              </p:txBody>
            </p:sp>
            <p:sp>
              <p:nvSpPr>
                <p:cNvPr id="96318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47" y="480"/>
                  <a:ext cx="88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28"/>
              <p:cNvGrpSpPr>
                <a:grpSpLocks/>
              </p:cNvGrpSpPr>
              <p:nvPr/>
            </p:nvGrpSpPr>
            <p:grpSpPr bwMode="auto">
              <a:xfrm>
                <a:off x="0" y="864"/>
                <a:ext cx="370" cy="384"/>
                <a:chOff x="0" y="864"/>
                <a:chExt cx="370" cy="384"/>
              </a:xfrm>
            </p:grpSpPr>
            <p:sp>
              <p:nvSpPr>
                <p:cNvPr id="96315" name="Rectangle 92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2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次优</a:t>
                  </a:r>
                  <a:endParaRPr lang="zh-CN" altLang="en-US" sz="2000" b="1" dirty="0"/>
                </a:p>
              </p:txBody>
            </p:sp>
            <p:sp>
              <p:nvSpPr>
                <p:cNvPr id="96316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3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30"/>
              <p:cNvGrpSpPr>
                <a:grpSpLocks/>
              </p:cNvGrpSpPr>
              <p:nvPr/>
            </p:nvGrpSpPr>
            <p:grpSpPr bwMode="auto">
              <a:xfrm>
                <a:off x="370" y="864"/>
                <a:ext cx="514" cy="384"/>
                <a:chOff x="370" y="864"/>
                <a:chExt cx="514" cy="384"/>
              </a:xfrm>
            </p:grpSpPr>
            <p:sp>
              <p:nvSpPr>
                <p:cNvPr id="96313" name="Rectangle 93"/>
                <p:cNvSpPr>
                  <a:spLocks noChangeArrowheads="1"/>
                </p:cNvSpPr>
                <p:nvPr/>
              </p:nvSpPr>
              <p:spPr bwMode="auto">
                <a:xfrm>
                  <a:off x="413" y="864"/>
                  <a:ext cx="42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2.</a:t>
                  </a:r>
                  <a:r>
                    <a:rPr lang="zh-CN" altLang="en-US" sz="2400" b="1" dirty="0" smtClean="0"/>
                    <a:t>752</a:t>
                  </a:r>
                  <a:endParaRPr lang="zh-CN" altLang="en-US" sz="2400" b="1" dirty="0"/>
                </a:p>
              </p:txBody>
            </p:sp>
            <p:sp>
              <p:nvSpPr>
                <p:cNvPr id="96314" name="Rectangle 129"/>
                <p:cNvSpPr>
                  <a:spLocks noChangeArrowheads="1"/>
                </p:cNvSpPr>
                <p:nvPr/>
              </p:nvSpPr>
              <p:spPr bwMode="auto">
                <a:xfrm>
                  <a:off x="370" y="86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132"/>
              <p:cNvGrpSpPr>
                <a:grpSpLocks/>
              </p:cNvGrpSpPr>
              <p:nvPr/>
            </p:nvGrpSpPr>
            <p:grpSpPr bwMode="auto">
              <a:xfrm>
                <a:off x="884" y="864"/>
                <a:ext cx="653" cy="384"/>
                <a:chOff x="884" y="864"/>
                <a:chExt cx="653" cy="384"/>
              </a:xfrm>
            </p:grpSpPr>
            <p:sp>
              <p:nvSpPr>
                <p:cNvPr id="96311" name="Rectangle 94"/>
                <p:cNvSpPr>
                  <a:spLocks noChangeArrowheads="1"/>
                </p:cNvSpPr>
                <p:nvPr/>
              </p:nvSpPr>
              <p:spPr bwMode="auto">
                <a:xfrm>
                  <a:off x="927" y="864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46</a:t>
                  </a:r>
                  <a:endParaRPr lang="zh-CN" altLang="en-US" sz="2400" b="1" dirty="0"/>
                </a:p>
              </p:txBody>
            </p:sp>
            <p:sp>
              <p:nvSpPr>
                <p:cNvPr id="96312" name="Rectangle 131"/>
                <p:cNvSpPr>
                  <a:spLocks noChangeArrowheads="1"/>
                </p:cNvSpPr>
                <p:nvPr/>
              </p:nvSpPr>
              <p:spPr bwMode="auto">
                <a:xfrm>
                  <a:off x="884" y="864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34"/>
              <p:cNvGrpSpPr>
                <a:grpSpLocks/>
              </p:cNvGrpSpPr>
              <p:nvPr/>
            </p:nvGrpSpPr>
            <p:grpSpPr bwMode="auto">
              <a:xfrm>
                <a:off x="1537" y="864"/>
                <a:ext cx="710" cy="384"/>
                <a:chOff x="1537" y="864"/>
                <a:chExt cx="710" cy="384"/>
              </a:xfrm>
            </p:grpSpPr>
            <p:sp>
              <p:nvSpPr>
                <p:cNvPr id="96309" name="Rectangle 95"/>
                <p:cNvSpPr>
                  <a:spLocks noChangeArrowheads="1"/>
                </p:cNvSpPr>
                <p:nvPr/>
              </p:nvSpPr>
              <p:spPr bwMode="auto">
                <a:xfrm>
                  <a:off x="1580" y="864"/>
                  <a:ext cx="62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4056</a:t>
                  </a:r>
                </a:p>
              </p:txBody>
            </p:sp>
            <p:sp>
              <p:nvSpPr>
                <p:cNvPr id="96310" name="Rectangle 133"/>
                <p:cNvSpPr>
                  <a:spLocks noChangeArrowheads="1"/>
                </p:cNvSpPr>
                <p:nvPr/>
              </p:nvSpPr>
              <p:spPr bwMode="auto">
                <a:xfrm>
                  <a:off x="1537" y="864"/>
                  <a:ext cx="71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136"/>
              <p:cNvGrpSpPr>
                <a:grpSpLocks/>
              </p:cNvGrpSpPr>
              <p:nvPr/>
            </p:nvGrpSpPr>
            <p:grpSpPr bwMode="auto">
              <a:xfrm>
                <a:off x="2247" y="864"/>
                <a:ext cx="880" cy="384"/>
                <a:chOff x="2247" y="864"/>
                <a:chExt cx="880" cy="384"/>
              </a:xfrm>
            </p:grpSpPr>
            <p:sp>
              <p:nvSpPr>
                <p:cNvPr id="96307" name="Rectangle 96"/>
                <p:cNvSpPr>
                  <a:spLocks noChangeArrowheads="1"/>
                </p:cNvSpPr>
                <p:nvPr/>
              </p:nvSpPr>
              <p:spPr bwMode="auto">
                <a:xfrm>
                  <a:off x="2290" y="864"/>
                  <a:ext cx="79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400" b="1" dirty="0" smtClean="0"/>
                    <a:t>BCADEGFHIJ</a:t>
                  </a:r>
                </a:p>
              </p:txBody>
            </p:sp>
            <p:sp>
              <p:nvSpPr>
                <p:cNvPr id="96308" name="Rectangle 135"/>
                <p:cNvSpPr>
                  <a:spLocks noChangeArrowheads="1"/>
                </p:cNvSpPr>
                <p:nvPr/>
              </p:nvSpPr>
              <p:spPr bwMode="auto">
                <a:xfrm>
                  <a:off x="2247" y="864"/>
                  <a:ext cx="88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38"/>
              <p:cNvGrpSpPr>
                <a:grpSpLocks/>
              </p:cNvGrpSpPr>
              <p:nvPr/>
            </p:nvGrpSpPr>
            <p:grpSpPr bwMode="auto">
              <a:xfrm>
                <a:off x="0" y="1248"/>
                <a:ext cx="370" cy="384"/>
                <a:chOff x="0" y="1248"/>
                <a:chExt cx="370" cy="384"/>
              </a:xfrm>
            </p:grpSpPr>
            <p:sp>
              <p:nvSpPr>
                <p:cNvPr id="96305" name="Rectangle 97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2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第三</a:t>
                  </a:r>
                  <a:endParaRPr lang="zh-CN" altLang="en-US" sz="2000" b="1" dirty="0"/>
                </a:p>
              </p:txBody>
            </p:sp>
            <p:sp>
              <p:nvSpPr>
                <p:cNvPr id="96306" name="Rectangle 137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3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40"/>
              <p:cNvGrpSpPr>
                <a:grpSpLocks/>
              </p:cNvGrpSpPr>
              <p:nvPr/>
            </p:nvGrpSpPr>
            <p:grpSpPr bwMode="auto">
              <a:xfrm>
                <a:off x="370" y="1248"/>
                <a:ext cx="514" cy="384"/>
                <a:chOff x="370" y="1248"/>
                <a:chExt cx="514" cy="384"/>
              </a:xfrm>
            </p:grpSpPr>
            <p:sp>
              <p:nvSpPr>
                <p:cNvPr id="96303" name="Rectangle 98"/>
                <p:cNvSpPr>
                  <a:spLocks noChangeArrowheads="1"/>
                </p:cNvSpPr>
                <p:nvPr/>
              </p:nvSpPr>
              <p:spPr bwMode="auto">
                <a:xfrm>
                  <a:off x="413" y="1248"/>
                  <a:ext cx="42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2.</a:t>
                  </a:r>
                  <a:r>
                    <a:rPr lang="zh-CN" altLang="en-US" sz="2400" b="1" dirty="0" smtClean="0"/>
                    <a:t>769</a:t>
                  </a:r>
                  <a:endParaRPr lang="zh-CN" altLang="en-US" sz="2400" b="1" dirty="0"/>
                </a:p>
              </p:txBody>
            </p:sp>
            <p:sp>
              <p:nvSpPr>
                <p:cNvPr id="96304" name="Rectangle 139"/>
                <p:cNvSpPr>
                  <a:spLocks noChangeArrowheads="1"/>
                </p:cNvSpPr>
                <p:nvPr/>
              </p:nvSpPr>
              <p:spPr bwMode="auto">
                <a:xfrm>
                  <a:off x="370" y="124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42"/>
              <p:cNvGrpSpPr>
                <a:grpSpLocks/>
              </p:cNvGrpSpPr>
              <p:nvPr/>
            </p:nvGrpSpPr>
            <p:grpSpPr bwMode="auto">
              <a:xfrm>
                <a:off x="884" y="1248"/>
                <a:ext cx="653" cy="384"/>
                <a:chOff x="884" y="1248"/>
                <a:chExt cx="653" cy="384"/>
              </a:xfrm>
            </p:grpSpPr>
            <p:sp>
              <p:nvSpPr>
                <p:cNvPr id="96301" name="Rectangle 99"/>
                <p:cNvSpPr>
                  <a:spLocks noChangeArrowheads="1"/>
                </p:cNvSpPr>
                <p:nvPr/>
              </p:nvSpPr>
              <p:spPr bwMode="auto">
                <a:xfrm>
                  <a:off x="927" y="1248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10</a:t>
                  </a:r>
                  <a:endParaRPr lang="zh-CN" altLang="en-US" sz="2400" b="1" dirty="0"/>
                </a:p>
              </p:txBody>
            </p:sp>
            <p:sp>
              <p:nvSpPr>
                <p:cNvPr id="96302" name="Rectangle 141"/>
                <p:cNvSpPr>
                  <a:spLocks noChangeArrowheads="1"/>
                </p:cNvSpPr>
                <p:nvPr/>
              </p:nvSpPr>
              <p:spPr bwMode="auto">
                <a:xfrm>
                  <a:off x="884" y="1248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144"/>
              <p:cNvGrpSpPr>
                <a:grpSpLocks/>
              </p:cNvGrpSpPr>
              <p:nvPr/>
            </p:nvGrpSpPr>
            <p:grpSpPr bwMode="auto">
              <a:xfrm>
                <a:off x="1537" y="1248"/>
                <a:ext cx="710" cy="384"/>
                <a:chOff x="1537" y="1248"/>
                <a:chExt cx="710" cy="384"/>
              </a:xfrm>
            </p:grpSpPr>
            <p:sp>
              <p:nvSpPr>
                <p:cNvPr id="96299" name="Rectangle 100"/>
                <p:cNvSpPr>
                  <a:spLocks noChangeArrowheads="1"/>
                </p:cNvSpPr>
                <p:nvPr/>
              </p:nvSpPr>
              <p:spPr bwMode="auto">
                <a:xfrm>
                  <a:off x="1580" y="1248"/>
                  <a:ext cx="62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4053</a:t>
                  </a:r>
                </a:p>
              </p:txBody>
            </p:sp>
            <p:sp>
              <p:nvSpPr>
                <p:cNvPr id="96300" name="Rectangle 143"/>
                <p:cNvSpPr>
                  <a:spLocks noChangeArrowheads="1"/>
                </p:cNvSpPr>
                <p:nvPr/>
              </p:nvSpPr>
              <p:spPr bwMode="auto">
                <a:xfrm>
                  <a:off x="1537" y="1248"/>
                  <a:ext cx="71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146"/>
              <p:cNvGrpSpPr>
                <a:grpSpLocks/>
              </p:cNvGrpSpPr>
              <p:nvPr/>
            </p:nvGrpSpPr>
            <p:grpSpPr bwMode="auto">
              <a:xfrm>
                <a:off x="2247" y="1248"/>
                <a:ext cx="880" cy="384"/>
                <a:chOff x="2247" y="1248"/>
                <a:chExt cx="880" cy="384"/>
              </a:xfrm>
            </p:grpSpPr>
            <p:sp>
              <p:nvSpPr>
                <p:cNvPr id="96297" name="Rectangle 101"/>
                <p:cNvSpPr>
                  <a:spLocks noChangeArrowheads="1"/>
                </p:cNvSpPr>
                <p:nvPr/>
              </p:nvSpPr>
              <p:spPr bwMode="auto">
                <a:xfrm>
                  <a:off x="2290" y="1248"/>
                  <a:ext cx="79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400" b="1" dirty="0" smtClean="0"/>
                    <a:t>DEFGHIJCBA</a:t>
                  </a:r>
                </a:p>
              </p:txBody>
            </p:sp>
            <p:sp>
              <p:nvSpPr>
                <p:cNvPr id="96298" name="Rectangle 145"/>
                <p:cNvSpPr>
                  <a:spLocks noChangeArrowheads="1"/>
                </p:cNvSpPr>
                <p:nvPr/>
              </p:nvSpPr>
              <p:spPr bwMode="auto">
                <a:xfrm>
                  <a:off x="2247" y="1248"/>
                  <a:ext cx="88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148"/>
              <p:cNvGrpSpPr>
                <a:grpSpLocks/>
              </p:cNvGrpSpPr>
              <p:nvPr/>
            </p:nvGrpSpPr>
            <p:grpSpPr bwMode="auto">
              <a:xfrm>
                <a:off x="0" y="1632"/>
                <a:ext cx="370" cy="384"/>
                <a:chOff x="0" y="1632"/>
                <a:chExt cx="370" cy="384"/>
              </a:xfrm>
            </p:grpSpPr>
            <p:sp>
              <p:nvSpPr>
                <p:cNvPr id="96295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2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/>
                    <a:t>最</a:t>
                  </a:r>
                  <a:r>
                    <a:rPr lang="zh-CN" altLang="en-US" sz="2000" b="1" dirty="0" smtClean="0"/>
                    <a:t>差</a:t>
                  </a:r>
                  <a:endParaRPr lang="zh-CN" altLang="en-US" sz="2000" b="1" dirty="0"/>
                </a:p>
              </p:txBody>
            </p:sp>
            <p:sp>
              <p:nvSpPr>
                <p:cNvPr id="96296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3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150"/>
              <p:cNvGrpSpPr>
                <a:grpSpLocks/>
              </p:cNvGrpSpPr>
              <p:nvPr/>
            </p:nvGrpSpPr>
            <p:grpSpPr bwMode="auto">
              <a:xfrm>
                <a:off x="370" y="1632"/>
                <a:ext cx="514" cy="384"/>
                <a:chOff x="370" y="1632"/>
                <a:chExt cx="514" cy="384"/>
              </a:xfrm>
            </p:grpSpPr>
            <p:sp>
              <p:nvSpPr>
                <p:cNvPr id="96293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3" y="1632"/>
                  <a:ext cx="42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/>
                    <a:t>2.</a:t>
                  </a:r>
                  <a:r>
                    <a:rPr lang="zh-CN" altLang="en-US" sz="2400" b="1" dirty="0" smtClean="0"/>
                    <a:t>898</a:t>
                  </a:r>
                  <a:endParaRPr lang="zh-CN" altLang="en-US" sz="2400" b="1" dirty="0"/>
                </a:p>
              </p:txBody>
            </p:sp>
            <p:sp>
              <p:nvSpPr>
                <p:cNvPr id="9629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70" y="163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152"/>
              <p:cNvGrpSpPr>
                <a:grpSpLocks/>
              </p:cNvGrpSpPr>
              <p:nvPr/>
            </p:nvGrpSpPr>
            <p:grpSpPr bwMode="auto">
              <a:xfrm>
                <a:off x="884" y="1632"/>
                <a:ext cx="653" cy="384"/>
                <a:chOff x="884" y="1632"/>
                <a:chExt cx="653" cy="384"/>
              </a:xfrm>
            </p:grpSpPr>
            <p:sp>
              <p:nvSpPr>
                <p:cNvPr id="96291" name="Rectangle 104"/>
                <p:cNvSpPr>
                  <a:spLocks noChangeArrowheads="1"/>
                </p:cNvSpPr>
                <p:nvPr/>
              </p:nvSpPr>
              <p:spPr bwMode="auto">
                <a:xfrm>
                  <a:off x="927" y="1632"/>
                  <a:ext cx="56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5</a:t>
                  </a:r>
                  <a:endParaRPr lang="zh-CN" altLang="en-US" sz="2400" b="1" dirty="0"/>
                </a:p>
              </p:txBody>
            </p:sp>
            <p:sp>
              <p:nvSpPr>
                <p:cNvPr id="96292" name="Rectangle 151"/>
                <p:cNvSpPr>
                  <a:spLocks noChangeArrowheads="1"/>
                </p:cNvSpPr>
                <p:nvPr/>
              </p:nvSpPr>
              <p:spPr bwMode="auto">
                <a:xfrm>
                  <a:off x="884" y="1632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154"/>
              <p:cNvGrpSpPr>
                <a:grpSpLocks/>
              </p:cNvGrpSpPr>
              <p:nvPr/>
            </p:nvGrpSpPr>
            <p:grpSpPr bwMode="auto">
              <a:xfrm>
                <a:off x="1537" y="1632"/>
                <a:ext cx="710" cy="384"/>
                <a:chOff x="1537" y="1632"/>
                <a:chExt cx="710" cy="384"/>
              </a:xfrm>
            </p:grpSpPr>
            <p:sp>
              <p:nvSpPr>
                <p:cNvPr id="96289" name="Rectangle 105"/>
                <p:cNvSpPr>
                  <a:spLocks noChangeArrowheads="1"/>
                </p:cNvSpPr>
                <p:nvPr/>
              </p:nvSpPr>
              <p:spPr bwMode="auto">
                <a:xfrm>
                  <a:off x="1580" y="1632"/>
                  <a:ext cx="62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4497</a:t>
                  </a:r>
                </a:p>
              </p:txBody>
            </p:sp>
            <p:sp>
              <p:nvSpPr>
                <p:cNvPr id="9629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537" y="1632"/>
                  <a:ext cx="71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156"/>
              <p:cNvGrpSpPr>
                <a:grpSpLocks/>
              </p:cNvGrpSpPr>
              <p:nvPr/>
            </p:nvGrpSpPr>
            <p:grpSpPr bwMode="auto">
              <a:xfrm>
                <a:off x="2247" y="1632"/>
                <a:ext cx="880" cy="384"/>
                <a:chOff x="2247" y="1632"/>
                <a:chExt cx="880" cy="384"/>
              </a:xfrm>
            </p:grpSpPr>
            <p:sp>
              <p:nvSpPr>
                <p:cNvPr id="96287" name="Rectangle 106"/>
                <p:cNvSpPr>
                  <a:spLocks noChangeArrowheads="1"/>
                </p:cNvSpPr>
                <p:nvPr/>
              </p:nvSpPr>
              <p:spPr bwMode="auto">
                <a:xfrm>
                  <a:off x="2290" y="1632"/>
                  <a:ext cx="79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400" b="1" dirty="0" smtClean="0"/>
                    <a:t>ABCDEFHIJG</a:t>
                  </a:r>
                </a:p>
              </p:txBody>
            </p:sp>
            <p:sp>
              <p:nvSpPr>
                <p:cNvPr id="96288" name="Rectangle 155"/>
                <p:cNvSpPr>
                  <a:spLocks noChangeArrowheads="1"/>
                </p:cNvSpPr>
                <p:nvPr/>
              </p:nvSpPr>
              <p:spPr bwMode="auto">
                <a:xfrm>
                  <a:off x="2247" y="1632"/>
                  <a:ext cx="88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6261" name="Rectangle 158"/>
            <p:cNvSpPr>
              <a:spLocks noChangeArrowheads="1"/>
            </p:cNvSpPr>
            <p:nvPr/>
          </p:nvSpPr>
          <p:spPr bwMode="auto">
            <a:xfrm>
              <a:off x="-3" y="-3"/>
              <a:ext cx="3133" cy="202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20</a:t>
            </a:r>
            <a:r>
              <a:rPr lang="zh-CN" altLang="en-US" smtClean="0">
                <a:latin typeface="Times New Roman" pitchFamily="18" charset="0"/>
              </a:rPr>
              <a:t>城市旅行商问题求解结果</a:t>
            </a:r>
            <a:r>
              <a:rPr lang="zh-CN" altLang="en-US" smtClean="0"/>
              <a:t>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09600" y="1752600"/>
            <a:ext cx="8229600" cy="4648200"/>
            <a:chOff x="-3" y="-3"/>
            <a:chExt cx="3133" cy="2406"/>
          </a:xfrm>
        </p:grpSpPr>
        <p:grpSp>
          <p:nvGrpSpPr>
            <p:cNvPr id="3" name="Group 79"/>
            <p:cNvGrpSpPr>
              <a:grpSpLocks/>
            </p:cNvGrpSpPr>
            <p:nvPr/>
          </p:nvGrpSpPr>
          <p:grpSpPr bwMode="auto">
            <a:xfrm>
              <a:off x="0" y="0"/>
              <a:ext cx="3127" cy="2400"/>
              <a:chOff x="0" y="0"/>
              <a:chExt cx="3127" cy="2400"/>
            </a:xfrm>
          </p:grpSpPr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370" cy="480"/>
                <a:chOff x="0" y="0"/>
                <a:chExt cx="370" cy="480"/>
              </a:xfrm>
            </p:grpSpPr>
            <p:sp>
              <p:nvSpPr>
                <p:cNvPr id="97359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 </a:t>
                  </a:r>
                </a:p>
                <a:p>
                  <a:pPr algn="ctr" eaLnBrk="0" hangingPunct="0"/>
                  <a:endParaRPr lang="zh-CN" altLang="en-US" sz="2000"/>
                </a:p>
              </p:txBody>
            </p:sp>
            <p:sp>
              <p:nvSpPr>
                <p:cNvPr id="97360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370" y="0"/>
                <a:ext cx="514" cy="480"/>
                <a:chOff x="370" y="0"/>
                <a:chExt cx="514" cy="480"/>
              </a:xfrm>
            </p:grpSpPr>
            <p:sp>
              <p:nvSpPr>
                <p:cNvPr id="97357" name="Rectangle 5"/>
                <p:cNvSpPr>
                  <a:spLocks noChangeArrowheads="1"/>
                </p:cNvSpPr>
                <p:nvPr/>
              </p:nvSpPr>
              <p:spPr bwMode="auto">
                <a:xfrm>
                  <a:off x="413" y="0"/>
                  <a:ext cx="42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路径</a:t>
                  </a:r>
                  <a:endParaRPr lang="en-US" altLang="zh-CN" sz="2000" b="1" dirty="0" smtClean="0"/>
                </a:p>
                <a:p>
                  <a:pPr algn="ctr"/>
                  <a:r>
                    <a:rPr lang="zh-CN" altLang="en-US" sz="2000" b="1" dirty="0" smtClean="0"/>
                    <a:t>长度</a:t>
                  </a:r>
                  <a:endParaRPr lang="zh-CN" altLang="en-US" sz="2000" b="1" dirty="0"/>
                </a:p>
              </p:txBody>
            </p:sp>
            <p:sp>
              <p:nvSpPr>
                <p:cNvPr id="97358" name="Rectangle 31"/>
                <p:cNvSpPr>
                  <a:spLocks noChangeArrowheads="1"/>
                </p:cNvSpPr>
                <p:nvPr/>
              </p:nvSpPr>
              <p:spPr bwMode="auto">
                <a:xfrm>
                  <a:off x="370" y="0"/>
                  <a:ext cx="51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34"/>
              <p:cNvGrpSpPr>
                <a:grpSpLocks/>
              </p:cNvGrpSpPr>
              <p:nvPr/>
            </p:nvGrpSpPr>
            <p:grpSpPr bwMode="auto">
              <a:xfrm>
                <a:off x="884" y="0"/>
                <a:ext cx="653" cy="480"/>
                <a:chOff x="884" y="0"/>
                <a:chExt cx="653" cy="480"/>
              </a:xfrm>
            </p:grpSpPr>
            <p:sp>
              <p:nvSpPr>
                <p:cNvPr id="97355" name="Rectangle 6"/>
                <p:cNvSpPr>
                  <a:spLocks noChangeArrowheads="1"/>
                </p:cNvSpPr>
                <p:nvPr/>
              </p:nvSpPr>
              <p:spPr bwMode="auto">
                <a:xfrm>
                  <a:off x="927" y="0"/>
                  <a:ext cx="56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出现次数</a:t>
                  </a:r>
                </a:p>
              </p:txBody>
            </p:sp>
            <p:sp>
              <p:nvSpPr>
                <p:cNvPr id="97356" name="Rectangle 33"/>
                <p:cNvSpPr>
                  <a:spLocks noChangeArrowheads="1"/>
                </p:cNvSpPr>
                <p:nvPr/>
              </p:nvSpPr>
              <p:spPr bwMode="auto">
                <a:xfrm>
                  <a:off x="884" y="0"/>
                  <a:ext cx="65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1537" y="0"/>
                <a:ext cx="710" cy="480"/>
                <a:chOff x="1537" y="0"/>
                <a:chExt cx="710" cy="480"/>
              </a:xfrm>
            </p:grpSpPr>
            <p:sp>
              <p:nvSpPr>
                <p:cNvPr id="97353" name="Rectangle 7"/>
                <p:cNvSpPr>
                  <a:spLocks noChangeArrowheads="1"/>
                </p:cNvSpPr>
                <p:nvPr/>
              </p:nvSpPr>
              <p:spPr bwMode="auto">
                <a:xfrm>
                  <a:off x="1580" y="0"/>
                  <a:ext cx="62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平均转</a:t>
                  </a:r>
                  <a:endParaRPr lang="en-US" altLang="zh-CN" sz="2000" b="1" dirty="0" smtClean="0"/>
                </a:p>
                <a:p>
                  <a:pPr algn="ctr"/>
                  <a:r>
                    <a:rPr lang="zh-CN" altLang="en-US" sz="2000" b="1" dirty="0" smtClean="0"/>
                    <a:t>移次数</a:t>
                  </a:r>
                </a:p>
              </p:txBody>
            </p:sp>
            <p:sp>
              <p:nvSpPr>
                <p:cNvPr id="973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71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2247" y="0"/>
                <a:ext cx="880" cy="480"/>
                <a:chOff x="2247" y="0"/>
                <a:chExt cx="880" cy="480"/>
              </a:xfrm>
            </p:grpSpPr>
            <p:sp>
              <p:nvSpPr>
                <p:cNvPr id="97351" name="Rectangle 8"/>
                <p:cNvSpPr>
                  <a:spLocks noChangeArrowheads="1"/>
                </p:cNvSpPr>
                <p:nvPr/>
              </p:nvSpPr>
              <p:spPr bwMode="auto">
                <a:xfrm>
                  <a:off x="2290" y="0"/>
                  <a:ext cx="79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路径</a:t>
                  </a:r>
                </a:p>
              </p:txBody>
            </p:sp>
            <p:sp>
              <p:nvSpPr>
                <p:cNvPr id="97352" name="Rectangle 37"/>
                <p:cNvSpPr>
                  <a:spLocks noChangeArrowheads="1"/>
                </p:cNvSpPr>
                <p:nvPr/>
              </p:nvSpPr>
              <p:spPr bwMode="auto">
                <a:xfrm>
                  <a:off x="2247" y="0"/>
                  <a:ext cx="88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0"/>
              <p:cNvGrpSpPr>
                <a:grpSpLocks/>
              </p:cNvGrpSpPr>
              <p:nvPr/>
            </p:nvGrpSpPr>
            <p:grpSpPr bwMode="auto">
              <a:xfrm>
                <a:off x="0" y="480"/>
                <a:ext cx="370" cy="480"/>
                <a:chOff x="0" y="480"/>
                <a:chExt cx="370" cy="480"/>
              </a:xfrm>
            </p:grpSpPr>
            <p:sp>
              <p:nvSpPr>
                <p:cNvPr id="97349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28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最优</a:t>
                  </a:r>
                </a:p>
              </p:txBody>
            </p:sp>
            <p:sp>
              <p:nvSpPr>
                <p:cNvPr id="97350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2"/>
              <p:cNvGrpSpPr>
                <a:grpSpLocks/>
              </p:cNvGrpSpPr>
              <p:nvPr/>
            </p:nvGrpSpPr>
            <p:grpSpPr bwMode="auto">
              <a:xfrm>
                <a:off x="370" y="480"/>
                <a:ext cx="514" cy="480"/>
                <a:chOff x="370" y="480"/>
                <a:chExt cx="514" cy="480"/>
              </a:xfrm>
            </p:grpSpPr>
            <p:sp>
              <p:nvSpPr>
                <p:cNvPr id="97347" name="Rectangle 10"/>
                <p:cNvSpPr>
                  <a:spLocks noChangeArrowheads="1"/>
                </p:cNvSpPr>
                <p:nvPr/>
              </p:nvSpPr>
              <p:spPr bwMode="auto">
                <a:xfrm>
                  <a:off x="413" y="480"/>
                  <a:ext cx="42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24.</a:t>
                  </a:r>
                  <a:r>
                    <a:rPr lang="en-US" altLang="zh-CN" sz="2400" b="1" dirty="0" smtClean="0"/>
                    <a:t>52</a:t>
                  </a:r>
                </a:p>
              </p:txBody>
            </p:sp>
            <p:sp>
              <p:nvSpPr>
                <p:cNvPr id="97348" name="Rectangle 41"/>
                <p:cNvSpPr>
                  <a:spLocks noChangeArrowheads="1"/>
                </p:cNvSpPr>
                <p:nvPr/>
              </p:nvSpPr>
              <p:spPr bwMode="auto">
                <a:xfrm>
                  <a:off x="370" y="480"/>
                  <a:ext cx="51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44"/>
              <p:cNvGrpSpPr>
                <a:grpSpLocks/>
              </p:cNvGrpSpPr>
              <p:nvPr/>
            </p:nvGrpSpPr>
            <p:grpSpPr bwMode="auto">
              <a:xfrm>
                <a:off x="884" y="480"/>
                <a:ext cx="653" cy="480"/>
                <a:chOff x="884" y="480"/>
                <a:chExt cx="653" cy="480"/>
              </a:xfrm>
            </p:grpSpPr>
            <p:sp>
              <p:nvSpPr>
                <p:cNvPr id="97345" name="Rectangle 11"/>
                <p:cNvSpPr>
                  <a:spLocks noChangeArrowheads="1"/>
                </p:cNvSpPr>
                <p:nvPr/>
              </p:nvSpPr>
              <p:spPr bwMode="auto">
                <a:xfrm>
                  <a:off x="927" y="480"/>
                  <a:ext cx="56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792</a:t>
                  </a:r>
                </a:p>
              </p:txBody>
            </p:sp>
            <p:sp>
              <p:nvSpPr>
                <p:cNvPr id="97346" name="Rectangle 43"/>
                <p:cNvSpPr>
                  <a:spLocks noChangeArrowheads="1"/>
                </p:cNvSpPr>
                <p:nvPr/>
              </p:nvSpPr>
              <p:spPr bwMode="auto">
                <a:xfrm>
                  <a:off x="884" y="480"/>
                  <a:ext cx="65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46"/>
              <p:cNvGrpSpPr>
                <a:grpSpLocks/>
              </p:cNvGrpSpPr>
              <p:nvPr/>
            </p:nvGrpSpPr>
            <p:grpSpPr bwMode="auto">
              <a:xfrm>
                <a:off x="1537" y="480"/>
                <a:ext cx="710" cy="480"/>
                <a:chOff x="1537" y="480"/>
                <a:chExt cx="710" cy="480"/>
              </a:xfrm>
            </p:grpSpPr>
            <p:sp>
              <p:nvSpPr>
                <p:cNvPr id="97343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0" y="480"/>
                  <a:ext cx="62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8740</a:t>
                  </a:r>
                </a:p>
              </p:txBody>
            </p:sp>
            <p:sp>
              <p:nvSpPr>
                <p:cNvPr id="97344" name="Rectangle 45"/>
                <p:cNvSpPr>
                  <a:spLocks noChangeArrowheads="1"/>
                </p:cNvSpPr>
                <p:nvPr/>
              </p:nvSpPr>
              <p:spPr bwMode="auto">
                <a:xfrm>
                  <a:off x="1537" y="480"/>
                  <a:ext cx="71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2247" y="480"/>
                <a:ext cx="880" cy="480"/>
                <a:chOff x="2247" y="480"/>
                <a:chExt cx="880" cy="480"/>
              </a:xfrm>
            </p:grpSpPr>
            <p:sp>
              <p:nvSpPr>
                <p:cNvPr id="97341" name="Rectangle 13"/>
                <p:cNvSpPr>
                  <a:spLocks noChangeArrowheads="1"/>
                </p:cNvSpPr>
                <p:nvPr/>
              </p:nvSpPr>
              <p:spPr bwMode="auto">
                <a:xfrm>
                  <a:off x="2290" y="480"/>
                  <a:ext cx="79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000" b="1" dirty="0" smtClean="0"/>
                    <a:t>ACLBIQFTMEPRGSOJHDKN</a:t>
                  </a:r>
                </a:p>
              </p:txBody>
            </p:sp>
            <p:sp>
              <p:nvSpPr>
                <p:cNvPr id="97342" name="Rectangle 47"/>
                <p:cNvSpPr>
                  <a:spLocks noChangeArrowheads="1"/>
                </p:cNvSpPr>
                <p:nvPr/>
              </p:nvSpPr>
              <p:spPr bwMode="auto">
                <a:xfrm>
                  <a:off x="2247" y="480"/>
                  <a:ext cx="88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0" y="960"/>
                <a:ext cx="370" cy="480"/>
                <a:chOff x="0" y="960"/>
                <a:chExt cx="370" cy="480"/>
              </a:xfrm>
            </p:grpSpPr>
            <p:sp>
              <p:nvSpPr>
                <p:cNvPr id="97339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960"/>
                  <a:ext cx="28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次优</a:t>
                  </a:r>
                </a:p>
              </p:txBody>
            </p:sp>
            <p:sp>
              <p:nvSpPr>
                <p:cNvPr id="97340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3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52"/>
              <p:cNvGrpSpPr>
                <a:grpSpLocks/>
              </p:cNvGrpSpPr>
              <p:nvPr/>
            </p:nvGrpSpPr>
            <p:grpSpPr bwMode="auto">
              <a:xfrm>
                <a:off x="370" y="960"/>
                <a:ext cx="514" cy="480"/>
                <a:chOff x="370" y="960"/>
                <a:chExt cx="514" cy="480"/>
              </a:xfrm>
            </p:grpSpPr>
            <p:sp>
              <p:nvSpPr>
                <p:cNvPr id="97337" name="Rectangle 15"/>
                <p:cNvSpPr>
                  <a:spLocks noChangeArrowheads="1"/>
                </p:cNvSpPr>
                <p:nvPr/>
              </p:nvSpPr>
              <p:spPr bwMode="auto">
                <a:xfrm>
                  <a:off x="413" y="960"/>
                  <a:ext cx="42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24.62</a:t>
                  </a:r>
                </a:p>
              </p:txBody>
            </p:sp>
            <p:sp>
              <p:nvSpPr>
                <p:cNvPr id="97338" name="Rectangle 51"/>
                <p:cNvSpPr>
                  <a:spLocks noChangeArrowheads="1"/>
                </p:cNvSpPr>
                <p:nvPr/>
              </p:nvSpPr>
              <p:spPr bwMode="auto">
                <a:xfrm>
                  <a:off x="370" y="960"/>
                  <a:ext cx="51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884" y="960"/>
                <a:ext cx="653" cy="480"/>
                <a:chOff x="884" y="960"/>
                <a:chExt cx="653" cy="480"/>
              </a:xfrm>
            </p:grpSpPr>
            <p:sp>
              <p:nvSpPr>
                <p:cNvPr id="97335" name="Rectangle 16"/>
                <p:cNvSpPr>
                  <a:spLocks noChangeArrowheads="1"/>
                </p:cNvSpPr>
                <p:nvPr/>
              </p:nvSpPr>
              <p:spPr bwMode="auto">
                <a:xfrm>
                  <a:off x="927" y="960"/>
                  <a:ext cx="56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167</a:t>
                  </a:r>
                </a:p>
              </p:txBody>
            </p:sp>
            <p:sp>
              <p:nvSpPr>
                <p:cNvPr id="97336" name="Rectangle 53"/>
                <p:cNvSpPr>
                  <a:spLocks noChangeArrowheads="1"/>
                </p:cNvSpPr>
                <p:nvPr/>
              </p:nvSpPr>
              <p:spPr bwMode="auto">
                <a:xfrm>
                  <a:off x="884" y="960"/>
                  <a:ext cx="65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1537" y="960"/>
                <a:ext cx="710" cy="480"/>
                <a:chOff x="1537" y="960"/>
                <a:chExt cx="710" cy="480"/>
              </a:xfrm>
            </p:grpSpPr>
            <p:sp>
              <p:nvSpPr>
                <p:cNvPr id="97333" name="Rectangle 17"/>
                <p:cNvSpPr>
                  <a:spLocks noChangeArrowheads="1"/>
                </p:cNvSpPr>
                <p:nvPr/>
              </p:nvSpPr>
              <p:spPr bwMode="auto">
                <a:xfrm>
                  <a:off x="1580" y="960"/>
                  <a:ext cx="62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8638</a:t>
                  </a:r>
                </a:p>
              </p:txBody>
            </p:sp>
            <p:sp>
              <p:nvSpPr>
                <p:cNvPr id="97334" name="Rectangle 55"/>
                <p:cNvSpPr>
                  <a:spLocks noChangeArrowheads="1"/>
                </p:cNvSpPr>
                <p:nvPr/>
              </p:nvSpPr>
              <p:spPr bwMode="auto">
                <a:xfrm>
                  <a:off x="1537" y="960"/>
                  <a:ext cx="71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58"/>
              <p:cNvGrpSpPr>
                <a:grpSpLocks/>
              </p:cNvGrpSpPr>
              <p:nvPr/>
            </p:nvGrpSpPr>
            <p:grpSpPr bwMode="auto">
              <a:xfrm>
                <a:off x="2247" y="960"/>
                <a:ext cx="880" cy="480"/>
                <a:chOff x="2247" y="960"/>
                <a:chExt cx="880" cy="480"/>
              </a:xfrm>
            </p:grpSpPr>
            <p:sp>
              <p:nvSpPr>
                <p:cNvPr id="97331" name="Rectangle 18"/>
                <p:cNvSpPr>
                  <a:spLocks noChangeArrowheads="1"/>
                </p:cNvSpPr>
                <p:nvPr/>
              </p:nvSpPr>
              <p:spPr bwMode="auto">
                <a:xfrm>
                  <a:off x="2290" y="960"/>
                  <a:ext cx="79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000" b="1" dirty="0" smtClean="0"/>
                    <a:t>ADCLBIQFTMEPRGSOJHKN</a:t>
                  </a:r>
                </a:p>
              </p:txBody>
            </p:sp>
            <p:sp>
              <p:nvSpPr>
                <p:cNvPr id="97332" name="Rectangle 57"/>
                <p:cNvSpPr>
                  <a:spLocks noChangeArrowheads="1"/>
                </p:cNvSpPr>
                <p:nvPr/>
              </p:nvSpPr>
              <p:spPr bwMode="auto">
                <a:xfrm>
                  <a:off x="2247" y="960"/>
                  <a:ext cx="88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0"/>
              <p:cNvGrpSpPr>
                <a:grpSpLocks/>
              </p:cNvGrpSpPr>
              <p:nvPr/>
            </p:nvGrpSpPr>
            <p:grpSpPr bwMode="auto">
              <a:xfrm>
                <a:off x="0" y="1440"/>
                <a:ext cx="370" cy="480"/>
                <a:chOff x="0" y="1440"/>
                <a:chExt cx="370" cy="480"/>
              </a:xfrm>
            </p:grpSpPr>
            <p:sp>
              <p:nvSpPr>
                <p:cNvPr id="97329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8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第三</a:t>
                  </a:r>
                </a:p>
              </p:txBody>
            </p:sp>
            <p:sp>
              <p:nvSpPr>
                <p:cNvPr id="97330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3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370" y="1440"/>
                <a:ext cx="514" cy="480"/>
                <a:chOff x="370" y="1440"/>
                <a:chExt cx="514" cy="480"/>
              </a:xfrm>
            </p:grpSpPr>
            <p:sp>
              <p:nvSpPr>
                <p:cNvPr id="97327" name="Rectangle 20"/>
                <p:cNvSpPr>
                  <a:spLocks noChangeArrowheads="1"/>
                </p:cNvSpPr>
                <p:nvPr/>
              </p:nvSpPr>
              <p:spPr bwMode="auto">
                <a:xfrm>
                  <a:off x="413" y="1440"/>
                  <a:ext cx="42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25.17</a:t>
                  </a:r>
                </a:p>
              </p:txBody>
            </p:sp>
            <p:sp>
              <p:nvSpPr>
                <p:cNvPr id="97328" name="Rectangle 61"/>
                <p:cNvSpPr>
                  <a:spLocks noChangeArrowheads="1"/>
                </p:cNvSpPr>
                <p:nvPr/>
              </p:nvSpPr>
              <p:spPr bwMode="auto">
                <a:xfrm>
                  <a:off x="370" y="1440"/>
                  <a:ext cx="51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64"/>
              <p:cNvGrpSpPr>
                <a:grpSpLocks/>
              </p:cNvGrpSpPr>
              <p:nvPr/>
            </p:nvGrpSpPr>
            <p:grpSpPr bwMode="auto">
              <a:xfrm>
                <a:off x="884" y="1440"/>
                <a:ext cx="653" cy="480"/>
                <a:chOff x="884" y="1440"/>
                <a:chExt cx="653" cy="480"/>
              </a:xfrm>
            </p:grpSpPr>
            <p:sp>
              <p:nvSpPr>
                <p:cNvPr id="97325" name="Rectangle 21"/>
                <p:cNvSpPr>
                  <a:spLocks noChangeArrowheads="1"/>
                </p:cNvSpPr>
                <p:nvPr/>
              </p:nvSpPr>
              <p:spPr bwMode="auto">
                <a:xfrm>
                  <a:off x="927" y="1440"/>
                  <a:ext cx="56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39</a:t>
                  </a:r>
                </a:p>
              </p:txBody>
            </p:sp>
            <p:sp>
              <p:nvSpPr>
                <p:cNvPr id="97326" name="Rectangle 63"/>
                <p:cNvSpPr>
                  <a:spLocks noChangeArrowheads="1"/>
                </p:cNvSpPr>
                <p:nvPr/>
              </p:nvSpPr>
              <p:spPr bwMode="auto">
                <a:xfrm>
                  <a:off x="884" y="1440"/>
                  <a:ext cx="65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66"/>
              <p:cNvGrpSpPr>
                <a:grpSpLocks/>
              </p:cNvGrpSpPr>
              <p:nvPr/>
            </p:nvGrpSpPr>
            <p:grpSpPr bwMode="auto">
              <a:xfrm>
                <a:off x="1537" y="1440"/>
                <a:ext cx="710" cy="480"/>
                <a:chOff x="1537" y="1440"/>
                <a:chExt cx="710" cy="480"/>
              </a:xfrm>
            </p:grpSpPr>
            <p:sp>
              <p:nvSpPr>
                <p:cNvPr id="97323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0" y="1440"/>
                  <a:ext cx="62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9902</a:t>
                  </a:r>
                </a:p>
              </p:txBody>
            </p:sp>
            <p:sp>
              <p:nvSpPr>
                <p:cNvPr id="97324" name="Rectangle 65"/>
                <p:cNvSpPr>
                  <a:spLocks noChangeArrowheads="1"/>
                </p:cNvSpPr>
                <p:nvPr/>
              </p:nvSpPr>
              <p:spPr bwMode="auto">
                <a:xfrm>
                  <a:off x="1537" y="1440"/>
                  <a:ext cx="71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68"/>
              <p:cNvGrpSpPr>
                <a:grpSpLocks/>
              </p:cNvGrpSpPr>
              <p:nvPr/>
            </p:nvGrpSpPr>
            <p:grpSpPr bwMode="auto">
              <a:xfrm>
                <a:off x="2247" y="1440"/>
                <a:ext cx="880" cy="480"/>
                <a:chOff x="2247" y="1440"/>
                <a:chExt cx="880" cy="480"/>
              </a:xfrm>
            </p:grpSpPr>
            <p:sp>
              <p:nvSpPr>
                <p:cNvPr id="97321" name="Rectangle 23"/>
                <p:cNvSpPr>
                  <a:spLocks noChangeArrowheads="1"/>
                </p:cNvSpPr>
                <p:nvPr/>
              </p:nvSpPr>
              <p:spPr bwMode="auto">
                <a:xfrm>
                  <a:off x="2290" y="1440"/>
                  <a:ext cx="79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000" b="1" dirty="0" smtClean="0"/>
                    <a:t>ANKDHIOJSGRPEMTFQBLC</a:t>
                  </a:r>
                </a:p>
              </p:txBody>
            </p:sp>
            <p:sp>
              <p:nvSpPr>
                <p:cNvPr id="97322" name="Rectangle 67"/>
                <p:cNvSpPr>
                  <a:spLocks noChangeArrowheads="1"/>
                </p:cNvSpPr>
                <p:nvPr/>
              </p:nvSpPr>
              <p:spPr bwMode="auto">
                <a:xfrm>
                  <a:off x="2247" y="1440"/>
                  <a:ext cx="88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70"/>
              <p:cNvGrpSpPr>
                <a:grpSpLocks/>
              </p:cNvGrpSpPr>
              <p:nvPr/>
            </p:nvGrpSpPr>
            <p:grpSpPr bwMode="auto">
              <a:xfrm>
                <a:off x="0" y="1920"/>
                <a:ext cx="370" cy="480"/>
                <a:chOff x="0" y="1920"/>
                <a:chExt cx="370" cy="480"/>
              </a:xfrm>
            </p:grpSpPr>
            <p:sp>
              <p:nvSpPr>
                <p:cNvPr id="97319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28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b="1" dirty="0" smtClean="0"/>
                    <a:t>最差</a:t>
                  </a:r>
                </a:p>
              </p:txBody>
            </p:sp>
            <p:sp>
              <p:nvSpPr>
                <p:cNvPr id="97320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3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72"/>
              <p:cNvGrpSpPr>
                <a:grpSpLocks/>
              </p:cNvGrpSpPr>
              <p:nvPr/>
            </p:nvGrpSpPr>
            <p:grpSpPr bwMode="auto">
              <a:xfrm>
                <a:off x="370" y="1920"/>
                <a:ext cx="514" cy="480"/>
                <a:chOff x="370" y="1920"/>
                <a:chExt cx="514" cy="480"/>
              </a:xfrm>
            </p:grpSpPr>
            <p:sp>
              <p:nvSpPr>
                <p:cNvPr id="97317" name="Rectangle 25"/>
                <p:cNvSpPr>
                  <a:spLocks noChangeArrowheads="1"/>
                </p:cNvSpPr>
                <p:nvPr/>
              </p:nvSpPr>
              <p:spPr bwMode="auto">
                <a:xfrm>
                  <a:off x="413" y="1920"/>
                  <a:ext cx="42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25.50</a:t>
                  </a:r>
                </a:p>
              </p:txBody>
            </p:sp>
            <p:sp>
              <p:nvSpPr>
                <p:cNvPr id="97318" name="Rectangle 71"/>
                <p:cNvSpPr>
                  <a:spLocks noChangeArrowheads="1"/>
                </p:cNvSpPr>
                <p:nvPr/>
              </p:nvSpPr>
              <p:spPr bwMode="auto">
                <a:xfrm>
                  <a:off x="370" y="1920"/>
                  <a:ext cx="51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74"/>
              <p:cNvGrpSpPr>
                <a:grpSpLocks/>
              </p:cNvGrpSpPr>
              <p:nvPr/>
            </p:nvGrpSpPr>
            <p:grpSpPr bwMode="auto">
              <a:xfrm>
                <a:off x="884" y="1920"/>
                <a:ext cx="653" cy="480"/>
                <a:chOff x="884" y="1920"/>
                <a:chExt cx="653" cy="480"/>
              </a:xfrm>
            </p:grpSpPr>
            <p:sp>
              <p:nvSpPr>
                <p:cNvPr id="97315" name="Rectangle 26"/>
                <p:cNvSpPr>
                  <a:spLocks noChangeArrowheads="1"/>
                </p:cNvSpPr>
                <p:nvPr/>
              </p:nvSpPr>
              <p:spPr bwMode="auto">
                <a:xfrm>
                  <a:off x="927" y="1920"/>
                  <a:ext cx="56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1</a:t>
                  </a:r>
                </a:p>
              </p:txBody>
            </p:sp>
            <p:sp>
              <p:nvSpPr>
                <p:cNvPr id="97316" name="Rectangle 73"/>
                <p:cNvSpPr>
                  <a:spLocks noChangeArrowheads="1"/>
                </p:cNvSpPr>
                <p:nvPr/>
              </p:nvSpPr>
              <p:spPr bwMode="auto">
                <a:xfrm>
                  <a:off x="884" y="1920"/>
                  <a:ext cx="65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1537" y="1920"/>
                <a:ext cx="710" cy="480"/>
                <a:chOff x="1537" y="1920"/>
                <a:chExt cx="710" cy="480"/>
              </a:xfrm>
            </p:grpSpPr>
            <p:sp>
              <p:nvSpPr>
                <p:cNvPr id="97313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0" y="1920"/>
                  <a:ext cx="62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 dirty="0" smtClean="0"/>
                    <a:t>5794</a:t>
                  </a:r>
                </a:p>
              </p:txBody>
            </p:sp>
            <p:sp>
              <p:nvSpPr>
                <p:cNvPr id="97314" name="Rectangle 75"/>
                <p:cNvSpPr>
                  <a:spLocks noChangeArrowheads="1"/>
                </p:cNvSpPr>
                <p:nvPr/>
              </p:nvSpPr>
              <p:spPr bwMode="auto">
                <a:xfrm>
                  <a:off x="1537" y="1920"/>
                  <a:ext cx="71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78"/>
              <p:cNvGrpSpPr>
                <a:grpSpLocks/>
              </p:cNvGrpSpPr>
              <p:nvPr/>
            </p:nvGrpSpPr>
            <p:grpSpPr bwMode="auto">
              <a:xfrm>
                <a:off x="2247" y="1920"/>
                <a:ext cx="880" cy="480"/>
                <a:chOff x="2247" y="1920"/>
                <a:chExt cx="880" cy="480"/>
              </a:xfrm>
            </p:grpSpPr>
            <p:sp>
              <p:nvSpPr>
                <p:cNvPr id="97311" name="Rectangle 28"/>
                <p:cNvSpPr>
                  <a:spLocks noChangeArrowheads="1"/>
                </p:cNvSpPr>
                <p:nvPr/>
              </p:nvSpPr>
              <p:spPr bwMode="auto">
                <a:xfrm>
                  <a:off x="2290" y="1920"/>
                  <a:ext cx="79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000" b="1" dirty="0" smtClean="0"/>
                    <a:t>AQFTMEPRGSJOIBLCDHKN</a:t>
                  </a:r>
                </a:p>
              </p:txBody>
            </p:sp>
            <p:sp>
              <p:nvSpPr>
                <p:cNvPr id="97312" name="Rectangle 77"/>
                <p:cNvSpPr>
                  <a:spLocks noChangeArrowheads="1"/>
                </p:cNvSpPr>
                <p:nvPr/>
              </p:nvSpPr>
              <p:spPr bwMode="auto">
                <a:xfrm>
                  <a:off x="2247" y="1920"/>
                  <a:ext cx="88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7285" name="Rectangle 80"/>
            <p:cNvSpPr>
              <a:spLocks noChangeArrowheads="1"/>
            </p:cNvSpPr>
            <p:nvPr/>
          </p:nvSpPr>
          <p:spPr bwMode="auto">
            <a:xfrm>
              <a:off x="-3" y="-3"/>
              <a:ext cx="3133" cy="240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166110</TotalTime>
  <Words>4729</Words>
  <Application>Microsoft Office PowerPoint</Application>
  <PresentationFormat>全屏显示(4:3)</PresentationFormat>
  <Paragraphs>647</Paragraphs>
  <Slides>93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93</vt:i4>
      </vt:variant>
    </vt:vector>
  </HeadingPairs>
  <TitlesOfParts>
    <vt:vector size="97" baseType="lpstr">
      <vt:lpstr>Equity</vt:lpstr>
      <vt:lpstr>Microsoft 公式 3.0</vt:lpstr>
      <vt:lpstr>公式</vt:lpstr>
      <vt:lpstr>Equation</vt:lpstr>
      <vt:lpstr>第三章 高级搜索</vt:lpstr>
      <vt:lpstr>主要内容</vt:lpstr>
      <vt:lpstr>优化与组合优化问题</vt:lpstr>
      <vt:lpstr>优化问题的描述</vt:lpstr>
      <vt:lpstr>算法的时间复杂度</vt:lpstr>
      <vt:lpstr>幻灯片 6</vt:lpstr>
      <vt:lpstr>一些难的组合优化问题</vt:lpstr>
      <vt:lpstr>邻域的概念</vt:lpstr>
      <vt:lpstr>例：皇后问题</vt:lpstr>
      <vt:lpstr>幻灯片 10</vt:lpstr>
      <vt:lpstr>例：旅行商问题</vt:lpstr>
      <vt:lpstr>幻灯片 12</vt:lpstr>
      <vt:lpstr>幻灯片 13</vt:lpstr>
      <vt:lpstr>幻灯片 14</vt:lpstr>
      <vt:lpstr>局部搜索算法</vt:lpstr>
      <vt:lpstr>幻灯片 16</vt:lpstr>
      <vt:lpstr>例：5城市旅行商问题</vt:lpstr>
      <vt:lpstr>幻灯片 18</vt:lpstr>
      <vt:lpstr>第一次循环</vt:lpstr>
      <vt:lpstr>第二次循环</vt:lpstr>
      <vt:lpstr>第三次循环</vt:lpstr>
      <vt:lpstr>第四次循环</vt:lpstr>
      <vt:lpstr>第五次循环</vt:lpstr>
      <vt:lpstr>第六次循环</vt:lpstr>
      <vt:lpstr>第七次循环</vt:lpstr>
      <vt:lpstr>第八次循环</vt:lpstr>
      <vt:lpstr>第九次循环</vt:lpstr>
      <vt:lpstr>第十次循环</vt:lpstr>
      <vt:lpstr>第十一次循环</vt:lpstr>
      <vt:lpstr>存在的问题</vt:lpstr>
      <vt:lpstr>解决方法</vt:lpstr>
      <vt:lpstr>选择概率的计算</vt:lpstr>
      <vt:lpstr>选择概率的计算</vt:lpstr>
      <vt:lpstr>幻灯片 34</vt:lpstr>
      <vt:lpstr>存在的问题</vt:lpstr>
      <vt:lpstr>解决方法</vt:lpstr>
      <vt:lpstr>幻灯片 37</vt:lpstr>
      <vt:lpstr>存在问题</vt:lpstr>
      <vt:lpstr>解决方法</vt:lpstr>
      <vt:lpstr>幻灯片 40</vt:lpstr>
      <vt:lpstr>多种方法的集成</vt:lpstr>
      <vt:lpstr>局部搜索方法求解百万皇后问题</vt:lpstr>
      <vt:lpstr>不同规模下皇后问题的 平均求解时间 </vt:lpstr>
      <vt:lpstr>模拟退火算法</vt:lpstr>
      <vt:lpstr>固体退火过程</vt:lpstr>
      <vt:lpstr>幻灯片 46</vt:lpstr>
      <vt:lpstr>幻灯片 47</vt:lpstr>
      <vt:lpstr>Metropolis准则 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达到最小能量状态的三个条件 </vt:lpstr>
      <vt:lpstr>组合优化问题与退火过程的类比</vt:lpstr>
      <vt:lpstr>幻灯片 62</vt:lpstr>
      <vt:lpstr>算法的实现</vt:lpstr>
      <vt:lpstr>起始温度的选取（1）</vt:lpstr>
      <vt:lpstr>幻灯片 65</vt:lpstr>
      <vt:lpstr>幻灯片 66</vt:lpstr>
      <vt:lpstr>起始温度的选取（2）</vt:lpstr>
      <vt:lpstr>幻灯片 68</vt:lpstr>
      <vt:lpstr>起始温度的选取（3）</vt:lpstr>
      <vt:lpstr>温度的下降方法（1） </vt:lpstr>
      <vt:lpstr>温度的下降方法（2）</vt:lpstr>
      <vt:lpstr>温度的下降方法（3）</vt:lpstr>
      <vt:lpstr>幻灯片 73</vt:lpstr>
      <vt:lpstr>幻灯片 74</vt:lpstr>
      <vt:lpstr>每一温度下的停止准则（1） </vt:lpstr>
      <vt:lpstr>每一温度下的停止准则（2）</vt:lpstr>
      <vt:lpstr>算法的终止原则 （1）</vt:lpstr>
      <vt:lpstr>算法的终止原则 （2）</vt:lpstr>
      <vt:lpstr>算法的终止原则 （3）</vt:lpstr>
      <vt:lpstr>算法的终止原则 （4）</vt:lpstr>
      <vt:lpstr>算法的终止原则 （5）</vt:lpstr>
      <vt:lpstr>幻灯片 82</vt:lpstr>
      <vt:lpstr>算法的终止原则 （6）</vt:lpstr>
      <vt:lpstr>幻灯片 84</vt:lpstr>
      <vt:lpstr>幻灯片 85</vt:lpstr>
      <vt:lpstr>幻灯片 86</vt:lpstr>
      <vt:lpstr>应用举例——旅行商问题 </vt:lpstr>
      <vt:lpstr>幻灯片 88</vt:lpstr>
      <vt:lpstr>幻灯片 89</vt:lpstr>
      <vt:lpstr>幻灯片 90</vt:lpstr>
      <vt:lpstr>幻灯片 91</vt:lpstr>
      <vt:lpstr>10城市旅行商问题求解结果 </vt:lpstr>
      <vt:lpstr>20城市旅行商问题求解结果 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SVM: a DP Mixture of Large-margin Kernel Machines</dc:title>
  <dc:creator>SCS</dc:creator>
  <cp:lastModifiedBy>T420</cp:lastModifiedBy>
  <cp:revision>6869</cp:revision>
  <dcterms:created xsi:type="dcterms:W3CDTF">2011-04-24T18:48:21Z</dcterms:created>
  <dcterms:modified xsi:type="dcterms:W3CDTF">2017-03-27T13:05:13Z</dcterms:modified>
</cp:coreProperties>
</file>