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2"/>
  </p:notesMasterIdLst>
  <p:handoutMasterIdLst>
    <p:handoutMasterId r:id="rId53"/>
  </p:handoutMasterIdLst>
  <p:sldIdLst>
    <p:sldId id="515" r:id="rId2"/>
    <p:sldId id="516" r:id="rId3"/>
    <p:sldId id="517" r:id="rId4"/>
    <p:sldId id="518" r:id="rId5"/>
    <p:sldId id="519"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549" r:id="rId36"/>
    <p:sldId id="550" r:id="rId37"/>
    <p:sldId id="551" r:id="rId38"/>
    <p:sldId id="552" r:id="rId39"/>
    <p:sldId id="553" r:id="rId40"/>
    <p:sldId id="554" r:id="rId41"/>
    <p:sldId id="555" r:id="rId42"/>
    <p:sldId id="556" r:id="rId43"/>
    <p:sldId id="557" r:id="rId44"/>
    <p:sldId id="558" r:id="rId45"/>
    <p:sldId id="559" r:id="rId46"/>
    <p:sldId id="560" r:id="rId47"/>
    <p:sldId id="561" r:id="rId48"/>
    <p:sldId id="562" r:id="rId49"/>
    <p:sldId id="563" r:id="rId50"/>
    <p:sldId id="5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B11EF"/>
    <a:srgbClr val="EFF343"/>
    <a:srgbClr val="86F260"/>
    <a:srgbClr val="ECF127"/>
    <a:srgbClr val="FB81E1"/>
    <a:srgbClr val="119F14"/>
    <a:srgbClr val="FEC2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66" autoAdjust="0"/>
    <p:restoredTop sz="85714" autoAdjust="0"/>
  </p:normalViewPr>
  <p:slideViewPr>
    <p:cSldViewPr snapToGrid="0">
      <p:cViewPr varScale="1">
        <p:scale>
          <a:sx n="60" d="100"/>
          <a:sy n="60" d="100"/>
        </p:scale>
        <p:origin x="-18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2016/11/7</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研究生，</a:t>
            </a:r>
            <a:r>
              <a:rPr lang="en-US" altLang="zh-CN" smtClean="0"/>
              <a:t>2016.11.7</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AC32FAC-0EAC-4C03-BFD6-3C5E42B43354}" type="slidenum">
              <a:rPr lang="zh-CN" altLang="en-US" smtClean="0"/>
              <a:pPr/>
              <a:t>11</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p>
        </p:txBody>
      </p:sp>
      <p:sp>
        <p:nvSpPr>
          <p:cNvPr id="56324" name="灯片编号占位符 3"/>
          <p:cNvSpPr>
            <a:spLocks noGrp="1"/>
          </p:cNvSpPr>
          <p:nvPr>
            <p:ph type="sldNum" sz="quarter" idx="5"/>
          </p:nvPr>
        </p:nvSpPr>
        <p:spPr>
          <a:noFill/>
        </p:spPr>
        <p:txBody>
          <a:bodyPr/>
          <a:lstStyle/>
          <a:p>
            <a:fld id="{B6E675AE-7E00-4266-886B-9878EF5850F4}" type="slidenum">
              <a:rPr lang="zh-CN" altLang="en-US" smtClean="0"/>
              <a:pPr/>
              <a:t>13</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E9F163B-03C8-4687-BCC6-D13C62630DA2}" type="slidenum">
              <a:rPr lang="zh-CN" altLang="en-US" smtClean="0"/>
              <a:pPr/>
              <a:t>22</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29B2950-BCD5-437F-94BE-349C825E95E2}" type="slidenum">
              <a:rPr lang="zh-CN" altLang="en-US" smtClean="0"/>
              <a:pPr/>
              <a:t>25</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zh-CN" altLang="en-US" smtClean="0"/>
              <a:t>桁</a:t>
            </a:r>
            <a:r>
              <a:rPr lang="en-US" altLang="zh-CN" smtClean="0"/>
              <a:t>heng2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p>
        </p:txBody>
      </p:sp>
      <p:sp>
        <p:nvSpPr>
          <p:cNvPr id="59396" name="灯片编号占位符 3"/>
          <p:cNvSpPr>
            <a:spLocks noGrp="1"/>
          </p:cNvSpPr>
          <p:nvPr>
            <p:ph type="sldNum" sz="quarter" idx="5"/>
          </p:nvPr>
        </p:nvSpPr>
        <p:spPr>
          <a:noFill/>
        </p:spPr>
        <p:txBody>
          <a:bodyPr/>
          <a:lstStyle/>
          <a:p>
            <a:fld id="{D01070AC-1B88-440F-837C-E46B0114F56B}" type="slidenum">
              <a:rPr lang="zh-CN" altLang="en-US" smtClean="0"/>
              <a:pPr/>
              <a:t>32</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60FC899-799C-4F99-86D4-6441BC0520AA}" type="slidenum">
              <a:rPr lang="zh-CN" altLang="en-US" smtClean="0"/>
              <a:pPr/>
              <a:t>35</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35101B3-0010-49BE-8236-66B90211FF04}" type="datetime1">
              <a:rPr lang="en-US" altLang="zh-CN" smtClean="0"/>
              <a:pPr/>
              <a:t>11/7/2016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79694328-A6FB-477A-B9C5-7FEFDBDE1042}" type="datetime1">
              <a:rPr lang="en-US" altLang="zh-CN"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11/7/2016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48BA6D-2268-450C-9E6F-6553A2809D14}" type="datetime1">
              <a:rPr lang="en-US" altLang="zh-CN"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EAAC5F-3C7D-47E2-8137-0D0E13270C17}" type="datetime1">
              <a:rPr lang="en-US" altLang="zh-CN" smtClean="0"/>
              <a:pPr/>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11/7/2016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11/7/2016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smtClean="0"/>
              <a:t>遗传算法 </a:t>
            </a:r>
          </a:p>
        </p:txBody>
      </p:sp>
      <p:sp>
        <p:nvSpPr>
          <p:cNvPr id="14339" name="Rectangle 3"/>
          <p:cNvSpPr>
            <a:spLocks noGrp="1" noChangeArrowheads="1"/>
          </p:cNvSpPr>
          <p:nvPr>
            <p:ph type="body" idx="1"/>
          </p:nvPr>
        </p:nvSpPr>
        <p:spPr>
          <a:xfrm>
            <a:off x="914400" y="1860330"/>
            <a:ext cx="7772400" cy="4159469"/>
          </a:xfrm>
        </p:spPr>
        <p:txBody>
          <a:bodyPr>
            <a:normAutofit/>
          </a:bodyPr>
          <a:lstStyle/>
          <a:p>
            <a:pPr eaLnBrk="1" hangingPunct="1"/>
            <a:r>
              <a:rPr lang="zh-CN" altLang="en-US" sz="3200" b="1" dirty="0" smtClean="0"/>
              <a:t>达尔文进化论：“物竞天择、适者生存” </a:t>
            </a:r>
          </a:p>
          <a:p>
            <a:pPr eaLnBrk="1" hangingPunct="1"/>
            <a:r>
              <a:rPr lang="zh-CN" altLang="en-US" sz="3200" b="1" dirty="0" smtClean="0"/>
              <a:t>70年代由美国的密执根大学的</a:t>
            </a:r>
            <a:r>
              <a:rPr lang="en-US" altLang="zh-CN" sz="3200" b="1" dirty="0" smtClean="0"/>
              <a:t>Holland</a:t>
            </a:r>
            <a:r>
              <a:rPr lang="zh-CN" altLang="en-US" sz="3200" b="1" dirty="0" smtClean="0"/>
              <a:t>教授首先提出</a:t>
            </a:r>
          </a:p>
          <a:p>
            <a:pPr eaLnBrk="1" hangingPunct="1"/>
            <a:r>
              <a:rPr lang="zh-CN" altLang="en-US" sz="3200" b="1" dirty="0" smtClean="0"/>
              <a:t>遗传算法作为一种有效的工具，已广泛地应用于最优化问题求解之中。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219200" y="2335213"/>
            <a:ext cx="3384331" cy="1649412"/>
          </a:xfrm>
          <a:prstGeom prst="rect">
            <a:avLst/>
          </a:prstGeom>
          <a:noFill/>
          <a:ln w="9525">
            <a:noFill/>
            <a:miter lim="800000"/>
            <a:headEnd/>
            <a:tailEnd type="none" w="sm" len="sm"/>
          </a:ln>
        </p:spPr>
        <p:txBody>
          <a:bodyPr/>
          <a:lstStyle/>
          <a:p>
            <a:pPr eaLnBrk="0" hangingPunct="0">
              <a:lnSpc>
                <a:spcPct val="150000"/>
              </a:lnSpc>
            </a:pPr>
            <a:r>
              <a:rPr kumimoji="0" lang="en-US" altLang="zh-CN" sz="2800" dirty="0"/>
              <a:t>a</a:t>
            </a:r>
            <a:r>
              <a:rPr kumimoji="0" lang="en-US" altLang="zh-CN" sz="2800" baseline="-25000" dirty="0"/>
              <a:t>1</a:t>
            </a:r>
            <a:r>
              <a:rPr kumimoji="0" lang="en-US" altLang="zh-CN" sz="2800" dirty="0"/>
              <a:t>  a</a:t>
            </a:r>
            <a:r>
              <a:rPr kumimoji="0" lang="en-US" altLang="zh-CN" sz="2800" baseline="-25000" dirty="0"/>
              <a:t>2</a:t>
            </a:r>
            <a:r>
              <a:rPr kumimoji="0" lang="en-US" altLang="zh-CN" sz="2800" dirty="0"/>
              <a:t>  ...  </a:t>
            </a:r>
            <a:r>
              <a:rPr kumimoji="0" lang="en-US" altLang="zh-CN" sz="2800" dirty="0" err="1"/>
              <a:t>a</a:t>
            </a:r>
            <a:r>
              <a:rPr kumimoji="0" lang="en-US" altLang="zh-CN" sz="2800" baseline="-25000" dirty="0" err="1"/>
              <a:t>i</a:t>
            </a:r>
            <a:r>
              <a:rPr kumimoji="0" lang="en-US" altLang="zh-CN" sz="2800" dirty="0"/>
              <a:t>  </a:t>
            </a:r>
            <a:r>
              <a:rPr kumimoji="0" lang="en-US" altLang="zh-CN" sz="2800" dirty="0" smtClean="0"/>
              <a:t> a</a:t>
            </a:r>
            <a:r>
              <a:rPr kumimoji="0" lang="en-US" altLang="zh-CN" sz="2800" baseline="-25000" dirty="0" smtClean="0"/>
              <a:t>i+1</a:t>
            </a:r>
            <a:r>
              <a:rPr kumimoji="0" lang="en-US" altLang="zh-CN" sz="2800" dirty="0" smtClean="0"/>
              <a:t>  </a:t>
            </a:r>
            <a:r>
              <a:rPr kumimoji="0" lang="en-US" altLang="zh-CN" sz="2800" dirty="0"/>
              <a:t>...  a</a:t>
            </a:r>
            <a:r>
              <a:rPr kumimoji="0" lang="en-US" altLang="zh-CN" sz="2800" baseline="-25000" dirty="0"/>
              <a:t>n</a:t>
            </a:r>
            <a:endParaRPr kumimoji="0" lang="en-US" altLang="zh-CN" sz="2800" dirty="0"/>
          </a:p>
          <a:p>
            <a:pPr eaLnBrk="0" hangingPunct="0">
              <a:lnSpc>
                <a:spcPct val="150000"/>
              </a:lnSpc>
            </a:pPr>
            <a:r>
              <a:rPr kumimoji="0" lang="en-US" altLang="zh-CN" sz="2800" dirty="0" smtClean="0"/>
              <a:t> b</a:t>
            </a:r>
            <a:r>
              <a:rPr kumimoji="0" lang="en-US" altLang="zh-CN" sz="2800" baseline="-25000" dirty="0" smtClean="0"/>
              <a:t>1</a:t>
            </a:r>
            <a:r>
              <a:rPr kumimoji="0" lang="en-US" altLang="zh-CN" sz="2800" dirty="0" smtClean="0"/>
              <a:t>  </a:t>
            </a:r>
            <a:r>
              <a:rPr kumimoji="0" lang="en-US" altLang="zh-CN" sz="2800" dirty="0"/>
              <a:t>b</a:t>
            </a:r>
            <a:r>
              <a:rPr kumimoji="0" lang="en-US" altLang="zh-CN" sz="2800" baseline="-25000" dirty="0"/>
              <a:t>2</a:t>
            </a:r>
            <a:r>
              <a:rPr kumimoji="0" lang="en-US" altLang="zh-CN" sz="2800" dirty="0"/>
              <a:t> </a:t>
            </a:r>
            <a:r>
              <a:rPr kumimoji="0" lang="en-US" altLang="zh-CN" sz="2800" dirty="0" smtClean="0"/>
              <a:t>...  </a:t>
            </a:r>
            <a:r>
              <a:rPr kumimoji="0" lang="en-US" altLang="zh-CN" sz="2800" dirty="0"/>
              <a:t>b</a:t>
            </a:r>
            <a:r>
              <a:rPr kumimoji="0" lang="en-US" altLang="zh-CN" sz="2800" baseline="-25000" dirty="0"/>
              <a:t>i</a:t>
            </a:r>
            <a:r>
              <a:rPr kumimoji="0" lang="en-US" altLang="zh-CN" sz="2800" dirty="0"/>
              <a:t>  b</a:t>
            </a:r>
            <a:r>
              <a:rPr kumimoji="0" lang="en-US" altLang="zh-CN" sz="2800" baseline="-25000" dirty="0"/>
              <a:t>i+1 </a:t>
            </a:r>
            <a:r>
              <a:rPr kumimoji="0" lang="en-US" altLang="zh-CN" sz="2800" dirty="0"/>
              <a:t> ...  </a:t>
            </a:r>
            <a:r>
              <a:rPr kumimoji="0" lang="en-US" altLang="zh-CN" sz="2800" dirty="0" err="1"/>
              <a:t>b</a:t>
            </a:r>
            <a:r>
              <a:rPr kumimoji="0" lang="en-US" altLang="zh-CN" sz="2800" baseline="-25000" dirty="0" err="1"/>
              <a:t>n</a:t>
            </a:r>
            <a:endParaRPr kumimoji="0" lang="en-US" altLang="zh-CN" sz="2800" dirty="0"/>
          </a:p>
          <a:p>
            <a:pPr algn="ctr" eaLnBrk="0" hangingPunct="0">
              <a:lnSpc>
                <a:spcPct val="150000"/>
              </a:lnSpc>
            </a:pPr>
            <a:endParaRPr kumimoji="0" lang="en-US" altLang="zh-CN" sz="2800" dirty="0"/>
          </a:p>
        </p:txBody>
      </p:sp>
      <p:sp>
        <p:nvSpPr>
          <p:cNvPr id="21507" name="Line 4"/>
          <p:cNvSpPr>
            <a:spLocks noChangeShapeType="1"/>
          </p:cNvSpPr>
          <p:nvPr/>
        </p:nvSpPr>
        <p:spPr bwMode="auto">
          <a:xfrm>
            <a:off x="2850932" y="2433154"/>
            <a:ext cx="0" cy="1373188"/>
          </a:xfrm>
          <a:prstGeom prst="line">
            <a:avLst/>
          </a:prstGeom>
          <a:noFill/>
          <a:ln w="38100">
            <a:solidFill>
              <a:schemeClr val="accent1"/>
            </a:solidFill>
            <a:round/>
            <a:headEnd/>
            <a:tailEnd type="none" w="sm" len="sm"/>
          </a:ln>
        </p:spPr>
        <p:txBody>
          <a:bodyPr/>
          <a:lstStyle/>
          <a:p>
            <a:endParaRPr lang="zh-CN" altLang="en-US"/>
          </a:p>
        </p:txBody>
      </p:sp>
      <p:sp>
        <p:nvSpPr>
          <p:cNvPr id="21508" name="Text Box 5"/>
          <p:cNvSpPr txBox="1">
            <a:spLocks noChangeArrowheads="1"/>
          </p:cNvSpPr>
          <p:nvPr/>
        </p:nvSpPr>
        <p:spPr bwMode="auto">
          <a:xfrm>
            <a:off x="5343525" y="2370138"/>
            <a:ext cx="3548227" cy="1647825"/>
          </a:xfrm>
          <a:prstGeom prst="rect">
            <a:avLst/>
          </a:prstGeom>
          <a:noFill/>
          <a:ln w="9525">
            <a:noFill/>
            <a:miter lim="800000"/>
            <a:headEnd/>
            <a:tailEnd type="none" w="sm" len="sm"/>
          </a:ln>
        </p:spPr>
        <p:txBody>
          <a:bodyPr/>
          <a:lstStyle/>
          <a:p>
            <a:pPr eaLnBrk="0" hangingPunct="0">
              <a:lnSpc>
                <a:spcPct val="150000"/>
              </a:lnSpc>
            </a:pPr>
            <a:r>
              <a:rPr kumimoji="0" lang="en-US" altLang="zh-CN" sz="2800" dirty="0"/>
              <a:t>a</a:t>
            </a:r>
            <a:r>
              <a:rPr kumimoji="0" lang="en-US" altLang="zh-CN" sz="2800" baseline="-25000" dirty="0"/>
              <a:t>1</a:t>
            </a:r>
            <a:r>
              <a:rPr kumimoji="0" lang="en-US" altLang="zh-CN" sz="2800" dirty="0"/>
              <a:t>  a</a:t>
            </a:r>
            <a:r>
              <a:rPr kumimoji="0" lang="en-US" altLang="zh-CN" sz="2800" baseline="-25000" dirty="0"/>
              <a:t>2</a:t>
            </a:r>
            <a:r>
              <a:rPr kumimoji="0" lang="en-US" altLang="zh-CN" sz="2800" dirty="0"/>
              <a:t>  ...  </a:t>
            </a:r>
            <a:r>
              <a:rPr kumimoji="0" lang="en-US" altLang="zh-CN" sz="2800" dirty="0" err="1"/>
              <a:t>a</a:t>
            </a:r>
            <a:r>
              <a:rPr kumimoji="0" lang="en-US" altLang="zh-CN" sz="2800" baseline="-25000" dirty="0" err="1"/>
              <a:t>i</a:t>
            </a:r>
            <a:r>
              <a:rPr kumimoji="0" lang="en-US" altLang="zh-CN" sz="2800" dirty="0"/>
              <a:t>  b</a:t>
            </a:r>
            <a:r>
              <a:rPr kumimoji="0" lang="en-US" altLang="zh-CN" sz="2800" baseline="-25000" dirty="0"/>
              <a:t>i+1</a:t>
            </a:r>
            <a:r>
              <a:rPr kumimoji="0" lang="en-US" altLang="zh-CN" sz="2800" dirty="0"/>
              <a:t>  ...  </a:t>
            </a:r>
            <a:r>
              <a:rPr kumimoji="0" lang="en-US" altLang="zh-CN" sz="2800" dirty="0" err="1"/>
              <a:t>b</a:t>
            </a:r>
            <a:r>
              <a:rPr kumimoji="0" lang="en-US" altLang="zh-CN" sz="2800" baseline="-25000" dirty="0" err="1"/>
              <a:t>n</a:t>
            </a:r>
            <a:endParaRPr kumimoji="0" lang="en-US" altLang="zh-CN" sz="2800" dirty="0"/>
          </a:p>
          <a:p>
            <a:pPr eaLnBrk="0" hangingPunct="0">
              <a:lnSpc>
                <a:spcPct val="150000"/>
              </a:lnSpc>
            </a:pPr>
            <a:r>
              <a:rPr kumimoji="0" lang="en-US" altLang="zh-CN" sz="2800" dirty="0"/>
              <a:t>b</a:t>
            </a:r>
            <a:r>
              <a:rPr kumimoji="0" lang="en-US" altLang="zh-CN" sz="2800" baseline="-25000" dirty="0"/>
              <a:t>1</a:t>
            </a:r>
            <a:r>
              <a:rPr kumimoji="0" lang="en-US" altLang="zh-CN" sz="2800" dirty="0"/>
              <a:t>  b</a:t>
            </a:r>
            <a:r>
              <a:rPr kumimoji="0" lang="en-US" altLang="zh-CN" sz="2800" baseline="-25000" dirty="0"/>
              <a:t>2</a:t>
            </a:r>
            <a:r>
              <a:rPr kumimoji="0" lang="en-US" altLang="zh-CN" sz="2800" dirty="0"/>
              <a:t>  ...  b</a:t>
            </a:r>
            <a:r>
              <a:rPr kumimoji="0" lang="en-US" altLang="zh-CN" sz="2800" baseline="-25000" dirty="0"/>
              <a:t>i</a:t>
            </a:r>
            <a:r>
              <a:rPr kumimoji="0" lang="en-US" altLang="zh-CN" sz="2800" dirty="0"/>
              <a:t>  a</a:t>
            </a:r>
            <a:r>
              <a:rPr kumimoji="0" lang="en-US" altLang="zh-CN" sz="2800" baseline="-25000" dirty="0"/>
              <a:t>i+1 </a:t>
            </a:r>
            <a:r>
              <a:rPr kumimoji="0" lang="en-US" altLang="zh-CN" sz="2800" dirty="0"/>
              <a:t> ...  a</a:t>
            </a:r>
            <a:r>
              <a:rPr kumimoji="0" lang="en-US" altLang="zh-CN" sz="2800" baseline="-25000" dirty="0"/>
              <a:t>n</a:t>
            </a:r>
            <a:endParaRPr kumimoji="0" lang="en-US" altLang="zh-CN" sz="2800" dirty="0"/>
          </a:p>
          <a:p>
            <a:pPr algn="ctr" eaLnBrk="0" hangingPunct="0">
              <a:lnSpc>
                <a:spcPct val="150000"/>
              </a:lnSpc>
            </a:pPr>
            <a:endParaRPr kumimoji="0" lang="en-US" altLang="zh-CN" sz="2800" dirty="0"/>
          </a:p>
        </p:txBody>
      </p:sp>
      <p:sp>
        <p:nvSpPr>
          <p:cNvPr id="21509" name="AutoShape 6"/>
          <p:cNvSpPr>
            <a:spLocks noChangeArrowheads="1"/>
          </p:cNvSpPr>
          <p:nvPr/>
        </p:nvSpPr>
        <p:spPr bwMode="auto">
          <a:xfrm>
            <a:off x="4572000" y="2858822"/>
            <a:ext cx="506413" cy="481013"/>
          </a:xfrm>
          <a:prstGeom prst="rightArrow">
            <a:avLst>
              <a:gd name="adj1" fmla="val 50000"/>
              <a:gd name="adj2" fmla="val 26320"/>
            </a:avLst>
          </a:prstGeom>
          <a:noFill/>
          <a:ln w="38100">
            <a:solidFill>
              <a:schemeClr val="accent1"/>
            </a:solidFill>
            <a:miter lim="800000"/>
            <a:headEnd/>
            <a:tailEnd type="none" w="sm" len="sm"/>
          </a:ln>
        </p:spPr>
        <p:txBody>
          <a:bodyPr/>
          <a:lstStyle/>
          <a:p>
            <a:endParaRPr lang="zh-CN" altLang="en-US"/>
          </a:p>
        </p:txBody>
      </p:sp>
      <p:sp>
        <p:nvSpPr>
          <p:cNvPr id="21510" name="Text Box 7"/>
          <p:cNvSpPr txBox="1">
            <a:spLocks noChangeArrowheads="1"/>
          </p:cNvSpPr>
          <p:nvPr/>
        </p:nvSpPr>
        <p:spPr bwMode="auto">
          <a:xfrm>
            <a:off x="2143125" y="4056063"/>
            <a:ext cx="1795463" cy="1201737"/>
          </a:xfrm>
          <a:prstGeom prst="rect">
            <a:avLst/>
          </a:prstGeom>
          <a:noFill/>
          <a:ln w="9525">
            <a:noFill/>
            <a:miter lim="800000"/>
            <a:headEnd/>
            <a:tailEnd type="none" w="sm" len="sm"/>
          </a:ln>
        </p:spPr>
        <p:txBody>
          <a:bodyPr/>
          <a:lstStyle/>
          <a:p>
            <a:pPr algn="ctr" eaLnBrk="0" hangingPunct="0"/>
            <a:r>
              <a:rPr kumimoji="0" lang="zh-CN" altLang="en-US" sz="3200" b="1" dirty="0"/>
              <a:t>交叉前</a:t>
            </a:r>
          </a:p>
        </p:txBody>
      </p:sp>
      <p:sp>
        <p:nvSpPr>
          <p:cNvPr id="21511" name="Text Box 8"/>
          <p:cNvSpPr txBox="1">
            <a:spLocks noChangeArrowheads="1"/>
          </p:cNvSpPr>
          <p:nvPr/>
        </p:nvSpPr>
        <p:spPr bwMode="auto">
          <a:xfrm>
            <a:off x="6038850" y="4056063"/>
            <a:ext cx="1795463" cy="1201737"/>
          </a:xfrm>
          <a:prstGeom prst="rect">
            <a:avLst/>
          </a:prstGeom>
          <a:noFill/>
          <a:ln w="9525">
            <a:noFill/>
            <a:miter lim="800000"/>
            <a:headEnd/>
            <a:tailEnd type="none" w="sm" len="sm"/>
          </a:ln>
        </p:spPr>
        <p:txBody>
          <a:bodyPr/>
          <a:lstStyle/>
          <a:p>
            <a:pPr algn="ctr" eaLnBrk="0" hangingPunct="0"/>
            <a:r>
              <a:rPr kumimoji="0" lang="zh-CN" altLang="en-US" sz="3200" b="1" dirty="0"/>
              <a:t>交叉后</a:t>
            </a:r>
          </a:p>
        </p:txBody>
      </p:sp>
      <p:sp>
        <p:nvSpPr>
          <p:cNvPr id="21512" name="AutoShape 9"/>
          <p:cNvSpPr>
            <a:spLocks noChangeArrowheads="1"/>
          </p:cNvSpPr>
          <p:nvPr/>
        </p:nvSpPr>
        <p:spPr bwMode="auto">
          <a:xfrm>
            <a:off x="3044497" y="1006366"/>
            <a:ext cx="1842814" cy="893763"/>
          </a:xfrm>
          <a:prstGeom prst="wedgeRoundRectCallout">
            <a:avLst>
              <a:gd name="adj1" fmla="val -50731"/>
              <a:gd name="adj2" fmla="val 84616"/>
              <a:gd name="adj3" fmla="val 16667"/>
            </a:avLst>
          </a:prstGeom>
          <a:noFill/>
          <a:ln w="38100">
            <a:solidFill>
              <a:schemeClr val="accent1"/>
            </a:solidFill>
            <a:miter lim="800000"/>
            <a:headEnd/>
            <a:tailEnd type="none" w="sm" len="sm"/>
          </a:ln>
        </p:spPr>
        <p:txBody>
          <a:bodyPr/>
          <a:lstStyle/>
          <a:p>
            <a:pPr algn="ctr" eaLnBrk="0" hangingPunct="0"/>
            <a:endParaRPr kumimoji="0" lang="en-US" altLang="zh-CN" sz="100" b="1" dirty="0" smtClean="0"/>
          </a:p>
          <a:p>
            <a:pPr algn="ctr" eaLnBrk="0" hangingPunct="0">
              <a:spcBef>
                <a:spcPts val="1200"/>
              </a:spcBef>
            </a:pPr>
            <a:r>
              <a:rPr kumimoji="0" lang="zh-CN" altLang="en-US" sz="2800" b="1" dirty="0" smtClean="0"/>
              <a:t>交叉</a:t>
            </a:r>
            <a:r>
              <a:rPr kumimoji="0" lang="zh-CN" altLang="en-US" sz="2800" b="1" dirty="0"/>
              <a:t>位置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zh-CN" altLang="en-US" dirty="0" smtClean="0"/>
              <a:t>变异</a:t>
            </a:r>
          </a:p>
        </p:txBody>
      </p:sp>
      <p:sp>
        <p:nvSpPr>
          <p:cNvPr id="22531" name="Rectangle 3"/>
          <p:cNvSpPr>
            <a:spLocks noGrp="1" noChangeArrowheads="1"/>
          </p:cNvSpPr>
          <p:nvPr>
            <p:ph type="body" idx="1"/>
          </p:nvPr>
        </p:nvSpPr>
        <p:spPr>
          <a:xfrm>
            <a:off x="914400" y="1891862"/>
            <a:ext cx="7772400" cy="4127938"/>
          </a:xfrm>
        </p:spPr>
        <p:txBody>
          <a:bodyPr>
            <a:normAutofit/>
          </a:bodyPr>
          <a:lstStyle/>
          <a:p>
            <a:pPr eaLnBrk="1" hangingPunct="1"/>
            <a:r>
              <a:rPr lang="zh-CN" altLang="en-US" sz="3200" b="1" dirty="0" smtClean="0"/>
              <a:t>变异发生在染色体的某一个基因上，当以二进制编码时，变异的基因由0变成1，或者由1变成0。如对于染色体</a:t>
            </a:r>
            <a:r>
              <a:rPr lang="en-US" altLang="zh-CN" sz="3200" b="1" dirty="0" smtClean="0"/>
              <a:t>x=11001，</a:t>
            </a:r>
            <a:r>
              <a:rPr lang="zh-CN" altLang="en-US" sz="3200" b="1" dirty="0" smtClean="0"/>
              <a:t>如果变异位发生在第三位，则变异后的染色体变成了</a:t>
            </a:r>
            <a:r>
              <a:rPr lang="en-US" altLang="zh-CN" sz="3200" b="1" dirty="0" smtClean="0"/>
              <a:t>y=11101。 </a:t>
            </a:r>
            <a:endParaRPr lang="zh-CN" altLang="en-US" sz="32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396765" y="538655"/>
            <a:ext cx="8382000" cy="5715000"/>
          </a:xfrm>
        </p:spPr>
        <p:txBody>
          <a:bodyPr>
            <a:normAutofit fontScale="92500" lnSpcReduction="10000"/>
          </a:bodyPr>
          <a:lstStyle/>
          <a:p>
            <a:pPr>
              <a:spcBef>
                <a:spcPct val="0"/>
              </a:spcBef>
              <a:buNone/>
              <a:defRPr/>
            </a:pPr>
            <a:r>
              <a:rPr lang="zh-CN" altLang="en-US" sz="3200" b="1" dirty="0" smtClean="0">
                <a:solidFill>
                  <a:srgbClr val="C00000"/>
                </a:solidFill>
                <a:latin typeface="Times New Roman" pitchFamily="18" charset="0"/>
                <a:ea typeface="+mj-ea"/>
                <a:cs typeface="Times New Roman" pitchFamily="18" charset="0"/>
              </a:rPr>
              <a:t>遗传算法</a:t>
            </a:r>
          </a:p>
          <a:p>
            <a:pPr algn="just" eaLnBrk="1" hangingPunct="1">
              <a:buFont typeface="Wingdings" pitchFamily="2" charset="2"/>
              <a:buNone/>
            </a:pPr>
            <a:endParaRPr lang="en-US" altLang="zh-CN" dirty="0" smtClean="0"/>
          </a:p>
          <a:p>
            <a:pPr algn="just" eaLnBrk="1" hangingPunct="1">
              <a:lnSpc>
                <a:spcPct val="110000"/>
              </a:lnSpc>
              <a:buFont typeface="Wingdings" pitchFamily="2" charset="2"/>
              <a:buNone/>
            </a:pPr>
            <a:r>
              <a:rPr lang="zh-CN" altLang="en-US" sz="3200" b="1" dirty="0" smtClean="0"/>
              <a:t>（1）给定群体规模</a:t>
            </a:r>
            <a:r>
              <a:rPr lang="en-US" altLang="zh-CN" sz="3200" b="1" dirty="0" smtClean="0"/>
              <a:t>N，</a:t>
            </a:r>
            <a:r>
              <a:rPr lang="zh-CN" altLang="en-US" sz="3200" b="1" dirty="0" smtClean="0"/>
              <a:t>交叉概率</a:t>
            </a:r>
            <a:r>
              <a:rPr lang="en-US" altLang="zh-CN" sz="3200" b="1" dirty="0" smtClean="0"/>
              <a:t>p</a:t>
            </a:r>
            <a:r>
              <a:rPr lang="en-US" altLang="zh-CN" sz="3200" b="1" baseline="-30000" dirty="0" smtClean="0"/>
              <a:t>c</a:t>
            </a:r>
            <a:r>
              <a:rPr lang="zh-CN" altLang="en-US" sz="3200" b="1" dirty="0" smtClean="0"/>
              <a:t>和变异概率</a:t>
            </a:r>
            <a:endParaRPr lang="en-US" altLang="zh-CN" sz="3200" b="1" dirty="0" smtClean="0"/>
          </a:p>
          <a:p>
            <a:pPr algn="just" eaLnBrk="1" hangingPunct="1">
              <a:lnSpc>
                <a:spcPct val="110000"/>
              </a:lnSpc>
              <a:buFont typeface="Wingdings" pitchFamily="2" charset="2"/>
              <a:buNone/>
            </a:pPr>
            <a:r>
              <a:rPr lang="en-US" altLang="zh-CN" sz="3200" b="1" dirty="0" smtClean="0"/>
              <a:t>            p</a:t>
            </a:r>
            <a:r>
              <a:rPr lang="en-US" altLang="zh-CN" sz="3200" b="1" baseline="-30000" dirty="0" smtClean="0"/>
              <a:t>m</a:t>
            </a:r>
            <a:r>
              <a:rPr lang="en-US" altLang="zh-CN" sz="3200" b="1" dirty="0" smtClean="0"/>
              <a:t>，t＝0；</a:t>
            </a:r>
          </a:p>
          <a:p>
            <a:pPr algn="just" eaLnBrk="1" hangingPunct="1">
              <a:lnSpc>
                <a:spcPct val="110000"/>
              </a:lnSpc>
              <a:buFont typeface="Wingdings" pitchFamily="2" charset="2"/>
              <a:buNone/>
            </a:pPr>
            <a:r>
              <a:rPr lang="en-US" altLang="zh-CN" sz="3200" b="1" dirty="0" smtClean="0"/>
              <a:t>（2）</a:t>
            </a:r>
            <a:r>
              <a:rPr lang="zh-CN" altLang="en-US" sz="3200" b="1" dirty="0" smtClean="0"/>
              <a:t>随机生成</a:t>
            </a:r>
            <a:r>
              <a:rPr lang="en-US" altLang="zh-CN" sz="3200" b="1" dirty="0" smtClean="0"/>
              <a:t>N</a:t>
            </a:r>
            <a:r>
              <a:rPr lang="zh-CN" altLang="en-US" sz="3200" b="1" dirty="0" smtClean="0"/>
              <a:t>个染色体作为初始群体；</a:t>
            </a:r>
          </a:p>
          <a:p>
            <a:pPr algn="just" eaLnBrk="1" hangingPunct="1">
              <a:lnSpc>
                <a:spcPct val="110000"/>
              </a:lnSpc>
              <a:buFont typeface="Wingdings" pitchFamily="2" charset="2"/>
              <a:buNone/>
            </a:pPr>
            <a:r>
              <a:rPr lang="zh-CN" altLang="en-US" sz="3200" b="1" dirty="0" smtClean="0"/>
              <a:t>（3）对于群体中的每一个染色体</a:t>
            </a:r>
            <a:r>
              <a:rPr lang="en-US" altLang="zh-CN" sz="3200" b="1" dirty="0" smtClean="0"/>
              <a:t>x</a:t>
            </a:r>
            <a:r>
              <a:rPr lang="en-US" altLang="zh-CN" sz="3200" b="1" baseline="-30000" dirty="0" smtClean="0"/>
              <a:t>i</a:t>
            </a:r>
            <a:r>
              <a:rPr lang="zh-CN" altLang="en-US" sz="3200" b="1" dirty="0" smtClean="0"/>
              <a:t>分别计算</a:t>
            </a:r>
            <a:endParaRPr lang="en-US" altLang="zh-CN" sz="3200" b="1" dirty="0" smtClean="0"/>
          </a:p>
          <a:p>
            <a:pPr algn="just" eaLnBrk="1" hangingPunct="1">
              <a:lnSpc>
                <a:spcPct val="110000"/>
              </a:lnSpc>
              <a:buFont typeface="Wingdings" pitchFamily="2" charset="2"/>
              <a:buNone/>
            </a:pPr>
            <a:r>
              <a:rPr lang="en-US" altLang="zh-CN" sz="3200" b="1" dirty="0" smtClean="0"/>
              <a:t>           </a:t>
            </a:r>
            <a:r>
              <a:rPr lang="zh-CN" altLang="en-US" sz="3200" b="1" dirty="0" smtClean="0"/>
              <a:t>其适应值</a:t>
            </a:r>
            <a:r>
              <a:rPr lang="en-US" altLang="zh-CN" sz="3200" b="1" dirty="0" smtClean="0"/>
              <a:t>F(x</a:t>
            </a:r>
            <a:r>
              <a:rPr lang="en-US" altLang="zh-CN" sz="3200" b="1" baseline="-30000" dirty="0" smtClean="0"/>
              <a:t>i</a:t>
            </a:r>
            <a:r>
              <a:rPr lang="en-US" altLang="zh-CN" sz="3200" b="1" dirty="0" smtClean="0"/>
              <a:t>)；</a:t>
            </a:r>
          </a:p>
          <a:p>
            <a:pPr algn="just" eaLnBrk="1" hangingPunct="1">
              <a:lnSpc>
                <a:spcPct val="110000"/>
              </a:lnSpc>
              <a:buFont typeface="Wingdings" pitchFamily="2" charset="2"/>
              <a:buNone/>
            </a:pPr>
            <a:r>
              <a:rPr lang="en-US" altLang="zh-CN" sz="3200" b="1" dirty="0" smtClean="0"/>
              <a:t>（4）</a:t>
            </a:r>
            <a:r>
              <a:rPr lang="zh-CN" altLang="en-US" sz="3200" b="1" dirty="0" smtClean="0"/>
              <a:t>如果算法满足停止准则，则转（10）；</a:t>
            </a:r>
          </a:p>
          <a:p>
            <a:pPr algn="just" eaLnBrk="1" hangingPunct="1">
              <a:lnSpc>
                <a:spcPct val="110000"/>
              </a:lnSpc>
              <a:buFont typeface="Wingdings" pitchFamily="2" charset="2"/>
              <a:buNone/>
            </a:pPr>
            <a:r>
              <a:rPr lang="zh-CN" altLang="en-US" sz="3200" b="1" dirty="0" smtClean="0"/>
              <a:t>（5）对群体中的每一个染色体</a:t>
            </a:r>
            <a:r>
              <a:rPr lang="en-US" altLang="zh-CN" sz="3200" b="1" dirty="0" smtClean="0"/>
              <a:t>x</a:t>
            </a:r>
            <a:r>
              <a:rPr lang="en-US" altLang="zh-CN" sz="3200" b="1" baseline="-30000" dirty="0" smtClean="0"/>
              <a:t>i</a:t>
            </a:r>
            <a:r>
              <a:rPr lang="zh-CN" altLang="en-US" sz="3200" b="1" dirty="0" smtClean="0"/>
              <a:t>计算概率；</a:t>
            </a:r>
          </a:p>
          <a:p>
            <a:pPr algn="just" eaLnBrk="1" hangingPunct="1">
              <a:lnSpc>
                <a:spcPct val="110000"/>
              </a:lnSpc>
              <a:buFont typeface="Wingdings" pitchFamily="2" charset="2"/>
              <a:buNone/>
            </a:pPr>
            <a:r>
              <a:rPr lang="zh-CN" altLang="en-US" sz="3200" b="1" dirty="0" smtClean="0"/>
              <a:t>（6）依据计算得到的概率值，从群体中随机</a:t>
            </a:r>
            <a:endParaRPr lang="en-US" altLang="zh-CN" sz="3200" b="1" dirty="0" smtClean="0"/>
          </a:p>
          <a:p>
            <a:pPr algn="just" eaLnBrk="1" hangingPunct="1">
              <a:lnSpc>
                <a:spcPct val="110000"/>
              </a:lnSpc>
              <a:buFont typeface="Wingdings" pitchFamily="2" charset="2"/>
              <a:buNone/>
            </a:pPr>
            <a:r>
              <a:rPr lang="en-US" altLang="zh-CN" sz="3200" b="1" dirty="0" smtClean="0"/>
              <a:t>           </a:t>
            </a:r>
            <a:r>
              <a:rPr lang="zh-CN" altLang="en-US" sz="3200" b="1" dirty="0" smtClean="0"/>
              <a:t>的选取</a:t>
            </a:r>
            <a:r>
              <a:rPr lang="en-US" altLang="zh-CN" sz="3200" b="1" dirty="0" smtClean="0"/>
              <a:t>N</a:t>
            </a:r>
            <a:r>
              <a:rPr lang="zh-CN" altLang="en-US" sz="3200" b="1" dirty="0" smtClean="0"/>
              <a:t>个染色体，得到种群；   </a:t>
            </a:r>
            <a:endParaRPr lang="zh-CN" altLang="en-US"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381000" y="835572"/>
            <a:ext cx="8382000" cy="5691352"/>
          </a:xfrm>
        </p:spPr>
        <p:txBody>
          <a:bodyPr>
            <a:normAutofit fontScale="92500" lnSpcReduction="20000"/>
          </a:bodyPr>
          <a:lstStyle/>
          <a:p>
            <a:pPr algn="just" eaLnBrk="1" hangingPunct="1">
              <a:lnSpc>
                <a:spcPct val="120000"/>
              </a:lnSpc>
              <a:buFont typeface="Wingdings" pitchFamily="2" charset="2"/>
              <a:buNone/>
            </a:pPr>
            <a:r>
              <a:rPr lang="zh-CN" altLang="en-US" sz="3200" b="1" dirty="0" smtClean="0"/>
              <a:t>（7）依据交叉概率</a:t>
            </a:r>
            <a:r>
              <a:rPr lang="en-US" altLang="zh-CN" sz="3200" b="1" dirty="0" smtClean="0"/>
              <a:t>p</a:t>
            </a:r>
            <a:r>
              <a:rPr lang="en-US" altLang="zh-CN" sz="3200" b="1" baseline="-30000" dirty="0" smtClean="0"/>
              <a:t>c</a:t>
            </a:r>
            <a:r>
              <a:rPr lang="zh-CN" altLang="en-US" sz="3200" b="1" dirty="0" smtClean="0"/>
              <a:t>从种群中选择染色体进行交</a:t>
            </a:r>
            <a:endParaRPr lang="en-US" altLang="zh-CN" sz="3200" b="1" dirty="0" smtClean="0"/>
          </a:p>
          <a:p>
            <a:pPr algn="just" eaLnBrk="1" hangingPunct="1">
              <a:lnSpc>
                <a:spcPct val="120000"/>
              </a:lnSpc>
              <a:buFont typeface="Wingdings" pitchFamily="2" charset="2"/>
              <a:buNone/>
            </a:pPr>
            <a:r>
              <a:rPr lang="en-US" altLang="zh-CN" sz="3200" b="1" dirty="0" smtClean="0"/>
              <a:t>           </a:t>
            </a:r>
            <a:r>
              <a:rPr lang="zh-CN" altLang="en-US" sz="3200" b="1" dirty="0" smtClean="0"/>
              <a:t>叉，其子代进入新的群体，种群中未进行</a:t>
            </a:r>
            <a:endParaRPr lang="en-US" altLang="zh-CN" sz="3200" b="1" dirty="0" smtClean="0"/>
          </a:p>
          <a:p>
            <a:pPr algn="just" eaLnBrk="1" hangingPunct="1">
              <a:lnSpc>
                <a:spcPct val="120000"/>
              </a:lnSpc>
              <a:buFont typeface="Wingdings" pitchFamily="2" charset="2"/>
              <a:buNone/>
            </a:pPr>
            <a:r>
              <a:rPr lang="en-US" altLang="zh-CN" sz="3200" b="1" dirty="0" smtClean="0"/>
              <a:t>           </a:t>
            </a:r>
            <a:r>
              <a:rPr lang="zh-CN" altLang="en-US" sz="3200" b="1" dirty="0" smtClean="0"/>
              <a:t>交叉的染色体，直接复制到新群体中；</a:t>
            </a:r>
          </a:p>
          <a:p>
            <a:pPr algn="just" eaLnBrk="1" hangingPunct="1">
              <a:lnSpc>
                <a:spcPct val="120000"/>
              </a:lnSpc>
              <a:buFont typeface="Wingdings" pitchFamily="2" charset="2"/>
              <a:buNone/>
            </a:pPr>
            <a:r>
              <a:rPr lang="zh-CN" altLang="en-US" sz="3200" b="1" dirty="0" smtClean="0"/>
              <a:t>（8）依据变异概率</a:t>
            </a:r>
            <a:r>
              <a:rPr lang="en-US" altLang="zh-CN" sz="3200" b="1" dirty="0" smtClean="0"/>
              <a:t>p</a:t>
            </a:r>
            <a:r>
              <a:rPr lang="en-US" altLang="zh-CN" sz="3200" b="1" baseline="-30000" dirty="0" smtClean="0"/>
              <a:t>m</a:t>
            </a:r>
            <a:r>
              <a:rPr lang="zh-CN" altLang="en-US" sz="3200" b="1" dirty="0" smtClean="0"/>
              <a:t>从新群体中选择染色体进</a:t>
            </a:r>
            <a:endParaRPr lang="en-US" altLang="zh-CN" sz="3200" b="1" dirty="0" smtClean="0"/>
          </a:p>
          <a:p>
            <a:pPr algn="just" eaLnBrk="1" hangingPunct="1">
              <a:lnSpc>
                <a:spcPct val="120000"/>
              </a:lnSpc>
              <a:buFont typeface="Wingdings" pitchFamily="2" charset="2"/>
              <a:buNone/>
            </a:pPr>
            <a:r>
              <a:rPr lang="en-US" altLang="zh-CN" sz="3200" b="1" dirty="0" smtClean="0"/>
              <a:t>           </a:t>
            </a:r>
            <a:r>
              <a:rPr lang="zh-CN" altLang="en-US" sz="3200" b="1" dirty="0" smtClean="0"/>
              <a:t>行变异，用变异后的染色体代替新群体中</a:t>
            </a:r>
            <a:endParaRPr lang="en-US" altLang="zh-CN" sz="3200" b="1" dirty="0" smtClean="0"/>
          </a:p>
          <a:p>
            <a:pPr algn="just" eaLnBrk="1" hangingPunct="1">
              <a:lnSpc>
                <a:spcPct val="120000"/>
              </a:lnSpc>
              <a:buFont typeface="Wingdings" pitchFamily="2" charset="2"/>
              <a:buNone/>
            </a:pPr>
            <a:r>
              <a:rPr lang="en-US" altLang="zh-CN" sz="3200" b="1" dirty="0" smtClean="0"/>
              <a:t>           </a:t>
            </a:r>
            <a:r>
              <a:rPr lang="zh-CN" altLang="en-US" sz="3200" b="1" dirty="0" smtClean="0"/>
              <a:t>的原染色体；</a:t>
            </a:r>
          </a:p>
          <a:p>
            <a:pPr algn="just" eaLnBrk="1" hangingPunct="1">
              <a:lnSpc>
                <a:spcPct val="120000"/>
              </a:lnSpc>
              <a:buFont typeface="Wingdings" pitchFamily="2" charset="2"/>
              <a:buNone/>
            </a:pPr>
            <a:r>
              <a:rPr lang="zh-CN" altLang="en-US" sz="3200" b="1" dirty="0" smtClean="0"/>
              <a:t>（9）用新群体代替旧群体，</a:t>
            </a:r>
            <a:r>
              <a:rPr lang="en-US" altLang="zh-CN" sz="3200" b="1" dirty="0" smtClean="0"/>
              <a:t>t=t+1，</a:t>
            </a:r>
            <a:r>
              <a:rPr lang="zh-CN" altLang="en-US" sz="3200" b="1" dirty="0" smtClean="0"/>
              <a:t>转（3）；</a:t>
            </a:r>
          </a:p>
          <a:p>
            <a:pPr algn="just" eaLnBrk="1" hangingPunct="1">
              <a:lnSpc>
                <a:spcPct val="120000"/>
              </a:lnSpc>
              <a:buFont typeface="Wingdings" pitchFamily="2" charset="2"/>
              <a:buNone/>
            </a:pPr>
            <a:r>
              <a:rPr lang="zh-CN" altLang="en-US" sz="3200" b="1" dirty="0" smtClean="0"/>
              <a:t>（10）进化过程中适应值最大的染色体，经解码</a:t>
            </a:r>
            <a:endParaRPr lang="en-US" altLang="zh-CN" sz="3200" b="1" dirty="0" smtClean="0"/>
          </a:p>
          <a:p>
            <a:pPr algn="just" eaLnBrk="1" hangingPunct="1">
              <a:lnSpc>
                <a:spcPct val="120000"/>
              </a:lnSpc>
              <a:buFont typeface="Wingdings" pitchFamily="2" charset="2"/>
              <a:buNone/>
            </a:pPr>
            <a:r>
              <a:rPr lang="en-US" altLang="zh-CN" sz="3200" b="1" dirty="0" smtClean="0"/>
              <a:t>            </a:t>
            </a:r>
            <a:r>
              <a:rPr lang="zh-CN" altLang="en-US" sz="3200" b="1" dirty="0" smtClean="0"/>
              <a:t>后作为最优解输出；</a:t>
            </a:r>
          </a:p>
          <a:p>
            <a:pPr algn="just" eaLnBrk="1" hangingPunct="1">
              <a:lnSpc>
                <a:spcPct val="120000"/>
              </a:lnSpc>
              <a:buFont typeface="Wingdings" pitchFamily="2" charset="2"/>
              <a:buNone/>
            </a:pPr>
            <a:r>
              <a:rPr lang="zh-CN" altLang="en-US" sz="3200" b="1" dirty="0" smtClean="0"/>
              <a:t>（11）结束。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685800" y="838200"/>
            <a:ext cx="7772400" cy="5257800"/>
          </a:xfrm>
        </p:spPr>
        <p:txBody>
          <a:bodyPr/>
          <a:lstStyle/>
          <a:p>
            <a:pPr>
              <a:lnSpc>
                <a:spcPct val="90000"/>
              </a:lnSpc>
              <a:spcBef>
                <a:spcPct val="0"/>
              </a:spcBef>
              <a:buNone/>
              <a:defRPr/>
            </a:pPr>
            <a:r>
              <a:rPr lang="zh-CN" altLang="en-US" sz="3000" b="1" dirty="0" smtClean="0">
                <a:solidFill>
                  <a:srgbClr val="C00000"/>
                </a:solidFill>
                <a:latin typeface="Times New Roman" pitchFamily="18" charset="0"/>
                <a:ea typeface="+mj-ea"/>
                <a:cs typeface="Times New Roman" pitchFamily="18" charset="0"/>
              </a:rPr>
              <a:t>收敛性定理：</a:t>
            </a:r>
          </a:p>
          <a:p>
            <a:pPr eaLnBrk="1" hangingPunct="1">
              <a:buFont typeface="Wingdings" pitchFamily="2" charset="2"/>
              <a:buNone/>
            </a:pPr>
            <a:endParaRPr lang="zh-CN" altLang="en-US" dirty="0" smtClean="0"/>
          </a:p>
          <a:p>
            <a:pPr algn="just" eaLnBrk="1" hangingPunct="1">
              <a:buFont typeface="Wingdings" pitchFamily="2" charset="2"/>
              <a:buNone/>
            </a:pPr>
            <a:r>
              <a:rPr lang="zh-CN" altLang="en-US" dirty="0" smtClean="0"/>
              <a:t>   </a:t>
            </a:r>
            <a:r>
              <a:rPr lang="zh-CN" altLang="en-US" sz="3200" b="1" dirty="0" smtClean="0"/>
              <a:t>如果在代的进化过程中，遗传算法每次保留到目前为止的最好解，并且算法以交叉和变异为其随机化操作，则对于一个全局最优化问题，当进化代数趋于无穷时，遗传算法找到最优解的概率为1。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zh-CN" altLang="en-US" dirty="0" smtClean="0"/>
              <a:t>例：求函数的最大值</a:t>
            </a:r>
          </a:p>
        </p:txBody>
      </p:sp>
      <p:sp>
        <p:nvSpPr>
          <p:cNvPr id="3076" name="Rectangle 3"/>
          <p:cNvSpPr>
            <a:spLocks noGrp="1" noChangeArrowheads="1"/>
          </p:cNvSpPr>
          <p:nvPr>
            <p:ph type="body" idx="1"/>
          </p:nvPr>
        </p:nvSpPr>
        <p:spPr>
          <a:xfrm>
            <a:off x="685800" y="2667000"/>
            <a:ext cx="7772400" cy="3429000"/>
          </a:xfrm>
        </p:spPr>
        <p:txBody>
          <a:bodyPr>
            <a:normAutofit lnSpcReduction="10000"/>
          </a:bodyPr>
          <a:lstStyle/>
          <a:p>
            <a:pPr eaLnBrk="1" hangingPunct="1">
              <a:lnSpc>
                <a:spcPct val="90000"/>
              </a:lnSpc>
              <a:buFont typeface="Wingdings" pitchFamily="2" charset="2"/>
              <a:buNone/>
            </a:pPr>
            <a:r>
              <a:rPr lang="zh-CN" altLang="en-US" sz="3200" b="1" dirty="0" smtClean="0"/>
              <a:t>其中</a:t>
            </a:r>
            <a:r>
              <a:rPr lang="en-US" altLang="zh-CN" sz="3200" b="1" dirty="0" smtClean="0"/>
              <a:t>x</a:t>
            </a:r>
            <a:r>
              <a:rPr lang="zh-CN" altLang="en-US" sz="3200" b="1" dirty="0" smtClean="0"/>
              <a:t>为[0, 31]间的整数 </a:t>
            </a:r>
          </a:p>
          <a:p>
            <a:pPr eaLnBrk="1" hangingPunct="1">
              <a:lnSpc>
                <a:spcPct val="90000"/>
              </a:lnSpc>
              <a:buFont typeface="Wingdings" pitchFamily="2" charset="2"/>
              <a:buNone/>
            </a:pPr>
            <a:r>
              <a:rPr lang="zh-CN" altLang="en-US" sz="3200" b="1" dirty="0" smtClean="0"/>
              <a:t>编码：采用二进制形式编码</a:t>
            </a:r>
          </a:p>
          <a:p>
            <a:pPr eaLnBrk="1" hangingPunct="1">
              <a:lnSpc>
                <a:spcPct val="90000"/>
              </a:lnSpc>
              <a:buFont typeface="Wingdings" pitchFamily="2" charset="2"/>
              <a:buNone/>
            </a:pPr>
            <a:r>
              <a:rPr lang="zh-CN" altLang="en-US" sz="3200" b="1" dirty="0" smtClean="0"/>
              <a:t>由于</a:t>
            </a:r>
            <a:r>
              <a:rPr lang="en-US" altLang="zh-CN" sz="3200" b="1" dirty="0" smtClean="0"/>
              <a:t>x</a:t>
            </a:r>
            <a:r>
              <a:rPr lang="zh-CN" altLang="en-US" sz="3200" b="1" dirty="0" smtClean="0"/>
              <a:t>的定义域是[0, 31]间的整数，刚好可</a:t>
            </a:r>
            <a:endParaRPr lang="en-US" altLang="zh-CN" sz="3200" b="1" dirty="0" smtClean="0"/>
          </a:p>
          <a:p>
            <a:pPr eaLnBrk="1" hangingPunct="1">
              <a:lnSpc>
                <a:spcPct val="90000"/>
              </a:lnSpc>
              <a:buFont typeface="Wingdings" pitchFamily="2" charset="2"/>
              <a:buNone/>
            </a:pPr>
            <a:r>
              <a:rPr lang="zh-CN" altLang="en-US" sz="3200" b="1" dirty="0" smtClean="0"/>
              <a:t>以用5位二进制数表示，因此可以用5位二</a:t>
            </a:r>
            <a:endParaRPr lang="en-US" altLang="zh-CN" sz="3200" b="1" dirty="0" smtClean="0"/>
          </a:p>
          <a:p>
            <a:pPr eaLnBrk="1" hangingPunct="1">
              <a:lnSpc>
                <a:spcPct val="90000"/>
              </a:lnSpc>
              <a:buFont typeface="Wingdings" pitchFamily="2" charset="2"/>
              <a:buNone/>
            </a:pPr>
            <a:r>
              <a:rPr lang="zh-CN" altLang="en-US" sz="3200" b="1" dirty="0" smtClean="0"/>
              <a:t>进制数表示该问题的解，即染色体。如</a:t>
            </a:r>
            <a:endParaRPr lang="en-US" altLang="zh-CN" sz="3200" b="1" dirty="0" smtClean="0"/>
          </a:p>
          <a:p>
            <a:pPr eaLnBrk="1" hangingPunct="1">
              <a:lnSpc>
                <a:spcPct val="90000"/>
              </a:lnSpc>
              <a:buFont typeface="Wingdings" pitchFamily="2" charset="2"/>
              <a:buNone/>
            </a:pPr>
            <a:r>
              <a:rPr lang="zh-CN" altLang="en-US" sz="3200" b="1" dirty="0" smtClean="0"/>
              <a:t>00000表示</a:t>
            </a:r>
            <a:r>
              <a:rPr lang="en-US" altLang="zh-CN" sz="3200" b="1" dirty="0" smtClean="0"/>
              <a:t>x＝0，10101</a:t>
            </a:r>
            <a:r>
              <a:rPr lang="zh-CN" altLang="en-US" sz="3200" b="1" dirty="0" smtClean="0"/>
              <a:t>表示</a:t>
            </a:r>
            <a:r>
              <a:rPr lang="en-US" altLang="zh-CN" sz="3200" b="1" dirty="0" smtClean="0"/>
              <a:t>x＝21，11111</a:t>
            </a:r>
            <a:r>
              <a:rPr lang="zh-CN" altLang="en-US" sz="3200" b="1" dirty="0" smtClean="0"/>
              <a:t>表</a:t>
            </a:r>
            <a:endParaRPr lang="en-US" altLang="zh-CN" sz="3200" b="1" dirty="0" smtClean="0"/>
          </a:p>
          <a:p>
            <a:pPr eaLnBrk="1" hangingPunct="1">
              <a:lnSpc>
                <a:spcPct val="90000"/>
              </a:lnSpc>
              <a:buFont typeface="Wingdings" pitchFamily="2" charset="2"/>
              <a:buNone/>
            </a:pPr>
            <a:r>
              <a:rPr lang="zh-CN" altLang="en-US" sz="3200" b="1" dirty="0" smtClean="0"/>
              <a:t>示</a:t>
            </a:r>
            <a:r>
              <a:rPr lang="en-US" altLang="zh-CN" sz="3200" b="1" dirty="0" smtClean="0"/>
              <a:t>x＝31</a:t>
            </a:r>
            <a:r>
              <a:rPr lang="zh-CN" altLang="en-US" sz="3200" b="1" dirty="0" smtClean="0"/>
              <a:t>等 </a:t>
            </a:r>
          </a:p>
        </p:txBody>
      </p:sp>
      <p:sp>
        <p:nvSpPr>
          <p:cNvPr id="3077" name="Rectangle 5"/>
          <p:cNvSpPr>
            <a:spLocks noChangeArrowheads="1"/>
          </p:cNvSpPr>
          <p:nvPr/>
        </p:nvSpPr>
        <p:spPr bwMode="auto">
          <a:xfrm>
            <a:off x="4243388" y="3295650"/>
            <a:ext cx="9144000" cy="0"/>
          </a:xfrm>
          <a:prstGeom prst="rect">
            <a:avLst/>
          </a:prstGeom>
          <a:noFill/>
          <a:ln w="9525">
            <a:noFill/>
            <a:miter lim="800000"/>
            <a:headEnd/>
            <a:tailEnd/>
          </a:ln>
        </p:spPr>
        <p:txBody>
          <a:bodyPr>
            <a:spAutoFit/>
          </a:bodyPr>
          <a:lstStyle/>
          <a:p>
            <a:endParaRPr lang="zh-CN" altLang="en-US"/>
          </a:p>
        </p:txBody>
      </p:sp>
      <p:graphicFrame>
        <p:nvGraphicFramePr>
          <p:cNvPr id="3074" name="Object 4"/>
          <p:cNvGraphicFramePr>
            <a:graphicFrameLocks noChangeAspect="1"/>
          </p:cNvGraphicFramePr>
          <p:nvPr/>
        </p:nvGraphicFramePr>
        <p:xfrm>
          <a:off x="1878742" y="1558148"/>
          <a:ext cx="1852613" cy="752475"/>
        </p:xfrm>
        <a:graphic>
          <a:graphicData uri="http://schemas.openxmlformats.org/presentationml/2006/ole">
            <p:oleObj spid="_x0000_s310274" r:id="rId3" imgW="660113" imgH="266584"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685800" y="762000"/>
            <a:ext cx="8153400" cy="5334000"/>
          </a:xfrm>
        </p:spPr>
        <p:txBody>
          <a:bodyPr>
            <a:normAutofit/>
          </a:bodyPr>
          <a:lstStyle/>
          <a:p>
            <a:pPr eaLnBrk="1" hangingPunct="1"/>
            <a:r>
              <a:rPr lang="zh-CN" altLang="en-US" sz="3200" b="1" dirty="0" smtClean="0"/>
              <a:t>适应函数：</a:t>
            </a:r>
          </a:p>
          <a:p>
            <a:pPr lvl="1" eaLnBrk="1" hangingPunct="1">
              <a:buFontTx/>
              <a:buNone/>
            </a:pPr>
            <a:r>
              <a:rPr lang="zh-CN" altLang="en-US" sz="2800" b="1" dirty="0" smtClean="0"/>
              <a:t>直接使用函数</a:t>
            </a:r>
            <a:r>
              <a:rPr lang="en-US" altLang="zh-CN" sz="2800" b="1" dirty="0" smtClean="0"/>
              <a:t>f(x)</a:t>
            </a:r>
            <a:r>
              <a:rPr lang="zh-CN" altLang="en-US" sz="2800" b="1" dirty="0" smtClean="0"/>
              <a:t>作为适应函数。</a:t>
            </a:r>
            <a:endParaRPr lang="en-US" altLang="zh-CN" sz="2800" b="1" dirty="0" smtClean="0"/>
          </a:p>
          <a:p>
            <a:pPr lvl="1" eaLnBrk="1" hangingPunct="1">
              <a:buFontTx/>
              <a:buNone/>
            </a:pPr>
            <a:endParaRPr lang="zh-CN" altLang="en-US" sz="2800" b="1" dirty="0" smtClean="0"/>
          </a:p>
          <a:p>
            <a:pPr eaLnBrk="1" hangingPunct="1"/>
            <a:r>
              <a:rPr lang="zh-CN" altLang="en-US" sz="3200" b="1" dirty="0" smtClean="0"/>
              <a:t>假设群体的规模</a:t>
            </a:r>
            <a:r>
              <a:rPr lang="en-US" altLang="zh-CN" sz="3200" b="1" dirty="0" smtClean="0"/>
              <a:t>N＝4，</a:t>
            </a:r>
            <a:r>
              <a:rPr lang="zh-CN" altLang="en-US" sz="3200" b="1" dirty="0" smtClean="0"/>
              <a:t>交叉概率</a:t>
            </a:r>
            <a:r>
              <a:rPr lang="en-US" altLang="zh-CN" sz="3200" b="1" dirty="0" smtClean="0"/>
              <a:t>p</a:t>
            </a:r>
            <a:r>
              <a:rPr lang="en-US" altLang="zh-CN" sz="3200" b="1" baseline="-30000" dirty="0" smtClean="0"/>
              <a:t>c</a:t>
            </a:r>
            <a:r>
              <a:rPr lang="en-US" altLang="zh-CN" sz="3200" b="1" dirty="0" smtClean="0"/>
              <a:t>＝100％，</a:t>
            </a:r>
            <a:r>
              <a:rPr lang="zh-CN" altLang="en-US" sz="3200" b="1" dirty="0" smtClean="0"/>
              <a:t>变异概率</a:t>
            </a:r>
            <a:r>
              <a:rPr lang="en-US" altLang="zh-CN" sz="3200" b="1" dirty="0" smtClean="0"/>
              <a:t>p</a:t>
            </a:r>
            <a:r>
              <a:rPr lang="en-US" altLang="zh-CN" sz="3200" b="1" baseline="-30000" dirty="0" smtClean="0"/>
              <a:t>m</a:t>
            </a:r>
            <a:r>
              <a:rPr lang="en-US" altLang="zh-CN" sz="3200" b="1" dirty="0" smtClean="0"/>
              <a:t>＝1％。</a:t>
            </a:r>
          </a:p>
          <a:p>
            <a:pPr eaLnBrk="1" hangingPunct="1"/>
            <a:endParaRPr lang="en-US" altLang="zh-CN" sz="3200" b="1" dirty="0" smtClean="0"/>
          </a:p>
          <a:p>
            <a:pPr eaLnBrk="1" hangingPunct="1"/>
            <a:r>
              <a:rPr lang="zh-CN" altLang="en-US" sz="3200" b="1" dirty="0" smtClean="0"/>
              <a:t>设随机生成的初始群体为：</a:t>
            </a:r>
            <a:endParaRPr lang="zh-CN" altLang="en-US" sz="2800" b="1" dirty="0" smtClean="0"/>
          </a:p>
          <a:p>
            <a:pPr algn="just" eaLnBrk="1" hangingPunct="1">
              <a:buFont typeface="Wingdings" pitchFamily="2" charset="2"/>
              <a:buNone/>
            </a:pPr>
            <a:r>
              <a:rPr lang="zh-CN" altLang="en-US" sz="2800" b="1" dirty="0" smtClean="0"/>
              <a:t>       01101，11000，01000，10011</a:t>
            </a:r>
            <a:endParaRPr lang="en-US" altLang="zh-CN" sz="2800" b="1" dirty="0" smtClean="0"/>
          </a:p>
          <a:p>
            <a:pPr algn="just" eaLnBrk="1" hangingPunct="1">
              <a:buFont typeface="Wingdings" pitchFamily="2" charset="2"/>
              <a:buNone/>
            </a:pPr>
            <a:endParaRPr lang="zh-CN" altLang="en-US" sz="2800" b="1" dirty="0" smtClean="0"/>
          </a:p>
          <a:p>
            <a:r>
              <a:rPr lang="zh-CN" altLang="en-US" sz="3200" b="1" dirty="0" smtClean="0"/>
              <a:t>选择方法：“确定性”法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381000" y="1371600"/>
            <a:ext cx="8534400" cy="4876800"/>
            <a:chOff x="-3" y="-3"/>
            <a:chExt cx="3419" cy="1926"/>
          </a:xfrm>
        </p:grpSpPr>
        <p:grpSp>
          <p:nvGrpSpPr>
            <p:cNvPr id="3" name="Group 92"/>
            <p:cNvGrpSpPr>
              <a:grpSpLocks/>
            </p:cNvGrpSpPr>
            <p:nvPr/>
          </p:nvGrpSpPr>
          <p:grpSpPr bwMode="auto">
            <a:xfrm>
              <a:off x="0" y="0"/>
              <a:ext cx="3413" cy="1920"/>
              <a:chOff x="0" y="0"/>
              <a:chExt cx="3413" cy="1920"/>
            </a:xfrm>
          </p:grpSpPr>
          <p:grpSp>
            <p:nvGrpSpPr>
              <p:cNvPr id="4" name="Group 33"/>
              <p:cNvGrpSpPr>
                <a:grpSpLocks/>
              </p:cNvGrpSpPr>
              <p:nvPr/>
            </p:nvGrpSpPr>
            <p:grpSpPr bwMode="auto">
              <a:xfrm>
                <a:off x="0" y="0"/>
                <a:ext cx="369" cy="384"/>
                <a:chOff x="0" y="0"/>
                <a:chExt cx="369" cy="384"/>
              </a:xfrm>
            </p:grpSpPr>
            <p:sp>
              <p:nvSpPr>
                <p:cNvPr id="27742" name="Rectangle 2"/>
                <p:cNvSpPr>
                  <a:spLocks noChangeArrowheads="1"/>
                </p:cNvSpPr>
                <p:nvPr/>
              </p:nvSpPr>
              <p:spPr bwMode="auto">
                <a:xfrm>
                  <a:off x="43" y="0"/>
                  <a:ext cx="283" cy="384"/>
                </a:xfrm>
                <a:prstGeom prst="rect">
                  <a:avLst/>
                </a:prstGeom>
                <a:noFill/>
                <a:ln w="9525">
                  <a:noFill/>
                  <a:miter lim="800000"/>
                  <a:headEnd/>
                  <a:tailEnd/>
                </a:ln>
              </p:spPr>
              <p:txBody>
                <a:bodyPr anchor="ctr"/>
                <a:lstStyle/>
                <a:p>
                  <a:pPr algn="ctr"/>
                  <a:r>
                    <a:rPr lang="zh-CN" altLang="en-US" sz="2000" b="1" dirty="0" smtClean="0"/>
                    <a:t>序号</a:t>
                  </a:r>
                  <a:endParaRPr lang="zh-CN" altLang="en-US" sz="2000" b="1" dirty="0"/>
                </a:p>
              </p:txBody>
            </p:sp>
            <p:sp>
              <p:nvSpPr>
                <p:cNvPr id="27743" name="Rectangle 32"/>
                <p:cNvSpPr>
                  <a:spLocks noChangeArrowheads="1"/>
                </p:cNvSpPr>
                <p:nvPr/>
              </p:nvSpPr>
              <p:spPr bwMode="auto">
                <a:xfrm>
                  <a:off x="0" y="0"/>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5" name="Group 35"/>
              <p:cNvGrpSpPr>
                <a:grpSpLocks/>
              </p:cNvGrpSpPr>
              <p:nvPr/>
            </p:nvGrpSpPr>
            <p:grpSpPr bwMode="auto">
              <a:xfrm>
                <a:off x="369" y="0"/>
                <a:ext cx="514" cy="384"/>
                <a:chOff x="369" y="0"/>
                <a:chExt cx="514" cy="384"/>
              </a:xfrm>
            </p:grpSpPr>
            <p:sp>
              <p:nvSpPr>
                <p:cNvPr id="27740" name="Rectangle 3"/>
                <p:cNvSpPr>
                  <a:spLocks noChangeArrowheads="1"/>
                </p:cNvSpPr>
                <p:nvPr/>
              </p:nvSpPr>
              <p:spPr bwMode="auto">
                <a:xfrm>
                  <a:off x="412" y="0"/>
                  <a:ext cx="428" cy="384"/>
                </a:xfrm>
                <a:prstGeom prst="rect">
                  <a:avLst/>
                </a:prstGeom>
                <a:noFill/>
                <a:ln w="9525">
                  <a:noFill/>
                  <a:miter lim="800000"/>
                  <a:headEnd/>
                  <a:tailEnd/>
                </a:ln>
              </p:spPr>
              <p:txBody>
                <a:bodyPr anchor="ctr"/>
                <a:lstStyle/>
                <a:p>
                  <a:pPr algn="ctr"/>
                  <a:r>
                    <a:rPr lang="zh-CN" altLang="en-US" sz="2000" b="1" dirty="0" smtClean="0"/>
                    <a:t>群体</a:t>
                  </a:r>
                  <a:endParaRPr lang="zh-CN" altLang="en-US" sz="2000" b="1" dirty="0"/>
                </a:p>
              </p:txBody>
            </p:sp>
            <p:sp>
              <p:nvSpPr>
                <p:cNvPr id="27741" name="Rectangle 34"/>
                <p:cNvSpPr>
                  <a:spLocks noChangeArrowheads="1"/>
                </p:cNvSpPr>
                <p:nvPr/>
              </p:nvSpPr>
              <p:spPr bwMode="auto">
                <a:xfrm>
                  <a:off x="369" y="0"/>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6" name="Group 37"/>
              <p:cNvGrpSpPr>
                <a:grpSpLocks/>
              </p:cNvGrpSpPr>
              <p:nvPr/>
            </p:nvGrpSpPr>
            <p:grpSpPr bwMode="auto">
              <a:xfrm>
                <a:off x="883" y="0"/>
                <a:ext cx="514" cy="384"/>
                <a:chOff x="883" y="0"/>
                <a:chExt cx="514" cy="384"/>
              </a:xfrm>
            </p:grpSpPr>
            <p:sp>
              <p:nvSpPr>
                <p:cNvPr id="27738" name="Rectangle 4"/>
                <p:cNvSpPr>
                  <a:spLocks noChangeArrowheads="1"/>
                </p:cNvSpPr>
                <p:nvPr/>
              </p:nvSpPr>
              <p:spPr bwMode="auto">
                <a:xfrm>
                  <a:off x="926" y="0"/>
                  <a:ext cx="428" cy="384"/>
                </a:xfrm>
                <a:prstGeom prst="rect">
                  <a:avLst/>
                </a:prstGeom>
                <a:noFill/>
                <a:ln w="9525">
                  <a:noFill/>
                  <a:miter lim="800000"/>
                  <a:headEnd/>
                  <a:tailEnd/>
                </a:ln>
              </p:spPr>
              <p:txBody>
                <a:bodyPr anchor="ctr"/>
                <a:lstStyle/>
                <a:p>
                  <a:pPr algn="ctr"/>
                  <a:r>
                    <a:rPr lang="zh-CN" altLang="en-US" sz="2000" b="1" dirty="0"/>
                    <a:t>适应</a:t>
                  </a:r>
                  <a:r>
                    <a:rPr lang="zh-CN" altLang="en-US" sz="2000" b="1" dirty="0" smtClean="0"/>
                    <a:t>值</a:t>
                  </a:r>
                  <a:endParaRPr lang="zh-CN" altLang="en-US" sz="2000" b="1" dirty="0"/>
                </a:p>
              </p:txBody>
            </p:sp>
            <p:sp>
              <p:nvSpPr>
                <p:cNvPr id="27739" name="Rectangle 36"/>
                <p:cNvSpPr>
                  <a:spLocks noChangeArrowheads="1"/>
                </p:cNvSpPr>
                <p:nvPr/>
              </p:nvSpPr>
              <p:spPr bwMode="auto">
                <a:xfrm>
                  <a:off x="883" y="0"/>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7" name="Group 39"/>
              <p:cNvGrpSpPr>
                <a:grpSpLocks/>
              </p:cNvGrpSpPr>
              <p:nvPr/>
            </p:nvGrpSpPr>
            <p:grpSpPr bwMode="auto">
              <a:xfrm>
                <a:off x="1397" y="0"/>
                <a:ext cx="778" cy="384"/>
                <a:chOff x="1397" y="0"/>
                <a:chExt cx="778" cy="384"/>
              </a:xfrm>
            </p:grpSpPr>
            <p:sp>
              <p:nvSpPr>
                <p:cNvPr id="27736" name="Rectangle 5"/>
                <p:cNvSpPr>
                  <a:spLocks noChangeArrowheads="1"/>
                </p:cNvSpPr>
                <p:nvPr/>
              </p:nvSpPr>
              <p:spPr bwMode="auto">
                <a:xfrm>
                  <a:off x="1440" y="0"/>
                  <a:ext cx="692" cy="384"/>
                </a:xfrm>
                <a:prstGeom prst="rect">
                  <a:avLst/>
                </a:prstGeom>
                <a:noFill/>
                <a:ln w="9525">
                  <a:noFill/>
                  <a:miter lim="800000"/>
                  <a:headEnd/>
                  <a:tailEnd/>
                </a:ln>
              </p:spPr>
              <p:txBody>
                <a:bodyPr anchor="ctr"/>
                <a:lstStyle/>
                <a:p>
                  <a:pPr algn="ctr"/>
                  <a:r>
                    <a:rPr lang="zh-CN" altLang="en-US" sz="2000" b="1" dirty="0"/>
                    <a:t>选择概率</a:t>
                  </a:r>
                  <a:r>
                    <a:rPr lang="zh-CN" altLang="en-US" sz="2000" b="1" dirty="0" smtClean="0"/>
                    <a:t>（％）</a:t>
                  </a:r>
                  <a:endParaRPr lang="zh-CN" altLang="en-US" sz="2000" b="1" dirty="0"/>
                </a:p>
              </p:txBody>
            </p:sp>
            <p:sp>
              <p:nvSpPr>
                <p:cNvPr id="27737" name="Rectangle 38"/>
                <p:cNvSpPr>
                  <a:spLocks noChangeArrowheads="1"/>
                </p:cNvSpPr>
                <p:nvPr/>
              </p:nvSpPr>
              <p:spPr bwMode="auto">
                <a:xfrm>
                  <a:off x="1397" y="0"/>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8" name="Group 41"/>
              <p:cNvGrpSpPr>
                <a:grpSpLocks/>
              </p:cNvGrpSpPr>
              <p:nvPr/>
            </p:nvGrpSpPr>
            <p:grpSpPr bwMode="auto">
              <a:xfrm>
                <a:off x="2175" y="0"/>
                <a:ext cx="619" cy="384"/>
                <a:chOff x="2175" y="0"/>
                <a:chExt cx="619" cy="384"/>
              </a:xfrm>
            </p:grpSpPr>
            <p:sp>
              <p:nvSpPr>
                <p:cNvPr id="27734" name="Rectangle 6"/>
                <p:cNvSpPr>
                  <a:spLocks noChangeArrowheads="1"/>
                </p:cNvSpPr>
                <p:nvPr/>
              </p:nvSpPr>
              <p:spPr bwMode="auto">
                <a:xfrm>
                  <a:off x="2218" y="0"/>
                  <a:ext cx="533" cy="384"/>
                </a:xfrm>
                <a:prstGeom prst="rect">
                  <a:avLst/>
                </a:prstGeom>
                <a:noFill/>
                <a:ln w="9525">
                  <a:noFill/>
                  <a:miter lim="800000"/>
                  <a:headEnd/>
                  <a:tailEnd/>
                </a:ln>
              </p:spPr>
              <p:txBody>
                <a:bodyPr anchor="ctr"/>
                <a:lstStyle/>
                <a:p>
                  <a:pPr algn="ctr"/>
                  <a:r>
                    <a:rPr lang="zh-CN" altLang="en-US" sz="2000" b="1" dirty="0"/>
                    <a:t>期望</a:t>
                  </a:r>
                  <a:r>
                    <a:rPr lang="zh-CN" altLang="en-US" sz="2000" b="1" dirty="0" smtClean="0"/>
                    <a:t>次数</a:t>
                  </a:r>
                  <a:endParaRPr lang="zh-CN" altLang="en-US" sz="2000" b="1" dirty="0"/>
                </a:p>
              </p:txBody>
            </p:sp>
            <p:sp>
              <p:nvSpPr>
                <p:cNvPr id="27735" name="Rectangle 40"/>
                <p:cNvSpPr>
                  <a:spLocks noChangeArrowheads="1"/>
                </p:cNvSpPr>
                <p:nvPr/>
              </p:nvSpPr>
              <p:spPr bwMode="auto">
                <a:xfrm>
                  <a:off x="2175" y="0"/>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9" name="Group 43"/>
              <p:cNvGrpSpPr>
                <a:grpSpLocks/>
              </p:cNvGrpSpPr>
              <p:nvPr/>
            </p:nvGrpSpPr>
            <p:grpSpPr bwMode="auto">
              <a:xfrm>
                <a:off x="2794" y="0"/>
                <a:ext cx="619" cy="384"/>
                <a:chOff x="2794" y="0"/>
                <a:chExt cx="619" cy="384"/>
              </a:xfrm>
            </p:grpSpPr>
            <p:sp>
              <p:nvSpPr>
                <p:cNvPr id="27732" name="Rectangle 7"/>
                <p:cNvSpPr>
                  <a:spLocks noChangeArrowheads="1"/>
                </p:cNvSpPr>
                <p:nvPr/>
              </p:nvSpPr>
              <p:spPr bwMode="auto">
                <a:xfrm>
                  <a:off x="2837" y="0"/>
                  <a:ext cx="533" cy="384"/>
                </a:xfrm>
                <a:prstGeom prst="rect">
                  <a:avLst/>
                </a:prstGeom>
                <a:noFill/>
                <a:ln w="9525">
                  <a:noFill/>
                  <a:miter lim="800000"/>
                  <a:headEnd/>
                  <a:tailEnd/>
                </a:ln>
              </p:spPr>
              <p:txBody>
                <a:bodyPr anchor="ctr"/>
                <a:lstStyle/>
                <a:p>
                  <a:pPr algn="ctr"/>
                  <a:r>
                    <a:rPr lang="zh-CN" altLang="en-US" sz="2000" b="1" dirty="0"/>
                    <a:t>选中</a:t>
                  </a:r>
                  <a:r>
                    <a:rPr lang="zh-CN" altLang="en-US" sz="2000" b="1" dirty="0" smtClean="0"/>
                    <a:t>次数</a:t>
                  </a:r>
                  <a:endParaRPr lang="zh-CN" altLang="en-US" sz="2000" b="1" dirty="0"/>
                </a:p>
              </p:txBody>
            </p:sp>
            <p:sp>
              <p:nvSpPr>
                <p:cNvPr id="27733" name="Rectangle 42"/>
                <p:cNvSpPr>
                  <a:spLocks noChangeArrowheads="1"/>
                </p:cNvSpPr>
                <p:nvPr/>
              </p:nvSpPr>
              <p:spPr bwMode="auto">
                <a:xfrm>
                  <a:off x="2794" y="0"/>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10" name="Group 45"/>
              <p:cNvGrpSpPr>
                <a:grpSpLocks/>
              </p:cNvGrpSpPr>
              <p:nvPr/>
            </p:nvGrpSpPr>
            <p:grpSpPr bwMode="auto">
              <a:xfrm>
                <a:off x="0" y="384"/>
                <a:ext cx="369" cy="384"/>
                <a:chOff x="0" y="384"/>
                <a:chExt cx="369" cy="384"/>
              </a:xfrm>
            </p:grpSpPr>
            <p:sp>
              <p:nvSpPr>
                <p:cNvPr id="27730" name="Rectangle 8"/>
                <p:cNvSpPr>
                  <a:spLocks noChangeArrowheads="1"/>
                </p:cNvSpPr>
                <p:nvPr/>
              </p:nvSpPr>
              <p:spPr bwMode="auto">
                <a:xfrm>
                  <a:off x="43" y="384"/>
                  <a:ext cx="283" cy="384"/>
                </a:xfrm>
                <a:prstGeom prst="rect">
                  <a:avLst/>
                </a:prstGeom>
                <a:noFill/>
                <a:ln w="9525">
                  <a:noFill/>
                  <a:miter lim="800000"/>
                  <a:headEnd/>
                  <a:tailEnd/>
                </a:ln>
              </p:spPr>
              <p:txBody>
                <a:bodyPr anchor="ctr"/>
                <a:lstStyle/>
                <a:p>
                  <a:pPr algn="ctr"/>
                  <a:r>
                    <a:rPr lang="zh-CN" altLang="en-US" sz="2800" b="1" dirty="0" smtClean="0"/>
                    <a:t>1</a:t>
                  </a:r>
                  <a:endParaRPr lang="zh-CN" altLang="en-US" sz="2800" b="1" dirty="0"/>
                </a:p>
              </p:txBody>
            </p:sp>
            <p:sp>
              <p:nvSpPr>
                <p:cNvPr id="27731" name="Rectangle 44"/>
                <p:cNvSpPr>
                  <a:spLocks noChangeArrowheads="1"/>
                </p:cNvSpPr>
                <p:nvPr/>
              </p:nvSpPr>
              <p:spPr bwMode="auto">
                <a:xfrm>
                  <a:off x="0" y="384"/>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11" name="Group 47"/>
              <p:cNvGrpSpPr>
                <a:grpSpLocks/>
              </p:cNvGrpSpPr>
              <p:nvPr/>
            </p:nvGrpSpPr>
            <p:grpSpPr bwMode="auto">
              <a:xfrm>
                <a:off x="369" y="384"/>
                <a:ext cx="514" cy="384"/>
                <a:chOff x="369" y="384"/>
                <a:chExt cx="514" cy="384"/>
              </a:xfrm>
            </p:grpSpPr>
            <p:sp>
              <p:nvSpPr>
                <p:cNvPr id="27728" name="Rectangle 9"/>
                <p:cNvSpPr>
                  <a:spLocks noChangeArrowheads="1"/>
                </p:cNvSpPr>
                <p:nvPr/>
              </p:nvSpPr>
              <p:spPr bwMode="auto">
                <a:xfrm>
                  <a:off x="412" y="384"/>
                  <a:ext cx="428" cy="384"/>
                </a:xfrm>
                <a:prstGeom prst="rect">
                  <a:avLst/>
                </a:prstGeom>
                <a:noFill/>
                <a:ln w="9525">
                  <a:noFill/>
                  <a:miter lim="800000"/>
                  <a:headEnd/>
                  <a:tailEnd/>
                </a:ln>
              </p:spPr>
              <p:txBody>
                <a:bodyPr anchor="ctr"/>
                <a:lstStyle/>
                <a:p>
                  <a:pPr algn="ctr"/>
                  <a:r>
                    <a:rPr lang="zh-CN" altLang="en-US" sz="2800" b="1" dirty="0" smtClean="0"/>
                    <a:t>01101</a:t>
                  </a:r>
                  <a:endParaRPr lang="zh-CN" altLang="en-US" sz="2800" b="1" dirty="0"/>
                </a:p>
              </p:txBody>
            </p:sp>
            <p:sp>
              <p:nvSpPr>
                <p:cNvPr id="27729" name="Rectangle 46"/>
                <p:cNvSpPr>
                  <a:spLocks noChangeArrowheads="1"/>
                </p:cNvSpPr>
                <p:nvPr/>
              </p:nvSpPr>
              <p:spPr bwMode="auto">
                <a:xfrm>
                  <a:off x="369" y="384"/>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2" name="Group 49"/>
              <p:cNvGrpSpPr>
                <a:grpSpLocks/>
              </p:cNvGrpSpPr>
              <p:nvPr/>
            </p:nvGrpSpPr>
            <p:grpSpPr bwMode="auto">
              <a:xfrm>
                <a:off x="883" y="384"/>
                <a:ext cx="514" cy="384"/>
                <a:chOff x="883" y="384"/>
                <a:chExt cx="514" cy="384"/>
              </a:xfrm>
            </p:grpSpPr>
            <p:sp>
              <p:nvSpPr>
                <p:cNvPr id="27726" name="Rectangle 10"/>
                <p:cNvSpPr>
                  <a:spLocks noChangeArrowheads="1"/>
                </p:cNvSpPr>
                <p:nvPr/>
              </p:nvSpPr>
              <p:spPr bwMode="auto">
                <a:xfrm>
                  <a:off x="926" y="384"/>
                  <a:ext cx="428" cy="384"/>
                </a:xfrm>
                <a:prstGeom prst="rect">
                  <a:avLst/>
                </a:prstGeom>
                <a:noFill/>
                <a:ln w="9525">
                  <a:noFill/>
                  <a:miter lim="800000"/>
                  <a:headEnd/>
                  <a:tailEnd/>
                </a:ln>
              </p:spPr>
              <p:txBody>
                <a:bodyPr anchor="ctr"/>
                <a:lstStyle/>
                <a:p>
                  <a:pPr algn="ctr"/>
                  <a:r>
                    <a:rPr lang="zh-CN" altLang="en-US" sz="2800" b="1" dirty="0" smtClean="0"/>
                    <a:t>169</a:t>
                  </a:r>
                  <a:endParaRPr lang="zh-CN" altLang="en-US" sz="2800" b="1" dirty="0"/>
                </a:p>
              </p:txBody>
            </p:sp>
            <p:sp>
              <p:nvSpPr>
                <p:cNvPr id="27727" name="Rectangle 48"/>
                <p:cNvSpPr>
                  <a:spLocks noChangeArrowheads="1"/>
                </p:cNvSpPr>
                <p:nvPr/>
              </p:nvSpPr>
              <p:spPr bwMode="auto">
                <a:xfrm>
                  <a:off x="883" y="384"/>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3" name="Group 51"/>
              <p:cNvGrpSpPr>
                <a:grpSpLocks/>
              </p:cNvGrpSpPr>
              <p:nvPr/>
            </p:nvGrpSpPr>
            <p:grpSpPr bwMode="auto">
              <a:xfrm>
                <a:off x="1397" y="384"/>
                <a:ext cx="778" cy="384"/>
                <a:chOff x="1397" y="384"/>
                <a:chExt cx="778" cy="384"/>
              </a:xfrm>
            </p:grpSpPr>
            <p:sp>
              <p:nvSpPr>
                <p:cNvPr id="27724" name="Rectangle 11"/>
                <p:cNvSpPr>
                  <a:spLocks noChangeArrowheads="1"/>
                </p:cNvSpPr>
                <p:nvPr/>
              </p:nvSpPr>
              <p:spPr bwMode="auto">
                <a:xfrm>
                  <a:off x="1440" y="384"/>
                  <a:ext cx="692" cy="384"/>
                </a:xfrm>
                <a:prstGeom prst="rect">
                  <a:avLst/>
                </a:prstGeom>
                <a:noFill/>
                <a:ln w="9525">
                  <a:noFill/>
                  <a:miter lim="800000"/>
                  <a:headEnd/>
                  <a:tailEnd/>
                </a:ln>
              </p:spPr>
              <p:txBody>
                <a:bodyPr anchor="ctr"/>
                <a:lstStyle/>
                <a:p>
                  <a:pPr algn="ctr"/>
                  <a:r>
                    <a:rPr lang="zh-CN" altLang="en-US" sz="2800" b="1" dirty="0"/>
                    <a:t>14.</a:t>
                  </a:r>
                  <a:r>
                    <a:rPr lang="zh-CN" altLang="en-US" sz="2800" b="1" dirty="0" smtClean="0"/>
                    <a:t>44</a:t>
                  </a:r>
                  <a:endParaRPr lang="zh-CN" altLang="en-US" sz="2800" b="1" dirty="0"/>
                </a:p>
              </p:txBody>
            </p:sp>
            <p:sp>
              <p:nvSpPr>
                <p:cNvPr id="27725" name="Rectangle 50"/>
                <p:cNvSpPr>
                  <a:spLocks noChangeArrowheads="1"/>
                </p:cNvSpPr>
                <p:nvPr/>
              </p:nvSpPr>
              <p:spPr bwMode="auto">
                <a:xfrm>
                  <a:off x="1397" y="384"/>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14" name="Group 53"/>
              <p:cNvGrpSpPr>
                <a:grpSpLocks/>
              </p:cNvGrpSpPr>
              <p:nvPr/>
            </p:nvGrpSpPr>
            <p:grpSpPr bwMode="auto">
              <a:xfrm>
                <a:off x="2175" y="384"/>
                <a:ext cx="619" cy="384"/>
                <a:chOff x="2175" y="384"/>
                <a:chExt cx="619" cy="384"/>
              </a:xfrm>
            </p:grpSpPr>
            <p:sp>
              <p:nvSpPr>
                <p:cNvPr id="27722" name="Rectangle 12"/>
                <p:cNvSpPr>
                  <a:spLocks noChangeArrowheads="1"/>
                </p:cNvSpPr>
                <p:nvPr/>
              </p:nvSpPr>
              <p:spPr bwMode="auto">
                <a:xfrm>
                  <a:off x="2218" y="384"/>
                  <a:ext cx="533" cy="384"/>
                </a:xfrm>
                <a:prstGeom prst="rect">
                  <a:avLst/>
                </a:prstGeom>
                <a:noFill/>
                <a:ln w="9525">
                  <a:noFill/>
                  <a:miter lim="800000"/>
                  <a:headEnd/>
                  <a:tailEnd/>
                </a:ln>
              </p:spPr>
              <p:txBody>
                <a:bodyPr anchor="ctr"/>
                <a:lstStyle/>
                <a:p>
                  <a:pPr algn="ctr"/>
                  <a:r>
                    <a:rPr lang="zh-CN" altLang="en-US" sz="2800" b="1" dirty="0"/>
                    <a:t>0.</a:t>
                  </a:r>
                  <a:r>
                    <a:rPr lang="zh-CN" altLang="en-US" sz="2800" b="1" dirty="0" smtClean="0"/>
                    <a:t>58</a:t>
                  </a:r>
                  <a:endParaRPr lang="zh-CN" altLang="en-US" sz="2800" b="1" dirty="0"/>
                </a:p>
              </p:txBody>
            </p:sp>
            <p:sp>
              <p:nvSpPr>
                <p:cNvPr id="27723" name="Rectangle 52"/>
                <p:cNvSpPr>
                  <a:spLocks noChangeArrowheads="1"/>
                </p:cNvSpPr>
                <p:nvPr/>
              </p:nvSpPr>
              <p:spPr bwMode="auto">
                <a:xfrm>
                  <a:off x="2175" y="384"/>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15" name="Group 55"/>
              <p:cNvGrpSpPr>
                <a:grpSpLocks/>
              </p:cNvGrpSpPr>
              <p:nvPr/>
            </p:nvGrpSpPr>
            <p:grpSpPr bwMode="auto">
              <a:xfrm>
                <a:off x="2794" y="384"/>
                <a:ext cx="619" cy="384"/>
                <a:chOff x="2794" y="384"/>
                <a:chExt cx="619" cy="384"/>
              </a:xfrm>
            </p:grpSpPr>
            <p:sp>
              <p:nvSpPr>
                <p:cNvPr id="27720" name="Rectangle 13"/>
                <p:cNvSpPr>
                  <a:spLocks noChangeArrowheads="1"/>
                </p:cNvSpPr>
                <p:nvPr/>
              </p:nvSpPr>
              <p:spPr bwMode="auto">
                <a:xfrm>
                  <a:off x="2837" y="384"/>
                  <a:ext cx="533" cy="384"/>
                </a:xfrm>
                <a:prstGeom prst="rect">
                  <a:avLst/>
                </a:prstGeom>
                <a:noFill/>
                <a:ln w="9525">
                  <a:noFill/>
                  <a:miter lim="800000"/>
                  <a:headEnd/>
                  <a:tailEnd/>
                </a:ln>
              </p:spPr>
              <p:txBody>
                <a:bodyPr anchor="ctr"/>
                <a:lstStyle/>
                <a:p>
                  <a:pPr algn="ctr"/>
                  <a:r>
                    <a:rPr lang="zh-CN" altLang="en-US" sz="2800" b="1" dirty="0" smtClean="0"/>
                    <a:t>1</a:t>
                  </a:r>
                  <a:endParaRPr lang="zh-CN" altLang="en-US" sz="2800" b="1" dirty="0"/>
                </a:p>
              </p:txBody>
            </p:sp>
            <p:sp>
              <p:nvSpPr>
                <p:cNvPr id="27721" name="Rectangle 54"/>
                <p:cNvSpPr>
                  <a:spLocks noChangeArrowheads="1"/>
                </p:cNvSpPr>
                <p:nvPr/>
              </p:nvSpPr>
              <p:spPr bwMode="auto">
                <a:xfrm>
                  <a:off x="2794" y="384"/>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16" name="Group 57"/>
              <p:cNvGrpSpPr>
                <a:grpSpLocks/>
              </p:cNvGrpSpPr>
              <p:nvPr/>
            </p:nvGrpSpPr>
            <p:grpSpPr bwMode="auto">
              <a:xfrm>
                <a:off x="0" y="768"/>
                <a:ext cx="369" cy="384"/>
                <a:chOff x="0" y="768"/>
                <a:chExt cx="369" cy="384"/>
              </a:xfrm>
            </p:grpSpPr>
            <p:sp>
              <p:nvSpPr>
                <p:cNvPr id="27718" name="Rectangle 14"/>
                <p:cNvSpPr>
                  <a:spLocks noChangeArrowheads="1"/>
                </p:cNvSpPr>
                <p:nvPr/>
              </p:nvSpPr>
              <p:spPr bwMode="auto">
                <a:xfrm>
                  <a:off x="43" y="768"/>
                  <a:ext cx="283" cy="384"/>
                </a:xfrm>
                <a:prstGeom prst="rect">
                  <a:avLst/>
                </a:prstGeom>
                <a:noFill/>
                <a:ln w="9525">
                  <a:noFill/>
                  <a:miter lim="800000"/>
                  <a:headEnd/>
                  <a:tailEnd/>
                </a:ln>
              </p:spPr>
              <p:txBody>
                <a:bodyPr anchor="ctr"/>
                <a:lstStyle/>
                <a:p>
                  <a:pPr algn="ctr"/>
                  <a:r>
                    <a:rPr lang="zh-CN" altLang="en-US" sz="2800" b="1" dirty="0" smtClean="0"/>
                    <a:t>2</a:t>
                  </a:r>
                  <a:endParaRPr lang="zh-CN" altLang="en-US" sz="2800" b="1" dirty="0"/>
                </a:p>
              </p:txBody>
            </p:sp>
            <p:sp>
              <p:nvSpPr>
                <p:cNvPr id="27719" name="Rectangle 56"/>
                <p:cNvSpPr>
                  <a:spLocks noChangeArrowheads="1"/>
                </p:cNvSpPr>
                <p:nvPr/>
              </p:nvSpPr>
              <p:spPr bwMode="auto">
                <a:xfrm>
                  <a:off x="0" y="768"/>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17" name="Group 59"/>
              <p:cNvGrpSpPr>
                <a:grpSpLocks/>
              </p:cNvGrpSpPr>
              <p:nvPr/>
            </p:nvGrpSpPr>
            <p:grpSpPr bwMode="auto">
              <a:xfrm>
                <a:off x="369" y="768"/>
                <a:ext cx="514" cy="384"/>
                <a:chOff x="369" y="768"/>
                <a:chExt cx="514" cy="384"/>
              </a:xfrm>
            </p:grpSpPr>
            <p:sp>
              <p:nvSpPr>
                <p:cNvPr id="27716" name="Rectangle 15"/>
                <p:cNvSpPr>
                  <a:spLocks noChangeArrowheads="1"/>
                </p:cNvSpPr>
                <p:nvPr/>
              </p:nvSpPr>
              <p:spPr bwMode="auto">
                <a:xfrm>
                  <a:off x="412" y="768"/>
                  <a:ext cx="428" cy="384"/>
                </a:xfrm>
                <a:prstGeom prst="rect">
                  <a:avLst/>
                </a:prstGeom>
                <a:noFill/>
                <a:ln w="9525">
                  <a:noFill/>
                  <a:miter lim="800000"/>
                  <a:headEnd/>
                  <a:tailEnd/>
                </a:ln>
              </p:spPr>
              <p:txBody>
                <a:bodyPr anchor="ctr"/>
                <a:lstStyle/>
                <a:p>
                  <a:pPr algn="ctr"/>
                  <a:r>
                    <a:rPr lang="zh-CN" altLang="en-US" sz="2800" b="1" dirty="0" smtClean="0"/>
                    <a:t>11000</a:t>
                  </a:r>
                  <a:endParaRPr lang="zh-CN" altLang="en-US" sz="2800" b="1" dirty="0"/>
                </a:p>
              </p:txBody>
            </p:sp>
            <p:sp>
              <p:nvSpPr>
                <p:cNvPr id="27717" name="Rectangle 58"/>
                <p:cNvSpPr>
                  <a:spLocks noChangeArrowheads="1"/>
                </p:cNvSpPr>
                <p:nvPr/>
              </p:nvSpPr>
              <p:spPr bwMode="auto">
                <a:xfrm>
                  <a:off x="369" y="768"/>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8" name="Group 61"/>
              <p:cNvGrpSpPr>
                <a:grpSpLocks/>
              </p:cNvGrpSpPr>
              <p:nvPr/>
            </p:nvGrpSpPr>
            <p:grpSpPr bwMode="auto">
              <a:xfrm>
                <a:off x="883" y="768"/>
                <a:ext cx="514" cy="384"/>
                <a:chOff x="883" y="768"/>
                <a:chExt cx="514" cy="384"/>
              </a:xfrm>
            </p:grpSpPr>
            <p:sp>
              <p:nvSpPr>
                <p:cNvPr id="27714" name="Rectangle 16"/>
                <p:cNvSpPr>
                  <a:spLocks noChangeArrowheads="1"/>
                </p:cNvSpPr>
                <p:nvPr/>
              </p:nvSpPr>
              <p:spPr bwMode="auto">
                <a:xfrm>
                  <a:off x="926" y="768"/>
                  <a:ext cx="428" cy="384"/>
                </a:xfrm>
                <a:prstGeom prst="rect">
                  <a:avLst/>
                </a:prstGeom>
                <a:noFill/>
                <a:ln w="9525">
                  <a:noFill/>
                  <a:miter lim="800000"/>
                  <a:headEnd/>
                  <a:tailEnd/>
                </a:ln>
              </p:spPr>
              <p:txBody>
                <a:bodyPr anchor="ctr"/>
                <a:lstStyle/>
                <a:p>
                  <a:pPr algn="ctr"/>
                  <a:r>
                    <a:rPr lang="zh-CN" altLang="en-US" sz="2800" b="1" dirty="0" smtClean="0"/>
                    <a:t>576</a:t>
                  </a:r>
                  <a:endParaRPr lang="zh-CN" altLang="en-US" sz="2800" b="1" dirty="0"/>
                </a:p>
              </p:txBody>
            </p:sp>
            <p:sp>
              <p:nvSpPr>
                <p:cNvPr id="27715" name="Rectangle 60"/>
                <p:cNvSpPr>
                  <a:spLocks noChangeArrowheads="1"/>
                </p:cNvSpPr>
                <p:nvPr/>
              </p:nvSpPr>
              <p:spPr bwMode="auto">
                <a:xfrm>
                  <a:off x="883" y="768"/>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9" name="Group 63"/>
              <p:cNvGrpSpPr>
                <a:grpSpLocks/>
              </p:cNvGrpSpPr>
              <p:nvPr/>
            </p:nvGrpSpPr>
            <p:grpSpPr bwMode="auto">
              <a:xfrm>
                <a:off x="1397" y="768"/>
                <a:ext cx="778" cy="384"/>
                <a:chOff x="1397" y="768"/>
                <a:chExt cx="778" cy="384"/>
              </a:xfrm>
            </p:grpSpPr>
            <p:sp>
              <p:nvSpPr>
                <p:cNvPr id="27712" name="Rectangle 17"/>
                <p:cNvSpPr>
                  <a:spLocks noChangeArrowheads="1"/>
                </p:cNvSpPr>
                <p:nvPr/>
              </p:nvSpPr>
              <p:spPr bwMode="auto">
                <a:xfrm>
                  <a:off x="1440" y="768"/>
                  <a:ext cx="692" cy="384"/>
                </a:xfrm>
                <a:prstGeom prst="rect">
                  <a:avLst/>
                </a:prstGeom>
                <a:noFill/>
                <a:ln w="9525">
                  <a:noFill/>
                  <a:miter lim="800000"/>
                  <a:headEnd/>
                  <a:tailEnd/>
                </a:ln>
              </p:spPr>
              <p:txBody>
                <a:bodyPr anchor="ctr"/>
                <a:lstStyle/>
                <a:p>
                  <a:pPr algn="ctr"/>
                  <a:r>
                    <a:rPr lang="zh-CN" altLang="en-US" sz="2800" b="1" dirty="0"/>
                    <a:t>49.</a:t>
                  </a:r>
                  <a:r>
                    <a:rPr lang="zh-CN" altLang="en-US" sz="2800" b="1" dirty="0" smtClean="0"/>
                    <a:t>23</a:t>
                  </a:r>
                  <a:endParaRPr lang="zh-CN" altLang="en-US" sz="2800" b="1" dirty="0"/>
                </a:p>
              </p:txBody>
            </p:sp>
            <p:sp>
              <p:nvSpPr>
                <p:cNvPr id="27713" name="Rectangle 62"/>
                <p:cNvSpPr>
                  <a:spLocks noChangeArrowheads="1"/>
                </p:cNvSpPr>
                <p:nvPr/>
              </p:nvSpPr>
              <p:spPr bwMode="auto">
                <a:xfrm>
                  <a:off x="1397" y="768"/>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20" name="Group 65"/>
              <p:cNvGrpSpPr>
                <a:grpSpLocks/>
              </p:cNvGrpSpPr>
              <p:nvPr/>
            </p:nvGrpSpPr>
            <p:grpSpPr bwMode="auto">
              <a:xfrm>
                <a:off x="2175" y="768"/>
                <a:ext cx="619" cy="384"/>
                <a:chOff x="2175" y="768"/>
                <a:chExt cx="619" cy="384"/>
              </a:xfrm>
            </p:grpSpPr>
            <p:sp>
              <p:nvSpPr>
                <p:cNvPr id="27710" name="Rectangle 18"/>
                <p:cNvSpPr>
                  <a:spLocks noChangeArrowheads="1"/>
                </p:cNvSpPr>
                <p:nvPr/>
              </p:nvSpPr>
              <p:spPr bwMode="auto">
                <a:xfrm>
                  <a:off x="2218" y="768"/>
                  <a:ext cx="533" cy="384"/>
                </a:xfrm>
                <a:prstGeom prst="rect">
                  <a:avLst/>
                </a:prstGeom>
                <a:noFill/>
                <a:ln w="9525">
                  <a:noFill/>
                  <a:miter lim="800000"/>
                  <a:headEnd/>
                  <a:tailEnd/>
                </a:ln>
              </p:spPr>
              <p:txBody>
                <a:bodyPr anchor="ctr"/>
                <a:lstStyle/>
                <a:p>
                  <a:pPr algn="ctr"/>
                  <a:r>
                    <a:rPr lang="zh-CN" altLang="en-US" sz="2800" b="1" dirty="0"/>
                    <a:t>1.</a:t>
                  </a:r>
                  <a:r>
                    <a:rPr lang="zh-CN" altLang="en-US" sz="2800" b="1" dirty="0" smtClean="0"/>
                    <a:t>97</a:t>
                  </a:r>
                  <a:endParaRPr lang="zh-CN" altLang="en-US" sz="2800" b="1" dirty="0"/>
                </a:p>
              </p:txBody>
            </p:sp>
            <p:sp>
              <p:nvSpPr>
                <p:cNvPr id="27711" name="Rectangle 64"/>
                <p:cNvSpPr>
                  <a:spLocks noChangeArrowheads="1"/>
                </p:cNvSpPr>
                <p:nvPr/>
              </p:nvSpPr>
              <p:spPr bwMode="auto">
                <a:xfrm>
                  <a:off x="2175" y="768"/>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1" name="Group 67"/>
              <p:cNvGrpSpPr>
                <a:grpSpLocks/>
              </p:cNvGrpSpPr>
              <p:nvPr/>
            </p:nvGrpSpPr>
            <p:grpSpPr bwMode="auto">
              <a:xfrm>
                <a:off x="2794" y="768"/>
                <a:ext cx="619" cy="384"/>
                <a:chOff x="2794" y="768"/>
                <a:chExt cx="619" cy="384"/>
              </a:xfrm>
            </p:grpSpPr>
            <p:sp>
              <p:nvSpPr>
                <p:cNvPr id="27708" name="Rectangle 19"/>
                <p:cNvSpPr>
                  <a:spLocks noChangeArrowheads="1"/>
                </p:cNvSpPr>
                <p:nvPr/>
              </p:nvSpPr>
              <p:spPr bwMode="auto">
                <a:xfrm>
                  <a:off x="2837" y="768"/>
                  <a:ext cx="533" cy="384"/>
                </a:xfrm>
                <a:prstGeom prst="rect">
                  <a:avLst/>
                </a:prstGeom>
                <a:noFill/>
                <a:ln w="9525">
                  <a:noFill/>
                  <a:miter lim="800000"/>
                  <a:headEnd/>
                  <a:tailEnd/>
                </a:ln>
              </p:spPr>
              <p:txBody>
                <a:bodyPr anchor="ctr"/>
                <a:lstStyle/>
                <a:p>
                  <a:pPr algn="ctr"/>
                  <a:r>
                    <a:rPr lang="zh-CN" altLang="en-US" sz="2800" b="1" dirty="0" smtClean="0"/>
                    <a:t>2</a:t>
                  </a:r>
                  <a:endParaRPr lang="zh-CN" altLang="en-US" sz="2800" b="1" dirty="0"/>
                </a:p>
              </p:txBody>
            </p:sp>
            <p:sp>
              <p:nvSpPr>
                <p:cNvPr id="27709" name="Rectangle 66"/>
                <p:cNvSpPr>
                  <a:spLocks noChangeArrowheads="1"/>
                </p:cNvSpPr>
                <p:nvPr/>
              </p:nvSpPr>
              <p:spPr bwMode="auto">
                <a:xfrm>
                  <a:off x="2794" y="768"/>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2" name="Group 69"/>
              <p:cNvGrpSpPr>
                <a:grpSpLocks/>
              </p:cNvGrpSpPr>
              <p:nvPr/>
            </p:nvGrpSpPr>
            <p:grpSpPr bwMode="auto">
              <a:xfrm>
                <a:off x="0" y="1152"/>
                <a:ext cx="369" cy="384"/>
                <a:chOff x="0" y="1152"/>
                <a:chExt cx="369" cy="384"/>
              </a:xfrm>
            </p:grpSpPr>
            <p:sp>
              <p:nvSpPr>
                <p:cNvPr id="27706" name="Rectangle 20"/>
                <p:cNvSpPr>
                  <a:spLocks noChangeArrowheads="1"/>
                </p:cNvSpPr>
                <p:nvPr/>
              </p:nvSpPr>
              <p:spPr bwMode="auto">
                <a:xfrm>
                  <a:off x="43" y="1152"/>
                  <a:ext cx="283" cy="384"/>
                </a:xfrm>
                <a:prstGeom prst="rect">
                  <a:avLst/>
                </a:prstGeom>
                <a:noFill/>
                <a:ln w="9525">
                  <a:noFill/>
                  <a:miter lim="800000"/>
                  <a:headEnd/>
                  <a:tailEnd/>
                </a:ln>
              </p:spPr>
              <p:txBody>
                <a:bodyPr anchor="ctr"/>
                <a:lstStyle/>
                <a:p>
                  <a:pPr algn="ctr"/>
                  <a:r>
                    <a:rPr lang="zh-CN" altLang="en-US" sz="2800" b="1" dirty="0" smtClean="0"/>
                    <a:t>3</a:t>
                  </a:r>
                  <a:endParaRPr lang="zh-CN" altLang="en-US" sz="2800" b="1" dirty="0"/>
                </a:p>
              </p:txBody>
            </p:sp>
            <p:sp>
              <p:nvSpPr>
                <p:cNvPr id="27707" name="Rectangle 68"/>
                <p:cNvSpPr>
                  <a:spLocks noChangeArrowheads="1"/>
                </p:cNvSpPr>
                <p:nvPr/>
              </p:nvSpPr>
              <p:spPr bwMode="auto">
                <a:xfrm>
                  <a:off x="0" y="1152"/>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23" name="Group 71"/>
              <p:cNvGrpSpPr>
                <a:grpSpLocks/>
              </p:cNvGrpSpPr>
              <p:nvPr/>
            </p:nvGrpSpPr>
            <p:grpSpPr bwMode="auto">
              <a:xfrm>
                <a:off x="369" y="1152"/>
                <a:ext cx="514" cy="384"/>
                <a:chOff x="369" y="1152"/>
                <a:chExt cx="514" cy="384"/>
              </a:xfrm>
            </p:grpSpPr>
            <p:sp>
              <p:nvSpPr>
                <p:cNvPr id="27704" name="Rectangle 21"/>
                <p:cNvSpPr>
                  <a:spLocks noChangeArrowheads="1"/>
                </p:cNvSpPr>
                <p:nvPr/>
              </p:nvSpPr>
              <p:spPr bwMode="auto">
                <a:xfrm>
                  <a:off x="412" y="1152"/>
                  <a:ext cx="428" cy="384"/>
                </a:xfrm>
                <a:prstGeom prst="rect">
                  <a:avLst/>
                </a:prstGeom>
                <a:noFill/>
                <a:ln w="9525">
                  <a:noFill/>
                  <a:miter lim="800000"/>
                  <a:headEnd/>
                  <a:tailEnd/>
                </a:ln>
              </p:spPr>
              <p:txBody>
                <a:bodyPr anchor="ctr"/>
                <a:lstStyle/>
                <a:p>
                  <a:pPr algn="ctr"/>
                  <a:r>
                    <a:rPr lang="zh-CN" altLang="en-US" sz="2800" b="1" dirty="0" smtClean="0"/>
                    <a:t>01000</a:t>
                  </a:r>
                  <a:endParaRPr lang="zh-CN" altLang="en-US" sz="2800" b="1" dirty="0"/>
                </a:p>
              </p:txBody>
            </p:sp>
            <p:sp>
              <p:nvSpPr>
                <p:cNvPr id="27705" name="Rectangle 70"/>
                <p:cNvSpPr>
                  <a:spLocks noChangeArrowheads="1"/>
                </p:cNvSpPr>
                <p:nvPr/>
              </p:nvSpPr>
              <p:spPr bwMode="auto">
                <a:xfrm>
                  <a:off x="369" y="1152"/>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24" name="Group 73"/>
              <p:cNvGrpSpPr>
                <a:grpSpLocks/>
              </p:cNvGrpSpPr>
              <p:nvPr/>
            </p:nvGrpSpPr>
            <p:grpSpPr bwMode="auto">
              <a:xfrm>
                <a:off x="883" y="1152"/>
                <a:ext cx="514" cy="384"/>
                <a:chOff x="883" y="1152"/>
                <a:chExt cx="514" cy="384"/>
              </a:xfrm>
            </p:grpSpPr>
            <p:sp>
              <p:nvSpPr>
                <p:cNvPr id="27702" name="Rectangle 22"/>
                <p:cNvSpPr>
                  <a:spLocks noChangeArrowheads="1"/>
                </p:cNvSpPr>
                <p:nvPr/>
              </p:nvSpPr>
              <p:spPr bwMode="auto">
                <a:xfrm>
                  <a:off x="926" y="1152"/>
                  <a:ext cx="428" cy="384"/>
                </a:xfrm>
                <a:prstGeom prst="rect">
                  <a:avLst/>
                </a:prstGeom>
                <a:noFill/>
                <a:ln w="9525">
                  <a:noFill/>
                  <a:miter lim="800000"/>
                  <a:headEnd/>
                  <a:tailEnd/>
                </a:ln>
              </p:spPr>
              <p:txBody>
                <a:bodyPr anchor="ctr"/>
                <a:lstStyle/>
                <a:p>
                  <a:pPr algn="ctr"/>
                  <a:r>
                    <a:rPr lang="zh-CN" altLang="en-US" sz="2800" b="1" dirty="0" smtClean="0"/>
                    <a:t>64</a:t>
                  </a:r>
                  <a:endParaRPr lang="zh-CN" altLang="en-US" sz="2800" b="1" dirty="0"/>
                </a:p>
              </p:txBody>
            </p:sp>
            <p:sp>
              <p:nvSpPr>
                <p:cNvPr id="27703" name="Rectangle 72"/>
                <p:cNvSpPr>
                  <a:spLocks noChangeArrowheads="1"/>
                </p:cNvSpPr>
                <p:nvPr/>
              </p:nvSpPr>
              <p:spPr bwMode="auto">
                <a:xfrm>
                  <a:off x="883" y="1152"/>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25" name="Group 75"/>
              <p:cNvGrpSpPr>
                <a:grpSpLocks/>
              </p:cNvGrpSpPr>
              <p:nvPr/>
            </p:nvGrpSpPr>
            <p:grpSpPr bwMode="auto">
              <a:xfrm>
                <a:off x="1397" y="1152"/>
                <a:ext cx="778" cy="384"/>
                <a:chOff x="1397" y="1152"/>
                <a:chExt cx="778" cy="384"/>
              </a:xfrm>
            </p:grpSpPr>
            <p:sp>
              <p:nvSpPr>
                <p:cNvPr id="27700" name="Rectangle 23"/>
                <p:cNvSpPr>
                  <a:spLocks noChangeArrowheads="1"/>
                </p:cNvSpPr>
                <p:nvPr/>
              </p:nvSpPr>
              <p:spPr bwMode="auto">
                <a:xfrm>
                  <a:off x="1440" y="1152"/>
                  <a:ext cx="692" cy="384"/>
                </a:xfrm>
                <a:prstGeom prst="rect">
                  <a:avLst/>
                </a:prstGeom>
                <a:noFill/>
                <a:ln w="9525">
                  <a:noFill/>
                  <a:miter lim="800000"/>
                  <a:headEnd/>
                  <a:tailEnd/>
                </a:ln>
              </p:spPr>
              <p:txBody>
                <a:bodyPr anchor="ctr"/>
                <a:lstStyle/>
                <a:p>
                  <a:pPr algn="ctr"/>
                  <a:r>
                    <a:rPr lang="zh-CN" altLang="en-US" sz="2800" b="1" dirty="0"/>
                    <a:t> 5.</a:t>
                  </a:r>
                  <a:r>
                    <a:rPr lang="zh-CN" altLang="en-US" sz="2800" b="1" dirty="0" smtClean="0"/>
                    <a:t>47</a:t>
                  </a:r>
                  <a:endParaRPr lang="zh-CN" altLang="en-US" sz="2800" b="1" dirty="0"/>
                </a:p>
              </p:txBody>
            </p:sp>
            <p:sp>
              <p:nvSpPr>
                <p:cNvPr id="27701" name="Rectangle 74"/>
                <p:cNvSpPr>
                  <a:spLocks noChangeArrowheads="1"/>
                </p:cNvSpPr>
                <p:nvPr/>
              </p:nvSpPr>
              <p:spPr bwMode="auto">
                <a:xfrm>
                  <a:off x="1397" y="1152"/>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26" name="Group 77"/>
              <p:cNvGrpSpPr>
                <a:grpSpLocks/>
              </p:cNvGrpSpPr>
              <p:nvPr/>
            </p:nvGrpSpPr>
            <p:grpSpPr bwMode="auto">
              <a:xfrm>
                <a:off x="2175" y="1152"/>
                <a:ext cx="619" cy="384"/>
                <a:chOff x="2175" y="1152"/>
                <a:chExt cx="619" cy="384"/>
              </a:xfrm>
            </p:grpSpPr>
            <p:sp>
              <p:nvSpPr>
                <p:cNvPr id="27698" name="Rectangle 24"/>
                <p:cNvSpPr>
                  <a:spLocks noChangeArrowheads="1"/>
                </p:cNvSpPr>
                <p:nvPr/>
              </p:nvSpPr>
              <p:spPr bwMode="auto">
                <a:xfrm>
                  <a:off x="2218" y="1152"/>
                  <a:ext cx="533" cy="384"/>
                </a:xfrm>
                <a:prstGeom prst="rect">
                  <a:avLst/>
                </a:prstGeom>
                <a:noFill/>
                <a:ln w="9525">
                  <a:noFill/>
                  <a:miter lim="800000"/>
                  <a:headEnd/>
                  <a:tailEnd/>
                </a:ln>
              </p:spPr>
              <p:txBody>
                <a:bodyPr anchor="ctr"/>
                <a:lstStyle/>
                <a:p>
                  <a:pPr algn="ctr"/>
                  <a:r>
                    <a:rPr lang="zh-CN" altLang="en-US" sz="2800" b="1" dirty="0"/>
                    <a:t>0.</a:t>
                  </a:r>
                  <a:r>
                    <a:rPr lang="zh-CN" altLang="en-US" sz="2800" b="1" dirty="0" smtClean="0"/>
                    <a:t>22</a:t>
                  </a:r>
                  <a:endParaRPr lang="zh-CN" altLang="en-US" sz="2800" b="1" dirty="0"/>
                </a:p>
              </p:txBody>
            </p:sp>
            <p:sp>
              <p:nvSpPr>
                <p:cNvPr id="27699" name="Rectangle 76"/>
                <p:cNvSpPr>
                  <a:spLocks noChangeArrowheads="1"/>
                </p:cNvSpPr>
                <p:nvPr/>
              </p:nvSpPr>
              <p:spPr bwMode="auto">
                <a:xfrm>
                  <a:off x="2175" y="1152"/>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79"/>
              <p:cNvGrpSpPr>
                <a:grpSpLocks/>
              </p:cNvGrpSpPr>
              <p:nvPr/>
            </p:nvGrpSpPr>
            <p:grpSpPr bwMode="auto">
              <a:xfrm>
                <a:off x="2794" y="1152"/>
                <a:ext cx="619" cy="384"/>
                <a:chOff x="2794" y="1152"/>
                <a:chExt cx="619" cy="384"/>
              </a:xfrm>
            </p:grpSpPr>
            <p:sp>
              <p:nvSpPr>
                <p:cNvPr id="27696" name="Rectangle 25"/>
                <p:cNvSpPr>
                  <a:spLocks noChangeArrowheads="1"/>
                </p:cNvSpPr>
                <p:nvPr/>
              </p:nvSpPr>
              <p:spPr bwMode="auto">
                <a:xfrm>
                  <a:off x="2837" y="1152"/>
                  <a:ext cx="533" cy="384"/>
                </a:xfrm>
                <a:prstGeom prst="rect">
                  <a:avLst/>
                </a:prstGeom>
                <a:noFill/>
                <a:ln w="9525">
                  <a:noFill/>
                  <a:miter lim="800000"/>
                  <a:headEnd/>
                  <a:tailEnd/>
                </a:ln>
              </p:spPr>
              <p:txBody>
                <a:bodyPr anchor="ctr"/>
                <a:lstStyle/>
                <a:p>
                  <a:pPr algn="ctr"/>
                  <a:r>
                    <a:rPr lang="zh-CN" altLang="en-US" sz="2800" b="1" dirty="0" smtClean="0"/>
                    <a:t>0</a:t>
                  </a:r>
                  <a:endParaRPr lang="zh-CN" altLang="en-US" sz="2800" b="1" dirty="0"/>
                </a:p>
              </p:txBody>
            </p:sp>
            <p:sp>
              <p:nvSpPr>
                <p:cNvPr id="27697" name="Rectangle 78"/>
                <p:cNvSpPr>
                  <a:spLocks noChangeArrowheads="1"/>
                </p:cNvSpPr>
                <p:nvPr/>
              </p:nvSpPr>
              <p:spPr bwMode="auto">
                <a:xfrm>
                  <a:off x="2794" y="1152"/>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81"/>
              <p:cNvGrpSpPr>
                <a:grpSpLocks/>
              </p:cNvGrpSpPr>
              <p:nvPr/>
            </p:nvGrpSpPr>
            <p:grpSpPr bwMode="auto">
              <a:xfrm>
                <a:off x="0" y="1536"/>
                <a:ext cx="369" cy="384"/>
                <a:chOff x="0" y="1536"/>
                <a:chExt cx="369" cy="384"/>
              </a:xfrm>
            </p:grpSpPr>
            <p:sp>
              <p:nvSpPr>
                <p:cNvPr id="27694" name="Rectangle 26"/>
                <p:cNvSpPr>
                  <a:spLocks noChangeArrowheads="1"/>
                </p:cNvSpPr>
                <p:nvPr/>
              </p:nvSpPr>
              <p:spPr bwMode="auto">
                <a:xfrm>
                  <a:off x="43" y="1536"/>
                  <a:ext cx="283" cy="384"/>
                </a:xfrm>
                <a:prstGeom prst="rect">
                  <a:avLst/>
                </a:prstGeom>
                <a:noFill/>
                <a:ln w="9525">
                  <a:noFill/>
                  <a:miter lim="800000"/>
                  <a:headEnd/>
                  <a:tailEnd/>
                </a:ln>
              </p:spPr>
              <p:txBody>
                <a:bodyPr anchor="ctr"/>
                <a:lstStyle/>
                <a:p>
                  <a:pPr algn="ctr"/>
                  <a:r>
                    <a:rPr lang="zh-CN" altLang="en-US" sz="2800" b="1" dirty="0" smtClean="0"/>
                    <a:t>4</a:t>
                  </a:r>
                  <a:endParaRPr lang="zh-CN" altLang="en-US" sz="2800" b="1" dirty="0"/>
                </a:p>
              </p:txBody>
            </p:sp>
            <p:sp>
              <p:nvSpPr>
                <p:cNvPr id="27695" name="Rectangle 80"/>
                <p:cNvSpPr>
                  <a:spLocks noChangeArrowheads="1"/>
                </p:cNvSpPr>
                <p:nvPr/>
              </p:nvSpPr>
              <p:spPr bwMode="auto">
                <a:xfrm>
                  <a:off x="0" y="1536"/>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83"/>
              <p:cNvGrpSpPr>
                <a:grpSpLocks/>
              </p:cNvGrpSpPr>
              <p:nvPr/>
            </p:nvGrpSpPr>
            <p:grpSpPr bwMode="auto">
              <a:xfrm>
                <a:off x="369" y="1536"/>
                <a:ext cx="514" cy="384"/>
                <a:chOff x="369" y="1536"/>
                <a:chExt cx="514" cy="384"/>
              </a:xfrm>
            </p:grpSpPr>
            <p:sp>
              <p:nvSpPr>
                <p:cNvPr id="27692" name="Rectangle 27"/>
                <p:cNvSpPr>
                  <a:spLocks noChangeArrowheads="1"/>
                </p:cNvSpPr>
                <p:nvPr/>
              </p:nvSpPr>
              <p:spPr bwMode="auto">
                <a:xfrm>
                  <a:off x="412" y="1536"/>
                  <a:ext cx="428" cy="384"/>
                </a:xfrm>
                <a:prstGeom prst="rect">
                  <a:avLst/>
                </a:prstGeom>
                <a:noFill/>
                <a:ln w="9525">
                  <a:noFill/>
                  <a:miter lim="800000"/>
                  <a:headEnd/>
                  <a:tailEnd/>
                </a:ln>
              </p:spPr>
              <p:txBody>
                <a:bodyPr anchor="ctr"/>
                <a:lstStyle/>
                <a:p>
                  <a:pPr algn="ctr"/>
                  <a:r>
                    <a:rPr lang="zh-CN" altLang="en-US" sz="2800" b="1" dirty="0" smtClean="0"/>
                    <a:t>10011</a:t>
                  </a:r>
                  <a:endParaRPr lang="zh-CN" altLang="en-US" sz="2800" b="1" dirty="0"/>
                </a:p>
              </p:txBody>
            </p:sp>
            <p:sp>
              <p:nvSpPr>
                <p:cNvPr id="27693" name="Rectangle 82"/>
                <p:cNvSpPr>
                  <a:spLocks noChangeArrowheads="1"/>
                </p:cNvSpPr>
                <p:nvPr/>
              </p:nvSpPr>
              <p:spPr bwMode="auto">
                <a:xfrm>
                  <a:off x="369" y="1536"/>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85"/>
              <p:cNvGrpSpPr>
                <a:grpSpLocks/>
              </p:cNvGrpSpPr>
              <p:nvPr/>
            </p:nvGrpSpPr>
            <p:grpSpPr bwMode="auto">
              <a:xfrm>
                <a:off x="883" y="1536"/>
                <a:ext cx="514" cy="384"/>
                <a:chOff x="883" y="1536"/>
                <a:chExt cx="514" cy="384"/>
              </a:xfrm>
            </p:grpSpPr>
            <p:sp>
              <p:nvSpPr>
                <p:cNvPr id="27690" name="Rectangle 28"/>
                <p:cNvSpPr>
                  <a:spLocks noChangeArrowheads="1"/>
                </p:cNvSpPr>
                <p:nvPr/>
              </p:nvSpPr>
              <p:spPr bwMode="auto">
                <a:xfrm>
                  <a:off x="926" y="1536"/>
                  <a:ext cx="428" cy="384"/>
                </a:xfrm>
                <a:prstGeom prst="rect">
                  <a:avLst/>
                </a:prstGeom>
                <a:noFill/>
                <a:ln w="9525">
                  <a:noFill/>
                  <a:miter lim="800000"/>
                  <a:headEnd/>
                  <a:tailEnd/>
                </a:ln>
              </p:spPr>
              <p:txBody>
                <a:bodyPr anchor="ctr"/>
                <a:lstStyle/>
                <a:p>
                  <a:pPr algn="ctr"/>
                  <a:r>
                    <a:rPr lang="zh-CN" altLang="en-US" sz="2800" b="1" dirty="0" smtClean="0"/>
                    <a:t>361</a:t>
                  </a:r>
                  <a:endParaRPr lang="zh-CN" altLang="en-US" sz="2800" b="1" dirty="0"/>
                </a:p>
              </p:txBody>
            </p:sp>
            <p:sp>
              <p:nvSpPr>
                <p:cNvPr id="27691" name="Rectangle 84"/>
                <p:cNvSpPr>
                  <a:spLocks noChangeArrowheads="1"/>
                </p:cNvSpPr>
                <p:nvPr/>
              </p:nvSpPr>
              <p:spPr bwMode="auto">
                <a:xfrm>
                  <a:off x="883" y="1536"/>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87"/>
              <p:cNvGrpSpPr>
                <a:grpSpLocks/>
              </p:cNvGrpSpPr>
              <p:nvPr/>
            </p:nvGrpSpPr>
            <p:grpSpPr bwMode="auto">
              <a:xfrm>
                <a:off x="1397" y="1536"/>
                <a:ext cx="778" cy="384"/>
                <a:chOff x="1397" y="1536"/>
                <a:chExt cx="778" cy="384"/>
              </a:xfrm>
            </p:grpSpPr>
            <p:sp>
              <p:nvSpPr>
                <p:cNvPr id="27688" name="Rectangle 29"/>
                <p:cNvSpPr>
                  <a:spLocks noChangeArrowheads="1"/>
                </p:cNvSpPr>
                <p:nvPr/>
              </p:nvSpPr>
              <p:spPr bwMode="auto">
                <a:xfrm>
                  <a:off x="1440" y="1536"/>
                  <a:ext cx="692" cy="384"/>
                </a:xfrm>
                <a:prstGeom prst="rect">
                  <a:avLst/>
                </a:prstGeom>
                <a:noFill/>
                <a:ln w="9525">
                  <a:noFill/>
                  <a:miter lim="800000"/>
                  <a:headEnd/>
                  <a:tailEnd/>
                </a:ln>
              </p:spPr>
              <p:txBody>
                <a:bodyPr anchor="ctr"/>
                <a:lstStyle/>
                <a:p>
                  <a:pPr algn="ctr"/>
                  <a:r>
                    <a:rPr lang="zh-CN" altLang="en-US" sz="2800" b="1" dirty="0"/>
                    <a:t>30.</a:t>
                  </a:r>
                  <a:r>
                    <a:rPr lang="zh-CN" altLang="en-US" sz="2800" b="1" dirty="0" smtClean="0"/>
                    <a:t>85</a:t>
                  </a:r>
                  <a:endParaRPr lang="zh-CN" altLang="en-US" sz="2800" b="1" dirty="0"/>
                </a:p>
              </p:txBody>
            </p:sp>
            <p:sp>
              <p:nvSpPr>
                <p:cNvPr id="27689" name="Rectangle 86"/>
                <p:cNvSpPr>
                  <a:spLocks noChangeArrowheads="1"/>
                </p:cNvSpPr>
                <p:nvPr/>
              </p:nvSpPr>
              <p:spPr bwMode="auto">
                <a:xfrm>
                  <a:off x="1397" y="1536"/>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27648" name="Group 89"/>
              <p:cNvGrpSpPr>
                <a:grpSpLocks/>
              </p:cNvGrpSpPr>
              <p:nvPr/>
            </p:nvGrpSpPr>
            <p:grpSpPr bwMode="auto">
              <a:xfrm>
                <a:off x="2175" y="1536"/>
                <a:ext cx="619" cy="384"/>
                <a:chOff x="2175" y="1536"/>
                <a:chExt cx="619" cy="384"/>
              </a:xfrm>
            </p:grpSpPr>
            <p:sp>
              <p:nvSpPr>
                <p:cNvPr id="27686" name="Rectangle 30"/>
                <p:cNvSpPr>
                  <a:spLocks noChangeArrowheads="1"/>
                </p:cNvSpPr>
                <p:nvPr/>
              </p:nvSpPr>
              <p:spPr bwMode="auto">
                <a:xfrm>
                  <a:off x="2218" y="1536"/>
                  <a:ext cx="533" cy="384"/>
                </a:xfrm>
                <a:prstGeom prst="rect">
                  <a:avLst/>
                </a:prstGeom>
                <a:noFill/>
                <a:ln w="9525">
                  <a:noFill/>
                  <a:miter lim="800000"/>
                  <a:headEnd/>
                  <a:tailEnd/>
                </a:ln>
              </p:spPr>
              <p:txBody>
                <a:bodyPr anchor="ctr"/>
                <a:lstStyle/>
                <a:p>
                  <a:pPr algn="ctr"/>
                  <a:r>
                    <a:rPr lang="zh-CN" altLang="en-US" sz="2800" b="1" dirty="0"/>
                    <a:t>1.</a:t>
                  </a:r>
                  <a:r>
                    <a:rPr lang="zh-CN" altLang="en-US" sz="2800" b="1" dirty="0" smtClean="0"/>
                    <a:t>23</a:t>
                  </a:r>
                  <a:endParaRPr lang="zh-CN" altLang="en-US" sz="2800" b="1" dirty="0"/>
                </a:p>
              </p:txBody>
            </p:sp>
            <p:sp>
              <p:nvSpPr>
                <p:cNvPr id="27687" name="Rectangle 88"/>
                <p:cNvSpPr>
                  <a:spLocks noChangeArrowheads="1"/>
                </p:cNvSpPr>
                <p:nvPr/>
              </p:nvSpPr>
              <p:spPr bwMode="auto">
                <a:xfrm>
                  <a:off x="2175" y="1536"/>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7649" name="Group 91"/>
              <p:cNvGrpSpPr>
                <a:grpSpLocks/>
              </p:cNvGrpSpPr>
              <p:nvPr/>
            </p:nvGrpSpPr>
            <p:grpSpPr bwMode="auto">
              <a:xfrm>
                <a:off x="2794" y="1536"/>
                <a:ext cx="619" cy="384"/>
                <a:chOff x="2794" y="1536"/>
                <a:chExt cx="619" cy="384"/>
              </a:xfrm>
            </p:grpSpPr>
            <p:sp>
              <p:nvSpPr>
                <p:cNvPr id="27684" name="Rectangle 31"/>
                <p:cNvSpPr>
                  <a:spLocks noChangeArrowheads="1"/>
                </p:cNvSpPr>
                <p:nvPr/>
              </p:nvSpPr>
              <p:spPr bwMode="auto">
                <a:xfrm>
                  <a:off x="2837" y="1536"/>
                  <a:ext cx="533" cy="384"/>
                </a:xfrm>
                <a:prstGeom prst="rect">
                  <a:avLst/>
                </a:prstGeom>
                <a:noFill/>
                <a:ln w="9525">
                  <a:noFill/>
                  <a:miter lim="800000"/>
                  <a:headEnd/>
                  <a:tailEnd/>
                </a:ln>
              </p:spPr>
              <p:txBody>
                <a:bodyPr anchor="ctr"/>
                <a:lstStyle/>
                <a:p>
                  <a:pPr algn="ctr"/>
                  <a:r>
                    <a:rPr lang="zh-CN" altLang="en-US" sz="2800" b="1" dirty="0" smtClean="0"/>
                    <a:t>1</a:t>
                  </a:r>
                  <a:endParaRPr lang="zh-CN" altLang="en-US" sz="2800" b="1" dirty="0"/>
                </a:p>
              </p:txBody>
            </p:sp>
            <p:sp>
              <p:nvSpPr>
                <p:cNvPr id="27685" name="Rectangle 90"/>
                <p:cNvSpPr>
                  <a:spLocks noChangeArrowheads="1"/>
                </p:cNvSpPr>
                <p:nvPr/>
              </p:nvSpPr>
              <p:spPr bwMode="auto">
                <a:xfrm>
                  <a:off x="2794" y="1536"/>
                  <a:ext cx="619" cy="384"/>
                </a:xfrm>
                <a:prstGeom prst="rect">
                  <a:avLst/>
                </a:prstGeom>
                <a:noFill/>
                <a:ln w="7">
                  <a:solidFill>
                    <a:srgbClr val="A0A0A0"/>
                  </a:solidFill>
                  <a:miter lim="800000"/>
                  <a:headEnd/>
                  <a:tailEnd/>
                </a:ln>
              </p:spPr>
              <p:txBody>
                <a:bodyPr wrap="none"/>
                <a:lstStyle/>
                <a:p>
                  <a:endParaRPr lang="zh-CN" altLang="en-US"/>
                </a:p>
              </p:txBody>
            </p:sp>
          </p:grpSp>
        </p:grpSp>
        <p:sp>
          <p:nvSpPr>
            <p:cNvPr id="27653" name="Rectangle 93"/>
            <p:cNvSpPr>
              <a:spLocks noChangeArrowheads="1"/>
            </p:cNvSpPr>
            <p:nvPr/>
          </p:nvSpPr>
          <p:spPr bwMode="auto">
            <a:xfrm>
              <a:off x="-3" y="-3"/>
              <a:ext cx="3419" cy="1926"/>
            </a:xfrm>
            <a:prstGeom prst="rect">
              <a:avLst/>
            </a:prstGeom>
            <a:noFill/>
            <a:ln w="9525">
              <a:solidFill>
                <a:srgbClr val="A0A0A0"/>
              </a:solidFill>
              <a:miter lim="800000"/>
              <a:headEnd/>
              <a:tailEnd/>
            </a:ln>
          </p:spPr>
          <p:txBody>
            <a:bodyPr wrap="none"/>
            <a:lstStyle/>
            <a:p>
              <a:endParaRPr lang="zh-CN" altLang="en-US"/>
            </a:p>
          </p:txBody>
        </p:sp>
      </p:grpSp>
      <p:sp>
        <p:nvSpPr>
          <p:cNvPr id="27651" name="Text Box 95"/>
          <p:cNvSpPr txBox="1">
            <a:spLocks noChangeArrowheads="1"/>
          </p:cNvSpPr>
          <p:nvPr/>
        </p:nvSpPr>
        <p:spPr bwMode="auto">
          <a:xfrm>
            <a:off x="3124200" y="685800"/>
            <a:ext cx="44958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00000"/>
                </a:solidFill>
                <a:latin typeface="Times New Roman" pitchFamily="18" charset="0"/>
                <a:ea typeface="+mj-ea"/>
                <a:cs typeface="Times New Roman" pitchFamily="18" charset="0"/>
              </a:rPr>
              <a:t>第0代情况表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381000" y="1447800"/>
            <a:ext cx="8534400" cy="5105400"/>
            <a:chOff x="-3" y="-3"/>
            <a:chExt cx="3471" cy="1926"/>
          </a:xfrm>
        </p:grpSpPr>
        <p:grpSp>
          <p:nvGrpSpPr>
            <p:cNvPr id="3" name="Group 92"/>
            <p:cNvGrpSpPr>
              <a:grpSpLocks/>
            </p:cNvGrpSpPr>
            <p:nvPr/>
          </p:nvGrpSpPr>
          <p:grpSpPr bwMode="auto">
            <a:xfrm>
              <a:off x="0" y="0"/>
              <a:ext cx="3465" cy="1920"/>
              <a:chOff x="0" y="0"/>
              <a:chExt cx="3465" cy="1920"/>
            </a:xfrm>
          </p:grpSpPr>
          <p:grpSp>
            <p:nvGrpSpPr>
              <p:cNvPr id="4" name="Group 33"/>
              <p:cNvGrpSpPr>
                <a:grpSpLocks/>
              </p:cNvGrpSpPr>
              <p:nvPr/>
            </p:nvGrpSpPr>
            <p:grpSpPr bwMode="auto">
              <a:xfrm>
                <a:off x="0" y="0"/>
                <a:ext cx="426" cy="384"/>
                <a:chOff x="0" y="0"/>
                <a:chExt cx="426" cy="384"/>
              </a:xfrm>
            </p:grpSpPr>
            <p:sp>
              <p:nvSpPr>
                <p:cNvPr id="28766" name="Rectangle 2"/>
                <p:cNvSpPr>
                  <a:spLocks noChangeArrowheads="1"/>
                </p:cNvSpPr>
                <p:nvPr/>
              </p:nvSpPr>
              <p:spPr bwMode="auto">
                <a:xfrm>
                  <a:off x="43" y="0"/>
                  <a:ext cx="340" cy="384"/>
                </a:xfrm>
                <a:prstGeom prst="rect">
                  <a:avLst/>
                </a:prstGeom>
                <a:noFill/>
                <a:ln w="9525">
                  <a:noFill/>
                  <a:miter lim="800000"/>
                  <a:headEnd/>
                  <a:tailEnd/>
                </a:ln>
              </p:spPr>
              <p:txBody>
                <a:bodyPr anchor="ctr"/>
                <a:lstStyle/>
                <a:p>
                  <a:pPr algn="ctr"/>
                  <a:r>
                    <a:rPr lang="zh-CN" altLang="en-US" sz="2000" b="1" dirty="0" smtClean="0">
                      <a:latin typeface="+mn-ea"/>
                    </a:rPr>
                    <a:t>序号</a:t>
                  </a:r>
                  <a:endParaRPr lang="zh-CN" altLang="en-US" sz="2000" b="1" dirty="0">
                    <a:latin typeface="+mn-ea"/>
                  </a:endParaRPr>
                </a:p>
              </p:txBody>
            </p:sp>
            <p:sp>
              <p:nvSpPr>
                <p:cNvPr id="28767" name="Rectangle 32"/>
                <p:cNvSpPr>
                  <a:spLocks noChangeArrowheads="1"/>
                </p:cNvSpPr>
                <p:nvPr/>
              </p:nvSpPr>
              <p:spPr bwMode="auto">
                <a:xfrm>
                  <a:off x="0" y="0"/>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5" name="Group 35"/>
              <p:cNvGrpSpPr>
                <a:grpSpLocks/>
              </p:cNvGrpSpPr>
              <p:nvPr/>
            </p:nvGrpSpPr>
            <p:grpSpPr bwMode="auto">
              <a:xfrm>
                <a:off x="426" y="0"/>
                <a:ext cx="483" cy="384"/>
                <a:chOff x="426" y="0"/>
                <a:chExt cx="483" cy="384"/>
              </a:xfrm>
            </p:grpSpPr>
            <p:sp>
              <p:nvSpPr>
                <p:cNvPr id="28764" name="Rectangle 3"/>
                <p:cNvSpPr>
                  <a:spLocks noChangeArrowheads="1"/>
                </p:cNvSpPr>
                <p:nvPr/>
              </p:nvSpPr>
              <p:spPr bwMode="auto">
                <a:xfrm>
                  <a:off x="469" y="0"/>
                  <a:ext cx="397" cy="384"/>
                </a:xfrm>
                <a:prstGeom prst="rect">
                  <a:avLst/>
                </a:prstGeom>
                <a:noFill/>
                <a:ln w="9525">
                  <a:noFill/>
                  <a:miter lim="800000"/>
                  <a:headEnd/>
                  <a:tailEnd/>
                </a:ln>
              </p:spPr>
              <p:txBody>
                <a:bodyPr anchor="ctr"/>
                <a:lstStyle/>
                <a:p>
                  <a:pPr algn="ctr"/>
                  <a:r>
                    <a:rPr lang="zh-CN" altLang="en-US" sz="2000" b="1" dirty="0" smtClean="0">
                      <a:latin typeface="+mn-ea"/>
                    </a:rPr>
                    <a:t>种群</a:t>
                  </a:r>
                  <a:endParaRPr lang="zh-CN" altLang="en-US" sz="2000" b="1" dirty="0">
                    <a:latin typeface="+mn-ea"/>
                  </a:endParaRPr>
                </a:p>
              </p:txBody>
            </p:sp>
            <p:sp>
              <p:nvSpPr>
                <p:cNvPr id="28765" name="Rectangle 34"/>
                <p:cNvSpPr>
                  <a:spLocks noChangeArrowheads="1"/>
                </p:cNvSpPr>
                <p:nvPr/>
              </p:nvSpPr>
              <p:spPr bwMode="auto">
                <a:xfrm>
                  <a:off x="426" y="0"/>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6" name="Group 37"/>
              <p:cNvGrpSpPr>
                <a:grpSpLocks/>
              </p:cNvGrpSpPr>
              <p:nvPr/>
            </p:nvGrpSpPr>
            <p:grpSpPr bwMode="auto">
              <a:xfrm>
                <a:off x="909" y="0"/>
                <a:ext cx="639" cy="384"/>
                <a:chOff x="909" y="0"/>
                <a:chExt cx="639" cy="384"/>
              </a:xfrm>
            </p:grpSpPr>
            <p:sp>
              <p:nvSpPr>
                <p:cNvPr id="28762" name="Rectangle 4"/>
                <p:cNvSpPr>
                  <a:spLocks noChangeArrowheads="1"/>
                </p:cNvSpPr>
                <p:nvPr/>
              </p:nvSpPr>
              <p:spPr bwMode="auto">
                <a:xfrm>
                  <a:off x="952" y="0"/>
                  <a:ext cx="553" cy="384"/>
                </a:xfrm>
                <a:prstGeom prst="rect">
                  <a:avLst/>
                </a:prstGeom>
                <a:noFill/>
                <a:ln w="9525">
                  <a:noFill/>
                  <a:miter lim="800000"/>
                  <a:headEnd/>
                  <a:tailEnd/>
                </a:ln>
              </p:spPr>
              <p:txBody>
                <a:bodyPr anchor="ctr"/>
                <a:lstStyle/>
                <a:p>
                  <a:pPr algn="ctr"/>
                  <a:r>
                    <a:rPr lang="zh-CN" altLang="en-US" sz="2000" b="1" dirty="0">
                      <a:latin typeface="+mn-ea"/>
                    </a:rPr>
                    <a:t>交叉</a:t>
                  </a:r>
                  <a:endParaRPr lang="en-US" altLang="zh-CN" sz="2000" b="1" dirty="0">
                    <a:latin typeface="+mn-ea"/>
                  </a:endParaRPr>
                </a:p>
                <a:p>
                  <a:pPr algn="ctr"/>
                  <a:r>
                    <a:rPr lang="zh-CN" altLang="en-US" sz="2000" b="1" dirty="0">
                      <a:latin typeface="+mn-ea"/>
                    </a:rPr>
                    <a:t>对</a:t>
                  </a:r>
                  <a:r>
                    <a:rPr lang="zh-CN" altLang="en-US" sz="2000" b="1" dirty="0" smtClean="0">
                      <a:latin typeface="+mn-ea"/>
                    </a:rPr>
                    <a:t>像</a:t>
                  </a:r>
                  <a:endParaRPr lang="zh-CN" altLang="en-US" sz="2000" b="1" dirty="0">
                    <a:latin typeface="+mn-ea"/>
                  </a:endParaRPr>
                </a:p>
              </p:txBody>
            </p:sp>
            <p:sp>
              <p:nvSpPr>
                <p:cNvPr id="28763" name="Rectangle 36"/>
                <p:cNvSpPr>
                  <a:spLocks noChangeArrowheads="1"/>
                </p:cNvSpPr>
                <p:nvPr/>
              </p:nvSpPr>
              <p:spPr bwMode="auto">
                <a:xfrm>
                  <a:off x="909"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7" name="Group 39"/>
              <p:cNvGrpSpPr>
                <a:grpSpLocks/>
              </p:cNvGrpSpPr>
              <p:nvPr/>
            </p:nvGrpSpPr>
            <p:grpSpPr bwMode="auto">
              <a:xfrm>
                <a:off x="1548" y="0"/>
                <a:ext cx="639" cy="384"/>
                <a:chOff x="1548" y="0"/>
                <a:chExt cx="639" cy="384"/>
              </a:xfrm>
            </p:grpSpPr>
            <p:sp>
              <p:nvSpPr>
                <p:cNvPr id="28760" name="Rectangle 5"/>
                <p:cNvSpPr>
                  <a:spLocks noChangeArrowheads="1"/>
                </p:cNvSpPr>
                <p:nvPr/>
              </p:nvSpPr>
              <p:spPr bwMode="auto">
                <a:xfrm>
                  <a:off x="1591" y="0"/>
                  <a:ext cx="553" cy="384"/>
                </a:xfrm>
                <a:prstGeom prst="rect">
                  <a:avLst/>
                </a:prstGeom>
                <a:noFill/>
                <a:ln w="9525">
                  <a:noFill/>
                  <a:miter lim="800000"/>
                  <a:headEnd/>
                  <a:tailEnd/>
                </a:ln>
              </p:spPr>
              <p:txBody>
                <a:bodyPr anchor="ctr"/>
                <a:lstStyle/>
                <a:p>
                  <a:pPr algn="ctr"/>
                  <a:r>
                    <a:rPr lang="zh-CN" altLang="en-US" sz="2000" b="1" dirty="0">
                      <a:latin typeface="+mn-ea"/>
                    </a:rPr>
                    <a:t>交叉</a:t>
                  </a:r>
                  <a:r>
                    <a:rPr lang="zh-CN" altLang="en-US" sz="2000" b="1" dirty="0" smtClean="0">
                      <a:latin typeface="+mn-ea"/>
                    </a:rPr>
                    <a:t>位</a:t>
                  </a:r>
                  <a:endParaRPr lang="zh-CN" altLang="en-US" sz="2000" b="1" dirty="0">
                    <a:latin typeface="+mn-ea"/>
                  </a:endParaRPr>
                </a:p>
              </p:txBody>
            </p:sp>
            <p:sp>
              <p:nvSpPr>
                <p:cNvPr id="28761" name="Rectangle 38"/>
                <p:cNvSpPr>
                  <a:spLocks noChangeArrowheads="1"/>
                </p:cNvSpPr>
                <p:nvPr/>
              </p:nvSpPr>
              <p:spPr bwMode="auto">
                <a:xfrm>
                  <a:off x="1548"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8" name="Group 41"/>
              <p:cNvGrpSpPr>
                <a:grpSpLocks/>
              </p:cNvGrpSpPr>
              <p:nvPr/>
            </p:nvGrpSpPr>
            <p:grpSpPr bwMode="auto">
              <a:xfrm>
                <a:off x="2187" y="0"/>
                <a:ext cx="639" cy="384"/>
                <a:chOff x="2187" y="0"/>
                <a:chExt cx="639" cy="384"/>
              </a:xfrm>
            </p:grpSpPr>
            <p:sp>
              <p:nvSpPr>
                <p:cNvPr id="28758" name="Rectangle 6"/>
                <p:cNvSpPr>
                  <a:spLocks noChangeArrowheads="1"/>
                </p:cNvSpPr>
                <p:nvPr/>
              </p:nvSpPr>
              <p:spPr bwMode="auto">
                <a:xfrm>
                  <a:off x="2230" y="0"/>
                  <a:ext cx="553" cy="384"/>
                </a:xfrm>
                <a:prstGeom prst="rect">
                  <a:avLst/>
                </a:prstGeom>
                <a:noFill/>
                <a:ln w="9525">
                  <a:noFill/>
                  <a:miter lim="800000"/>
                  <a:headEnd/>
                  <a:tailEnd/>
                </a:ln>
              </p:spPr>
              <p:txBody>
                <a:bodyPr anchor="ctr"/>
                <a:lstStyle/>
                <a:p>
                  <a:pPr algn="ctr"/>
                  <a:r>
                    <a:rPr lang="zh-CN" altLang="en-US" sz="2000" b="1" dirty="0" smtClean="0">
                      <a:latin typeface="+mn-ea"/>
                    </a:rPr>
                    <a:t>子代</a:t>
                  </a:r>
                  <a:endParaRPr lang="zh-CN" altLang="en-US" sz="2000" b="1" dirty="0">
                    <a:latin typeface="+mn-ea"/>
                  </a:endParaRPr>
                </a:p>
              </p:txBody>
            </p:sp>
            <p:sp>
              <p:nvSpPr>
                <p:cNvPr id="28759" name="Rectangle 40"/>
                <p:cNvSpPr>
                  <a:spLocks noChangeArrowheads="1"/>
                </p:cNvSpPr>
                <p:nvPr/>
              </p:nvSpPr>
              <p:spPr bwMode="auto">
                <a:xfrm>
                  <a:off x="2187" y="0"/>
                  <a:ext cx="639" cy="384"/>
                </a:xfrm>
                <a:prstGeom prst="rect">
                  <a:avLst/>
                </a:prstGeom>
                <a:noFill/>
                <a:ln w="7">
                  <a:solidFill>
                    <a:srgbClr val="A0A0A0"/>
                  </a:solidFill>
                  <a:miter lim="800000"/>
                  <a:headEnd/>
                  <a:tailEnd/>
                </a:ln>
              </p:spPr>
              <p:txBody>
                <a:bodyPr wrap="none"/>
                <a:lstStyle/>
                <a:p>
                  <a:endParaRPr lang="zh-CN" altLang="en-US" sz="2000" b="1">
                    <a:latin typeface="+mn-ea"/>
                  </a:endParaRPr>
                </a:p>
              </p:txBody>
            </p:sp>
          </p:grpSp>
          <p:grpSp>
            <p:nvGrpSpPr>
              <p:cNvPr id="9" name="Group 43"/>
              <p:cNvGrpSpPr>
                <a:grpSpLocks/>
              </p:cNvGrpSpPr>
              <p:nvPr/>
            </p:nvGrpSpPr>
            <p:grpSpPr bwMode="auto">
              <a:xfrm>
                <a:off x="2826" y="0"/>
                <a:ext cx="639" cy="384"/>
                <a:chOff x="2826" y="0"/>
                <a:chExt cx="639" cy="384"/>
              </a:xfrm>
            </p:grpSpPr>
            <p:sp>
              <p:nvSpPr>
                <p:cNvPr id="28756" name="Rectangle 7"/>
                <p:cNvSpPr>
                  <a:spLocks noChangeArrowheads="1"/>
                </p:cNvSpPr>
                <p:nvPr/>
              </p:nvSpPr>
              <p:spPr bwMode="auto">
                <a:xfrm>
                  <a:off x="2869" y="0"/>
                  <a:ext cx="553" cy="384"/>
                </a:xfrm>
                <a:prstGeom prst="rect">
                  <a:avLst/>
                </a:prstGeom>
                <a:noFill/>
                <a:ln w="9525">
                  <a:noFill/>
                  <a:miter lim="800000"/>
                  <a:headEnd/>
                  <a:tailEnd/>
                </a:ln>
              </p:spPr>
              <p:txBody>
                <a:bodyPr anchor="ctr"/>
                <a:lstStyle/>
                <a:p>
                  <a:pPr algn="ctr"/>
                  <a:r>
                    <a:rPr lang="zh-CN" altLang="en-US" sz="2000" b="1" dirty="0">
                      <a:latin typeface="+mn-ea"/>
                    </a:rPr>
                    <a:t>适应</a:t>
                  </a:r>
                  <a:r>
                    <a:rPr lang="zh-CN" altLang="en-US" sz="2000" b="1" dirty="0" smtClean="0">
                      <a:latin typeface="+mn-ea"/>
                    </a:rPr>
                    <a:t>值</a:t>
                  </a:r>
                  <a:endParaRPr lang="zh-CN" altLang="en-US" sz="2000" b="1" dirty="0">
                    <a:latin typeface="+mn-ea"/>
                  </a:endParaRPr>
                </a:p>
              </p:txBody>
            </p:sp>
            <p:sp>
              <p:nvSpPr>
                <p:cNvPr id="28757" name="Rectangle 42"/>
                <p:cNvSpPr>
                  <a:spLocks noChangeArrowheads="1"/>
                </p:cNvSpPr>
                <p:nvPr/>
              </p:nvSpPr>
              <p:spPr bwMode="auto">
                <a:xfrm>
                  <a:off x="2826"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0" name="Group 45"/>
              <p:cNvGrpSpPr>
                <a:grpSpLocks/>
              </p:cNvGrpSpPr>
              <p:nvPr/>
            </p:nvGrpSpPr>
            <p:grpSpPr bwMode="auto">
              <a:xfrm>
                <a:off x="0" y="384"/>
                <a:ext cx="426" cy="384"/>
                <a:chOff x="0" y="384"/>
                <a:chExt cx="426" cy="384"/>
              </a:xfrm>
            </p:grpSpPr>
            <p:sp>
              <p:nvSpPr>
                <p:cNvPr id="28754" name="Rectangle 8"/>
                <p:cNvSpPr>
                  <a:spLocks noChangeArrowheads="1"/>
                </p:cNvSpPr>
                <p:nvPr/>
              </p:nvSpPr>
              <p:spPr bwMode="auto">
                <a:xfrm>
                  <a:off x="43" y="384"/>
                  <a:ext cx="340"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28755" name="Rectangle 44"/>
                <p:cNvSpPr>
                  <a:spLocks noChangeArrowheads="1"/>
                </p:cNvSpPr>
                <p:nvPr/>
              </p:nvSpPr>
              <p:spPr bwMode="auto">
                <a:xfrm>
                  <a:off x="0" y="384"/>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11" name="Group 47"/>
              <p:cNvGrpSpPr>
                <a:grpSpLocks/>
              </p:cNvGrpSpPr>
              <p:nvPr/>
            </p:nvGrpSpPr>
            <p:grpSpPr bwMode="auto">
              <a:xfrm>
                <a:off x="426" y="384"/>
                <a:ext cx="483" cy="384"/>
                <a:chOff x="426" y="384"/>
                <a:chExt cx="483" cy="384"/>
              </a:xfrm>
            </p:grpSpPr>
            <p:sp>
              <p:nvSpPr>
                <p:cNvPr id="28752" name="Rectangle 9"/>
                <p:cNvSpPr>
                  <a:spLocks noChangeArrowheads="1"/>
                </p:cNvSpPr>
                <p:nvPr/>
              </p:nvSpPr>
              <p:spPr bwMode="auto">
                <a:xfrm>
                  <a:off x="469" y="384"/>
                  <a:ext cx="397" cy="384"/>
                </a:xfrm>
                <a:prstGeom prst="rect">
                  <a:avLst/>
                </a:prstGeom>
                <a:noFill/>
                <a:ln w="9525">
                  <a:noFill/>
                  <a:miter lim="800000"/>
                  <a:headEnd/>
                  <a:tailEnd/>
                </a:ln>
              </p:spPr>
              <p:txBody>
                <a:bodyPr anchor="ctr"/>
                <a:lstStyle/>
                <a:p>
                  <a:pPr algn="ctr"/>
                  <a:r>
                    <a:rPr lang="zh-CN" altLang="en-US" sz="2400" b="1" dirty="0" smtClean="0"/>
                    <a:t>01101</a:t>
                  </a:r>
                  <a:endParaRPr lang="zh-CN" altLang="en-US" sz="2400" b="1" dirty="0"/>
                </a:p>
              </p:txBody>
            </p:sp>
            <p:sp>
              <p:nvSpPr>
                <p:cNvPr id="28753" name="Rectangle 46"/>
                <p:cNvSpPr>
                  <a:spLocks noChangeArrowheads="1"/>
                </p:cNvSpPr>
                <p:nvPr/>
              </p:nvSpPr>
              <p:spPr bwMode="auto">
                <a:xfrm>
                  <a:off x="426" y="384"/>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12" name="Group 49"/>
              <p:cNvGrpSpPr>
                <a:grpSpLocks/>
              </p:cNvGrpSpPr>
              <p:nvPr/>
            </p:nvGrpSpPr>
            <p:grpSpPr bwMode="auto">
              <a:xfrm>
                <a:off x="909" y="384"/>
                <a:ext cx="639" cy="384"/>
                <a:chOff x="909" y="384"/>
                <a:chExt cx="639" cy="384"/>
              </a:xfrm>
            </p:grpSpPr>
            <p:sp>
              <p:nvSpPr>
                <p:cNvPr id="28750" name="Rectangle 10"/>
                <p:cNvSpPr>
                  <a:spLocks noChangeArrowheads="1"/>
                </p:cNvSpPr>
                <p:nvPr/>
              </p:nvSpPr>
              <p:spPr bwMode="auto">
                <a:xfrm>
                  <a:off x="952" y="384"/>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28751" name="Rectangle 48"/>
                <p:cNvSpPr>
                  <a:spLocks noChangeArrowheads="1"/>
                </p:cNvSpPr>
                <p:nvPr/>
              </p:nvSpPr>
              <p:spPr bwMode="auto">
                <a:xfrm>
                  <a:off x="909"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3" name="Group 51"/>
              <p:cNvGrpSpPr>
                <a:grpSpLocks/>
              </p:cNvGrpSpPr>
              <p:nvPr/>
            </p:nvGrpSpPr>
            <p:grpSpPr bwMode="auto">
              <a:xfrm>
                <a:off x="1548" y="384"/>
                <a:ext cx="639" cy="384"/>
                <a:chOff x="1548" y="384"/>
                <a:chExt cx="639" cy="384"/>
              </a:xfrm>
            </p:grpSpPr>
            <p:sp>
              <p:nvSpPr>
                <p:cNvPr id="28748" name="Rectangle 11"/>
                <p:cNvSpPr>
                  <a:spLocks noChangeArrowheads="1"/>
                </p:cNvSpPr>
                <p:nvPr/>
              </p:nvSpPr>
              <p:spPr bwMode="auto">
                <a:xfrm>
                  <a:off x="1591" y="384"/>
                  <a:ext cx="553"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28749" name="Rectangle 50"/>
                <p:cNvSpPr>
                  <a:spLocks noChangeArrowheads="1"/>
                </p:cNvSpPr>
                <p:nvPr/>
              </p:nvSpPr>
              <p:spPr bwMode="auto">
                <a:xfrm>
                  <a:off x="1548"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4" name="Group 53"/>
              <p:cNvGrpSpPr>
                <a:grpSpLocks/>
              </p:cNvGrpSpPr>
              <p:nvPr/>
            </p:nvGrpSpPr>
            <p:grpSpPr bwMode="auto">
              <a:xfrm>
                <a:off x="2187" y="384"/>
                <a:ext cx="639" cy="384"/>
                <a:chOff x="2187" y="384"/>
                <a:chExt cx="639" cy="384"/>
              </a:xfrm>
            </p:grpSpPr>
            <p:sp>
              <p:nvSpPr>
                <p:cNvPr id="28746" name="Rectangle 12"/>
                <p:cNvSpPr>
                  <a:spLocks noChangeArrowheads="1"/>
                </p:cNvSpPr>
                <p:nvPr/>
              </p:nvSpPr>
              <p:spPr bwMode="auto">
                <a:xfrm>
                  <a:off x="2230" y="384"/>
                  <a:ext cx="553" cy="384"/>
                </a:xfrm>
                <a:prstGeom prst="rect">
                  <a:avLst/>
                </a:prstGeom>
                <a:noFill/>
                <a:ln w="9525">
                  <a:noFill/>
                  <a:miter lim="800000"/>
                  <a:headEnd/>
                  <a:tailEnd/>
                </a:ln>
              </p:spPr>
              <p:txBody>
                <a:bodyPr anchor="ctr"/>
                <a:lstStyle/>
                <a:p>
                  <a:pPr algn="ctr"/>
                  <a:r>
                    <a:rPr lang="zh-CN" altLang="en-US" sz="2400" b="1" dirty="0" smtClean="0"/>
                    <a:t>01100</a:t>
                  </a:r>
                  <a:endParaRPr lang="zh-CN" altLang="en-US" sz="2400" b="1" dirty="0"/>
                </a:p>
              </p:txBody>
            </p:sp>
            <p:sp>
              <p:nvSpPr>
                <p:cNvPr id="28747" name="Rectangle 52"/>
                <p:cNvSpPr>
                  <a:spLocks noChangeArrowheads="1"/>
                </p:cNvSpPr>
                <p:nvPr/>
              </p:nvSpPr>
              <p:spPr bwMode="auto">
                <a:xfrm>
                  <a:off x="2187"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5" name="Group 55"/>
              <p:cNvGrpSpPr>
                <a:grpSpLocks/>
              </p:cNvGrpSpPr>
              <p:nvPr/>
            </p:nvGrpSpPr>
            <p:grpSpPr bwMode="auto">
              <a:xfrm>
                <a:off x="2826" y="384"/>
                <a:ext cx="639" cy="384"/>
                <a:chOff x="2826" y="384"/>
                <a:chExt cx="639" cy="384"/>
              </a:xfrm>
            </p:grpSpPr>
            <p:sp>
              <p:nvSpPr>
                <p:cNvPr id="28744" name="Rectangle 13"/>
                <p:cNvSpPr>
                  <a:spLocks noChangeArrowheads="1"/>
                </p:cNvSpPr>
                <p:nvPr/>
              </p:nvSpPr>
              <p:spPr bwMode="auto">
                <a:xfrm>
                  <a:off x="2869" y="384"/>
                  <a:ext cx="553" cy="384"/>
                </a:xfrm>
                <a:prstGeom prst="rect">
                  <a:avLst/>
                </a:prstGeom>
                <a:noFill/>
                <a:ln w="9525">
                  <a:noFill/>
                  <a:miter lim="800000"/>
                  <a:headEnd/>
                  <a:tailEnd/>
                </a:ln>
              </p:spPr>
              <p:txBody>
                <a:bodyPr anchor="ctr"/>
                <a:lstStyle/>
                <a:p>
                  <a:pPr algn="ctr"/>
                  <a:r>
                    <a:rPr lang="zh-CN" altLang="en-US" sz="2400" b="1" dirty="0" smtClean="0"/>
                    <a:t>144</a:t>
                  </a:r>
                  <a:endParaRPr lang="zh-CN" altLang="en-US" sz="2400" b="1" dirty="0"/>
                </a:p>
              </p:txBody>
            </p:sp>
            <p:sp>
              <p:nvSpPr>
                <p:cNvPr id="28745" name="Rectangle 54"/>
                <p:cNvSpPr>
                  <a:spLocks noChangeArrowheads="1"/>
                </p:cNvSpPr>
                <p:nvPr/>
              </p:nvSpPr>
              <p:spPr bwMode="auto">
                <a:xfrm>
                  <a:off x="2826"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6" name="Group 57"/>
              <p:cNvGrpSpPr>
                <a:grpSpLocks/>
              </p:cNvGrpSpPr>
              <p:nvPr/>
            </p:nvGrpSpPr>
            <p:grpSpPr bwMode="auto">
              <a:xfrm>
                <a:off x="0" y="768"/>
                <a:ext cx="426" cy="384"/>
                <a:chOff x="0" y="768"/>
                <a:chExt cx="426" cy="384"/>
              </a:xfrm>
            </p:grpSpPr>
            <p:sp>
              <p:nvSpPr>
                <p:cNvPr id="28742" name="Rectangle 14"/>
                <p:cNvSpPr>
                  <a:spLocks noChangeArrowheads="1"/>
                </p:cNvSpPr>
                <p:nvPr/>
              </p:nvSpPr>
              <p:spPr bwMode="auto">
                <a:xfrm>
                  <a:off x="43" y="768"/>
                  <a:ext cx="340"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28743" name="Rectangle 56"/>
                <p:cNvSpPr>
                  <a:spLocks noChangeArrowheads="1"/>
                </p:cNvSpPr>
                <p:nvPr/>
              </p:nvSpPr>
              <p:spPr bwMode="auto">
                <a:xfrm>
                  <a:off x="0" y="768"/>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17" name="Group 59"/>
              <p:cNvGrpSpPr>
                <a:grpSpLocks/>
              </p:cNvGrpSpPr>
              <p:nvPr/>
            </p:nvGrpSpPr>
            <p:grpSpPr bwMode="auto">
              <a:xfrm>
                <a:off x="426" y="768"/>
                <a:ext cx="483" cy="384"/>
                <a:chOff x="426" y="768"/>
                <a:chExt cx="483" cy="384"/>
              </a:xfrm>
            </p:grpSpPr>
            <p:sp>
              <p:nvSpPr>
                <p:cNvPr id="28740" name="Rectangle 15"/>
                <p:cNvSpPr>
                  <a:spLocks noChangeArrowheads="1"/>
                </p:cNvSpPr>
                <p:nvPr/>
              </p:nvSpPr>
              <p:spPr bwMode="auto">
                <a:xfrm>
                  <a:off x="469" y="768"/>
                  <a:ext cx="397" cy="384"/>
                </a:xfrm>
                <a:prstGeom prst="rect">
                  <a:avLst/>
                </a:prstGeom>
                <a:noFill/>
                <a:ln w="9525">
                  <a:noFill/>
                  <a:miter lim="800000"/>
                  <a:headEnd/>
                  <a:tailEnd/>
                </a:ln>
              </p:spPr>
              <p:txBody>
                <a:bodyPr anchor="ctr"/>
                <a:lstStyle/>
                <a:p>
                  <a:pPr algn="ctr"/>
                  <a:r>
                    <a:rPr lang="zh-CN" altLang="en-US" sz="2400" b="1" dirty="0" smtClean="0"/>
                    <a:t>11000</a:t>
                  </a:r>
                  <a:endParaRPr lang="zh-CN" altLang="en-US" sz="2400" b="1" dirty="0"/>
                </a:p>
              </p:txBody>
            </p:sp>
            <p:sp>
              <p:nvSpPr>
                <p:cNvPr id="28741" name="Rectangle 58"/>
                <p:cNvSpPr>
                  <a:spLocks noChangeArrowheads="1"/>
                </p:cNvSpPr>
                <p:nvPr/>
              </p:nvSpPr>
              <p:spPr bwMode="auto">
                <a:xfrm>
                  <a:off x="426" y="768"/>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18" name="Group 61"/>
              <p:cNvGrpSpPr>
                <a:grpSpLocks/>
              </p:cNvGrpSpPr>
              <p:nvPr/>
            </p:nvGrpSpPr>
            <p:grpSpPr bwMode="auto">
              <a:xfrm>
                <a:off x="909" y="768"/>
                <a:ext cx="639" cy="384"/>
                <a:chOff x="909" y="768"/>
                <a:chExt cx="639" cy="384"/>
              </a:xfrm>
            </p:grpSpPr>
            <p:sp>
              <p:nvSpPr>
                <p:cNvPr id="28738" name="Rectangle 16"/>
                <p:cNvSpPr>
                  <a:spLocks noChangeArrowheads="1"/>
                </p:cNvSpPr>
                <p:nvPr/>
              </p:nvSpPr>
              <p:spPr bwMode="auto">
                <a:xfrm>
                  <a:off x="952" y="768"/>
                  <a:ext cx="553"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28739" name="Rectangle 60"/>
                <p:cNvSpPr>
                  <a:spLocks noChangeArrowheads="1"/>
                </p:cNvSpPr>
                <p:nvPr/>
              </p:nvSpPr>
              <p:spPr bwMode="auto">
                <a:xfrm>
                  <a:off x="909"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9" name="Group 63"/>
              <p:cNvGrpSpPr>
                <a:grpSpLocks/>
              </p:cNvGrpSpPr>
              <p:nvPr/>
            </p:nvGrpSpPr>
            <p:grpSpPr bwMode="auto">
              <a:xfrm>
                <a:off x="1548" y="768"/>
                <a:ext cx="639" cy="384"/>
                <a:chOff x="1548" y="768"/>
                <a:chExt cx="639" cy="384"/>
              </a:xfrm>
            </p:grpSpPr>
            <p:sp>
              <p:nvSpPr>
                <p:cNvPr id="28736" name="Rectangle 17"/>
                <p:cNvSpPr>
                  <a:spLocks noChangeArrowheads="1"/>
                </p:cNvSpPr>
                <p:nvPr/>
              </p:nvSpPr>
              <p:spPr bwMode="auto">
                <a:xfrm>
                  <a:off x="1591" y="768"/>
                  <a:ext cx="553"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28737" name="Rectangle 62"/>
                <p:cNvSpPr>
                  <a:spLocks noChangeArrowheads="1"/>
                </p:cNvSpPr>
                <p:nvPr/>
              </p:nvSpPr>
              <p:spPr bwMode="auto">
                <a:xfrm>
                  <a:off x="1548"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0" name="Group 65"/>
              <p:cNvGrpSpPr>
                <a:grpSpLocks/>
              </p:cNvGrpSpPr>
              <p:nvPr/>
            </p:nvGrpSpPr>
            <p:grpSpPr bwMode="auto">
              <a:xfrm>
                <a:off x="2187" y="768"/>
                <a:ext cx="639" cy="384"/>
                <a:chOff x="2187" y="768"/>
                <a:chExt cx="639" cy="384"/>
              </a:xfrm>
            </p:grpSpPr>
            <p:sp>
              <p:nvSpPr>
                <p:cNvPr id="28734" name="Rectangle 18"/>
                <p:cNvSpPr>
                  <a:spLocks noChangeArrowheads="1"/>
                </p:cNvSpPr>
                <p:nvPr/>
              </p:nvSpPr>
              <p:spPr bwMode="auto">
                <a:xfrm>
                  <a:off x="2230" y="768"/>
                  <a:ext cx="553" cy="384"/>
                </a:xfrm>
                <a:prstGeom prst="rect">
                  <a:avLst/>
                </a:prstGeom>
                <a:noFill/>
                <a:ln w="9525">
                  <a:noFill/>
                  <a:miter lim="800000"/>
                  <a:headEnd/>
                  <a:tailEnd/>
                </a:ln>
              </p:spPr>
              <p:txBody>
                <a:bodyPr anchor="ctr"/>
                <a:lstStyle/>
                <a:p>
                  <a:pPr algn="ctr"/>
                  <a:r>
                    <a:rPr lang="zh-CN" altLang="en-US" sz="2400" b="1" dirty="0" smtClean="0"/>
                    <a:t>11001</a:t>
                  </a:r>
                  <a:endParaRPr lang="zh-CN" altLang="en-US" sz="2400" b="1" dirty="0"/>
                </a:p>
              </p:txBody>
            </p:sp>
            <p:sp>
              <p:nvSpPr>
                <p:cNvPr id="28735" name="Rectangle 64"/>
                <p:cNvSpPr>
                  <a:spLocks noChangeArrowheads="1"/>
                </p:cNvSpPr>
                <p:nvPr/>
              </p:nvSpPr>
              <p:spPr bwMode="auto">
                <a:xfrm>
                  <a:off x="2187"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1" name="Group 67"/>
              <p:cNvGrpSpPr>
                <a:grpSpLocks/>
              </p:cNvGrpSpPr>
              <p:nvPr/>
            </p:nvGrpSpPr>
            <p:grpSpPr bwMode="auto">
              <a:xfrm>
                <a:off x="2826" y="768"/>
                <a:ext cx="639" cy="384"/>
                <a:chOff x="2826" y="768"/>
                <a:chExt cx="639" cy="384"/>
              </a:xfrm>
            </p:grpSpPr>
            <p:sp>
              <p:nvSpPr>
                <p:cNvPr id="28732" name="Rectangle 19"/>
                <p:cNvSpPr>
                  <a:spLocks noChangeArrowheads="1"/>
                </p:cNvSpPr>
                <p:nvPr/>
              </p:nvSpPr>
              <p:spPr bwMode="auto">
                <a:xfrm>
                  <a:off x="2869" y="768"/>
                  <a:ext cx="553" cy="384"/>
                </a:xfrm>
                <a:prstGeom prst="rect">
                  <a:avLst/>
                </a:prstGeom>
                <a:noFill/>
                <a:ln w="9525">
                  <a:noFill/>
                  <a:miter lim="800000"/>
                  <a:headEnd/>
                  <a:tailEnd/>
                </a:ln>
              </p:spPr>
              <p:txBody>
                <a:bodyPr anchor="ctr"/>
                <a:lstStyle/>
                <a:p>
                  <a:pPr algn="ctr"/>
                  <a:r>
                    <a:rPr lang="zh-CN" altLang="en-US" sz="2400" b="1" dirty="0" smtClean="0"/>
                    <a:t>625</a:t>
                  </a:r>
                  <a:endParaRPr lang="zh-CN" altLang="en-US" sz="2400" b="1" dirty="0"/>
                </a:p>
              </p:txBody>
            </p:sp>
            <p:sp>
              <p:nvSpPr>
                <p:cNvPr id="28733" name="Rectangle 66"/>
                <p:cNvSpPr>
                  <a:spLocks noChangeArrowheads="1"/>
                </p:cNvSpPr>
                <p:nvPr/>
              </p:nvSpPr>
              <p:spPr bwMode="auto">
                <a:xfrm>
                  <a:off x="2826"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2" name="Group 69"/>
              <p:cNvGrpSpPr>
                <a:grpSpLocks/>
              </p:cNvGrpSpPr>
              <p:nvPr/>
            </p:nvGrpSpPr>
            <p:grpSpPr bwMode="auto">
              <a:xfrm>
                <a:off x="0" y="1152"/>
                <a:ext cx="426" cy="384"/>
                <a:chOff x="0" y="1152"/>
                <a:chExt cx="426" cy="384"/>
              </a:xfrm>
            </p:grpSpPr>
            <p:sp>
              <p:nvSpPr>
                <p:cNvPr id="28730" name="Rectangle 20"/>
                <p:cNvSpPr>
                  <a:spLocks noChangeArrowheads="1"/>
                </p:cNvSpPr>
                <p:nvPr/>
              </p:nvSpPr>
              <p:spPr bwMode="auto">
                <a:xfrm>
                  <a:off x="43" y="1152"/>
                  <a:ext cx="340"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28731" name="Rectangle 68"/>
                <p:cNvSpPr>
                  <a:spLocks noChangeArrowheads="1"/>
                </p:cNvSpPr>
                <p:nvPr/>
              </p:nvSpPr>
              <p:spPr bwMode="auto">
                <a:xfrm>
                  <a:off x="0" y="1152"/>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23" name="Group 71"/>
              <p:cNvGrpSpPr>
                <a:grpSpLocks/>
              </p:cNvGrpSpPr>
              <p:nvPr/>
            </p:nvGrpSpPr>
            <p:grpSpPr bwMode="auto">
              <a:xfrm>
                <a:off x="426" y="1152"/>
                <a:ext cx="483" cy="384"/>
                <a:chOff x="426" y="1152"/>
                <a:chExt cx="483" cy="384"/>
              </a:xfrm>
            </p:grpSpPr>
            <p:sp>
              <p:nvSpPr>
                <p:cNvPr id="28728" name="Rectangle 21"/>
                <p:cNvSpPr>
                  <a:spLocks noChangeArrowheads="1"/>
                </p:cNvSpPr>
                <p:nvPr/>
              </p:nvSpPr>
              <p:spPr bwMode="auto">
                <a:xfrm>
                  <a:off x="469" y="1152"/>
                  <a:ext cx="397" cy="384"/>
                </a:xfrm>
                <a:prstGeom prst="rect">
                  <a:avLst/>
                </a:prstGeom>
                <a:noFill/>
                <a:ln w="9525">
                  <a:noFill/>
                  <a:miter lim="800000"/>
                  <a:headEnd/>
                  <a:tailEnd/>
                </a:ln>
              </p:spPr>
              <p:txBody>
                <a:bodyPr anchor="ctr"/>
                <a:lstStyle/>
                <a:p>
                  <a:pPr algn="ctr"/>
                  <a:r>
                    <a:rPr lang="zh-CN" altLang="en-US" sz="2400" b="1" dirty="0" smtClean="0"/>
                    <a:t>11000</a:t>
                  </a:r>
                  <a:endParaRPr lang="zh-CN" altLang="en-US" sz="2400" b="1" dirty="0"/>
                </a:p>
              </p:txBody>
            </p:sp>
            <p:sp>
              <p:nvSpPr>
                <p:cNvPr id="28729" name="Rectangle 70"/>
                <p:cNvSpPr>
                  <a:spLocks noChangeArrowheads="1"/>
                </p:cNvSpPr>
                <p:nvPr/>
              </p:nvSpPr>
              <p:spPr bwMode="auto">
                <a:xfrm>
                  <a:off x="426" y="1152"/>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24" name="Group 73"/>
              <p:cNvGrpSpPr>
                <a:grpSpLocks/>
              </p:cNvGrpSpPr>
              <p:nvPr/>
            </p:nvGrpSpPr>
            <p:grpSpPr bwMode="auto">
              <a:xfrm>
                <a:off x="909" y="1152"/>
                <a:ext cx="639" cy="384"/>
                <a:chOff x="909" y="1152"/>
                <a:chExt cx="639" cy="384"/>
              </a:xfrm>
            </p:grpSpPr>
            <p:sp>
              <p:nvSpPr>
                <p:cNvPr id="28726" name="Rectangle 22"/>
                <p:cNvSpPr>
                  <a:spLocks noChangeArrowheads="1"/>
                </p:cNvSpPr>
                <p:nvPr/>
              </p:nvSpPr>
              <p:spPr bwMode="auto">
                <a:xfrm>
                  <a:off x="952" y="1152"/>
                  <a:ext cx="553"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28727" name="Rectangle 72"/>
                <p:cNvSpPr>
                  <a:spLocks noChangeArrowheads="1"/>
                </p:cNvSpPr>
                <p:nvPr/>
              </p:nvSpPr>
              <p:spPr bwMode="auto">
                <a:xfrm>
                  <a:off x="909"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5" name="Group 75"/>
              <p:cNvGrpSpPr>
                <a:grpSpLocks/>
              </p:cNvGrpSpPr>
              <p:nvPr/>
            </p:nvGrpSpPr>
            <p:grpSpPr bwMode="auto">
              <a:xfrm>
                <a:off x="1548" y="1152"/>
                <a:ext cx="639" cy="384"/>
                <a:chOff x="1548" y="1152"/>
                <a:chExt cx="639" cy="384"/>
              </a:xfrm>
            </p:grpSpPr>
            <p:sp>
              <p:nvSpPr>
                <p:cNvPr id="28724" name="Rectangle 23"/>
                <p:cNvSpPr>
                  <a:spLocks noChangeArrowheads="1"/>
                </p:cNvSpPr>
                <p:nvPr/>
              </p:nvSpPr>
              <p:spPr bwMode="auto">
                <a:xfrm>
                  <a:off x="1591" y="1152"/>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28725" name="Rectangle 74"/>
                <p:cNvSpPr>
                  <a:spLocks noChangeArrowheads="1"/>
                </p:cNvSpPr>
                <p:nvPr/>
              </p:nvSpPr>
              <p:spPr bwMode="auto">
                <a:xfrm>
                  <a:off x="1548"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6" name="Group 77"/>
              <p:cNvGrpSpPr>
                <a:grpSpLocks/>
              </p:cNvGrpSpPr>
              <p:nvPr/>
            </p:nvGrpSpPr>
            <p:grpSpPr bwMode="auto">
              <a:xfrm>
                <a:off x="2187" y="1152"/>
                <a:ext cx="639" cy="384"/>
                <a:chOff x="2187" y="1152"/>
                <a:chExt cx="639" cy="384"/>
              </a:xfrm>
            </p:grpSpPr>
            <p:sp>
              <p:nvSpPr>
                <p:cNvPr id="28722" name="Rectangle 24"/>
                <p:cNvSpPr>
                  <a:spLocks noChangeArrowheads="1"/>
                </p:cNvSpPr>
                <p:nvPr/>
              </p:nvSpPr>
              <p:spPr bwMode="auto">
                <a:xfrm>
                  <a:off x="2230" y="1152"/>
                  <a:ext cx="553"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28723" name="Rectangle 76"/>
                <p:cNvSpPr>
                  <a:spLocks noChangeArrowheads="1"/>
                </p:cNvSpPr>
                <p:nvPr/>
              </p:nvSpPr>
              <p:spPr bwMode="auto">
                <a:xfrm>
                  <a:off x="2187"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79"/>
              <p:cNvGrpSpPr>
                <a:grpSpLocks/>
              </p:cNvGrpSpPr>
              <p:nvPr/>
            </p:nvGrpSpPr>
            <p:grpSpPr bwMode="auto">
              <a:xfrm>
                <a:off x="2826" y="1152"/>
                <a:ext cx="639" cy="384"/>
                <a:chOff x="2826" y="1152"/>
                <a:chExt cx="639" cy="384"/>
              </a:xfrm>
            </p:grpSpPr>
            <p:sp>
              <p:nvSpPr>
                <p:cNvPr id="28720" name="Rectangle 25"/>
                <p:cNvSpPr>
                  <a:spLocks noChangeArrowheads="1"/>
                </p:cNvSpPr>
                <p:nvPr/>
              </p:nvSpPr>
              <p:spPr bwMode="auto">
                <a:xfrm>
                  <a:off x="2869" y="1152"/>
                  <a:ext cx="553" cy="384"/>
                </a:xfrm>
                <a:prstGeom prst="rect">
                  <a:avLst/>
                </a:prstGeom>
                <a:noFill/>
                <a:ln w="9525">
                  <a:noFill/>
                  <a:miter lim="800000"/>
                  <a:headEnd/>
                  <a:tailEnd/>
                </a:ln>
              </p:spPr>
              <p:txBody>
                <a:bodyPr anchor="ctr"/>
                <a:lstStyle/>
                <a:p>
                  <a:pPr algn="ctr"/>
                  <a:r>
                    <a:rPr lang="zh-CN" altLang="en-US" sz="2400" b="1" dirty="0" smtClean="0"/>
                    <a:t>729</a:t>
                  </a:r>
                  <a:endParaRPr lang="zh-CN" altLang="en-US" sz="2400" b="1" dirty="0"/>
                </a:p>
              </p:txBody>
            </p:sp>
            <p:sp>
              <p:nvSpPr>
                <p:cNvPr id="28721" name="Rectangle 78"/>
                <p:cNvSpPr>
                  <a:spLocks noChangeArrowheads="1"/>
                </p:cNvSpPr>
                <p:nvPr/>
              </p:nvSpPr>
              <p:spPr bwMode="auto">
                <a:xfrm>
                  <a:off x="2826"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81"/>
              <p:cNvGrpSpPr>
                <a:grpSpLocks/>
              </p:cNvGrpSpPr>
              <p:nvPr/>
            </p:nvGrpSpPr>
            <p:grpSpPr bwMode="auto">
              <a:xfrm>
                <a:off x="0" y="1536"/>
                <a:ext cx="426" cy="384"/>
                <a:chOff x="0" y="1536"/>
                <a:chExt cx="426" cy="384"/>
              </a:xfrm>
            </p:grpSpPr>
            <p:sp>
              <p:nvSpPr>
                <p:cNvPr id="28718" name="Rectangle 26"/>
                <p:cNvSpPr>
                  <a:spLocks noChangeArrowheads="1"/>
                </p:cNvSpPr>
                <p:nvPr/>
              </p:nvSpPr>
              <p:spPr bwMode="auto">
                <a:xfrm>
                  <a:off x="43" y="1536"/>
                  <a:ext cx="340"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28719" name="Rectangle 80"/>
                <p:cNvSpPr>
                  <a:spLocks noChangeArrowheads="1"/>
                </p:cNvSpPr>
                <p:nvPr/>
              </p:nvSpPr>
              <p:spPr bwMode="auto">
                <a:xfrm>
                  <a:off x="0" y="1536"/>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83"/>
              <p:cNvGrpSpPr>
                <a:grpSpLocks/>
              </p:cNvGrpSpPr>
              <p:nvPr/>
            </p:nvGrpSpPr>
            <p:grpSpPr bwMode="auto">
              <a:xfrm>
                <a:off x="426" y="1536"/>
                <a:ext cx="483" cy="384"/>
                <a:chOff x="426" y="1536"/>
                <a:chExt cx="483" cy="384"/>
              </a:xfrm>
            </p:grpSpPr>
            <p:sp>
              <p:nvSpPr>
                <p:cNvPr id="28716" name="Rectangle 27"/>
                <p:cNvSpPr>
                  <a:spLocks noChangeArrowheads="1"/>
                </p:cNvSpPr>
                <p:nvPr/>
              </p:nvSpPr>
              <p:spPr bwMode="auto">
                <a:xfrm>
                  <a:off x="469" y="1536"/>
                  <a:ext cx="397" cy="384"/>
                </a:xfrm>
                <a:prstGeom prst="rect">
                  <a:avLst/>
                </a:prstGeom>
                <a:noFill/>
                <a:ln w="9525">
                  <a:noFill/>
                  <a:miter lim="800000"/>
                  <a:headEnd/>
                  <a:tailEnd/>
                </a:ln>
              </p:spPr>
              <p:txBody>
                <a:bodyPr anchor="ctr"/>
                <a:lstStyle/>
                <a:p>
                  <a:pPr algn="ctr"/>
                  <a:r>
                    <a:rPr lang="zh-CN" altLang="en-US" sz="2400" b="1" dirty="0" smtClean="0"/>
                    <a:t>10011</a:t>
                  </a:r>
                  <a:endParaRPr lang="zh-CN" altLang="en-US" sz="2400" b="1" dirty="0"/>
                </a:p>
              </p:txBody>
            </p:sp>
            <p:sp>
              <p:nvSpPr>
                <p:cNvPr id="28717" name="Rectangle 82"/>
                <p:cNvSpPr>
                  <a:spLocks noChangeArrowheads="1"/>
                </p:cNvSpPr>
                <p:nvPr/>
              </p:nvSpPr>
              <p:spPr bwMode="auto">
                <a:xfrm>
                  <a:off x="426" y="1536"/>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85"/>
              <p:cNvGrpSpPr>
                <a:grpSpLocks/>
              </p:cNvGrpSpPr>
              <p:nvPr/>
            </p:nvGrpSpPr>
            <p:grpSpPr bwMode="auto">
              <a:xfrm>
                <a:off x="909" y="1536"/>
                <a:ext cx="639" cy="384"/>
                <a:chOff x="909" y="1536"/>
                <a:chExt cx="639" cy="384"/>
              </a:xfrm>
            </p:grpSpPr>
            <p:sp>
              <p:nvSpPr>
                <p:cNvPr id="28714" name="Rectangle 28"/>
                <p:cNvSpPr>
                  <a:spLocks noChangeArrowheads="1"/>
                </p:cNvSpPr>
                <p:nvPr/>
              </p:nvSpPr>
              <p:spPr bwMode="auto">
                <a:xfrm>
                  <a:off x="952" y="1536"/>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28715" name="Rectangle 84"/>
                <p:cNvSpPr>
                  <a:spLocks noChangeArrowheads="1"/>
                </p:cNvSpPr>
                <p:nvPr/>
              </p:nvSpPr>
              <p:spPr bwMode="auto">
                <a:xfrm>
                  <a:off x="909"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87"/>
              <p:cNvGrpSpPr>
                <a:grpSpLocks/>
              </p:cNvGrpSpPr>
              <p:nvPr/>
            </p:nvGrpSpPr>
            <p:grpSpPr bwMode="auto">
              <a:xfrm>
                <a:off x="1548" y="1536"/>
                <a:ext cx="639" cy="384"/>
                <a:chOff x="1548" y="1536"/>
                <a:chExt cx="639" cy="384"/>
              </a:xfrm>
            </p:grpSpPr>
            <p:sp>
              <p:nvSpPr>
                <p:cNvPr id="28712" name="Rectangle 29"/>
                <p:cNvSpPr>
                  <a:spLocks noChangeArrowheads="1"/>
                </p:cNvSpPr>
                <p:nvPr/>
              </p:nvSpPr>
              <p:spPr bwMode="auto">
                <a:xfrm>
                  <a:off x="1591" y="1536"/>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28713" name="Rectangle 86"/>
                <p:cNvSpPr>
                  <a:spLocks noChangeArrowheads="1"/>
                </p:cNvSpPr>
                <p:nvPr/>
              </p:nvSpPr>
              <p:spPr bwMode="auto">
                <a:xfrm>
                  <a:off x="1548"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8672" name="Group 89"/>
              <p:cNvGrpSpPr>
                <a:grpSpLocks/>
              </p:cNvGrpSpPr>
              <p:nvPr/>
            </p:nvGrpSpPr>
            <p:grpSpPr bwMode="auto">
              <a:xfrm>
                <a:off x="2187" y="1536"/>
                <a:ext cx="639" cy="384"/>
                <a:chOff x="2187" y="1536"/>
                <a:chExt cx="639" cy="384"/>
              </a:xfrm>
            </p:grpSpPr>
            <p:sp>
              <p:nvSpPr>
                <p:cNvPr id="28710" name="Rectangle 30"/>
                <p:cNvSpPr>
                  <a:spLocks noChangeArrowheads="1"/>
                </p:cNvSpPr>
                <p:nvPr/>
              </p:nvSpPr>
              <p:spPr bwMode="auto">
                <a:xfrm>
                  <a:off x="2230" y="1536"/>
                  <a:ext cx="553" cy="384"/>
                </a:xfrm>
                <a:prstGeom prst="rect">
                  <a:avLst/>
                </a:prstGeom>
                <a:noFill/>
                <a:ln w="9525">
                  <a:noFill/>
                  <a:miter lim="800000"/>
                  <a:headEnd/>
                  <a:tailEnd/>
                </a:ln>
              </p:spPr>
              <p:txBody>
                <a:bodyPr anchor="ctr"/>
                <a:lstStyle/>
                <a:p>
                  <a:pPr algn="ctr"/>
                  <a:r>
                    <a:rPr lang="zh-CN" altLang="en-US" sz="2400" b="1" dirty="0" smtClean="0"/>
                    <a:t>10000</a:t>
                  </a:r>
                  <a:endParaRPr lang="zh-CN" altLang="en-US" sz="2400" b="1" dirty="0"/>
                </a:p>
              </p:txBody>
            </p:sp>
            <p:sp>
              <p:nvSpPr>
                <p:cNvPr id="28711" name="Rectangle 88"/>
                <p:cNvSpPr>
                  <a:spLocks noChangeArrowheads="1"/>
                </p:cNvSpPr>
                <p:nvPr/>
              </p:nvSpPr>
              <p:spPr bwMode="auto">
                <a:xfrm>
                  <a:off x="2187"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8673" name="Group 91"/>
              <p:cNvGrpSpPr>
                <a:grpSpLocks/>
              </p:cNvGrpSpPr>
              <p:nvPr/>
            </p:nvGrpSpPr>
            <p:grpSpPr bwMode="auto">
              <a:xfrm>
                <a:off x="2826" y="1536"/>
                <a:ext cx="639" cy="384"/>
                <a:chOff x="2826" y="1536"/>
                <a:chExt cx="639" cy="384"/>
              </a:xfrm>
            </p:grpSpPr>
            <p:sp>
              <p:nvSpPr>
                <p:cNvPr id="28708" name="Rectangle 31"/>
                <p:cNvSpPr>
                  <a:spLocks noChangeArrowheads="1"/>
                </p:cNvSpPr>
                <p:nvPr/>
              </p:nvSpPr>
              <p:spPr bwMode="auto">
                <a:xfrm>
                  <a:off x="2869" y="1536"/>
                  <a:ext cx="553" cy="384"/>
                </a:xfrm>
                <a:prstGeom prst="rect">
                  <a:avLst/>
                </a:prstGeom>
                <a:noFill/>
                <a:ln w="9525">
                  <a:noFill/>
                  <a:miter lim="800000"/>
                  <a:headEnd/>
                  <a:tailEnd/>
                </a:ln>
              </p:spPr>
              <p:txBody>
                <a:bodyPr anchor="ctr"/>
                <a:lstStyle/>
                <a:p>
                  <a:pPr algn="ctr"/>
                  <a:r>
                    <a:rPr lang="zh-CN" altLang="en-US" sz="2400" b="1" dirty="0" smtClean="0"/>
                    <a:t>256</a:t>
                  </a:r>
                  <a:endParaRPr lang="zh-CN" altLang="en-US" sz="2400" b="1" dirty="0"/>
                </a:p>
              </p:txBody>
            </p:sp>
            <p:sp>
              <p:nvSpPr>
                <p:cNvPr id="28709" name="Rectangle 90"/>
                <p:cNvSpPr>
                  <a:spLocks noChangeArrowheads="1"/>
                </p:cNvSpPr>
                <p:nvPr/>
              </p:nvSpPr>
              <p:spPr bwMode="auto">
                <a:xfrm>
                  <a:off x="2826" y="1536"/>
                  <a:ext cx="639" cy="384"/>
                </a:xfrm>
                <a:prstGeom prst="rect">
                  <a:avLst/>
                </a:prstGeom>
                <a:noFill/>
                <a:ln w="7">
                  <a:solidFill>
                    <a:srgbClr val="A0A0A0"/>
                  </a:solidFill>
                  <a:miter lim="800000"/>
                  <a:headEnd/>
                  <a:tailEnd/>
                </a:ln>
              </p:spPr>
              <p:txBody>
                <a:bodyPr wrap="none"/>
                <a:lstStyle/>
                <a:p>
                  <a:endParaRPr lang="zh-CN" altLang="en-US"/>
                </a:p>
              </p:txBody>
            </p:sp>
          </p:grpSp>
        </p:grpSp>
        <p:sp>
          <p:nvSpPr>
            <p:cNvPr id="28677" name="Rectangle 93"/>
            <p:cNvSpPr>
              <a:spLocks noChangeArrowheads="1"/>
            </p:cNvSpPr>
            <p:nvPr/>
          </p:nvSpPr>
          <p:spPr bwMode="auto">
            <a:xfrm>
              <a:off x="-3" y="-3"/>
              <a:ext cx="3471" cy="1926"/>
            </a:xfrm>
            <a:prstGeom prst="rect">
              <a:avLst/>
            </a:prstGeom>
            <a:noFill/>
            <a:ln w="9525">
              <a:solidFill>
                <a:srgbClr val="A0A0A0"/>
              </a:solidFill>
              <a:miter lim="800000"/>
              <a:headEnd/>
              <a:tailEnd/>
            </a:ln>
          </p:spPr>
          <p:txBody>
            <a:bodyPr wrap="none"/>
            <a:lstStyle/>
            <a:p>
              <a:endParaRPr lang="zh-CN" altLang="en-US"/>
            </a:p>
          </p:txBody>
        </p:sp>
      </p:grpSp>
      <p:sp>
        <p:nvSpPr>
          <p:cNvPr id="28675" name="Text Box 95"/>
          <p:cNvSpPr txBox="1">
            <a:spLocks noChangeArrowheads="1"/>
          </p:cNvSpPr>
          <p:nvPr/>
        </p:nvSpPr>
        <p:spPr bwMode="auto">
          <a:xfrm>
            <a:off x="3124200" y="685800"/>
            <a:ext cx="44958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00000"/>
                </a:solidFill>
                <a:latin typeface="Times New Roman" pitchFamily="18" charset="0"/>
                <a:ea typeface="+mj-ea"/>
                <a:cs typeface="Times New Roman" pitchFamily="18" charset="0"/>
              </a:rPr>
              <a:t>第0代种群的交叉情况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228600" y="1295400"/>
            <a:ext cx="8610600" cy="5181600"/>
            <a:chOff x="-3" y="-3"/>
            <a:chExt cx="3419" cy="1926"/>
          </a:xfrm>
        </p:grpSpPr>
        <p:grpSp>
          <p:nvGrpSpPr>
            <p:cNvPr id="3" name="Group 92"/>
            <p:cNvGrpSpPr>
              <a:grpSpLocks/>
            </p:cNvGrpSpPr>
            <p:nvPr/>
          </p:nvGrpSpPr>
          <p:grpSpPr bwMode="auto">
            <a:xfrm>
              <a:off x="0" y="0"/>
              <a:ext cx="3413" cy="1920"/>
              <a:chOff x="0" y="0"/>
              <a:chExt cx="3413" cy="1920"/>
            </a:xfrm>
          </p:grpSpPr>
          <p:grpSp>
            <p:nvGrpSpPr>
              <p:cNvPr id="4" name="Group 33"/>
              <p:cNvGrpSpPr>
                <a:grpSpLocks/>
              </p:cNvGrpSpPr>
              <p:nvPr/>
            </p:nvGrpSpPr>
            <p:grpSpPr bwMode="auto">
              <a:xfrm>
                <a:off x="0" y="0"/>
                <a:ext cx="369" cy="384"/>
                <a:chOff x="0" y="0"/>
                <a:chExt cx="369" cy="384"/>
              </a:xfrm>
            </p:grpSpPr>
            <p:sp>
              <p:nvSpPr>
                <p:cNvPr id="29790" name="Rectangle 2"/>
                <p:cNvSpPr>
                  <a:spLocks noChangeArrowheads="1"/>
                </p:cNvSpPr>
                <p:nvPr/>
              </p:nvSpPr>
              <p:spPr bwMode="auto">
                <a:xfrm>
                  <a:off x="43" y="0"/>
                  <a:ext cx="283" cy="384"/>
                </a:xfrm>
                <a:prstGeom prst="rect">
                  <a:avLst/>
                </a:prstGeom>
                <a:noFill/>
                <a:ln w="9525">
                  <a:noFill/>
                  <a:miter lim="800000"/>
                  <a:headEnd/>
                  <a:tailEnd/>
                </a:ln>
              </p:spPr>
              <p:txBody>
                <a:bodyPr anchor="ctr"/>
                <a:lstStyle/>
                <a:p>
                  <a:pPr algn="ctr"/>
                  <a:r>
                    <a:rPr lang="zh-CN" altLang="en-US" sz="2000" b="1" dirty="0" smtClean="0"/>
                    <a:t>序号</a:t>
                  </a:r>
                  <a:endParaRPr lang="zh-CN" altLang="en-US" sz="2000" b="1" dirty="0"/>
                </a:p>
              </p:txBody>
            </p:sp>
            <p:sp>
              <p:nvSpPr>
                <p:cNvPr id="29791" name="Rectangle 32"/>
                <p:cNvSpPr>
                  <a:spLocks noChangeArrowheads="1"/>
                </p:cNvSpPr>
                <p:nvPr/>
              </p:nvSpPr>
              <p:spPr bwMode="auto">
                <a:xfrm>
                  <a:off x="0" y="0"/>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5" name="Group 35"/>
              <p:cNvGrpSpPr>
                <a:grpSpLocks/>
              </p:cNvGrpSpPr>
              <p:nvPr/>
            </p:nvGrpSpPr>
            <p:grpSpPr bwMode="auto">
              <a:xfrm>
                <a:off x="369" y="0"/>
                <a:ext cx="514" cy="384"/>
                <a:chOff x="369" y="0"/>
                <a:chExt cx="514" cy="384"/>
              </a:xfrm>
            </p:grpSpPr>
            <p:sp>
              <p:nvSpPr>
                <p:cNvPr id="29788" name="Rectangle 3"/>
                <p:cNvSpPr>
                  <a:spLocks noChangeArrowheads="1"/>
                </p:cNvSpPr>
                <p:nvPr/>
              </p:nvSpPr>
              <p:spPr bwMode="auto">
                <a:xfrm>
                  <a:off x="412" y="0"/>
                  <a:ext cx="428" cy="384"/>
                </a:xfrm>
                <a:prstGeom prst="rect">
                  <a:avLst/>
                </a:prstGeom>
                <a:noFill/>
                <a:ln w="9525">
                  <a:noFill/>
                  <a:miter lim="800000"/>
                  <a:headEnd/>
                  <a:tailEnd/>
                </a:ln>
              </p:spPr>
              <p:txBody>
                <a:bodyPr anchor="ctr"/>
                <a:lstStyle/>
                <a:p>
                  <a:pPr algn="ctr"/>
                  <a:r>
                    <a:rPr lang="zh-CN" altLang="en-US" sz="2000" b="1" dirty="0" smtClean="0"/>
                    <a:t>群体</a:t>
                  </a:r>
                  <a:endParaRPr lang="zh-CN" altLang="en-US" sz="2000" b="1" dirty="0"/>
                </a:p>
              </p:txBody>
            </p:sp>
            <p:sp>
              <p:nvSpPr>
                <p:cNvPr id="29789" name="Rectangle 34"/>
                <p:cNvSpPr>
                  <a:spLocks noChangeArrowheads="1"/>
                </p:cNvSpPr>
                <p:nvPr/>
              </p:nvSpPr>
              <p:spPr bwMode="auto">
                <a:xfrm>
                  <a:off x="369" y="0"/>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6" name="Group 37"/>
              <p:cNvGrpSpPr>
                <a:grpSpLocks/>
              </p:cNvGrpSpPr>
              <p:nvPr/>
            </p:nvGrpSpPr>
            <p:grpSpPr bwMode="auto">
              <a:xfrm>
                <a:off x="883" y="0"/>
                <a:ext cx="514" cy="384"/>
                <a:chOff x="883" y="0"/>
                <a:chExt cx="514" cy="384"/>
              </a:xfrm>
            </p:grpSpPr>
            <p:sp>
              <p:nvSpPr>
                <p:cNvPr id="29786" name="Rectangle 4"/>
                <p:cNvSpPr>
                  <a:spLocks noChangeArrowheads="1"/>
                </p:cNvSpPr>
                <p:nvPr/>
              </p:nvSpPr>
              <p:spPr bwMode="auto">
                <a:xfrm>
                  <a:off x="926" y="0"/>
                  <a:ext cx="428" cy="384"/>
                </a:xfrm>
                <a:prstGeom prst="rect">
                  <a:avLst/>
                </a:prstGeom>
                <a:noFill/>
                <a:ln w="9525">
                  <a:noFill/>
                  <a:miter lim="800000"/>
                  <a:headEnd/>
                  <a:tailEnd/>
                </a:ln>
              </p:spPr>
              <p:txBody>
                <a:bodyPr anchor="ctr"/>
                <a:lstStyle/>
                <a:p>
                  <a:pPr algn="ctr"/>
                  <a:r>
                    <a:rPr lang="zh-CN" altLang="en-US" sz="2000" b="1" dirty="0"/>
                    <a:t>适应</a:t>
                  </a:r>
                  <a:r>
                    <a:rPr lang="zh-CN" altLang="en-US" sz="2000" b="1" dirty="0" smtClean="0"/>
                    <a:t>值</a:t>
                  </a:r>
                  <a:endParaRPr lang="zh-CN" altLang="en-US" sz="2000" b="1" dirty="0"/>
                </a:p>
              </p:txBody>
            </p:sp>
            <p:sp>
              <p:nvSpPr>
                <p:cNvPr id="29787" name="Rectangle 36"/>
                <p:cNvSpPr>
                  <a:spLocks noChangeArrowheads="1"/>
                </p:cNvSpPr>
                <p:nvPr/>
              </p:nvSpPr>
              <p:spPr bwMode="auto">
                <a:xfrm>
                  <a:off x="883" y="0"/>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7" name="Group 39"/>
              <p:cNvGrpSpPr>
                <a:grpSpLocks/>
              </p:cNvGrpSpPr>
              <p:nvPr/>
            </p:nvGrpSpPr>
            <p:grpSpPr bwMode="auto">
              <a:xfrm>
                <a:off x="1397" y="0"/>
                <a:ext cx="778" cy="384"/>
                <a:chOff x="1397" y="0"/>
                <a:chExt cx="778" cy="384"/>
              </a:xfrm>
            </p:grpSpPr>
            <p:sp>
              <p:nvSpPr>
                <p:cNvPr id="29784" name="Rectangle 5"/>
                <p:cNvSpPr>
                  <a:spLocks noChangeArrowheads="1"/>
                </p:cNvSpPr>
                <p:nvPr/>
              </p:nvSpPr>
              <p:spPr bwMode="auto">
                <a:xfrm>
                  <a:off x="1440" y="0"/>
                  <a:ext cx="692" cy="384"/>
                </a:xfrm>
                <a:prstGeom prst="rect">
                  <a:avLst/>
                </a:prstGeom>
                <a:noFill/>
                <a:ln w="9525">
                  <a:noFill/>
                  <a:miter lim="800000"/>
                  <a:headEnd/>
                  <a:tailEnd/>
                </a:ln>
              </p:spPr>
              <p:txBody>
                <a:bodyPr anchor="ctr"/>
                <a:lstStyle/>
                <a:p>
                  <a:pPr algn="ctr"/>
                  <a:r>
                    <a:rPr lang="zh-CN" altLang="en-US" sz="2000" b="1" dirty="0"/>
                    <a:t>选择概率</a:t>
                  </a:r>
                  <a:r>
                    <a:rPr lang="zh-CN" altLang="en-US" sz="2000" b="1" dirty="0" smtClean="0"/>
                    <a:t>（％）</a:t>
                  </a:r>
                  <a:endParaRPr lang="zh-CN" altLang="en-US" sz="2000" b="1" dirty="0"/>
                </a:p>
              </p:txBody>
            </p:sp>
            <p:sp>
              <p:nvSpPr>
                <p:cNvPr id="29785" name="Rectangle 38"/>
                <p:cNvSpPr>
                  <a:spLocks noChangeArrowheads="1"/>
                </p:cNvSpPr>
                <p:nvPr/>
              </p:nvSpPr>
              <p:spPr bwMode="auto">
                <a:xfrm>
                  <a:off x="1397" y="0"/>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8" name="Group 41"/>
              <p:cNvGrpSpPr>
                <a:grpSpLocks/>
              </p:cNvGrpSpPr>
              <p:nvPr/>
            </p:nvGrpSpPr>
            <p:grpSpPr bwMode="auto">
              <a:xfrm>
                <a:off x="2175" y="0"/>
                <a:ext cx="619" cy="384"/>
                <a:chOff x="2175" y="0"/>
                <a:chExt cx="619" cy="384"/>
              </a:xfrm>
            </p:grpSpPr>
            <p:sp>
              <p:nvSpPr>
                <p:cNvPr id="29782" name="Rectangle 6"/>
                <p:cNvSpPr>
                  <a:spLocks noChangeArrowheads="1"/>
                </p:cNvSpPr>
                <p:nvPr/>
              </p:nvSpPr>
              <p:spPr bwMode="auto">
                <a:xfrm>
                  <a:off x="2218" y="0"/>
                  <a:ext cx="533" cy="384"/>
                </a:xfrm>
                <a:prstGeom prst="rect">
                  <a:avLst/>
                </a:prstGeom>
                <a:noFill/>
                <a:ln w="9525">
                  <a:noFill/>
                  <a:miter lim="800000"/>
                  <a:headEnd/>
                  <a:tailEnd/>
                </a:ln>
              </p:spPr>
              <p:txBody>
                <a:bodyPr anchor="ctr"/>
                <a:lstStyle/>
                <a:p>
                  <a:pPr algn="ctr"/>
                  <a:r>
                    <a:rPr lang="zh-CN" altLang="en-US" sz="2000" b="1" dirty="0"/>
                    <a:t>期望</a:t>
                  </a:r>
                  <a:r>
                    <a:rPr lang="zh-CN" altLang="en-US" sz="2000" b="1" dirty="0" smtClean="0"/>
                    <a:t>次数</a:t>
                  </a:r>
                  <a:endParaRPr lang="zh-CN" altLang="en-US" sz="2000" b="1" dirty="0"/>
                </a:p>
              </p:txBody>
            </p:sp>
            <p:sp>
              <p:nvSpPr>
                <p:cNvPr id="29783" name="Rectangle 40"/>
                <p:cNvSpPr>
                  <a:spLocks noChangeArrowheads="1"/>
                </p:cNvSpPr>
                <p:nvPr/>
              </p:nvSpPr>
              <p:spPr bwMode="auto">
                <a:xfrm>
                  <a:off x="2175" y="0"/>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9" name="Group 43"/>
              <p:cNvGrpSpPr>
                <a:grpSpLocks/>
              </p:cNvGrpSpPr>
              <p:nvPr/>
            </p:nvGrpSpPr>
            <p:grpSpPr bwMode="auto">
              <a:xfrm>
                <a:off x="2794" y="0"/>
                <a:ext cx="619" cy="384"/>
                <a:chOff x="2794" y="0"/>
                <a:chExt cx="619" cy="384"/>
              </a:xfrm>
            </p:grpSpPr>
            <p:sp>
              <p:nvSpPr>
                <p:cNvPr id="29780" name="Rectangle 7"/>
                <p:cNvSpPr>
                  <a:spLocks noChangeArrowheads="1"/>
                </p:cNvSpPr>
                <p:nvPr/>
              </p:nvSpPr>
              <p:spPr bwMode="auto">
                <a:xfrm>
                  <a:off x="2837" y="0"/>
                  <a:ext cx="533" cy="384"/>
                </a:xfrm>
                <a:prstGeom prst="rect">
                  <a:avLst/>
                </a:prstGeom>
                <a:noFill/>
                <a:ln w="9525">
                  <a:noFill/>
                  <a:miter lim="800000"/>
                  <a:headEnd/>
                  <a:tailEnd/>
                </a:ln>
              </p:spPr>
              <p:txBody>
                <a:bodyPr anchor="ctr"/>
                <a:lstStyle/>
                <a:p>
                  <a:pPr algn="ctr"/>
                  <a:r>
                    <a:rPr lang="zh-CN" altLang="en-US" sz="2000" b="1" dirty="0"/>
                    <a:t>选中</a:t>
                  </a:r>
                  <a:r>
                    <a:rPr lang="zh-CN" altLang="en-US" sz="2000" b="1" dirty="0" smtClean="0"/>
                    <a:t>次数</a:t>
                  </a:r>
                  <a:endParaRPr lang="zh-CN" altLang="en-US" sz="2000" b="1" dirty="0"/>
                </a:p>
              </p:txBody>
            </p:sp>
            <p:sp>
              <p:nvSpPr>
                <p:cNvPr id="29781" name="Rectangle 42"/>
                <p:cNvSpPr>
                  <a:spLocks noChangeArrowheads="1"/>
                </p:cNvSpPr>
                <p:nvPr/>
              </p:nvSpPr>
              <p:spPr bwMode="auto">
                <a:xfrm>
                  <a:off x="2794" y="0"/>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10" name="Group 45"/>
              <p:cNvGrpSpPr>
                <a:grpSpLocks/>
              </p:cNvGrpSpPr>
              <p:nvPr/>
            </p:nvGrpSpPr>
            <p:grpSpPr bwMode="auto">
              <a:xfrm>
                <a:off x="0" y="384"/>
                <a:ext cx="369" cy="384"/>
                <a:chOff x="0" y="384"/>
                <a:chExt cx="369" cy="384"/>
              </a:xfrm>
            </p:grpSpPr>
            <p:sp>
              <p:nvSpPr>
                <p:cNvPr id="29778" name="Rectangle 8"/>
                <p:cNvSpPr>
                  <a:spLocks noChangeArrowheads="1"/>
                </p:cNvSpPr>
                <p:nvPr/>
              </p:nvSpPr>
              <p:spPr bwMode="auto">
                <a:xfrm>
                  <a:off x="43" y="384"/>
                  <a:ext cx="283" cy="384"/>
                </a:xfrm>
                <a:prstGeom prst="rect">
                  <a:avLst/>
                </a:prstGeom>
                <a:noFill/>
                <a:ln w="9525">
                  <a:noFill/>
                  <a:miter lim="800000"/>
                  <a:headEnd/>
                  <a:tailEnd/>
                </a:ln>
              </p:spPr>
              <p:txBody>
                <a:bodyPr anchor="ctr"/>
                <a:lstStyle/>
                <a:p>
                  <a:pPr algn="ctr"/>
                  <a:r>
                    <a:rPr lang="zh-CN" altLang="en-US" sz="2800" b="1" dirty="0" smtClean="0"/>
                    <a:t>1</a:t>
                  </a:r>
                  <a:endParaRPr lang="zh-CN" altLang="en-US" sz="2800" b="1" dirty="0"/>
                </a:p>
              </p:txBody>
            </p:sp>
            <p:sp>
              <p:nvSpPr>
                <p:cNvPr id="29779" name="Rectangle 44"/>
                <p:cNvSpPr>
                  <a:spLocks noChangeArrowheads="1"/>
                </p:cNvSpPr>
                <p:nvPr/>
              </p:nvSpPr>
              <p:spPr bwMode="auto">
                <a:xfrm>
                  <a:off x="0" y="384"/>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11" name="Group 47"/>
              <p:cNvGrpSpPr>
                <a:grpSpLocks/>
              </p:cNvGrpSpPr>
              <p:nvPr/>
            </p:nvGrpSpPr>
            <p:grpSpPr bwMode="auto">
              <a:xfrm>
                <a:off x="369" y="384"/>
                <a:ext cx="514" cy="384"/>
                <a:chOff x="369" y="384"/>
                <a:chExt cx="514" cy="384"/>
              </a:xfrm>
            </p:grpSpPr>
            <p:sp>
              <p:nvSpPr>
                <p:cNvPr id="29776" name="Rectangle 9"/>
                <p:cNvSpPr>
                  <a:spLocks noChangeArrowheads="1"/>
                </p:cNvSpPr>
                <p:nvPr/>
              </p:nvSpPr>
              <p:spPr bwMode="auto">
                <a:xfrm>
                  <a:off x="412" y="384"/>
                  <a:ext cx="428" cy="384"/>
                </a:xfrm>
                <a:prstGeom prst="rect">
                  <a:avLst/>
                </a:prstGeom>
                <a:noFill/>
                <a:ln w="9525">
                  <a:noFill/>
                  <a:miter lim="800000"/>
                  <a:headEnd/>
                  <a:tailEnd/>
                </a:ln>
              </p:spPr>
              <p:txBody>
                <a:bodyPr anchor="ctr"/>
                <a:lstStyle/>
                <a:p>
                  <a:pPr algn="ctr"/>
                  <a:r>
                    <a:rPr lang="zh-CN" altLang="en-US" sz="2800" b="1" dirty="0" smtClean="0"/>
                    <a:t>01100</a:t>
                  </a:r>
                  <a:endParaRPr lang="zh-CN" altLang="en-US" sz="2800" b="1" dirty="0"/>
                </a:p>
              </p:txBody>
            </p:sp>
            <p:sp>
              <p:nvSpPr>
                <p:cNvPr id="29777" name="Rectangle 46"/>
                <p:cNvSpPr>
                  <a:spLocks noChangeArrowheads="1"/>
                </p:cNvSpPr>
                <p:nvPr/>
              </p:nvSpPr>
              <p:spPr bwMode="auto">
                <a:xfrm>
                  <a:off x="369" y="384"/>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2" name="Group 49"/>
              <p:cNvGrpSpPr>
                <a:grpSpLocks/>
              </p:cNvGrpSpPr>
              <p:nvPr/>
            </p:nvGrpSpPr>
            <p:grpSpPr bwMode="auto">
              <a:xfrm>
                <a:off x="883" y="384"/>
                <a:ext cx="514" cy="384"/>
                <a:chOff x="883" y="384"/>
                <a:chExt cx="514" cy="384"/>
              </a:xfrm>
            </p:grpSpPr>
            <p:sp>
              <p:nvSpPr>
                <p:cNvPr id="29774" name="Rectangle 10"/>
                <p:cNvSpPr>
                  <a:spLocks noChangeArrowheads="1"/>
                </p:cNvSpPr>
                <p:nvPr/>
              </p:nvSpPr>
              <p:spPr bwMode="auto">
                <a:xfrm>
                  <a:off x="926" y="384"/>
                  <a:ext cx="428" cy="384"/>
                </a:xfrm>
                <a:prstGeom prst="rect">
                  <a:avLst/>
                </a:prstGeom>
                <a:noFill/>
                <a:ln w="9525">
                  <a:noFill/>
                  <a:miter lim="800000"/>
                  <a:headEnd/>
                  <a:tailEnd/>
                </a:ln>
              </p:spPr>
              <p:txBody>
                <a:bodyPr anchor="ctr"/>
                <a:lstStyle/>
                <a:p>
                  <a:pPr algn="ctr"/>
                  <a:r>
                    <a:rPr lang="zh-CN" altLang="en-US" sz="2800" b="1" dirty="0" smtClean="0"/>
                    <a:t>144</a:t>
                  </a:r>
                  <a:endParaRPr lang="zh-CN" altLang="en-US" sz="2800" b="1" dirty="0"/>
                </a:p>
              </p:txBody>
            </p:sp>
            <p:sp>
              <p:nvSpPr>
                <p:cNvPr id="29775" name="Rectangle 48"/>
                <p:cNvSpPr>
                  <a:spLocks noChangeArrowheads="1"/>
                </p:cNvSpPr>
                <p:nvPr/>
              </p:nvSpPr>
              <p:spPr bwMode="auto">
                <a:xfrm>
                  <a:off x="883" y="384"/>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3" name="Group 51"/>
              <p:cNvGrpSpPr>
                <a:grpSpLocks/>
              </p:cNvGrpSpPr>
              <p:nvPr/>
            </p:nvGrpSpPr>
            <p:grpSpPr bwMode="auto">
              <a:xfrm>
                <a:off x="1397" y="384"/>
                <a:ext cx="778" cy="384"/>
                <a:chOff x="1397" y="384"/>
                <a:chExt cx="778" cy="384"/>
              </a:xfrm>
            </p:grpSpPr>
            <p:sp>
              <p:nvSpPr>
                <p:cNvPr id="29772" name="Rectangle 11"/>
                <p:cNvSpPr>
                  <a:spLocks noChangeArrowheads="1"/>
                </p:cNvSpPr>
                <p:nvPr/>
              </p:nvSpPr>
              <p:spPr bwMode="auto">
                <a:xfrm>
                  <a:off x="1440" y="384"/>
                  <a:ext cx="692" cy="384"/>
                </a:xfrm>
                <a:prstGeom prst="rect">
                  <a:avLst/>
                </a:prstGeom>
                <a:noFill/>
                <a:ln w="9525">
                  <a:noFill/>
                  <a:miter lim="800000"/>
                  <a:headEnd/>
                  <a:tailEnd/>
                </a:ln>
              </p:spPr>
              <p:txBody>
                <a:bodyPr anchor="ctr"/>
                <a:lstStyle/>
                <a:p>
                  <a:pPr algn="ctr"/>
                  <a:r>
                    <a:rPr lang="zh-CN" altLang="en-US" sz="2800" b="1" dirty="0"/>
                    <a:t> 8.</a:t>
                  </a:r>
                  <a:r>
                    <a:rPr lang="zh-CN" altLang="en-US" sz="2800" b="1" dirty="0" smtClean="0"/>
                    <a:t>21</a:t>
                  </a:r>
                  <a:endParaRPr lang="zh-CN" altLang="en-US" sz="2800" b="1" dirty="0"/>
                </a:p>
              </p:txBody>
            </p:sp>
            <p:sp>
              <p:nvSpPr>
                <p:cNvPr id="29773" name="Rectangle 50"/>
                <p:cNvSpPr>
                  <a:spLocks noChangeArrowheads="1"/>
                </p:cNvSpPr>
                <p:nvPr/>
              </p:nvSpPr>
              <p:spPr bwMode="auto">
                <a:xfrm>
                  <a:off x="1397" y="384"/>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14" name="Group 53"/>
              <p:cNvGrpSpPr>
                <a:grpSpLocks/>
              </p:cNvGrpSpPr>
              <p:nvPr/>
            </p:nvGrpSpPr>
            <p:grpSpPr bwMode="auto">
              <a:xfrm>
                <a:off x="2175" y="384"/>
                <a:ext cx="619" cy="384"/>
                <a:chOff x="2175" y="384"/>
                <a:chExt cx="619" cy="384"/>
              </a:xfrm>
            </p:grpSpPr>
            <p:sp>
              <p:nvSpPr>
                <p:cNvPr id="29770" name="Rectangle 12"/>
                <p:cNvSpPr>
                  <a:spLocks noChangeArrowheads="1"/>
                </p:cNvSpPr>
                <p:nvPr/>
              </p:nvSpPr>
              <p:spPr bwMode="auto">
                <a:xfrm>
                  <a:off x="2218" y="384"/>
                  <a:ext cx="533" cy="384"/>
                </a:xfrm>
                <a:prstGeom prst="rect">
                  <a:avLst/>
                </a:prstGeom>
                <a:noFill/>
                <a:ln w="9525">
                  <a:noFill/>
                  <a:miter lim="800000"/>
                  <a:headEnd/>
                  <a:tailEnd/>
                </a:ln>
              </p:spPr>
              <p:txBody>
                <a:bodyPr anchor="ctr"/>
                <a:lstStyle/>
                <a:p>
                  <a:pPr algn="ctr"/>
                  <a:r>
                    <a:rPr lang="zh-CN" altLang="en-US" sz="2800" b="1" dirty="0"/>
                    <a:t>0.</a:t>
                  </a:r>
                  <a:r>
                    <a:rPr lang="zh-CN" altLang="en-US" sz="2800" b="1" dirty="0" smtClean="0"/>
                    <a:t>33</a:t>
                  </a:r>
                  <a:endParaRPr lang="zh-CN" altLang="en-US" sz="2800" b="1" dirty="0"/>
                </a:p>
              </p:txBody>
            </p:sp>
            <p:sp>
              <p:nvSpPr>
                <p:cNvPr id="29771" name="Rectangle 52"/>
                <p:cNvSpPr>
                  <a:spLocks noChangeArrowheads="1"/>
                </p:cNvSpPr>
                <p:nvPr/>
              </p:nvSpPr>
              <p:spPr bwMode="auto">
                <a:xfrm>
                  <a:off x="2175" y="384"/>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15" name="Group 55"/>
              <p:cNvGrpSpPr>
                <a:grpSpLocks/>
              </p:cNvGrpSpPr>
              <p:nvPr/>
            </p:nvGrpSpPr>
            <p:grpSpPr bwMode="auto">
              <a:xfrm>
                <a:off x="2794" y="384"/>
                <a:ext cx="619" cy="384"/>
                <a:chOff x="2794" y="384"/>
                <a:chExt cx="619" cy="384"/>
              </a:xfrm>
            </p:grpSpPr>
            <p:sp>
              <p:nvSpPr>
                <p:cNvPr id="29768" name="Rectangle 13"/>
                <p:cNvSpPr>
                  <a:spLocks noChangeArrowheads="1"/>
                </p:cNvSpPr>
                <p:nvPr/>
              </p:nvSpPr>
              <p:spPr bwMode="auto">
                <a:xfrm>
                  <a:off x="2837" y="384"/>
                  <a:ext cx="533" cy="384"/>
                </a:xfrm>
                <a:prstGeom prst="rect">
                  <a:avLst/>
                </a:prstGeom>
                <a:noFill/>
                <a:ln w="9525">
                  <a:noFill/>
                  <a:miter lim="800000"/>
                  <a:headEnd/>
                  <a:tailEnd/>
                </a:ln>
              </p:spPr>
              <p:txBody>
                <a:bodyPr anchor="ctr"/>
                <a:lstStyle/>
                <a:p>
                  <a:pPr algn="ctr"/>
                  <a:r>
                    <a:rPr lang="zh-CN" altLang="en-US" sz="2800" b="1" dirty="0" smtClean="0"/>
                    <a:t>0</a:t>
                  </a:r>
                  <a:endParaRPr lang="zh-CN" altLang="en-US" sz="2800" b="1" dirty="0"/>
                </a:p>
              </p:txBody>
            </p:sp>
            <p:sp>
              <p:nvSpPr>
                <p:cNvPr id="29769" name="Rectangle 54"/>
                <p:cNvSpPr>
                  <a:spLocks noChangeArrowheads="1"/>
                </p:cNvSpPr>
                <p:nvPr/>
              </p:nvSpPr>
              <p:spPr bwMode="auto">
                <a:xfrm>
                  <a:off x="2794" y="384"/>
                  <a:ext cx="619" cy="384"/>
                </a:xfrm>
                <a:prstGeom prst="rect">
                  <a:avLst/>
                </a:prstGeom>
                <a:noFill/>
                <a:ln w="7">
                  <a:solidFill>
                    <a:srgbClr val="A0A0A0"/>
                  </a:solidFill>
                  <a:miter lim="800000"/>
                  <a:headEnd/>
                  <a:tailEnd/>
                </a:ln>
              </p:spPr>
              <p:txBody>
                <a:bodyPr wrap="none"/>
                <a:lstStyle/>
                <a:p>
                  <a:endParaRPr lang="zh-CN" altLang="en-US" sz="2800" b="1"/>
                </a:p>
              </p:txBody>
            </p:sp>
          </p:grpSp>
          <p:grpSp>
            <p:nvGrpSpPr>
              <p:cNvPr id="16" name="Group 57"/>
              <p:cNvGrpSpPr>
                <a:grpSpLocks/>
              </p:cNvGrpSpPr>
              <p:nvPr/>
            </p:nvGrpSpPr>
            <p:grpSpPr bwMode="auto">
              <a:xfrm>
                <a:off x="0" y="768"/>
                <a:ext cx="369" cy="384"/>
                <a:chOff x="0" y="768"/>
                <a:chExt cx="369" cy="384"/>
              </a:xfrm>
            </p:grpSpPr>
            <p:sp>
              <p:nvSpPr>
                <p:cNvPr id="29766" name="Rectangle 14"/>
                <p:cNvSpPr>
                  <a:spLocks noChangeArrowheads="1"/>
                </p:cNvSpPr>
                <p:nvPr/>
              </p:nvSpPr>
              <p:spPr bwMode="auto">
                <a:xfrm>
                  <a:off x="43" y="768"/>
                  <a:ext cx="283" cy="384"/>
                </a:xfrm>
                <a:prstGeom prst="rect">
                  <a:avLst/>
                </a:prstGeom>
                <a:noFill/>
                <a:ln w="9525">
                  <a:noFill/>
                  <a:miter lim="800000"/>
                  <a:headEnd/>
                  <a:tailEnd/>
                </a:ln>
              </p:spPr>
              <p:txBody>
                <a:bodyPr anchor="ctr"/>
                <a:lstStyle/>
                <a:p>
                  <a:pPr algn="ctr"/>
                  <a:r>
                    <a:rPr lang="zh-CN" altLang="en-US" sz="2800" b="1" dirty="0" smtClean="0"/>
                    <a:t>2</a:t>
                  </a:r>
                  <a:endParaRPr lang="zh-CN" altLang="en-US" sz="2800" b="1" dirty="0"/>
                </a:p>
              </p:txBody>
            </p:sp>
            <p:sp>
              <p:nvSpPr>
                <p:cNvPr id="29767" name="Rectangle 56"/>
                <p:cNvSpPr>
                  <a:spLocks noChangeArrowheads="1"/>
                </p:cNvSpPr>
                <p:nvPr/>
              </p:nvSpPr>
              <p:spPr bwMode="auto">
                <a:xfrm>
                  <a:off x="0" y="768"/>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17" name="Group 59"/>
              <p:cNvGrpSpPr>
                <a:grpSpLocks/>
              </p:cNvGrpSpPr>
              <p:nvPr/>
            </p:nvGrpSpPr>
            <p:grpSpPr bwMode="auto">
              <a:xfrm>
                <a:off x="369" y="768"/>
                <a:ext cx="514" cy="384"/>
                <a:chOff x="369" y="768"/>
                <a:chExt cx="514" cy="384"/>
              </a:xfrm>
            </p:grpSpPr>
            <p:sp>
              <p:nvSpPr>
                <p:cNvPr id="29764" name="Rectangle 15"/>
                <p:cNvSpPr>
                  <a:spLocks noChangeArrowheads="1"/>
                </p:cNvSpPr>
                <p:nvPr/>
              </p:nvSpPr>
              <p:spPr bwMode="auto">
                <a:xfrm>
                  <a:off x="412" y="768"/>
                  <a:ext cx="428" cy="384"/>
                </a:xfrm>
                <a:prstGeom prst="rect">
                  <a:avLst/>
                </a:prstGeom>
                <a:noFill/>
                <a:ln w="9525">
                  <a:noFill/>
                  <a:miter lim="800000"/>
                  <a:headEnd/>
                  <a:tailEnd/>
                </a:ln>
              </p:spPr>
              <p:txBody>
                <a:bodyPr anchor="ctr"/>
                <a:lstStyle/>
                <a:p>
                  <a:pPr algn="ctr"/>
                  <a:r>
                    <a:rPr lang="zh-CN" altLang="en-US" sz="2800" b="1" dirty="0" smtClean="0"/>
                    <a:t>11001</a:t>
                  </a:r>
                  <a:endParaRPr lang="zh-CN" altLang="en-US" sz="2800" b="1" dirty="0"/>
                </a:p>
              </p:txBody>
            </p:sp>
            <p:sp>
              <p:nvSpPr>
                <p:cNvPr id="29765" name="Rectangle 58"/>
                <p:cNvSpPr>
                  <a:spLocks noChangeArrowheads="1"/>
                </p:cNvSpPr>
                <p:nvPr/>
              </p:nvSpPr>
              <p:spPr bwMode="auto">
                <a:xfrm>
                  <a:off x="369" y="768"/>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8" name="Group 61"/>
              <p:cNvGrpSpPr>
                <a:grpSpLocks/>
              </p:cNvGrpSpPr>
              <p:nvPr/>
            </p:nvGrpSpPr>
            <p:grpSpPr bwMode="auto">
              <a:xfrm>
                <a:off x="883" y="768"/>
                <a:ext cx="514" cy="384"/>
                <a:chOff x="883" y="768"/>
                <a:chExt cx="514" cy="384"/>
              </a:xfrm>
            </p:grpSpPr>
            <p:sp>
              <p:nvSpPr>
                <p:cNvPr id="29762" name="Rectangle 16"/>
                <p:cNvSpPr>
                  <a:spLocks noChangeArrowheads="1"/>
                </p:cNvSpPr>
                <p:nvPr/>
              </p:nvSpPr>
              <p:spPr bwMode="auto">
                <a:xfrm>
                  <a:off x="926" y="768"/>
                  <a:ext cx="428" cy="384"/>
                </a:xfrm>
                <a:prstGeom prst="rect">
                  <a:avLst/>
                </a:prstGeom>
                <a:noFill/>
                <a:ln w="9525">
                  <a:noFill/>
                  <a:miter lim="800000"/>
                  <a:headEnd/>
                  <a:tailEnd/>
                </a:ln>
              </p:spPr>
              <p:txBody>
                <a:bodyPr anchor="ctr"/>
                <a:lstStyle/>
                <a:p>
                  <a:pPr algn="ctr"/>
                  <a:r>
                    <a:rPr lang="zh-CN" altLang="en-US" sz="2800" b="1" dirty="0" smtClean="0"/>
                    <a:t>625</a:t>
                  </a:r>
                  <a:endParaRPr lang="zh-CN" altLang="en-US" sz="2800" b="1" dirty="0"/>
                </a:p>
              </p:txBody>
            </p:sp>
            <p:sp>
              <p:nvSpPr>
                <p:cNvPr id="29763" name="Rectangle 60"/>
                <p:cNvSpPr>
                  <a:spLocks noChangeArrowheads="1"/>
                </p:cNvSpPr>
                <p:nvPr/>
              </p:nvSpPr>
              <p:spPr bwMode="auto">
                <a:xfrm>
                  <a:off x="883" y="768"/>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19" name="Group 63"/>
              <p:cNvGrpSpPr>
                <a:grpSpLocks/>
              </p:cNvGrpSpPr>
              <p:nvPr/>
            </p:nvGrpSpPr>
            <p:grpSpPr bwMode="auto">
              <a:xfrm>
                <a:off x="1397" y="768"/>
                <a:ext cx="778" cy="384"/>
                <a:chOff x="1397" y="768"/>
                <a:chExt cx="778" cy="384"/>
              </a:xfrm>
            </p:grpSpPr>
            <p:sp>
              <p:nvSpPr>
                <p:cNvPr id="29760" name="Rectangle 17"/>
                <p:cNvSpPr>
                  <a:spLocks noChangeArrowheads="1"/>
                </p:cNvSpPr>
                <p:nvPr/>
              </p:nvSpPr>
              <p:spPr bwMode="auto">
                <a:xfrm>
                  <a:off x="1440" y="768"/>
                  <a:ext cx="692" cy="384"/>
                </a:xfrm>
                <a:prstGeom prst="rect">
                  <a:avLst/>
                </a:prstGeom>
                <a:noFill/>
                <a:ln w="9525">
                  <a:noFill/>
                  <a:miter lim="800000"/>
                  <a:headEnd/>
                  <a:tailEnd/>
                </a:ln>
              </p:spPr>
              <p:txBody>
                <a:bodyPr anchor="ctr"/>
                <a:lstStyle/>
                <a:p>
                  <a:pPr algn="ctr"/>
                  <a:r>
                    <a:rPr lang="zh-CN" altLang="en-US" sz="2800" b="1" dirty="0"/>
                    <a:t>35.</a:t>
                  </a:r>
                  <a:r>
                    <a:rPr lang="zh-CN" altLang="en-US" sz="2800" b="1" dirty="0" smtClean="0"/>
                    <a:t>62</a:t>
                  </a:r>
                  <a:endParaRPr lang="zh-CN" altLang="en-US" sz="2800" b="1" dirty="0"/>
                </a:p>
              </p:txBody>
            </p:sp>
            <p:sp>
              <p:nvSpPr>
                <p:cNvPr id="29761" name="Rectangle 62"/>
                <p:cNvSpPr>
                  <a:spLocks noChangeArrowheads="1"/>
                </p:cNvSpPr>
                <p:nvPr/>
              </p:nvSpPr>
              <p:spPr bwMode="auto">
                <a:xfrm>
                  <a:off x="1397" y="768"/>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20" name="Group 65"/>
              <p:cNvGrpSpPr>
                <a:grpSpLocks/>
              </p:cNvGrpSpPr>
              <p:nvPr/>
            </p:nvGrpSpPr>
            <p:grpSpPr bwMode="auto">
              <a:xfrm>
                <a:off x="2175" y="768"/>
                <a:ext cx="619" cy="384"/>
                <a:chOff x="2175" y="768"/>
                <a:chExt cx="619" cy="384"/>
              </a:xfrm>
            </p:grpSpPr>
            <p:sp>
              <p:nvSpPr>
                <p:cNvPr id="29758" name="Rectangle 18"/>
                <p:cNvSpPr>
                  <a:spLocks noChangeArrowheads="1"/>
                </p:cNvSpPr>
                <p:nvPr/>
              </p:nvSpPr>
              <p:spPr bwMode="auto">
                <a:xfrm>
                  <a:off x="2218" y="768"/>
                  <a:ext cx="533" cy="384"/>
                </a:xfrm>
                <a:prstGeom prst="rect">
                  <a:avLst/>
                </a:prstGeom>
                <a:noFill/>
                <a:ln w="9525">
                  <a:noFill/>
                  <a:miter lim="800000"/>
                  <a:headEnd/>
                  <a:tailEnd/>
                </a:ln>
              </p:spPr>
              <p:txBody>
                <a:bodyPr anchor="ctr"/>
                <a:lstStyle/>
                <a:p>
                  <a:pPr algn="ctr"/>
                  <a:r>
                    <a:rPr lang="zh-CN" altLang="en-US" sz="2800" b="1" dirty="0"/>
                    <a:t>1.</a:t>
                  </a:r>
                  <a:r>
                    <a:rPr lang="zh-CN" altLang="en-US" sz="2800" b="1" dirty="0" smtClean="0"/>
                    <a:t>42</a:t>
                  </a:r>
                  <a:endParaRPr lang="zh-CN" altLang="en-US" sz="2800" b="1" dirty="0"/>
                </a:p>
              </p:txBody>
            </p:sp>
            <p:sp>
              <p:nvSpPr>
                <p:cNvPr id="29759" name="Rectangle 64"/>
                <p:cNvSpPr>
                  <a:spLocks noChangeArrowheads="1"/>
                </p:cNvSpPr>
                <p:nvPr/>
              </p:nvSpPr>
              <p:spPr bwMode="auto">
                <a:xfrm>
                  <a:off x="2175" y="768"/>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1" name="Group 67"/>
              <p:cNvGrpSpPr>
                <a:grpSpLocks/>
              </p:cNvGrpSpPr>
              <p:nvPr/>
            </p:nvGrpSpPr>
            <p:grpSpPr bwMode="auto">
              <a:xfrm>
                <a:off x="2794" y="768"/>
                <a:ext cx="619" cy="384"/>
                <a:chOff x="2794" y="768"/>
                <a:chExt cx="619" cy="384"/>
              </a:xfrm>
            </p:grpSpPr>
            <p:sp>
              <p:nvSpPr>
                <p:cNvPr id="29756" name="Rectangle 19"/>
                <p:cNvSpPr>
                  <a:spLocks noChangeArrowheads="1"/>
                </p:cNvSpPr>
                <p:nvPr/>
              </p:nvSpPr>
              <p:spPr bwMode="auto">
                <a:xfrm>
                  <a:off x="2837" y="768"/>
                  <a:ext cx="533" cy="384"/>
                </a:xfrm>
                <a:prstGeom prst="rect">
                  <a:avLst/>
                </a:prstGeom>
                <a:noFill/>
                <a:ln w="9525">
                  <a:noFill/>
                  <a:miter lim="800000"/>
                  <a:headEnd/>
                  <a:tailEnd/>
                </a:ln>
              </p:spPr>
              <p:txBody>
                <a:bodyPr anchor="ctr"/>
                <a:lstStyle/>
                <a:p>
                  <a:pPr algn="ctr"/>
                  <a:r>
                    <a:rPr lang="zh-CN" altLang="en-US" sz="2800" b="1" dirty="0" smtClean="0"/>
                    <a:t>1</a:t>
                  </a:r>
                  <a:endParaRPr lang="zh-CN" altLang="en-US" sz="2800" b="1" dirty="0"/>
                </a:p>
              </p:txBody>
            </p:sp>
            <p:sp>
              <p:nvSpPr>
                <p:cNvPr id="29757" name="Rectangle 66"/>
                <p:cNvSpPr>
                  <a:spLocks noChangeArrowheads="1"/>
                </p:cNvSpPr>
                <p:nvPr/>
              </p:nvSpPr>
              <p:spPr bwMode="auto">
                <a:xfrm>
                  <a:off x="2794" y="768"/>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2" name="Group 69"/>
              <p:cNvGrpSpPr>
                <a:grpSpLocks/>
              </p:cNvGrpSpPr>
              <p:nvPr/>
            </p:nvGrpSpPr>
            <p:grpSpPr bwMode="auto">
              <a:xfrm>
                <a:off x="0" y="1152"/>
                <a:ext cx="369" cy="384"/>
                <a:chOff x="0" y="1152"/>
                <a:chExt cx="369" cy="384"/>
              </a:xfrm>
            </p:grpSpPr>
            <p:sp>
              <p:nvSpPr>
                <p:cNvPr id="29754" name="Rectangle 20"/>
                <p:cNvSpPr>
                  <a:spLocks noChangeArrowheads="1"/>
                </p:cNvSpPr>
                <p:nvPr/>
              </p:nvSpPr>
              <p:spPr bwMode="auto">
                <a:xfrm>
                  <a:off x="43" y="1152"/>
                  <a:ext cx="283" cy="384"/>
                </a:xfrm>
                <a:prstGeom prst="rect">
                  <a:avLst/>
                </a:prstGeom>
                <a:noFill/>
                <a:ln w="9525">
                  <a:noFill/>
                  <a:miter lim="800000"/>
                  <a:headEnd/>
                  <a:tailEnd/>
                </a:ln>
              </p:spPr>
              <p:txBody>
                <a:bodyPr anchor="ctr"/>
                <a:lstStyle/>
                <a:p>
                  <a:pPr algn="ctr"/>
                  <a:r>
                    <a:rPr lang="zh-CN" altLang="en-US" sz="2800" b="1" dirty="0" smtClean="0"/>
                    <a:t>3</a:t>
                  </a:r>
                  <a:endParaRPr lang="zh-CN" altLang="en-US" sz="2800" b="1" dirty="0"/>
                </a:p>
              </p:txBody>
            </p:sp>
            <p:sp>
              <p:nvSpPr>
                <p:cNvPr id="29755" name="Rectangle 68"/>
                <p:cNvSpPr>
                  <a:spLocks noChangeArrowheads="1"/>
                </p:cNvSpPr>
                <p:nvPr/>
              </p:nvSpPr>
              <p:spPr bwMode="auto">
                <a:xfrm>
                  <a:off x="0" y="1152"/>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23" name="Group 71"/>
              <p:cNvGrpSpPr>
                <a:grpSpLocks/>
              </p:cNvGrpSpPr>
              <p:nvPr/>
            </p:nvGrpSpPr>
            <p:grpSpPr bwMode="auto">
              <a:xfrm>
                <a:off x="369" y="1152"/>
                <a:ext cx="514" cy="384"/>
                <a:chOff x="369" y="1152"/>
                <a:chExt cx="514" cy="384"/>
              </a:xfrm>
            </p:grpSpPr>
            <p:sp>
              <p:nvSpPr>
                <p:cNvPr id="29752" name="Rectangle 21"/>
                <p:cNvSpPr>
                  <a:spLocks noChangeArrowheads="1"/>
                </p:cNvSpPr>
                <p:nvPr/>
              </p:nvSpPr>
              <p:spPr bwMode="auto">
                <a:xfrm>
                  <a:off x="412" y="1152"/>
                  <a:ext cx="428" cy="384"/>
                </a:xfrm>
                <a:prstGeom prst="rect">
                  <a:avLst/>
                </a:prstGeom>
                <a:noFill/>
                <a:ln w="9525">
                  <a:noFill/>
                  <a:miter lim="800000"/>
                  <a:headEnd/>
                  <a:tailEnd/>
                </a:ln>
              </p:spPr>
              <p:txBody>
                <a:bodyPr anchor="ctr"/>
                <a:lstStyle/>
                <a:p>
                  <a:pPr algn="ctr"/>
                  <a:r>
                    <a:rPr lang="zh-CN" altLang="en-US" sz="2800" b="1" dirty="0" smtClean="0"/>
                    <a:t>11011</a:t>
                  </a:r>
                  <a:endParaRPr lang="zh-CN" altLang="en-US" sz="2800" b="1" dirty="0"/>
                </a:p>
              </p:txBody>
            </p:sp>
            <p:sp>
              <p:nvSpPr>
                <p:cNvPr id="29753" name="Rectangle 70"/>
                <p:cNvSpPr>
                  <a:spLocks noChangeArrowheads="1"/>
                </p:cNvSpPr>
                <p:nvPr/>
              </p:nvSpPr>
              <p:spPr bwMode="auto">
                <a:xfrm>
                  <a:off x="369" y="1152"/>
                  <a:ext cx="514" cy="384"/>
                </a:xfrm>
                <a:prstGeom prst="rect">
                  <a:avLst/>
                </a:prstGeom>
                <a:noFill/>
                <a:ln w="7">
                  <a:solidFill>
                    <a:srgbClr val="A0A0A0"/>
                  </a:solidFill>
                  <a:miter lim="800000"/>
                  <a:headEnd/>
                  <a:tailEnd/>
                </a:ln>
              </p:spPr>
              <p:txBody>
                <a:bodyPr wrap="none"/>
                <a:lstStyle/>
                <a:p>
                  <a:endParaRPr lang="zh-CN" altLang="en-US" sz="2800" b="1"/>
                </a:p>
              </p:txBody>
            </p:sp>
          </p:grpSp>
          <p:grpSp>
            <p:nvGrpSpPr>
              <p:cNvPr id="24" name="Group 73"/>
              <p:cNvGrpSpPr>
                <a:grpSpLocks/>
              </p:cNvGrpSpPr>
              <p:nvPr/>
            </p:nvGrpSpPr>
            <p:grpSpPr bwMode="auto">
              <a:xfrm>
                <a:off x="883" y="1152"/>
                <a:ext cx="514" cy="384"/>
                <a:chOff x="883" y="1152"/>
                <a:chExt cx="514" cy="384"/>
              </a:xfrm>
            </p:grpSpPr>
            <p:sp>
              <p:nvSpPr>
                <p:cNvPr id="29750" name="Rectangle 22"/>
                <p:cNvSpPr>
                  <a:spLocks noChangeArrowheads="1"/>
                </p:cNvSpPr>
                <p:nvPr/>
              </p:nvSpPr>
              <p:spPr bwMode="auto">
                <a:xfrm>
                  <a:off x="926" y="1152"/>
                  <a:ext cx="428" cy="384"/>
                </a:xfrm>
                <a:prstGeom prst="rect">
                  <a:avLst/>
                </a:prstGeom>
                <a:noFill/>
                <a:ln w="9525">
                  <a:noFill/>
                  <a:miter lim="800000"/>
                  <a:headEnd/>
                  <a:tailEnd/>
                </a:ln>
              </p:spPr>
              <p:txBody>
                <a:bodyPr anchor="ctr"/>
                <a:lstStyle/>
                <a:p>
                  <a:pPr algn="ctr"/>
                  <a:r>
                    <a:rPr lang="zh-CN" altLang="en-US" sz="2800" b="1" dirty="0" smtClean="0"/>
                    <a:t>729</a:t>
                  </a:r>
                  <a:endParaRPr lang="zh-CN" altLang="en-US" sz="2800" b="1" dirty="0"/>
                </a:p>
              </p:txBody>
            </p:sp>
            <p:sp>
              <p:nvSpPr>
                <p:cNvPr id="29751" name="Rectangle 72"/>
                <p:cNvSpPr>
                  <a:spLocks noChangeArrowheads="1"/>
                </p:cNvSpPr>
                <p:nvPr/>
              </p:nvSpPr>
              <p:spPr bwMode="auto">
                <a:xfrm>
                  <a:off x="883" y="1152"/>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25" name="Group 75"/>
              <p:cNvGrpSpPr>
                <a:grpSpLocks/>
              </p:cNvGrpSpPr>
              <p:nvPr/>
            </p:nvGrpSpPr>
            <p:grpSpPr bwMode="auto">
              <a:xfrm>
                <a:off x="1397" y="1152"/>
                <a:ext cx="778" cy="384"/>
                <a:chOff x="1397" y="1152"/>
                <a:chExt cx="778" cy="384"/>
              </a:xfrm>
            </p:grpSpPr>
            <p:sp>
              <p:nvSpPr>
                <p:cNvPr id="29748" name="Rectangle 23"/>
                <p:cNvSpPr>
                  <a:spLocks noChangeArrowheads="1"/>
                </p:cNvSpPr>
                <p:nvPr/>
              </p:nvSpPr>
              <p:spPr bwMode="auto">
                <a:xfrm>
                  <a:off x="1440" y="1152"/>
                  <a:ext cx="692" cy="384"/>
                </a:xfrm>
                <a:prstGeom prst="rect">
                  <a:avLst/>
                </a:prstGeom>
                <a:noFill/>
                <a:ln w="9525">
                  <a:noFill/>
                  <a:miter lim="800000"/>
                  <a:headEnd/>
                  <a:tailEnd/>
                </a:ln>
              </p:spPr>
              <p:txBody>
                <a:bodyPr anchor="ctr"/>
                <a:lstStyle/>
                <a:p>
                  <a:pPr algn="ctr"/>
                  <a:r>
                    <a:rPr lang="zh-CN" altLang="en-US" sz="2800" b="1" dirty="0"/>
                    <a:t>41.</a:t>
                  </a:r>
                  <a:r>
                    <a:rPr lang="zh-CN" altLang="en-US" sz="2800" b="1" dirty="0" smtClean="0"/>
                    <a:t>56</a:t>
                  </a:r>
                  <a:endParaRPr lang="zh-CN" altLang="en-US" sz="2800" b="1" dirty="0"/>
                </a:p>
              </p:txBody>
            </p:sp>
            <p:sp>
              <p:nvSpPr>
                <p:cNvPr id="29749" name="Rectangle 74"/>
                <p:cNvSpPr>
                  <a:spLocks noChangeArrowheads="1"/>
                </p:cNvSpPr>
                <p:nvPr/>
              </p:nvSpPr>
              <p:spPr bwMode="auto">
                <a:xfrm>
                  <a:off x="1397" y="1152"/>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26" name="Group 77"/>
              <p:cNvGrpSpPr>
                <a:grpSpLocks/>
              </p:cNvGrpSpPr>
              <p:nvPr/>
            </p:nvGrpSpPr>
            <p:grpSpPr bwMode="auto">
              <a:xfrm>
                <a:off x="2175" y="1152"/>
                <a:ext cx="619" cy="384"/>
                <a:chOff x="2175" y="1152"/>
                <a:chExt cx="619" cy="384"/>
              </a:xfrm>
            </p:grpSpPr>
            <p:sp>
              <p:nvSpPr>
                <p:cNvPr id="29746" name="Rectangle 24"/>
                <p:cNvSpPr>
                  <a:spLocks noChangeArrowheads="1"/>
                </p:cNvSpPr>
                <p:nvPr/>
              </p:nvSpPr>
              <p:spPr bwMode="auto">
                <a:xfrm>
                  <a:off x="2218" y="1152"/>
                  <a:ext cx="533" cy="384"/>
                </a:xfrm>
                <a:prstGeom prst="rect">
                  <a:avLst/>
                </a:prstGeom>
                <a:noFill/>
                <a:ln w="9525">
                  <a:noFill/>
                  <a:miter lim="800000"/>
                  <a:headEnd/>
                  <a:tailEnd/>
                </a:ln>
              </p:spPr>
              <p:txBody>
                <a:bodyPr anchor="ctr"/>
                <a:lstStyle/>
                <a:p>
                  <a:pPr algn="ctr"/>
                  <a:r>
                    <a:rPr lang="zh-CN" altLang="en-US" sz="2800" b="1" dirty="0"/>
                    <a:t>1.</a:t>
                  </a:r>
                  <a:r>
                    <a:rPr lang="zh-CN" altLang="en-US" sz="2800" b="1" dirty="0" smtClean="0"/>
                    <a:t>66</a:t>
                  </a:r>
                  <a:endParaRPr lang="zh-CN" altLang="en-US" sz="2800" b="1" dirty="0"/>
                </a:p>
              </p:txBody>
            </p:sp>
            <p:sp>
              <p:nvSpPr>
                <p:cNvPr id="29747" name="Rectangle 76"/>
                <p:cNvSpPr>
                  <a:spLocks noChangeArrowheads="1"/>
                </p:cNvSpPr>
                <p:nvPr/>
              </p:nvSpPr>
              <p:spPr bwMode="auto">
                <a:xfrm>
                  <a:off x="2175" y="1152"/>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79"/>
              <p:cNvGrpSpPr>
                <a:grpSpLocks/>
              </p:cNvGrpSpPr>
              <p:nvPr/>
            </p:nvGrpSpPr>
            <p:grpSpPr bwMode="auto">
              <a:xfrm>
                <a:off x="2794" y="1152"/>
                <a:ext cx="619" cy="384"/>
                <a:chOff x="2794" y="1152"/>
                <a:chExt cx="619" cy="384"/>
              </a:xfrm>
            </p:grpSpPr>
            <p:sp>
              <p:nvSpPr>
                <p:cNvPr id="29744" name="Rectangle 25"/>
                <p:cNvSpPr>
                  <a:spLocks noChangeArrowheads="1"/>
                </p:cNvSpPr>
                <p:nvPr/>
              </p:nvSpPr>
              <p:spPr bwMode="auto">
                <a:xfrm>
                  <a:off x="2837" y="1152"/>
                  <a:ext cx="533" cy="384"/>
                </a:xfrm>
                <a:prstGeom prst="rect">
                  <a:avLst/>
                </a:prstGeom>
                <a:noFill/>
                <a:ln w="9525">
                  <a:noFill/>
                  <a:miter lim="800000"/>
                  <a:headEnd/>
                  <a:tailEnd/>
                </a:ln>
              </p:spPr>
              <p:txBody>
                <a:bodyPr anchor="ctr"/>
                <a:lstStyle/>
                <a:p>
                  <a:pPr algn="ctr"/>
                  <a:r>
                    <a:rPr lang="zh-CN" altLang="en-US" sz="2800" b="1" dirty="0" smtClean="0"/>
                    <a:t>2</a:t>
                  </a:r>
                  <a:endParaRPr lang="zh-CN" altLang="en-US" sz="2800" b="1" dirty="0"/>
                </a:p>
              </p:txBody>
            </p:sp>
            <p:sp>
              <p:nvSpPr>
                <p:cNvPr id="29745" name="Rectangle 78"/>
                <p:cNvSpPr>
                  <a:spLocks noChangeArrowheads="1"/>
                </p:cNvSpPr>
                <p:nvPr/>
              </p:nvSpPr>
              <p:spPr bwMode="auto">
                <a:xfrm>
                  <a:off x="2794" y="1152"/>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81"/>
              <p:cNvGrpSpPr>
                <a:grpSpLocks/>
              </p:cNvGrpSpPr>
              <p:nvPr/>
            </p:nvGrpSpPr>
            <p:grpSpPr bwMode="auto">
              <a:xfrm>
                <a:off x="0" y="1536"/>
                <a:ext cx="369" cy="384"/>
                <a:chOff x="0" y="1536"/>
                <a:chExt cx="369" cy="384"/>
              </a:xfrm>
            </p:grpSpPr>
            <p:sp>
              <p:nvSpPr>
                <p:cNvPr id="29742" name="Rectangle 26"/>
                <p:cNvSpPr>
                  <a:spLocks noChangeArrowheads="1"/>
                </p:cNvSpPr>
                <p:nvPr/>
              </p:nvSpPr>
              <p:spPr bwMode="auto">
                <a:xfrm>
                  <a:off x="43" y="1536"/>
                  <a:ext cx="283" cy="384"/>
                </a:xfrm>
                <a:prstGeom prst="rect">
                  <a:avLst/>
                </a:prstGeom>
                <a:noFill/>
                <a:ln w="9525">
                  <a:noFill/>
                  <a:miter lim="800000"/>
                  <a:headEnd/>
                  <a:tailEnd/>
                </a:ln>
              </p:spPr>
              <p:txBody>
                <a:bodyPr anchor="ctr"/>
                <a:lstStyle/>
                <a:p>
                  <a:pPr algn="ctr"/>
                  <a:r>
                    <a:rPr lang="zh-CN" altLang="en-US" sz="2800" b="1" dirty="0" smtClean="0"/>
                    <a:t>4</a:t>
                  </a:r>
                  <a:endParaRPr lang="zh-CN" altLang="en-US" sz="2800" b="1" dirty="0"/>
                </a:p>
              </p:txBody>
            </p:sp>
            <p:sp>
              <p:nvSpPr>
                <p:cNvPr id="29743" name="Rectangle 80"/>
                <p:cNvSpPr>
                  <a:spLocks noChangeArrowheads="1"/>
                </p:cNvSpPr>
                <p:nvPr/>
              </p:nvSpPr>
              <p:spPr bwMode="auto">
                <a:xfrm>
                  <a:off x="0" y="1536"/>
                  <a:ext cx="369"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83"/>
              <p:cNvGrpSpPr>
                <a:grpSpLocks/>
              </p:cNvGrpSpPr>
              <p:nvPr/>
            </p:nvGrpSpPr>
            <p:grpSpPr bwMode="auto">
              <a:xfrm>
                <a:off x="369" y="1536"/>
                <a:ext cx="514" cy="384"/>
                <a:chOff x="369" y="1536"/>
                <a:chExt cx="514" cy="384"/>
              </a:xfrm>
            </p:grpSpPr>
            <p:sp>
              <p:nvSpPr>
                <p:cNvPr id="29740" name="Rectangle 27"/>
                <p:cNvSpPr>
                  <a:spLocks noChangeArrowheads="1"/>
                </p:cNvSpPr>
                <p:nvPr/>
              </p:nvSpPr>
              <p:spPr bwMode="auto">
                <a:xfrm>
                  <a:off x="412" y="1536"/>
                  <a:ext cx="428" cy="384"/>
                </a:xfrm>
                <a:prstGeom prst="rect">
                  <a:avLst/>
                </a:prstGeom>
                <a:noFill/>
                <a:ln w="9525">
                  <a:noFill/>
                  <a:miter lim="800000"/>
                  <a:headEnd/>
                  <a:tailEnd/>
                </a:ln>
              </p:spPr>
              <p:txBody>
                <a:bodyPr anchor="ctr"/>
                <a:lstStyle/>
                <a:p>
                  <a:pPr algn="ctr"/>
                  <a:r>
                    <a:rPr lang="zh-CN" altLang="en-US" sz="2800" b="1" dirty="0" smtClean="0"/>
                    <a:t>10000</a:t>
                  </a:r>
                  <a:endParaRPr lang="zh-CN" altLang="en-US" sz="2800" b="1" dirty="0"/>
                </a:p>
              </p:txBody>
            </p:sp>
            <p:sp>
              <p:nvSpPr>
                <p:cNvPr id="29741" name="Rectangle 82"/>
                <p:cNvSpPr>
                  <a:spLocks noChangeArrowheads="1"/>
                </p:cNvSpPr>
                <p:nvPr/>
              </p:nvSpPr>
              <p:spPr bwMode="auto">
                <a:xfrm>
                  <a:off x="369" y="1536"/>
                  <a:ext cx="514" cy="384"/>
                </a:xfrm>
                <a:prstGeom prst="rect">
                  <a:avLst/>
                </a:prstGeom>
                <a:noFill/>
                <a:ln w="7">
                  <a:solidFill>
                    <a:srgbClr val="A0A0A0"/>
                  </a:solidFill>
                  <a:miter lim="800000"/>
                  <a:headEnd/>
                  <a:tailEnd/>
                </a:ln>
              </p:spPr>
              <p:txBody>
                <a:bodyPr wrap="none"/>
                <a:lstStyle/>
                <a:p>
                  <a:endParaRPr lang="zh-CN" altLang="en-US" sz="2800" b="1"/>
                </a:p>
              </p:txBody>
            </p:sp>
          </p:grpSp>
          <p:grpSp>
            <p:nvGrpSpPr>
              <p:cNvPr id="30" name="Group 85"/>
              <p:cNvGrpSpPr>
                <a:grpSpLocks/>
              </p:cNvGrpSpPr>
              <p:nvPr/>
            </p:nvGrpSpPr>
            <p:grpSpPr bwMode="auto">
              <a:xfrm>
                <a:off x="883" y="1536"/>
                <a:ext cx="514" cy="384"/>
                <a:chOff x="883" y="1536"/>
                <a:chExt cx="514" cy="384"/>
              </a:xfrm>
            </p:grpSpPr>
            <p:sp>
              <p:nvSpPr>
                <p:cNvPr id="29738" name="Rectangle 28"/>
                <p:cNvSpPr>
                  <a:spLocks noChangeArrowheads="1"/>
                </p:cNvSpPr>
                <p:nvPr/>
              </p:nvSpPr>
              <p:spPr bwMode="auto">
                <a:xfrm>
                  <a:off x="926" y="1536"/>
                  <a:ext cx="428" cy="384"/>
                </a:xfrm>
                <a:prstGeom prst="rect">
                  <a:avLst/>
                </a:prstGeom>
                <a:noFill/>
                <a:ln w="9525">
                  <a:noFill/>
                  <a:miter lim="800000"/>
                  <a:headEnd/>
                  <a:tailEnd/>
                </a:ln>
              </p:spPr>
              <p:txBody>
                <a:bodyPr anchor="ctr"/>
                <a:lstStyle/>
                <a:p>
                  <a:pPr algn="ctr"/>
                  <a:r>
                    <a:rPr lang="zh-CN" altLang="en-US" sz="2800" b="1" dirty="0" smtClean="0"/>
                    <a:t>256</a:t>
                  </a:r>
                  <a:endParaRPr lang="zh-CN" altLang="en-US" sz="2800" b="1" dirty="0"/>
                </a:p>
              </p:txBody>
            </p:sp>
            <p:sp>
              <p:nvSpPr>
                <p:cNvPr id="29739" name="Rectangle 84"/>
                <p:cNvSpPr>
                  <a:spLocks noChangeArrowheads="1"/>
                </p:cNvSpPr>
                <p:nvPr/>
              </p:nvSpPr>
              <p:spPr bwMode="auto">
                <a:xfrm>
                  <a:off x="883" y="1536"/>
                  <a:ext cx="514"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87"/>
              <p:cNvGrpSpPr>
                <a:grpSpLocks/>
              </p:cNvGrpSpPr>
              <p:nvPr/>
            </p:nvGrpSpPr>
            <p:grpSpPr bwMode="auto">
              <a:xfrm>
                <a:off x="1397" y="1536"/>
                <a:ext cx="778" cy="384"/>
                <a:chOff x="1397" y="1536"/>
                <a:chExt cx="778" cy="384"/>
              </a:xfrm>
            </p:grpSpPr>
            <p:sp>
              <p:nvSpPr>
                <p:cNvPr id="29736" name="Rectangle 29"/>
                <p:cNvSpPr>
                  <a:spLocks noChangeArrowheads="1"/>
                </p:cNvSpPr>
                <p:nvPr/>
              </p:nvSpPr>
              <p:spPr bwMode="auto">
                <a:xfrm>
                  <a:off x="1440" y="1536"/>
                  <a:ext cx="692" cy="384"/>
                </a:xfrm>
                <a:prstGeom prst="rect">
                  <a:avLst/>
                </a:prstGeom>
                <a:noFill/>
                <a:ln w="9525">
                  <a:noFill/>
                  <a:miter lim="800000"/>
                  <a:headEnd/>
                  <a:tailEnd/>
                </a:ln>
              </p:spPr>
              <p:txBody>
                <a:bodyPr anchor="ctr"/>
                <a:lstStyle/>
                <a:p>
                  <a:pPr algn="ctr"/>
                  <a:r>
                    <a:rPr lang="zh-CN" altLang="en-US" sz="2800" b="1" dirty="0"/>
                    <a:t>14.</a:t>
                  </a:r>
                  <a:r>
                    <a:rPr lang="zh-CN" altLang="en-US" sz="2800" b="1" dirty="0" smtClean="0"/>
                    <a:t>60</a:t>
                  </a:r>
                  <a:endParaRPr lang="zh-CN" altLang="en-US" sz="2800" b="1" dirty="0"/>
                </a:p>
              </p:txBody>
            </p:sp>
            <p:sp>
              <p:nvSpPr>
                <p:cNvPr id="29737" name="Rectangle 86"/>
                <p:cNvSpPr>
                  <a:spLocks noChangeArrowheads="1"/>
                </p:cNvSpPr>
                <p:nvPr/>
              </p:nvSpPr>
              <p:spPr bwMode="auto">
                <a:xfrm>
                  <a:off x="1397" y="1536"/>
                  <a:ext cx="778" cy="384"/>
                </a:xfrm>
                <a:prstGeom prst="rect">
                  <a:avLst/>
                </a:prstGeom>
                <a:noFill/>
                <a:ln w="7">
                  <a:solidFill>
                    <a:srgbClr val="A0A0A0"/>
                  </a:solidFill>
                  <a:miter lim="800000"/>
                  <a:headEnd/>
                  <a:tailEnd/>
                </a:ln>
              </p:spPr>
              <p:txBody>
                <a:bodyPr wrap="none"/>
                <a:lstStyle/>
                <a:p>
                  <a:endParaRPr lang="zh-CN" altLang="en-US"/>
                </a:p>
              </p:txBody>
            </p:sp>
          </p:grpSp>
          <p:grpSp>
            <p:nvGrpSpPr>
              <p:cNvPr id="29696" name="Group 89"/>
              <p:cNvGrpSpPr>
                <a:grpSpLocks/>
              </p:cNvGrpSpPr>
              <p:nvPr/>
            </p:nvGrpSpPr>
            <p:grpSpPr bwMode="auto">
              <a:xfrm>
                <a:off x="2175" y="1536"/>
                <a:ext cx="619" cy="384"/>
                <a:chOff x="2175" y="1536"/>
                <a:chExt cx="619" cy="384"/>
              </a:xfrm>
            </p:grpSpPr>
            <p:sp>
              <p:nvSpPr>
                <p:cNvPr id="29734" name="Rectangle 30"/>
                <p:cNvSpPr>
                  <a:spLocks noChangeArrowheads="1"/>
                </p:cNvSpPr>
                <p:nvPr/>
              </p:nvSpPr>
              <p:spPr bwMode="auto">
                <a:xfrm>
                  <a:off x="2218" y="1536"/>
                  <a:ext cx="533" cy="384"/>
                </a:xfrm>
                <a:prstGeom prst="rect">
                  <a:avLst/>
                </a:prstGeom>
                <a:noFill/>
                <a:ln w="9525">
                  <a:noFill/>
                  <a:miter lim="800000"/>
                  <a:headEnd/>
                  <a:tailEnd/>
                </a:ln>
              </p:spPr>
              <p:txBody>
                <a:bodyPr anchor="ctr"/>
                <a:lstStyle/>
                <a:p>
                  <a:pPr algn="ctr"/>
                  <a:r>
                    <a:rPr lang="zh-CN" altLang="en-US" sz="2800" b="1" dirty="0"/>
                    <a:t>0.</a:t>
                  </a:r>
                  <a:r>
                    <a:rPr lang="zh-CN" altLang="en-US" sz="2800" b="1" dirty="0" smtClean="0"/>
                    <a:t>58</a:t>
                  </a:r>
                  <a:endParaRPr lang="zh-CN" altLang="en-US" sz="2800" b="1" dirty="0"/>
                </a:p>
              </p:txBody>
            </p:sp>
            <p:sp>
              <p:nvSpPr>
                <p:cNvPr id="29735" name="Rectangle 88"/>
                <p:cNvSpPr>
                  <a:spLocks noChangeArrowheads="1"/>
                </p:cNvSpPr>
                <p:nvPr/>
              </p:nvSpPr>
              <p:spPr bwMode="auto">
                <a:xfrm>
                  <a:off x="2175" y="1536"/>
                  <a:ext cx="619" cy="384"/>
                </a:xfrm>
                <a:prstGeom prst="rect">
                  <a:avLst/>
                </a:prstGeom>
                <a:noFill/>
                <a:ln w="7">
                  <a:solidFill>
                    <a:srgbClr val="A0A0A0"/>
                  </a:solidFill>
                  <a:miter lim="800000"/>
                  <a:headEnd/>
                  <a:tailEnd/>
                </a:ln>
              </p:spPr>
              <p:txBody>
                <a:bodyPr wrap="none"/>
                <a:lstStyle/>
                <a:p>
                  <a:endParaRPr lang="zh-CN" altLang="en-US"/>
                </a:p>
              </p:txBody>
            </p:sp>
          </p:grpSp>
          <p:grpSp>
            <p:nvGrpSpPr>
              <p:cNvPr id="29697" name="Group 91"/>
              <p:cNvGrpSpPr>
                <a:grpSpLocks/>
              </p:cNvGrpSpPr>
              <p:nvPr/>
            </p:nvGrpSpPr>
            <p:grpSpPr bwMode="auto">
              <a:xfrm>
                <a:off x="2794" y="1536"/>
                <a:ext cx="619" cy="384"/>
                <a:chOff x="2794" y="1536"/>
                <a:chExt cx="619" cy="384"/>
              </a:xfrm>
            </p:grpSpPr>
            <p:sp>
              <p:nvSpPr>
                <p:cNvPr id="29732" name="Rectangle 31"/>
                <p:cNvSpPr>
                  <a:spLocks noChangeArrowheads="1"/>
                </p:cNvSpPr>
                <p:nvPr/>
              </p:nvSpPr>
              <p:spPr bwMode="auto">
                <a:xfrm>
                  <a:off x="2837" y="1536"/>
                  <a:ext cx="533" cy="384"/>
                </a:xfrm>
                <a:prstGeom prst="rect">
                  <a:avLst/>
                </a:prstGeom>
                <a:noFill/>
                <a:ln w="9525">
                  <a:noFill/>
                  <a:miter lim="800000"/>
                  <a:headEnd/>
                  <a:tailEnd/>
                </a:ln>
              </p:spPr>
              <p:txBody>
                <a:bodyPr anchor="ctr"/>
                <a:lstStyle/>
                <a:p>
                  <a:pPr algn="ctr"/>
                  <a:r>
                    <a:rPr lang="zh-CN" altLang="en-US" sz="2800" b="1" dirty="0" smtClean="0"/>
                    <a:t>1</a:t>
                  </a:r>
                  <a:endParaRPr lang="zh-CN" altLang="en-US" sz="2800" b="1" dirty="0"/>
                </a:p>
              </p:txBody>
            </p:sp>
            <p:sp>
              <p:nvSpPr>
                <p:cNvPr id="29733" name="Rectangle 90"/>
                <p:cNvSpPr>
                  <a:spLocks noChangeArrowheads="1"/>
                </p:cNvSpPr>
                <p:nvPr/>
              </p:nvSpPr>
              <p:spPr bwMode="auto">
                <a:xfrm>
                  <a:off x="2794" y="1536"/>
                  <a:ext cx="619" cy="384"/>
                </a:xfrm>
                <a:prstGeom prst="rect">
                  <a:avLst/>
                </a:prstGeom>
                <a:noFill/>
                <a:ln w="7">
                  <a:solidFill>
                    <a:srgbClr val="A0A0A0"/>
                  </a:solidFill>
                  <a:miter lim="800000"/>
                  <a:headEnd/>
                  <a:tailEnd/>
                </a:ln>
              </p:spPr>
              <p:txBody>
                <a:bodyPr wrap="none"/>
                <a:lstStyle/>
                <a:p>
                  <a:endParaRPr lang="zh-CN" altLang="en-US"/>
                </a:p>
              </p:txBody>
            </p:sp>
          </p:grpSp>
        </p:grpSp>
        <p:sp>
          <p:nvSpPr>
            <p:cNvPr id="29701" name="Rectangle 93"/>
            <p:cNvSpPr>
              <a:spLocks noChangeArrowheads="1"/>
            </p:cNvSpPr>
            <p:nvPr/>
          </p:nvSpPr>
          <p:spPr bwMode="auto">
            <a:xfrm>
              <a:off x="-3" y="-3"/>
              <a:ext cx="3419" cy="1926"/>
            </a:xfrm>
            <a:prstGeom prst="rect">
              <a:avLst/>
            </a:prstGeom>
            <a:noFill/>
            <a:ln w="9525">
              <a:solidFill>
                <a:srgbClr val="A0A0A0"/>
              </a:solidFill>
              <a:miter lim="800000"/>
              <a:headEnd/>
              <a:tailEnd/>
            </a:ln>
          </p:spPr>
          <p:txBody>
            <a:bodyPr wrap="none"/>
            <a:lstStyle/>
            <a:p>
              <a:endParaRPr lang="zh-CN" altLang="en-US"/>
            </a:p>
          </p:txBody>
        </p:sp>
      </p:grpSp>
      <p:sp>
        <p:nvSpPr>
          <p:cNvPr id="29699" name="Text Box 95"/>
          <p:cNvSpPr txBox="1">
            <a:spLocks noChangeArrowheads="1"/>
          </p:cNvSpPr>
          <p:nvPr/>
        </p:nvSpPr>
        <p:spPr bwMode="auto">
          <a:xfrm>
            <a:off x="3124200" y="685800"/>
            <a:ext cx="44958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00000"/>
                </a:solidFill>
                <a:latin typeface="Times New Roman" pitchFamily="18" charset="0"/>
                <a:ea typeface="+mj-ea"/>
                <a:cs typeface="Times New Roman" pitchFamily="18" charset="0"/>
              </a:rPr>
              <a:t>第1代情况表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生物进化与遗传算法</a:t>
            </a:r>
            <a:r>
              <a:rPr lang="zh-CN" altLang="en-US" smtClean="0"/>
              <a:t> </a:t>
            </a:r>
          </a:p>
        </p:txBody>
      </p:sp>
      <p:grpSp>
        <p:nvGrpSpPr>
          <p:cNvPr id="2" name="Group 4"/>
          <p:cNvGrpSpPr>
            <a:grpSpLocks/>
          </p:cNvGrpSpPr>
          <p:nvPr/>
        </p:nvGrpSpPr>
        <p:grpSpPr bwMode="auto">
          <a:xfrm>
            <a:off x="1219200" y="2209800"/>
            <a:ext cx="6858000" cy="4038600"/>
            <a:chOff x="3090" y="7365"/>
            <a:chExt cx="6225" cy="2655"/>
          </a:xfrm>
        </p:grpSpPr>
        <p:sp>
          <p:nvSpPr>
            <p:cNvPr id="15364" name="Oval 5"/>
            <p:cNvSpPr>
              <a:spLocks noChangeArrowheads="1"/>
            </p:cNvSpPr>
            <p:nvPr/>
          </p:nvSpPr>
          <p:spPr bwMode="auto">
            <a:xfrm>
              <a:off x="3240" y="7515"/>
              <a:ext cx="4350" cy="2265"/>
            </a:xfrm>
            <a:prstGeom prst="ellipse">
              <a:avLst/>
            </a:prstGeom>
            <a:solidFill>
              <a:schemeClr val="bg1"/>
            </a:solidFill>
            <a:ln w="57150">
              <a:solidFill>
                <a:srgbClr val="FF0000"/>
              </a:solidFill>
              <a:round/>
              <a:headEnd/>
              <a:tailEnd type="none" w="sm" len="sm"/>
            </a:ln>
          </p:spPr>
          <p:txBody>
            <a:bodyPr/>
            <a:lstStyle/>
            <a:p>
              <a:endParaRPr lang="zh-CN" altLang="en-US"/>
            </a:p>
          </p:txBody>
        </p:sp>
        <p:sp>
          <p:nvSpPr>
            <p:cNvPr id="15365" name="Text Box 6"/>
            <p:cNvSpPr txBox="1">
              <a:spLocks noChangeArrowheads="1"/>
            </p:cNvSpPr>
            <p:nvPr/>
          </p:nvSpPr>
          <p:spPr bwMode="auto">
            <a:xfrm>
              <a:off x="4935" y="7365"/>
              <a:ext cx="915" cy="375"/>
            </a:xfrm>
            <a:prstGeom prst="rect">
              <a:avLst/>
            </a:prstGeom>
            <a:solidFill>
              <a:schemeClr val="bg1"/>
            </a:solidFill>
            <a:ln w="57150">
              <a:solidFill>
                <a:srgbClr val="FF0000"/>
              </a:solidFill>
              <a:miter lim="800000"/>
              <a:headEnd/>
              <a:tailEnd type="none" w="sm" len="sm"/>
            </a:ln>
          </p:spPr>
          <p:txBody>
            <a:bodyPr/>
            <a:lstStyle/>
            <a:p>
              <a:pPr algn="ctr" eaLnBrk="0" hangingPunct="0"/>
              <a:r>
                <a:rPr kumimoji="0" lang="zh-CN" altLang="en-US" sz="2000" b="1"/>
                <a:t>群体</a:t>
              </a:r>
            </a:p>
          </p:txBody>
        </p:sp>
        <p:sp>
          <p:nvSpPr>
            <p:cNvPr id="15366" name="Text Box 7"/>
            <p:cNvSpPr txBox="1">
              <a:spLocks noChangeArrowheads="1"/>
            </p:cNvSpPr>
            <p:nvPr/>
          </p:nvSpPr>
          <p:spPr bwMode="auto">
            <a:xfrm>
              <a:off x="6615" y="9120"/>
              <a:ext cx="915" cy="375"/>
            </a:xfrm>
            <a:prstGeom prst="rect">
              <a:avLst/>
            </a:prstGeom>
            <a:solidFill>
              <a:schemeClr val="bg1"/>
            </a:solidFill>
            <a:ln w="57150">
              <a:solidFill>
                <a:srgbClr val="FF0000"/>
              </a:solidFill>
              <a:miter lim="800000"/>
              <a:headEnd/>
              <a:tailEnd type="none" w="sm" len="sm"/>
            </a:ln>
          </p:spPr>
          <p:txBody>
            <a:bodyPr/>
            <a:lstStyle/>
            <a:p>
              <a:pPr algn="ctr" eaLnBrk="0" hangingPunct="0"/>
              <a:r>
                <a:rPr kumimoji="0" lang="zh-CN" altLang="en-US" sz="2000" b="1"/>
                <a:t>种群</a:t>
              </a:r>
            </a:p>
          </p:txBody>
        </p:sp>
        <p:sp>
          <p:nvSpPr>
            <p:cNvPr id="15367" name="Text Box 8"/>
            <p:cNvSpPr txBox="1">
              <a:spLocks noChangeArrowheads="1"/>
            </p:cNvSpPr>
            <p:nvPr/>
          </p:nvSpPr>
          <p:spPr bwMode="auto">
            <a:xfrm>
              <a:off x="3225" y="9090"/>
              <a:ext cx="915" cy="375"/>
            </a:xfrm>
            <a:prstGeom prst="rect">
              <a:avLst/>
            </a:prstGeom>
            <a:solidFill>
              <a:schemeClr val="bg1"/>
            </a:solidFill>
            <a:ln w="57150">
              <a:solidFill>
                <a:srgbClr val="FF0000"/>
              </a:solidFill>
              <a:miter lim="800000"/>
              <a:headEnd/>
              <a:tailEnd type="none" w="sm" len="sm"/>
            </a:ln>
          </p:spPr>
          <p:txBody>
            <a:bodyPr/>
            <a:lstStyle/>
            <a:p>
              <a:pPr algn="ctr" eaLnBrk="0" hangingPunct="0"/>
              <a:r>
                <a:rPr kumimoji="0" lang="zh-CN" altLang="en-US" sz="2000" b="1"/>
                <a:t>子群</a:t>
              </a:r>
            </a:p>
          </p:txBody>
        </p:sp>
        <p:sp>
          <p:nvSpPr>
            <p:cNvPr id="15368" name="Oval 9"/>
            <p:cNvSpPr>
              <a:spLocks noChangeArrowheads="1"/>
            </p:cNvSpPr>
            <p:nvPr/>
          </p:nvSpPr>
          <p:spPr bwMode="auto">
            <a:xfrm>
              <a:off x="6825" y="7935"/>
              <a:ext cx="930" cy="510"/>
            </a:xfrm>
            <a:prstGeom prst="ellipse">
              <a:avLst/>
            </a:prstGeom>
            <a:solidFill>
              <a:schemeClr val="bg1"/>
            </a:solidFill>
            <a:ln w="57150">
              <a:solidFill>
                <a:srgbClr val="FF0000"/>
              </a:solidFill>
              <a:round/>
              <a:headEnd/>
              <a:tailEnd type="none" w="sm" len="sm"/>
            </a:ln>
          </p:spPr>
          <p:txBody>
            <a:bodyPr/>
            <a:lstStyle/>
            <a:p>
              <a:pPr algn="ctr" eaLnBrk="0" hangingPunct="0"/>
              <a:r>
                <a:rPr kumimoji="0" lang="zh-CN" altLang="en-US" sz="2000" b="1"/>
                <a:t>选择</a:t>
              </a:r>
            </a:p>
          </p:txBody>
        </p:sp>
        <p:sp>
          <p:nvSpPr>
            <p:cNvPr id="15369" name="Oval 10"/>
            <p:cNvSpPr>
              <a:spLocks noChangeArrowheads="1"/>
            </p:cNvSpPr>
            <p:nvPr/>
          </p:nvSpPr>
          <p:spPr bwMode="auto">
            <a:xfrm>
              <a:off x="5025" y="9510"/>
              <a:ext cx="930" cy="510"/>
            </a:xfrm>
            <a:prstGeom prst="ellipse">
              <a:avLst/>
            </a:prstGeom>
            <a:solidFill>
              <a:schemeClr val="bg1"/>
            </a:solidFill>
            <a:ln w="57150">
              <a:solidFill>
                <a:srgbClr val="FF0000"/>
              </a:solidFill>
              <a:round/>
              <a:headEnd/>
              <a:tailEnd type="none" w="sm" len="sm"/>
            </a:ln>
          </p:spPr>
          <p:txBody>
            <a:bodyPr/>
            <a:lstStyle/>
            <a:p>
              <a:pPr algn="ctr" eaLnBrk="0" hangingPunct="0"/>
              <a:r>
                <a:rPr kumimoji="0" lang="zh-CN" altLang="en-US" sz="2000" b="1"/>
                <a:t>婚配</a:t>
              </a:r>
            </a:p>
          </p:txBody>
        </p:sp>
        <p:sp>
          <p:nvSpPr>
            <p:cNvPr id="15370" name="Oval 11"/>
            <p:cNvSpPr>
              <a:spLocks noChangeArrowheads="1"/>
            </p:cNvSpPr>
            <p:nvPr/>
          </p:nvSpPr>
          <p:spPr bwMode="auto">
            <a:xfrm>
              <a:off x="3090" y="7875"/>
              <a:ext cx="930" cy="510"/>
            </a:xfrm>
            <a:prstGeom prst="ellipse">
              <a:avLst/>
            </a:prstGeom>
            <a:solidFill>
              <a:schemeClr val="bg1"/>
            </a:solidFill>
            <a:ln w="57150">
              <a:solidFill>
                <a:srgbClr val="FF0000"/>
              </a:solidFill>
              <a:round/>
              <a:headEnd/>
              <a:tailEnd type="none" w="sm" len="sm"/>
            </a:ln>
          </p:spPr>
          <p:txBody>
            <a:bodyPr/>
            <a:lstStyle/>
            <a:p>
              <a:pPr algn="ctr" eaLnBrk="0" hangingPunct="0"/>
              <a:r>
                <a:rPr kumimoji="0" lang="zh-CN" altLang="en-US" sz="2000" b="1" dirty="0"/>
                <a:t>变异</a:t>
              </a:r>
            </a:p>
          </p:txBody>
        </p:sp>
        <p:sp>
          <p:nvSpPr>
            <p:cNvPr id="15371" name="Text Box 12"/>
            <p:cNvSpPr txBox="1">
              <a:spLocks noChangeArrowheads="1"/>
            </p:cNvSpPr>
            <p:nvPr/>
          </p:nvSpPr>
          <p:spPr bwMode="auto">
            <a:xfrm>
              <a:off x="8295" y="8880"/>
              <a:ext cx="1020" cy="675"/>
            </a:xfrm>
            <a:prstGeom prst="rect">
              <a:avLst/>
            </a:prstGeom>
            <a:solidFill>
              <a:schemeClr val="bg1"/>
            </a:solidFill>
            <a:ln w="57150">
              <a:solidFill>
                <a:srgbClr val="FF0000"/>
              </a:solidFill>
              <a:miter lim="800000"/>
              <a:headEnd/>
              <a:tailEnd type="none" w="sm" len="sm"/>
            </a:ln>
          </p:spPr>
          <p:txBody>
            <a:bodyPr/>
            <a:lstStyle/>
            <a:p>
              <a:pPr algn="ctr" eaLnBrk="0" hangingPunct="0"/>
              <a:r>
                <a:rPr kumimoji="0" lang="zh-CN" altLang="en-US" sz="2000" b="1"/>
                <a:t>遭淘汰</a:t>
              </a:r>
            </a:p>
            <a:p>
              <a:pPr algn="ctr" eaLnBrk="0" hangingPunct="0"/>
              <a:r>
                <a:rPr kumimoji="0" lang="zh-CN" altLang="en-US" sz="2000" b="1"/>
                <a:t>的群体</a:t>
              </a:r>
            </a:p>
          </p:txBody>
        </p:sp>
        <p:sp>
          <p:nvSpPr>
            <p:cNvPr id="15372" name="Line 13"/>
            <p:cNvSpPr>
              <a:spLocks noChangeShapeType="1"/>
            </p:cNvSpPr>
            <p:nvPr/>
          </p:nvSpPr>
          <p:spPr bwMode="auto">
            <a:xfrm>
              <a:off x="6945" y="7845"/>
              <a:ext cx="150" cy="90"/>
            </a:xfrm>
            <a:prstGeom prst="line">
              <a:avLst/>
            </a:prstGeom>
            <a:noFill/>
            <a:ln w="9525">
              <a:solidFill>
                <a:schemeClr val="folHlink"/>
              </a:solidFill>
              <a:round/>
              <a:headEnd/>
              <a:tailEnd type="triangle" w="sm" len="sm"/>
            </a:ln>
          </p:spPr>
          <p:txBody>
            <a:bodyPr/>
            <a:lstStyle/>
            <a:p>
              <a:endParaRPr lang="zh-CN" altLang="en-US"/>
            </a:p>
          </p:txBody>
        </p:sp>
        <p:sp>
          <p:nvSpPr>
            <p:cNvPr id="15373" name="Line 14"/>
            <p:cNvSpPr>
              <a:spLocks noChangeShapeType="1"/>
            </p:cNvSpPr>
            <p:nvPr/>
          </p:nvSpPr>
          <p:spPr bwMode="auto">
            <a:xfrm flipH="1">
              <a:off x="7403" y="8985"/>
              <a:ext cx="90" cy="120"/>
            </a:xfrm>
            <a:prstGeom prst="line">
              <a:avLst/>
            </a:prstGeom>
            <a:noFill/>
            <a:ln w="9525">
              <a:solidFill>
                <a:schemeClr val="folHlink"/>
              </a:solidFill>
              <a:round/>
              <a:headEnd/>
              <a:tailEnd type="triangle" w="sm" len="sm"/>
            </a:ln>
          </p:spPr>
          <p:txBody>
            <a:bodyPr/>
            <a:lstStyle/>
            <a:p>
              <a:endParaRPr lang="zh-CN" altLang="en-US"/>
            </a:p>
          </p:txBody>
        </p:sp>
        <p:sp>
          <p:nvSpPr>
            <p:cNvPr id="15374" name="Line 15"/>
            <p:cNvSpPr>
              <a:spLocks noChangeShapeType="1"/>
            </p:cNvSpPr>
            <p:nvPr/>
          </p:nvSpPr>
          <p:spPr bwMode="auto">
            <a:xfrm flipH="1">
              <a:off x="5970" y="9720"/>
              <a:ext cx="128" cy="23"/>
            </a:xfrm>
            <a:prstGeom prst="line">
              <a:avLst/>
            </a:prstGeom>
            <a:noFill/>
            <a:ln w="9525">
              <a:solidFill>
                <a:schemeClr val="folHlink"/>
              </a:solidFill>
              <a:round/>
              <a:headEnd/>
              <a:tailEnd type="triangle" w="sm" len="sm"/>
            </a:ln>
          </p:spPr>
          <p:txBody>
            <a:bodyPr/>
            <a:lstStyle/>
            <a:p>
              <a:endParaRPr lang="zh-CN" altLang="en-US"/>
            </a:p>
          </p:txBody>
        </p:sp>
        <p:sp>
          <p:nvSpPr>
            <p:cNvPr id="15375" name="Line 16"/>
            <p:cNvSpPr>
              <a:spLocks noChangeShapeType="1"/>
            </p:cNvSpPr>
            <p:nvPr/>
          </p:nvSpPr>
          <p:spPr bwMode="auto">
            <a:xfrm flipH="1" flipV="1">
              <a:off x="3915" y="9465"/>
              <a:ext cx="113" cy="60"/>
            </a:xfrm>
            <a:prstGeom prst="line">
              <a:avLst/>
            </a:prstGeom>
            <a:noFill/>
            <a:ln w="9525">
              <a:solidFill>
                <a:schemeClr val="folHlink"/>
              </a:solidFill>
              <a:round/>
              <a:headEnd/>
              <a:tailEnd type="triangle" w="sm" len="sm"/>
            </a:ln>
          </p:spPr>
          <p:txBody>
            <a:bodyPr/>
            <a:lstStyle/>
            <a:p>
              <a:endParaRPr lang="zh-CN" altLang="en-US"/>
            </a:p>
          </p:txBody>
        </p:sp>
        <p:sp>
          <p:nvSpPr>
            <p:cNvPr id="15376" name="Line 17"/>
            <p:cNvSpPr>
              <a:spLocks noChangeShapeType="1"/>
            </p:cNvSpPr>
            <p:nvPr/>
          </p:nvSpPr>
          <p:spPr bwMode="auto">
            <a:xfrm flipV="1">
              <a:off x="3263" y="8355"/>
              <a:ext cx="45" cy="105"/>
            </a:xfrm>
            <a:prstGeom prst="line">
              <a:avLst/>
            </a:prstGeom>
            <a:noFill/>
            <a:ln w="9525">
              <a:solidFill>
                <a:schemeClr val="folHlink"/>
              </a:solidFill>
              <a:round/>
              <a:headEnd/>
              <a:tailEnd type="triangle" w="sm" len="sm"/>
            </a:ln>
          </p:spPr>
          <p:txBody>
            <a:bodyPr/>
            <a:lstStyle/>
            <a:p>
              <a:endParaRPr lang="zh-CN" altLang="en-US"/>
            </a:p>
          </p:txBody>
        </p:sp>
        <p:sp>
          <p:nvSpPr>
            <p:cNvPr id="15377" name="Line 18"/>
            <p:cNvSpPr>
              <a:spLocks noChangeShapeType="1"/>
            </p:cNvSpPr>
            <p:nvPr/>
          </p:nvSpPr>
          <p:spPr bwMode="auto">
            <a:xfrm flipV="1">
              <a:off x="4763" y="7538"/>
              <a:ext cx="172" cy="22"/>
            </a:xfrm>
            <a:prstGeom prst="line">
              <a:avLst/>
            </a:prstGeom>
            <a:noFill/>
            <a:ln w="9525">
              <a:solidFill>
                <a:schemeClr val="folHlink"/>
              </a:solidFill>
              <a:round/>
              <a:headEnd/>
              <a:tailEnd type="triangle" w="sm" len="sm"/>
            </a:ln>
          </p:spPr>
          <p:txBody>
            <a:bodyPr/>
            <a:lstStyle/>
            <a:p>
              <a:endParaRPr lang="zh-CN" altLang="en-US"/>
            </a:p>
          </p:txBody>
        </p:sp>
        <p:sp>
          <p:nvSpPr>
            <p:cNvPr id="15378" name="Line 19"/>
            <p:cNvSpPr>
              <a:spLocks noChangeShapeType="1"/>
            </p:cNvSpPr>
            <p:nvPr/>
          </p:nvSpPr>
          <p:spPr bwMode="auto">
            <a:xfrm>
              <a:off x="7695" y="8325"/>
              <a:ext cx="1035" cy="548"/>
            </a:xfrm>
            <a:prstGeom prst="line">
              <a:avLst/>
            </a:prstGeom>
            <a:noFill/>
            <a:ln w="57150">
              <a:solidFill>
                <a:srgbClr val="FF0000"/>
              </a:solidFill>
              <a:round/>
              <a:headEnd/>
              <a:tailEnd type="triangl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304800" y="1295400"/>
            <a:ext cx="8610600" cy="5257800"/>
            <a:chOff x="-3" y="-3"/>
            <a:chExt cx="3471" cy="1926"/>
          </a:xfrm>
        </p:grpSpPr>
        <p:grpSp>
          <p:nvGrpSpPr>
            <p:cNvPr id="3" name="Group 92"/>
            <p:cNvGrpSpPr>
              <a:grpSpLocks/>
            </p:cNvGrpSpPr>
            <p:nvPr/>
          </p:nvGrpSpPr>
          <p:grpSpPr bwMode="auto">
            <a:xfrm>
              <a:off x="0" y="0"/>
              <a:ext cx="3465" cy="1920"/>
              <a:chOff x="0" y="0"/>
              <a:chExt cx="3465" cy="1920"/>
            </a:xfrm>
          </p:grpSpPr>
          <p:grpSp>
            <p:nvGrpSpPr>
              <p:cNvPr id="4" name="Group 33"/>
              <p:cNvGrpSpPr>
                <a:grpSpLocks/>
              </p:cNvGrpSpPr>
              <p:nvPr/>
            </p:nvGrpSpPr>
            <p:grpSpPr bwMode="auto">
              <a:xfrm>
                <a:off x="0" y="0"/>
                <a:ext cx="426" cy="384"/>
                <a:chOff x="0" y="0"/>
                <a:chExt cx="426" cy="384"/>
              </a:xfrm>
            </p:grpSpPr>
            <p:sp>
              <p:nvSpPr>
                <p:cNvPr id="30814" name="Rectangle 2"/>
                <p:cNvSpPr>
                  <a:spLocks noChangeArrowheads="1"/>
                </p:cNvSpPr>
                <p:nvPr/>
              </p:nvSpPr>
              <p:spPr bwMode="auto">
                <a:xfrm>
                  <a:off x="43" y="0"/>
                  <a:ext cx="340" cy="384"/>
                </a:xfrm>
                <a:prstGeom prst="rect">
                  <a:avLst/>
                </a:prstGeom>
                <a:noFill/>
                <a:ln w="9525">
                  <a:noFill/>
                  <a:miter lim="800000"/>
                  <a:headEnd/>
                  <a:tailEnd/>
                </a:ln>
              </p:spPr>
              <p:txBody>
                <a:bodyPr anchor="ctr"/>
                <a:lstStyle/>
                <a:p>
                  <a:pPr algn="ctr"/>
                  <a:r>
                    <a:rPr lang="zh-CN" altLang="en-US" sz="2000" b="1" dirty="0" smtClean="0"/>
                    <a:t>序号</a:t>
                  </a:r>
                  <a:endParaRPr lang="zh-CN" altLang="en-US" sz="2000" b="1" dirty="0"/>
                </a:p>
              </p:txBody>
            </p:sp>
            <p:sp>
              <p:nvSpPr>
                <p:cNvPr id="30815" name="Rectangle 32"/>
                <p:cNvSpPr>
                  <a:spLocks noChangeArrowheads="1"/>
                </p:cNvSpPr>
                <p:nvPr/>
              </p:nvSpPr>
              <p:spPr bwMode="auto">
                <a:xfrm>
                  <a:off x="0" y="0"/>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5" name="Group 35"/>
              <p:cNvGrpSpPr>
                <a:grpSpLocks/>
              </p:cNvGrpSpPr>
              <p:nvPr/>
            </p:nvGrpSpPr>
            <p:grpSpPr bwMode="auto">
              <a:xfrm>
                <a:off x="426" y="0"/>
                <a:ext cx="483" cy="384"/>
                <a:chOff x="426" y="0"/>
                <a:chExt cx="483" cy="384"/>
              </a:xfrm>
            </p:grpSpPr>
            <p:sp>
              <p:nvSpPr>
                <p:cNvPr id="30812" name="Rectangle 3"/>
                <p:cNvSpPr>
                  <a:spLocks noChangeArrowheads="1"/>
                </p:cNvSpPr>
                <p:nvPr/>
              </p:nvSpPr>
              <p:spPr bwMode="auto">
                <a:xfrm>
                  <a:off x="469" y="0"/>
                  <a:ext cx="397" cy="384"/>
                </a:xfrm>
                <a:prstGeom prst="rect">
                  <a:avLst/>
                </a:prstGeom>
                <a:noFill/>
                <a:ln w="9525">
                  <a:noFill/>
                  <a:miter lim="800000"/>
                  <a:headEnd/>
                  <a:tailEnd/>
                </a:ln>
              </p:spPr>
              <p:txBody>
                <a:bodyPr anchor="ctr"/>
                <a:lstStyle/>
                <a:p>
                  <a:pPr algn="ctr"/>
                  <a:r>
                    <a:rPr lang="zh-CN" altLang="en-US" sz="2000" b="1" dirty="0" smtClean="0"/>
                    <a:t>种群</a:t>
                  </a:r>
                  <a:endParaRPr lang="zh-CN" altLang="en-US" sz="2000" b="1" dirty="0"/>
                </a:p>
              </p:txBody>
            </p:sp>
            <p:sp>
              <p:nvSpPr>
                <p:cNvPr id="30813" name="Rectangle 34"/>
                <p:cNvSpPr>
                  <a:spLocks noChangeArrowheads="1"/>
                </p:cNvSpPr>
                <p:nvPr/>
              </p:nvSpPr>
              <p:spPr bwMode="auto">
                <a:xfrm>
                  <a:off x="426" y="0"/>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6" name="Group 37"/>
              <p:cNvGrpSpPr>
                <a:grpSpLocks/>
              </p:cNvGrpSpPr>
              <p:nvPr/>
            </p:nvGrpSpPr>
            <p:grpSpPr bwMode="auto">
              <a:xfrm>
                <a:off x="909" y="0"/>
                <a:ext cx="639" cy="384"/>
                <a:chOff x="909" y="0"/>
                <a:chExt cx="639" cy="384"/>
              </a:xfrm>
            </p:grpSpPr>
            <p:sp>
              <p:nvSpPr>
                <p:cNvPr id="30810" name="Rectangle 4"/>
                <p:cNvSpPr>
                  <a:spLocks noChangeArrowheads="1"/>
                </p:cNvSpPr>
                <p:nvPr/>
              </p:nvSpPr>
              <p:spPr bwMode="auto">
                <a:xfrm>
                  <a:off x="952" y="0"/>
                  <a:ext cx="553" cy="384"/>
                </a:xfrm>
                <a:prstGeom prst="rect">
                  <a:avLst/>
                </a:prstGeom>
                <a:noFill/>
                <a:ln w="9525">
                  <a:noFill/>
                  <a:miter lim="800000"/>
                  <a:headEnd/>
                  <a:tailEnd/>
                </a:ln>
              </p:spPr>
              <p:txBody>
                <a:bodyPr anchor="ctr"/>
                <a:lstStyle/>
                <a:p>
                  <a:pPr algn="ctr"/>
                  <a:r>
                    <a:rPr lang="zh-CN" altLang="en-US" sz="2000" b="1" dirty="0"/>
                    <a:t>交叉</a:t>
                  </a:r>
                  <a:endParaRPr lang="en-US" altLang="zh-CN" sz="2000" b="1" dirty="0"/>
                </a:p>
                <a:p>
                  <a:pPr algn="ctr"/>
                  <a:r>
                    <a:rPr lang="zh-CN" altLang="en-US" sz="2000" b="1" dirty="0"/>
                    <a:t>对</a:t>
                  </a:r>
                  <a:r>
                    <a:rPr lang="zh-CN" altLang="en-US" sz="2000" b="1" dirty="0" smtClean="0"/>
                    <a:t>像</a:t>
                  </a:r>
                  <a:endParaRPr lang="zh-CN" altLang="en-US" sz="2000" b="1" dirty="0"/>
                </a:p>
              </p:txBody>
            </p:sp>
            <p:sp>
              <p:nvSpPr>
                <p:cNvPr id="30811" name="Rectangle 36"/>
                <p:cNvSpPr>
                  <a:spLocks noChangeArrowheads="1"/>
                </p:cNvSpPr>
                <p:nvPr/>
              </p:nvSpPr>
              <p:spPr bwMode="auto">
                <a:xfrm>
                  <a:off x="909"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7" name="Group 39"/>
              <p:cNvGrpSpPr>
                <a:grpSpLocks/>
              </p:cNvGrpSpPr>
              <p:nvPr/>
            </p:nvGrpSpPr>
            <p:grpSpPr bwMode="auto">
              <a:xfrm>
                <a:off x="1548" y="0"/>
                <a:ext cx="639" cy="384"/>
                <a:chOff x="1548" y="0"/>
                <a:chExt cx="639" cy="384"/>
              </a:xfrm>
            </p:grpSpPr>
            <p:sp>
              <p:nvSpPr>
                <p:cNvPr id="30808" name="Rectangle 5"/>
                <p:cNvSpPr>
                  <a:spLocks noChangeArrowheads="1"/>
                </p:cNvSpPr>
                <p:nvPr/>
              </p:nvSpPr>
              <p:spPr bwMode="auto">
                <a:xfrm>
                  <a:off x="1591" y="0"/>
                  <a:ext cx="553" cy="384"/>
                </a:xfrm>
                <a:prstGeom prst="rect">
                  <a:avLst/>
                </a:prstGeom>
                <a:noFill/>
                <a:ln w="9525">
                  <a:noFill/>
                  <a:miter lim="800000"/>
                  <a:headEnd/>
                  <a:tailEnd/>
                </a:ln>
              </p:spPr>
              <p:txBody>
                <a:bodyPr anchor="ctr"/>
                <a:lstStyle/>
                <a:p>
                  <a:pPr algn="ctr"/>
                  <a:r>
                    <a:rPr lang="zh-CN" altLang="en-US" sz="2000" b="1" dirty="0"/>
                    <a:t>交叉</a:t>
                  </a:r>
                  <a:r>
                    <a:rPr lang="zh-CN" altLang="en-US" sz="2000" b="1" dirty="0" smtClean="0"/>
                    <a:t>位</a:t>
                  </a:r>
                  <a:endParaRPr lang="zh-CN" altLang="en-US" sz="2000" b="1" dirty="0"/>
                </a:p>
              </p:txBody>
            </p:sp>
            <p:sp>
              <p:nvSpPr>
                <p:cNvPr id="30809" name="Rectangle 38"/>
                <p:cNvSpPr>
                  <a:spLocks noChangeArrowheads="1"/>
                </p:cNvSpPr>
                <p:nvPr/>
              </p:nvSpPr>
              <p:spPr bwMode="auto">
                <a:xfrm>
                  <a:off x="1548"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8" name="Group 41"/>
              <p:cNvGrpSpPr>
                <a:grpSpLocks/>
              </p:cNvGrpSpPr>
              <p:nvPr/>
            </p:nvGrpSpPr>
            <p:grpSpPr bwMode="auto">
              <a:xfrm>
                <a:off x="2187" y="0"/>
                <a:ext cx="639" cy="384"/>
                <a:chOff x="2187" y="0"/>
                <a:chExt cx="639" cy="384"/>
              </a:xfrm>
            </p:grpSpPr>
            <p:sp>
              <p:nvSpPr>
                <p:cNvPr id="30806" name="Rectangle 6"/>
                <p:cNvSpPr>
                  <a:spLocks noChangeArrowheads="1"/>
                </p:cNvSpPr>
                <p:nvPr/>
              </p:nvSpPr>
              <p:spPr bwMode="auto">
                <a:xfrm>
                  <a:off x="2230" y="0"/>
                  <a:ext cx="553" cy="384"/>
                </a:xfrm>
                <a:prstGeom prst="rect">
                  <a:avLst/>
                </a:prstGeom>
                <a:noFill/>
                <a:ln w="9525">
                  <a:noFill/>
                  <a:miter lim="800000"/>
                  <a:headEnd/>
                  <a:tailEnd/>
                </a:ln>
              </p:spPr>
              <p:txBody>
                <a:bodyPr anchor="ctr"/>
                <a:lstStyle/>
                <a:p>
                  <a:pPr algn="ctr"/>
                  <a:r>
                    <a:rPr lang="zh-CN" altLang="en-US" sz="2000" b="1" dirty="0" smtClean="0"/>
                    <a:t>子代</a:t>
                  </a:r>
                  <a:endParaRPr lang="zh-CN" altLang="en-US" sz="2000" b="1" dirty="0"/>
                </a:p>
              </p:txBody>
            </p:sp>
            <p:sp>
              <p:nvSpPr>
                <p:cNvPr id="30807" name="Rectangle 40"/>
                <p:cNvSpPr>
                  <a:spLocks noChangeArrowheads="1"/>
                </p:cNvSpPr>
                <p:nvPr/>
              </p:nvSpPr>
              <p:spPr bwMode="auto">
                <a:xfrm>
                  <a:off x="2187"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9" name="Group 43"/>
              <p:cNvGrpSpPr>
                <a:grpSpLocks/>
              </p:cNvGrpSpPr>
              <p:nvPr/>
            </p:nvGrpSpPr>
            <p:grpSpPr bwMode="auto">
              <a:xfrm>
                <a:off x="2826" y="0"/>
                <a:ext cx="639" cy="384"/>
                <a:chOff x="2826" y="0"/>
                <a:chExt cx="639" cy="384"/>
              </a:xfrm>
            </p:grpSpPr>
            <p:sp>
              <p:nvSpPr>
                <p:cNvPr id="30804" name="Rectangle 7"/>
                <p:cNvSpPr>
                  <a:spLocks noChangeArrowheads="1"/>
                </p:cNvSpPr>
                <p:nvPr/>
              </p:nvSpPr>
              <p:spPr bwMode="auto">
                <a:xfrm>
                  <a:off x="2869" y="0"/>
                  <a:ext cx="553" cy="384"/>
                </a:xfrm>
                <a:prstGeom prst="rect">
                  <a:avLst/>
                </a:prstGeom>
                <a:noFill/>
                <a:ln w="9525">
                  <a:noFill/>
                  <a:miter lim="800000"/>
                  <a:headEnd/>
                  <a:tailEnd/>
                </a:ln>
              </p:spPr>
              <p:txBody>
                <a:bodyPr anchor="ctr"/>
                <a:lstStyle/>
                <a:p>
                  <a:pPr algn="ctr"/>
                  <a:r>
                    <a:rPr lang="zh-CN" altLang="en-US" sz="2000" b="1" dirty="0"/>
                    <a:t>适应</a:t>
                  </a:r>
                  <a:r>
                    <a:rPr lang="zh-CN" altLang="en-US" sz="2000" b="1" dirty="0" smtClean="0"/>
                    <a:t>值</a:t>
                  </a:r>
                  <a:endParaRPr lang="zh-CN" altLang="en-US" sz="2000" b="1" dirty="0"/>
                </a:p>
              </p:txBody>
            </p:sp>
            <p:sp>
              <p:nvSpPr>
                <p:cNvPr id="30805" name="Rectangle 42"/>
                <p:cNvSpPr>
                  <a:spLocks noChangeArrowheads="1"/>
                </p:cNvSpPr>
                <p:nvPr/>
              </p:nvSpPr>
              <p:spPr bwMode="auto">
                <a:xfrm>
                  <a:off x="2826"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0" name="Group 45"/>
              <p:cNvGrpSpPr>
                <a:grpSpLocks/>
              </p:cNvGrpSpPr>
              <p:nvPr/>
            </p:nvGrpSpPr>
            <p:grpSpPr bwMode="auto">
              <a:xfrm>
                <a:off x="0" y="384"/>
                <a:ext cx="426" cy="384"/>
                <a:chOff x="0" y="384"/>
                <a:chExt cx="426" cy="384"/>
              </a:xfrm>
            </p:grpSpPr>
            <p:sp>
              <p:nvSpPr>
                <p:cNvPr id="30802" name="Rectangle 8"/>
                <p:cNvSpPr>
                  <a:spLocks noChangeArrowheads="1"/>
                </p:cNvSpPr>
                <p:nvPr/>
              </p:nvSpPr>
              <p:spPr bwMode="auto">
                <a:xfrm>
                  <a:off x="43" y="384"/>
                  <a:ext cx="340"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30803" name="Rectangle 44"/>
                <p:cNvSpPr>
                  <a:spLocks noChangeArrowheads="1"/>
                </p:cNvSpPr>
                <p:nvPr/>
              </p:nvSpPr>
              <p:spPr bwMode="auto">
                <a:xfrm>
                  <a:off x="0" y="384"/>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11" name="Group 47"/>
              <p:cNvGrpSpPr>
                <a:grpSpLocks/>
              </p:cNvGrpSpPr>
              <p:nvPr/>
            </p:nvGrpSpPr>
            <p:grpSpPr bwMode="auto">
              <a:xfrm>
                <a:off x="426" y="384"/>
                <a:ext cx="483" cy="384"/>
                <a:chOff x="426" y="384"/>
                <a:chExt cx="483" cy="384"/>
              </a:xfrm>
            </p:grpSpPr>
            <p:sp>
              <p:nvSpPr>
                <p:cNvPr id="30800" name="Rectangle 9"/>
                <p:cNvSpPr>
                  <a:spLocks noChangeArrowheads="1"/>
                </p:cNvSpPr>
                <p:nvPr/>
              </p:nvSpPr>
              <p:spPr bwMode="auto">
                <a:xfrm>
                  <a:off x="469" y="384"/>
                  <a:ext cx="397" cy="384"/>
                </a:xfrm>
                <a:prstGeom prst="rect">
                  <a:avLst/>
                </a:prstGeom>
                <a:noFill/>
                <a:ln w="9525">
                  <a:noFill/>
                  <a:miter lim="800000"/>
                  <a:headEnd/>
                  <a:tailEnd/>
                </a:ln>
              </p:spPr>
              <p:txBody>
                <a:bodyPr anchor="ctr"/>
                <a:lstStyle/>
                <a:p>
                  <a:pPr algn="ctr"/>
                  <a:r>
                    <a:rPr lang="zh-CN" altLang="en-US" sz="2400" b="1" dirty="0" smtClean="0"/>
                    <a:t>11001</a:t>
                  </a:r>
                  <a:endParaRPr lang="zh-CN" altLang="en-US" sz="2400" b="1" dirty="0"/>
                </a:p>
              </p:txBody>
            </p:sp>
            <p:sp>
              <p:nvSpPr>
                <p:cNvPr id="30801" name="Rectangle 46"/>
                <p:cNvSpPr>
                  <a:spLocks noChangeArrowheads="1"/>
                </p:cNvSpPr>
                <p:nvPr/>
              </p:nvSpPr>
              <p:spPr bwMode="auto">
                <a:xfrm>
                  <a:off x="426" y="384"/>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12" name="Group 49"/>
              <p:cNvGrpSpPr>
                <a:grpSpLocks/>
              </p:cNvGrpSpPr>
              <p:nvPr/>
            </p:nvGrpSpPr>
            <p:grpSpPr bwMode="auto">
              <a:xfrm>
                <a:off x="909" y="384"/>
                <a:ext cx="639" cy="384"/>
                <a:chOff x="909" y="384"/>
                <a:chExt cx="639" cy="384"/>
              </a:xfrm>
            </p:grpSpPr>
            <p:sp>
              <p:nvSpPr>
                <p:cNvPr id="30798" name="Rectangle 10"/>
                <p:cNvSpPr>
                  <a:spLocks noChangeArrowheads="1"/>
                </p:cNvSpPr>
                <p:nvPr/>
              </p:nvSpPr>
              <p:spPr bwMode="auto">
                <a:xfrm>
                  <a:off x="952" y="384"/>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30799" name="Rectangle 48"/>
                <p:cNvSpPr>
                  <a:spLocks noChangeArrowheads="1"/>
                </p:cNvSpPr>
                <p:nvPr/>
              </p:nvSpPr>
              <p:spPr bwMode="auto">
                <a:xfrm>
                  <a:off x="909"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3" name="Group 51"/>
              <p:cNvGrpSpPr>
                <a:grpSpLocks/>
              </p:cNvGrpSpPr>
              <p:nvPr/>
            </p:nvGrpSpPr>
            <p:grpSpPr bwMode="auto">
              <a:xfrm>
                <a:off x="1548" y="384"/>
                <a:ext cx="639" cy="384"/>
                <a:chOff x="1548" y="384"/>
                <a:chExt cx="639" cy="384"/>
              </a:xfrm>
            </p:grpSpPr>
            <p:sp>
              <p:nvSpPr>
                <p:cNvPr id="30796" name="Rectangle 11"/>
                <p:cNvSpPr>
                  <a:spLocks noChangeArrowheads="1"/>
                </p:cNvSpPr>
                <p:nvPr/>
              </p:nvSpPr>
              <p:spPr bwMode="auto">
                <a:xfrm>
                  <a:off x="1591" y="384"/>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0797" name="Rectangle 50"/>
                <p:cNvSpPr>
                  <a:spLocks noChangeArrowheads="1"/>
                </p:cNvSpPr>
                <p:nvPr/>
              </p:nvSpPr>
              <p:spPr bwMode="auto">
                <a:xfrm>
                  <a:off x="1548"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4" name="Group 53"/>
              <p:cNvGrpSpPr>
                <a:grpSpLocks/>
              </p:cNvGrpSpPr>
              <p:nvPr/>
            </p:nvGrpSpPr>
            <p:grpSpPr bwMode="auto">
              <a:xfrm>
                <a:off x="2187" y="384"/>
                <a:ext cx="639" cy="384"/>
                <a:chOff x="2187" y="384"/>
                <a:chExt cx="639" cy="384"/>
              </a:xfrm>
            </p:grpSpPr>
            <p:sp>
              <p:nvSpPr>
                <p:cNvPr id="30794" name="Rectangle 12"/>
                <p:cNvSpPr>
                  <a:spLocks noChangeArrowheads="1"/>
                </p:cNvSpPr>
                <p:nvPr/>
              </p:nvSpPr>
              <p:spPr bwMode="auto">
                <a:xfrm>
                  <a:off x="2230" y="384"/>
                  <a:ext cx="553"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30795" name="Rectangle 52"/>
                <p:cNvSpPr>
                  <a:spLocks noChangeArrowheads="1"/>
                </p:cNvSpPr>
                <p:nvPr/>
              </p:nvSpPr>
              <p:spPr bwMode="auto">
                <a:xfrm>
                  <a:off x="2187"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5" name="Group 55"/>
              <p:cNvGrpSpPr>
                <a:grpSpLocks/>
              </p:cNvGrpSpPr>
              <p:nvPr/>
            </p:nvGrpSpPr>
            <p:grpSpPr bwMode="auto">
              <a:xfrm>
                <a:off x="2826" y="384"/>
                <a:ext cx="639" cy="384"/>
                <a:chOff x="2826" y="384"/>
                <a:chExt cx="639" cy="384"/>
              </a:xfrm>
            </p:grpSpPr>
            <p:sp>
              <p:nvSpPr>
                <p:cNvPr id="30792" name="Rectangle 13"/>
                <p:cNvSpPr>
                  <a:spLocks noChangeArrowheads="1"/>
                </p:cNvSpPr>
                <p:nvPr/>
              </p:nvSpPr>
              <p:spPr bwMode="auto">
                <a:xfrm>
                  <a:off x="2869" y="384"/>
                  <a:ext cx="553" cy="384"/>
                </a:xfrm>
                <a:prstGeom prst="rect">
                  <a:avLst/>
                </a:prstGeom>
                <a:noFill/>
                <a:ln w="9525">
                  <a:noFill/>
                  <a:miter lim="800000"/>
                  <a:headEnd/>
                  <a:tailEnd/>
                </a:ln>
              </p:spPr>
              <p:txBody>
                <a:bodyPr anchor="ctr"/>
                <a:lstStyle/>
                <a:p>
                  <a:pPr algn="ctr"/>
                  <a:r>
                    <a:rPr lang="zh-CN" altLang="en-US" sz="2400" b="1" dirty="0" smtClean="0"/>
                    <a:t>729</a:t>
                  </a:r>
                  <a:endParaRPr lang="zh-CN" altLang="en-US" sz="2400" b="1" dirty="0"/>
                </a:p>
              </p:txBody>
            </p:sp>
            <p:sp>
              <p:nvSpPr>
                <p:cNvPr id="30793" name="Rectangle 54"/>
                <p:cNvSpPr>
                  <a:spLocks noChangeArrowheads="1"/>
                </p:cNvSpPr>
                <p:nvPr/>
              </p:nvSpPr>
              <p:spPr bwMode="auto">
                <a:xfrm>
                  <a:off x="2826"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6" name="Group 57"/>
              <p:cNvGrpSpPr>
                <a:grpSpLocks/>
              </p:cNvGrpSpPr>
              <p:nvPr/>
            </p:nvGrpSpPr>
            <p:grpSpPr bwMode="auto">
              <a:xfrm>
                <a:off x="0" y="768"/>
                <a:ext cx="426" cy="384"/>
                <a:chOff x="0" y="768"/>
                <a:chExt cx="426" cy="384"/>
              </a:xfrm>
            </p:grpSpPr>
            <p:sp>
              <p:nvSpPr>
                <p:cNvPr id="30790" name="Rectangle 14"/>
                <p:cNvSpPr>
                  <a:spLocks noChangeArrowheads="1"/>
                </p:cNvSpPr>
                <p:nvPr/>
              </p:nvSpPr>
              <p:spPr bwMode="auto">
                <a:xfrm>
                  <a:off x="43" y="768"/>
                  <a:ext cx="340"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30791" name="Rectangle 56"/>
                <p:cNvSpPr>
                  <a:spLocks noChangeArrowheads="1"/>
                </p:cNvSpPr>
                <p:nvPr/>
              </p:nvSpPr>
              <p:spPr bwMode="auto">
                <a:xfrm>
                  <a:off x="0" y="768"/>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17" name="Group 59"/>
              <p:cNvGrpSpPr>
                <a:grpSpLocks/>
              </p:cNvGrpSpPr>
              <p:nvPr/>
            </p:nvGrpSpPr>
            <p:grpSpPr bwMode="auto">
              <a:xfrm>
                <a:off x="426" y="768"/>
                <a:ext cx="483" cy="384"/>
                <a:chOff x="426" y="768"/>
                <a:chExt cx="483" cy="384"/>
              </a:xfrm>
            </p:grpSpPr>
            <p:sp>
              <p:nvSpPr>
                <p:cNvPr id="30788" name="Rectangle 15"/>
                <p:cNvSpPr>
                  <a:spLocks noChangeArrowheads="1"/>
                </p:cNvSpPr>
                <p:nvPr/>
              </p:nvSpPr>
              <p:spPr bwMode="auto">
                <a:xfrm>
                  <a:off x="469" y="768"/>
                  <a:ext cx="397"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30789" name="Rectangle 58"/>
                <p:cNvSpPr>
                  <a:spLocks noChangeArrowheads="1"/>
                </p:cNvSpPr>
                <p:nvPr/>
              </p:nvSpPr>
              <p:spPr bwMode="auto">
                <a:xfrm>
                  <a:off x="426" y="768"/>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18" name="Group 61"/>
              <p:cNvGrpSpPr>
                <a:grpSpLocks/>
              </p:cNvGrpSpPr>
              <p:nvPr/>
            </p:nvGrpSpPr>
            <p:grpSpPr bwMode="auto">
              <a:xfrm>
                <a:off x="909" y="768"/>
                <a:ext cx="639" cy="384"/>
                <a:chOff x="909" y="768"/>
                <a:chExt cx="639" cy="384"/>
              </a:xfrm>
            </p:grpSpPr>
            <p:sp>
              <p:nvSpPr>
                <p:cNvPr id="30786" name="Rectangle 16"/>
                <p:cNvSpPr>
                  <a:spLocks noChangeArrowheads="1"/>
                </p:cNvSpPr>
                <p:nvPr/>
              </p:nvSpPr>
              <p:spPr bwMode="auto">
                <a:xfrm>
                  <a:off x="952" y="768"/>
                  <a:ext cx="553"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30787" name="Rectangle 60"/>
                <p:cNvSpPr>
                  <a:spLocks noChangeArrowheads="1"/>
                </p:cNvSpPr>
                <p:nvPr/>
              </p:nvSpPr>
              <p:spPr bwMode="auto">
                <a:xfrm>
                  <a:off x="909"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9" name="Group 63"/>
              <p:cNvGrpSpPr>
                <a:grpSpLocks/>
              </p:cNvGrpSpPr>
              <p:nvPr/>
            </p:nvGrpSpPr>
            <p:grpSpPr bwMode="auto">
              <a:xfrm>
                <a:off x="1548" y="768"/>
                <a:ext cx="639" cy="384"/>
                <a:chOff x="1548" y="768"/>
                <a:chExt cx="639" cy="384"/>
              </a:xfrm>
            </p:grpSpPr>
            <p:sp>
              <p:nvSpPr>
                <p:cNvPr id="30784" name="Rectangle 17"/>
                <p:cNvSpPr>
                  <a:spLocks noChangeArrowheads="1"/>
                </p:cNvSpPr>
                <p:nvPr/>
              </p:nvSpPr>
              <p:spPr bwMode="auto">
                <a:xfrm>
                  <a:off x="1591" y="768"/>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0785" name="Rectangle 62"/>
                <p:cNvSpPr>
                  <a:spLocks noChangeArrowheads="1"/>
                </p:cNvSpPr>
                <p:nvPr/>
              </p:nvSpPr>
              <p:spPr bwMode="auto">
                <a:xfrm>
                  <a:off x="1548"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0" name="Group 65"/>
              <p:cNvGrpSpPr>
                <a:grpSpLocks/>
              </p:cNvGrpSpPr>
              <p:nvPr/>
            </p:nvGrpSpPr>
            <p:grpSpPr bwMode="auto">
              <a:xfrm>
                <a:off x="2187" y="768"/>
                <a:ext cx="639" cy="384"/>
                <a:chOff x="2187" y="768"/>
                <a:chExt cx="639" cy="384"/>
              </a:xfrm>
            </p:grpSpPr>
            <p:sp>
              <p:nvSpPr>
                <p:cNvPr id="30782" name="Rectangle 18"/>
                <p:cNvSpPr>
                  <a:spLocks noChangeArrowheads="1"/>
                </p:cNvSpPr>
                <p:nvPr/>
              </p:nvSpPr>
              <p:spPr bwMode="auto">
                <a:xfrm>
                  <a:off x="2230" y="768"/>
                  <a:ext cx="553" cy="384"/>
                </a:xfrm>
                <a:prstGeom prst="rect">
                  <a:avLst/>
                </a:prstGeom>
                <a:noFill/>
                <a:ln w="9525">
                  <a:noFill/>
                  <a:miter lim="800000"/>
                  <a:headEnd/>
                  <a:tailEnd/>
                </a:ln>
              </p:spPr>
              <p:txBody>
                <a:bodyPr anchor="ctr"/>
                <a:lstStyle/>
                <a:p>
                  <a:pPr algn="ctr"/>
                  <a:r>
                    <a:rPr lang="zh-CN" altLang="en-US" sz="2400" b="1" dirty="0" smtClean="0"/>
                    <a:t>11001</a:t>
                  </a:r>
                  <a:endParaRPr lang="zh-CN" altLang="en-US" sz="2400" b="1" dirty="0"/>
                </a:p>
              </p:txBody>
            </p:sp>
            <p:sp>
              <p:nvSpPr>
                <p:cNvPr id="30783" name="Rectangle 64"/>
                <p:cNvSpPr>
                  <a:spLocks noChangeArrowheads="1"/>
                </p:cNvSpPr>
                <p:nvPr/>
              </p:nvSpPr>
              <p:spPr bwMode="auto">
                <a:xfrm>
                  <a:off x="2187"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1" name="Group 67"/>
              <p:cNvGrpSpPr>
                <a:grpSpLocks/>
              </p:cNvGrpSpPr>
              <p:nvPr/>
            </p:nvGrpSpPr>
            <p:grpSpPr bwMode="auto">
              <a:xfrm>
                <a:off x="2826" y="768"/>
                <a:ext cx="639" cy="384"/>
                <a:chOff x="2826" y="768"/>
                <a:chExt cx="639" cy="384"/>
              </a:xfrm>
            </p:grpSpPr>
            <p:sp>
              <p:nvSpPr>
                <p:cNvPr id="30780" name="Rectangle 19"/>
                <p:cNvSpPr>
                  <a:spLocks noChangeArrowheads="1"/>
                </p:cNvSpPr>
                <p:nvPr/>
              </p:nvSpPr>
              <p:spPr bwMode="auto">
                <a:xfrm>
                  <a:off x="2869" y="768"/>
                  <a:ext cx="553" cy="384"/>
                </a:xfrm>
                <a:prstGeom prst="rect">
                  <a:avLst/>
                </a:prstGeom>
                <a:noFill/>
                <a:ln w="9525">
                  <a:noFill/>
                  <a:miter lim="800000"/>
                  <a:headEnd/>
                  <a:tailEnd/>
                </a:ln>
              </p:spPr>
              <p:txBody>
                <a:bodyPr anchor="ctr"/>
                <a:lstStyle/>
                <a:p>
                  <a:pPr algn="ctr"/>
                  <a:r>
                    <a:rPr lang="zh-CN" altLang="en-US" sz="2400" b="1" dirty="0" smtClean="0"/>
                    <a:t>625</a:t>
                  </a:r>
                  <a:endParaRPr lang="zh-CN" altLang="en-US" sz="2400" b="1" dirty="0"/>
                </a:p>
              </p:txBody>
            </p:sp>
            <p:sp>
              <p:nvSpPr>
                <p:cNvPr id="30781" name="Rectangle 66"/>
                <p:cNvSpPr>
                  <a:spLocks noChangeArrowheads="1"/>
                </p:cNvSpPr>
                <p:nvPr/>
              </p:nvSpPr>
              <p:spPr bwMode="auto">
                <a:xfrm>
                  <a:off x="2826"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2" name="Group 69"/>
              <p:cNvGrpSpPr>
                <a:grpSpLocks/>
              </p:cNvGrpSpPr>
              <p:nvPr/>
            </p:nvGrpSpPr>
            <p:grpSpPr bwMode="auto">
              <a:xfrm>
                <a:off x="0" y="1152"/>
                <a:ext cx="426" cy="384"/>
                <a:chOff x="0" y="1152"/>
                <a:chExt cx="426" cy="384"/>
              </a:xfrm>
            </p:grpSpPr>
            <p:sp>
              <p:nvSpPr>
                <p:cNvPr id="30778" name="Rectangle 20"/>
                <p:cNvSpPr>
                  <a:spLocks noChangeArrowheads="1"/>
                </p:cNvSpPr>
                <p:nvPr/>
              </p:nvSpPr>
              <p:spPr bwMode="auto">
                <a:xfrm>
                  <a:off x="43" y="1152"/>
                  <a:ext cx="340"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0779" name="Rectangle 68"/>
                <p:cNvSpPr>
                  <a:spLocks noChangeArrowheads="1"/>
                </p:cNvSpPr>
                <p:nvPr/>
              </p:nvSpPr>
              <p:spPr bwMode="auto">
                <a:xfrm>
                  <a:off x="0" y="1152"/>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23" name="Group 71"/>
              <p:cNvGrpSpPr>
                <a:grpSpLocks/>
              </p:cNvGrpSpPr>
              <p:nvPr/>
            </p:nvGrpSpPr>
            <p:grpSpPr bwMode="auto">
              <a:xfrm>
                <a:off x="426" y="1152"/>
                <a:ext cx="483" cy="384"/>
                <a:chOff x="426" y="1152"/>
                <a:chExt cx="483" cy="384"/>
              </a:xfrm>
            </p:grpSpPr>
            <p:sp>
              <p:nvSpPr>
                <p:cNvPr id="30776" name="Rectangle 21"/>
                <p:cNvSpPr>
                  <a:spLocks noChangeArrowheads="1"/>
                </p:cNvSpPr>
                <p:nvPr/>
              </p:nvSpPr>
              <p:spPr bwMode="auto">
                <a:xfrm>
                  <a:off x="469" y="1152"/>
                  <a:ext cx="397"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30777" name="Rectangle 70"/>
                <p:cNvSpPr>
                  <a:spLocks noChangeArrowheads="1"/>
                </p:cNvSpPr>
                <p:nvPr/>
              </p:nvSpPr>
              <p:spPr bwMode="auto">
                <a:xfrm>
                  <a:off x="426" y="1152"/>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24" name="Group 73"/>
              <p:cNvGrpSpPr>
                <a:grpSpLocks/>
              </p:cNvGrpSpPr>
              <p:nvPr/>
            </p:nvGrpSpPr>
            <p:grpSpPr bwMode="auto">
              <a:xfrm>
                <a:off x="909" y="1152"/>
                <a:ext cx="639" cy="384"/>
                <a:chOff x="909" y="1152"/>
                <a:chExt cx="639" cy="384"/>
              </a:xfrm>
            </p:grpSpPr>
            <p:sp>
              <p:nvSpPr>
                <p:cNvPr id="30774" name="Rectangle 22"/>
                <p:cNvSpPr>
                  <a:spLocks noChangeArrowheads="1"/>
                </p:cNvSpPr>
                <p:nvPr/>
              </p:nvSpPr>
              <p:spPr bwMode="auto">
                <a:xfrm>
                  <a:off x="952" y="1152"/>
                  <a:ext cx="553"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30775" name="Rectangle 72"/>
                <p:cNvSpPr>
                  <a:spLocks noChangeArrowheads="1"/>
                </p:cNvSpPr>
                <p:nvPr/>
              </p:nvSpPr>
              <p:spPr bwMode="auto">
                <a:xfrm>
                  <a:off x="909"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5" name="Group 75"/>
              <p:cNvGrpSpPr>
                <a:grpSpLocks/>
              </p:cNvGrpSpPr>
              <p:nvPr/>
            </p:nvGrpSpPr>
            <p:grpSpPr bwMode="auto">
              <a:xfrm>
                <a:off x="1548" y="1152"/>
                <a:ext cx="639" cy="384"/>
                <a:chOff x="1548" y="1152"/>
                <a:chExt cx="639" cy="384"/>
              </a:xfrm>
            </p:grpSpPr>
            <p:sp>
              <p:nvSpPr>
                <p:cNvPr id="30772" name="Rectangle 23"/>
                <p:cNvSpPr>
                  <a:spLocks noChangeArrowheads="1"/>
                </p:cNvSpPr>
                <p:nvPr/>
              </p:nvSpPr>
              <p:spPr bwMode="auto">
                <a:xfrm>
                  <a:off x="1591" y="1152"/>
                  <a:ext cx="553"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30773" name="Rectangle 74"/>
                <p:cNvSpPr>
                  <a:spLocks noChangeArrowheads="1"/>
                </p:cNvSpPr>
                <p:nvPr/>
              </p:nvSpPr>
              <p:spPr bwMode="auto">
                <a:xfrm>
                  <a:off x="1548"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6" name="Group 77"/>
              <p:cNvGrpSpPr>
                <a:grpSpLocks/>
              </p:cNvGrpSpPr>
              <p:nvPr/>
            </p:nvGrpSpPr>
            <p:grpSpPr bwMode="auto">
              <a:xfrm>
                <a:off x="2187" y="1152"/>
                <a:ext cx="639" cy="384"/>
                <a:chOff x="2187" y="1152"/>
                <a:chExt cx="639" cy="384"/>
              </a:xfrm>
            </p:grpSpPr>
            <p:sp>
              <p:nvSpPr>
                <p:cNvPr id="30770" name="Rectangle 24"/>
                <p:cNvSpPr>
                  <a:spLocks noChangeArrowheads="1"/>
                </p:cNvSpPr>
                <p:nvPr/>
              </p:nvSpPr>
              <p:spPr bwMode="auto">
                <a:xfrm>
                  <a:off x="2230" y="1152"/>
                  <a:ext cx="553" cy="384"/>
                </a:xfrm>
                <a:prstGeom prst="rect">
                  <a:avLst/>
                </a:prstGeom>
                <a:noFill/>
                <a:ln w="9525">
                  <a:noFill/>
                  <a:miter lim="800000"/>
                  <a:headEnd/>
                  <a:tailEnd/>
                </a:ln>
              </p:spPr>
              <p:txBody>
                <a:bodyPr anchor="ctr"/>
                <a:lstStyle/>
                <a:p>
                  <a:pPr algn="ctr"/>
                  <a:r>
                    <a:rPr lang="zh-CN" altLang="en-US" sz="2400" b="1" dirty="0" smtClean="0"/>
                    <a:t>10000</a:t>
                  </a:r>
                  <a:endParaRPr lang="zh-CN" altLang="en-US" sz="2400" b="1" dirty="0"/>
                </a:p>
              </p:txBody>
            </p:sp>
            <p:sp>
              <p:nvSpPr>
                <p:cNvPr id="30771" name="Rectangle 76"/>
                <p:cNvSpPr>
                  <a:spLocks noChangeArrowheads="1"/>
                </p:cNvSpPr>
                <p:nvPr/>
              </p:nvSpPr>
              <p:spPr bwMode="auto">
                <a:xfrm>
                  <a:off x="2187"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79"/>
              <p:cNvGrpSpPr>
                <a:grpSpLocks/>
              </p:cNvGrpSpPr>
              <p:nvPr/>
            </p:nvGrpSpPr>
            <p:grpSpPr bwMode="auto">
              <a:xfrm>
                <a:off x="2826" y="1152"/>
                <a:ext cx="639" cy="384"/>
                <a:chOff x="2826" y="1152"/>
                <a:chExt cx="639" cy="384"/>
              </a:xfrm>
            </p:grpSpPr>
            <p:sp>
              <p:nvSpPr>
                <p:cNvPr id="30768" name="Rectangle 25"/>
                <p:cNvSpPr>
                  <a:spLocks noChangeArrowheads="1"/>
                </p:cNvSpPr>
                <p:nvPr/>
              </p:nvSpPr>
              <p:spPr bwMode="auto">
                <a:xfrm>
                  <a:off x="2869" y="1152"/>
                  <a:ext cx="553" cy="384"/>
                </a:xfrm>
                <a:prstGeom prst="rect">
                  <a:avLst/>
                </a:prstGeom>
                <a:noFill/>
                <a:ln w="9525">
                  <a:noFill/>
                  <a:miter lim="800000"/>
                  <a:headEnd/>
                  <a:tailEnd/>
                </a:ln>
              </p:spPr>
              <p:txBody>
                <a:bodyPr anchor="ctr"/>
                <a:lstStyle/>
                <a:p>
                  <a:pPr algn="ctr"/>
                  <a:r>
                    <a:rPr lang="zh-CN" altLang="en-US" sz="2400" b="1" dirty="0" smtClean="0"/>
                    <a:t>256</a:t>
                  </a:r>
                  <a:endParaRPr lang="zh-CN" altLang="en-US" sz="2400" b="1" dirty="0"/>
                </a:p>
              </p:txBody>
            </p:sp>
            <p:sp>
              <p:nvSpPr>
                <p:cNvPr id="30769" name="Rectangle 78"/>
                <p:cNvSpPr>
                  <a:spLocks noChangeArrowheads="1"/>
                </p:cNvSpPr>
                <p:nvPr/>
              </p:nvSpPr>
              <p:spPr bwMode="auto">
                <a:xfrm>
                  <a:off x="2826"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81"/>
              <p:cNvGrpSpPr>
                <a:grpSpLocks/>
              </p:cNvGrpSpPr>
              <p:nvPr/>
            </p:nvGrpSpPr>
            <p:grpSpPr bwMode="auto">
              <a:xfrm>
                <a:off x="0" y="1536"/>
                <a:ext cx="426" cy="384"/>
                <a:chOff x="0" y="1536"/>
                <a:chExt cx="426" cy="384"/>
              </a:xfrm>
            </p:grpSpPr>
            <p:sp>
              <p:nvSpPr>
                <p:cNvPr id="30766" name="Rectangle 26"/>
                <p:cNvSpPr>
                  <a:spLocks noChangeArrowheads="1"/>
                </p:cNvSpPr>
                <p:nvPr/>
              </p:nvSpPr>
              <p:spPr bwMode="auto">
                <a:xfrm>
                  <a:off x="43" y="1536"/>
                  <a:ext cx="340"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30767" name="Rectangle 80"/>
                <p:cNvSpPr>
                  <a:spLocks noChangeArrowheads="1"/>
                </p:cNvSpPr>
                <p:nvPr/>
              </p:nvSpPr>
              <p:spPr bwMode="auto">
                <a:xfrm>
                  <a:off x="0" y="1536"/>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83"/>
              <p:cNvGrpSpPr>
                <a:grpSpLocks/>
              </p:cNvGrpSpPr>
              <p:nvPr/>
            </p:nvGrpSpPr>
            <p:grpSpPr bwMode="auto">
              <a:xfrm>
                <a:off x="426" y="1536"/>
                <a:ext cx="483" cy="384"/>
                <a:chOff x="426" y="1536"/>
                <a:chExt cx="483" cy="384"/>
              </a:xfrm>
            </p:grpSpPr>
            <p:sp>
              <p:nvSpPr>
                <p:cNvPr id="30764" name="Rectangle 27"/>
                <p:cNvSpPr>
                  <a:spLocks noChangeArrowheads="1"/>
                </p:cNvSpPr>
                <p:nvPr/>
              </p:nvSpPr>
              <p:spPr bwMode="auto">
                <a:xfrm>
                  <a:off x="469" y="1536"/>
                  <a:ext cx="397" cy="384"/>
                </a:xfrm>
                <a:prstGeom prst="rect">
                  <a:avLst/>
                </a:prstGeom>
                <a:noFill/>
                <a:ln w="9525">
                  <a:noFill/>
                  <a:miter lim="800000"/>
                  <a:headEnd/>
                  <a:tailEnd/>
                </a:ln>
              </p:spPr>
              <p:txBody>
                <a:bodyPr anchor="ctr"/>
                <a:lstStyle/>
                <a:p>
                  <a:pPr algn="ctr"/>
                  <a:r>
                    <a:rPr lang="zh-CN" altLang="en-US" sz="2400" b="1" dirty="0" smtClean="0"/>
                    <a:t>10000</a:t>
                  </a:r>
                  <a:endParaRPr lang="zh-CN" altLang="en-US" sz="2400" b="1" dirty="0"/>
                </a:p>
              </p:txBody>
            </p:sp>
            <p:sp>
              <p:nvSpPr>
                <p:cNvPr id="30765" name="Rectangle 82"/>
                <p:cNvSpPr>
                  <a:spLocks noChangeArrowheads="1"/>
                </p:cNvSpPr>
                <p:nvPr/>
              </p:nvSpPr>
              <p:spPr bwMode="auto">
                <a:xfrm>
                  <a:off x="426" y="1536"/>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85"/>
              <p:cNvGrpSpPr>
                <a:grpSpLocks/>
              </p:cNvGrpSpPr>
              <p:nvPr/>
            </p:nvGrpSpPr>
            <p:grpSpPr bwMode="auto">
              <a:xfrm>
                <a:off x="909" y="1536"/>
                <a:ext cx="639" cy="384"/>
                <a:chOff x="909" y="1536"/>
                <a:chExt cx="639" cy="384"/>
              </a:xfrm>
            </p:grpSpPr>
            <p:sp>
              <p:nvSpPr>
                <p:cNvPr id="30762" name="Rectangle 28"/>
                <p:cNvSpPr>
                  <a:spLocks noChangeArrowheads="1"/>
                </p:cNvSpPr>
                <p:nvPr/>
              </p:nvSpPr>
              <p:spPr bwMode="auto">
                <a:xfrm>
                  <a:off x="952" y="1536"/>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0763" name="Rectangle 84"/>
                <p:cNvSpPr>
                  <a:spLocks noChangeArrowheads="1"/>
                </p:cNvSpPr>
                <p:nvPr/>
              </p:nvSpPr>
              <p:spPr bwMode="auto">
                <a:xfrm>
                  <a:off x="909"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87"/>
              <p:cNvGrpSpPr>
                <a:grpSpLocks/>
              </p:cNvGrpSpPr>
              <p:nvPr/>
            </p:nvGrpSpPr>
            <p:grpSpPr bwMode="auto">
              <a:xfrm>
                <a:off x="1548" y="1536"/>
                <a:ext cx="639" cy="384"/>
                <a:chOff x="1548" y="1536"/>
                <a:chExt cx="639" cy="384"/>
              </a:xfrm>
            </p:grpSpPr>
            <p:sp>
              <p:nvSpPr>
                <p:cNvPr id="30760" name="Rectangle 29"/>
                <p:cNvSpPr>
                  <a:spLocks noChangeArrowheads="1"/>
                </p:cNvSpPr>
                <p:nvPr/>
              </p:nvSpPr>
              <p:spPr bwMode="auto">
                <a:xfrm>
                  <a:off x="1591" y="1536"/>
                  <a:ext cx="553"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30761" name="Rectangle 86"/>
                <p:cNvSpPr>
                  <a:spLocks noChangeArrowheads="1"/>
                </p:cNvSpPr>
                <p:nvPr/>
              </p:nvSpPr>
              <p:spPr bwMode="auto">
                <a:xfrm>
                  <a:off x="1548"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0720" name="Group 89"/>
              <p:cNvGrpSpPr>
                <a:grpSpLocks/>
              </p:cNvGrpSpPr>
              <p:nvPr/>
            </p:nvGrpSpPr>
            <p:grpSpPr bwMode="auto">
              <a:xfrm>
                <a:off x="2187" y="1536"/>
                <a:ext cx="639" cy="384"/>
                <a:chOff x="2187" y="1536"/>
                <a:chExt cx="639" cy="384"/>
              </a:xfrm>
            </p:grpSpPr>
            <p:sp>
              <p:nvSpPr>
                <p:cNvPr id="30758" name="Rectangle 30"/>
                <p:cNvSpPr>
                  <a:spLocks noChangeArrowheads="1"/>
                </p:cNvSpPr>
                <p:nvPr/>
              </p:nvSpPr>
              <p:spPr bwMode="auto">
                <a:xfrm>
                  <a:off x="2230" y="1536"/>
                  <a:ext cx="553"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30759" name="Rectangle 88"/>
                <p:cNvSpPr>
                  <a:spLocks noChangeArrowheads="1"/>
                </p:cNvSpPr>
                <p:nvPr/>
              </p:nvSpPr>
              <p:spPr bwMode="auto">
                <a:xfrm>
                  <a:off x="2187"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0721" name="Group 91"/>
              <p:cNvGrpSpPr>
                <a:grpSpLocks/>
              </p:cNvGrpSpPr>
              <p:nvPr/>
            </p:nvGrpSpPr>
            <p:grpSpPr bwMode="auto">
              <a:xfrm>
                <a:off x="2826" y="1536"/>
                <a:ext cx="639" cy="384"/>
                <a:chOff x="2826" y="1536"/>
                <a:chExt cx="639" cy="384"/>
              </a:xfrm>
            </p:grpSpPr>
            <p:sp>
              <p:nvSpPr>
                <p:cNvPr id="30756" name="Rectangle 31"/>
                <p:cNvSpPr>
                  <a:spLocks noChangeArrowheads="1"/>
                </p:cNvSpPr>
                <p:nvPr/>
              </p:nvSpPr>
              <p:spPr bwMode="auto">
                <a:xfrm>
                  <a:off x="2869" y="1536"/>
                  <a:ext cx="553" cy="384"/>
                </a:xfrm>
                <a:prstGeom prst="rect">
                  <a:avLst/>
                </a:prstGeom>
                <a:noFill/>
                <a:ln w="9525">
                  <a:noFill/>
                  <a:miter lim="800000"/>
                  <a:headEnd/>
                  <a:tailEnd/>
                </a:ln>
              </p:spPr>
              <p:txBody>
                <a:bodyPr anchor="ctr"/>
                <a:lstStyle/>
                <a:p>
                  <a:pPr algn="ctr"/>
                  <a:r>
                    <a:rPr lang="zh-CN" altLang="en-US" sz="2400" b="1" dirty="0" smtClean="0"/>
                    <a:t>729</a:t>
                  </a:r>
                  <a:endParaRPr lang="zh-CN" altLang="en-US" sz="2400" b="1" dirty="0"/>
                </a:p>
              </p:txBody>
            </p:sp>
            <p:sp>
              <p:nvSpPr>
                <p:cNvPr id="30757" name="Rectangle 90"/>
                <p:cNvSpPr>
                  <a:spLocks noChangeArrowheads="1"/>
                </p:cNvSpPr>
                <p:nvPr/>
              </p:nvSpPr>
              <p:spPr bwMode="auto">
                <a:xfrm>
                  <a:off x="2826" y="1536"/>
                  <a:ext cx="639" cy="384"/>
                </a:xfrm>
                <a:prstGeom prst="rect">
                  <a:avLst/>
                </a:prstGeom>
                <a:noFill/>
                <a:ln w="7">
                  <a:solidFill>
                    <a:srgbClr val="A0A0A0"/>
                  </a:solidFill>
                  <a:miter lim="800000"/>
                  <a:headEnd/>
                  <a:tailEnd/>
                </a:ln>
              </p:spPr>
              <p:txBody>
                <a:bodyPr wrap="none"/>
                <a:lstStyle/>
                <a:p>
                  <a:endParaRPr lang="zh-CN" altLang="en-US"/>
                </a:p>
              </p:txBody>
            </p:sp>
          </p:grpSp>
        </p:grpSp>
        <p:sp>
          <p:nvSpPr>
            <p:cNvPr id="30725" name="Rectangle 93"/>
            <p:cNvSpPr>
              <a:spLocks noChangeArrowheads="1"/>
            </p:cNvSpPr>
            <p:nvPr/>
          </p:nvSpPr>
          <p:spPr bwMode="auto">
            <a:xfrm>
              <a:off x="-3" y="-3"/>
              <a:ext cx="3471" cy="1926"/>
            </a:xfrm>
            <a:prstGeom prst="rect">
              <a:avLst/>
            </a:prstGeom>
            <a:noFill/>
            <a:ln w="9525">
              <a:solidFill>
                <a:srgbClr val="A0A0A0"/>
              </a:solidFill>
              <a:miter lim="800000"/>
              <a:headEnd/>
              <a:tailEnd/>
            </a:ln>
          </p:spPr>
          <p:txBody>
            <a:bodyPr wrap="none"/>
            <a:lstStyle/>
            <a:p>
              <a:endParaRPr lang="zh-CN" altLang="en-US"/>
            </a:p>
          </p:txBody>
        </p:sp>
      </p:grpSp>
      <p:sp>
        <p:nvSpPr>
          <p:cNvPr id="30723" name="Text Box 95"/>
          <p:cNvSpPr txBox="1">
            <a:spLocks noChangeArrowheads="1"/>
          </p:cNvSpPr>
          <p:nvPr/>
        </p:nvSpPr>
        <p:spPr bwMode="auto">
          <a:xfrm>
            <a:off x="3124200" y="685800"/>
            <a:ext cx="44958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00000"/>
                </a:solidFill>
                <a:latin typeface="Times New Roman" pitchFamily="18" charset="0"/>
                <a:ea typeface="+mj-ea"/>
                <a:cs typeface="Times New Roman" pitchFamily="18" charset="0"/>
              </a:rPr>
              <a:t>第1代种群的交叉情况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228600" y="1524000"/>
            <a:ext cx="8763000" cy="5105400"/>
            <a:chOff x="-3" y="-3"/>
            <a:chExt cx="3471" cy="1926"/>
          </a:xfrm>
        </p:grpSpPr>
        <p:grpSp>
          <p:nvGrpSpPr>
            <p:cNvPr id="3" name="Group 93"/>
            <p:cNvGrpSpPr>
              <a:grpSpLocks/>
            </p:cNvGrpSpPr>
            <p:nvPr/>
          </p:nvGrpSpPr>
          <p:grpSpPr bwMode="auto">
            <a:xfrm>
              <a:off x="0" y="0"/>
              <a:ext cx="3465" cy="1920"/>
              <a:chOff x="0" y="0"/>
              <a:chExt cx="3465" cy="1920"/>
            </a:xfrm>
          </p:grpSpPr>
          <p:grpSp>
            <p:nvGrpSpPr>
              <p:cNvPr id="4" name="Group 34"/>
              <p:cNvGrpSpPr>
                <a:grpSpLocks/>
              </p:cNvGrpSpPr>
              <p:nvPr/>
            </p:nvGrpSpPr>
            <p:grpSpPr bwMode="auto">
              <a:xfrm>
                <a:off x="0" y="0"/>
                <a:ext cx="426" cy="384"/>
                <a:chOff x="0" y="0"/>
                <a:chExt cx="426" cy="384"/>
              </a:xfrm>
            </p:grpSpPr>
            <p:sp>
              <p:nvSpPr>
                <p:cNvPr id="31838" name="Rectangle 3"/>
                <p:cNvSpPr>
                  <a:spLocks noChangeArrowheads="1"/>
                </p:cNvSpPr>
                <p:nvPr/>
              </p:nvSpPr>
              <p:spPr bwMode="auto">
                <a:xfrm>
                  <a:off x="43" y="0"/>
                  <a:ext cx="340" cy="384"/>
                </a:xfrm>
                <a:prstGeom prst="rect">
                  <a:avLst/>
                </a:prstGeom>
                <a:noFill/>
                <a:ln w="9525">
                  <a:noFill/>
                  <a:miter lim="800000"/>
                  <a:headEnd/>
                  <a:tailEnd/>
                </a:ln>
              </p:spPr>
              <p:txBody>
                <a:bodyPr anchor="ctr"/>
                <a:lstStyle/>
                <a:p>
                  <a:pPr algn="ctr"/>
                  <a:r>
                    <a:rPr lang="zh-CN" altLang="en-US" sz="2000" b="1" dirty="0" smtClean="0"/>
                    <a:t>序号</a:t>
                  </a:r>
                  <a:endParaRPr lang="zh-CN" altLang="en-US" sz="2000" b="1" dirty="0"/>
                </a:p>
              </p:txBody>
            </p:sp>
            <p:sp>
              <p:nvSpPr>
                <p:cNvPr id="31839" name="Rectangle 33"/>
                <p:cNvSpPr>
                  <a:spLocks noChangeArrowheads="1"/>
                </p:cNvSpPr>
                <p:nvPr/>
              </p:nvSpPr>
              <p:spPr bwMode="auto">
                <a:xfrm>
                  <a:off x="0" y="0"/>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5" name="Group 36"/>
              <p:cNvGrpSpPr>
                <a:grpSpLocks/>
              </p:cNvGrpSpPr>
              <p:nvPr/>
            </p:nvGrpSpPr>
            <p:grpSpPr bwMode="auto">
              <a:xfrm>
                <a:off x="426" y="0"/>
                <a:ext cx="483" cy="384"/>
                <a:chOff x="426" y="0"/>
                <a:chExt cx="483" cy="384"/>
              </a:xfrm>
            </p:grpSpPr>
            <p:sp>
              <p:nvSpPr>
                <p:cNvPr id="31836" name="Rectangle 4"/>
                <p:cNvSpPr>
                  <a:spLocks noChangeArrowheads="1"/>
                </p:cNvSpPr>
                <p:nvPr/>
              </p:nvSpPr>
              <p:spPr bwMode="auto">
                <a:xfrm>
                  <a:off x="469" y="0"/>
                  <a:ext cx="397" cy="384"/>
                </a:xfrm>
                <a:prstGeom prst="rect">
                  <a:avLst/>
                </a:prstGeom>
                <a:noFill/>
                <a:ln w="9525">
                  <a:noFill/>
                  <a:miter lim="800000"/>
                  <a:headEnd/>
                  <a:tailEnd/>
                </a:ln>
              </p:spPr>
              <p:txBody>
                <a:bodyPr anchor="ctr"/>
                <a:lstStyle/>
                <a:p>
                  <a:pPr algn="ctr"/>
                  <a:r>
                    <a:rPr lang="zh-CN" altLang="en-US" sz="2000" b="1" dirty="0" smtClean="0"/>
                    <a:t>种群</a:t>
                  </a:r>
                  <a:endParaRPr lang="zh-CN" altLang="en-US" sz="2000" b="1" dirty="0"/>
                </a:p>
              </p:txBody>
            </p:sp>
            <p:sp>
              <p:nvSpPr>
                <p:cNvPr id="31837" name="Rectangle 35"/>
                <p:cNvSpPr>
                  <a:spLocks noChangeArrowheads="1"/>
                </p:cNvSpPr>
                <p:nvPr/>
              </p:nvSpPr>
              <p:spPr bwMode="auto">
                <a:xfrm>
                  <a:off x="426" y="0"/>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6" name="Group 38"/>
              <p:cNvGrpSpPr>
                <a:grpSpLocks/>
              </p:cNvGrpSpPr>
              <p:nvPr/>
            </p:nvGrpSpPr>
            <p:grpSpPr bwMode="auto">
              <a:xfrm>
                <a:off x="909" y="0"/>
                <a:ext cx="639" cy="384"/>
                <a:chOff x="909" y="0"/>
                <a:chExt cx="639" cy="384"/>
              </a:xfrm>
            </p:grpSpPr>
            <p:sp>
              <p:nvSpPr>
                <p:cNvPr id="31834" name="Rectangle 5"/>
                <p:cNvSpPr>
                  <a:spLocks noChangeArrowheads="1"/>
                </p:cNvSpPr>
                <p:nvPr/>
              </p:nvSpPr>
              <p:spPr bwMode="auto">
                <a:xfrm>
                  <a:off x="952" y="0"/>
                  <a:ext cx="553" cy="384"/>
                </a:xfrm>
                <a:prstGeom prst="rect">
                  <a:avLst/>
                </a:prstGeom>
                <a:noFill/>
                <a:ln w="9525">
                  <a:noFill/>
                  <a:miter lim="800000"/>
                  <a:headEnd/>
                  <a:tailEnd/>
                </a:ln>
              </p:spPr>
              <p:txBody>
                <a:bodyPr anchor="ctr"/>
                <a:lstStyle/>
                <a:p>
                  <a:pPr algn="ctr"/>
                  <a:r>
                    <a:rPr lang="zh-CN" altLang="en-US" sz="2000" b="1" dirty="0"/>
                    <a:t>交叉</a:t>
                  </a:r>
                  <a:endParaRPr lang="en-US" altLang="zh-CN" sz="2000" b="1" dirty="0"/>
                </a:p>
                <a:p>
                  <a:pPr algn="ctr"/>
                  <a:r>
                    <a:rPr lang="zh-CN" altLang="en-US" sz="2000" b="1" dirty="0"/>
                    <a:t>对</a:t>
                  </a:r>
                  <a:r>
                    <a:rPr lang="zh-CN" altLang="en-US" sz="2000" b="1" dirty="0" smtClean="0"/>
                    <a:t>像</a:t>
                  </a:r>
                  <a:endParaRPr lang="zh-CN" altLang="en-US" sz="2000" b="1" dirty="0"/>
                </a:p>
              </p:txBody>
            </p:sp>
            <p:sp>
              <p:nvSpPr>
                <p:cNvPr id="31835" name="Rectangle 37"/>
                <p:cNvSpPr>
                  <a:spLocks noChangeArrowheads="1"/>
                </p:cNvSpPr>
                <p:nvPr/>
              </p:nvSpPr>
              <p:spPr bwMode="auto">
                <a:xfrm>
                  <a:off x="909"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7" name="Group 40"/>
              <p:cNvGrpSpPr>
                <a:grpSpLocks/>
              </p:cNvGrpSpPr>
              <p:nvPr/>
            </p:nvGrpSpPr>
            <p:grpSpPr bwMode="auto">
              <a:xfrm>
                <a:off x="1548" y="0"/>
                <a:ext cx="639" cy="384"/>
                <a:chOff x="1548" y="0"/>
                <a:chExt cx="639" cy="384"/>
              </a:xfrm>
            </p:grpSpPr>
            <p:sp>
              <p:nvSpPr>
                <p:cNvPr id="31832" name="Rectangle 6"/>
                <p:cNvSpPr>
                  <a:spLocks noChangeArrowheads="1"/>
                </p:cNvSpPr>
                <p:nvPr/>
              </p:nvSpPr>
              <p:spPr bwMode="auto">
                <a:xfrm>
                  <a:off x="1591" y="0"/>
                  <a:ext cx="553" cy="384"/>
                </a:xfrm>
                <a:prstGeom prst="rect">
                  <a:avLst/>
                </a:prstGeom>
                <a:noFill/>
                <a:ln w="9525">
                  <a:noFill/>
                  <a:miter lim="800000"/>
                  <a:headEnd/>
                  <a:tailEnd/>
                </a:ln>
              </p:spPr>
              <p:txBody>
                <a:bodyPr anchor="ctr"/>
                <a:lstStyle/>
                <a:p>
                  <a:pPr algn="ctr"/>
                  <a:r>
                    <a:rPr lang="zh-CN" altLang="en-US" sz="2000" b="1" dirty="0"/>
                    <a:t>交叉</a:t>
                  </a:r>
                  <a:r>
                    <a:rPr lang="zh-CN" altLang="en-US" sz="2000" b="1" dirty="0" smtClean="0"/>
                    <a:t>位</a:t>
                  </a:r>
                  <a:endParaRPr lang="zh-CN" altLang="en-US" sz="2000" b="1" dirty="0"/>
                </a:p>
              </p:txBody>
            </p:sp>
            <p:sp>
              <p:nvSpPr>
                <p:cNvPr id="31833" name="Rectangle 39"/>
                <p:cNvSpPr>
                  <a:spLocks noChangeArrowheads="1"/>
                </p:cNvSpPr>
                <p:nvPr/>
              </p:nvSpPr>
              <p:spPr bwMode="auto">
                <a:xfrm>
                  <a:off x="1548"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8" name="Group 42"/>
              <p:cNvGrpSpPr>
                <a:grpSpLocks/>
              </p:cNvGrpSpPr>
              <p:nvPr/>
            </p:nvGrpSpPr>
            <p:grpSpPr bwMode="auto">
              <a:xfrm>
                <a:off x="2187" y="0"/>
                <a:ext cx="639" cy="384"/>
                <a:chOff x="2187" y="0"/>
                <a:chExt cx="639" cy="384"/>
              </a:xfrm>
            </p:grpSpPr>
            <p:sp>
              <p:nvSpPr>
                <p:cNvPr id="31830" name="Rectangle 7"/>
                <p:cNvSpPr>
                  <a:spLocks noChangeArrowheads="1"/>
                </p:cNvSpPr>
                <p:nvPr/>
              </p:nvSpPr>
              <p:spPr bwMode="auto">
                <a:xfrm>
                  <a:off x="2230" y="0"/>
                  <a:ext cx="553" cy="384"/>
                </a:xfrm>
                <a:prstGeom prst="rect">
                  <a:avLst/>
                </a:prstGeom>
                <a:noFill/>
                <a:ln w="9525">
                  <a:noFill/>
                  <a:miter lim="800000"/>
                  <a:headEnd/>
                  <a:tailEnd/>
                </a:ln>
              </p:spPr>
              <p:txBody>
                <a:bodyPr anchor="ctr"/>
                <a:lstStyle/>
                <a:p>
                  <a:pPr algn="ctr"/>
                  <a:r>
                    <a:rPr lang="zh-CN" altLang="en-US" sz="2000" b="1" dirty="0" smtClean="0"/>
                    <a:t>子代</a:t>
                  </a:r>
                  <a:endParaRPr lang="zh-CN" altLang="en-US" sz="2000" b="1" dirty="0"/>
                </a:p>
              </p:txBody>
            </p:sp>
            <p:sp>
              <p:nvSpPr>
                <p:cNvPr id="31831" name="Rectangle 41"/>
                <p:cNvSpPr>
                  <a:spLocks noChangeArrowheads="1"/>
                </p:cNvSpPr>
                <p:nvPr/>
              </p:nvSpPr>
              <p:spPr bwMode="auto">
                <a:xfrm>
                  <a:off x="2187"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9" name="Group 44"/>
              <p:cNvGrpSpPr>
                <a:grpSpLocks/>
              </p:cNvGrpSpPr>
              <p:nvPr/>
            </p:nvGrpSpPr>
            <p:grpSpPr bwMode="auto">
              <a:xfrm>
                <a:off x="2826" y="0"/>
                <a:ext cx="639" cy="384"/>
                <a:chOff x="2826" y="0"/>
                <a:chExt cx="639" cy="384"/>
              </a:xfrm>
            </p:grpSpPr>
            <p:sp>
              <p:nvSpPr>
                <p:cNvPr id="31828" name="Rectangle 8"/>
                <p:cNvSpPr>
                  <a:spLocks noChangeArrowheads="1"/>
                </p:cNvSpPr>
                <p:nvPr/>
              </p:nvSpPr>
              <p:spPr bwMode="auto">
                <a:xfrm>
                  <a:off x="2869" y="0"/>
                  <a:ext cx="553" cy="384"/>
                </a:xfrm>
                <a:prstGeom prst="rect">
                  <a:avLst/>
                </a:prstGeom>
                <a:noFill/>
                <a:ln w="9525">
                  <a:noFill/>
                  <a:miter lim="800000"/>
                  <a:headEnd/>
                  <a:tailEnd/>
                </a:ln>
              </p:spPr>
              <p:txBody>
                <a:bodyPr anchor="ctr"/>
                <a:lstStyle/>
                <a:p>
                  <a:pPr algn="ctr"/>
                  <a:r>
                    <a:rPr lang="zh-CN" altLang="en-US" sz="2000" b="1" dirty="0"/>
                    <a:t>适应</a:t>
                  </a:r>
                  <a:r>
                    <a:rPr lang="zh-CN" altLang="en-US" sz="2000" b="1" dirty="0" smtClean="0"/>
                    <a:t>值</a:t>
                  </a:r>
                  <a:endParaRPr lang="zh-CN" altLang="en-US" sz="2000" b="1" dirty="0"/>
                </a:p>
              </p:txBody>
            </p:sp>
            <p:sp>
              <p:nvSpPr>
                <p:cNvPr id="31829" name="Rectangle 43"/>
                <p:cNvSpPr>
                  <a:spLocks noChangeArrowheads="1"/>
                </p:cNvSpPr>
                <p:nvPr/>
              </p:nvSpPr>
              <p:spPr bwMode="auto">
                <a:xfrm>
                  <a:off x="2826" y="0"/>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0" name="Group 46"/>
              <p:cNvGrpSpPr>
                <a:grpSpLocks/>
              </p:cNvGrpSpPr>
              <p:nvPr/>
            </p:nvGrpSpPr>
            <p:grpSpPr bwMode="auto">
              <a:xfrm>
                <a:off x="0" y="384"/>
                <a:ext cx="426" cy="384"/>
                <a:chOff x="0" y="384"/>
                <a:chExt cx="426" cy="384"/>
              </a:xfrm>
            </p:grpSpPr>
            <p:sp>
              <p:nvSpPr>
                <p:cNvPr id="31826" name="Rectangle 9"/>
                <p:cNvSpPr>
                  <a:spLocks noChangeArrowheads="1"/>
                </p:cNvSpPr>
                <p:nvPr/>
              </p:nvSpPr>
              <p:spPr bwMode="auto">
                <a:xfrm>
                  <a:off x="43" y="384"/>
                  <a:ext cx="340"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31827" name="Rectangle 45"/>
                <p:cNvSpPr>
                  <a:spLocks noChangeArrowheads="1"/>
                </p:cNvSpPr>
                <p:nvPr/>
              </p:nvSpPr>
              <p:spPr bwMode="auto">
                <a:xfrm>
                  <a:off x="0" y="384"/>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11" name="Group 48"/>
              <p:cNvGrpSpPr>
                <a:grpSpLocks/>
              </p:cNvGrpSpPr>
              <p:nvPr/>
            </p:nvGrpSpPr>
            <p:grpSpPr bwMode="auto">
              <a:xfrm>
                <a:off x="426" y="384"/>
                <a:ext cx="483" cy="384"/>
                <a:chOff x="426" y="384"/>
                <a:chExt cx="483" cy="384"/>
              </a:xfrm>
            </p:grpSpPr>
            <p:sp>
              <p:nvSpPr>
                <p:cNvPr id="31824" name="Rectangle 10"/>
                <p:cNvSpPr>
                  <a:spLocks noChangeArrowheads="1"/>
                </p:cNvSpPr>
                <p:nvPr/>
              </p:nvSpPr>
              <p:spPr bwMode="auto">
                <a:xfrm>
                  <a:off x="469" y="384"/>
                  <a:ext cx="397"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31825" name="Rectangle 47"/>
                <p:cNvSpPr>
                  <a:spLocks noChangeArrowheads="1"/>
                </p:cNvSpPr>
                <p:nvPr/>
              </p:nvSpPr>
              <p:spPr bwMode="auto">
                <a:xfrm>
                  <a:off x="426" y="384"/>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12" name="Group 50"/>
              <p:cNvGrpSpPr>
                <a:grpSpLocks/>
              </p:cNvGrpSpPr>
              <p:nvPr/>
            </p:nvGrpSpPr>
            <p:grpSpPr bwMode="auto">
              <a:xfrm>
                <a:off x="909" y="384"/>
                <a:ext cx="639" cy="384"/>
                <a:chOff x="909" y="384"/>
                <a:chExt cx="639" cy="384"/>
              </a:xfrm>
            </p:grpSpPr>
            <p:sp>
              <p:nvSpPr>
                <p:cNvPr id="31822" name="Rectangle 11"/>
                <p:cNvSpPr>
                  <a:spLocks noChangeArrowheads="1"/>
                </p:cNvSpPr>
                <p:nvPr/>
              </p:nvSpPr>
              <p:spPr bwMode="auto">
                <a:xfrm>
                  <a:off x="952" y="384"/>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31823" name="Rectangle 49"/>
                <p:cNvSpPr>
                  <a:spLocks noChangeArrowheads="1"/>
                </p:cNvSpPr>
                <p:nvPr/>
              </p:nvSpPr>
              <p:spPr bwMode="auto">
                <a:xfrm>
                  <a:off x="909"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3" name="Group 52"/>
              <p:cNvGrpSpPr>
                <a:grpSpLocks/>
              </p:cNvGrpSpPr>
              <p:nvPr/>
            </p:nvGrpSpPr>
            <p:grpSpPr bwMode="auto">
              <a:xfrm>
                <a:off x="1548" y="384"/>
                <a:ext cx="639" cy="384"/>
                <a:chOff x="1548" y="384"/>
                <a:chExt cx="639" cy="384"/>
              </a:xfrm>
            </p:grpSpPr>
            <p:sp>
              <p:nvSpPr>
                <p:cNvPr id="31820" name="Rectangle 12"/>
                <p:cNvSpPr>
                  <a:spLocks noChangeArrowheads="1"/>
                </p:cNvSpPr>
                <p:nvPr/>
              </p:nvSpPr>
              <p:spPr bwMode="auto">
                <a:xfrm>
                  <a:off x="1591" y="384"/>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1821" name="Rectangle 51"/>
                <p:cNvSpPr>
                  <a:spLocks noChangeArrowheads="1"/>
                </p:cNvSpPr>
                <p:nvPr/>
              </p:nvSpPr>
              <p:spPr bwMode="auto">
                <a:xfrm>
                  <a:off x="1548"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4" name="Group 54"/>
              <p:cNvGrpSpPr>
                <a:grpSpLocks/>
              </p:cNvGrpSpPr>
              <p:nvPr/>
            </p:nvGrpSpPr>
            <p:grpSpPr bwMode="auto">
              <a:xfrm>
                <a:off x="2187" y="384"/>
                <a:ext cx="639" cy="384"/>
                <a:chOff x="2187" y="384"/>
                <a:chExt cx="639" cy="384"/>
              </a:xfrm>
            </p:grpSpPr>
            <p:sp>
              <p:nvSpPr>
                <p:cNvPr id="31818" name="Rectangle 13"/>
                <p:cNvSpPr>
                  <a:spLocks noChangeArrowheads="1"/>
                </p:cNvSpPr>
                <p:nvPr/>
              </p:nvSpPr>
              <p:spPr bwMode="auto">
                <a:xfrm>
                  <a:off x="2230" y="384"/>
                  <a:ext cx="553" cy="384"/>
                </a:xfrm>
                <a:prstGeom prst="rect">
                  <a:avLst/>
                </a:prstGeom>
                <a:noFill/>
                <a:ln w="9525">
                  <a:noFill/>
                  <a:miter lim="800000"/>
                  <a:headEnd/>
                  <a:tailEnd/>
                </a:ln>
              </p:spPr>
              <p:txBody>
                <a:bodyPr anchor="ctr"/>
                <a:lstStyle/>
                <a:p>
                  <a:pPr algn="ctr"/>
                  <a:r>
                    <a:rPr lang="zh-CN" altLang="en-US" sz="2400" b="1" dirty="0" smtClean="0"/>
                    <a:t>11001</a:t>
                  </a:r>
                  <a:endParaRPr lang="zh-CN" altLang="en-US" sz="2400" b="1" dirty="0"/>
                </a:p>
              </p:txBody>
            </p:sp>
            <p:sp>
              <p:nvSpPr>
                <p:cNvPr id="31819" name="Rectangle 53"/>
                <p:cNvSpPr>
                  <a:spLocks noChangeArrowheads="1"/>
                </p:cNvSpPr>
                <p:nvPr/>
              </p:nvSpPr>
              <p:spPr bwMode="auto">
                <a:xfrm>
                  <a:off x="2187"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5" name="Group 56"/>
              <p:cNvGrpSpPr>
                <a:grpSpLocks/>
              </p:cNvGrpSpPr>
              <p:nvPr/>
            </p:nvGrpSpPr>
            <p:grpSpPr bwMode="auto">
              <a:xfrm>
                <a:off x="2826" y="384"/>
                <a:ext cx="639" cy="384"/>
                <a:chOff x="2826" y="384"/>
                <a:chExt cx="639" cy="384"/>
              </a:xfrm>
            </p:grpSpPr>
            <p:sp>
              <p:nvSpPr>
                <p:cNvPr id="31816" name="Rectangle 14"/>
                <p:cNvSpPr>
                  <a:spLocks noChangeArrowheads="1"/>
                </p:cNvSpPr>
                <p:nvPr/>
              </p:nvSpPr>
              <p:spPr bwMode="auto">
                <a:xfrm>
                  <a:off x="2869" y="384"/>
                  <a:ext cx="553" cy="384"/>
                </a:xfrm>
                <a:prstGeom prst="rect">
                  <a:avLst/>
                </a:prstGeom>
                <a:noFill/>
                <a:ln w="9525">
                  <a:noFill/>
                  <a:miter lim="800000"/>
                  <a:headEnd/>
                  <a:tailEnd/>
                </a:ln>
              </p:spPr>
              <p:txBody>
                <a:bodyPr anchor="ctr"/>
                <a:lstStyle/>
                <a:p>
                  <a:pPr algn="ctr"/>
                  <a:r>
                    <a:rPr lang="zh-CN" altLang="en-US" sz="2400" b="1" dirty="0" smtClean="0"/>
                    <a:t>625</a:t>
                  </a:r>
                  <a:endParaRPr lang="zh-CN" altLang="en-US" sz="2400" b="1" dirty="0"/>
                </a:p>
              </p:txBody>
            </p:sp>
            <p:sp>
              <p:nvSpPr>
                <p:cNvPr id="31817" name="Rectangle 55"/>
                <p:cNvSpPr>
                  <a:spLocks noChangeArrowheads="1"/>
                </p:cNvSpPr>
                <p:nvPr/>
              </p:nvSpPr>
              <p:spPr bwMode="auto">
                <a:xfrm>
                  <a:off x="2826" y="384"/>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6" name="Group 58"/>
              <p:cNvGrpSpPr>
                <a:grpSpLocks/>
              </p:cNvGrpSpPr>
              <p:nvPr/>
            </p:nvGrpSpPr>
            <p:grpSpPr bwMode="auto">
              <a:xfrm>
                <a:off x="0" y="768"/>
                <a:ext cx="426" cy="384"/>
                <a:chOff x="0" y="768"/>
                <a:chExt cx="426" cy="384"/>
              </a:xfrm>
            </p:grpSpPr>
            <p:sp>
              <p:nvSpPr>
                <p:cNvPr id="31814" name="Rectangle 15"/>
                <p:cNvSpPr>
                  <a:spLocks noChangeArrowheads="1"/>
                </p:cNvSpPr>
                <p:nvPr/>
              </p:nvSpPr>
              <p:spPr bwMode="auto">
                <a:xfrm>
                  <a:off x="43" y="768"/>
                  <a:ext cx="340"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31815" name="Rectangle 57"/>
                <p:cNvSpPr>
                  <a:spLocks noChangeArrowheads="1"/>
                </p:cNvSpPr>
                <p:nvPr/>
              </p:nvSpPr>
              <p:spPr bwMode="auto">
                <a:xfrm>
                  <a:off x="0" y="768"/>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17" name="Group 60"/>
              <p:cNvGrpSpPr>
                <a:grpSpLocks/>
              </p:cNvGrpSpPr>
              <p:nvPr/>
            </p:nvGrpSpPr>
            <p:grpSpPr bwMode="auto">
              <a:xfrm>
                <a:off x="426" y="768"/>
                <a:ext cx="483" cy="384"/>
                <a:chOff x="426" y="768"/>
                <a:chExt cx="483" cy="384"/>
              </a:xfrm>
            </p:grpSpPr>
            <p:sp>
              <p:nvSpPr>
                <p:cNvPr id="31812" name="Rectangle 16"/>
                <p:cNvSpPr>
                  <a:spLocks noChangeArrowheads="1"/>
                </p:cNvSpPr>
                <p:nvPr/>
              </p:nvSpPr>
              <p:spPr bwMode="auto">
                <a:xfrm>
                  <a:off x="469" y="768"/>
                  <a:ext cx="397" cy="384"/>
                </a:xfrm>
                <a:prstGeom prst="rect">
                  <a:avLst/>
                </a:prstGeom>
                <a:noFill/>
                <a:ln w="9525">
                  <a:noFill/>
                  <a:miter lim="800000"/>
                  <a:headEnd/>
                  <a:tailEnd/>
                </a:ln>
              </p:spPr>
              <p:txBody>
                <a:bodyPr anchor="ctr"/>
                <a:lstStyle/>
                <a:p>
                  <a:pPr algn="ctr"/>
                  <a:r>
                    <a:rPr lang="zh-CN" altLang="en-US" sz="2400" b="1" dirty="0" smtClean="0"/>
                    <a:t>11101</a:t>
                  </a:r>
                  <a:endParaRPr lang="zh-CN" altLang="en-US" sz="2400" b="1" dirty="0"/>
                </a:p>
              </p:txBody>
            </p:sp>
            <p:sp>
              <p:nvSpPr>
                <p:cNvPr id="31813" name="Rectangle 59"/>
                <p:cNvSpPr>
                  <a:spLocks noChangeArrowheads="1"/>
                </p:cNvSpPr>
                <p:nvPr/>
              </p:nvSpPr>
              <p:spPr bwMode="auto">
                <a:xfrm>
                  <a:off x="426" y="768"/>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18" name="Group 62"/>
              <p:cNvGrpSpPr>
                <a:grpSpLocks/>
              </p:cNvGrpSpPr>
              <p:nvPr/>
            </p:nvGrpSpPr>
            <p:grpSpPr bwMode="auto">
              <a:xfrm>
                <a:off x="909" y="768"/>
                <a:ext cx="639" cy="384"/>
                <a:chOff x="909" y="768"/>
                <a:chExt cx="639" cy="384"/>
              </a:xfrm>
            </p:grpSpPr>
            <p:sp>
              <p:nvSpPr>
                <p:cNvPr id="31810" name="Rectangle 17"/>
                <p:cNvSpPr>
                  <a:spLocks noChangeArrowheads="1"/>
                </p:cNvSpPr>
                <p:nvPr/>
              </p:nvSpPr>
              <p:spPr bwMode="auto">
                <a:xfrm>
                  <a:off x="952" y="768"/>
                  <a:ext cx="553" cy="384"/>
                </a:xfrm>
                <a:prstGeom prst="rect">
                  <a:avLst/>
                </a:prstGeom>
                <a:noFill/>
                <a:ln w="9525">
                  <a:noFill/>
                  <a:miter lim="800000"/>
                  <a:headEnd/>
                  <a:tailEnd/>
                </a:ln>
              </p:spPr>
              <p:txBody>
                <a:bodyPr anchor="ctr"/>
                <a:lstStyle/>
                <a:p>
                  <a:pPr algn="ctr"/>
                  <a:r>
                    <a:rPr lang="zh-CN" altLang="en-US" sz="2400" b="1" dirty="0" smtClean="0"/>
                    <a:t>1</a:t>
                  </a:r>
                  <a:endParaRPr lang="zh-CN" altLang="en-US" sz="2400" b="1" dirty="0"/>
                </a:p>
              </p:txBody>
            </p:sp>
            <p:sp>
              <p:nvSpPr>
                <p:cNvPr id="31811" name="Rectangle 61"/>
                <p:cNvSpPr>
                  <a:spLocks noChangeArrowheads="1"/>
                </p:cNvSpPr>
                <p:nvPr/>
              </p:nvSpPr>
              <p:spPr bwMode="auto">
                <a:xfrm>
                  <a:off x="909"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19" name="Group 64"/>
              <p:cNvGrpSpPr>
                <a:grpSpLocks/>
              </p:cNvGrpSpPr>
              <p:nvPr/>
            </p:nvGrpSpPr>
            <p:grpSpPr bwMode="auto">
              <a:xfrm>
                <a:off x="1548" y="768"/>
                <a:ext cx="639" cy="384"/>
                <a:chOff x="1548" y="768"/>
                <a:chExt cx="639" cy="384"/>
              </a:xfrm>
            </p:grpSpPr>
            <p:sp>
              <p:nvSpPr>
                <p:cNvPr id="31808" name="Rectangle 18"/>
                <p:cNvSpPr>
                  <a:spLocks noChangeArrowheads="1"/>
                </p:cNvSpPr>
                <p:nvPr/>
              </p:nvSpPr>
              <p:spPr bwMode="auto">
                <a:xfrm>
                  <a:off x="1591" y="768"/>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1809" name="Rectangle 63"/>
                <p:cNvSpPr>
                  <a:spLocks noChangeArrowheads="1"/>
                </p:cNvSpPr>
                <p:nvPr/>
              </p:nvSpPr>
              <p:spPr bwMode="auto">
                <a:xfrm>
                  <a:off x="1548"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0" name="Group 66"/>
              <p:cNvGrpSpPr>
                <a:grpSpLocks/>
              </p:cNvGrpSpPr>
              <p:nvPr/>
            </p:nvGrpSpPr>
            <p:grpSpPr bwMode="auto">
              <a:xfrm>
                <a:off x="2187" y="768"/>
                <a:ext cx="639" cy="384"/>
                <a:chOff x="2187" y="768"/>
                <a:chExt cx="639" cy="384"/>
              </a:xfrm>
            </p:grpSpPr>
            <p:sp>
              <p:nvSpPr>
                <p:cNvPr id="31806" name="Rectangle 19"/>
                <p:cNvSpPr>
                  <a:spLocks noChangeArrowheads="1"/>
                </p:cNvSpPr>
                <p:nvPr/>
              </p:nvSpPr>
              <p:spPr bwMode="auto">
                <a:xfrm>
                  <a:off x="2230" y="768"/>
                  <a:ext cx="553" cy="384"/>
                </a:xfrm>
                <a:prstGeom prst="rect">
                  <a:avLst/>
                </a:prstGeom>
                <a:noFill/>
                <a:ln w="9525">
                  <a:noFill/>
                  <a:miter lim="800000"/>
                  <a:headEnd/>
                  <a:tailEnd/>
                </a:ln>
              </p:spPr>
              <p:txBody>
                <a:bodyPr anchor="ctr"/>
                <a:lstStyle/>
                <a:p>
                  <a:pPr algn="ctr"/>
                  <a:r>
                    <a:rPr lang="zh-CN" altLang="en-US" sz="2400" b="1" dirty="0" smtClean="0"/>
                    <a:t>11111</a:t>
                  </a:r>
                  <a:endParaRPr lang="zh-CN" altLang="en-US" sz="2400" b="1" dirty="0"/>
                </a:p>
              </p:txBody>
            </p:sp>
            <p:sp>
              <p:nvSpPr>
                <p:cNvPr id="31807" name="Rectangle 65"/>
                <p:cNvSpPr>
                  <a:spLocks noChangeArrowheads="1"/>
                </p:cNvSpPr>
                <p:nvPr/>
              </p:nvSpPr>
              <p:spPr bwMode="auto">
                <a:xfrm>
                  <a:off x="2187"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1" name="Group 68"/>
              <p:cNvGrpSpPr>
                <a:grpSpLocks/>
              </p:cNvGrpSpPr>
              <p:nvPr/>
            </p:nvGrpSpPr>
            <p:grpSpPr bwMode="auto">
              <a:xfrm>
                <a:off x="2826" y="768"/>
                <a:ext cx="639" cy="384"/>
                <a:chOff x="2826" y="768"/>
                <a:chExt cx="639" cy="384"/>
              </a:xfrm>
            </p:grpSpPr>
            <p:sp>
              <p:nvSpPr>
                <p:cNvPr id="31804" name="Rectangle 20"/>
                <p:cNvSpPr>
                  <a:spLocks noChangeArrowheads="1"/>
                </p:cNvSpPr>
                <p:nvPr/>
              </p:nvSpPr>
              <p:spPr bwMode="auto">
                <a:xfrm>
                  <a:off x="2869" y="768"/>
                  <a:ext cx="553" cy="384"/>
                </a:xfrm>
                <a:prstGeom prst="rect">
                  <a:avLst/>
                </a:prstGeom>
                <a:noFill/>
                <a:ln w="9525">
                  <a:noFill/>
                  <a:miter lim="800000"/>
                  <a:headEnd/>
                  <a:tailEnd/>
                </a:ln>
              </p:spPr>
              <p:txBody>
                <a:bodyPr anchor="ctr"/>
                <a:lstStyle/>
                <a:p>
                  <a:pPr algn="ctr"/>
                  <a:r>
                    <a:rPr lang="zh-CN" altLang="en-US" sz="2400" b="1" dirty="0" smtClean="0"/>
                    <a:t>961</a:t>
                  </a:r>
                  <a:endParaRPr lang="zh-CN" altLang="en-US" sz="2400" b="1" dirty="0"/>
                </a:p>
              </p:txBody>
            </p:sp>
            <p:sp>
              <p:nvSpPr>
                <p:cNvPr id="31805" name="Rectangle 67"/>
                <p:cNvSpPr>
                  <a:spLocks noChangeArrowheads="1"/>
                </p:cNvSpPr>
                <p:nvPr/>
              </p:nvSpPr>
              <p:spPr bwMode="auto">
                <a:xfrm>
                  <a:off x="2826" y="768"/>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2" name="Group 70"/>
              <p:cNvGrpSpPr>
                <a:grpSpLocks/>
              </p:cNvGrpSpPr>
              <p:nvPr/>
            </p:nvGrpSpPr>
            <p:grpSpPr bwMode="auto">
              <a:xfrm>
                <a:off x="0" y="1152"/>
                <a:ext cx="426" cy="384"/>
                <a:chOff x="0" y="1152"/>
                <a:chExt cx="426" cy="384"/>
              </a:xfrm>
            </p:grpSpPr>
            <p:sp>
              <p:nvSpPr>
                <p:cNvPr id="31802" name="Rectangle 21"/>
                <p:cNvSpPr>
                  <a:spLocks noChangeArrowheads="1"/>
                </p:cNvSpPr>
                <p:nvPr/>
              </p:nvSpPr>
              <p:spPr bwMode="auto">
                <a:xfrm>
                  <a:off x="43" y="1152"/>
                  <a:ext cx="340"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1803" name="Rectangle 69"/>
                <p:cNvSpPr>
                  <a:spLocks noChangeArrowheads="1"/>
                </p:cNvSpPr>
                <p:nvPr/>
              </p:nvSpPr>
              <p:spPr bwMode="auto">
                <a:xfrm>
                  <a:off x="0" y="1152"/>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23" name="Group 72"/>
              <p:cNvGrpSpPr>
                <a:grpSpLocks/>
              </p:cNvGrpSpPr>
              <p:nvPr/>
            </p:nvGrpSpPr>
            <p:grpSpPr bwMode="auto">
              <a:xfrm>
                <a:off x="426" y="1152"/>
                <a:ext cx="483" cy="384"/>
                <a:chOff x="426" y="1152"/>
                <a:chExt cx="483" cy="384"/>
              </a:xfrm>
            </p:grpSpPr>
            <p:sp>
              <p:nvSpPr>
                <p:cNvPr id="31800" name="Rectangle 22"/>
                <p:cNvSpPr>
                  <a:spLocks noChangeArrowheads="1"/>
                </p:cNvSpPr>
                <p:nvPr/>
              </p:nvSpPr>
              <p:spPr bwMode="auto">
                <a:xfrm>
                  <a:off x="469" y="1152"/>
                  <a:ext cx="397" cy="384"/>
                </a:xfrm>
                <a:prstGeom prst="rect">
                  <a:avLst/>
                </a:prstGeom>
                <a:noFill/>
                <a:ln w="9525">
                  <a:noFill/>
                  <a:miter lim="800000"/>
                  <a:headEnd/>
                  <a:tailEnd/>
                </a:ln>
              </p:spPr>
              <p:txBody>
                <a:bodyPr anchor="ctr"/>
                <a:lstStyle/>
                <a:p>
                  <a:pPr algn="ctr"/>
                  <a:r>
                    <a:rPr lang="zh-CN" altLang="en-US" sz="2400" b="1" dirty="0" smtClean="0"/>
                    <a:t>10000</a:t>
                  </a:r>
                  <a:endParaRPr lang="zh-CN" altLang="en-US" sz="2400" b="1" dirty="0"/>
                </a:p>
              </p:txBody>
            </p:sp>
            <p:sp>
              <p:nvSpPr>
                <p:cNvPr id="31801" name="Rectangle 71"/>
                <p:cNvSpPr>
                  <a:spLocks noChangeArrowheads="1"/>
                </p:cNvSpPr>
                <p:nvPr/>
              </p:nvSpPr>
              <p:spPr bwMode="auto">
                <a:xfrm>
                  <a:off x="426" y="1152"/>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24" name="Group 74"/>
              <p:cNvGrpSpPr>
                <a:grpSpLocks/>
              </p:cNvGrpSpPr>
              <p:nvPr/>
            </p:nvGrpSpPr>
            <p:grpSpPr bwMode="auto">
              <a:xfrm>
                <a:off x="909" y="1152"/>
                <a:ext cx="639" cy="384"/>
                <a:chOff x="909" y="1152"/>
                <a:chExt cx="639" cy="384"/>
              </a:xfrm>
            </p:grpSpPr>
            <p:sp>
              <p:nvSpPr>
                <p:cNvPr id="31798" name="Rectangle 23"/>
                <p:cNvSpPr>
                  <a:spLocks noChangeArrowheads="1"/>
                </p:cNvSpPr>
                <p:nvPr/>
              </p:nvSpPr>
              <p:spPr bwMode="auto">
                <a:xfrm>
                  <a:off x="952" y="1152"/>
                  <a:ext cx="553"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31799" name="Rectangle 73"/>
                <p:cNvSpPr>
                  <a:spLocks noChangeArrowheads="1"/>
                </p:cNvSpPr>
                <p:nvPr/>
              </p:nvSpPr>
              <p:spPr bwMode="auto">
                <a:xfrm>
                  <a:off x="909"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5" name="Group 76"/>
              <p:cNvGrpSpPr>
                <a:grpSpLocks/>
              </p:cNvGrpSpPr>
              <p:nvPr/>
            </p:nvGrpSpPr>
            <p:grpSpPr bwMode="auto">
              <a:xfrm>
                <a:off x="1548" y="1152"/>
                <a:ext cx="639" cy="384"/>
                <a:chOff x="1548" y="1152"/>
                <a:chExt cx="639" cy="384"/>
              </a:xfrm>
            </p:grpSpPr>
            <p:sp>
              <p:nvSpPr>
                <p:cNvPr id="31796" name="Rectangle 24"/>
                <p:cNvSpPr>
                  <a:spLocks noChangeArrowheads="1"/>
                </p:cNvSpPr>
                <p:nvPr/>
              </p:nvSpPr>
              <p:spPr bwMode="auto">
                <a:xfrm>
                  <a:off x="1591" y="1152"/>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31797" name="Rectangle 75"/>
                <p:cNvSpPr>
                  <a:spLocks noChangeArrowheads="1"/>
                </p:cNvSpPr>
                <p:nvPr/>
              </p:nvSpPr>
              <p:spPr bwMode="auto">
                <a:xfrm>
                  <a:off x="1548"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6" name="Group 78"/>
              <p:cNvGrpSpPr>
                <a:grpSpLocks/>
              </p:cNvGrpSpPr>
              <p:nvPr/>
            </p:nvGrpSpPr>
            <p:grpSpPr bwMode="auto">
              <a:xfrm>
                <a:off x="2187" y="1152"/>
                <a:ext cx="639" cy="384"/>
                <a:chOff x="2187" y="1152"/>
                <a:chExt cx="639" cy="384"/>
              </a:xfrm>
            </p:grpSpPr>
            <p:sp>
              <p:nvSpPr>
                <p:cNvPr id="31794" name="Rectangle 25"/>
                <p:cNvSpPr>
                  <a:spLocks noChangeArrowheads="1"/>
                </p:cNvSpPr>
                <p:nvPr/>
              </p:nvSpPr>
              <p:spPr bwMode="auto">
                <a:xfrm>
                  <a:off x="2230" y="1152"/>
                  <a:ext cx="553" cy="384"/>
                </a:xfrm>
                <a:prstGeom prst="rect">
                  <a:avLst/>
                </a:prstGeom>
                <a:noFill/>
                <a:ln w="9525">
                  <a:noFill/>
                  <a:miter lim="800000"/>
                  <a:headEnd/>
                  <a:tailEnd/>
                </a:ln>
              </p:spPr>
              <p:txBody>
                <a:bodyPr anchor="ctr"/>
                <a:lstStyle/>
                <a:p>
                  <a:pPr algn="ctr"/>
                  <a:r>
                    <a:rPr lang="zh-CN" altLang="en-US" sz="2400" b="1" dirty="0" smtClean="0"/>
                    <a:t>10001</a:t>
                  </a:r>
                  <a:endParaRPr lang="zh-CN" altLang="en-US" sz="2400" b="1" dirty="0"/>
                </a:p>
              </p:txBody>
            </p:sp>
            <p:sp>
              <p:nvSpPr>
                <p:cNvPr id="31795" name="Rectangle 77"/>
                <p:cNvSpPr>
                  <a:spLocks noChangeArrowheads="1"/>
                </p:cNvSpPr>
                <p:nvPr/>
              </p:nvSpPr>
              <p:spPr bwMode="auto">
                <a:xfrm>
                  <a:off x="2187"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7" name="Group 80"/>
              <p:cNvGrpSpPr>
                <a:grpSpLocks/>
              </p:cNvGrpSpPr>
              <p:nvPr/>
            </p:nvGrpSpPr>
            <p:grpSpPr bwMode="auto">
              <a:xfrm>
                <a:off x="2826" y="1152"/>
                <a:ext cx="639" cy="384"/>
                <a:chOff x="2826" y="1152"/>
                <a:chExt cx="639" cy="384"/>
              </a:xfrm>
            </p:grpSpPr>
            <p:sp>
              <p:nvSpPr>
                <p:cNvPr id="31792" name="Rectangle 26"/>
                <p:cNvSpPr>
                  <a:spLocks noChangeArrowheads="1"/>
                </p:cNvSpPr>
                <p:nvPr/>
              </p:nvSpPr>
              <p:spPr bwMode="auto">
                <a:xfrm>
                  <a:off x="2869" y="1152"/>
                  <a:ext cx="553" cy="384"/>
                </a:xfrm>
                <a:prstGeom prst="rect">
                  <a:avLst/>
                </a:prstGeom>
                <a:noFill/>
                <a:ln w="9525">
                  <a:noFill/>
                  <a:miter lim="800000"/>
                  <a:headEnd/>
                  <a:tailEnd/>
                </a:ln>
              </p:spPr>
              <p:txBody>
                <a:bodyPr anchor="ctr"/>
                <a:lstStyle/>
                <a:p>
                  <a:pPr algn="ctr"/>
                  <a:r>
                    <a:rPr lang="zh-CN" altLang="en-US" sz="2400" b="1" dirty="0" smtClean="0"/>
                    <a:t>289</a:t>
                  </a:r>
                  <a:endParaRPr lang="zh-CN" altLang="en-US" sz="2400" b="1" dirty="0"/>
                </a:p>
              </p:txBody>
            </p:sp>
            <p:sp>
              <p:nvSpPr>
                <p:cNvPr id="31793" name="Rectangle 79"/>
                <p:cNvSpPr>
                  <a:spLocks noChangeArrowheads="1"/>
                </p:cNvSpPr>
                <p:nvPr/>
              </p:nvSpPr>
              <p:spPr bwMode="auto">
                <a:xfrm>
                  <a:off x="2826" y="1152"/>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28" name="Group 82"/>
              <p:cNvGrpSpPr>
                <a:grpSpLocks/>
              </p:cNvGrpSpPr>
              <p:nvPr/>
            </p:nvGrpSpPr>
            <p:grpSpPr bwMode="auto">
              <a:xfrm>
                <a:off x="0" y="1536"/>
                <a:ext cx="426" cy="384"/>
                <a:chOff x="0" y="1536"/>
                <a:chExt cx="426" cy="384"/>
              </a:xfrm>
            </p:grpSpPr>
            <p:sp>
              <p:nvSpPr>
                <p:cNvPr id="31790" name="Rectangle 27"/>
                <p:cNvSpPr>
                  <a:spLocks noChangeArrowheads="1"/>
                </p:cNvSpPr>
                <p:nvPr/>
              </p:nvSpPr>
              <p:spPr bwMode="auto">
                <a:xfrm>
                  <a:off x="43" y="1536"/>
                  <a:ext cx="340" cy="384"/>
                </a:xfrm>
                <a:prstGeom prst="rect">
                  <a:avLst/>
                </a:prstGeom>
                <a:noFill/>
                <a:ln w="9525">
                  <a:noFill/>
                  <a:miter lim="800000"/>
                  <a:headEnd/>
                  <a:tailEnd/>
                </a:ln>
              </p:spPr>
              <p:txBody>
                <a:bodyPr anchor="ctr"/>
                <a:lstStyle/>
                <a:p>
                  <a:pPr algn="ctr"/>
                  <a:r>
                    <a:rPr lang="zh-CN" altLang="en-US" sz="2400" b="1" dirty="0" smtClean="0"/>
                    <a:t>4</a:t>
                  </a:r>
                  <a:endParaRPr lang="zh-CN" altLang="en-US" sz="2400" b="1" dirty="0"/>
                </a:p>
              </p:txBody>
            </p:sp>
            <p:sp>
              <p:nvSpPr>
                <p:cNvPr id="31791" name="Rectangle 81"/>
                <p:cNvSpPr>
                  <a:spLocks noChangeArrowheads="1"/>
                </p:cNvSpPr>
                <p:nvPr/>
              </p:nvSpPr>
              <p:spPr bwMode="auto">
                <a:xfrm>
                  <a:off x="0" y="1536"/>
                  <a:ext cx="426" cy="384"/>
                </a:xfrm>
                <a:prstGeom prst="rect">
                  <a:avLst/>
                </a:prstGeom>
                <a:noFill/>
                <a:ln w="7">
                  <a:solidFill>
                    <a:srgbClr val="A0A0A0"/>
                  </a:solidFill>
                  <a:miter lim="800000"/>
                  <a:headEnd/>
                  <a:tailEnd/>
                </a:ln>
              </p:spPr>
              <p:txBody>
                <a:bodyPr wrap="none"/>
                <a:lstStyle/>
                <a:p>
                  <a:endParaRPr lang="zh-CN" altLang="en-US"/>
                </a:p>
              </p:txBody>
            </p:sp>
          </p:grpSp>
          <p:grpSp>
            <p:nvGrpSpPr>
              <p:cNvPr id="29" name="Group 84"/>
              <p:cNvGrpSpPr>
                <a:grpSpLocks/>
              </p:cNvGrpSpPr>
              <p:nvPr/>
            </p:nvGrpSpPr>
            <p:grpSpPr bwMode="auto">
              <a:xfrm>
                <a:off x="426" y="1536"/>
                <a:ext cx="483" cy="384"/>
                <a:chOff x="426" y="1536"/>
                <a:chExt cx="483" cy="384"/>
              </a:xfrm>
            </p:grpSpPr>
            <p:sp>
              <p:nvSpPr>
                <p:cNvPr id="31788" name="Rectangle 28"/>
                <p:cNvSpPr>
                  <a:spLocks noChangeArrowheads="1"/>
                </p:cNvSpPr>
                <p:nvPr/>
              </p:nvSpPr>
              <p:spPr bwMode="auto">
                <a:xfrm>
                  <a:off x="469" y="1536"/>
                  <a:ext cx="397" cy="384"/>
                </a:xfrm>
                <a:prstGeom prst="rect">
                  <a:avLst/>
                </a:prstGeom>
                <a:noFill/>
                <a:ln w="9525">
                  <a:noFill/>
                  <a:miter lim="800000"/>
                  <a:headEnd/>
                  <a:tailEnd/>
                </a:ln>
              </p:spPr>
              <p:txBody>
                <a:bodyPr anchor="ctr"/>
                <a:lstStyle/>
                <a:p>
                  <a:pPr algn="ctr"/>
                  <a:r>
                    <a:rPr lang="zh-CN" altLang="en-US" sz="2400" b="1" dirty="0" smtClean="0"/>
                    <a:t>11011</a:t>
                  </a:r>
                  <a:endParaRPr lang="zh-CN" altLang="en-US" sz="2400" b="1" dirty="0"/>
                </a:p>
              </p:txBody>
            </p:sp>
            <p:sp>
              <p:nvSpPr>
                <p:cNvPr id="31789" name="Rectangle 83"/>
                <p:cNvSpPr>
                  <a:spLocks noChangeArrowheads="1"/>
                </p:cNvSpPr>
                <p:nvPr/>
              </p:nvSpPr>
              <p:spPr bwMode="auto">
                <a:xfrm>
                  <a:off x="426" y="1536"/>
                  <a:ext cx="483" cy="384"/>
                </a:xfrm>
                <a:prstGeom prst="rect">
                  <a:avLst/>
                </a:prstGeom>
                <a:noFill/>
                <a:ln w="7">
                  <a:solidFill>
                    <a:srgbClr val="A0A0A0"/>
                  </a:solidFill>
                  <a:miter lim="800000"/>
                  <a:headEnd/>
                  <a:tailEnd/>
                </a:ln>
              </p:spPr>
              <p:txBody>
                <a:bodyPr wrap="none"/>
                <a:lstStyle/>
                <a:p>
                  <a:endParaRPr lang="zh-CN" altLang="en-US"/>
                </a:p>
              </p:txBody>
            </p:sp>
          </p:grpSp>
          <p:grpSp>
            <p:nvGrpSpPr>
              <p:cNvPr id="30" name="Group 86"/>
              <p:cNvGrpSpPr>
                <a:grpSpLocks/>
              </p:cNvGrpSpPr>
              <p:nvPr/>
            </p:nvGrpSpPr>
            <p:grpSpPr bwMode="auto">
              <a:xfrm>
                <a:off x="909" y="1536"/>
                <a:ext cx="639" cy="384"/>
                <a:chOff x="909" y="1536"/>
                <a:chExt cx="639" cy="384"/>
              </a:xfrm>
            </p:grpSpPr>
            <p:sp>
              <p:nvSpPr>
                <p:cNvPr id="31786" name="Rectangle 29"/>
                <p:cNvSpPr>
                  <a:spLocks noChangeArrowheads="1"/>
                </p:cNvSpPr>
                <p:nvPr/>
              </p:nvSpPr>
              <p:spPr bwMode="auto">
                <a:xfrm>
                  <a:off x="952" y="1536"/>
                  <a:ext cx="553" cy="384"/>
                </a:xfrm>
                <a:prstGeom prst="rect">
                  <a:avLst/>
                </a:prstGeom>
                <a:noFill/>
                <a:ln w="9525">
                  <a:noFill/>
                  <a:miter lim="800000"/>
                  <a:headEnd/>
                  <a:tailEnd/>
                </a:ln>
              </p:spPr>
              <p:txBody>
                <a:bodyPr anchor="ctr"/>
                <a:lstStyle/>
                <a:p>
                  <a:pPr algn="ctr"/>
                  <a:r>
                    <a:rPr lang="zh-CN" altLang="en-US" sz="2400" b="1" dirty="0" smtClean="0"/>
                    <a:t>3</a:t>
                  </a:r>
                  <a:endParaRPr lang="zh-CN" altLang="en-US" sz="2400" b="1" dirty="0"/>
                </a:p>
              </p:txBody>
            </p:sp>
            <p:sp>
              <p:nvSpPr>
                <p:cNvPr id="31787" name="Rectangle 85"/>
                <p:cNvSpPr>
                  <a:spLocks noChangeArrowheads="1"/>
                </p:cNvSpPr>
                <p:nvPr/>
              </p:nvSpPr>
              <p:spPr bwMode="auto">
                <a:xfrm>
                  <a:off x="909"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1" name="Group 88"/>
              <p:cNvGrpSpPr>
                <a:grpSpLocks/>
              </p:cNvGrpSpPr>
              <p:nvPr/>
            </p:nvGrpSpPr>
            <p:grpSpPr bwMode="auto">
              <a:xfrm>
                <a:off x="1548" y="1536"/>
                <a:ext cx="639" cy="384"/>
                <a:chOff x="1548" y="1536"/>
                <a:chExt cx="639" cy="384"/>
              </a:xfrm>
            </p:grpSpPr>
            <p:sp>
              <p:nvSpPr>
                <p:cNvPr id="31784" name="Rectangle 30"/>
                <p:cNvSpPr>
                  <a:spLocks noChangeArrowheads="1"/>
                </p:cNvSpPr>
                <p:nvPr/>
              </p:nvSpPr>
              <p:spPr bwMode="auto">
                <a:xfrm>
                  <a:off x="1591" y="1536"/>
                  <a:ext cx="553" cy="384"/>
                </a:xfrm>
                <a:prstGeom prst="rect">
                  <a:avLst/>
                </a:prstGeom>
                <a:noFill/>
                <a:ln w="9525">
                  <a:noFill/>
                  <a:miter lim="800000"/>
                  <a:headEnd/>
                  <a:tailEnd/>
                </a:ln>
              </p:spPr>
              <p:txBody>
                <a:bodyPr anchor="ctr"/>
                <a:lstStyle/>
                <a:p>
                  <a:pPr algn="ctr"/>
                  <a:r>
                    <a:rPr lang="zh-CN" altLang="en-US" sz="2400" b="1" dirty="0" smtClean="0"/>
                    <a:t>2</a:t>
                  </a:r>
                  <a:endParaRPr lang="zh-CN" altLang="en-US" sz="2400" b="1" dirty="0"/>
                </a:p>
              </p:txBody>
            </p:sp>
            <p:sp>
              <p:nvSpPr>
                <p:cNvPr id="31785" name="Rectangle 87"/>
                <p:cNvSpPr>
                  <a:spLocks noChangeArrowheads="1"/>
                </p:cNvSpPr>
                <p:nvPr/>
              </p:nvSpPr>
              <p:spPr bwMode="auto">
                <a:xfrm>
                  <a:off x="1548"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1744" name="Group 90"/>
              <p:cNvGrpSpPr>
                <a:grpSpLocks/>
              </p:cNvGrpSpPr>
              <p:nvPr/>
            </p:nvGrpSpPr>
            <p:grpSpPr bwMode="auto">
              <a:xfrm>
                <a:off x="2187" y="1536"/>
                <a:ext cx="639" cy="384"/>
                <a:chOff x="2187" y="1536"/>
                <a:chExt cx="639" cy="384"/>
              </a:xfrm>
            </p:grpSpPr>
            <p:sp>
              <p:nvSpPr>
                <p:cNvPr id="31782" name="Rectangle 31"/>
                <p:cNvSpPr>
                  <a:spLocks noChangeArrowheads="1"/>
                </p:cNvSpPr>
                <p:nvPr/>
              </p:nvSpPr>
              <p:spPr bwMode="auto">
                <a:xfrm>
                  <a:off x="2230" y="1536"/>
                  <a:ext cx="553" cy="384"/>
                </a:xfrm>
                <a:prstGeom prst="rect">
                  <a:avLst/>
                </a:prstGeom>
                <a:noFill/>
                <a:ln w="9525">
                  <a:noFill/>
                  <a:miter lim="800000"/>
                  <a:headEnd/>
                  <a:tailEnd/>
                </a:ln>
              </p:spPr>
              <p:txBody>
                <a:bodyPr anchor="ctr"/>
                <a:lstStyle/>
                <a:p>
                  <a:pPr algn="ctr"/>
                  <a:r>
                    <a:rPr lang="zh-CN" altLang="en-US" sz="2400" b="1" dirty="0" smtClean="0"/>
                    <a:t>11010</a:t>
                  </a:r>
                  <a:endParaRPr lang="zh-CN" altLang="en-US" sz="2400" b="1" dirty="0"/>
                </a:p>
              </p:txBody>
            </p:sp>
            <p:sp>
              <p:nvSpPr>
                <p:cNvPr id="31783" name="Rectangle 89"/>
                <p:cNvSpPr>
                  <a:spLocks noChangeArrowheads="1"/>
                </p:cNvSpPr>
                <p:nvPr/>
              </p:nvSpPr>
              <p:spPr bwMode="auto">
                <a:xfrm>
                  <a:off x="2187" y="1536"/>
                  <a:ext cx="639" cy="384"/>
                </a:xfrm>
                <a:prstGeom prst="rect">
                  <a:avLst/>
                </a:prstGeom>
                <a:noFill/>
                <a:ln w="7">
                  <a:solidFill>
                    <a:srgbClr val="A0A0A0"/>
                  </a:solidFill>
                  <a:miter lim="800000"/>
                  <a:headEnd/>
                  <a:tailEnd/>
                </a:ln>
              </p:spPr>
              <p:txBody>
                <a:bodyPr wrap="none"/>
                <a:lstStyle/>
                <a:p>
                  <a:endParaRPr lang="zh-CN" altLang="en-US"/>
                </a:p>
              </p:txBody>
            </p:sp>
          </p:grpSp>
          <p:grpSp>
            <p:nvGrpSpPr>
              <p:cNvPr id="31745" name="Group 92"/>
              <p:cNvGrpSpPr>
                <a:grpSpLocks/>
              </p:cNvGrpSpPr>
              <p:nvPr/>
            </p:nvGrpSpPr>
            <p:grpSpPr bwMode="auto">
              <a:xfrm>
                <a:off x="2826" y="1536"/>
                <a:ext cx="639" cy="384"/>
                <a:chOff x="2826" y="1536"/>
                <a:chExt cx="639" cy="384"/>
              </a:xfrm>
            </p:grpSpPr>
            <p:sp>
              <p:nvSpPr>
                <p:cNvPr id="31780" name="Rectangle 32"/>
                <p:cNvSpPr>
                  <a:spLocks noChangeArrowheads="1"/>
                </p:cNvSpPr>
                <p:nvPr/>
              </p:nvSpPr>
              <p:spPr bwMode="auto">
                <a:xfrm>
                  <a:off x="2869" y="1536"/>
                  <a:ext cx="553" cy="384"/>
                </a:xfrm>
                <a:prstGeom prst="rect">
                  <a:avLst/>
                </a:prstGeom>
                <a:noFill/>
                <a:ln w="9525">
                  <a:noFill/>
                  <a:miter lim="800000"/>
                  <a:headEnd/>
                  <a:tailEnd/>
                </a:ln>
              </p:spPr>
              <p:txBody>
                <a:bodyPr anchor="ctr"/>
                <a:lstStyle/>
                <a:p>
                  <a:pPr algn="ctr"/>
                  <a:r>
                    <a:rPr lang="zh-CN" altLang="en-US" sz="2400" b="1" dirty="0" smtClean="0"/>
                    <a:t>676</a:t>
                  </a:r>
                  <a:endParaRPr lang="zh-CN" altLang="en-US" sz="2400" b="1" dirty="0"/>
                </a:p>
              </p:txBody>
            </p:sp>
            <p:sp>
              <p:nvSpPr>
                <p:cNvPr id="31781" name="Rectangle 91"/>
                <p:cNvSpPr>
                  <a:spLocks noChangeArrowheads="1"/>
                </p:cNvSpPr>
                <p:nvPr/>
              </p:nvSpPr>
              <p:spPr bwMode="auto">
                <a:xfrm>
                  <a:off x="2826" y="1536"/>
                  <a:ext cx="639" cy="384"/>
                </a:xfrm>
                <a:prstGeom prst="rect">
                  <a:avLst/>
                </a:prstGeom>
                <a:noFill/>
                <a:ln w="7">
                  <a:solidFill>
                    <a:srgbClr val="A0A0A0"/>
                  </a:solidFill>
                  <a:miter lim="800000"/>
                  <a:headEnd/>
                  <a:tailEnd/>
                </a:ln>
              </p:spPr>
              <p:txBody>
                <a:bodyPr wrap="none"/>
                <a:lstStyle/>
                <a:p>
                  <a:endParaRPr lang="zh-CN" altLang="en-US"/>
                </a:p>
              </p:txBody>
            </p:sp>
          </p:grpSp>
        </p:grpSp>
        <p:sp>
          <p:nvSpPr>
            <p:cNvPr id="31749" name="Rectangle 94"/>
            <p:cNvSpPr>
              <a:spLocks noChangeArrowheads="1"/>
            </p:cNvSpPr>
            <p:nvPr/>
          </p:nvSpPr>
          <p:spPr bwMode="auto">
            <a:xfrm>
              <a:off x="-3" y="-3"/>
              <a:ext cx="3471" cy="1926"/>
            </a:xfrm>
            <a:prstGeom prst="rect">
              <a:avLst/>
            </a:prstGeom>
            <a:noFill/>
            <a:ln w="9525">
              <a:solidFill>
                <a:srgbClr val="A0A0A0"/>
              </a:solidFill>
              <a:miter lim="800000"/>
              <a:headEnd/>
              <a:tailEnd/>
            </a:ln>
          </p:spPr>
          <p:txBody>
            <a:bodyPr wrap="none"/>
            <a:lstStyle/>
            <a:p>
              <a:endParaRPr lang="zh-CN" altLang="en-US"/>
            </a:p>
          </p:txBody>
        </p:sp>
      </p:grpSp>
      <p:sp>
        <p:nvSpPr>
          <p:cNvPr id="31747" name="Text Box 96"/>
          <p:cNvSpPr txBox="1">
            <a:spLocks noChangeArrowheads="1"/>
          </p:cNvSpPr>
          <p:nvPr/>
        </p:nvSpPr>
        <p:spPr bwMode="auto">
          <a:xfrm>
            <a:off x="3124200" y="685800"/>
            <a:ext cx="4495800" cy="584775"/>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C00000"/>
                </a:solidFill>
                <a:latin typeface="Times New Roman" pitchFamily="18" charset="0"/>
                <a:ea typeface="+mj-ea"/>
                <a:cs typeface="Times New Roman" pitchFamily="18" charset="0"/>
              </a:rPr>
              <a:t>第2代种群的交叉情况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347913" y="2352675"/>
            <a:ext cx="9144000" cy="0"/>
          </a:xfrm>
          <a:prstGeom prst="rect">
            <a:avLst/>
          </a:prstGeom>
          <a:noFill/>
          <a:ln w="9525">
            <a:noFill/>
            <a:miter lim="800000"/>
            <a:headEnd/>
            <a:tailEnd/>
          </a:ln>
        </p:spPr>
        <p:txBody>
          <a:bodyPr>
            <a:spAutoFit/>
          </a:bodyPr>
          <a:lstStyle/>
          <a:p>
            <a:endParaRPr lang="zh-CN" altLang="en-US"/>
          </a:p>
        </p:txBody>
      </p:sp>
      <p:graphicFrame>
        <p:nvGraphicFramePr>
          <p:cNvPr id="4098" name="Object 2"/>
          <p:cNvGraphicFramePr>
            <a:graphicFrameLocks noChangeAspect="1"/>
          </p:cNvGraphicFramePr>
          <p:nvPr/>
        </p:nvGraphicFramePr>
        <p:xfrm>
          <a:off x="152400" y="1600200"/>
          <a:ext cx="8686800" cy="4692650"/>
        </p:xfrm>
        <a:graphic>
          <a:graphicData uri="http://schemas.openxmlformats.org/presentationml/2006/ole">
            <p:oleObj spid="_x0000_s311298" r:id="rId4" imgW="4448175" imgH="2152650" progId="MSGraph.Chart.8">
              <p:embed/>
            </p:oleObj>
          </a:graphicData>
        </a:graphic>
      </p:graphicFrame>
      <p:sp>
        <p:nvSpPr>
          <p:cNvPr id="4100" name="Text Box 4"/>
          <p:cNvSpPr txBox="1">
            <a:spLocks noChangeArrowheads="1"/>
          </p:cNvSpPr>
          <p:nvPr/>
        </p:nvSpPr>
        <p:spPr bwMode="auto">
          <a:xfrm>
            <a:off x="1371599" y="762000"/>
            <a:ext cx="6637283" cy="584775"/>
          </a:xfrm>
          <a:prstGeom prst="rect">
            <a:avLst/>
          </a:prstGeom>
          <a:noFill/>
          <a:ln w="9525">
            <a:noFill/>
            <a:miter lim="800000"/>
            <a:headEnd/>
            <a:tailEnd/>
          </a:ln>
        </p:spPr>
        <p:txBody>
          <a:bodyPr wrap="square">
            <a:spAutoFit/>
          </a:bodyPr>
          <a:lstStyle/>
          <a:p>
            <a:pPr>
              <a:spcBef>
                <a:spcPct val="50000"/>
              </a:spcBef>
            </a:pPr>
            <a:r>
              <a:rPr lang="zh-CN" altLang="en-US" sz="3200" b="1" dirty="0" smtClean="0">
                <a:solidFill>
                  <a:srgbClr val="C00000"/>
                </a:solidFill>
                <a:latin typeface="Times New Roman" pitchFamily="18" charset="0"/>
                <a:ea typeface="+mj-ea"/>
                <a:cs typeface="Times New Roman" pitchFamily="18" charset="0"/>
              </a:rPr>
              <a:t>最大适应值、平均适应值进化曲线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838200"/>
          </a:xfrm>
        </p:spPr>
        <p:txBody>
          <a:bodyPr/>
          <a:lstStyle/>
          <a:p>
            <a:pPr eaLnBrk="1" hangingPunct="1">
              <a:defRPr/>
            </a:pPr>
            <a:r>
              <a:rPr lang="zh-CN" altLang="en-US" smtClean="0">
                <a:latin typeface="Times New Roman" pitchFamily="18" charset="0"/>
              </a:rPr>
              <a:t>遗传算法的特点</a:t>
            </a:r>
            <a:r>
              <a:rPr lang="zh-CN" altLang="en-US" smtClean="0"/>
              <a:t> </a:t>
            </a:r>
          </a:p>
        </p:txBody>
      </p:sp>
      <p:sp>
        <p:nvSpPr>
          <p:cNvPr id="32771" name="Rectangle 3"/>
          <p:cNvSpPr>
            <a:spLocks noGrp="1" noChangeArrowheads="1"/>
          </p:cNvSpPr>
          <p:nvPr>
            <p:ph type="body" idx="1"/>
          </p:nvPr>
        </p:nvSpPr>
        <p:spPr>
          <a:xfrm>
            <a:off x="304800" y="1066800"/>
            <a:ext cx="8534400" cy="5486400"/>
          </a:xfrm>
        </p:spPr>
        <p:txBody>
          <a:bodyPr/>
          <a:lstStyle/>
          <a:p>
            <a:pPr algn="just" eaLnBrk="1" hangingPunct="1">
              <a:lnSpc>
                <a:spcPct val="90000"/>
              </a:lnSpc>
            </a:pPr>
            <a:r>
              <a:rPr lang="zh-CN" altLang="en-US" sz="2800" b="1" dirty="0" smtClean="0"/>
              <a:t>（1）遗传算法是一个随机搜索算法，适用于数值求解具有多参数、多变量、多目标等复杂的最优化问题。</a:t>
            </a:r>
          </a:p>
          <a:p>
            <a:pPr algn="just" eaLnBrk="1" hangingPunct="1">
              <a:lnSpc>
                <a:spcPct val="90000"/>
              </a:lnSpc>
            </a:pPr>
            <a:r>
              <a:rPr lang="zh-CN" altLang="en-US" sz="2800" b="1" dirty="0" smtClean="0"/>
              <a:t>（2）遗传算法对待求解问题的指标函数没有什么特殊的要求，比如不要求诸如连续性、导数存在、单峰值假设等。甚至于不需要显式的写出指标函数。</a:t>
            </a:r>
          </a:p>
          <a:p>
            <a:pPr algn="just" eaLnBrk="1" hangingPunct="1">
              <a:lnSpc>
                <a:spcPct val="90000"/>
              </a:lnSpc>
            </a:pPr>
            <a:r>
              <a:rPr lang="zh-CN" altLang="en-US" sz="2800" b="1" dirty="0" smtClean="0"/>
              <a:t>（3）在经过编码以后，遗传算法几乎不需要任何与问题有关的知识，唯一需要的信息是适应值的计算。也不需要使用者对问题有很深入的了解和求解技巧，通过选择、交叉和变异等简单的操作求解复杂的问题，是一个比较通用的优化算法。</a:t>
            </a:r>
          </a:p>
          <a:p>
            <a:pPr algn="just" eaLnBrk="1" hangingPunct="1">
              <a:lnSpc>
                <a:spcPct val="90000"/>
              </a:lnSpc>
            </a:pPr>
            <a:r>
              <a:rPr lang="zh-CN" altLang="en-US" sz="2800" b="1" dirty="0" smtClean="0"/>
              <a:t>（4）遗传算法具有天然的并行性，适用于并行求解。</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smtClean="0"/>
              <a:t>遗传算法的实现问题</a:t>
            </a:r>
          </a:p>
        </p:txBody>
      </p:sp>
      <p:sp>
        <p:nvSpPr>
          <p:cNvPr id="33795" name="Rectangle 3"/>
          <p:cNvSpPr>
            <a:spLocks noGrp="1" noChangeArrowheads="1"/>
          </p:cNvSpPr>
          <p:nvPr>
            <p:ph type="body" idx="1"/>
          </p:nvPr>
        </p:nvSpPr>
        <p:spPr>
          <a:xfrm>
            <a:off x="914400" y="1891862"/>
            <a:ext cx="7772400" cy="4127938"/>
          </a:xfrm>
        </p:spPr>
        <p:txBody>
          <a:bodyPr>
            <a:normAutofit/>
          </a:bodyPr>
          <a:lstStyle/>
          <a:p>
            <a:pPr eaLnBrk="1" hangingPunct="1"/>
            <a:r>
              <a:rPr lang="zh-CN" altLang="en-US" sz="3200" b="1" dirty="0" smtClean="0"/>
              <a:t>编码</a:t>
            </a:r>
          </a:p>
          <a:p>
            <a:pPr eaLnBrk="1" hangingPunct="1"/>
            <a:r>
              <a:rPr lang="zh-CN" altLang="en-US" sz="3200" b="1" dirty="0" smtClean="0"/>
              <a:t>评价</a:t>
            </a:r>
          </a:p>
          <a:p>
            <a:pPr eaLnBrk="1" hangingPunct="1"/>
            <a:r>
              <a:rPr lang="zh-CN" altLang="en-US" sz="3200" b="1" dirty="0" smtClean="0"/>
              <a:t>适应函数</a:t>
            </a:r>
          </a:p>
          <a:p>
            <a:pPr eaLnBrk="1" hangingPunct="1"/>
            <a:r>
              <a:rPr lang="zh-CN" altLang="en-US" sz="3200" b="1" dirty="0" smtClean="0"/>
              <a:t>交叉规则</a:t>
            </a:r>
          </a:p>
          <a:p>
            <a:pPr eaLnBrk="1" hangingPunct="1"/>
            <a:r>
              <a:rPr lang="zh-CN" altLang="en-US" sz="3200" b="1" dirty="0" smtClean="0"/>
              <a:t>停止条件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zh-CN" altLang="en-US" smtClean="0"/>
              <a:t>编码举例：</a:t>
            </a:r>
            <a:r>
              <a:rPr lang="zh-CN" altLang="en-US" smtClean="0">
                <a:latin typeface="Times New Roman" pitchFamily="18" charset="0"/>
              </a:rPr>
              <a:t>十杆桁架</a:t>
            </a:r>
            <a:r>
              <a:rPr lang="zh-CN" altLang="en-US" smtClean="0"/>
              <a:t>问题</a:t>
            </a:r>
          </a:p>
        </p:txBody>
      </p:sp>
      <p:sp>
        <p:nvSpPr>
          <p:cNvPr id="34819" name="Rectangle 5" descr="横向砖形"/>
          <p:cNvSpPr>
            <a:spLocks noChangeArrowheads="1"/>
          </p:cNvSpPr>
          <p:nvPr/>
        </p:nvSpPr>
        <p:spPr bwMode="auto">
          <a:xfrm>
            <a:off x="1143000" y="2438400"/>
            <a:ext cx="509588" cy="4038600"/>
          </a:xfrm>
          <a:prstGeom prst="rect">
            <a:avLst/>
          </a:prstGeom>
          <a:noFill/>
          <a:ln w="9525">
            <a:solidFill>
              <a:schemeClr val="accent1"/>
            </a:solidFill>
            <a:miter lim="800000"/>
            <a:headEnd/>
            <a:tailEnd type="none" w="sm" len="sm"/>
          </a:ln>
        </p:spPr>
        <p:txBody>
          <a:bodyPr/>
          <a:lstStyle/>
          <a:p>
            <a:endParaRPr lang="zh-CN" altLang="en-US" sz="2000" b="1"/>
          </a:p>
        </p:txBody>
      </p:sp>
      <p:sp>
        <p:nvSpPr>
          <p:cNvPr id="34820" name="Rectangle 6"/>
          <p:cNvSpPr>
            <a:spLocks noChangeArrowheads="1"/>
          </p:cNvSpPr>
          <p:nvPr/>
        </p:nvSpPr>
        <p:spPr bwMode="auto">
          <a:xfrm>
            <a:off x="1649413" y="2879725"/>
            <a:ext cx="4814887" cy="2162175"/>
          </a:xfrm>
          <a:prstGeom prst="rect">
            <a:avLst/>
          </a:prstGeom>
          <a:noFill/>
          <a:ln w="9525">
            <a:solidFill>
              <a:schemeClr val="accent1"/>
            </a:solidFill>
            <a:miter lim="800000"/>
            <a:headEnd/>
            <a:tailEnd type="none" w="sm" len="sm"/>
          </a:ln>
        </p:spPr>
        <p:txBody>
          <a:bodyPr/>
          <a:lstStyle/>
          <a:p>
            <a:endParaRPr lang="zh-CN" altLang="en-US" sz="2000" b="1"/>
          </a:p>
        </p:txBody>
      </p:sp>
      <p:sp>
        <p:nvSpPr>
          <p:cNvPr id="34821" name="Line 7"/>
          <p:cNvSpPr>
            <a:spLocks noChangeShapeType="1"/>
          </p:cNvSpPr>
          <p:nvPr/>
        </p:nvSpPr>
        <p:spPr bwMode="auto">
          <a:xfrm>
            <a:off x="4054475" y="2879725"/>
            <a:ext cx="0" cy="2159000"/>
          </a:xfrm>
          <a:prstGeom prst="line">
            <a:avLst/>
          </a:prstGeom>
          <a:noFill/>
          <a:ln w="9525">
            <a:solidFill>
              <a:schemeClr val="accent1"/>
            </a:solidFill>
            <a:round/>
            <a:headEnd/>
            <a:tailEnd type="none" w="sm" len="sm"/>
          </a:ln>
        </p:spPr>
        <p:txBody>
          <a:bodyPr/>
          <a:lstStyle/>
          <a:p>
            <a:endParaRPr lang="zh-CN" altLang="en-US" sz="2000" b="1"/>
          </a:p>
        </p:txBody>
      </p:sp>
      <p:sp>
        <p:nvSpPr>
          <p:cNvPr id="34822" name="Line 8"/>
          <p:cNvSpPr>
            <a:spLocks noChangeShapeType="1"/>
          </p:cNvSpPr>
          <p:nvPr/>
        </p:nvSpPr>
        <p:spPr bwMode="auto">
          <a:xfrm>
            <a:off x="1652588" y="2879725"/>
            <a:ext cx="2401887" cy="2159000"/>
          </a:xfrm>
          <a:prstGeom prst="line">
            <a:avLst/>
          </a:prstGeom>
          <a:noFill/>
          <a:ln w="9525">
            <a:solidFill>
              <a:schemeClr val="accent1"/>
            </a:solidFill>
            <a:round/>
            <a:headEnd/>
            <a:tailEnd type="none" w="sm" len="sm"/>
          </a:ln>
        </p:spPr>
        <p:txBody>
          <a:bodyPr/>
          <a:lstStyle/>
          <a:p>
            <a:endParaRPr lang="zh-CN" altLang="en-US" sz="2000" b="1"/>
          </a:p>
        </p:txBody>
      </p:sp>
      <p:sp>
        <p:nvSpPr>
          <p:cNvPr id="34823" name="Line 9"/>
          <p:cNvSpPr>
            <a:spLocks noChangeShapeType="1"/>
          </p:cNvSpPr>
          <p:nvPr/>
        </p:nvSpPr>
        <p:spPr bwMode="auto">
          <a:xfrm flipV="1">
            <a:off x="1652588" y="2879725"/>
            <a:ext cx="2401887" cy="2159000"/>
          </a:xfrm>
          <a:prstGeom prst="line">
            <a:avLst/>
          </a:prstGeom>
          <a:noFill/>
          <a:ln w="9525">
            <a:solidFill>
              <a:schemeClr val="accent1"/>
            </a:solidFill>
            <a:round/>
            <a:headEnd/>
            <a:tailEnd type="none" w="sm" len="sm"/>
          </a:ln>
        </p:spPr>
        <p:txBody>
          <a:bodyPr/>
          <a:lstStyle/>
          <a:p>
            <a:endParaRPr lang="zh-CN" altLang="en-US" sz="2000" b="1"/>
          </a:p>
        </p:txBody>
      </p:sp>
      <p:sp>
        <p:nvSpPr>
          <p:cNvPr id="34824" name="Line 10"/>
          <p:cNvSpPr>
            <a:spLocks noChangeShapeType="1"/>
          </p:cNvSpPr>
          <p:nvPr/>
        </p:nvSpPr>
        <p:spPr bwMode="auto">
          <a:xfrm>
            <a:off x="4054475" y="2879725"/>
            <a:ext cx="2401888" cy="2159000"/>
          </a:xfrm>
          <a:prstGeom prst="line">
            <a:avLst/>
          </a:prstGeom>
          <a:noFill/>
          <a:ln w="9525">
            <a:solidFill>
              <a:schemeClr val="accent1"/>
            </a:solidFill>
            <a:round/>
            <a:headEnd/>
            <a:tailEnd type="none" w="sm" len="sm"/>
          </a:ln>
        </p:spPr>
        <p:txBody>
          <a:bodyPr/>
          <a:lstStyle/>
          <a:p>
            <a:endParaRPr lang="zh-CN" altLang="en-US" sz="2000" b="1"/>
          </a:p>
        </p:txBody>
      </p:sp>
      <p:sp>
        <p:nvSpPr>
          <p:cNvPr id="34825" name="Line 11"/>
          <p:cNvSpPr>
            <a:spLocks noChangeShapeType="1"/>
          </p:cNvSpPr>
          <p:nvPr/>
        </p:nvSpPr>
        <p:spPr bwMode="auto">
          <a:xfrm flipV="1">
            <a:off x="4054475" y="2879725"/>
            <a:ext cx="2401888" cy="2159000"/>
          </a:xfrm>
          <a:prstGeom prst="line">
            <a:avLst/>
          </a:prstGeom>
          <a:noFill/>
          <a:ln w="9525">
            <a:solidFill>
              <a:schemeClr val="accent1"/>
            </a:solidFill>
            <a:round/>
            <a:headEnd/>
            <a:tailEnd type="none" w="sm" len="sm"/>
          </a:ln>
        </p:spPr>
        <p:txBody>
          <a:bodyPr/>
          <a:lstStyle/>
          <a:p>
            <a:endParaRPr lang="zh-CN" altLang="en-US" sz="2000" b="1"/>
          </a:p>
        </p:txBody>
      </p:sp>
      <p:sp>
        <p:nvSpPr>
          <p:cNvPr id="34826" name="Text Box 12"/>
          <p:cNvSpPr txBox="1">
            <a:spLocks noChangeArrowheads="1"/>
          </p:cNvSpPr>
          <p:nvPr/>
        </p:nvSpPr>
        <p:spPr bwMode="auto">
          <a:xfrm>
            <a:off x="3373821" y="5604368"/>
            <a:ext cx="1403130" cy="736600"/>
          </a:xfrm>
          <a:prstGeom prst="rect">
            <a:avLst/>
          </a:prstGeom>
          <a:noFill/>
          <a:ln w="9525">
            <a:noFill/>
            <a:miter lim="800000"/>
            <a:headEnd/>
            <a:tailEnd type="none" w="sm" len="sm"/>
          </a:ln>
        </p:spPr>
        <p:txBody>
          <a:bodyPr/>
          <a:lstStyle/>
          <a:p>
            <a:pPr algn="ctr" eaLnBrk="0" hangingPunct="0"/>
            <a:r>
              <a:rPr kumimoji="0" lang="zh-CN" altLang="en-US" sz="2400" b="1" dirty="0" smtClean="0"/>
              <a:t>100</a:t>
            </a:r>
            <a:r>
              <a:rPr kumimoji="0" lang="en-US" altLang="zh-CN" sz="2400" b="1" dirty="0" smtClean="0"/>
              <a:t>kg</a:t>
            </a:r>
            <a:endParaRPr kumimoji="0" lang="en-US" altLang="zh-CN" sz="2400" b="1" dirty="0"/>
          </a:p>
        </p:txBody>
      </p:sp>
      <p:sp>
        <p:nvSpPr>
          <p:cNvPr id="34827" name="AutoShape 13"/>
          <p:cNvSpPr>
            <a:spLocks noChangeArrowheads="1"/>
          </p:cNvSpPr>
          <p:nvPr/>
        </p:nvSpPr>
        <p:spPr bwMode="auto">
          <a:xfrm flipV="1">
            <a:off x="3563938" y="5446713"/>
            <a:ext cx="982662" cy="622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9525">
            <a:solidFill>
              <a:schemeClr val="accent1"/>
            </a:solidFill>
            <a:miter lim="800000"/>
            <a:headEnd/>
            <a:tailEnd type="none" w="sm" len="sm"/>
          </a:ln>
        </p:spPr>
        <p:txBody>
          <a:bodyPr/>
          <a:lstStyle/>
          <a:p>
            <a:endParaRPr lang="zh-CN" altLang="en-US" sz="2000" b="1"/>
          </a:p>
        </p:txBody>
      </p:sp>
      <p:sp>
        <p:nvSpPr>
          <p:cNvPr id="34828" name="Line 14"/>
          <p:cNvSpPr>
            <a:spLocks noChangeShapeType="1"/>
          </p:cNvSpPr>
          <p:nvPr/>
        </p:nvSpPr>
        <p:spPr bwMode="auto">
          <a:xfrm>
            <a:off x="4054475" y="5038725"/>
            <a:ext cx="0" cy="407988"/>
          </a:xfrm>
          <a:prstGeom prst="line">
            <a:avLst/>
          </a:prstGeom>
          <a:noFill/>
          <a:ln w="9525">
            <a:solidFill>
              <a:schemeClr val="accent1"/>
            </a:solidFill>
            <a:round/>
            <a:headEnd/>
            <a:tailEnd type="none" w="sm" len="sm"/>
          </a:ln>
        </p:spPr>
        <p:txBody>
          <a:bodyPr/>
          <a:lstStyle/>
          <a:p>
            <a:endParaRPr lang="zh-CN" altLang="en-US" sz="2000" b="1"/>
          </a:p>
        </p:txBody>
      </p:sp>
      <p:sp>
        <p:nvSpPr>
          <p:cNvPr id="34829" name="Text Box 15"/>
          <p:cNvSpPr txBox="1">
            <a:spLocks noChangeArrowheads="1"/>
          </p:cNvSpPr>
          <p:nvPr/>
        </p:nvSpPr>
        <p:spPr bwMode="auto">
          <a:xfrm>
            <a:off x="5720246" y="5604373"/>
            <a:ext cx="1516117" cy="736600"/>
          </a:xfrm>
          <a:prstGeom prst="rect">
            <a:avLst/>
          </a:prstGeom>
          <a:noFill/>
          <a:ln w="9525">
            <a:noFill/>
            <a:miter lim="800000"/>
            <a:headEnd/>
            <a:tailEnd type="none" w="sm" len="sm"/>
          </a:ln>
        </p:spPr>
        <p:txBody>
          <a:bodyPr/>
          <a:lstStyle/>
          <a:p>
            <a:pPr algn="ctr" eaLnBrk="0" hangingPunct="0"/>
            <a:r>
              <a:rPr kumimoji="0" lang="zh-CN" altLang="en-US" sz="2400" b="1" dirty="0" smtClean="0"/>
              <a:t>100</a:t>
            </a:r>
            <a:r>
              <a:rPr kumimoji="0" lang="en-US" altLang="zh-CN" sz="2400" b="1" dirty="0" smtClean="0"/>
              <a:t>kg</a:t>
            </a:r>
            <a:endParaRPr kumimoji="0" lang="en-US" altLang="zh-CN" sz="2400" b="1" dirty="0"/>
          </a:p>
        </p:txBody>
      </p:sp>
      <p:sp>
        <p:nvSpPr>
          <p:cNvPr id="34830" name="AutoShape 16"/>
          <p:cNvSpPr>
            <a:spLocks noChangeArrowheads="1"/>
          </p:cNvSpPr>
          <p:nvPr/>
        </p:nvSpPr>
        <p:spPr bwMode="auto">
          <a:xfrm flipV="1">
            <a:off x="5981591" y="5446713"/>
            <a:ext cx="982663" cy="6223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9525">
            <a:solidFill>
              <a:schemeClr val="accent1"/>
            </a:solidFill>
            <a:miter lim="800000"/>
            <a:headEnd/>
            <a:tailEnd type="none" w="sm" len="sm"/>
          </a:ln>
        </p:spPr>
        <p:txBody>
          <a:bodyPr/>
          <a:lstStyle/>
          <a:p>
            <a:endParaRPr lang="zh-CN" altLang="en-US" sz="2000" b="1"/>
          </a:p>
        </p:txBody>
      </p:sp>
      <p:sp>
        <p:nvSpPr>
          <p:cNvPr id="34831" name="Line 17"/>
          <p:cNvSpPr>
            <a:spLocks noChangeShapeType="1"/>
          </p:cNvSpPr>
          <p:nvPr/>
        </p:nvSpPr>
        <p:spPr bwMode="auto">
          <a:xfrm>
            <a:off x="6456363" y="5038725"/>
            <a:ext cx="0" cy="407988"/>
          </a:xfrm>
          <a:prstGeom prst="line">
            <a:avLst/>
          </a:prstGeom>
          <a:noFill/>
          <a:ln w="9525">
            <a:solidFill>
              <a:schemeClr val="accent1"/>
            </a:solidFill>
            <a:round/>
            <a:headEnd/>
            <a:tailEnd type="none" w="sm" len="sm"/>
          </a:ln>
        </p:spPr>
        <p:txBody>
          <a:bodyPr/>
          <a:lstStyle/>
          <a:p>
            <a:endParaRPr lang="zh-CN" altLang="en-US" sz="2000" b="1"/>
          </a:p>
        </p:txBody>
      </p:sp>
      <p:sp>
        <p:nvSpPr>
          <p:cNvPr id="34832" name="Text Box 18"/>
          <p:cNvSpPr txBox="1">
            <a:spLocks noChangeArrowheads="1"/>
          </p:cNvSpPr>
          <p:nvPr/>
        </p:nvSpPr>
        <p:spPr bwMode="auto">
          <a:xfrm>
            <a:off x="6165850" y="3713163"/>
            <a:ext cx="1073150" cy="409575"/>
          </a:xfrm>
          <a:prstGeom prst="rect">
            <a:avLst/>
          </a:prstGeom>
          <a:noFill/>
          <a:ln w="9525">
            <a:noFill/>
            <a:miter lim="800000"/>
            <a:headEnd/>
            <a:tailEnd type="none" w="sm" len="sm"/>
          </a:ln>
        </p:spPr>
        <p:txBody>
          <a:bodyPr/>
          <a:lstStyle/>
          <a:p>
            <a:pPr algn="ctr" eaLnBrk="0" hangingPunct="0"/>
            <a:r>
              <a:rPr kumimoji="0" lang="zh-CN" altLang="en-US" sz="2400" b="1"/>
              <a:t>30</a:t>
            </a:r>
          </a:p>
        </p:txBody>
      </p:sp>
      <p:sp>
        <p:nvSpPr>
          <p:cNvPr id="34833" name="Text Box 19"/>
          <p:cNvSpPr txBox="1">
            <a:spLocks noChangeArrowheads="1"/>
          </p:cNvSpPr>
          <p:nvPr/>
        </p:nvSpPr>
        <p:spPr bwMode="auto">
          <a:xfrm>
            <a:off x="2489200" y="2487613"/>
            <a:ext cx="1074738" cy="407987"/>
          </a:xfrm>
          <a:prstGeom prst="rect">
            <a:avLst/>
          </a:prstGeom>
          <a:noFill/>
          <a:ln w="9525">
            <a:noFill/>
            <a:miter lim="800000"/>
            <a:headEnd/>
            <a:tailEnd type="none" w="sm" len="sm"/>
          </a:ln>
        </p:spPr>
        <p:txBody>
          <a:bodyPr/>
          <a:lstStyle/>
          <a:p>
            <a:pPr algn="ctr" eaLnBrk="0" hangingPunct="0"/>
            <a:r>
              <a:rPr kumimoji="0" lang="zh-CN" altLang="en-US" sz="2400" b="1" dirty="0"/>
              <a:t>30</a:t>
            </a:r>
          </a:p>
        </p:txBody>
      </p:sp>
      <p:sp>
        <p:nvSpPr>
          <p:cNvPr id="34834" name="Text Box 20"/>
          <p:cNvSpPr txBox="1">
            <a:spLocks noChangeArrowheads="1"/>
          </p:cNvSpPr>
          <p:nvPr/>
        </p:nvSpPr>
        <p:spPr bwMode="auto">
          <a:xfrm>
            <a:off x="4618038" y="2454275"/>
            <a:ext cx="1074737" cy="409575"/>
          </a:xfrm>
          <a:prstGeom prst="rect">
            <a:avLst/>
          </a:prstGeom>
          <a:noFill/>
          <a:ln w="9525">
            <a:noFill/>
            <a:miter lim="800000"/>
            <a:headEnd/>
            <a:tailEnd type="none" w="sm" len="sm"/>
          </a:ln>
        </p:spPr>
        <p:txBody>
          <a:bodyPr/>
          <a:lstStyle/>
          <a:p>
            <a:pPr algn="ctr" eaLnBrk="0" hangingPunct="0"/>
            <a:r>
              <a:rPr kumimoji="0" lang="zh-CN" altLang="en-US" sz="2400" b="1"/>
              <a:t>30</a:t>
            </a:r>
          </a:p>
        </p:txBody>
      </p:sp>
      <p:sp>
        <p:nvSpPr>
          <p:cNvPr id="34835" name="Text Box 21"/>
          <p:cNvSpPr txBox="1">
            <a:spLocks noChangeArrowheads="1"/>
          </p:cNvSpPr>
          <p:nvPr/>
        </p:nvSpPr>
        <p:spPr bwMode="auto">
          <a:xfrm>
            <a:off x="2362200" y="4629150"/>
            <a:ext cx="1073150" cy="409575"/>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1</a:t>
            </a:r>
          </a:p>
        </p:txBody>
      </p:sp>
      <p:sp>
        <p:nvSpPr>
          <p:cNvPr id="34836" name="Text Box 22"/>
          <p:cNvSpPr txBox="1">
            <a:spLocks noChangeArrowheads="1"/>
          </p:cNvSpPr>
          <p:nvPr/>
        </p:nvSpPr>
        <p:spPr bwMode="auto">
          <a:xfrm>
            <a:off x="1452563" y="4286250"/>
            <a:ext cx="1073150" cy="407988"/>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2</a:t>
            </a:r>
          </a:p>
        </p:txBody>
      </p:sp>
      <p:sp>
        <p:nvSpPr>
          <p:cNvPr id="34837" name="Text Box 23"/>
          <p:cNvSpPr txBox="1">
            <a:spLocks noChangeArrowheads="1"/>
          </p:cNvSpPr>
          <p:nvPr/>
        </p:nvSpPr>
        <p:spPr bwMode="auto">
          <a:xfrm>
            <a:off x="2452688" y="2863850"/>
            <a:ext cx="1074737" cy="407988"/>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3</a:t>
            </a:r>
          </a:p>
        </p:txBody>
      </p:sp>
      <p:sp>
        <p:nvSpPr>
          <p:cNvPr id="34838" name="Text Box 24"/>
          <p:cNvSpPr txBox="1">
            <a:spLocks noChangeArrowheads="1"/>
          </p:cNvSpPr>
          <p:nvPr/>
        </p:nvSpPr>
        <p:spPr bwMode="auto">
          <a:xfrm>
            <a:off x="3035300" y="4138613"/>
            <a:ext cx="1073150" cy="409575"/>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4</a:t>
            </a:r>
          </a:p>
        </p:txBody>
      </p:sp>
      <p:sp>
        <p:nvSpPr>
          <p:cNvPr id="34839" name="Text Box 25"/>
          <p:cNvSpPr txBox="1">
            <a:spLocks noChangeArrowheads="1"/>
          </p:cNvSpPr>
          <p:nvPr/>
        </p:nvSpPr>
        <p:spPr bwMode="auto">
          <a:xfrm>
            <a:off x="3727450" y="3730625"/>
            <a:ext cx="1073150" cy="407988"/>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5</a:t>
            </a:r>
          </a:p>
        </p:txBody>
      </p:sp>
      <p:sp>
        <p:nvSpPr>
          <p:cNvPr id="34840" name="Text Box 26"/>
          <p:cNvSpPr txBox="1">
            <a:spLocks noChangeArrowheads="1"/>
          </p:cNvSpPr>
          <p:nvPr/>
        </p:nvSpPr>
        <p:spPr bwMode="auto">
          <a:xfrm>
            <a:off x="4764088" y="2863850"/>
            <a:ext cx="1073150" cy="407988"/>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6</a:t>
            </a:r>
          </a:p>
        </p:txBody>
      </p:sp>
      <p:sp>
        <p:nvSpPr>
          <p:cNvPr id="34841" name="Text Box 27"/>
          <p:cNvSpPr txBox="1">
            <a:spLocks noChangeArrowheads="1"/>
          </p:cNvSpPr>
          <p:nvPr/>
        </p:nvSpPr>
        <p:spPr bwMode="auto">
          <a:xfrm>
            <a:off x="5729288" y="3779838"/>
            <a:ext cx="1073150" cy="407987"/>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7</a:t>
            </a:r>
          </a:p>
        </p:txBody>
      </p:sp>
      <p:sp>
        <p:nvSpPr>
          <p:cNvPr id="34842" name="Text Box 28"/>
          <p:cNvSpPr txBox="1">
            <a:spLocks noChangeArrowheads="1"/>
          </p:cNvSpPr>
          <p:nvPr/>
        </p:nvSpPr>
        <p:spPr bwMode="auto">
          <a:xfrm>
            <a:off x="4727575" y="4662488"/>
            <a:ext cx="1073150" cy="407987"/>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8</a:t>
            </a:r>
          </a:p>
        </p:txBody>
      </p:sp>
      <p:sp>
        <p:nvSpPr>
          <p:cNvPr id="34843" name="Text Box 29"/>
          <p:cNvSpPr txBox="1">
            <a:spLocks noChangeArrowheads="1"/>
          </p:cNvSpPr>
          <p:nvPr/>
        </p:nvSpPr>
        <p:spPr bwMode="auto">
          <a:xfrm>
            <a:off x="4217988" y="3943350"/>
            <a:ext cx="1073150" cy="407988"/>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9</a:t>
            </a:r>
          </a:p>
        </p:txBody>
      </p:sp>
      <p:sp>
        <p:nvSpPr>
          <p:cNvPr id="34844" name="Text Box 30"/>
          <p:cNvSpPr txBox="1">
            <a:spLocks noChangeArrowheads="1"/>
          </p:cNvSpPr>
          <p:nvPr/>
        </p:nvSpPr>
        <p:spPr bwMode="auto">
          <a:xfrm>
            <a:off x="4491038" y="3222625"/>
            <a:ext cx="1073150" cy="409575"/>
          </a:xfrm>
          <a:prstGeom prst="rect">
            <a:avLst/>
          </a:prstGeom>
          <a:noFill/>
          <a:ln w="9525">
            <a:noFill/>
            <a:miter lim="800000"/>
            <a:headEnd/>
            <a:tailEnd type="none" w="sm" len="sm"/>
          </a:ln>
        </p:spPr>
        <p:txBody>
          <a:bodyPr/>
          <a:lstStyle/>
          <a:p>
            <a:pPr algn="ctr" eaLnBrk="0" hangingPunct="0"/>
            <a:r>
              <a:rPr kumimoji="0" lang="en-US" altLang="zh-CN" sz="2400" b="1"/>
              <a:t>A</a:t>
            </a:r>
            <a:r>
              <a:rPr kumimoji="0" lang="en-US" altLang="zh-CN" sz="2400" b="1" baseline="-25000"/>
              <a:t>10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228600" y="457200"/>
            <a:ext cx="8229600" cy="5638800"/>
          </a:xfrm>
        </p:spPr>
        <p:txBody>
          <a:bodyPr/>
          <a:lstStyle/>
          <a:p>
            <a:pPr eaLnBrk="1" hangingPunct="1">
              <a:buFont typeface="Wingdings" pitchFamily="2" charset="2"/>
              <a:buNone/>
            </a:pPr>
            <a:r>
              <a:rPr lang="zh-CN" altLang="en-US" dirty="0" smtClean="0"/>
              <a:t>   </a:t>
            </a:r>
            <a:r>
              <a:rPr lang="zh-CN" altLang="en-US" sz="3200" b="1" dirty="0" smtClean="0"/>
              <a:t>假设每个杆的截面积在0.1至10之间，在该范围内，有16个可能的取值。这样我们可以用4位二进制向量表示截面积的可能取值，其中0000表示0.1，1111表示10，余下的14位二进制向量表示其他的截面积的可能取值。这样10个杆，共用40位二进制向量表示一个十杆桁架问题的染色体。</a:t>
            </a:r>
          </a:p>
          <a:p>
            <a:pPr eaLnBrk="1" hangingPunct="1">
              <a:buFont typeface="Wingdings" pitchFamily="2" charset="2"/>
              <a:buNone/>
            </a:pPr>
            <a:r>
              <a:rPr lang="zh-CN" altLang="en-US" sz="3200" b="1" dirty="0" smtClean="0"/>
              <a:t>    例：</a:t>
            </a:r>
          </a:p>
          <a:p>
            <a:pPr eaLnBrk="1" hangingPunct="1">
              <a:buFont typeface="Wingdings" pitchFamily="2" charset="2"/>
              <a:buNone/>
            </a:pPr>
            <a:r>
              <a:rPr lang="zh-CN" altLang="en-US" sz="3200" b="1" dirty="0" smtClean="0"/>
              <a:t>            0010 1110 0001 0011 1011 </a:t>
            </a:r>
          </a:p>
          <a:p>
            <a:pPr eaLnBrk="1" hangingPunct="1">
              <a:buFont typeface="Wingdings" pitchFamily="2" charset="2"/>
              <a:buNone/>
            </a:pPr>
            <a:r>
              <a:rPr lang="zh-CN" altLang="en-US" sz="3200" b="1" dirty="0" smtClean="0"/>
              <a:t>            0011 1111 0011 0011 1010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编码举例：旅行商问题</a:t>
            </a:r>
          </a:p>
        </p:txBody>
      </p:sp>
      <p:sp>
        <p:nvSpPr>
          <p:cNvPr id="5124" name="Rectangle 3"/>
          <p:cNvSpPr>
            <a:spLocks noGrp="1" noChangeArrowheads="1"/>
          </p:cNvSpPr>
          <p:nvPr>
            <p:ph type="body" idx="1"/>
          </p:nvPr>
        </p:nvSpPr>
        <p:spPr>
          <a:xfrm>
            <a:off x="685800" y="1371600"/>
            <a:ext cx="7772400" cy="5105400"/>
          </a:xfrm>
        </p:spPr>
        <p:txBody>
          <a:bodyPr>
            <a:normAutofit/>
          </a:bodyPr>
          <a:lstStyle/>
          <a:p>
            <a:pPr eaLnBrk="1" hangingPunct="1"/>
            <a:r>
              <a:rPr lang="zh-CN" altLang="en-US" sz="3200" b="1" dirty="0" smtClean="0"/>
              <a:t>对于</a:t>
            </a:r>
            <a:r>
              <a:rPr lang="en-US" altLang="zh-CN" sz="3200" b="1" dirty="0" smtClean="0"/>
              <a:t>n</a:t>
            </a:r>
            <a:r>
              <a:rPr lang="zh-CN" altLang="en-US" sz="3200" b="1" dirty="0" smtClean="0"/>
              <a:t>个城市的旅行商问题，可以用一个矩阵来表示一个可能解。</a:t>
            </a:r>
          </a:p>
          <a:p>
            <a:pPr eaLnBrk="1" hangingPunct="1"/>
            <a:endParaRPr lang="zh-CN" altLang="en-US" sz="3200" b="1" dirty="0" smtClean="0"/>
          </a:p>
          <a:p>
            <a:pPr eaLnBrk="1" hangingPunct="1"/>
            <a:endParaRPr lang="zh-CN" altLang="en-US" sz="3200" b="1" dirty="0" smtClean="0"/>
          </a:p>
          <a:p>
            <a:pPr eaLnBrk="1" hangingPunct="1"/>
            <a:endParaRPr lang="zh-CN" altLang="en-US" sz="3200" b="1" dirty="0" smtClean="0"/>
          </a:p>
          <a:p>
            <a:pPr eaLnBrk="1" hangingPunct="1"/>
            <a:endParaRPr lang="zh-CN" altLang="en-US" sz="3200" b="1" dirty="0" smtClean="0"/>
          </a:p>
          <a:p>
            <a:pPr eaLnBrk="1" hangingPunct="1"/>
            <a:r>
              <a:rPr lang="zh-CN" altLang="en-US" sz="3200" b="1" dirty="0" smtClean="0"/>
              <a:t>如果按行展开该矩阵，则该可能解可以用一个4×4的二进制向量表示为：</a:t>
            </a:r>
          </a:p>
          <a:p>
            <a:pPr eaLnBrk="1" hangingPunct="1">
              <a:buFont typeface="Wingdings" pitchFamily="2" charset="2"/>
              <a:buNone/>
            </a:pPr>
            <a:r>
              <a:rPr lang="zh-CN" altLang="en-US" sz="3200" b="1" dirty="0" smtClean="0"/>
              <a:t>            0100100000010010  </a:t>
            </a:r>
          </a:p>
        </p:txBody>
      </p:sp>
      <p:sp>
        <p:nvSpPr>
          <p:cNvPr id="5125" name="Rectangle 5"/>
          <p:cNvSpPr>
            <a:spLocks noChangeArrowheads="1"/>
          </p:cNvSpPr>
          <p:nvPr/>
        </p:nvSpPr>
        <p:spPr bwMode="auto">
          <a:xfrm>
            <a:off x="4014788" y="2857500"/>
            <a:ext cx="9144000" cy="0"/>
          </a:xfrm>
          <a:prstGeom prst="rect">
            <a:avLst/>
          </a:prstGeom>
          <a:noFill/>
          <a:ln w="9525">
            <a:noFill/>
            <a:miter lim="800000"/>
            <a:headEnd/>
            <a:tailEnd/>
          </a:ln>
        </p:spPr>
        <p:txBody>
          <a:bodyPr>
            <a:spAutoFit/>
          </a:bodyPr>
          <a:lstStyle/>
          <a:p>
            <a:endParaRPr lang="zh-CN" altLang="en-US"/>
          </a:p>
        </p:txBody>
      </p:sp>
      <p:graphicFrame>
        <p:nvGraphicFramePr>
          <p:cNvPr id="5122" name="Object 4"/>
          <p:cNvGraphicFramePr>
            <a:graphicFrameLocks noChangeAspect="1"/>
          </p:cNvGraphicFramePr>
          <p:nvPr/>
        </p:nvGraphicFramePr>
        <p:xfrm>
          <a:off x="3276600" y="2590800"/>
          <a:ext cx="2362200" cy="2095500"/>
        </p:xfrm>
        <a:graphic>
          <a:graphicData uri="http://schemas.openxmlformats.org/presentationml/2006/ole">
            <p:oleObj spid="_x0000_s312322" r:id="rId3" imgW="1117600" imgH="114300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zh-CN" altLang="en-US" smtClean="0"/>
              <a:t>二进制表示存在的问题</a:t>
            </a:r>
          </a:p>
        </p:txBody>
      </p:sp>
      <p:sp>
        <p:nvSpPr>
          <p:cNvPr id="6148" name="Rectangle 3"/>
          <p:cNvSpPr>
            <a:spLocks noGrp="1" noChangeArrowheads="1"/>
          </p:cNvSpPr>
          <p:nvPr>
            <p:ph type="body" idx="1"/>
          </p:nvPr>
        </p:nvSpPr>
        <p:spPr>
          <a:xfrm>
            <a:off x="228600" y="1781503"/>
            <a:ext cx="8534400" cy="4761187"/>
          </a:xfrm>
        </p:spPr>
        <p:txBody>
          <a:bodyPr>
            <a:normAutofit/>
          </a:bodyPr>
          <a:lstStyle/>
          <a:p>
            <a:pPr algn="just" eaLnBrk="1" hangingPunct="1">
              <a:buFont typeface="Wingdings" pitchFamily="2" charset="2"/>
              <a:buNone/>
            </a:pPr>
            <a:r>
              <a:rPr lang="zh-CN" altLang="en-US" dirty="0" smtClean="0"/>
              <a:t>   </a:t>
            </a:r>
            <a:r>
              <a:rPr lang="zh-CN" altLang="en-US" sz="3200" b="1" dirty="0" smtClean="0"/>
              <a:t>采用这样的表示方法，对于</a:t>
            </a:r>
            <a:r>
              <a:rPr lang="en-US" altLang="zh-CN" sz="3200" b="1" dirty="0" smtClean="0"/>
              <a:t>n</a:t>
            </a:r>
            <a:r>
              <a:rPr lang="zh-CN" altLang="en-US" sz="3200" b="1" dirty="0" smtClean="0"/>
              <a:t>城市的旅行商问题，至少需要用</a:t>
            </a:r>
            <a:r>
              <a:rPr lang="en-US" altLang="zh-CN" sz="3200" b="1" dirty="0" err="1" smtClean="0"/>
              <a:t>n×n</a:t>
            </a:r>
            <a:r>
              <a:rPr lang="zh-CN" altLang="en-US" sz="3200" b="1" dirty="0" smtClean="0"/>
              <a:t>位二进制向量表示一个可能的旅行路线。一个</a:t>
            </a:r>
            <a:r>
              <a:rPr lang="en-US" altLang="zh-CN" sz="3200" b="1" dirty="0" err="1" smtClean="0"/>
              <a:t>n×n</a:t>
            </a:r>
            <a:r>
              <a:rPr lang="zh-CN" altLang="en-US" sz="3200" b="1" dirty="0" smtClean="0"/>
              <a:t>位二进制向量，所有可能的编码个数为      ，而一个对称的</a:t>
            </a:r>
            <a:r>
              <a:rPr lang="en-US" altLang="zh-CN" sz="3200" b="1" dirty="0" smtClean="0"/>
              <a:t>n</a:t>
            </a:r>
            <a:r>
              <a:rPr lang="zh-CN" altLang="en-US" sz="3200" b="1" dirty="0" smtClean="0"/>
              <a:t>城市旅行商问题的可能解个数为</a:t>
            </a:r>
            <a:r>
              <a:rPr lang="en-US" altLang="zh-CN" sz="3200" b="1" dirty="0" smtClean="0"/>
              <a:t>n!/2，</a:t>
            </a:r>
            <a:r>
              <a:rPr lang="zh-CN" altLang="en-US" sz="3200" b="1" dirty="0" smtClean="0"/>
              <a:t>只占编码个数非常小的比例。以</a:t>
            </a:r>
            <a:r>
              <a:rPr lang="en-US" altLang="zh-CN" sz="3200" b="1" dirty="0" smtClean="0"/>
              <a:t>n＝10</a:t>
            </a:r>
            <a:r>
              <a:rPr lang="zh-CN" altLang="en-US" sz="3200" b="1" dirty="0" smtClean="0"/>
              <a:t>为例，编码个数为可能解个数的7.0×10</a:t>
            </a:r>
            <a:r>
              <a:rPr lang="zh-CN" altLang="en-US" sz="3200" b="1" baseline="30000" dirty="0" smtClean="0"/>
              <a:t>23</a:t>
            </a:r>
            <a:r>
              <a:rPr lang="zh-CN" altLang="en-US" sz="3200" b="1" dirty="0" smtClean="0"/>
              <a:t>倍。可能解在整个状态空间中，是非常稀疏的，交叉和变异所产生的是大量的非可能解。 </a:t>
            </a:r>
          </a:p>
        </p:txBody>
      </p:sp>
      <p:graphicFrame>
        <p:nvGraphicFramePr>
          <p:cNvPr id="6146" name="Object 4"/>
          <p:cNvGraphicFramePr>
            <a:graphicFrameLocks noChangeAspect="1"/>
          </p:cNvGraphicFramePr>
          <p:nvPr/>
        </p:nvGraphicFramePr>
        <p:xfrm>
          <a:off x="4724400" y="3200400"/>
          <a:ext cx="838200" cy="585788"/>
        </p:xfrm>
        <a:graphic>
          <a:graphicData uri="http://schemas.openxmlformats.org/presentationml/2006/ole">
            <p:oleObj spid="_x0000_s313346" name="Equation" r:id="rId3" imgW="253800" imgH="177480" progId="Equation.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zh-CN" altLang="en-US" smtClean="0"/>
              <a:t>遗传算法的评价</a:t>
            </a:r>
          </a:p>
        </p:txBody>
      </p:sp>
      <p:sp>
        <p:nvSpPr>
          <p:cNvPr id="36867" name="Rectangle 3"/>
          <p:cNvSpPr>
            <a:spLocks noGrp="1" noChangeArrowheads="1"/>
          </p:cNvSpPr>
          <p:nvPr>
            <p:ph type="body" idx="1"/>
          </p:nvPr>
        </p:nvSpPr>
        <p:spPr>
          <a:xfrm>
            <a:off x="914400" y="1876096"/>
            <a:ext cx="7772400" cy="4143703"/>
          </a:xfrm>
        </p:spPr>
        <p:txBody>
          <a:bodyPr>
            <a:normAutofit/>
          </a:bodyPr>
          <a:lstStyle/>
          <a:p>
            <a:pPr eaLnBrk="1" hangingPunct="1"/>
            <a:r>
              <a:rPr lang="zh-CN" altLang="en-US" sz="3200" b="1" dirty="0" smtClean="0"/>
              <a:t>定理4给出了当进化代数趋于无穷时，遗传算法找到最优解的概率为1。即保证了遗传算法的收敛性。但在实际计算时，希望随时了解遗传算法的进展情况，监视算法的变化趋势。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a:grpSpLocks/>
          </p:cNvGrpSpPr>
          <p:nvPr/>
        </p:nvGrpSpPr>
        <p:grpSpPr bwMode="auto">
          <a:xfrm>
            <a:off x="685800" y="762000"/>
            <a:ext cx="7924800" cy="5791200"/>
            <a:chOff x="-3" y="-3"/>
            <a:chExt cx="3182" cy="4230"/>
          </a:xfrm>
        </p:grpSpPr>
        <p:grpSp>
          <p:nvGrpSpPr>
            <p:cNvPr id="3" name="Group 70"/>
            <p:cNvGrpSpPr>
              <a:grpSpLocks/>
            </p:cNvGrpSpPr>
            <p:nvPr/>
          </p:nvGrpSpPr>
          <p:grpSpPr bwMode="auto">
            <a:xfrm>
              <a:off x="0" y="0"/>
              <a:ext cx="3176" cy="4224"/>
              <a:chOff x="0" y="0"/>
              <a:chExt cx="3176" cy="4224"/>
            </a:xfrm>
          </p:grpSpPr>
          <p:grpSp>
            <p:nvGrpSpPr>
              <p:cNvPr id="4" name="Group 27"/>
              <p:cNvGrpSpPr>
                <a:grpSpLocks/>
              </p:cNvGrpSpPr>
              <p:nvPr/>
            </p:nvGrpSpPr>
            <p:grpSpPr bwMode="auto">
              <a:xfrm>
                <a:off x="0" y="0"/>
                <a:ext cx="1106" cy="384"/>
                <a:chOff x="0" y="0"/>
                <a:chExt cx="1106" cy="384"/>
              </a:xfrm>
            </p:grpSpPr>
            <p:sp>
              <p:nvSpPr>
                <p:cNvPr id="16454" name="Rectangle 4"/>
                <p:cNvSpPr>
                  <a:spLocks noChangeArrowheads="1"/>
                </p:cNvSpPr>
                <p:nvPr/>
              </p:nvSpPr>
              <p:spPr bwMode="auto">
                <a:xfrm>
                  <a:off x="43" y="0"/>
                  <a:ext cx="1020" cy="384"/>
                </a:xfrm>
                <a:prstGeom prst="rect">
                  <a:avLst/>
                </a:prstGeom>
                <a:noFill/>
                <a:ln w="9525">
                  <a:noFill/>
                  <a:miter lim="800000"/>
                  <a:headEnd/>
                  <a:tailEnd/>
                </a:ln>
              </p:spPr>
              <p:txBody>
                <a:bodyPr anchor="ctr"/>
                <a:lstStyle/>
                <a:p>
                  <a:pPr algn="ctr"/>
                  <a:r>
                    <a:rPr lang="zh-CN" altLang="en-US" sz="2000" b="1" dirty="0"/>
                    <a:t>生物进化中的</a:t>
                  </a:r>
                  <a:r>
                    <a:rPr lang="zh-CN" altLang="en-US" sz="2000" b="1" dirty="0" smtClean="0"/>
                    <a:t>概念</a:t>
                  </a:r>
                  <a:endParaRPr lang="zh-CN" altLang="en-US" sz="2000" b="1" dirty="0"/>
                </a:p>
              </p:txBody>
            </p:sp>
            <p:sp>
              <p:nvSpPr>
                <p:cNvPr id="16455" name="Rectangle 26"/>
                <p:cNvSpPr>
                  <a:spLocks noChangeArrowheads="1"/>
                </p:cNvSpPr>
                <p:nvPr/>
              </p:nvSpPr>
              <p:spPr bwMode="auto">
                <a:xfrm>
                  <a:off x="0" y="0"/>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5" name="Group 29"/>
              <p:cNvGrpSpPr>
                <a:grpSpLocks/>
              </p:cNvGrpSpPr>
              <p:nvPr/>
            </p:nvGrpSpPr>
            <p:grpSpPr bwMode="auto">
              <a:xfrm>
                <a:off x="1106" y="0"/>
                <a:ext cx="2070" cy="384"/>
                <a:chOff x="1106" y="0"/>
                <a:chExt cx="2070" cy="384"/>
              </a:xfrm>
            </p:grpSpPr>
            <p:sp>
              <p:nvSpPr>
                <p:cNvPr id="16452" name="Rectangle 5"/>
                <p:cNvSpPr>
                  <a:spLocks noChangeArrowheads="1"/>
                </p:cNvSpPr>
                <p:nvPr/>
              </p:nvSpPr>
              <p:spPr bwMode="auto">
                <a:xfrm>
                  <a:off x="1149" y="0"/>
                  <a:ext cx="1984" cy="384"/>
                </a:xfrm>
                <a:prstGeom prst="rect">
                  <a:avLst/>
                </a:prstGeom>
                <a:noFill/>
                <a:ln w="9525">
                  <a:noFill/>
                  <a:miter lim="800000"/>
                  <a:headEnd/>
                  <a:tailEnd/>
                </a:ln>
              </p:spPr>
              <p:txBody>
                <a:bodyPr anchor="ctr"/>
                <a:lstStyle/>
                <a:p>
                  <a:pPr algn="ctr"/>
                  <a:r>
                    <a:rPr lang="zh-CN" altLang="en-US" sz="2000" b="1" dirty="0"/>
                    <a:t>遗传算法中的</a:t>
                  </a:r>
                  <a:r>
                    <a:rPr lang="zh-CN" altLang="en-US" sz="2000" b="1" dirty="0" smtClean="0"/>
                    <a:t>作用</a:t>
                  </a:r>
                  <a:endParaRPr lang="zh-CN" altLang="en-US" sz="2000" b="1" dirty="0"/>
                </a:p>
              </p:txBody>
            </p:sp>
            <p:sp>
              <p:nvSpPr>
                <p:cNvPr id="16453" name="Rectangle 28"/>
                <p:cNvSpPr>
                  <a:spLocks noChangeArrowheads="1"/>
                </p:cNvSpPr>
                <p:nvPr/>
              </p:nvSpPr>
              <p:spPr bwMode="auto">
                <a:xfrm>
                  <a:off x="1106" y="0"/>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6" name="Group 31"/>
              <p:cNvGrpSpPr>
                <a:grpSpLocks/>
              </p:cNvGrpSpPr>
              <p:nvPr/>
            </p:nvGrpSpPr>
            <p:grpSpPr bwMode="auto">
              <a:xfrm>
                <a:off x="0" y="384"/>
                <a:ext cx="1106" cy="384"/>
                <a:chOff x="0" y="384"/>
                <a:chExt cx="1106" cy="384"/>
              </a:xfrm>
            </p:grpSpPr>
            <p:sp>
              <p:nvSpPr>
                <p:cNvPr id="16450" name="Rectangle 6"/>
                <p:cNvSpPr>
                  <a:spLocks noChangeArrowheads="1"/>
                </p:cNvSpPr>
                <p:nvPr/>
              </p:nvSpPr>
              <p:spPr bwMode="auto">
                <a:xfrm>
                  <a:off x="43" y="384"/>
                  <a:ext cx="1020" cy="384"/>
                </a:xfrm>
                <a:prstGeom prst="rect">
                  <a:avLst/>
                </a:prstGeom>
                <a:noFill/>
                <a:ln w="9525">
                  <a:noFill/>
                  <a:miter lim="800000"/>
                  <a:headEnd/>
                  <a:tailEnd/>
                </a:ln>
              </p:spPr>
              <p:txBody>
                <a:bodyPr anchor="ctr"/>
                <a:lstStyle/>
                <a:p>
                  <a:pPr algn="ctr"/>
                  <a:r>
                    <a:rPr lang="zh-CN" altLang="en-US" sz="2000" b="1" dirty="0" smtClean="0"/>
                    <a:t>环境</a:t>
                  </a:r>
                  <a:endParaRPr lang="zh-CN" altLang="en-US" sz="2000" b="1" dirty="0"/>
                </a:p>
              </p:txBody>
            </p:sp>
            <p:sp>
              <p:nvSpPr>
                <p:cNvPr id="16451" name="Rectangle 30"/>
                <p:cNvSpPr>
                  <a:spLocks noChangeArrowheads="1"/>
                </p:cNvSpPr>
                <p:nvPr/>
              </p:nvSpPr>
              <p:spPr bwMode="auto">
                <a:xfrm>
                  <a:off x="0" y="384"/>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7" name="Group 33"/>
              <p:cNvGrpSpPr>
                <a:grpSpLocks/>
              </p:cNvGrpSpPr>
              <p:nvPr/>
            </p:nvGrpSpPr>
            <p:grpSpPr bwMode="auto">
              <a:xfrm>
                <a:off x="1106" y="384"/>
                <a:ext cx="2070" cy="384"/>
                <a:chOff x="1106" y="384"/>
                <a:chExt cx="2070" cy="384"/>
              </a:xfrm>
            </p:grpSpPr>
            <p:sp>
              <p:nvSpPr>
                <p:cNvPr id="16448" name="Rectangle 7"/>
                <p:cNvSpPr>
                  <a:spLocks noChangeArrowheads="1"/>
                </p:cNvSpPr>
                <p:nvPr/>
              </p:nvSpPr>
              <p:spPr bwMode="auto">
                <a:xfrm>
                  <a:off x="1149" y="384"/>
                  <a:ext cx="1984" cy="384"/>
                </a:xfrm>
                <a:prstGeom prst="rect">
                  <a:avLst/>
                </a:prstGeom>
                <a:noFill/>
                <a:ln w="9525">
                  <a:noFill/>
                  <a:miter lim="800000"/>
                  <a:headEnd/>
                  <a:tailEnd/>
                </a:ln>
              </p:spPr>
              <p:txBody>
                <a:bodyPr anchor="ctr"/>
                <a:lstStyle/>
                <a:p>
                  <a:pPr algn="ctr"/>
                  <a:r>
                    <a:rPr lang="zh-CN" altLang="en-US" sz="2000" b="1" dirty="0"/>
                    <a:t>适应</a:t>
                  </a:r>
                  <a:r>
                    <a:rPr lang="zh-CN" altLang="en-US" sz="2000" b="1" dirty="0" smtClean="0"/>
                    <a:t>函数</a:t>
                  </a:r>
                  <a:endParaRPr lang="zh-CN" altLang="en-US" sz="2000" b="1" dirty="0"/>
                </a:p>
              </p:txBody>
            </p:sp>
            <p:sp>
              <p:nvSpPr>
                <p:cNvPr id="16449" name="Rectangle 32"/>
                <p:cNvSpPr>
                  <a:spLocks noChangeArrowheads="1"/>
                </p:cNvSpPr>
                <p:nvPr/>
              </p:nvSpPr>
              <p:spPr bwMode="auto">
                <a:xfrm>
                  <a:off x="1106" y="384"/>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8" name="Group 35"/>
              <p:cNvGrpSpPr>
                <a:grpSpLocks/>
              </p:cNvGrpSpPr>
              <p:nvPr/>
            </p:nvGrpSpPr>
            <p:grpSpPr bwMode="auto">
              <a:xfrm>
                <a:off x="0" y="768"/>
                <a:ext cx="1106" cy="384"/>
                <a:chOff x="0" y="768"/>
                <a:chExt cx="1106" cy="384"/>
              </a:xfrm>
            </p:grpSpPr>
            <p:sp>
              <p:nvSpPr>
                <p:cNvPr id="16446" name="Rectangle 8"/>
                <p:cNvSpPr>
                  <a:spLocks noChangeArrowheads="1"/>
                </p:cNvSpPr>
                <p:nvPr/>
              </p:nvSpPr>
              <p:spPr bwMode="auto">
                <a:xfrm>
                  <a:off x="43" y="768"/>
                  <a:ext cx="1020" cy="384"/>
                </a:xfrm>
                <a:prstGeom prst="rect">
                  <a:avLst/>
                </a:prstGeom>
                <a:noFill/>
                <a:ln w="9525">
                  <a:noFill/>
                  <a:miter lim="800000"/>
                  <a:headEnd/>
                  <a:tailEnd/>
                </a:ln>
              </p:spPr>
              <p:txBody>
                <a:bodyPr anchor="ctr"/>
                <a:lstStyle/>
                <a:p>
                  <a:pPr algn="ctr"/>
                  <a:r>
                    <a:rPr lang="zh-CN" altLang="en-US" sz="2000" b="1" dirty="0" smtClean="0"/>
                    <a:t>适应性</a:t>
                  </a:r>
                  <a:endParaRPr lang="zh-CN" altLang="en-US" sz="2000" b="1" dirty="0"/>
                </a:p>
              </p:txBody>
            </p:sp>
            <p:sp>
              <p:nvSpPr>
                <p:cNvPr id="16447" name="Rectangle 34"/>
                <p:cNvSpPr>
                  <a:spLocks noChangeArrowheads="1"/>
                </p:cNvSpPr>
                <p:nvPr/>
              </p:nvSpPr>
              <p:spPr bwMode="auto">
                <a:xfrm>
                  <a:off x="0" y="768"/>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9" name="Group 37"/>
              <p:cNvGrpSpPr>
                <a:grpSpLocks/>
              </p:cNvGrpSpPr>
              <p:nvPr/>
            </p:nvGrpSpPr>
            <p:grpSpPr bwMode="auto">
              <a:xfrm>
                <a:off x="1106" y="768"/>
                <a:ext cx="2070" cy="384"/>
                <a:chOff x="1106" y="768"/>
                <a:chExt cx="2070" cy="384"/>
              </a:xfrm>
            </p:grpSpPr>
            <p:sp>
              <p:nvSpPr>
                <p:cNvPr id="16444" name="Rectangle 9"/>
                <p:cNvSpPr>
                  <a:spLocks noChangeArrowheads="1"/>
                </p:cNvSpPr>
                <p:nvPr/>
              </p:nvSpPr>
              <p:spPr bwMode="auto">
                <a:xfrm>
                  <a:off x="1149" y="768"/>
                  <a:ext cx="1984" cy="384"/>
                </a:xfrm>
                <a:prstGeom prst="rect">
                  <a:avLst/>
                </a:prstGeom>
                <a:noFill/>
                <a:ln w="9525">
                  <a:noFill/>
                  <a:miter lim="800000"/>
                  <a:headEnd/>
                  <a:tailEnd/>
                </a:ln>
              </p:spPr>
              <p:txBody>
                <a:bodyPr anchor="ctr"/>
                <a:lstStyle/>
                <a:p>
                  <a:pPr algn="ctr"/>
                  <a:r>
                    <a:rPr lang="zh-CN" altLang="en-US" sz="2000" b="1" dirty="0"/>
                    <a:t>适应函数</a:t>
                  </a:r>
                  <a:r>
                    <a:rPr lang="zh-CN" altLang="en-US" sz="2000" b="1" dirty="0" smtClean="0"/>
                    <a:t>值</a:t>
                  </a:r>
                  <a:endParaRPr lang="zh-CN" altLang="en-US" sz="2000" b="1" dirty="0"/>
                </a:p>
              </p:txBody>
            </p:sp>
            <p:sp>
              <p:nvSpPr>
                <p:cNvPr id="16445" name="Rectangle 36"/>
                <p:cNvSpPr>
                  <a:spLocks noChangeArrowheads="1"/>
                </p:cNvSpPr>
                <p:nvPr/>
              </p:nvSpPr>
              <p:spPr bwMode="auto">
                <a:xfrm>
                  <a:off x="1106" y="768"/>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10" name="Group 39"/>
              <p:cNvGrpSpPr>
                <a:grpSpLocks/>
              </p:cNvGrpSpPr>
              <p:nvPr/>
            </p:nvGrpSpPr>
            <p:grpSpPr bwMode="auto">
              <a:xfrm>
                <a:off x="0" y="1152"/>
                <a:ext cx="1106" cy="384"/>
                <a:chOff x="0" y="1152"/>
                <a:chExt cx="1106" cy="384"/>
              </a:xfrm>
            </p:grpSpPr>
            <p:sp>
              <p:nvSpPr>
                <p:cNvPr id="16442" name="Rectangle 10"/>
                <p:cNvSpPr>
                  <a:spLocks noChangeArrowheads="1"/>
                </p:cNvSpPr>
                <p:nvPr/>
              </p:nvSpPr>
              <p:spPr bwMode="auto">
                <a:xfrm>
                  <a:off x="43" y="1152"/>
                  <a:ext cx="1020" cy="384"/>
                </a:xfrm>
                <a:prstGeom prst="rect">
                  <a:avLst/>
                </a:prstGeom>
                <a:noFill/>
                <a:ln w="9525">
                  <a:noFill/>
                  <a:miter lim="800000"/>
                  <a:headEnd/>
                  <a:tailEnd/>
                </a:ln>
              </p:spPr>
              <p:txBody>
                <a:bodyPr anchor="ctr"/>
                <a:lstStyle/>
                <a:p>
                  <a:pPr algn="ctr"/>
                  <a:r>
                    <a:rPr lang="zh-CN" altLang="en-US" sz="2000" b="1" dirty="0" smtClean="0"/>
                    <a:t>适者生存</a:t>
                  </a:r>
                  <a:endParaRPr lang="zh-CN" altLang="en-US" sz="2000" b="1" dirty="0"/>
                </a:p>
              </p:txBody>
            </p:sp>
            <p:sp>
              <p:nvSpPr>
                <p:cNvPr id="16443" name="Rectangle 38"/>
                <p:cNvSpPr>
                  <a:spLocks noChangeArrowheads="1"/>
                </p:cNvSpPr>
                <p:nvPr/>
              </p:nvSpPr>
              <p:spPr bwMode="auto">
                <a:xfrm>
                  <a:off x="0" y="1152"/>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11" name="Group 41"/>
              <p:cNvGrpSpPr>
                <a:grpSpLocks/>
              </p:cNvGrpSpPr>
              <p:nvPr/>
            </p:nvGrpSpPr>
            <p:grpSpPr bwMode="auto">
              <a:xfrm>
                <a:off x="1106" y="1152"/>
                <a:ext cx="2070" cy="384"/>
                <a:chOff x="1106" y="1152"/>
                <a:chExt cx="2070" cy="384"/>
              </a:xfrm>
            </p:grpSpPr>
            <p:sp>
              <p:nvSpPr>
                <p:cNvPr id="16440" name="Rectangle 11"/>
                <p:cNvSpPr>
                  <a:spLocks noChangeArrowheads="1"/>
                </p:cNvSpPr>
                <p:nvPr/>
              </p:nvSpPr>
              <p:spPr bwMode="auto">
                <a:xfrm>
                  <a:off x="1149" y="1152"/>
                  <a:ext cx="1984" cy="384"/>
                </a:xfrm>
                <a:prstGeom prst="rect">
                  <a:avLst/>
                </a:prstGeom>
                <a:noFill/>
                <a:ln w="9525">
                  <a:noFill/>
                  <a:miter lim="800000"/>
                  <a:headEnd/>
                  <a:tailEnd/>
                </a:ln>
              </p:spPr>
              <p:txBody>
                <a:bodyPr anchor="ctr"/>
                <a:lstStyle/>
                <a:p>
                  <a:pPr algn="ctr"/>
                  <a:r>
                    <a:rPr lang="zh-CN" altLang="en-US" sz="2000" b="1" dirty="0"/>
                    <a:t>适应函数值最大的解被保留的概率</a:t>
                  </a:r>
                  <a:r>
                    <a:rPr lang="zh-CN" altLang="en-US" sz="2000" b="1" dirty="0" smtClean="0"/>
                    <a:t>最大</a:t>
                  </a:r>
                  <a:endParaRPr lang="zh-CN" altLang="en-US" sz="2000" b="1" dirty="0"/>
                </a:p>
              </p:txBody>
            </p:sp>
            <p:sp>
              <p:nvSpPr>
                <p:cNvPr id="16441" name="Rectangle 40"/>
                <p:cNvSpPr>
                  <a:spLocks noChangeArrowheads="1"/>
                </p:cNvSpPr>
                <p:nvPr/>
              </p:nvSpPr>
              <p:spPr bwMode="auto">
                <a:xfrm>
                  <a:off x="1106" y="1152"/>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12" name="Group 43"/>
              <p:cNvGrpSpPr>
                <a:grpSpLocks/>
              </p:cNvGrpSpPr>
              <p:nvPr/>
            </p:nvGrpSpPr>
            <p:grpSpPr bwMode="auto">
              <a:xfrm>
                <a:off x="0" y="1536"/>
                <a:ext cx="1106" cy="384"/>
                <a:chOff x="0" y="1536"/>
                <a:chExt cx="1106" cy="384"/>
              </a:xfrm>
            </p:grpSpPr>
            <p:sp>
              <p:nvSpPr>
                <p:cNvPr id="16438" name="Rectangle 12"/>
                <p:cNvSpPr>
                  <a:spLocks noChangeArrowheads="1"/>
                </p:cNvSpPr>
                <p:nvPr/>
              </p:nvSpPr>
              <p:spPr bwMode="auto">
                <a:xfrm>
                  <a:off x="43" y="1536"/>
                  <a:ext cx="1020" cy="384"/>
                </a:xfrm>
                <a:prstGeom prst="rect">
                  <a:avLst/>
                </a:prstGeom>
                <a:noFill/>
                <a:ln w="9525">
                  <a:noFill/>
                  <a:miter lim="800000"/>
                  <a:headEnd/>
                  <a:tailEnd/>
                </a:ln>
              </p:spPr>
              <p:txBody>
                <a:bodyPr anchor="ctr"/>
                <a:lstStyle/>
                <a:p>
                  <a:pPr algn="ctr"/>
                  <a:r>
                    <a:rPr lang="zh-CN" altLang="en-US" sz="2000" b="1" dirty="0" smtClean="0"/>
                    <a:t>个体</a:t>
                  </a:r>
                  <a:endParaRPr lang="zh-CN" altLang="en-US" sz="2000" b="1" dirty="0"/>
                </a:p>
              </p:txBody>
            </p:sp>
            <p:sp>
              <p:nvSpPr>
                <p:cNvPr id="16439" name="Rectangle 42"/>
                <p:cNvSpPr>
                  <a:spLocks noChangeArrowheads="1"/>
                </p:cNvSpPr>
                <p:nvPr/>
              </p:nvSpPr>
              <p:spPr bwMode="auto">
                <a:xfrm>
                  <a:off x="0" y="1536"/>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13" name="Group 45"/>
              <p:cNvGrpSpPr>
                <a:grpSpLocks/>
              </p:cNvGrpSpPr>
              <p:nvPr/>
            </p:nvGrpSpPr>
            <p:grpSpPr bwMode="auto">
              <a:xfrm>
                <a:off x="1106" y="1536"/>
                <a:ext cx="2070" cy="384"/>
                <a:chOff x="1106" y="1536"/>
                <a:chExt cx="2070" cy="384"/>
              </a:xfrm>
            </p:grpSpPr>
            <p:sp>
              <p:nvSpPr>
                <p:cNvPr id="16436" name="Rectangle 13"/>
                <p:cNvSpPr>
                  <a:spLocks noChangeArrowheads="1"/>
                </p:cNvSpPr>
                <p:nvPr/>
              </p:nvSpPr>
              <p:spPr bwMode="auto">
                <a:xfrm>
                  <a:off x="1149" y="1536"/>
                  <a:ext cx="1984" cy="384"/>
                </a:xfrm>
                <a:prstGeom prst="rect">
                  <a:avLst/>
                </a:prstGeom>
                <a:noFill/>
                <a:ln w="9525">
                  <a:noFill/>
                  <a:miter lim="800000"/>
                  <a:headEnd/>
                  <a:tailEnd/>
                </a:ln>
              </p:spPr>
              <p:txBody>
                <a:bodyPr anchor="ctr"/>
                <a:lstStyle/>
                <a:p>
                  <a:pPr algn="ctr"/>
                  <a:r>
                    <a:rPr lang="zh-CN" altLang="en-US" sz="2000" b="1" dirty="0"/>
                    <a:t>问题的一个</a:t>
                  </a:r>
                  <a:r>
                    <a:rPr lang="zh-CN" altLang="en-US" sz="2000" b="1" dirty="0" smtClean="0"/>
                    <a:t>解</a:t>
                  </a:r>
                  <a:endParaRPr lang="zh-CN" altLang="en-US" sz="2000" b="1" dirty="0"/>
                </a:p>
              </p:txBody>
            </p:sp>
            <p:sp>
              <p:nvSpPr>
                <p:cNvPr id="16437" name="Rectangle 44"/>
                <p:cNvSpPr>
                  <a:spLocks noChangeArrowheads="1"/>
                </p:cNvSpPr>
                <p:nvPr/>
              </p:nvSpPr>
              <p:spPr bwMode="auto">
                <a:xfrm>
                  <a:off x="1106" y="1536"/>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14" name="Group 47"/>
              <p:cNvGrpSpPr>
                <a:grpSpLocks/>
              </p:cNvGrpSpPr>
              <p:nvPr/>
            </p:nvGrpSpPr>
            <p:grpSpPr bwMode="auto">
              <a:xfrm>
                <a:off x="0" y="1920"/>
                <a:ext cx="1106" cy="384"/>
                <a:chOff x="0" y="1920"/>
                <a:chExt cx="1106" cy="384"/>
              </a:xfrm>
            </p:grpSpPr>
            <p:sp>
              <p:nvSpPr>
                <p:cNvPr id="16434" name="Rectangle 14"/>
                <p:cNvSpPr>
                  <a:spLocks noChangeArrowheads="1"/>
                </p:cNvSpPr>
                <p:nvPr/>
              </p:nvSpPr>
              <p:spPr bwMode="auto">
                <a:xfrm>
                  <a:off x="43" y="1920"/>
                  <a:ext cx="1020" cy="384"/>
                </a:xfrm>
                <a:prstGeom prst="rect">
                  <a:avLst/>
                </a:prstGeom>
                <a:noFill/>
                <a:ln w="9525">
                  <a:noFill/>
                  <a:miter lim="800000"/>
                  <a:headEnd/>
                  <a:tailEnd/>
                </a:ln>
              </p:spPr>
              <p:txBody>
                <a:bodyPr anchor="ctr"/>
                <a:lstStyle/>
                <a:p>
                  <a:pPr algn="ctr"/>
                  <a:r>
                    <a:rPr lang="zh-CN" altLang="en-US" sz="2000" b="1" dirty="0" smtClean="0"/>
                    <a:t>染色体</a:t>
                  </a:r>
                  <a:endParaRPr lang="zh-CN" altLang="en-US" sz="2000" b="1" dirty="0"/>
                </a:p>
              </p:txBody>
            </p:sp>
            <p:sp>
              <p:nvSpPr>
                <p:cNvPr id="16435" name="Rectangle 46"/>
                <p:cNvSpPr>
                  <a:spLocks noChangeArrowheads="1"/>
                </p:cNvSpPr>
                <p:nvPr/>
              </p:nvSpPr>
              <p:spPr bwMode="auto">
                <a:xfrm>
                  <a:off x="0" y="1920"/>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15" name="Group 49"/>
              <p:cNvGrpSpPr>
                <a:grpSpLocks/>
              </p:cNvGrpSpPr>
              <p:nvPr/>
            </p:nvGrpSpPr>
            <p:grpSpPr bwMode="auto">
              <a:xfrm>
                <a:off x="1106" y="1920"/>
                <a:ext cx="2070" cy="384"/>
                <a:chOff x="1106" y="1920"/>
                <a:chExt cx="2070" cy="384"/>
              </a:xfrm>
            </p:grpSpPr>
            <p:sp>
              <p:nvSpPr>
                <p:cNvPr id="16432" name="Rectangle 15"/>
                <p:cNvSpPr>
                  <a:spLocks noChangeArrowheads="1"/>
                </p:cNvSpPr>
                <p:nvPr/>
              </p:nvSpPr>
              <p:spPr bwMode="auto">
                <a:xfrm>
                  <a:off x="1149" y="1920"/>
                  <a:ext cx="1984" cy="384"/>
                </a:xfrm>
                <a:prstGeom prst="rect">
                  <a:avLst/>
                </a:prstGeom>
                <a:noFill/>
                <a:ln w="9525">
                  <a:noFill/>
                  <a:miter lim="800000"/>
                  <a:headEnd/>
                  <a:tailEnd/>
                </a:ln>
              </p:spPr>
              <p:txBody>
                <a:bodyPr anchor="ctr"/>
                <a:lstStyle/>
                <a:p>
                  <a:pPr algn="ctr"/>
                  <a:r>
                    <a:rPr lang="zh-CN" altLang="en-US" sz="2000" b="1" dirty="0"/>
                    <a:t>解的</a:t>
                  </a:r>
                  <a:r>
                    <a:rPr lang="zh-CN" altLang="en-US" sz="2000" b="1" dirty="0" smtClean="0"/>
                    <a:t>编码</a:t>
                  </a:r>
                  <a:endParaRPr lang="zh-CN" altLang="en-US" sz="2000" b="1" dirty="0"/>
                </a:p>
              </p:txBody>
            </p:sp>
            <p:sp>
              <p:nvSpPr>
                <p:cNvPr id="16433" name="Rectangle 48"/>
                <p:cNvSpPr>
                  <a:spLocks noChangeArrowheads="1"/>
                </p:cNvSpPr>
                <p:nvPr/>
              </p:nvSpPr>
              <p:spPr bwMode="auto">
                <a:xfrm>
                  <a:off x="1106" y="1920"/>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16" name="Group 51"/>
              <p:cNvGrpSpPr>
                <a:grpSpLocks/>
              </p:cNvGrpSpPr>
              <p:nvPr/>
            </p:nvGrpSpPr>
            <p:grpSpPr bwMode="auto">
              <a:xfrm>
                <a:off x="0" y="2304"/>
                <a:ext cx="1106" cy="384"/>
                <a:chOff x="0" y="2304"/>
                <a:chExt cx="1106" cy="384"/>
              </a:xfrm>
            </p:grpSpPr>
            <p:sp>
              <p:nvSpPr>
                <p:cNvPr id="16430" name="Rectangle 16"/>
                <p:cNvSpPr>
                  <a:spLocks noChangeArrowheads="1"/>
                </p:cNvSpPr>
                <p:nvPr/>
              </p:nvSpPr>
              <p:spPr bwMode="auto">
                <a:xfrm>
                  <a:off x="43" y="2304"/>
                  <a:ext cx="1020" cy="384"/>
                </a:xfrm>
                <a:prstGeom prst="rect">
                  <a:avLst/>
                </a:prstGeom>
                <a:noFill/>
                <a:ln w="9525">
                  <a:noFill/>
                  <a:miter lim="800000"/>
                  <a:headEnd/>
                  <a:tailEnd/>
                </a:ln>
              </p:spPr>
              <p:txBody>
                <a:bodyPr anchor="ctr"/>
                <a:lstStyle/>
                <a:p>
                  <a:pPr algn="ctr"/>
                  <a:r>
                    <a:rPr lang="zh-CN" altLang="en-US" sz="2000" b="1" dirty="0" smtClean="0"/>
                    <a:t>基因</a:t>
                  </a:r>
                  <a:endParaRPr lang="zh-CN" altLang="en-US" sz="2000" b="1" dirty="0"/>
                </a:p>
              </p:txBody>
            </p:sp>
            <p:sp>
              <p:nvSpPr>
                <p:cNvPr id="16431" name="Rectangle 50"/>
                <p:cNvSpPr>
                  <a:spLocks noChangeArrowheads="1"/>
                </p:cNvSpPr>
                <p:nvPr/>
              </p:nvSpPr>
              <p:spPr bwMode="auto">
                <a:xfrm>
                  <a:off x="0" y="2304"/>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17" name="Group 53"/>
              <p:cNvGrpSpPr>
                <a:grpSpLocks/>
              </p:cNvGrpSpPr>
              <p:nvPr/>
            </p:nvGrpSpPr>
            <p:grpSpPr bwMode="auto">
              <a:xfrm>
                <a:off x="1106" y="2304"/>
                <a:ext cx="2070" cy="384"/>
                <a:chOff x="1106" y="2304"/>
                <a:chExt cx="2070" cy="384"/>
              </a:xfrm>
            </p:grpSpPr>
            <p:sp>
              <p:nvSpPr>
                <p:cNvPr id="16428" name="Rectangle 17"/>
                <p:cNvSpPr>
                  <a:spLocks noChangeArrowheads="1"/>
                </p:cNvSpPr>
                <p:nvPr/>
              </p:nvSpPr>
              <p:spPr bwMode="auto">
                <a:xfrm>
                  <a:off x="1149" y="2304"/>
                  <a:ext cx="1984" cy="384"/>
                </a:xfrm>
                <a:prstGeom prst="rect">
                  <a:avLst/>
                </a:prstGeom>
                <a:noFill/>
                <a:ln w="9525">
                  <a:noFill/>
                  <a:miter lim="800000"/>
                  <a:headEnd/>
                  <a:tailEnd/>
                </a:ln>
              </p:spPr>
              <p:txBody>
                <a:bodyPr anchor="ctr"/>
                <a:lstStyle/>
                <a:p>
                  <a:pPr algn="ctr"/>
                  <a:r>
                    <a:rPr lang="zh-CN" altLang="en-US" sz="2000" b="1" dirty="0"/>
                    <a:t>编码的</a:t>
                  </a:r>
                  <a:r>
                    <a:rPr lang="zh-CN" altLang="en-US" sz="2000" b="1" dirty="0" smtClean="0"/>
                    <a:t>元素</a:t>
                  </a:r>
                  <a:endParaRPr lang="zh-CN" altLang="en-US" sz="2000" b="1" dirty="0"/>
                </a:p>
              </p:txBody>
            </p:sp>
            <p:sp>
              <p:nvSpPr>
                <p:cNvPr id="16429" name="Rectangle 52"/>
                <p:cNvSpPr>
                  <a:spLocks noChangeArrowheads="1"/>
                </p:cNvSpPr>
                <p:nvPr/>
              </p:nvSpPr>
              <p:spPr bwMode="auto">
                <a:xfrm>
                  <a:off x="1106" y="2304"/>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18" name="Group 55"/>
              <p:cNvGrpSpPr>
                <a:grpSpLocks/>
              </p:cNvGrpSpPr>
              <p:nvPr/>
            </p:nvGrpSpPr>
            <p:grpSpPr bwMode="auto">
              <a:xfrm>
                <a:off x="0" y="2688"/>
                <a:ext cx="1106" cy="384"/>
                <a:chOff x="0" y="2688"/>
                <a:chExt cx="1106" cy="384"/>
              </a:xfrm>
            </p:grpSpPr>
            <p:sp>
              <p:nvSpPr>
                <p:cNvPr id="16426" name="Rectangle 18"/>
                <p:cNvSpPr>
                  <a:spLocks noChangeArrowheads="1"/>
                </p:cNvSpPr>
                <p:nvPr/>
              </p:nvSpPr>
              <p:spPr bwMode="auto">
                <a:xfrm>
                  <a:off x="43" y="2688"/>
                  <a:ext cx="1020" cy="384"/>
                </a:xfrm>
                <a:prstGeom prst="rect">
                  <a:avLst/>
                </a:prstGeom>
                <a:noFill/>
                <a:ln w="9525">
                  <a:noFill/>
                  <a:miter lim="800000"/>
                  <a:headEnd/>
                  <a:tailEnd/>
                </a:ln>
              </p:spPr>
              <p:txBody>
                <a:bodyPr anchor="ctr"/>
                <a:lstStyle/>
                <a:p>
                  <a:pPr algn="ctr"/>
                  <a:r>
                    <a:rPr lang="zh-CN" altLang="en-US" sz="2000" b="1" dirty="0" smtClean="0"/>
                    <a:t>群体</a:t>
                  </a:r>
                  <a:endParaRPr lang="zh-CN" altLang="en-US" sz="2000" b="1" dirty="0"/>
                </a:p>
              </p:txBody>
            </p:sp>
            <p:sp>
              <p:nvSpPr>
                <p:cNvPr id="16427" name="Rectangle 54"/>
                <p:cNvSpPr>
                  <a:spLocks noChangeArrowheads="1"/>
                </p:cNvSpPr>
                <p:nvPr/>
              </p:nvSpPr>
              <p:spPr bwMode="auto">
                <a:xfrm>
                  <a:off x="0" y="2688"/>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19" name="Group 57"/>
              <p:cNvGrpSpPr>
                <a:grpSpLocks/>
              </p:cNvGrpSpPr>
              <p:nvPr/>
            </p:nvGrpSpPr>
            <p:grpSpPr bwMode="auto">
              <a:xfrm>
                <a:off x="1106" y="2688"/>
                <a:ext cx="2070" cy="384"/>
                <a:chOff x="1106" y="2688"/>
                <a:chExt cx="2070" cy="384"/>
              </a:xfrm>
            </p:grpSpPr>
            <p:sp>
              <p:nvSpPr>
                <p:cNvPr id="16424" name="Rectangle 19"/>
                <p:cNvSpPr>
                  <a:spLocks noChangeArrowheads="1"/>
                </p:cNvSpPr>
                <p:nvPr/>
              </p:nvSpPr>
              <p:spPr bwMode="auto">
                <a:xfrm>
                  <a:off x="1149" y="2688"/>
                  <a:ext cx="1984" cy="384"/>
                </a:xfrm>
                <a:prstGeom prst="rect">
                  <a:avLst/>
                </a:prstGeom>
                <a:noFill/>
                <a:ln w="9525">
                  <a:noFill/>
                  <a:miter lim="800000"/>
                  <a:headEnd/>
                  <a:tailEnd/>
                </a:ln>
              </p:spPr>
              <p:txBody>
                <a:bodyPr anchor="ctr"/>
                <a:lstStyle/>
                <a:p>
                  <a:pPr algn="ctr"/>
                  <a:r>
                    <a:rPr lang="zh-CN" altLang="en-US" sz="2000" b="1" dirty="0"/>
                    <a:t>被选定的一组</a:t>
                  </a:r>
                  <a:r>
                    <a:rPr lang="zh-CN" altLang="en-US" sz="2000" b="1" dirty="0" smtClean="0"/>
                    <a:t>解</a:t>
                  </a:r>
                  <a:endParaRPr lang="zh-CN" altLang="en-US" sz="2000" b="1" dirty="0"/>
                </a:p>
              </p:txBody>
            </p:sp>
            <p:sp>
              <p:nvSpPr>
                <p:cNvPr id="16425" name="Rectangle 56"/>
                <p:cNvSpPr>
                  <a:spLocks noChangeArrowheads="1"/>
                </p:cNvSpPr>
                <p:nvPr/>
              </p:nvSpPr>
              <p:spPr bwMode="auto">
                <a:xfrm>
                  <a:off x="1106" y="2688"/>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20" name="Group 59"/>
              <p:cNvGrpSpPr>
                <a:grpSpLocks/>
              </p:cNvGrpSpPr>
              <p:nvPr/>
            </p:nvGrpSpPr>
            <p:grpSpPr bwMode="auto">
              <a:xfrm>
                <a:off x="0" y="3072"/>
                <a:ext cx="1106" cy="384"/>
                <a:chOff x="0" y="3072"/>
                <a:chExt cx="1106" cy="384"/>
              </a:xfrm>
            </p:grpSpPr>
            <p:sp>
              <p:nvSpPr>
                <p:cNvPr id="16422" name="Rectangle 20"/>
                <p:cNvSpPr>
                  <a:spLocks noChangeArrowheads="1"/>
                </p:cNvSpPr>
                <p:nvPr/>
              </p:nvSpPr>
              <p:spPr bwMode="auto">
                <a:xfrm>
                  <a:off x="43" y="3072"/>
                  <a:ext cx="1020" cy="384"/>
                </a:xfrm>
                <a:prstGeom prst="rect">
                  <a:avLst/>
                </a:prstGeom>
                <a:noFill/>
                <a:ln w="9525">
                  <a:noFill/>
                  <a:miter lim="800000"/>
                  <a:headEnd/>
                  <a:tailEnd/>
                </a:ln>
              </p:spPr>
              <p:txBody>
                <a:bodyPr anchor="ctr"/>
                <a:lstStyle/>
                <a:p>
                  <a:pPr algn="ctr"/>
                  <a:r>
                    <a:rPr lang="zh-CN" altLang="en-US" sz="2000" b="1" dirty="0" smtClean="0"/>
                    <a:t>种群</a:t>
                  </a:r>
                  <a:endParaRPr lang="zh-CN" altLang="en-US" sz="2000" b="1" dirty="0"/>
                </a:p>
              </p:txBody>
            </p:sp>
            <p:sp>
              <p:nvSpPr>
                <p:cNvPr id="16423" name="Rectangle 58"/>
                <p:cNvSpPr>
                  <a:spLocks noChangeArrowheads="1"/>
                </p:cNvSpPr>
                <p:nvPr/>
              </p:nvSpPr>
              <p:spPr bwMode="auto">
                <a:xfrm>
                  <a:off x="0" y="3072"/>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21" name="Group 61"/>
              <p:cNvGrpSpPr>
                <a:grpSpLocks/>
              </p:cNvGrpSpPr>
              <p:nvPr/>
            </p:nvGrpSpPr>
            <p:grpSpPr bwMode="auto">
              <a:xfrm>
                <a:off x="1106" y="3072"/>
                <a:ext cx="2070" cy="384"/>
                <a:chOff x="1106" y="3072"/>
                <a:chExt cx="2070" cy="384"/>
              </a:xfrm>
            </p:grpSpPr>
            <p:sp>
              <p:nvSpPr>
                <p:cNvPr id="16420" name="Rectangle 21"/>
                <p:cNvSpPr>
                  <a:spLocks noChangeArrowheads="1"/>
                </p:cNvSpPr>
                <p:nvPr/>
              </p:nvSpPr>
              <p:spPr bwMode="auto">
                <a:xfrm>
                  <a:off x="1149" y="3072"/>
                  <a:ext cx="1984" cy="384"/>
                </a:xfrm>
                <a:prstGeom prst="rect">
                  <a:avLst/>
                </a:prstGeom>
                <a:noFill/>
                <a:ln w="9525">
                  <a:noFill/>
                  <a:miter lim="800000"/>
                  <a:headEnd/>
                  <a:tailEnd/>
                </a:ln>
              </p:spPr>
              <p:txBody>
                <a:bodyPr anchor="ctr"/>
                <a:lstStyle/>
                <a:p>
                  <a:pPr algn="ctr"/>
                  <a:endParaRPr lang="zh-CN" altLang="en-US" sz="2000" b="1"/>
                </a:p>
                <a:p>
                  <a:pPr algn="ctr"/>
                  <a:r>
                    <a:rPr lang="zh-CN" altLang="en-US" sz="2000" b="1"/>
                    <a:t>根据适应函数选择的一组解</a:t>
                  </a:r>
                </a:p>
                <a:p>
                  <a:pPr algn="ctr" eaLnBrk="0" hangingPunct="0"/>
                  <a:endParaRPr lang="zh-CN" altLang="en-US" sz="2000" b="1"/>
                </a:p>
              </p:txBody>
            </p:sp>
            <p:sp>
              <p:nvSpPr>
                <p:cNvPr id="16421" name="Rectangle 60"/>
                <p:cNvSpPr>
                  <a:spLocks noChangeArrowheads="1"/>
                </p:cNvSpPr>
                <p:nvPr/>
              </p:nvSpPr>
              <p:spPr bwMode="auto">
                <a:xfrm>
                  <a:off x="1106" y="3072"/>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22" name="Group 63"/>
              <p:cNvGrpSpPr>
                <a:grpSpLocks/>
              </p:cNvGrpSpPr>
              <p:nvPr/>
            </p:nvGrpSpPr>
            <p:grpSpPr bwMode="auto">
              <a:xfrm>
                <a:off x="0" y="3456"/>
                <a:ext cx="1106" cy="384"/>
                <a:chOff x="0" y="3456"/>
                <a:chExt cx="1106" cy="384"/>
              </a:xfrm>
            </p:grpSpPr>
            <p:sp>
              <p:nvSpPr>
                <p:cNvPr id="16418" name="Rectangle 22"/>
                <p:cNvSpPr>
                  <a:spLocks noChangeArrowheads="1"/>
                </p:cNvSpPr>
                <p:nvPr/>
              </p:nvSpPr>
              <p:spPr bwMode="auto">
                <a:xfrm>
                  <a:off x="43" y="3456"/>
                  <a:ext cx="1020" cy="384"/>
                </a:xfrm>
                <a:prstGeom prst="rect">
                  <a:avLst/>
                </a:prstGeom>
                <a:noFill/>
                <a:ln w="9525">
                  <a:noFill/>
                  <a:miter lim="800000"/>
                  <a:headEnd/>
                  <a:tailEnd/>
                </a:ln>
              </p:spPr>
              <p:txBody>
                <a:bodyPr anchor="ctr"/>
                <a:lstStyle/>
                <a:p>
                  <a:pPr algn="ctr"/>
                  <a:r>
                    <a:rPr lang="zh-CN" altLang="en-US" sz="2000" b="1" dirty="0" smtClean="0"/>
                    <a:t>交叉</a:t>
                  </a:r>
                  <a:endParaRPr lang="zh-CN" altLang="en-US" sz="2000" b="1" dirty="0"/>
                </a:p>
              </p:txBody>
            </p:sp>
            <p:sp>
              <p:nvSpPr>
                <p:cNvPr id="16419" name="Rectangle 62"/>
                <p:cNvSpPr>
                  <a:spLocks noChangeArrowheads="1"/>
                </p:cNvSpPr>
                <p:nvPr/>
              </p:nvSpPr>
              <p:spPr bwMode="auto">
                <a:xfrm>
                  <a:off x="0" y="3456"/>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23" name="Group 65"/>
              <p:cNvGrpSpPr>
                <a:grpSpLocks/>
              </p:cNvGrpSpPr>
              <p:nvPr/>
            </p:nvGrpSpPr>
            <p:grpSpPr bwMode="auto">
              <a:xfrm>
                <a:off x="1106" y="3456"/>
                <a:ext cx="2070" cy="384"/>
                <a:chOff x="1106" y="3456"/>
                <a:chExt cx="2070" cy="384"/>
              </a:xfrm>
            </p:grpSpPr>
            <p:sp>
              <p:nvSpPr>
                <p:cNvPr id="16416" name="Rectangle 23"/>
                <p:cNvSpPr>
                  <a:spLocks noChangeArrowheads="1"/>
                </p:cNvSpPr>
                <p:nvPr/>
              </p:nvSpPr>
              <p:spPr bwMode="auto">
                <a:xfrm>
                  <a:off x="1149" y="3456"/>
                  <a:ext cx="1984" cy="384"/>
                </a:xfrm>
                <a:prstGeom prst="rect">
                  <a:avLst/>
                </a:prstGeom>
                <a:noFill/>
                <a:ln w="9525">
                  <a:noFill/>
                  <a:miter lim="800000"/>
                  <a:headEnd/>
                  <a:tailEnd/>
                </a:ln>
              </p:spPr>
              <p:txBody>
                <a:bodyPr anchor="ctr"/>
                <a:lstStyle/>
                <a:p>
                  <a:pPr algn="ctr"/>
                  <a:r>
                    <a:rPr lang="zh-CN" altLang="en-US" sz="2000" b="1" dirty="0"/>
                    <a:t>以一定的方式由双亲产生后代的</a:t>
                  </a:r>
                  <a:r>
                    <a:rPr lang="zh-CN" altLang="en-US" sz="2000" b="1" dirty="0" smtClean="0"/>
                    <a:t>过程</a:t>
                  </a:r>
                  <a:endParaRPr lang="zh-CN" altLang="en-US" sz="2000" b="1" dirty="0"/>
                </a:p>
              </p:txBody>
            </p:sp>
            <p:sp>
              <p:nvSpPr>
                <p:cNvPr id="16417" name="Rectangle 64"/>
                <p:cNvSpPr>
                  <a:spLocks noChangeArrowheads="1"/>
                </p:cNvSpPr>
                <p:nvPr/>
              </p:nvSpPr>
              <p:spPr bwMode="auto">
                <a:xfrm>
                  <a:off x="1106" y="3456"/>
                  <a:ext cx="2070" cy="384"/>
                </a:xfrm>
                <a:prstGeom prst="rect">
                  <a:avLst/>
                </a:prstGeom>
                <a:noFill/>
                <a:ln w="7">
                  <a:solidFill>
                    <a:srgbClr val="A0A0A0"/>
                  </a:solidFill>
                  <a:miter lim="800000"/>
                  <a:headEnd/>
                  <a:tailEnd/>
                </a:ln>
              </p:spPr>
              <p:txBody>
                <a:bodyPr wrap="none"/>
                <a:lstStyle/>
                <a:p>
                  <a:endParaRPr lang="zh-CN" altLang="en-US" b="1"/>
                </a:p>
              </p:txBody>
            </p:sp>
          </p:grpSp>
          <p:grpSp>
            <p:nvGrpSpPr>
              <p:cNvPr id="24" name="Group 67"/>
              <p:cNvGrpSpPr>
                <a:grpSpLocks/>
              </p:cNvGrpSpPr>
              <p:nvPr/>
            </p:nvGrpSpPr>
            <p:grpSpPr bwMode="auto">
              <a:xfrm>
                <a:off x="0" y="3840"/>
                <a:ext cx="1106" cy="384"/>
                <a:chOff x="0" y="3840"/>
                <a:chExt cx="1106" cy="384"/>
              </a:xfrm>
            </p:grpSpPr>
            <p:sp>
              <p:nvSpPr>
                <p:cNvPr id="16414" name="Rectangle 24"/>
                <p:cNvSpPr>
                  <a:spLocks noChangeArrowheads="1"/>
                </p:cNvSpPr>
                <p:nvPr/>
              </p:nvSpPr>
              <p:spPr bwMode="auto">
                <a:xfrm>
                  <a:off x="43" y="3840"/>
                  <a:ext cx="1020" cy="384"/>
                </a:xfrm>
                <a:prstGeom prst="rect">
                  <a:avLst/>
                </a:prstGeom>
                <a:noFill/>
                <a:ln w="9525">
                  <a:noFill/>
                  <a:miter lim="800000"/>
                  <a:headEnd/>
                  <a:tailEnd/>
                </a:ln>
              </p:spPr>
              <p:txBody>
                <a:bodyPr anchor="ctr"/>
                <a:lstStyle/>
                <a:p>
                  <a:pPr algn="ctr"/>
                  <a:r>
                    <a:rPr lang="zh-CN" altLang="en-US" sz="2000" b="1" dirty="0" smtClean="0"/>
                    <a:t>变异</a:t>
                  </a:r>
                  <a:endParaRPr lang="zh-CN" altLang="en-US" sz="2000" b="1" dirty="0"/>
                </a:p>
              </p:txBody>
            </p:sp>
            <p:sp>
              <p:nvSpPr>
                <p:cNvPr id="16415" name="Rectangle 66"/>
                <p:cNvSpPr>
                  <a:spLocks noChangeArrowheads="1"/>
                </p:cNvSpPr>
                <p:nvPr/>
              </p:nvSpPr>
              <p:spPr bwMode="auto">
                <a:xfrm>
                  <a:off x="0" y="3840"/>
                  <a:ext cx="1106" cy="384"/>
                </a:xfrm>
                <a:prstGeom prst="rect">
                  <a:avLst/>
                </a:prstGeom>
                <a:noFill/>
                <a:ln w="7">
                  <a:solidFill>
                    <a:srgbClr val="A0A0A0"/>
                  </a:solidFill>
                  <a:miter lim="800000"/>
                  <a:headEnd/>
                  <a:tailEnd/>
                </a:ln>
              </p:spPr>
              <p:txBody>
                <a:bodyPr wrap="none"/>
                <a:lstStyle/>
                <a:p>
                  <a:endParaRPr lang="zh-CN" altLang="en-US" b="1"/>
                </a:p>
              </p:txBody>
            </p:sp>
          </p:grpSp>
          <p:grpSp>
            <p:nvGrpSpPr>
              <p:cNvPr id="25" name="Group 69"/>
              <p:cNvGrpSpPr>
                <a:grpSpLocks/>
              </p:cNvGrpSpPr>
              <p:nvPr/>
            </p:nvGrpSpPr>
            <p:grpSpPr bwMode="auto">
              <a:xfrm>
                <a:off x="1106" y="3840"/>
                <a:ext cx="2070" cy="384"/>
                <a:chOff x="1106" y="3840"/>
                <a:chExt cx="2070" cy="384"/>
              </a:xfrm>
            </p:grpSpPr>
            <p:sp>
              <p:nvSpPr>
                <p:cNvPr id="16412" name="Rectangle 25"/>
                <p:cNvSpPr>
                  <a:spLocks noChangeArrowheads="1"/>
                </p:cNvSpPr>
                <p:nvPr/>
              </p:nvSpPr>
              <p:spPr bwMode="auto">
                <a:xfrm>
                  <a:off x="1149" y="3840"/>
                  <a:ext cx="1984" cy="384"/>
                </a:xfrm>
                <a:prstGeom prst="rect">
                  <a:avLst/>
                </a:prstGeom>
                <a:noFill/>
                <a:ln w="9525">
                  <a:noFill/>
                  <a:miter lim="800000"/>
                  <a:headEnd/>
                  <a:tailEnd/>
                </a:ln>
              </p:spPr>
              <p:txBody>
                <a:bodyPr anchor="ctr"/>
                <a:lstStyle/>
                <a:p>
                  <a:pPr algn="ctr"/>
                  <a:r>
                    <a:rPr lang="zh-CN" altLang="en-US" sz="2000" b="1" dirty="0"/>
                    <a:t>编码的某些分量发生变化的</a:t>
                  </a:r>
                  <a:r>
                    <a:rPr lang="zh-CN" altLang="en-US" sz="2000" b="1" dirty="0" smtClean="0"/>
                    <a:t>过程</a:t>
                  </a:r>
                  <a:endParaRPr lang="zh-CN" altLang="en-US" sz="2000" b="1" dirty="0"/>
                </a:p>
              </p:txBody>
            </p:sp>
            <p:sp>
              <p:nvSpPr>
                <p:cNvPr id="16413" name="Rectangle 68"/>
                <p:cNvSpPr>
                  <a:spLocks noChangeArrowheads="1"/>
                </p:cNvSpPr>
                <p:nvPr/>
              </p:nvSpPr>
              <p:spPr bwMode="auto">
                <a:xfrm>
                  <a:off x="1106" y="3840"/>
                  <a:ext cx="2070" cy="384"/>
                </a:xfrm>
                <a:prstGeom prst="rect">
                  <a:avLst/>
                </a:prstGeom>
                <a:noFill/>
                <a:ln w="7">
                  <a:solidFill>
                    <a:srgbClr val="A0A0A0"/>
                  </a:solidFill>
                  <a:miter lim="800000"/>
                  <a:headEnd/>
                  <a:tailEnd/>
                </a:ln>
              </p:spPr>
              <p:txBody>
                <a:bodyPr wrap="none"/>
                <a:lstStyle/>
                <a:p>
                  <a:endParaRPr lang="zh-CN" altLang="en-US" b="1"/>
                </a:p>
              </p:txBody>
            </p:sp>
          </p:grpSp>
        </p:grpSp>
        <p:sp>
          <p:nvSpPr>
            <p:cNvPr id="16389" name="Rectangle 71"/>
            <p:cNvSpPr>
              <a:spLocks noChangeArrowheads="1"/>
            </p:cNvSpPr>
            <p:nvPr/>
          </p:nvSpPr>
          <p:spPr bwMode="auto">
            <a:xfrm>
              <a:off x="-3" y="-3"/>
              <a:ext cx="3182" cy="4230"/>
            </a:xfrm>
            <a:prstGeom prst="rect">
              <a:avLst/>
            </a:prstGeom>
            <a:noFill/>
            <a:ln w="9525">
              <a:solidFill>
                <a:srgbClr val="A0A0A0"/>
              </a:solidFill>
              <a:miter lim="800000"/>
              <a:headEnd/>
              <a:tailEnd/>
            </a:ln>
          </p:spPr>
          <p:txBody>
            <a:bodyPr wrap="none"/>
            <a:lstStyle/>
            <a:p>
              <a:endParaRPr lang="zh-CN" altLang="en-US" b="1"/>
            </a:p>
          </p:txBody>
        </p:sp>
      </p:grpSp>
      <p:sp>
        <p:nvSpPr>
          <p:cNvPr id="16387" name="Text Box 73"/>
          <p:cNvSpPr txBox="1">
            <a:spLocks noChangeArrowheads="1"/>
          </p:cNvSpPr>
          <p:nvPr/>
        </p:nvSpPr>
        <p:spPr bwMode="auto">
          <a:xfrm>
            <a:off x="1752600" y="152400"/>
            <a:ext cx="5334000" cy="461665"/>
          </a:xfrm>
          <a:prstGeom prst="rect">
            <a:avLst/>
          </a:prstGeom>
          <a:noFill/>
          <a:ln w="9525">
            <a:noFill/>
            <a:miter lim="800000"/>
            <a:headEnd/>
            <a:tailEnd/>
          </a:ln>
        </p:spPr>
        <p:txBody>
          <a:bodyPr>
            <a:spAutoFit/>
          </a:bodyPr>
          <a:lstStyle/>
          <a:p>
            <a:pPr>
              <a:spcBef>
                <a:spcPct val="50000"/>
              </a:spcBef>
            </a:pPr>
            <a:r>
              <a:rPr lang="zh-CN" altLang="en-US" sz="2400" b="1" dirty="0"/>
              <a:t>生物进化与遗传算法之间的对应关系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当前最好法</a:t>
            </a:r>
            <a:r>
              <a:rPr lang="zh-CN" altLang="en-US" smtClean="0"/>
              <a:t> </a:t>
            </a:r>
          </a:p>
        </p:txBody>
      </p:sp>
      <p:sp>
        <p:nvSpPr>
          <p:cNvPr id="37891" name="Rectangle 3"/>
          <p:cNvSpPr>
            <a:spLocks noGrp="1" noChangeArrowheads="1"/>
          </p:cNvSpPr>
          <p:nvPr>
            <p:ph type="body" idx="1"/>
          </p:nvPr>
        </p:nvSpPr>
        <p:spPr>
          <a:xfrm>
            <a:off x="914400" y="1939158"/>
            <a:ext cx="7772400" cy="4080641"/>
          </a:xfrm>
        </p:spPr>
        <p:txBody>
          <a:bodyPr>
            <a:normAutofit/>
          </a:bodyPr>
          <a:lstStyle/>
          <a:p>
            <a:pPr eaLnBrk="1" hangingPunct="1"/>
            <a:r>
              <a:rPr lang="zh-CN" altLang="en-US" sz="3200" b="1" dirty="0" smtClean="0"/>
              <a:t>该方法在每一代进化过程中，记录得到的最好解，通过最好解的变化，了解算法的变化趋势。不同的算法之间，也可以通过该最好解的变化情况进行横向比较。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在线比较法</a:t>
            </a:r>
            <a:r>
              <a:rPr lang="zh-CN" altLang="en-US" smtClean="0"/>
              <a:t> </a:t>
            </a:r>
          </a:p>
        </p:txBody>
      </p:sp>
      <p:sp>
        <p:nvSpPr>
          <p:cNvPr id="7172" name="Rectangle 3"/>
          <p:cNvSpPr>
            <a:spLocks noGrp="1" noChangeArrowheads="1"/>
          </p:cNvSpPr>
          <p:nvPr>
            <p:ph type="body" idx="1"/>
          </p:nvPr>
        </p:nvSpPr>
        <p:spPr/>
        <p:txBody>
          <a:bodyPr>
            <a:normAutofit/>
          </a:bodyPr>
          <a:lstStyle/>
          <a:p>
            <a:pPr eaLnBrk="1" hangingPunct="1"/>
            <a:r>
              <a:rPr lang="zh-CN" altLang="en-US" sz="3200" b="1" dirty="0" smtClean="0"/>
              <a:t>该方法用当前代中染色体的平均指标函数值来刻划算法的变化趋势。计算方法如下：</a:t>
            </a:r>
          </a:p>
          <a:p>
            <a:pPr eaLnBrk="1" hangingPunct="1"/>
            <a:endParaRPr lang="zh-CN" altLang="en-US" sz="3200" b="1" dirty="0" smtClean="0"/>
          </a:p>
          <a:p>
            <a:pPr eaLnBrk="1" hangingPunct="1"/>
            <a:endParaRPr lang="zh-CN" altLang="en-US" sz="3200" b="1" dirty="0" smtClean="0"/>
          </a:p>
          <a:p>
            <a:pPr eaLnBrk="1" hangingPunct="1"/>
            <a:endParaRPr lang="zh-CN" altLang="en-US" sz="3200" b="1" dirty="0" smtClean="0"/>
          </a:p>
          <a:p>
            <a:pPr eaLnBrk="1" hangingPunct="1">
              <a:buFont typeface="Wingdings" pitchFamily="2" charset="2"/>
              <a:buNone/>
            </a:pPr>
            <a:r>
              <a:rPr lang="zh-CN" altLang="en-US" sz="3200" b="1" dirty="0" smtClean="0"/>
              <a:t>    其中</a:t>
            </a:r>
            <a:r>
              <a:rPr lang="en-US" altLang="zh-CN" sz="3200" b="1" dirty="0" smtClean="0"/>
              <a:t>T</a:t>
            </a:r>
            <a:r>
              <a:rPr lang="zh-CN" altLang="en-US" sz="3200" b="1" dirty="0" smtClean="0"/>
              <a:t>为当前代中染色体的个数 。</a:t>
            </a:r>
          </a:p>
        </p:txBody>
      </p:sp>
      <p:sp>
        <p:nvSpPr>
          <p:cNvPr id="7173" name="Rectangle 5"/>
          <p:cNvSpPr>
            <a:spLocks noChangeArrowheads="1"/>
          </p:cNvSpPr>
          <p:nvPr/>
        </p:nvSpPr>
        <p:spPr bwMode="auto">
          <a:xfrm>
            <a:off x="3910013" y="3176588"/>
            <a:ext cx="9144000" cy="0"/>
          </a:xfrm>
          <a:prstGeom prst="rect">
            <a:avLst/>
          </a:prstGeom>
          <a:noFill/>
          <a:ln w="9525">
            <a:noFill/>
            <a:miter lim="800000"/>
            <a:headEnd/>
            <a:tailEnd/>
          </a:ln>
        </p:spPr>
        <p:txBody>
          <a:bodyPr>
            <a:spAutoFit/>
          </a:bodyPr>
          <a:lstStyle/>
          <a:p>
            <a:endParaRPr lang="zh-CN" altLang="en-US"/>
          </a:p>
        </p:txBody>
      </p:sp>
      <p:graphicFrame>
        <p:nvGraphicFramePr>
          <p:cNvPr id="7170" name="Object 4"/>
          <p:cNvGraphicFramePr>
            <a:graphicFrameLocks noChangeAspect="1"/>
          </p:cNvGraphicFramePr>
          <p:nvPr/>
        </p:nvGraphicFramePr>
        <p:xfrm>
          <a:off x="2209800" y="3166224"/>
          <a:ext cx="3581400" cy="1365250"/>
        </p:xfrm>
        <a:graphic>
          <a:graphicData uri="http://schemas.openxmlformats.org/presentationml/2006/ole">
            <p:oleObj spid="_x0000_s314370" r:id="rId3" imgW="1320800" imgH="50800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457200"/>
            <a:ext cx="7772400" cy="1143000"/>
          </a:xfrm>
        </p:spPr>
        <p:txBody>
          <a:bodyPr/>
          <a:lstStyle/>
          <a:p>
            <a:pPr eaLnBrk="1" hangingPunct="1">
              <a:defRPr/>
            </a:pPr>
            <a:r>
              <a:rPr lang="zh-CN" altLang="en-US" smtClean="0">
                <a:latin typeface="Times New Roman" pitchFamily="18" charset="0"/>
              </a:rPr>
              <a:t>离线比较法</a:t>
            </a:r>
            <a:r>
              <a:rPr lang="zh-CN" altLang="en-US" smtClean="0"/>
              <a:t> </a:t>
            </a:r>
          </a:p>
        </p:txBody>
      </p:sp>
      <p:sp>
        <p:nvSpPr>
          <p:cNvPr id="8196" name="Rectangle 3"/>
          <p:cNvSpPr>
            <a:spLocks noGrp="1" noChangeArrowheads="1"/>
          </p:cNvSpPr>
          <p:nvPr>
            <p:ph type="body" idx="1"/>
          </p:nvPr>
        </p:nvSpPr>
        <p:spPr>
          <a:xfrm>
            <a:off x="685800" y="1860330"/>
            <a:ext cx="7772400" cy="4388069"/>
          </a:xfrm>
        </p:spPr>
        <p:txBody>
          <a:bodyPr>
            <a:normAutofit/>
          </a:bodyPr>
          <a:lstStyle/>
          <a:p>
            <a:pPr eaLnBrk="1" hangingPunct="1">
              <a:lnSpc>
                <a:spcPct val="90000"/>
              </a:lnSpc>
            </a:pPr>
            <a:r>
              <a:rPr lang="zh-CN" altLang="en-US" sz="3200" b="1" dirty="0" smtClean="0"/>
              <a:t>该方法与在线比较法有些相似，但是用进化过程中每代最好解的指标函数值的平均值，来评价算法的进化过程。计算方法如下：</a:t>
            </a:r>
          </a:p>
          <a:p>
            <a:pPr eaLnBrk="1" hangingPunct="1">
              <a:lnSpc>
                <a:spcPct val="90000"/>
              </a:lnSpc>
            </a:pPr>
            <a:endParaRPr lang="zh-CN" altLang="en-US" sz="3200" b="1" dirty="0" smtClean="0"/>
          </a:p>
          <a:p>
            <a:pPr eaLnBrk="1" hangingPunct="1">
              <a:lnSpc>
                <a:spcPct val="90000"/>
              </a:lnSpc>
            </a:pPr>
            <a:endParaRPr lang="zh-CN" altLang="en-US" sz="3200" b="1" dirty="0" smtClean="0"/>
          </a:p>
          <a:p>
            <a:pPr eaLnBrk="1" hangingPunct="1">
              <a:lnSpc>
                <a:spcPct val="90000"/>
              </a:lnSpc>
            </a:pPr>
            <a:endParaRPr lang="zh-CN" altLang="en-US" sz="3200" b="1" dirty="0" smtClean="0"/>
          </a:p>
          <a:p>
            <a:pPr eaLnBrk="1" hangingPunct="1">
              <a:lnSpc>
                <a:spcPct val="90000"/>
              </a:lnSpc>
              <a:buFont typeface="Wingdings" pitchFamily="2" charset="2"/>
              <a:buNone/>
            </a:pPr>
            <a:r>
              <a:rPr lang="zh-CN" altLang="en-US" sz="3200" b="1" dirty="0" smtClean="0"/>
              <a:t>    其中</a:t>
            </a:r>
            <a:r>
              <a:rPr lang="en-US" altLang="zh-CN" sz="3200" b="1" dirty="0" smtClean="0"/>
              <a:t>T</a:t>
            </a:r>
            <a:r>
              <a:rPr lang="zh-CN" altLang="en-US" sz="3200" b="1" dirty="0" smtClean="0"/>
              <a:t>是到目前为止的进化代数，</a:t>
            </a:r>
            <a:r>
              <a:rPr lang="en-US" altLang="zh-CN" sz="3200" b="1" dirty="0" smtClean="0"/>
              <a:t>f*(t)</a:t>
            </a:r>
            <a:r>
              <a:rPr lang="zh-CN" altLang="en-US" sz="3200" b="1" dirty="0" smtClean="0"/>
              <a:t>是第</a:t>
            </a:r>
            <a:r>
              <a:rPr lang="en-US" altLang="zh-CN" sz="3200" b="1" dirty="0" smtClean="0"/>
              <a:t>t</a:t>
            </a:r>
            <a:r>
              <a:rPr lang="zh-CN" altLang="en-US" sz="3200" b="1" dirty="0" smtClean="0"/>
              <a:t>代中，染色体的最好指标函数值。  </a:t>
            </a:r>
          </a:p>
        </p:txBody>
      </p:sp>
      <p:sp>
        <p:nvSpPr>
          <p:cNvPr id="8197" name="Rectangle 5"/>
          <p:cNvSpPr>
            <a:spLocks noChangeArrowheads="1"/>
          </p:cNvSpPr>
          <p:nvPr/>
        </p:nvSpPr>
        <p:spPr bwMode="auto">
          <a:xfrm>
            <a:off x="3852863" y="3176588"/>
            <a:ext cx="9144000" cy="0"/>
          </a:xfrm>
          <a:prstGeom prst="rect">
            <a:avLst/>
          </a:prstGeom>
          <a:noFill/>
          <a:ln w="9525">
            <a:noFill/>
            <a:miter lim="800000"/>
            <a:headEnd/>
            <a:tailEnd/>
          </a:ln>
        </p:spPr>
        <p:txBody>
          <a:bodyPr>
            <a:spAutoFit/>
          </a:bodyPr>
          <a:lstStyle/>
          <a:p>
            <a:endParaRPr lang="zh-CN" altLang="en-US"/>
          </a:p>
        </p:txBody>
      </p:sp>
      <p:graphicFrame>
        <p:nvGraphicFramePr>
          <p:cNvPr id="8194" name="Object 4"/>
          <p:cNvGraphicFramePr>
            <a:graphicFrameLocks noChangeAspect="1"/>
          </p:cNvGraphicFramePr>
          <p:nvPr/>
        </p:nvGraphicFramePr>
        <p:xfrm>
          <a:off x="2438400" y="3429000"/>
          <a:ext cx="3810000" cy="1336675"/>
        </p:xfrm>
        <a:graphic>
          <a:graphicData uri="http://schemas.openxmlformats.org/presentationml/2006/ole">
            <p:oleObj spid="_x0000_s315394" r:id="rId4" imgW="1435100" imgH="508000" progId="Equation.3">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152400"/>
            <a:ext cx="7772400" cy="1143000"/>
          </a:xfrm>
        </p:spPr>
        <p:txBody>
          <a:bodyPr/>
          <a:lstStyle/>
          <a:p>
            <a:pPr eaLnBrk="1" hangingPunct="1">
              <a:defRPr/>
            </a:pPr>
            <a:r>
              <a:rPr lang="zh-CN" altLang="en-US" smtClean="0">
                <a:latin typeface="Times New Roman" pitchFamily="18" charset="0"/>
              </a:rPr>
              <a:t>适应函数</a:t>
            </a:r>
            <a:r>
              <a:rPr lang="zh-CN" altLang="en-US" smtClean="0"/>
              <a:t> </a:t>
            </a:r>
          </a:p>
        </p:txBody>
      </p:sp>
      <p:sp>
        <p:nvSpPr>
          <p:cNvPr id="38915" name="Rectangle 3"/>
          <p:cNvSpPr>
            <a:spLocks noGrp="1" noChangeArrowheads="1"/>
          </p:cNvSpPr>
          <p:nvPr>
            <p:ph type="body" idx="1"/>
          </p:nvPr>
        </p:nvSpPr>
        <p:spPr>
          <a:xfrm>
            <a:off x="685800" y="1749972"/>
            <a:ext cx="7772400" cy="4346028"/>
          </a:xfrm>
        </p:spPr>
        <p:txBody>
          <a:bodyPr>
            <a:noAutofit/>
          </a:bodyPr>
          <a:lstStyle/>
          <a:p>
            <a:pPr eaLnBrk="1" hangingPunct="1">
              <a:lnSpc>
                <a:spcPct val="90000"/>
              </a:lnSpc>
            </a:pPr>
            <a:r>
              <a:rPr lang="zh-CN" altLang="en-US" sz="3200" b="1" dirty="0" smtClean="0"/>
              <a:t>一般情况下，我们可以直接选取问题的指标函数作为适应函数。如求函数</a:t>
            </a:r>
            <a:r>
              <a:rPr lang="en-US" altLang="zh-CN" sz="3200" b="1" dirty="0" smtClean="0"/>
              <a:t>f(x)</a:t>
            </a:r>
            <a:r>
              <a:rPr lang="zh-CN" altLang="en-US" sz="3200" b="1" dirty="0" smtClean="0"/>
              <a:t>的最大值，就可以直接采用</a:t>
            </a:r>
            <a:r>
              <a:rPr lang="en-US" altLang="zh-CN" sz="3200" b="1" dirty="0" smtClean="0"/>
              <a:t>f(x)</a:t>
            </a:r>
            <a:r>
              <a:rPr lang="zh-CN" altLang="en-US" sz="3200" b="1" dirty="0" smtClean="0"/>
              <a:t>为适应函数。但在有些情况下，函数</a:t>
            </a:r>
            <a:r>
              <a:rPr lang="en-US" altLang="zh-CN" sz="3200" b="1" dirty="0" smtClean="0"/>
              <a:t>f(x)</a:t>
            </a:r>
            <a:r>
              <a:rPr lang="zh-CN" altLang="en-US" sz="3200" b="1" dirty="0" smtClean="0"/>
              <a:t>在最大值附近的变化可能会非常小，以至于他们的适应值非常接近，很难区分出那个染色体占优。在这种情况下，希望定义新的适应函数，要求该适应函数与问题的指标函数具有相同的变化趋势，但变化的速度更快。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非线性加速适应函数</a:t>
            </a:r>
            <a:r>
              <a:rPr lang="zh-CN" altLang="en-US" smtClean="0"/>
              <a:t> </a:t>
            </a:r>
          </a:p>
        </p:txBody>
      </p:sp>
      <p:sp>
        <p:nvSpPr>
          <p:cNvPr id="9220" name="Rectangle 3"/>
          <p:cNvSpPr>
            <a:spLocks noGrp="1" noChangeArrowheads="1"/>
          </p:cNvSpPr>
          <p:nvPr>
            <p:ph type="body" idx="1"/>
          </p:nvPr>
        </p:nvSpPr>
        <p:spPr>
          <a:xfrm>
            <a:off x="381000" y="3886200"/>
            <a:ext cx="8077200" cy="2209800"/>
          </a:xfrm>
        </p:spPr>
        <p:txBody>
          <a:bodyPr/>
          <a:lstStyle/>
          <a:p>
            <a:pPr eaLnBrk="1" hangingPunct="1">
              <a:buFont typeface="Wingdings" pitchFamily="2" charset="2"/>
              <a:buNone/>
            </a:pPr>
            <a:r>
              <a:rPr lang="zh-CN" altLang="en-US" dirty="0" smtClean="0"/>
              <a:t>   </a:t>
            </a:r>
            <a:r>
              <a:rPr lang="zh-CN" altLang="en-US" sz="3200" b="1" dirty="0" smtClean="0"/>
              <a:t>其中</a:t>
            </a:r>
            <a:r>
              <a:rPr lang="en-US" altLang="zh-CN" sz="3200" b="1" i="1" dirty="0" smtClean="0"/>
              <a:t>f(x)</a:t>
            </a:r>
            <a:r>
              <a:rPr lang="zh-CN" altLang="en-US" sz="3200" b="1" dirty="0" smtClean="0"/>
              <a:t>是问题的指标函数，</a:t>
            </a:r>
            <a:r>
              <a:rPr lang="en-US" altLang="zh-CN" sz="3200" b="1" i="1" dirty="0" err="1" smtClean="0"/>
              <a:t>f</a:t>
            </a:r>
            <a:r>
              <a:rPr lang="en-US" altLang="zh-CN" sz="3200" b="1" baseline="-30000" dirty="0" err="1" smtClean="0"/>
              <a:t>max</a:t>
            </a:r>
            <a:r>
              <a:rPr lang="zh-CN" altLang="en-US" sz="3200" b="1" dirty="0" smtClean="0"/>
              <a:t>是当前得到的最优指标函数值，</a:t>
            </a:r>
            <a:r>
              <a:rPr lang="en-US" altLang="zh-CN" sz="3200" b="1" i="1" dirty="0" smtClean="0"/>
              <a:t>M</a:t>
            </a:r>
            <a:r>
              <a:rPr lang="zh-CN" altLang="en-US" sz="3200" b="1" dirty="0" smtClean="0"/>
              <a:t>是一个充分大的数。 </a:t>
            </a:r>
          </a:p>
        </p:txBody>
      </p:sp>
      <p:sp>
        <p:nvSpPr>
          <p:cNvPr id="9221" name="Rectangle 5"/>
          <p:cNvSpPr>
            <a:spLocks noChangeArrowheads="1"/>
          </p:cNvSpPr>
          <p:nvPr/>
        </p:nvSpPr>
        <p:spPr bwMode="auto">
          <a:xfrm>
            <a:off x="3214688" y="3086100"/>
            <a:ext cx="9144000" cy="0"/>
          </a:xfrm>
          <a:prstGeom prst="rect">
            <a:avLst/>
          </a:prstGeom>
          <a:noFill/>
          <a:ln w="9525">
            <a:noFill/>
            <a:miter lim="800000"/>
            <a:headEnd/>
            <a:tailEnd/>
          </a:ln>
        </p:spPr>
        <p:txBody>
          <a:bodyPr>
            <a:spAutoFit/>
          </a:bodyPr>
          <a:lstStyle/>
          <a:p>
            <a:endParaRPr lang="zh-CN" altLang="en-US"/>
          </a:p>
        </p:txBody>
      </p:sp>
      <p:graphicFrame>
        <p:nvGraphicFramePr>
          <p:cNvPr id="9218" name="Object 4"/>
          <p:cNvGraphicFramePr>
            <a:graphicFrameLocks noChangeAspect="1"/>
          </p:cNvGraphicFramePr>
          <p:nvPr/>
        </p:nvGraphicFramePr>
        <p:xfrm>
          <a:off x="838200" y="1905000"/>
          <a:ext cx="6172200" cy="1558925"/>
        </p:xfrm>
        <a:graphic>
          <a:graphicData uri="http://schemas.openxmlformats.org/presentationml/2006/ole">
            <p:oleObj spid="_x0000_s316418" r:id="rId3" imgW="2717800" imgH="68580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0"/>
            <a:ext cx="7772400" cy="1143000"/>
          </a:xfrm>
        </p:spPr>
        <p:txBody>
          <a:bodyPr/>
          <a:lstStyle/>
          <a:p>
            <a:pPr eaLnBrk="1" hangingPunct="1">
              <a:defRPr/>
            </a:pPr>
            <a:r>
              <a:rPr lang="zh-CN" altLang="en-US" smtClean="0">
                <a:latin typeface="Times New Roman" pitchFamily="18" charset="0"/>
              </a:rPr>
              <a:t>线性加速适应函数</a:t>
            </a:r>
            <a:r>
              <a:rPr lang="zh-CN" altLang="en-US" smtClean="0"/>
              <a:t> </a:t>
            </a:r>
          </a:p>
        </p:txBody>
      </p:sp>
      <p:sp>
        <p:nvSpPr>
          <p:cNvPr id="10245" name="Rectangle 3"/>
          <p:cNvSpPr>
            <a:spLocks noGrp="1" noChangeArrowheads="1"/>
          </p:cNvSpPr>
          <p:nvPr>
            <p:ph type="body" idx="1"/>
          </p:nvPr>
        </p:nvSpPr>
        <p:spPr>
          <a:xfrm>
            <a:off x="0" y="5334000"/>
            <a:ext cx="8839200" cy="914400"/>
          </a:xfrm>
        </p:spPr>
        <p:txBody>
          <a:bodyPr/>
          <a:lstStyle/>
          <a:p>
            <a:pPr eaLnBrk="1" hangingPunct="1">
              <a:lnSpc>
                <a:spcPct val="90000"/>
              </a:lnSpc>
              <a:buFont typeface="Wingdings" pitchFamily="2" charset="2"/>
              <a:buNone/>
            </a:pPr>
            <a:r>
              <a:rPr lang="zh-CN" altLang="en-US" sz="2800" dirty="0" smtClean="0"/>
              <a:t>    </a:t>
            </a:r>
            <a:r>
              <a:rPr lang="zh-CN" altLang="en-US" sz="2800" b="1" dirty="0" smtClean="0"/>
              <a:t>上式中的第一个方程表示变换前后的平均值不变，第二个方程表示将当前的最优值放大为平均值的</a:t>
            </a:r>
            <a:r>
              <a:rPr lang="en-US" altLang="zh-CN" sz="2800" b="1" i="1" dirty="0" smtClean="0"/>
              <a:t>M</a:t>
            </a:r>
            <a:r>
              <a:rPr lang="zh-CN" altLang="en-US" sz="2800" b="1" dirty="0" smtClean="0"/>
              <a:t>倍。 </a:t>
            </a:r>
          </a:p>
        </p:txBody>
      </p:sp>
      <p:sp>
        <p:nvSpPr>
          <p:cNvPr id="10246" name="Rectangle 5"/>
          <p:cNvSpPr>
            <a:spLocks noChangeArrowheads="1"/>
          </p:cNvSpPr>
          <p:nvPr/>
        </p:nvSpPr>
        <p:spPr bwMode="auto">
          <a:xfrm>
            <a:off x="4000500" y="3328988"/>
            <a:ext cx="9144000" cy="0"/>
          </a:xfrm>
          <a:prstGeom prst="rect">
            <a:avLst/>
          </a:prstGeom>
          <a:noFill/>
          <a:ln w="9525">
            <a:noFill/>
            <a:miter lim="800000"/>
            <a:headEnd/>
            <a:tailEnd/>
          </a:ln>
        </p:spPr>
        <p:txBody>
          <a:bodyPr>
            <a:spAutoFit/>
          </a:bodyPr>
          <a:lstStyle/>
          <a:p>
            <a:endParaRPr lang="zh-CN" altLang="en-US"/>
          </a:p>
        </p:txBody>
      </p:sp>
      <p:graphicFrame>
        <p:nvGraphicFramePr>
          <p:cNvPr id="10242" name="Object 4"/>
          <p:cNvGraphicFramePr>
            <a:graphicFrameLocks noChangeAspect="1"/>
          </p:cNvGraphicFramePr>
          <p:nvPr/>
        </p:nvGraphicFramePr>
        <p:xfrm>
          <a:off x="1905000" y="1219200"/>
          <a:ext cx="4114800" cy="720725"/>
        </p:xfrm>
        <a:graphic>
          <a:graphicData uri="http://schemas.openxmlformats.org/presentationml/2006/ole">
            <p:oleObj spid="_x0000_s317442" r:id="rId4" imgW="1143000" imgH="203200" progId="Equation.3">
              <p:embed/>
            </p:oleObj>
          </a:graphicData>
        </a:graphic>
      </p:graphicFrame>
      <p:sp>
        <p:nvSpPr>
          <p:cNvPr id="10247" name="Rectangle 7"/>
          <p:cNvSpPr>
            <a:spLocks noChangeArrowheads="1"/>
          </p:cNvSpPr>
          <p:nvPr/>
        </p:nvSpPr>
        <p:spPr bwMode="auto">
          <a:xfrm>
            <a:off x="3467100" y="2705100"/>
            <a:ext cx="9144000" cy="0"/>
          </a:xfrm>
          <a:prstGeom prst="rect">
            <a:avLst/>
          </a:prstGeom>
          <a:noFill/>
          <a:ln w="9525">
            <a:noFill/>
            <a:miter lim="800000"/>
            <a:headEnd/>
            <a:tailEnd/>
          </a:ln>
        </p:spPr>
        <p:txBody>
          <a:bodyPr>
            <a:spAutoFit/>
          </a:bodyPr>
          <a:lstStyle/>
          <a:p>
            <a:endParaRPr lang="zh-CN" altLang="en-US"/>
          </a:p>
        </p:txBody>
      </p:sp>
      <p:graphicFrame>
        <p:nvGraphicFramePr>
          <p:cNvPr id="10243" name="Object 6"/>
          <p:cNvGraphicFramePr>
            <a:graphicFrameLocks noChangeAspect="1"/>
          </p:cNvGraphicFramePr>
          <p:nvPr/>
        </p:nvGraphicFramePr>
        <p:xfrm>
          <a:off x="2057400" y="2057400"/>
          <a:ext cx="4419600" cy="2895600"/>
        </p:xfrm>
        <a:graphic>
          <a:graphicData uri="http://schemas.openxmlformats.org/presentationml/2006/ole">
            <p:oleObj spid="_x0000_s317443" r:id="rId5" imgW="2209800" imgH="14478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zh-CN" altLang="en-US" dirty="0" smtClean="0">
                <a:latin typeface="Times New Roman" pitchFamily="18" charset="0"/>
              </a:rPr>
              <a:t>二进制编码的交叉规则</a:t>
            </a:r>
            <a:r>
              <a:rPr lang="zh-CN" altLang="en-US" dirty="0" smtClean="0"/>
              <a:t> </a:t>
            </a:r>
          </a:p>
        </p:txBody>
      </p:sp>
      <p:sp>
        <p:nvSpPr>
          <p:cNvPr id="39939" name="Rectangle 3"/>
          <p:cNvSpPr>
            <a:spLocks noGrp="1" noChangeArrowheads="1"/>
          </p:cNvSpPr>
          <p:nvPr>
            <p:ph type="body" idx="1"/>
          </p:nvPr>
        </p:nvSpPr>
        <p:spPr/>
        <p:txBody>
          <a:bodyPr>
            <a:normAutofit/>
          </a:bodyPr>
          <a:lstStyle/>
          <a:p>
            <a:pPr eaLnBrk="1" hangingPunct="1"/>
            <a:r>
              <a:rPr lang="zh-CN" altLang="en-US" sz="3200" b="1" dirty="0" smtClean="0"/>
              <a:t>双亲双子法 </a:t>
            </a:r>
          </a:p>
        </p:txBody>
      </p:sp>
      <p:sp>
        <p:nvSpPr>
          <p:cNvPr id="39940" name="Text Box 4"/>
          <p:cNvSpPr txBox="1">
            <a:spLocks noChangeArrowheads="1"/>
          </p:cNvSpPr>
          <p:nvPr/>
        </p:nvSpPr>
        <p:spPr bwMode="auto">
          <a:xfrm>
            <a:off x="977462" y="4164013"/>
            <a:ext cx="3405352" cy="1649412"/>
          </a:xfrm>
          <a:prstGeom prst="rect">
            <a:avLst/>
          </a:prstGeom>
          <a:noFill/>
          <a:ln w="9525">
            <a:noFill/>
            <a:miter lim="800000"/>
            <a:headEnd/>
            <a:tailEnd type="none" w="sm" len="sm"/>
          </a:ln>
        </p:spPr>
        <p:txBody>
          <a:bodyPr/>
          <a:lstStyle/>
          <a:p>
            <a:pPr eaLnBrk="0" hangingPunct="0"/>
            <a:r>
              <a:rPr kumimoji="0" lang="en-US" altLang="zh-CN" sz="2800" b="1" dirty="0"/>
              <a:t>a</a:t>
            </a:r>
            <a:r>
              <a:rPr kumimoji="0" lang="en-US" altLang="zh-CN" sz="2800" b="1" baseline="-25000" dirty="0"/>
              <a:t>1</a:t>
            </a:r>
            <a:r>
              <a:rPr kumimoji="0" lang="en-US" altLang="zh-CN" sz="2800" b="1" dirty="0"/>
              <a:t>  a</a:t>
            </a:r>
            <a:r>
              <a:rPr kumimoji="0" lang="en-US" altLang="zh-CN" sz="2800" b="1" baseline="-25000" dirty="0"/>
              <a:t>2</a:t>
            </a:r>
            <a:r>
              <a:rPr kumimoji="0" lang="en-US" altLang="zh-CN" sz="2800" b="1" dirty="0"/>
              <a:t>  ...  </a:t>
            </a:r>
            <a:r>
              <a:rPr kumimoji="0" lang="en-US" altLang="zh-CN" sz="2800" b="1" dirty="0" err="1"/>
              <a:t>a</a:t>
            </a:r>
            <a:r>
              <a:rPr kumimoji="0" lang="en-US" altLang="zh-CN" sz="2800" b="1" baseline="-25000" dirty="0" err="1"/>
              <a:t>i</a:t>
            </a:r>
            <a:r>
              <a:rPr kumimoji="0" lang="en-US" altLang="zh-CN" sz="2800" b="1" dirty="0"/>
              <a:t>  a</a:t>
            </a:r>
            <a:r>
              <a:rPr kumimoji="0" lang="en-US" altLang="zh-CN" sz="2800" b="1" baseline="-25000" dirty="0"/>
              <a:t>i+1</a:t>
            </a:r>
            <a:r>
              <a:rPr kumimoji="0" lang="en-US" altLang="zh-CN" sz="2800" b="1" dirty="0"/>
              <a:t>  ...  a</a:t>
            </a:r>
            <a:r>
              <a:rPr kumimoji="0" lang="en-US" altLang="zh-CN" sz="2800" b="1" baseline="-25000" dirty="0"/>
              <a:t>n</a:t>
            </a:r>
            <a:endParaRPr kumimoji="0" lang="en-US" altLang="zh-CN" sz="2800" b="1" dirty="0"/>
          </a:p>
          <a:p>
            <a:pPr eaLnBrk="0" hangingPunct="0"/>
            <a:r>
              <a:rPr kumimoji="0" lang="en-US" altLang="zh-CN" sz="2800" b="1" dirty="0"/>
              <a:t>b</a:t>
            </a:r>
            <a:r>
              <a:rPr kumimoji="0" lang="en-US" altLang="zh-CN" sz="2800" b="1" baseline="-25000" dirty="0"/>
              <a:t>1</a:t>
            </a:r>
            <a:r>
              <a:rPr kumimoji="0" lang="en-US" altLang="zh-CN" sz="2800" b="1" dirty="0"/>
              <a:t>  b</a:t>
            </a:r>
            <a:r>
              <a:rPr kumimoji="0" lang="en-US" altLang="zh-CN" sz="2800" b="1" baseline="-25000" dirty="0"/>
              <a:t>2</a:t>
            </a:r>
            <a:r>
              <a:rPr kumimoji="0" lang="en-US" altLang="zh-CN" sz="2800" b="1" dirty="0"/>
              <a:t> </a:t>
            </a:r>
            <a:r>
              <a:rPr kumimoji="0" lang="en-US" altLang="zh-CN" sz="2800" b="1" dirty="0" smtClean="0"/>
              <a:t>...  </a:t>
            </a:r>
            <a:r>
              <a:rPr kumimoji="0" lang="en-US" altLang="zh-CN" sz="2800" b="1" dirty="0"/>
              <a:t>b</a:t>
            </a:r>
            <a:r>
              <a:rPr kumimoji="0" lang="en-US" altLang="zh-CN" sz="2800" b="1" baseline="-25000" dirty="0"/>
              <a:t>i</a:t>
            </a:r>
            <a:r>
              <a:rPr kumimoji="0" lang="en-US" altLang="zh-CN" sz="2800" b="1" dirty="0"/>
              <a:t>  b</a:t>
            </a:r>
            <a:r>
              <a:rPr kumimoji="0" lang="en-US" altLang="zh-CN" sz="2800" b="1" baseline="-25000" dirty="0"/>
              <a:t>i+1 </a:t>
            </a:r>
            <a:r>
              <a:rPr kumimoji="0" lang="en-US" altLang="zh-CN" sz="2800" b="1" dirty="0"/>
              <a:t> ...  </a:t>
            </a:r>
            <a:r>
              <a:rPr kumimoji="0" lang="en-US" altLang="zh-CN" sz="2800" b="1" dirty="0" err="1"/>
              <a:t>b</a:t>
            </a:r>
            <a:r>
              <a:rPr kumimoji="0" lang="en-US" altLang="zh-CN" sz="2800" b="1" baseline="-25000" dirty="0" err="1"/>
              <a:t>n</a:t>
            </a:r>
            <a:endParaRPr kumimoji="0" lang="en-US" altLang="zh-CN" sz="2800" b="1" dirty="0"/>
          </a:p>
          <a:p>
            <a:pPr eaLnBrk="0" hangingPunct="0"/>
            <a:endParaRPr kumimoji="0" lang="en-US" altLang="zh-CN" sz="2800" b="1" dirty="0"/>
          </a:p>
        </p:txBody>
      </p:sp>
      <p:sp>
        <p:nvSpPr>
          <p:cNvPr id="39941" name="Line 5"/>
          <p:cNvSpPr>
            <a:spLocks noChangeShapeType="1"/>
          </p:cNvSpPr>
          <p:nvPr/>
        </p:nvSpPr>
        <p:spPr bwMode="auto">
          <a:xfrm>
            <a:off x="2645974" y="3993932"/>
            <a:ext cx="0" cy="1373188"/>
          </a:xfrm>
          <a:prstGeom prst="line">
            <a:avLst/>
          </a:prstGeom>
          <a:noFill/>
          <a:ln w="9525">
            <a:solidFill>
              <a:schemeClr val="accent1"/>
            </a:solidFill>
            <a:round/>
            <a:headEnd/>
            <a:tailEnd type="none" w="sm" len="sm"/>
          </a:ln>
        </p:spPr>
        <p:txBody>
          <a:bodyPr/>
          <a:lstStyle/>
          <a:p>
            <a:endParaRPr lang="zh-CN" altLang="en-US"/>
          </a:p>
        </p:txBody>
      </p:sp>
      <p:sp>
        <p:nvSpPr>
          <p:cNvPr id="39942" name="Text Box 6"/>
          <p:cNvSpPr txBox="1">
            <a:spLocks noChangeArrowheads="1"/>
          </p:cNvSpPr>
          <p:nvPr/>
        </p:nvSpPr>
        <p:spPr bwMode="auto">
          <a:xfrm>
            <a:off x="5095725" y="4198938"/>
            <a:ext cx="3490752" cy="1647825"/>
          </a:xfrm>
          <a:prstGeom prst="rect">
            <a:avLst/>
          </a:prstGeom>
          <a:noFill/>
          <a:ln w="9525">
            <a:noFill/>
            <a:miter lim="800000"/>
            <a:headEnd/>
            <a:tailEnd type="none" w="sm" len="sm"/>
          </a:ln>
        </p:spPr>
        <p:txBody>
          <a:bodyPr/>
          <a:lstStyle/>
          <a:p>
            <a:pPr eaLnBrk="0" hangingPunct="0"/>
            <a:r>
              <a:rPr kumimoji="0" lang="en-US" altLang="zh-CN" sz="2800" b="1"/>
              <a:t>a</a:t>
            </a:r>
            <a:r>
              <a:rPr kumimoji="0" lang="en-US" altLang="zh-CN" sz="2800" b="1" baseline="-25000"/>
              <a:t>1</a:t>
            </a:r>
            <a:r>
              <a:rPr kumimoji="0" lang="en-US" altLang="zh-CN" sz="2800" b="1"/>
              <a:t>  a</a:t>
            </a:r>
            <a:r>
              <a:rPr kumimoji="0" lang="en-US" altLang="zh-CN" sz="2800" b="1" baseline="-25000"/>
              <a:t>2</a:t>
            </a:r>
            <a:r>
              <a:rPr kumimoji="0" lang="en-US" altLang="zh-CN" sz="2800" b="1"/>
              <a:t>  ...  a</a:t>
            </a:r>
            <a:r>
              <a:rPr kumimoji="0" lang="en-US" altLang="zh-CN" sz="2800" b="1" baseline="-25000"/>
              <a:t>i</a:t>
            </a:r>
            <a:r>
              <a:rPr kumimoji="0" lang="en-US" altLang="zh-CN" sz="2800" b="1"/>
              <a:t>  b</a:t>
            </a:r>
            <a:r>
              <a:rPr kumimoji="0" lang="en-US" altLang="zh-CN" sz="2800" b="1" baseline="-25000"/>
              <a:t>i+1</a:t>
            </a:r>
            <a:r>
              <a:rPr kumimoji="0" lang="en-US" altLang="zh-CN" sz="2800" b="1"/>
              <a:t>  ...  b</a:t>
            </a:r>
            <a:r>
              <a:rPr kumimoji="0" lang="en-US" altLang="zh-CN" sz="2800" b="1" baseline="-25000"/>
              <a:t>n</a:t>
            </a:r>
            <a:endParaRPr kumimoji="0" lang="en-US" altLang="zh-CN" sz="2800" b="1"/>
          </a:p>
          <a:p>
            <a:pPr eaLnBrk="0" hangingPunct="0"/>
            <a:r>
              <a:rPr kumimoji="0" lang="en-US" altLang="zh-CN" sz="2800" b="1"/>
              <a:t>b</a:t>
            </a:r>
            <a:r>
              <a:rPr kumimoji="0" lang="en-US" altLang="zh-CN" sz="2800" b="1" baseline="-25000"/>
              <a:t>1</a:t>
            </a:r>
            <a:r>
              <a:rPr kumimoji="0" lang="en-US" altLang="zh-CN" sz="2800" b="1"/>
              <a:t>  b</a:t>
            </a:r>
            <a:r>
              <a:rPr kumimoji="0" lang="en-US" altLang="zh-CN" sz="2800" b="1" baseline="-25000"/>
              <a:t>2</a:t>
            </a:r>
            <a:r>
              <a:rPr kumimoji="0" lang="en-US" altLang="zh-CN" sz="2800" b="1"/>
              <a:t>  ...  b</a:t>
            </a:r>
            <a:r>
              <a:rPr kumimoji="0" lang="en-US" altLang="zh-CN" sz="2800" b="1" baseline="-25000"/>
              <a:t>i</a:t>
            </a:r>
            <a:r>
              <a:rPr kumimoji="0" lang="en-US" altLang="zh-CN" sz="2800" b="1"/>
              <a:t>  a</a:t>
            </a:r>
            <a:r>
              <a:rPr kumimoji="0" lang="en-US" altLang="zh-CN" sz="2800" b="1" baseline="-25000"/>
              <a:t>i+1 </a:t>
            </a:r>
            <a:r>
              <a:rPr kumimoji="0" lang="en-US" altLang="zh-CN" sz="2800" b="1"/>
              <a:t> ...  a</a:t>
            </a:r>
            <a:r>
              <a:rPr kumimoji="0" lang="en-US" altLang="zh-CN" sz="2800" b="1" baseline="-25000"/>
              <a:t>n</a:t>
            </a:r>
            <a:endParaRPr kumimoji="0" lang="en-US" altLang="zh-CN" sz="2800" b="1"/>
          </a:p>
          <a:p>
            <a:pPr eaLnBrk="0" hangingPunct="0"/>
            <a:endParaRPr kumimoji="0" lang="en-US" altLang="zh-CN" sz="2800" b="1"/>
          </a:p>
        </p:txBody>
      </p:sp>
      <p:sp>
        <p:nvSpPr>
          <p:cNvPr id="39943" name="AutoShape 7"/>
          <p:cNvSpPr>
            <a:spLocks noChangeArrowheads="1"/>
          </p:cNvSpPr>
          <p:nvPr/>
        </p:nvSpPr>
        <p:spPr bwMode="auto">
          <a:xfrm>
            <a:off x="4572000" y="4419600"/>
            <a:ext cx="506413" cy="481013"/>
          </a:xfrm>
          <a:prstGeom prst="rightArrow">
            <a:avLst>
              <a:gd name="adj1" fmla="val 50000"/>
              <a:gd name="adj2" fmla="val 26320"/>
            </a:avLst>
          </a:prstGeom>
          <a:noFill/>
          <a:ln w="9525">
            <a:solidFill>
              <a:schemeClr val="accent1"/>
            </a:solidFill>
            <a:miter lim="800000"/>
            <a:headEnd/>
            <a:tailEnd type="none" w="sm" len="sm"/>
          </a:ln>
        </p:spPr>
        <p:txBody>
          <a:bodyPr/>
          <a:lstStyle/>
          <a:p>
            <a:endParaRPr lang="zh-CN" altLang="en-US"/>
          </a:p>
        </p:txBody>
      </p:sp>
      <p:sp>
        <p:nvSpPr>
          <p:cNvPr id="39944" name="Text Box 8"/>
          <p:cNvSpPr txBox="1">
            <a:spLocks noChangeArrowheads="1"/>
          </p:cNvSpPr>
          <p:nvPr/>
        </p:nvSpPr>
        <p:spPr bwMode="auto">
          <a:xfrm>
            <a:off x="2206187" y="5656263"/>
            <a:ext cx="1795463" cy="1201737"/>
          </a:xfrm>
          <a:prstGeom prst="rect">
            <a:avLst/>
          </a:prstGeom>
          <a:noFill/>
          <a:ln w="9525">
            <a:noFill/>
            <a:miter lim="800000"/>
            <a:headEnd/>
            <a:tailEnd type="none" w="sm" len="sm"/>
          </a:ln>
        </p:spPr>
        <p:txBody>
          <a:bodyPr/>
          <a:lstStyle/>
          <a:p>
            <a:pPr algn="ctr" eaLnBrk="0" hangingPunct="0"/>
            <a:r>
              <a:rPr kumimoji="0" lang="zh-CN" altLang="en-US" sz="2800" b="1" dirty="0"/>
              <a:t>交叉前</a:t>
            </a:r>
          </a:p>
        </p:txBody>
      </p:sp>
      <p:sp>
        <p:nvSpPr>
          <p:cNvPr id="39945" name="Text Box 9"/>
          <p:cNvSpPr txBox="1">
            <a:spLocks noChangeArrowheads="1"/>
          </p:cNvSpPr>
          <p:nvPr/>
        </p:nvSpPr>
        <p:spPr bwMode="auto">
          <a:xfrm>
            <a:off x="6038850" y="5632607"/>
            <a:ext cx="1795463" cy="1201737"/>
          </a:xfrm>
          <a:prstGeom prst="rect">
            <a:avLst/>
          </a:prstGeom>
          <a:noFill/>
          <a:ln w="9525">
            <a:noFill/>
            <a:miter lim="800000"/>
            <a:headEnd/>
            <a:tailEnd type="none" w="sm" len="sm"/>
          </a:ln>
        </p:spPr>
        <p:txBody>
          <a:bodyPr/>
          <a:lstStyle/>
          <a:p>
            <a:pPr algn="ctr" eaLnBrk="0" hangingPunct="0"/>
            <a:r>
              <a:rPr lang="zh-CN" altLang="en-US" sz="2800" b="1" dirty="0"/>
              <a:t>交叉后</a:t>
            </a:r>
          </a:p>
        </p:txBody>
      </p:sp>
      <p:sp>
        <p:nvSpPr>
          <p:cNvPr id="39946" name="AutoShape 10"/>
          <p:cNvSpPr>
            <a:spLocks noChangeArrowheads="1"/>
          </p:cNvSpPr>
          <p:nvPr/>
        </p:nvSpPr>
        <p:spPr bwMode="auto">
          <a:xfrm>
            <a:off x="2729177" y="2645974"/>
            <a:ext cx="2205421" cy="893763"/>
          </a:xfrm>
          <a:prstGeom prst="wedgeRoundRectCallout">
            <a:avLst>
              <a:gd name="adj1" fmla="val -50731"/>
              <a:gd name="adj2" fmla="val 84616"/>
              <a:gd name="adj3" fmla="val 16667"/>
            </a:avLst>
          </a:prstGeom>
          <a:noFill/>
          <a:ln w="9525">
            <a:solidFill>
              <a:schemeClr val="accent1"/>
            </a:solidFill>
            <a:miter lim="800000"/>
            <a:headEnd/>
            <a:tailEnd type="none" w="sm" len="sm"/>
          </a:ln>
        </p:spPr>
        <p:txBody>
          <a:bodyPr/>
          <a:lstStyle/>
          <a:p>
            <a:pPr algn="ctr" eaLnBrk="0" hangingPunct="0"/>
            <a:r>
              <a:rPr lang="zh-CN" altLang="en-US" sz="2800" b="1" dirty="0"/>
              <a:t>交叉位置</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685800" y="609600"/>
            <a:ext cx="7772400" cy="5486400"/>
          </a:xfrm>
        </p:spPr>
        <p:txBody>
          <a:bodyPr/>
          <a:lstStyle/>
          <a:p>
            <a:pPr eaLnBrk="1" hangingPunct="1"/>
            <a:r>
              <a:rPr lang="zh-CN" altLang="en-US" sz="3200" b="1" dirty="0" smtClean="0"/>
              <a:t>变化交叉法 </a:t>
            </a:r>
          </a:p>
          <a:p>
            <a:pPr eaLnBrk="1" hangingPunct="1"/>
            <a:endParaRPr lang="zh-CN" altLang="en-US" dirty="0" smtClean="0"/>
          </a:p>
          <a:p>
            <a:pPr algn="just" eaLnBrk="1" hangingPunct="1">
              <a:buFont typeface="Wingdings" pitchFamily="2" charset="2"/>
              <a:buNone/>
            </a:pPr>
            <a:r>
              <a:rPr lang="zh-CN" altLang="en-US" sz="3200" b="1" dirty="0" smtClean="0"/>
              <a:t>          1 1 0 1 0 0 1 </a:t>
            </a:r>
          </a:p>
          <a:p>
            <a:pPr algn="just" eaLnBrk="1" hangingPunct="1">
              <a:buFont typeface="Wingdings" pitchFamily="2" charset="2"/>
              <a:buNone/>
            </a:pPr>
            <a:r>
              <a:rPr lang="zh-CN" altLang="en-US" sz="3200" b="1" dirty="0" smtClean="0"/>
              <a:t>          1 1 0 0 0 1 0</a:t>
            </a:r>
          </a:p>
          <a:p>
            <a:pPr eaLnBrk="1" hangingPunct="1">
              <a:buFont typeface="Wingdings" pitchFamily="2" charset="2"/>
              <a:buNone/>
            </a:pPr>
            <a:endParaRPr lang="zh-CN" altLang="en-US" sz="3200" b="1" dirty="0" smtClean="0"/>
          </a:p>
          <a:p>
            <a:pPr eaLnBrk="1" hangingPunct="1">
              <a:buFont typeface="Wingdings" pitchFamily="2" charset="2"/>
              <a:buNone/>
            </a:pPr>
            <a:r>
              <a:rPr lang="zh-CN" altLang="en-US" sz="3200" b="1" dirty="0" smtClean="0"/>
              <a:t>   由于两个父染色体的前三位完全一致，因此当交叉位选择在前三位时，其子染色体将与两个父染色体完全一致。变化交叉法就是在随机产生交叉位时，排除掉这样的交叉位。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685800" y="1219200"/>
            <a:ext cx="7772400" cy="4876800"/>
          </a:xfrm>
        </p:spPr>
        <p:txBody>
          <a:bodyPr/>
          <a:lstStyle/>
          <a:p>
            <a:pPr eaLnBrk="1" hangingPunct="1"/>
            <a:r>
              <a:rPr lang="zh-CN" altLang="en-US" sz="3200" b="1" dirty="0" smtClean="0"/>
              <a:t>多交叉位法 </a:t>
            </a:r>
          </a:p>
          <a:p>
            <a:pPr eaLnBrk="1" hangingPunct="1">
              <a:buFont typeface="Wingdings" pitchFamily="2" charset="2"/>
              <a:buNone/>
            </a:pPr>
            <a:endParaRPr lang="zh-CN" altLang="en-US" sz="3200" b="1" dirty="0" smtClean="0"/>
          </a:p>
          <a:p>
            <a:pPr eaLnBrk="1" hangingPunct="1">
              <a:buFont typeface="Wingdings" pitchFamily="2" charset="2"/>
              <a:buNone/>
            </a:pPr>
            <a:r>
              <a:rPr lang="zh-CN" altLang="en-US" sz="3200" b="1" dirty="0" smtClean="0"/>
              <a:t> 1 1 0 1 0 0 1               1 1 0 0 0 0 0</a:t>
            </a:r>
          </a:p>
          <a:p>
            <a:pPr eaLnBrk="1" hangingPunct="1">
              <a:buFont typeface="Wingdings" pitchFamily="2" charset="2"/>
              <a:buNone/>
            </a:pPr>
            <a:r>
              <a:rPr lang="zh-CN" altLang="en-US" sz="3200" b="1" dirty="0" smtClean="0"/>
              <a:t> 1 1 0 0 0 1 0               1 1 0 1 0 1 1</a:t>
            </a:r>
          </a:p>
        </p:txBody>
      </p:sp>
      <p:sp>
        <p:nvSpPr>
          <p:cNvPr id="41987" name="Line 14"/>
          <p:cNvSpPr>
            <a:spLocks noChangeShapeType="1"/>
          </p:cNvSpPr>
          <p:nvPr/>
        </p:nvSpPr>
        <p:spPr bwMode="auto">
          <a:xfrm>
            <a:off x="1326932" y="2286000"/>
            <a:ext cx="0" cy="1371600"/>
          </a:xfrm>
          <a:prstGeom prst="line">
            <a:avLst/>
          </a:prstGeom>
          <a:noFill/>
          <a:ln w="38100">
            <a:solidFill>
              <a:schemeClr val="tx1"/>
            </a:solidFill>
            <a:round/>
            <a:headEnd/>
            <a:tailEnd/>
          </a:ln>
        </p:spPr>
        <p:txBody>
          <a:bodyPr wrap="none"/>
          <a:lstStyle/>
          <a:p>
            <a:endParaRPr lang="zh-CN" altLang="en-US"/>
          </a:p>
        </p:txBody>
      </p:sp>
      <p:sp>
        <p:nvSpPr>
          <p:cNvPr id="41988" name="Line 15"/>
          <p:cNvSpPr>
            <a:spLocks noChangeShapeType="1"/>
          </p:cNvSpPr>
          <p:nvPr/>
        </p:nvSpPr>
        <p:spPr bwMode="auto">
          <a:xfrm>
            <a:off x="1906806" y="2286000"/>
            <a:ext cx="0" cy="1447800"/>
          </a:xfrm>
          <a:prstGeom prst="line">
            <a:avLst/>
          </a:prstGeom>
          <a:noFill/>
          <a:ln w="38100">
            <a:solidFill>
              <a:schemeClr val="tx1"/>
            </a:solidFill>
            <a:round/>
            <a:headEnd/>
            <a:tailEnd/>
          </a:ln>
        </p:spPr>
        <p:txBody>
          <a:bodyPr wrap="none"/>
          <a:lstStyle/>
          <a:p>
            <a:endParaRPr lang="zh-CN" altLang="en-US"/>
          </a:p>
        </p:txBody>
      </p:sp>
      <p:sp>
        <p:nvSpPr>
          <p:cNvPr id="41989" name="Line 16"/>
          <p:cNvSpPr>
            <a:spLocks noChangeShapeType="1"/>
          </p:cNvSpPr>
          <p:nvPr/>
        </p:nvSpPr>
        <p:spPr bwMode="auto">
          <a:xfrm>
            <a:off x="2469108" y="2286000"/>
            <a:ext cx="0" cy="1447800"/>
          </a:xfrm>
          <a:prstGeom prst="line">
            <a:avLst/>
          </a:prstGeom>
          <a:noFill/>
          <a:ln w="38100">
            <a:solidFill>
              <a:schemeClr val="tx1"/>
            </a:solidFill>
            <a:round/>
            <a:headEnd/>
            <a:tailEnd/>
          </a:ln>
        </p:spPr>
        <p:txBody>
          <a:bodyPr wrap="none"/>
          <a:lstStyle/>
          <a:p>
            <a:endParaRPr lang="zh-CN" altLang="en-US"/>
          </a:p>
        </p:txBody>
      </p:sp>
      <p:sp>
        <p:nvSpPr>
          <p:cNvPr id="41990" name="Line 17"/>
          <p:cNvSpPr>
            <a:spLocks noChangeShapeType="1"/>
          </p:cNvSpPr>
          <p:nvPr/>
        </p:nvSpPr>
        <p:spPr bwMode="auto">
          <a:xfrm>
            <a:off x="4593012" y="2286000"/>
            <a:ext cx="0" cy="1371600"/>
          </a:xfrm>
          <a:prstGeom prst="line">
            <a:avLst/>
          </a:prstGeom>
          <a:noFill/>
          <a:ln w="38100">
            <a:solidFill>
              <a:schemeClr val="tx1"/>
            </a:solidFill>
            <a:round/>
            <a:headEnd/>
            <a:tailEnd/>
          </a:ln>
        </p:spPr>
        <p:txBody>
          <a:bodyPr wrap="none"/>
          <a:lstStyle/>
          <a:p>
            <a:endParaRPr lang="zh-CN" altLang="en-US"/>
          </a:p>
        </p:txBody>
      </p:sp>
      <p:sp>
        <p:nvSpPr>
          <p:cNvPr id="41991" name="Line 18"/>
          <p:cNvSpPr>
            <a:spLocks noChangeShapeType="1"/>
          </p:cNvSpPr>
          <p:nvPr/>
        </p:nvSpPr>
        <p:spPr bwMode="auto">
          <a:xfrm>
            <a:off x="5157120" y="2286000"/>
            <a:ext cx="0" cy="1447800"/>
          </a:xfrm>
          <a:prstGeom prst="line">
            <a:avLst/>
          </a:prstGeom>
          <a:noFill/>
          <a:ln w="38100">
            <a:solidFill>
              <a:schemeClr val="tx1"/>
            </a:solidFill>
            <a:round/>
            <a:headEnd/>
            <a:tailEnd/>
          </a:ln>
        </p:spPr>
        <p:txBody>
          <a:bodyPr wrap="none"/>
          <a:lstStyle/>
          <a:p>
            <a:endParaRPr lang="zh-CN" altLang="en-US"/>
          </a:p>
        </p:txBody>
      </p:sp>
      <p:sp>
        <p:nvSpPr>
          <p:cNvPr id="41992" name="Line 19"/>
          <p:cNvSpPr>
            <a:spLocks noChangeShapeType="1"/>
          </p:cNvSpPr>
          <p:nvPr/>
        </p:nvSpPr>
        <p:spPr bwMode="auto">
          <a:xfrm>
            <a:off x="5703656" y="2286000"/>
            <a:ext cx="0" cy="1447800"/>
          </a:xfrm>
          <a:prstGeom prst="line">
            <a:avLst/>
          </a:prstGeom>
          <a:noFill/>
          <a:ln w="38100">
            <a:solidFill>
              <a:schemeClr val="tx1"/>
            </a:solidFill>
            <a:round/>
            <a:headEnd/>
            <a:tailEnd/>
          </a:ln>
        </p:spPr>
        <p:txBody>
          <a:bodyPr wrap="none"/>
          <a:lstStyle/>
          <a:p>
            <a:endParaRPr lang="zh-CN" altLang="en-US"/>
          </a:p>
        </p:txBody>
      </p:sp>
      <p:sp>
        <p:nvSpPr>
          <p:cNvPr id="41993" name="AutoShape 20"/>
          <p:cNvSpPr>
            <a:spLocks noChangeArrowheads="1"/>
          </p:cNvSpPr>
          <p:nvPr/>
        </p:nvSpPr>
        <p:spPr bwMode="auto">
          <a:xfrm>
            <a:off x="3071642" y="2695902"/>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zh-CN" altLang="en-US" dirty="0" smtClean="0">
                <a:latin typeface="Times New Roman" pitchFamily="18" charset="0"/>
              </a:rPr>
              <a:t>整数</a:t>
            </a:r>
            <a:r>
              <a:rPr lang="zh-CN" altLang="en-US" smtClean="0">
                <a:latin typeface="Times New Roman" pitchFamily="18" charset="0"/>
              </a:rPr>
              <a:t>编码的交叉规则</a:t>
            </a:r>
            <a:r>
              <a:rPr lang="zh-CN" altLang="en-US" smtClean="0"/>
              <a:t> </a:t>
            </a:r>
            <a:endParaRPr lang="zh-CN" altLang="en-US" dirty="0" smtClean="0"/>
          </a:p>
        </p:txBody>
      </p:sp>
      <p:sp>
        <p:nvSpPr>
          <p:cNvPr id="43011" name="Rectangle 3"/>
          <p:cNvSpPr>
            <a:spLocks noGrp="1" noChangeArrowheads="1"/>
          </p:cNvSpPr>
          <p:nvPr>
            <p:ph type="body" idx="1"/>
          </p:nvPr>
        </p:nvSpPr>
        <p:spPr>
          <a:xfrm>
            <a:off x="914400" y="1923392"/>
            <a:ext cx="7772400" cy="4096407"/>
          </a:xfrm>
        </p:spPr>
        <p:txBody>
          <a:bodyPr>
            <a:normAutofit/>
          </a:bodyPr>
          <a:lstStyle/>
          <a:p>
            <a:pPr eaLnBrk="1" hangingPunct="1"/>
            <a:r>
              <a:rPr lang="zh-CN" altLang="en-US" sz="3200" b="1" dirty="0" smtClean="0"/>
              <a:t>下面以旅行商问题为例，介绍几种整数编码的交叉规则。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遗传算法的三个主要操作</a:t>
            </a:r>
            <a:r>
              <a:rPr lang="zh-CN" altLang="en-US" smtClean="0"/>
              <a:t> </a:t>
            </a:r>
          </a:p>
        </p:txBody>
      </p:sp>
      <p:sp>
        <p:nvSpPr>
          <p:cNvPr id="17411" name="Rectangle 3"/>
          <p:cNvSpPr>
            <a:spLocks noGrp="1" noChangeArrowheads="1"/>
          </p:cNvSpPr>
          <p:nvPr>
            <p:ph type="body" idx="1"/>
          </p:nvPr>
        </p:nvSpPr>
        <p:spPr>
          <a:xfrm>
            <a:off x="914400" y="1907628"/>
            <a:ext cx="7772400" cy="4112172"/>
          </a:xfrm>
        </p:spPr>
        <p:txBody>
          <a:bodyPr>
            <a:normAutofit/>
          </a:bodyPr>
          <a:lstStyle/>
          <a:p>
            <a:pPr eaLnBrk="1" hangingPunct="1"/>
            <a:r>
              <a:rPr lang="zh-CN" altLang="en-US" sz="3200" b="1" dirty="0" smtClean="0"/>
              <a:t>选择</a:t>
            </a:r>
          </a:p>
          <a:p>
            <a:pPr eaLnBrk="1" hangingPunct="1"/>
            <a:r>
              <a:rPr lang="zh-CN" altLang="en-US" sz="3200" b="1" dirty="0" smtClean="0"/>
              <a:t>交叉</a:t>
            </a:r>
          </a:p>
          <a:p>
            <a:pPr eaLnBrk="1" hangingPunct="1"/>
            <a:r>
              <a:rPr lang="zh-CN" altLang="en-US" sz="3200" b="1" dirty="0" smtClean="0"/>
              <a:t>变异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dirty="0" smtClean="0">
                <a:latin typeface="Times New Roman" pitchFamily="18" charset="0"/>
              </a:rPr>
              <a:t>常规交叉法</a:t>
            </a:r>
            <a:r>
              <a:rPr lang="zh-CN" altLang="en-US" dirty="0" smtClean="0"/>
              <a:t> </a:t>
            </a:r>
          </a:p>
        </p:txBody>
      </p:sp>
      <p:sp>
        <p:nvSpPr>
          <p:cNvPr id="44035" name="Rectangle 3"/>
          <p:cNvSpPr>
            <a:spLocks noGrp="1" noChangeArrowheads="1"/>
          </p:cNvSpPr>
          <p:nvPr>
            <p:ph type="body" idx="1"/>
          </p:nvPr>
        </p:nvSpPr>
        <p:spPr>
          <a:xfrm>
            <a:off x="304800" y="1529255"/>
            <a:ext cx="8610600" cy="4566745"/>
          </a:xfrm>
        </p:spPr>
        <p:txBody>
          <a:bodyPr>
            <a:normAutofit/>
          </a:bodyPr>
          <a:lstStyle/>
          <a:p>
            <a:pPr eaLnBrk="1" hangingPunct="1"/>
            <a:r>
              <a:rPr lang="zh-CN" altLang="en-US" sz="2800" b="1" dirty="0" smtClean="0"/>
              <a:t>随机选取一个交叉位，子代1交叉位之前的基因选自父代1交叉位之间的基因，交叉位之后的基因，从父代2中按顺序选取那些没有出现过的基因。</a:t>
            </a:r>
          </a:p>
          <a:p>
            <a:pPr eaLnBrk="1" hangingPunct="1">
              <a:lnSpc>
                <a:spcPct val="90000"/>
              </a:lnSpc>
            </a:pPr>
            <a:endParaRPr lang="zh-CN" altLang="en-US" sz="2800" b="1" dirty="0" smtClean="0"/>
          </a:p>
          <a:p>
            <a:pPr algn="just" eaLnBrk="1" hangingPunct="1">
              <a:lnSpc>
                <a:spcPct val="90000"/>
              </a:lnSpc>
              <a:buFont typeface="Wingdings" pitchFamily="2" charset="2"/>
              <a:buNone/>
            </a:pPr>
            <a:r>
              <a:rPr lang="zh-CN" altLang="en-US" sz="2800" b="1" dirty="0" smtClean="0"/>
              <a:t>                        交叉位                                    交叉位</a:t>
            </a:r>
          </a:p>
          <a:p>
            <a:pPr algn="just" eaLnBrk="1" hangingPunct="1">
              <a:lnSpc>
                <a:spcPct val="90000"/>
              </a:lnSpc>
              <a:buFont typeface="Wingdings" pitchFamily="2" charset="2"/>
              <a:buNone/>
            </a:pPr>
            <a:r>
              <a:rPr lang="zh-CN" altLang="en-US" sz="2800" b="1" dirty="0" smtClean="0"/>
              <a:t> </a:t>
            </a:r>
            <a:br>
              <a:rPr lang="zh-CN" altLang="en-US" sz="2800" b="1" dirty="0" smtClean="0"/>
            </a:br>
            <a:r>
              <a:rPr lang="zh-CN" altLang="en-US" sz="2800" b="1" dirty="0" smtClean="0"/>
              <a:t>父代1：1 2 3 4  5 6 7 8          子代1：1 2 3 4  5 7 8 6</a:t>
            </a:r>
          </a:p>
          <a:p>
            <a:pPr algn="just" eaLnBrk="1" hangingPunct="1">
              <a:lnSpc>
                <a:spcPct val="90000"/>
              </a:lnSpc>
              <a:buFont typeface="Wingdings" pitchFamily="2" charset="2"/>
              <a:buNone/>
            </a:pPr>
            <a:r>
              <a:rPr lang="zh-CN" altLang="en-US" sz="2800" b="1" dirty="0" smtClean="0"/>
              <a:t>    父代2：5 2 1 7 3 8 4 6          子代2：5 2 1 7  3 4 6 8</a:t>
            </a:r>
          </a:p>
          <a:p>
            <a:pPr eaLnBrk="1" hangingPunct="1">
              <a:lnSpc>
                <a:spcPct val="90000"/>
              </a:lnSpc>
              <a:buNone/>
            </a:pPr>
            <a:endParaRPr lang="zh-CN" altLang="en-US" sz="2800" b="1" dirty="0" smtClean="0"/>
          </a:p>
        </p:txBody>
      </p:sp>
      <p:sp>
        <p:nvSpPr>
          <p:cNvPr id="44036" name="Line 4"/>
          <p:cNvSpPr>
            <a:spLocks noChangeShapeType="1"/>
          </p:cNvSpPr>
          <p:nvPr/>
        </p:nvSpPr>
        <p:spPr bwMode="auto">
          <a:xfrm>
            <a:off x="2874574" y="4117402"/>
            <a:ext cx="0" cy="1066800"/>
          </a:xfrm>
          <a:prstGeom prst="line">
            <a:avLst/>
          </a:prstGeom>
          <a:noFill/>
          <a:ln w="38100">
            <a:solidFill>
              <a:schemeClr val="tx1"/>
            </a:solidFill>
            <a:round/>
            <a:headEnd/>
            <a:tailEnd/>
          </a:ln>
        </p:spPr>
        <p:txBody>
          <a:bodyPr wrap="none"/>
          <a:lstStyle/>
          <a:p>
            <a:endParaRPr lang="zh-CN" altLang="en-US"/>
          </a:p>
        </p:txBody>
      </p:sp>
      <p:sp>
        <p:nvSpPr>
          <p:cNvPr id="44037" name="Line 5"/>
          <p:cNvSpPr>
            <a:spLocks noChangeShapeType="1"/>
          </p:cNvSpPr>
          <p:nvPr/>
        </p:nvSpPr>
        <p:spPr bwMode="auto">
          <a:xfrm>
            <a:off x="6810688" y="4117402"/>
            <a:ext cx="0" cy="1066800"/>
          </a:xfrm>
          <a:prstGeom prst="line">
            <a:avLst/>
          </a:prstGeom>
          <a:noFill/>
          <a:ln w="38100">
            <a:solidFill>
              <a:schemeClr val="tx1"/>
            </a:solidFill>
            <a:round/>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0"/>
            <a:ext cx="7772400" cy="1143000"/>
          </a:xfrm>
        </p:spPr>
        <p:txBody>
          <a:bodyPr/>
          <a:lstStyle/>
          <a:p>
            <a:pPr eaLnBrk="1" hangingPunct="1">
              <a:defRPr/>
            </a:pPr>
            <a:r>
              <a:rPr lang="zh-CN" altLang="en-US" dirty="0" smtClean="0">
                <a:latin typeface="Times New Roman" pitchFamily="18" charset="0"/>
              </a:rPr>
              <a:t>基于次序的交叉法</a:t>
            </a:r>
            <a:r>
              <a:rPr lang="zh-CN" altLang="en-US" dirty="0" smtClean="0"/>
              <a:t> </a:t>
            </a:r>
          </a:p>
        </p:txBody>
      </p:sp>
      <p:sp>
        <p:nvSpPr>
          <p:cNvPr id="45059" name="Rectangle 3"/>
          <p:cNvSpPr>
            <a:spLocks noGrp="1" noChangeArrowheads="1"/>
          </p:cNvSpPr>
          <p:nvPr>
            <p:ph type="body" idx="1"/>
          </p:nvPr>
        </p:nvSpPr>
        <p:spPr>
          <a:xfrm>
            <a:off x="457199" y="1143000"/>
            <a:ext cx="8182303" cy="4953000"/>
          </a:xfrm>
        </p:spPr>
        <p:txBody>
          <a:bodyPr/>
          <a:lstStyle/>
          <a:p>
            <a:pPr algn="just" eaLnBrk="1" hangingPunct="1">
              <a:buFont typeface="Wingdings" pitchFamily="2" charset="2"/>
              <a:buNone/>
            </a:pPr>
            <a:r>
              <a:rPr lang="zh-CN" altLang="en-US" sz="2800" b="1" dirty="0" smtClean="0"/>
              <a:t>父代1:       1   2   3   4   5   6   7    8   9  10</a:t>
            </a:r>
          </a:p>
          <a:p>
            <a:pPr algn="just" eaLnBrk="1" hangingPunct="1">
              <a:buFont typeface="Wingdings" pitchFamily="2" charset="2"/>
              <a:buNone/>
            </a:pPr>
            <a:r>
              <a:rPr lang="zh-CN" altLang="en-US" sz="2800" b="1" dirty="0" smtClean="0"/>
              <a:t>父代2:       5   9   2   4   6   1  10   7   3   8</a:t>
            </a:r>
          </a:p>
          <a:p>
            <a:pPr algn="just" eaLnBrk="1" hangingPunct="1">
              <a:buFont typeface="Wingdings" pitchFamily="2" charset="2"/>
              <a:buNone/>
            </a:pPr>
            <a:r>
              <a:rPr lang="zh-CN" altLang="en-US" sz="2800" b="1" dirty="0" smtClean="0"/>
              <a:t>所选位置:     *   *        *              *</a:t>
            </a:r>
          </a:p>
          <a:p>
            <a:pPr algn="just" eaLnBrk="1" hangingPunct="1">
              <a:buFont typeface="Wingdings" pitchFamily="2" charset="2"/>
              <a:buNone/>
            </a:pPr>
            <a:endParaRPr lang="zh-CN" altLang="en-US" sz="2800" b="1" dirty="0" smtClean="0"/>
          </a:p>
          <a:p>
            <a:pPr algn="just" eaLnBrk="1" hangingPunct="1">
              <a:buFont typeface="Wingdings" pitchFamily="2" charset="2"/>
              <a:buNone/>
            </a:pPr>
            <a:r>
              <a:rPr lang="zh-CN" altLang="en-US" sz="2400" b="1" dirty="0" smtClean="0"/>
              <a:t>     父代1中与所选位置相对应的数字为：2、3、5、8。从父代2中找出这些数字，并去除它们，其中</a:t>
            </a:r>
            <a:r>
              <a:rPr lang="en-US" altLang="zh-CN" sz="2400" b="1" dirty="0" smtClean="0"/>
              <a:t>b</a:t>
            </a:r>
            <a:r>
              <a:rPr lang="zh-CN" altLang="en-US" sz="2400" b="1" dirty="0" smtClean="0"/>
              <a:t>表示空位置：</a:t>
            </a:r>
          </a:p>
          <a:p>
            <a:pPr algn="just" eaLnBrk="1" hangingPunct="1">
              <a:buFont typeface="Wingdings" pitchFamily="2" charset="2"/>
              <a:buNone/>
            </a:pPr>
            <a:r>
              <a:rPr lang="zh-CN" altLang="en-US" sz="2400" b="1" dirty="0" smtClean="0"/>
              <a:t>     父代2: </a:t>
            </a:r>
            <a:r>
              <a:rPr lang="en-US" altLang="zh-CN" sz="2400" b="1" dirty="0" smtClean="0"/>
              <a:t>b   9   b   4   6   1  10   7   b   </a:t>
            </a:r>
            <a:r>
              <a:rPr lang="en-US" altLang="zh-CN" sz="2400" b="1" dirty="0" err="1" smtClean="0"/>
              <a:t>b</a:t>
            </a:r>
            <a:endParaRPr lang="en-US" altLang="zh-CN" sz="2400" b="1" dirty="0" smtClean="0"/>
          </a:p>
          <a:p>
            <a:pPr algn="just" eaLnBrk="1" hangingPunct="1">
              <a:buFont typeface="Wingdings" pitchFamily="2" charset="2"/>
              <a:buNone/>
            </a:pPr>
            <a:r>
              <a:rPr lang="zh-CN" altLang="en-US" sz="2400" b="1" dirty="0" smtClean="0"/>
              <a:t>     </a:t>
            </a:r>
            <a:endParaRPr lang="en-US" altLang="zh-CN" sz="2400" b="1" dirty="0" smtClean="0"/>
          </a:p>
          <a:p>
            <a:pPr algn="just" eaLnBrk="1" hangingPunct="1">
              <a:buFont typeface="Wingdings" pitchFamily="2" charset="2"/>
              <a:buNone/>
            </a:pPr>
            <a:r>
              <a:rPr lang="en-US" altLang="zh-CN" sz="2400" b="1" dirty="0" smtClean="0"/>
              <a:t>     </a:t>
            </a:r>
            <a:r>
              <a:rPr lang="zh-CN" altLang="en-US" sz="2400" b="1" dirty="0" smtClean="0"/>
              <a:t>用2、3、5、8依次填入上述父代2的空位置中，得到子代1：</a:t>
            </a:r>
          </a:p>
          <a:p>
            <a:pPr algn="just" eaLnBrk="1" hangingPunct="1">
              <a:buFont typeface="Wingdings" pitchFamily="2" charset="2"/>
              <a:buNone/>
            </a:pPr>
            <a:r>
              <a:rPr lang="zh-CN" altLang="en-US" sz="2400" b="1" dirty="0" smtClean="0"/>
              <a:t>     子代1: 2   9   3   4   6   1  10   7   5   8</a:t>
            </a:r>
          </a:p>
          <a:p>
            <a:pPr eaLnBrk="1" hangingPunct="1">
              <a:buFont typeface="Wingdings" pitchFamily="2" charset="2"/>
              <a:buNone/>
            </a:pPr>
            <a:endParaRPr lang="zh-CN" alt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0"/>
            <a:ext cx="7772400" cy="1143000"/>
          </a:xfrm>
        </p:spPr>
        <p:txBody>
          <a:bodyPr/>
          <a:lstStyle/>
          <a:p>
            <a:pPr eaLnBrk="1" hangingPunct="1">
              <a:defRPr/>
            </a:pPr>
            <a:r>
              <a:rPr lang="zh-CN" altLang="en-US" dirty="0" smtClean="0">
                <a:latin typeface="Times New Roman" pitchFamily="18" charset="0"/>
              </a:rPr>
              <a:t>基于部分映射的交叉法</a:t>
            </a:r>
            <a:r>
              <a:rPr lang="zh-CN" altLang="en-US" dirty="0" smtClean="0"/>
              <a:t> </a:t>
            </a:r>
          </a:p>
        </p:txBody>
      </p:sp>
      <p:sp>
        <p:nvSpPr>
          <p:cNvPr id="46083" name="Rectangle 3"/>
          <p:cNvSpPr>
            <a:spLocks noGrp="1" noChangeArrowheads="1"/>
          </p:cNvSpPr>
          <p:nvPr>
            <p:ph type="body" idx="1"/>
          </p:nvPr>
        </p:nvSpPr>
        <p:spPr>
          <a:xfrm>
            <a:off x="685800" y="1261240"/>
            <a:ext cx="7772400" cy="4834759"/>
          </a:xfrm>
        </p:spPr>
        <p:txBody>
          <a:bodyPr/>
          <a:lstStyle/>
          <a:p>
            <a:pPr eaLnBrk="1" hangingPunct="1"/>
            <a:r>
              <a:rPr lang="zh-CN" altLang="en-US" sz="2800" b="1" dirty="0" smtClean="0"/>
              <a:t>对于两个选定的父代染色体父代1和父代2，随机产生两个位置，两个父代在这两个位置之间的基因产生对应对，然后用这种对应对分别去替换两个父代的基因，从而产生两个子代。</a:t>
            </a:r>
          </a:p>
          <a:p>
            <a:pPr eaLnBrk="1" hangingPunct="1">
              <a:lnSpc>
                <a:spcPct val="90000"/>
              </a:lnSpc>
            </a:pPr>
            <a:endParaRPr lang="en-US" altLang="zh-CN" dirty="0" smtClean="0"/>
          </a:p>
          <a:p>
            <a:pPr eaLnBrk="1" hangingPunct="1">
              <a:lnSpc>
                <a:spcPct val="90000"/>
              </a:lnSpc>
            </a:pPr>
            <a:endParaRPr lang="zh-CN" altLang="en-US" dirty="0" smtClean="0"/>
          </a:p>
          <a:p>
            <a:pPr algn="just" eaLnBrk="1" hangingPunct="1">
              <a:lnSpc>
                <a:spcPct val="90000"/>
              </a:lnSpc>
              <a:buFont typeface="Wingdings" pitchFamily="2" charset="2"/>
              <a:buNone/>
            </a:pPr>
            <a:r>
              <a:rPr lang="zh-CN" altLang="en-US" dirty="0" smtClean="0"/>
              <a:t>         </a:t>
            </a:r>
            <a:r>
              <a:rPr lang="zh-CN" altLang="en-US" b="1" dirty="0" smtClean="0"/>
              <a:t>父代1：2 6 4 </a:t>
            </a:r>
            <a:r>
              <a:rPr lang="zh-CN" altLang="en-US" b="1" dirty="0" smtClean="0">
                <a:solidFill>
                  <a:srgbClr val="FF0000"/>
                </a:solidFill>
              </a:rPr>
              <a:t>3 8 1 </a:t>
            </a:r>
            <a:r>
              <a:rPr lang="zh-CN" altLang="en-US" b="1" dirty="0" smtClean="0"/>
              <a:t>5 7 9</a:t>
            </a:r>
          </a:p>
          <a:p>
            <a:pPr algn="just" eaLnBrk="1" hangingPunct="1">
              <a:lnSpc>
                <a:spcPct val="90000"/>
              </a:lnSpc>
              <a:buFont typeface="Wingdings" pitchFamily="2" charset="2"/>
              <a:buNone/>
            </a:pPr>
            <a:r>
              <a:rPr lang="zh-CN" altLang="en-US" b="1" dirty="0" smtClean="0"/>
              <a:t>         父代2：8 5 1 </a:t>
            </a:r>
            <a:r>
              <a:rPr lang="zh-CN" altLang="en-US" b="1" dirty="0" smtClean="0">
                <a:solidFill>
                  <a:srgbClr val="FF0000"/>
                </a:solidFill>
              </a:rPr>
              <a:t>7 6 2 </a:t>
            </a:r>
            <a:r>
              <a:rPr lang="zh-CN" altLang="en-US" b="1" dirty="0" smtClean="0"/>
              <a:t>4 3 9</a:t>
            </a:r>
          </a:p>
          <a:p>
            <a:pPr eaLnBrk="1" hangingPunct="1">
              <a:lnSpc>
                <a:spcPct val="90000"/>
              </a:lnSpc>
            </a:pPr>
            <a:endParaRPr lang="zh-CN" altLang="en-US" b="1" dirty="0" smtClean="0"/>
          </a:p>
          <a:p>
            <a:pPr eaLnBrk="1" hangingPunct="1">
              <a:lnSpc>
                <a:spcPct val="90000"/>
              </a:lnSpc>
              <a:buFont typeface="Wingdings" pitchFamily="2" charset="2"/>
              <a:buNone/>
            </a:pPr>
            <a:r>
              <a:rPr lang="zh-CN" altLang="en-US" b="1" dirty="0" smtClean="0"/>
              <a:t>         子代1：1 8 4 7 6 2 5 3 9 </a:t>
            </a:r>
          </a:p>
        </p:txBody>
      </p:sp>
      <p:sp>
        <p:nvSpPr>
          <p:cNvPr id="46084" name="AutoShape 4"/>
          <p:cNvSpPr>
            <a:spLocks noChangeArrowheads="1"/>
          </p:cNvSpPr>
          <p:nvPr/>
        </p:nvSpPr>
        <p:spPr bwMode="auto">
          <a:xfrm>
            <a:off x="4953000" y="3200400"/>
            <a:ext cx="3276600" cy="533400"/>
          </a:xfrm>
          <a:prstGeom prst="wedgeRoundRectCallout">
            <a:avLst>
              <a:gd name="adj1" fmla="val -86190"/>
              <a:gd name="adj2" fmla="val 72917"/>
              <a:gd name="adj3" fmla="val 16667"/>
            </a:avLst>
          </a:prstGeom>
          <a:solidFill>
            <a:schemeClr val="accent1"/>
          </a:solidFill>
          <a:ln w="9525">
            <a:solidFill>
              <a:schemeClr val="tx1"/>
            </a:solidFill>
            <a:miter lim="800000"/>
            <a:headEnd/>
            <a:tailEnd/>
          </a:ln>
        </p:spPr>
        <p:txBody>
          <a:bodyPr/>
          <a:lstStyle/>
          <a:p>
            <a:pPr algn="ctr"/>
            <a:r>
              <a:rPr lang="zh-CN" altLang="en-US">
                <a:solidFill>
                  <a:schemeClr val="bg1"/>
                </a:solidFill>
              </a:rPr>
              <a:t>对应对：3:7  8:6  1:2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变异规则</a:t>
            </a:r>
          </a:p>
        </p:txBody>
      </p:sp>
      <p:sp>
        <p:nvSpPr>
          <p:cNvPr id="47107" name="Rectangle 3"/>
          <p:cNvSpPr>
            <a:spLocks noGrp="1" noChangeArrowheads="1"/>
          </p:cNvSpPr>
          <p:nvPr>
            <p:ph type="body" idx="1"/>
          </p:nvPr>
        </p:nvSpPr>
        <p:spPr>
          <a:xfrm>
            <a:off x="914400" y="1907628"/>
            <a:ext cx="7772400" cy="4112172"/>
          </a:xfrm>
        </p:spPr>
        <p:txBody>
          <a:bodyPr>
            <a:normAutofit/>
          </a:bodyPr>
          <a:lstStyle/>
          <a:p>
            <a:pPr eaLnBrk="1" hangingPunct="1"/>
            <a:r>
              <a:rPr lang="zh-CN" altLang="en-US" sz="3200" b="1" dirty="0" smtClean="0"/>
              <a:t>二进制编码中的变异</a:t>
            </a:r>
          </a:p>
          <a:p>
            <a:pPr eaLnBrk="1" hangingPunct="1"/>
            <a:r>
              <a:rPr lang="zh-CN" altLang="en-US" sz="3200" b="1" dirty="0" smtClean="0"/>
              <a:t>整数编码中的变异</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二进制编码中的变异</a:t>
            </a:r>
          </a:p>
        </p:txBody>
      </p:sp>
      <p:sp>
        <p:nvSpPr>
          <p:cNvPr id="48131" name="Rectangle 3"/>
          <p:cNvSpPr>
            <a:spLocks noGrp="1" noChangeArrowheads="1"/>
          </p:cNvSpPr>
          <p:nvPr>
            <p:ph type="body" idx="1"/>
          </p:nvPr>
        </p:nvSpPr>
        <p:spPr>
          <a:xfrm>
            <a:off x="685800" y="1981200"/>
            <a:ext cx="7772400" cy="4876800"/>
          </a:xfrm>
        </p:spPr>
        <p:txBody>
          <a:bodyPr/>
          <a:lstStyle/>
          <a:p>
            <a:pPr eaLnBrk="1" hangingPunct="1"/>
            <a:r>
              <a:rPr lang="zh-CN" altLang="en-US" sz="3200" b="1" dirty="0" smtClean="0"/>
              <a:t>当问题以二进制编码形式表示时，随机的产生一个变异位，被选中的基因由“0”变为“1”，或者由“1”变为“0”。 </a:t>
            </a:r>
          </a:p>
          <a:p>
            <a:pPr eaLnBrk="1" hangingPunct="1"/>
            <a:endParaRPr lang="zh-CN" altLang="en-US" dirty="0" smtClean="0"/>
          </a:p>
          <a:p>
            <a:pPr eaLnBrk="1" hangingPunct="1">
              <a:buFont typeface="Wingdings" pitchFamily="2" charset="2"/>
              <a:buNone/>
            </a:pPr>
            <a:r>
              <a:rPr lang="zh-CN" altLang="en-US" b="1" dirty="0" smtClean="0"/>
              <a:t>           变异前                   变异后</a:t>
            </a:r>
          </a:p>
          <a:p>
            <a:pPr eaLnBrk="1" hangingPunct="1">
              <a:buFont typeface="Wingdings" pitchFamily="2" charset="2"/>
              <a:buNone/>
            </a:pPr>
            <a:r>
              <a:rPr lang="zh-CN" altLang="en-US" b="1" dirty="0" smtClean="0"/>
              <a:t>        1 1 0 1 1 0 1          1 1 0 1 0 0 1 </a:t>
            </a:r>
          </a:p>
          <a:p>
            <a:pPr eaLnBrk="1" hangingPunct="1">
              <a:buFont typeface="Wingdings" pitchFamily="2" charset="2"/>
              <a:buNone/>
            </a:pPr>
            <a:endParaRPr lang="zh-CN" altLang="en-US" b="1" dirty="0" smtClean="0"/>
          </a:p>
          <a:p>
            <a:pPr eaLnBrk="1" hangingPunct="1">
              <a:buFont typeface="Wingdings" pitchFamily="2" charset="2"/>
              <a:buNone/>
            </a:pPr>
            <a:r>
              <a:rPr lang="zh-CN" altLang="en-US" b="1" dirty="0" smtClean="0"/>
              <a:t>              变异位</a:t>
            </a:r>
          </a:p>
        </p:txBody>
      </p:sp>
      <p:sp>
        <p:nvSpPr>
          <p:cNvPr id="48132" name="Line 8"/>
          <p:cNvSpPr>
            <a:spLocks noChangeShapeType="1"/>
          </p:cNvSpPr>
          <p:nvPr/>
        </p:nvSpPr>
        <p:spPr bwMode="auto">
          <a:xfrm>
            <a:off x="2312258" y="4924084"/>
            <a:ext cx="0" cy="381000"/>
          </a:xfrm>
          <a:prstGeom prst="line">
            <a:avLst/>
          </a:prstGeom>
          <a:noFill/>
          <a:ln w="38100">
            <a:solidFill>
              <a:schemeClr val="tx1"/>
            </a:solidFill>
            <a:round/>
            <a:headEnd type="triangle" w="med" len="me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整数编码中的变异</a:t>
            </a:r>
          </a:p>
        </p:txBody>
      </p:sp>
      <p:sp>
        <p:nvSpPr>
          <p:cNvPr id="49155" name="Rectangle 3"/>
          <p:cNvSpPr>
            <a:spLocks noGrp="1" noChangeArrowheads="1"/>
          </p:cNvSpPr>
          <p:nvPr>
            <p:ph type="body" idx="1"/>
          </p:nvPr>
        </p:nvSpPr>
        <p:spPr>
          <a:xfrm>
            <a:off x="685800" y="1686910"/>
            <a:ext cx="7772400" cy="4409090"/>
          </a:xfrm>
        </p:spPr>
        <p:txBody>
          <a:bodyPr/>
          <a:lstStyle/>
          <a:p>
            <a:pPr eaLnBrk="1" hangingPunct="1"/>
            <a:r>
              <a:rPr lang="zh-CN" altLang="en-US" sz="3200" b="1" dirty="0" smtClean="0"/>
              <a:t>基于位置的变异</a:t>
            </a:r>
          </a:p>
          <a:p>
            <a:pPr eaLnBrk="1" hangingPunct="1"/>
            <a:r>
              <a:rPr lang="zh-CN" altLang="en-US" sz="3200" b="1" dirty="0" smtClean="0"/>
              <a:t>随机的产生两个变异位，然后将第二个变异位上的基因移动到第一变异位之前。 </a:t>
            </a:r>
          </a:p>
          <a:p>
            <a:pPr eaLnBrk="1" hangingPunct="1">
              <a:buFont typeface="Wingdings" pitchFamily="2" charset="2"/>
              <a:buNone/>
            </a:pPr>
            <a:endParaRPr lang="zh-CN" altLang="en-US" dirty="0" smtClean="0"/>
          </a:p>
          <a:p>
            <a:pPr eaLnBrk="1" hangingPunct="1">
              <a:buFont typeface="Wingdings" pitchFamily="2" charset="2"/>
              <a:buNone/>
            </a:pPr>
            <a:r>
              <a:rPr lang="zh-CN" altLang="en-US" sz="2800" b="1" dirty="0" smtClean="0"/>
              <a:t>      2 1 3 6 4 5 7          2 4 1 3 6 5 7 </a:t>
            </a:r>
          </a:p>
          <a:p>
            <a:pPr eaLnBrk="1" hangingPunct="1">
              <a:buFont typeface="Wingdings" pitchFamily="2" charset="2"/>
              <a:buNone/>
            </a:pPr>
            <a:endParaRPr lang="zh-CN" altLang="en-US" sz="2800" b="1" dirty="0" smtClean="0"/>
          </a:p>
          <a:p>
            <a:pPr eaLnBrk="1" hangingPunct="1">
              <a:buFont typeface="Wingdings" pitchFamily="2" charset="2"/>
              <a:buNone/>
            </a:pPr>
            <a:r>
              <a:rPr lang="zh-CN" altLang="en-US" sz="2800" b="1" dirty="0" smtClean="0"/>
              <a:t>         变异前                     变异后</a:t>
            </a:r>
          </a:p>
        </p:txBody>
      </p:sp>
      <p:sp>
        <p:nvSpPr>
          <p:cNvPr id="49156" name="Line 4"/>
          <p:cNvSpPr>
            <a:spLocks noChangeShapeType="1"/>
          </p:cNvSpPr>
          <p:nvPr/>
        </p:nvSpPr>
        <p:spPr bwMode="auto">
          <a:xfrm flipV="1">
            <a:off x="1558755" y="4221163"/>
            <a:ext cx="0" cy="533400"/>
          </a:xfrm>
          <a:prstGeom prst="line">
            <a:avLst/>
          </a:prstGeom>
          <a:noFill/>
          <a:ln w="38100">
            <a:solidFill>
              <a:schemeClr val="tx1"/>
            </a:solidFill>
            <a:round/>
            <a:headEnd/>
            <a:tailEnd type="triangle" w="med" len="med"/>
          </a:ln>
        </p:spPr>
        <p:txBody>
          <a:bodyPr wrap="none"/>
          <a:lstStyle/>
          <a:p>
            <a:endParaRPr lang="zh-CN" altLang="en-US"/>
          </a:p>
        </p:txBody>
      </p:sp>
      <p:sp>
        <p:nvSpPr>
          <p:cNvPr id="49157" name="Line 5"/>
          <p:cNvSpPr>
            <a:spLocks noChangeShapeType="1"/>
          </p:cNvSpPr>
          <p:nvPr/>
        </p:nvSpPr>
        <p:spPr bwMode="auto">
          <a:xfrm flipV="1">
            <a:off x="2298795" y="4221163"/>
            <a:ext cx="0" cy="533400"/>
          </a:xfrm>
          <a:prstGeom prst="line">
            <a:avLst/>
          </a:prstGeom>
          <a:noFill/>
          <a:ln w="38100">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endParaRPr lang="zh-CN" altLang="en-US" smtClean="0"/>
          </a:p>
        </p:txBody>
      </p:sp>
      <p:sp>
        <p:nvSpPr>
          <p:cNvPr id="50179" name="Rectangle 3"/>
          <p:cNvSpPr>
            <a:spLocks noGrp="1" noChangeArrowheads="1"/>
          </p:cNvSpPr>
          <p:nvPr>
            <p:ph type="body" idx="1"/>
          </p:nvPr>
        </p:nvSpPr>
        <p:spPr>
          <a:xfrm>
            <a:off x="685800" y="1560786"/>
            <a:ext cx="7772400" cy="4535214"/>
          </a:xfrm>
        </p:spPr>
        <p:txBody>
          <a:bodyPr/>
          <a:lstStyle/>
          <a:p>
            <a:pPr eaLnBrk="1" hangingPunct="1">
              <a:lnSpc>
                <a:spcPct val="90000"/>
              </a:lnSpc>
            </a:pPr>
            <a:r>
              <a:rPr lang="zh-CN" altLang="en-US" sz="3200" b="1" dirty="0" smtClean="0"/>
              <a:t>基于次序的变异</a:t>
            </a:r>
          </a:p>
          <a:p>
            <a:pPr eaLnBrk="1" hangingPunct="1"/>
            <a:r>
              <a:rPr lang="zh-CN" altLang="en-US" sz="3200" b="1" dirty="0" smtClean="0"/>
              <a:t>随机的产生两个变异位，然后交换这两个变异位上的基因。 </a:t>
            </a:r>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buFont typeface="Wingdings" pitchFamily="2" charset="2"/>
              <a:buNone/>
            </a:pPr>
            <a:r>
              <a:rPr lang="zh-CN" altLang="en-US" sz="2800" b="1" dirty="0" smtClean="0"/>
              <a:t>      2 1 3 6 4 5 7          2 4 3 6 1 5 7 </a:t>
            </a:r>
          </a:p>
          <a:p>
            <a:pPr eaLnBrk="1" hangingPunct="1">
              <a:lnSpc>
                <a:spcPct val="90000"/>
              </a:lnSpc>
              <a:buFont typeface="Wingdings" pitchFamily="2" charset="2"/>
              <a:buNone/>
            </a:pPr>
            <a:endParaRPr lang="zh-CN" altLang="en-US" sz="2800" b="1" dirty="0" smtClean="0"/>
          </a:p>
          <a:p>
            <a:pPr eaLnBrk="1" hangingPunct="1">
              <a:lnSpc>
                <a:spcPct val="90000"/>
              </a:lnSpc>
              <a:buFont typeface="Wingdings" pitchFamily="2" charset="2"/>
              <a:buNone/>
            </a:pPr>
            <a:endParaRPr lang="zh-CN" altLang="en-US" sz="2800" b="1" dirty="0" smtClean="0"/>
          </a:p>
          <a:p>
            <a:pPr eaLnBrk="1" hangingPunct="1">
              <a:lnSpc>
                <a:spcPct val="90000"/>
              </a:lnSpc>
              <a:buFont typeface="Wingdings" pitchFamily="2" charset="2"/>
              <a:buNone/>
            </a:pPr>
            <a:r>
              <a:rPr lang="zh-CN" altLang="en-US" sz="2800" b="1" dirty="0" smtClean="0"/>
              <a:t>          变异前                     变异后</a:t>
            </a:r>
          </a:p>
        </p:txBody>
      </p:sp>
      <p:sp>
        <p:nvSpPr>
          <p:cNvPr id="50180" name="Line 4"/>
          <p:cNvSpPr>
            <a:spLocks noChangeShapeType="1"/>
          </p:cNvSpPr>
          <p:nvPr/>
        </p:nvSpPr>
        <p:spPr bwMode="auto">
          <a:xfrm flipV="1">
            <a:off x="1592310" y="4424860"/>
            <a:ext cx="0" cy="533400"/>
          </a:xfrm>
          <a:prstGeom prst="line">
            <a:avLst/>
          </a:prstGeom>
          <a:noFill/>
          <a:ln w="38100">
            <a:solidFill>
              <a:schemeClr val="tx1"/>
            </a:solidFill>
            <a:round/>
            <a:headEnd/>
            <a:tailEnd type="triangle" w="med" len="med"/>
          </a:ln>
        </p:spPr>
        <p:txBody>
          <a:bodyPr wrap="none"/>
          <a:lstStyle/>
          <a:p>
            <a:endParaRPr lang="zh-CN" altLang="en-US"/>
          </a:p>
        </p:txBody>
      </p:sp>
      <p:sp>
        <p:nvSpPr>
          <p:cNvPr id="50181" name="Line 5"/>
          <p:cNvSpPr>
            <a:spLocks noChangeShapeType="1"/>
          </p:cNvSpPr>
          <p:nvPr/>
        </p:nvSpPr>
        <p:spPr bwMode="auto">
          <a:xfrm flipV="1">
            <a:off x="2285986" y="4424860"/>
            <a:ext cx="0" cy="533400"/>
          </a:xfrm>
          <a:prstGeom prst="line">
            <a:avLst/>
          </a:prstGeom>
          <a:noFill/>
          <a:ln w="38100">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685800" y="762000"/>
            <a:ext cx="7772400" cy="5334000"/>
          </a:xfrm>
        </p:spPr>
        <p:txBody>
          <a:bodyPr>
            <a:normAutofit lnSpcReduction="10000"/>
          </a:bodyPr>
          <a:lstStyle/>
          <a:p>
            <a:pPr eaLnBrk="1" hangingPunct="1"/>
            <a:r>
              <a:rPr lang="zh-CN" altLang="en-US" sz="3200" b="1" dirty="0" smtClean="0"/>
              <a:t>打乱变异</a:t>
            </a:r>
          </a:p>
          <a:p>
            <a:pPr eaLnBrk="1" hangingPunct="1"/>
            <a:r>
              <a:rPr lang="zh-CN" altLang="en-US" sz="3200" b="1" dirty="0" smtClean="0"/>
              <a:t>随机选取染色体上的一段，然后打乱在该段内的基因次序。 </a:t>
            </a:r>
          </a:p>
          <a:p>
            <a:pPr eaLnBrk="1" hangingPunct="1">
              <a:lnSpc>
                <a:spcPct val="90000"/>
              </a:lnSpc>
            </a:pPr>
            <a:endParaRPr lang="zh-CN" altLang="en-US" dirty="0" smtClean="0"/>
          </a:p>
          <a:p>
            <a:pPr eaLnBrk="1" hangingPunct="1">
              <a:lnSpc>
                <a:spcPct val="90000"/>
              </a:lnSpc>
              <a:buFont typeface="Wingdings" pitchFamily="2" charset="2"/>
              <a:buNone/>
            </a:pPr>
            <a:r>
              <a:rPr lang="zh-CN" altLang="en-US" sz="2800" b="1" dirty="0" smtClean="0"/>
              <a:t>    2 1 3 6 4 5 7          2 4 3 6 1 5 7 </a:t>
            </a:r>
          </a:p>
          <a:p>
            <a:pPr eaLnBrk="1" hangingPunct="1">
              <a:lnSpc>
                <a:spcPct val="90000"/>
              </a:lnSpc>
              <a:buFont typeface="Wingdings" pitchFamily="2" charset="2"/>
              <a:buNone/>
            </a:pPr>
            <a:endParaRPr lang="en-US" altLang="zh-CN" sz="2800" b="1" dirty="0" smtClean="0"/>
          </a:p>
          <a:p>
            <a:pPr eaLnBrk="1" hangingPunct="1">
              <a:lnSpc>
                <a:spcPct val="90000"/>
              </a:lnSpc>
              <a:buFont typeface="Wingdings" pitchFamily="2" charset="2"/>
              <a:buNone/>
            </a:pPr>
            <a:endParaRPr lang="zh-CN" altLang="en-US" sz="2800" b="1" dirty="0" smtClean="0"/>
          </a:p>
          <a:p>
            <a:pPr eaLnBrk="1" hangingPunct="1">
              <a:lnSpc>
                <a:spcPct val="90000"/>
              </a:lnSpc>
              <a:buFont typeface="Wingdings" pitchFamily="2" charset="2"/>
              <a:buNone/>
            </a:pPr>
            <a:r>
              <a:rPr lang="zh-CN" altLang="en-US" sz="2800" b="1" dirty="0" smtClean="0"/>
              <a:t>        变异前                   变异后</a:t>
            </a:r>
          </a:p>
          <a:p>
            <a:pPr eaLnBrk="1" hangingPunct="1">
              <a:lnSpc>
                <a:spcPct val="90000"/>
              </a:lnSpc>
              <a:buFont typeface="Wingdings" pitchFamily="2" charset="2"/>
              <a:buNone/>
            </a:pPr>
            <a:endParaRPr lang="zh-CN" altLang="en-US" dirty="0" smtClean="0"/>
          </a:p>
          <a:p>
            <a:pPr eaLnBrk="1" hangingPunct="1">
              <a:lnSpc>
                <a:spcPct val="110000"/>
              </a:lnSpc>
            </a:pPr>
            <a:r>
              <a:rPr lang="zh-CN" altLang="en-US" sz="3200" b="1" dirty="0" smtClean="0"/>
              <a:t>逆序交换方式可以认为是打乱变异的一个特例。 </a:t>
            </a:r>
          </a:p>
        </p:txBody>
      </p:sp>
      <p:sp>
        <p:nvSpPr>
          <p:cNvPr id="51204" name="Line 4"/>
          <p:cNvSpPr>
            <a:spLocks noChangeShapeType="1"/>
          </p:cNvSpPr>
          <p:nvPr/>
        </p:nvSpPr>
        <p:spPr bwMode="auto">
          <a:xfrm flipV="1">
            <a:off x="1411008" y="3053246"/>
            <a:ext cx="0" cy="533400"/>
          </a:xfrm>
          <a:prstGeom prst="line">
            <a:avLst/>
          </a:prstGeom>
          <a:noFill/>
          <a:ln w="38100">
            <a:solidFill>
              <a:schemeClr val="tx1"/>
            </a:solidFill>
            <a:round/>
            <a:headEnd/>
            <a:tailEnd type="triangle" w="med" len="med"/>
          </a:ln>
        </p:spPr>
        <p:txBody>
          <a:bodyPr wrap="none"/>
          <a:lstStyle/>
          <a:p>
            <a:endParaRPr lang="zh-CN" altLang="en-US"/>
          </a:p>
        </p:txBody>
      </p:sp>
      <p:sp>
        <p:nvSpPr>
          <p:cNvPr id="51205" name="Line 5"/>
          <p:cNvSpPr>
            <a:spLocks noChangeShapeType="1"/>
          </p:cNvSpPr>
          <p:nvPr/>
        </p:nvSpPr>
        <p:spPr bwMode="auto">
          <a:xfrm flipV="1">
            <a:off x="2167748" y="3084778"/>
            <a:ext cx="0" cy="533400"/>
          </a:xfrm>
          <a:prstGeom prst="line">
            <a:avLst/>
          </a:prstGeom>
          <a:noFill/>
          <a:ln w="38100">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zh-CN" altLang="en-US" smtClean="0"/>
              <a:t>性能评价</a:t>
            </a:r>
          </a:p>
        </p:txBody>
      </p:sp>
      <p:sp>
        <p:nvSpPr>
          <p:cNvPr id="52227" name="Rectangle 3"/>
          <p:cNvSpPr>
            <a:spLocks noGrp="1" noChangeArrowheads="1"/>
          </p:cNvSpPr>
          <p:nvPr>
            <p:ph type="body" idx="1"/>
          </p:nvPr>
        </p:nvSpPr>
        <p:spPr>
          <a:xfrm>
            <a:off x="914400" y="1513490"/>
            <a:ext cx="7772400" cy="4855779"/>
          </a:xfrm>
        </p:spPr>
        <p:txBody>
          <a:bodyPr>
            <a:normAutofit lnSpcReduction="10000"/>
          </a:bodyPr>
          <a:lstStyle/>
          <a:p>
            <a:pPr eaLnBrk="1" hangingPunct="1">
              <a:lnSpc>
                <a:spcPct val="110000"/>
              </a:lnSpc>
            </a:pPr>
            <a:r>
              <a:rPr lang="zh-CN" altLang="en-US" sz="3200" b="1" dirty="0" smtClean="0"/>
              <a:t>如何对遗传算法的性能进行评价是一件很困难的事情，为此需要确定性能度量和一些具有代表性的函数。一般可以用达到最优点时性能函数值的平均计算次数和计算所需要的时间来进行度量。一些学者给出了如下的测试函数集，这些函数或者是多峰值的，或者是不连续的，或者是具有一定的噪声的，对于求解他们的最小值具有一定的难度。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9"/>
          <p:cNvSpPr>
            <a:spLocks noChangeArrowheads="1"/>
          </p:cNvSpPr>
          <p:nvPr/>
        </p:nvSpPr>
        <p:spPr bwMode="auto">
          <a:xfrm>
            <a:off x="3462338" y="3214688"/>
            <a:ext cx="9144000" cy="0"/>
          </a:xfrm>
          <a:prstGeom prst="rect">
            <a:avLst/>
          </a:prstGeom>
          <a:noFill/>
          <a:ln w="9525">
            <a:noFill/>
            <a:miter lim="800000"/>
            <a:headEnd/>
            <a:tailEnd/>
          </a:ln>
        </p:spPr>
        <p:txBody>
          <a:bodyPr>
            <a:spAutoFit/>
          </a:bodyPr>
          <a:lstStyle/>
          <a:p>
            <a:endParaRPr lang="zh-CN" altLang="en-US"/>
          </a:p>
        </p:txBody>
      </p:sp>
      <p:sp>
        <p:nvSpPr>
          <p:cNvPr id="11269" name="Rectangle 11"/>
          <p:cNvSpPr>
            <a:spLocks noChangeArrowheads="1"/>
          </p:cNvSpPr>
          <p:nvPr/>
        </p:nvSpPr>
        <p:spPr bwMode="auto">
          <a:xfrm>
            <a:off x="2286000" y="3086100"/>
            <a:ext cx="9144000" cy="0"/>
          </a:xfrm>
          <a:prstGeom prst="rect">
            <a:avLst/>
          </a:prstGeom>
          <a:noFill/>
          <a:ln w="9525">
            <a:noFill/>
            <a:miter lim="800000"/>
            <a:headEnd/>
            <a:tailEnd/>
          </a:ln>
        </p:spPr>
        <p:txBody>
          <a:bodyPr>
            <a:spAutoFit/>
          </a:bodyPr>
          <a:lstStyle/>
          <a:p>
            <a:endParaRPr lang="zh-CN" altLang="en-US"/>
          </a:p>
        </p:txBody>
      </p:sp>
      <p:graphicFrame>
        <p:nvGraphicFramePr>
          <p:cNvPr id="11266" name="Object 10"/>
          <p:cNvGraphicFramePr>
            <a:graphicFrameLocks noChangeAspect="1"/>
          </p:cNvGraphicFramePr>
          <p:nvPr/>
        </p:nvGraphicFramePr>
        <p:xfrm>
          <a:off x="381000" y="685800"/>
          <a:ext cx="8763000" cy="1312863"/>
        </p:xfrm>
        <a:graphic>
          <a:graphicData uri="http://schemas.openxmlformats.org/presentationml/2006/ole">
            <p:oleObj spid="_x0000_s318466" r:id="rId3" imgW="4572000" imgH="685800" progId="Equation.3">
              <p:embed/>
            </p:oleObj>
          </a:graphicData>
        </a:graphic>
      </p:graphicFrame>
      <p:sp>
        <p:nvSpPr>
          <p:cNvPr id="11270" name="Rectangle 13"/>
          <p:cNvSpPr>
            <a:spLocks noChangeArrowheads="1"/>
          </p:cNvSpPr>
          <p:nvPr/>
        </p:nvSpPr>
        <p:spPr bwMode="auto">
          <a:xfrm>
            <a:off x="2643188" y="3086100"/>
            <a:ext cx="9144000" cy="0"/>
          </a:xfrm>
          <a:prstGeom prst="rect">
            <a:avLst/>
          </a:prstGeom>
          <a:noFill/>
          <a:ln w="9525">
            <a:noFill/>
            <a:miter lim="800000"/>
            <a:headEnd/>
            <a:tailEnd/>
          </a:ln>
        </p:spPr>
        <p:txBody>
          <a:bodyPr>
            <a:spAutoFit/>
          </a:bodyPr>
          <a:lstStyle/>
          <a:p>
            <a:endParaRPr lang="zh-CN" altLang="en-US"/>
          </a:p>
        </p:txBody>
      </p:sp>
      <p:graphicFrame>
        <p:nvGraphicFramePr>
          <p:cNvPr id="11267" name="Object 12"/>
          <p:cNvGraphicFramePr>
            <a:graphicFrameLocks noChangeAspect="1"/>
          </p:cNvGraphicFramePr>
          <p:nvPr/>
        </p:nvGraphicFramePr>
        <p:xfrm>
          <a:off x="381000" y="2743200"/>
          <a:ext cx="8763000" cy="1557338"/>
        </p:xfrm>
        <a:graphic>
          <a:graphicData uri="http://schemas.openxmlformats.org/presentationml/2006/ole">
            <p:oleObj spid="_x0000_s318467" r:id="rId4" imgW="3860800" imgH="68580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685800" y="2175640"/>
            <a:ext cx="7772400" cy="3920359"/>
          </a:xfrm>
        </p:spPr>
        <p:txBody>
          <a:bodyPr/>
          <a:lstStyle/>
          <a:p>
            <a:pPr eaLnBrk="1" hangingPunct="1"/>
            <a:r>
              <a:rPr lang="zh-CN" altLang="en-US" dirty="0" smtClean="0"/>
              <a:t>  </a:t>
            </a:r>
            <a:r>
              <a:rPr lang="zh-CN" altLang="en-US" sz="3200" b="1" dirty="0" smtClean="0"/>
              <a:t>“轮盘赌”法 ：</a:t>
            </a:r>
            <a:endParaRPr lang="zh-CN" altLang="en-US" sz="2800" b="1" dirty="0" smtClean="0"/>
          </a:p>
          <a:p>
            <a:pPr lvl="1" eaLnBrk="1" hangingPunct="1">
              <a:buFontTx/>
              <a:buNone/>
            </a:pPr>
            <a:r>
              <a:rPr lang="zh-CN" altLang="en-US" sz="2800" b="1" dirty="0" smtClean="0"/>
              <a:t>	设群体的规模为</a:t>
            </a:r>
            <a:r>
              <a:rPr lang="en-US" altLang="zh-CN" sz="2800" b="1" dirty="0" smtClean="0"/>
              <a:t>N，F(x</a:t>
            </a:r>
            <a:r>
              <a:rPr lang="en-US" altLang="zh-CN" sz="2800" b="1" baseline="-30000" dirty="0" smtClean="0"/>
              <a:t>i</a:t>
            </a:r>
            <a:r>
              <a:rPr lang="en-US" altLang="zh-CN" sz="2800" b="1" dirty="0" smtClean="0"/>
              <a:t>)(</a:t>
            </a:r>
            <a:r>
              <a:rPr lang="en-US" altLang="zh-CN" sz="2800" b="1" dirty="0" err="1" smtClean="0"/>
              <a:t>i</a:t>
            </a:r>
            <a:r>
              <a:rPr lang="en-US" altLang="zh-CN" sz="2800" b="1" dirty="0" smtClean="0"/>
              <a:t>=1, ..., N)</a:t>
            </a:r>
            <a:r>
              <a:rPr lang="zh-CN" altLang="en-US" sz="2800" b="1" dirty="0" smtClean="0"/>
              <a:t>是其中</a:t>
            </a:r>
            <a:r>
              <a:rPr lang="en-US" altLang="zh-CN" sz="2800" b="1" dirty="0" smtClean="0"/>
              <a:t>N</a:t>
            </a:r>
            <a:r>
              <a:rPr lang="zh-CN" altLang="en-US" sz="2800" b="1" dirty="0" smtClean="0"/>
              <a:t>个染色体的适应值。则第</a:t>
            </a:r>
            <a:r>
              <a:rPr lang="en-US" altLang="zh-CN" sz="2800" b="1" dirty="0" err="1" smtClean="0"/>
              <a:t>i</a:t>
            </a:r>
            <a:r>
              <a:rPr lang="zh-CN" altLang="en-US" sz="2800" b="1" dirty="0" smtClean="0"/>
              <a:t>个染色体被选中的概率由下式给出： </a:t>
            </a:r>
          </a:p>
        </p:txBody>
      </p:sp>
      <p:sp>
        <p:nvSpPr>
          <p:cNvPr id="1028" name="Rectangle 7"/>
          <p:cNvSpPr>
            <a:spLocks noChangeArrowheads="1"/>
          </p:cNvSpPr>
          <p:nvPr/>
        </p:nvSpPr>
        <p:spPr bwMode="auto">
          <a:xfrm>
            <a:off x="3986213" y="3052763"/>
            <a:ext cx="9144000" cy="0"/>
          </a:xfrm>
          <a:prstGeom prst="rect">
            <a:avLst/>
          </a:prstGeom>
          <a:noFill/>
          <a:ln w="9525">
            <a:noFill/>
            <a:miter lim="800000"/>
            <a:headEnd/>
            <a:tailEnd/>
          </a:ln>
        </p:spPr>
        <p:txBody>
          <a:bodyPr>
            <a:spAutoFit/>
          </a:bodyPr>
          <a:lstStyle/>
          <a:p>
            <a:endParaRPr lang="zh-CN" altLang="en-US"/>
          </a:p>
        </p:txBody>
      </p:sp>
      <p:graphicFrame>
        <p:nvGraphicFramePr>
          <p:cNvPr id="1026" name="Object 6"/>
          <p:cNvGraphicFramePr>
            <a:graphicFrameLocks noChangeAspect="1"/>
          </p:cNvGraphicFramePr>
          <p:nvPr/>
        </p:nvGraphicFramePr>
        <p:xfrm>
          <a:off x="2743200" y="3962400"/>
          <a:ext cx="2819400" cy="1811338"/>
        </p:xfrm>
        <a:graphic>
          <a:graphicData uri="http://schemas.openxmlformats.org/presentationml/2006/ole">
            <p:oleObj spid="_x0000_s308226" r:id="rId3" imgW="1168400" imgH="749300" progId="Equation.3">
              <p:embed/>
            </p:oleObj>
          </a:graphicData>
        </a:graphic>
      </p:graphicFrame>
      <p:sp>
        <p:nvSpPr>
          <p:cNvPr id="10248" name="Rectangle 8"/>
          <p:cNvSpPr>
            <a:spLocks noGrp="1" noChangeArrowheads="1"/>
          </p:cNvSpPr>
          <p:nvPr>
            <p:ph type="title"/>
          </p:nvPr>
        </p:nvSpPr>
        <p:spPr>
          <a:xfrm>
            <a:off x="685800" y="533400"/>
            <a:ext cx="7772400" cy="1143000"/>
          </a:xfrm>
        </p:spPr>
        <p:txBody>
          <a:bodyPr/>
          <a:lstStyle/>
          <a:p>
            <a:pPr eaLnBrk="1" hangingPunct="1">
              <a:defRPr/>
            </a:pPr>
            <a:r>
              <a:rPr lang="zh-CN" altLang="en-US" smtClean="0">
                <a:latin typeface="Times New Roman" pitchFamily="18" charset="0"/>
              </a:rPr>
              <a:t>选择</a:t>
            </a:r>
            <a:r>
              <a:rPr lang="zh-CN" altLang="en-US"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p:txBody>
          <a:bodyPr/>
          <a:lstStyle/>
          <a:p>
            <a:pPr eaLnBrk="1" hangingPunct="1">
              <a:defRPr/>
            </a:pPr>
            <a:r>
              <a:rPr lang="zh-CN" altLang="en-US" smtClean="0"/>
              <a:t>高级搜索小结</a:t>
            </a:r>
          </a:p>
        </p:txBody>
      </p:sp>
      <p:sp>
        <p:nvSpPr>
          <p:cNvPr id="53251" name="Rectangle 5"/>
          <p:cNvSpPr>
            <a:spLocks noGrp="1" noChangeArrowheads="1"/>
          </p:cNvSpPr>
          <p:nvPr>
            <p:ph type="body" idx="1"/>
          </p:nvPr>
        </p:nvSpPr>
        <p:spPr>
          <a:xfrm>
            <a:off x="914400" y="1828800"/>
            <a:ext cx="7772400" cy="4191000"/>
          </a:xfrm>
        </p:spPr>
        <p:txBody>
          <a:bodyPr>
            <a:normAutofit/>
          </a:bodyPr>
          <a:lstStyle/>
          <a:p>
            <a:pPr eaLnBrk="1" hangingPunct="1"/>
            <a:r>
              <a:rPr lang="zh-CN" altLang="en-US" sz="3200" b="1" dirty="0" smtClean="0"/>
              <a:t>局部搜索</a:t>
            </a:r>
          </a:p>
          <a:p>
            <a:pPr eaLnBrk="1" hangingPunct="1"/>
            <a:r>
              <a:rPr lang="zh-CN" altLang="en-US" sz="3200" b="1" dirty="0" smtClean="0"/>
              <a:t>模拟退火算法</a:t>
            </a:r>
          </a:p>
          <a:p>
            <a:pPr eaLnBrk="1" hangingPunct="1"/>
            <a:r>
              <a:rPr lang="zh-CN" altLang="en-US" sz="3200" b="1" dirty="0" smtClean="0"/>
              <a:t>遗传算法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2514600" y="533400"/>
            <a:ext cx="5105400" cy="5715000"/>
            <a:chOff x="1584" y="576"/>
            <a:chExt cx="3216" cy="3360"/>
          </a:xfrm>
        </p:grpSpPr>
        <p:sp>
          <p:nvSpPr>
            <p:cNvPr id="18435" name="Oval 3"/>
            <p:cNvSpPr>
              <a:spLocks noChangeArrowheads="1"/>
            </p:cNvSpPr>
            <p:nvPr/>
          </p:nvSpPr>
          <p:spPr bwMode="auto">
            <a:xfrm>
              <a:off x="2288" y="1683"/>
              <a:ext cx="1833" cy="1643"/>
            </a:xfrm>
            <a:prstGeom prst="ellipse">
              <a:avLst/>
            </a:prstGeom>
            <a:noFill/>
            <a:ln w="57150">
              <a:solidFill>
                <a:schemeClr val="tx1"/>
              </a:solidFill>
              <a:round/>
              <a:headEnd/>
              <a:tailEnd type="none" w="sm" len="sm"/>
            </a:ln>
          </p:spPr>
          <p:txBody>
            <a:bodyPr/>
            <a:lstStyle/>
            <a:p>
              <a:endParaRPr lang="zh-CN" altLang="en-US"/>
            </a:p>
          </p:txBody>
        </p:sp>
        <p:sp>
          <p:nvSpPr>
            <p:cNvPr id="18436" name="Oval 4"/>
            <p:cNvSpPr>
              <a:spLocks noChangeArrowheads="1"/>
            </p:cNvSpPr>
            <p:nvPr/>
          </p:nvSpPr>
          <p:spPr bwMode="auto">
            <a:xfrm>
              <a:off x="1592" y="1063"/>
              <a:ext cx="3208" cy="2873"/>
            </a:xfrm>
            <a:prstGeom prst="ellipse">
              <a:avLst/>
            </a:prstGeom>
            <a:noFill/>
            <a:ln w="57150">
              <a:solidFill>
                <a:schemeClr val="tx1"/>
              </a:solidFill>
              <a:round/>
              <a:headEnd/>
              <a:tailEnd type="none" w="sm" len="sm"/>
            </a:ln>
          </p:spPr>
          <p:txBody>
            <a:bodyPr/>
            <a:lstStyle/>
            <a:p>
              <a:endParaRPr lang="zh-CN" altLang="en-US"/>
            </a:p>
          </p:txBody>
        </p:sp>
        <p:sp>
          <p:nvSpPr>
            <p:cNvPr id="18437" name="Line 5"/>
            <p:cNvSpPr>
              <a:spLocks noChangeShapeType="1"/>
            </p:cNvSpPr>
            <p:nvPr/>
          </p:nvSpPr>
          <p:spPr bwMode="auto">
            <a:xfrm flipH="1">
              <a:off x="3680" y="1283"/>
              <a:ext cx="356" cy="517"/>
            </a:xfrm>
            <a:prstGeom prst="line">
              <a:avLst/>
            </a:prstGeom>
            <a:noFill/>
            <a:ln w="57150">
              <a:solidFill>
                <a:schemeClr val="tx1"/>
              </a:solidFill>
              <a:round/>
              <a:headEnd/>
              <a:tailEnd type="none" w="sm" len="sm"/>
            </a:ln>
          </p:spPr>
          <p:txBody>
            <a:bodyPr/>
            <a:lstStyle/>
            <a:p>
              <a:endParaRPr lang="zh-CN" altLang="en-US"/>
            </a:p>
          </p:txBody>
        </p:sp>
        <p:sp>
          <p:nvSpPr>
            <p:cNvPr id="18438" name="Line 6"/>
            <p:cNvSpPr>
              <a:spLocks noChangeShapeType="1"/>
            </p:cNvSpPr>
            <p:nvPr/>
          </p:nvSpPr>
          <p:spPr bwMode="auto">
            <a:xfrm flipH="1">
              <a:off x="4113" y="2500"/>
              <a:ext cx="679" cy="0"/>
            </a:xfrm>
            <a:prstGeom prst="line">
              <a:avLst/>
            </a:prstGeom>
            <a:noFill/>
            <a:ln w="57150">
              <a:solidFill>
                <a:schemeClr val="tx1"/>
              </a:solidFill>
              <a:round/>
              <a:headEnd/>
              <a:tailEnd type="none" w="sm" len="sm"/>
            </a:ln>
          </p:spPr>
          <p:txBody>
            <a:bodyPr/>
            <a:lstStyle/>
            <a:p>
              <a:endParaRPr lang="zh-CN" altLang="en-US"/>
            </a:p>
          </p:txBody>
        </p:sp>
        <p:sp>
          <p:nvSpPr>
            <p:cNvPr id="18439" name="Line 7"/>
            <p:cNvSpPr>
              <a:spLocks noChangeShapeType="1"/>
            </p:cNvSpPr>
            <p:nvPr/>
          </p:nvSpPr>
          <p:spPr bwMode="auto">
            <a:xfrm flipH="1" flipV="1">
              <a:off x="3883" y="3054"/>
              <a:ext cx="502" cy="411"/>
            </a:xfrm>
            <a:prstGeom prst="line">
              <a:avLst/>
            </a:prstGeom>
            <a:noFill/>
            <a:ln w="57150">
              <a:solidFill>
                <a:schemeClr val="tx1"/>
              </a:solidFill>
              <a:round/>
              <a:headEnd/>
              <a:tailEnd type="none" w="sm" len="sm"/>
            </a:ln>
          </p:spPr>
          <p:txBody>
            <a:bodyPr/>
            <a:lstStyle/>
            <a:p>
              <a:endParaRPr lang="zh-CN" altLang="en-US"/>
            </a:p>
          </p:txBody>
        </p:sp>
        <p:sp>
          <p:nvSpPr>
            <p:cNvPr id="18440" name="Line 8"/>
            <p:cNvSpPr>
              <a:spLocks noChangeShapeType="1"/>
            </p:cNvSpPr>
            <p:nvPr/>
          </p:nvSpPr>
          <p:spPr bwMode="auto">
            <a:xfrm flipV="1">
              <a:off x="2356" y="3199"/>
              <a:ext cx="356" cy="524"/>
            </a:xfrm>
            <a:prstGeom prst="line">
              <a:avLst/>
            </a:prstGeom>
            <a:noFill/>
            <a:ln w="57150">
              <a:solidFill>
                <a:schemeClr val="tx1"/>
              </a:solidFill>
              <a:round/>
              <a:headEnd/>
              <a:tailEnd type="none" w="sm" len="sm"/>
            </a:ln>
          </p:spPr>
          <p:txBody>
            <a:bodyPr/>
            <a:lstStyle/>
            <a:p>
              <a:endParaRPr lang="zh-CN" altLang="en-US"/>
            </a:p>
          </p:txBody>
        </p:sp>
        <p:sp>
          <p:nvSpPr>
            <p:cNvPr id="18441" name="Line 9"/>
            <p:cNvSpPr>
              <a:spLocks noChangeShapeType="1"/>
            </p:cNvSpPr>
            <p:nvPr/>
          </p:nvSpPr>
          <p:spPr bwMode="auto">
            <a:xfrm>
              <a:off x="1584" y="2500"/>
              <a:ext cx="696" cy="0"/>
            </a:xfrm>
            <a:prstGeom prst="line">
              <a:avLst/>
            </a:prstGeom>
            <a:noFill/>
            <a:ln w="57150">
              <a:solidFill>
                <a:schemeClr val="tx1"/>
              </a:solidFill>
              <a:round/>
              <a:headEnd/>
              <a:tailEnd type="none" w="sm" len="sm"/>
            </a:ln>
          </p:spPr>
          <p:txBody>
            <a:bodyPr/>
            <a:lstStyle/>
            <a:p>
              <a:endParaRPr lang="zh-CN" altLang="en-US"/>
            </a:p>
          </p:txBody>
        </p:sp>
        <p:sp>
          <p:nvSpPr>
            <p:cNvPr id="18442" name="Line 10"/>
            <p:cNvSpPr>
              <a:spLocks noChangeShapeType="1"/>
            </p:cNvSpPr>
            <p:nvPr/>
          </p:nvSpPr>
          <p:spPr bwMode="auto">
            <a:xfrm>
              <a:off x="2390" y="1253"/>
              <a:ext cx="348" cy="539"/>
            </a:xfrm>
            <a:prstGeom prst="line">
              <a:avLst/>
            </a:prstGeom>
            <a:noFill/>
            <a:ln w="57150">
              <a:solidFill>
                <a:schemeClr val="tx1"/>
              </a:solidFill>
              <a:round/>
              <a:headEnd/>
              <a:tailEnd type="none" w="sm" len="sm"/>
            </a:ln>
          </p:spPr>
          <p:txBody>
            <a:bodyPr/>
            <a:lstStyle/>
            <a:p>
              <a:endParaRPr lang="zh-CN" altLang="en-US"/>
            </a:p>
          </p:txBody>
        </p:sp>
        <p:sp>
          <p:nvSpPr>
            <p:cNvPr id="18443" name="Text Box 11"/>
            <p:cNvSpPr txBox="1">
              <a:spLocks noChangeArrowheads="1"/>
            </p:cNvSpPr>
            <p:nvPr/>
          </p:nvSpPr>
          <p:spPr bwMode="auto">
            <a:xfrm>
              <a:off x="2933" y="1184"/>
              <a:ext cx="577" cy="426"/>
            </a:xfrm>
            <a:prstGeom prst="rect">
              <a:avLst/>
            </a:prstGeom>
            <a:noFill/>
            <a:ln w="9525">
              <a:noFill/>
              <a:miter lim="800000"/>
              <a:headEnd/>
              <a:tailEnd type="none" w="sm" len="sm"/>
            </a:ln>
          </p:spPr>
          <p:txBody>
            <a:bodyPr/>
            <a:lstStyle/>
            <a:p>
              <a:pPr algn="ctr" eaLnBrk="0" hangingPunct="0"/>
              <a:r>
                <a:rPr kumimoji="0" lang="en-US" altLang="zh-CN" sz="4000" b="1" dirty="0"/>
                <a:t>x</a:t>
              </a:r>
              <a:r>
                <a:rPr kumimoji="0" lang="en-US" altLang="zh-CN" sz="4000" b="1" baseline="-25000" dirty="0"/>
                <a:t>1</a:t>
              </a:r>
            </a:p>
          </p:txBody>
        </p:sp>
        <p:sp>
          <p:nvSpPr>
            <p:cNvPr id="18444" name="Text Box 12"/>
            <p:cNvSpPr txBox="1">
              <a:spLocks noChangeArrowheads="1"/>
            </p:cNvSpPr>
            <p:nvPr/>
          </p:nvSpPr>
          <p:spPr bwMode="auto">
            <a:xfrm>
              <a:off x="3985" y="1731"/>
              <a:ext cx="577" cy="426"/>
            </a:xfrm>
            <a:prstGeom prst="rect">
              <a:avLst/>
            </a:prstGeom>
            <a:noFill/>
            <a:ln w="9525">
              <a:noFill/>
              <a:miter lim="800000"/>
              <a:headEnd/>
              <a:tailEnd type="none" w="sm" len="sm"/>
            </a:ln>
          </p:spPr>
          <p:txBody>
            <a:bodyPr/>
            <a:lstStyle/>
            <a:p>
              <a:pPr algn="ctr" eaLnBrk="0" hangingPunct="0"/>
              <a:r>
                <a:rPr kumimoji="0" lang="en-US" altLang="zh-CN" sz="4000" b="1"/>
                <a:t>x</a:t>
              </a:r>
              <a:r>
                <a:rPr kumimoji="0" lang="en-US" altLang="zh-CN" sz="4000" b="1" baseline="-25000"/>
                <a:t>2</a:t>
              </a:r>
            </a:p>
          </p:txBody>
        </p:sp>
        <p:sp>
          <p:nvSpPr>
            <p:cNvPr id="18445" name="Text Box 13"/>
            <p:cNvSpPr txBox="1">
              <a:spLocks noChangeArrowheads="1"/>
            </p:cNvSpPr>
            <p:nvPr/>
          </p:nvSpPr>
          <p:spPr bwMode="auto">
            <a:xfrm>
              <a:off x="4087" y="2735"/>
              <a:ext cx="577" cy="426"/>
            </a:xfrm>
            <a:prstGeom prst="rect">
              <a:avLst/>
            </a:prstGeom>
            <a:noFill/>
            <a:ln w="9525">
              <a:noFill/>
              <a:miter lim="800000"/>
              <a:headEnd/>
              <a:tailEnd type="none" w="sm" len="sm"/>
            </a:ln>
          </p:spPr>
          <p:txBody>
            <a:bodyPr/>
            <a:lstStyle/>
            <a:p>
              <a:pPr algn="ctr" eaLnBrk="0" hangingPunct="0"/>
              <a:r>
                <a:rPr kumimoji="0" lang="en-US" altLang="zh-CN" sz="4000" b="1"/>
                <a:t>x</a:t>
              </a:r>
              <a:r>
                <a:rPr kumimoji="0" lang="en-US" altLang="zh-CN" sz="4000" b="1" baseline="-25000"/>
                <a:t>3</a:t>
              </a:r>
            </a:p>
          </p:txBody>
        </p:sp>
        <p:sp>
          <p:nvSpPr>
            <p:cNvPr id="18446" name="Text Box 14"/>
            <p:cNvSpPr txBox="1">
              <a:spLocks noChangeArrowheads="1"/>
            </p:cNvSpPr>
            <p:nvPr/>
          </p:nvSpPr>
          <p:spPr bwMode="auto">
            <a:xfrm>
              <a:off x="3069" y="3434"/>
              <a:ext cx="577" cy="426"/>
            </a:xfrm>
            <a:prstGeom prst="rect">
              <a:avLst/>
            </a:prstGeom>
            <a:noFill/>
            <a:ln w="9525">
              <a:noFill/>
              <a:miter lim="800000"/>
              <a:headEnd/>
              <a:tailEnd type="none" w="sm" len="sm"/>
            </a:ln>
          </p:spPr>
          <p:txBody>
            <a:bodyPr/>
            <a:lstStyle/>
            <a:p>
              <a:pPr algn="ctr" eaLnBrk="0" hangingPunct="0"/>
              <a:r>
                <a:rPr kumimoji="0" lang="en-US" altLang="zh-CN" sz="4000" b="1"/>
                <a:t>x</a:t>
              </a:r>
              <a:r>
                <a:rPr kumimoji="0" lang="en-US" altLang="zh-CN" sz="4000" b="1" baseline="-25000"/>
                <a:t>4</a:t>
              </a:r>
            </a:p>
          </p:txBody>
        </p:sp>
        <p:sp>
          <p:nvSpPr>
            <p:cNvPr id="18447" name="Text Box 15"/>
            <p:cNvSpPr txBox="1">
              <a:spLocks noChangeArrowheads="1"/>
            </p:cNvSpPr>
            <p:nvPr/>
          </p:nvSpPr>
          <p:spPr bwMode="auto">
            <a:xfrm>
              <a:off x="1813" y="2826"/>
              <a:ext cx="577" cy="426"/>
            </a:xfrm>
            <a:prstGeom prst="rect">
              <a:avLst/>
            </a:prstGeom>
            <a:noFill/>
            <a:ln w="9525">
              <a:noFill/>
              <a:miter lim="800000"/>
              <a:headEnd/>
              <a:tailEnd type="none" w="sm" len="sm"/>
            </a:ln>
          </p:spPr>
          <p:txBody>
            <a:bodyPr/>
            <a:lstStyle/>
            <a:p>
              <a:pPr algn="ctr" eaLnBrk="0" hangingPunct="0"/>
              <a:r>
                <a:rPr kumimoji="0" lang="en-US" altLang="zh-CN" sz="4000" b="1"/>
                <a:t>x</a:t>
              </a:r>
              <a:r>
                <a:rPr kumimoji="0" lang="en-US" altLang="zh-CN" sz="4000" b="1" baseline="-25000"/>
                <a:t>5</a:t>
              </a:r>
            </a:p>
          </p:txBody>
        </p:sp>
        <p:sp>
          <p:nvSpPr>
            <p:cNvPr id="18448" name="Text Box 16"/>
            <p:cNvSpPr txBox="1">
              <a:spLocks noChangeArrowheads="1"/>
            </p:cNvSpPr>
            <p:nvPr/>
          </p:nvSpPr>
          <p:spPr bwMode="auto">
            <a:xfrm>
              <a:off x="1830" y="1747"/>
              <a:ext cx="577" cy="425"/>
            </a:xfrm>
            <a:prstGeom prst="rect">
              <a:avLst/>
            </a:prstGeom>
            <a:noFill/>
            <a:ln w="9525">
              <a:noFill/>
              <a:miter lim="800000"/>
              <a:headEnd/>
              <a:tailEnd type="none" w="sm" len="sm"/>
            </a:ln>
          </p:spPr>
          <p:txBody>
            <a:bodyPr/>
            <a:lstStyle/>
            <a:p>
              <a:pPr algn="ctr" eaLnBrk="0" hangingPunct="0"/>
              <a:r>
                <a:rPr kumimoji="0" lang="en-US" altLang="zh-CN" sz="4000" b="1"/>
                <a:t>x</a:t>
              </a:r>
              <a:r>
                <a:rPr kumimoji="0" lang="en-US" altLang="zh-CN" sz="4000" b="1" baseline="-25000"/>
                <a:t>6</a:t>
              </a:r>
            </a:p>
          </p:txBody>
        </p:sp>
        <p:sp>
          <p:nvSpPr>
            <p:cNvPr id="18449" name="AutoShape 17"/>
            <p:cNvSpPr>
              <a:spLocks noChangeArrowheads="1"/>
            </p:cNvSpPr>
            <p:nvPr/>
          </p:nvSpPr>
          <p:spPr bwMode="auto">
            <a:xfrm>
              <a:off x="3120" y="576"/>
              <a:ext cx="237" cy="426"/>
            </a:xfrm>
            <a:prstGeom prst="downArrow">
              <a:avLst>
                <a:gd name="adj1" fmla="val 50000"/>
                <a:gd name="adj2" fmla="val 44937"/>
              </a:avLst>
            </a:prstGeom>
            <a:noFill/>
            <a:ln w="57150">
              <a:solidFill>
                <a:schemeClr val="tx1"/>
              </a:solidFill>
              <a:miter lim="800000"/>
              <a:headEnd/>
              <a:tailEnd type="none" w="sm" len="sm"/>
            </a:ln>
          </p:spPr>
          <p:txBody>
            <a:bodyPr/>
            <a:lstStyle/>
            <a:p>
              <a:endParaRPr lang="zh-CN" altLang="en-US"/>
            </a:p>
          </p:txBody>
        </p:sp>
        <p:sp>
          <p:nvSpPr>
            <p:cNvPr id="18450" name="Freeform 18"/>
            <p:cNvSpPr>
              <a:spLocks/>
            </p:cNvSpPr>
            <p:nvPr/>
          </p:nvSpPr>
          <p:spPr bwMode="auto">
            <a:xfrm>
              <a:off x="3875" y="941"/>
              <a:ext cx="725" cy="442"/>
            </a:xfrm>
            <a:custGeom>
              <a:avLst/>
              <a:gdLst>
                <a:gd name="T0" fmla="*/ 0 w 640"/>
                <a:gd name="T1" fmla="*/ 0 h 436"/>
                <a:gd name="T2" fmla="*/ 506 w 640"/>
                <a:gd name="T3" fmla="*/ 91 h 436"/>
                <a:gd name="T4" fmla="*/ 886 w 640"/>
                <a:gd name="T5" fmla="*/ 177 h 436"/>
                <a:gd name="T6" fmla="*/ 1268 w 640"/>
                <a:gd name="T7" fmla="*/ 296 h 436"/>
                <a:gd name="T8" fmla="*/ 1737 w 640"/>
                <a:gd name="T9" fmla="*/ 485 h 436"/>
                <a:gd name="T10" fmla="*/ 0 60000 65536"/>
                <a:gd name="T11" fmla="*/ 0 60000 65536"/>
                <a:gd name="T12" fmla="*/ 0 60000 65536"/>
                <a:gd name="T13" fmla="*/ 0 60000 65536"/>
                <a:gd name="T14" fmla="*/ 0 60000 65536"/>
                <a:gd name="T15" fmla="*/ 0 w 640"/>
                <a:gd name="T16" fmla="*/ 0 h 436"/>
                <a:gd name="T17" fmla="*/ 640 w 640"/>
                <a:gd name="T18" fmla="*/ 436 h 436"/>
              </a:gdLst>
              <a:ahLst/>
              <a:cxnLst>
                <a:cxn ang="T10">
                  <a:pos x="T0" y="T1"/>
                </a:cxn>
                <a:cxn ang="T11">
                  <a:pos x="T2" y="T3"/>
                </a:cxn>
                <a:cxn ang="T12">
                  <a:pos x="T4" y="T5"/>
                </a:cxn>
                <a:cxn ang="T13">
                  <a:pos x="T6" y="T7"/>
                </a:cxn>
                <a:cxn ang="T14">
                  <a:pos x="T8" y="T9"/>
                </a:cxn>
              </a:cxnLst>
              <a:rect l="T15" t="T16" r="T17" b="T18"/>
              <a:pathLst>
                <a:path w="640" h="436">
                  <a:moveTo>
                    <a:pt x="0" y="0"/>
                  </a:moveTo>
                  <a:cubicBezTo>
                    <a:pt x="27" y="14"/>
                    <a:pt x="133" y="56"/>
                    <a:pt x="187" y="83"/>
                  </a:cubicBezTo>
                  <a:cubicBezTo>
                    <a:pt x="241" y="110"/>
                    <a:pt x="280" y="131"/>
                    <a:pt x="327" y="161"/>
                  </a:cubicBezTo>
                  <a:cubicBezTo>
                    <a:pt x="374" y="191"/>
                    <a:pt x="416" y="218"/>
                    <a:pt x="468" y="264"/>
                  </a:cubicBezTo>
                  <a:cubicBezTo>
                    <a:pt x="520" y="309"/>
                    <a:pt x="580" y="372"/>
                    <a:pt x="640" y="436"/>
                  </a:cubicBezTo>
                </a:path>
              </a:pathLst>
            </a:custGeom>
            <a:noFill/>
            <a:ln w="76200">
              <a:solidFill>
                <a:srgbClr val="C00000"/>
              </a:solidFill>
              <a:round/>
              <a:headEnd/>
              <a:tailEnd type="triangle" w="sm" len="sm"/>
            </a:ln>
          </p:spPr>
          <p:txBody>
            <a:bodyPr/>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模拟“轮盘赌”</a:t>
            </a:r>
            <a:r>
              <a:rPr lang="zh-CN" altLang="en-US" smtClean="0"/>
              <a:t> 算法</a:t>
            </a:r>
          </a:p>
        </p:txBody>
      </p:sp>
      <p:sp>
        <p:nvSpPr>
          <p:cNvPr id="19459" name="Rectangle 3"/>
          <p:cNvSpPr>
            <a:spLocks noGrp="1" noChangeArrowheads="1"/>
          </p:cNvSpPr>
          <p:nvPr>
            <p:ph type="body" idx="1"/>
          </p:nvPr>
        </p:nvSpPr>
        <p:spPr>
          <a:xfrm>
            <a:off x="914400" y="1923392"/>
            <a:ext cx="7772400" cy="4096407"/>
          </a:xfrm>
        </p:spPr>
        <p:txBody>
          <a:bodyPr>
            <a:normAutofit/>
          </a:bodyPr>
          <a:lstStyle/>
          <a:p>
            <a:pPr algn="just" eaLnBrk="1" hangingPunct="1">
              <a:buFont typeface="Wingdings" pitchFamily="2" charset="2"/>
              <a:buNone/>
            </a:pPr>
            <a:r>
              <a:rPr lang="zh-CN" altLang="en-US" sz="3200" b="1" dirty="0" smtClean="0"/>
              <a:t>（1）</a:t>
            </a:r>
            <a:r>
              <a:rPr lang="en-US" altLang="zh-CN" sz="3200" b="1" dirty="0" smtClean="0"/>
              <a:t>r=random(0, 1)，s=0，i=0；</a:t>
            </a:r>
          </a:p>
          <a:p>
            <a:pPr algn="just" eaLnBrk="1" hangingPunct="1">
              <a:buFont typeface="Wingdings" pitchFamily="2" charset="2"/>
              <a:buNone/>
            </a:pPr>
            <a:r>
              <a:rPr lang="en-US" altLang="zh-CN" sz="3200" b="1" dirty="0" smtClean="0"/>
              <a:t>（2）</a:t>
            </a:r>
            <a:r>
              <a:rPr lang="zh-CN" altLang="en-US" sz="3200" b="1" dirty="0" smtClean="0"/>
              <a:t>如果</a:t>
            </a:r>
            <a:r>
              <a:rPr lang="en-US" altLang="zh-CN" sz="3200" b="1" dirty="0" err="1" smtClean="0"/>
              <a:t>s≥r</a:t>
            </a:r>
            <a:r>
              <a:rPr lang="en-US" altLang="zh-CN" sz="3200" b="1" dirty="0" smtClean="0"/>
              <a:t>，</a:t>
            </a:r>
            <a:r>
              <a:rPr lang="zh-CN" altLang="en-US" sz="3200" b="1" dirty="0" smtClean="0"/>
              <a:t>则转（4）；</a:t>
            </a:r>
          </a:p>
          <a:p>
            <a:pPr algn="just" eaLnBrk="1" hangingPunct="1">
              <a:buFont typeface="Wingdings" pitchFamily="2" charset="2"/>
              <a:buNone/>
            </a:pPr>
            <a:r>
              <a:rPr lang="zh-CN" altLang="en-US" sz="3200" b="1" dirty="0" smtClean="0"/>
              <a:t>（3）</a:t>
            </a:r>
            <a:r>
              <a:rPr lang="en-US" altLang="zh-CN" sz="3200" b="1" dirty="0" smtClean="0"/>
              <a:t>s=</a:t>
            </a:r>
            <a:r>
              <a:rPr lang="en-US" altLang="zh-CN" sz="3200" b="1" dirty="0" err="1" smtClean="0"/>
              <a:t>s+p</a:t>
            </a:r>
            <a:r>
              <a:rPr lang="en-US" altLang="zh-CN" sz="3200" b="1" dirty="0" smtClean="0"/>
              <a:t>(x</a:t>
            </a:r>
            <a:r>
              <a:rPr lang="en-US" altLang="zh-CN" sz="3200" b="1" baseline="-30000" dirty="0" smtClean="0"/>
              <a:t>i</a:t>
            </a:r>
            <a:r>
              <a:rPr lang="en-US" altLang="zh-CN" sz="3200" b="1" dirty="0" smtClean="0"/>
              <a:t>)，</a:t>
            </a:r>
            <a:r>
              <a:rPr lang="en-US" altLang="zh-CN" sz="3200" b="1" dirty="0" err="1" smtClean="0"/>
              <a:t>i</a:t>
            </a:r>
            <a:r>
              <a:rPr lang="en-US" altLang="zh-CN" sz="3200" b="1" dirty="0" smtClean="0"/>
              <a:t>=i+1, </a:t>
            </a:r>
            <a:r>
              <a:rPr lang="zh-CN" altLang="en-US" sz="3200" b="1" dirty="0" smtClean="0"/>
              <a:t>转（2）</a:t>
            </a:r>
          </a:p>
          <a:p>
            <a:pPr algn="just" eaLnBrk="1" hangingPunct="1">
              <a:buFont typeface="Wingdings" pitchFamily="2" charset="2"/>
              <a:buNone/>
            </a:pPr>
            <a:r>
              <a:rPr lang="zh-CN" altLang="en-US" sz="3200" b="1" dirty="0" smtClean="0"/>
              <a:t>（4）</a:t>
            </a:r>
            <a:r>
              <a:rPr lang="en-US" altLang="zh-CN" sz="3200" b="1" dirty="0" smtClean="0"/>
              <a:t>x</a:t>
            </a:r>
            <a:r>
              <a:rPr lang="en-US" altLang="zh-CN" sz="3200" b="1" baseline="-30000" dirty="0" smtClean="0"/>
              <a:t>i-1</a:t>
            </a:r>
            <a:r>
              <a:rPr lang="zh-CN" altLang="en-US" sz="3200" b="1" dirty="0" smtClean="0"/>
              <a:t>即为被选中的染色体，输出</a:t>
            </a:r>
            <a:r>
              <a:rPr lang="en-US" altLang="zh-CN" sz="3200" b="1" dirty="0" smtClean="0"/>
              <a:t>i-1</a:t>
            </a:r>
          </a:p>
          <a:p>
            <a:pPr algn="just" eaLnBrk="1" hangingPunct="1">
              <a:buFont typeface="Wingdings" pitchFamily="2" charset="2"/>
              <a:buNone/>
            </a:pPr>
            <a:r>
              <a:rPr lang="en-US" altLang="zh-CN" sz="3200" b="1" dirty="0" smtClean="0"/>
              <a:t>（5）</a:t>
            </a:r>
            <a:r>
              <a:rPr lang="zh-CN" altLang="en-US" sz="3200" b="1" dirty="0" smtClean="0"/>
              <a:t>结束。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type="body" idx="1"/>
          </p:nvPr>
        </p:nvSpPr>
        <p:spPr>
          <a:xfrm>
            <a:off x="685800" y="685800"/>
            <a:ext cx="7772400" cy="5410200"/>
          </a:xfrm>
        </p:spPr>
        <p:txBody>
          <a:bodyPr>
            <a:normAutofit fontScale="92500" lnSpcReduction="20000"/>
          </a:bodyPr>
          <a:lstStyle/>
          <a:p>
            <a:pPr eaLnBrk="1" hangingPunct="1">
              <a:lnSpc>
                <a:spcPct val="110000"/>
              </a:lnSpc>
            </a:pPr>
            <a:r>
              <a:rPr lang="zh-CN" altLang="en-US" sz="3200" b="1" dirty="0" smtClean="0"/>
              <a:t>“确定性”法 </a:t>
            </a:r>
          </a:p>
          <a:p>
            <a:pPr eaLnBrk="1" hangingPunct="1">
              <a:lnSpc>
                <a:spcPct val="110000"/>
              </a:lnSpc>
              <a:buFont typeface="Wingdings" pitchFamily="2" charset="2"/>
              <a:buNone/>
            </a:pPr>
            <a:r>
              <a:rPr lang="zh-CN" altLang="en-US" sz="2800" b="1" dirty="0" smtClean="0"/>
              <a:t>   </a:t>
            </a:r>
            <a:r>
              <a:rPr lang="zh-CN" altLang="en-US" sz="3200" b="1" dirty="0" smtClean="0"/>
              <a:t>对于规模为</a:t>
            </a:r>
            <a:r>
              <a:rPr lang="en-US" altLang="zh-CN" sz="3200" b="1" dirty="0" smtClean="0"/>
              <a:t>N</a:t>
            </a:r>
            <a:r>
              <a:rPr lang="zh-CN" altLang="en-US" sz="3200" b="1" dirty="0" smtClean="0"/>
              <a:t>的群体，一个选择概率为</a:t>
            </a:r>
            <a:r>
              <a:rPr lang="en-US" altLang="zh-CN" sz="3200" b="1" dirty="0" smtClean="0"/>
              <a:t>p(x</a:t>
            </a:r>
            <a:r>
              <a:rPr lang="en-US" altLang="zh-CN" sz="3200" b="1" baseline="-30000" dirty="0" smtClean="0"/>
              <a:t>i</a:t>
            </a:r>
            <a:r>
              <a:rPr lang="en-US" altLang="zh-CN" sz="3200" b="1" dirty="0" smtClean="0"/>
              <a:t>)</a:t>
            </a:r>
            <a:r>
              <a:rPr lang="zh-CN" altLang="en-US" sz="3200" b="1" dirty="0" smtClean="0"/>
              <a:t>的染色体</a:t>
            </a:r>
            <a:r>
              <a:rPr lang="en-US" altLang="zh-CN" sz="3200" b="1" dirty="0" smtClean="0"/>
              <a:t>x</a:t>
            </a:r>
            <a:r>
              <a:rPr lang="en-US" altLang="zh-CN" sz="3200" b="1" baseline="-30000" dirty="0" smtClean="0"/>
              <a:t>i</a:t>
            </a:r>
            <a:r>
              <a:rPr lang="zh-CN" altLang="en-US" sz="3200" b="1" dirty="0" smtClean="0"/>
              <a:t>被选择次数的期望值</a:t>
            </a:r>
            <a:r>
              <a:rPr lang="en-US" altLang="zh-CN" sz="3200" b="1" dirty="0" smtClean="0"/>
              <a:t>e(x</a:t>
            </a:r>
            <a:r>
              <a:rPr lang="en-US" altLang="zh-CN" sz="3200" b="1" baseline="-30000" dirty="0" smtClean="0"/>
              <a:t>i</a:t>
            </a:r>
            <a:r>
              <a:rPr lang="en-US" altLang="zh-CN" sz="3200" b="1" dirty="0" smtClean="0"/>
              <a:t>)： </a:t>
            </a:r>
          </a:p>
          <a:p>
            <a:pPr eaLnBrk="1" hangingPunct="1">
              <a:lnSpc>
                <a:spcPct val="90000"/>
              </a:lnSpc>
              <a:buFont typeface="Wingdings" pitchFamily="2" charset="2"/>
              <a:buNone/>
            </a:pPr>
            <a:endParaRPr lang="zh-CN" altLang="en-US" sz="3200" b="1" dirty="0" smtClean="0"/>
          </a:p>
          <a:p>
            <a:pPr lvl="3" eaLnBrk="1" hangingPunct="1">
              <a:lnSpc>
                <a:spcPct val="90000"/>
              </a:lnSpc>
              <a:buFontTx/>
              <a:buNone/>
            </a:pPr>
            <a:r>
              <a:rPr lang="zh-CN" altLang="en-US" sz="2800" b="1" dirty="0" smtClean="0"/>
              <a:t>   </a:t>
            </a:r>
            <a:endParaRPr lang="zh-CN" altLang="en-US" sz="1100" b="1" dirty="0" smtClean="0"/>
          </a:p>
          <a:p>
            <a:pPr eaLnBrk="1" hangingPunct="1">
              <a:lnSpc>
                <a:spcPct val="150000"/>
              </a:lnSpc>
              <a:buFont typeface="Wingdings" pitchFamily="2" charset="2"/>
              <a:buNone/>
            </a:pPr>
            <a:r>
              <a:rPr lang="zh-CN" altLang="en-US" sz="3200" b="1" dirty="0" smtClean="0"/>
              <a:t>   对于群体中的每一个</a:t>
            </a:r>
            <a:r>
              <a:rPr lang="en-US" altLang="zh-CN" sz="3200" b="1" dirty="0" smtClean="0"/>
              <a:t>x</a:t>
            </a:r>
            <a:r>
              <a:rPr lang="en-US" altLang="zh-CN" sz="3200" b="1" baseline="-30000" dirty="0" smtClean="0"/>
              <a:t>i</a:t>
            </a:r>
            <a:r>
              <a:rPr lang="en-US" altLang="zh-CN" sz="3200" b="1" dirty="0" smtClean="0"/>
              <a:t>，</a:t>
            </a:r>
            <a:r>
              <a:rPr lang="zh-CN" altLang="en-US" sz="3200" b="1" dirty="0" smtClean="0"/>
              <a:t>首先选择                次。这样共得到               个染色体。然后按照                   从大到小对染色体排序，依次取出                     个染色体，这样就得到了</a:t>
            </a:r>
            <a:r>
              <a:rPr lang="en-US" altLang="zh-CN" sz="3200" b="1" dirty="0" smtClean="0"/>
              <a:t>N</a:t>
            </a:r>
            <a:r>
              <a:rPr lang="zh-CN" altLang="en-US" sz="3200" b="1" dirty="0" smtClean="0"/>
              <a:t>个染色体。 </a:t>
            </a:r>
          </a:p>
        </p:txBody>
      </p:sp>
      <p:sp>
        <p:nvSpPr>
          <p:cNvPr id="2056" name="Rectangle 5"/>
          <p:cNvSpPr>
            <a:spLocks noChangeArrowheads="1"/>
          </p:cNvSpPr>
          <p:nvPr/>
        </p:nvSpPr>
        <p:spPr bwMode="auto">
          <a:xfrm>
            <a:off x="4076700" y="3314700"/>
            <a:ext cx="9144000" cy="0"/>
          </a:xfrm>
          <a:prstGeom prst="rect">
            <a:avLst/>
          </a:prstGeom>
          <a:noFill/>
          <a:ln w="9525">
            <a:noFill/>
            <a:miter lim="800000"/>
            <a:headEnd/>
            <a:tailEnd/>
          </a:ln>
        </p:spPr>
        <p:txBody>
          <a:bodyPr>
            <a:spAutoFit/>
          </a:bodyPr>
          <a:lstStyle/>
          <a:p>
            <a:endParaRPr lang="zh-CN" altLang="en-US"/>
          </a:p>
        </p:txBody>
      </p:sp>
      <p:graphicFrame>
        <p:nvGraphicFramePr>
          <p:cNvPr id="2050" name="Object 4"/>
          <p:cNvGraphicFramePr>
            <a:graphicFrameLocks noChangeAspect="1"/>
          </p:cNvGraphicFramePr>
          <p:nvPr/>
        </p:nvGraphicFramePr>
        <p:xfrm>
          <a:off x="2286000" y="2096808"/>
          <a:ext cx="3276600" cy="755650"/>
        </p:xfrm>
        <a:graphic>
          <a:graphicData uri="http://schemas.openxmlformats.org/presentationml/2006/ole">
            <p:oleObj spid="_x0000_s309250" r:id="rId4" imgW="990600" imgH="228600" progId="Equation.3">
              <p:embed/>
            </p:oleObj>
          </a:graphicData>
        </a:graphic>
      </p:graphicFrame>
      <p:sp>
        <p:nvSpPr>
          <p:cNvPr id="2057" name="Rectangle 7"/>
          <p:cNvSpPr>
            <a:spLocks noChangeArrowheads="1"/>
          </p:cNvSpPr>
          <p:nvPr/>
        </p:nvSpPr>
        <p:spPr bwMode="auto">
          <a:xfrm>
            <a:off x="4338638" y="3314700"/>
            <a:ext cx="9144000" cy="0"/>
          </a:xfrm>
          <a:prstGeom prst="rect">
            <a:avLst/>
          </a:prstGeom>
          <a:noFill/>
          <a:ln w="9525">
            <a:noFill/>
            <a:miter lim="800000"/>
            <a:headEnd/>
            <a:tailEnd/>
          </a:ln>
        </p:spPr>
        <p:txBody>
          <a:bodyPr>
            <a:spAutoFit/>
          </a:bodyPr>
          <a:lstStyle/>
          <a:p>
            <a:endParaRPr lang="zh-CN" altLang="en-US"/>
          </a:p>
        </p:txBody>
      </p:sp>
      <p:graphicFrame>
        <p:nvGraphicFramePr>
          <p:cNvPr id="2051" name="Object 6"/>
          <p:cNvGraphicFramePr>
            <a:graphicFrameLocks noChangeAspect="1"/>
          </p:cNvGraphicFramePr>
          <p:nvPr/>
        </p:nvGraphicFramePr>
        <p:xfrm>
          <a:off x="6809161" y="2889405"/>
          <a:ext cx="1071563" cy="525462"/>
        </p:xfrm>
        <a:graphic>
          <a:graphicData uri="http://schemas.openxmlformats.org/presentationml/2006/ole">
            <p:oleObj spid="_x0000_s309251" r:id="rId5" imgW="469900" imgH="228600" progId="Equation.3">
              <p:embed/>
            </p:oleObj>
          </a:graphicData>
        </a:graphic>
      </p:graphicFrame>
      <p:sp>
        <p:nvSpPr>
          <p:cNvPr id="2058" name="Rectangle 9"/>
          <p:cNvSpPr>
            <a:spLocks noChangeArrowheads="1"/>
          </p:cNvSpPr>
          <p:nvPr/>
        </p:nvSpPr>
        <p:spPr bwMode="auto">
          <a:xfrm>
            <a:off x="4248150" y="3176588"/>
            <a:ext cx="9144000" cy="0"/>
          </a:xfrm>
          <a:prstGeom prst="rect">
            <a:avLst/>
          </a:prstGeom>
          <a:noFill/>
          <a:ln w="9525">
            <a:noFill/>
            <a:miter lim="800000"/>
            <a:headEnd/>
            <a:tailEnd/>
          </a:ln>
        </p:spPr>
        <p:txBody>
          <a:bodyPr>
            <a:spAutoFit/>
          </a:bodyPr>
          <a:lstStyle/>
          <a:p>
            <a:endParaRPr lang="zh-CN" altLang="en-US"/>
          </a:p>
        </p:txBody>
      </p:sp>
      <p:graphicFrame>
        <p:nvGraphicFramePr>
          <p:cNvPr id="2052" name="Object 8"/>
          <p:cNvGraphicFramePr>
            <a:graphicFrameLocks noChangeAspect="1"/>
          </p:cNvGraphicFramePr>
          <p:nvPr/>
        </p:nvGraphicFramePr>
        <p:xfrm>
          <a:off x="3814954" y="3336983"/>
          <a:ext cx="1085850" cy="846137"/>
        </p:xfrm>
        <a:graphic>
          <a:graphicData uri="http://schemas.openxmlformats.org/presentationml/2006/ole">
            <p:oleObj spid="_x0000_s309252" r:id="rId6" imgW="647700" imgH="508000" progId="Equation.3">
              <p:embed/>
            </p:oleObj>
          </a:graphicData>
        </a:graphic>
      </p:graphicFrame>
      <p:sp>
        <p:nvSpPr>
          <p:cNvPr id="2059" name="Rectangle 11"/>
          <p:cNvSpPr>
            <a:spLocks noChangeArrowheads="1"/>
          </p:cNvSpPr>
          <p:nvPr/>
        </p:nvSpPr>
        <p:spPr bwMode="auto">
          <a:xfrm>
            <a:off x="4114800" y="3314700"/>
            <a:ext cx="9144000" cy="0"/>
          </a:xfrm>
          <a:prstGeom prst="rect">
            <a:avLst/>
          </a:prstGeom>
          <a:noFill/>
          <a:ln w="9525">
            <a:noFill/>
            <a:miter lim="800000"/>
            <a:headEnd/>
            <a:tailEnd/>
          </a:ln>
        </p:spPr>
        <p:txBody>
          <a:bodyPr>
            <a:spAutoFit/>
          </a:bodyPr>
          <a:lstStyle/>
          <a:p>
            <a:endParaRPr lang="zh-CN" altLang="en-US"/>
          </a:p>
        </p:txBody>
      </p:sp>
      <p:graphicFrame>
        <p:nvGraphicFramePr>
          <p:cNvPr id="2053" name="Object 10"/>
          <p:cNvGraphicFramePr>
            <a:graphicFrameLocks noChangeAspect="1"/>
          </p:cNvGraphicFramePr>
          <p:nvPr/>
        </p:nvGraphicFramePr>
        <p:xfrm>
          <a:off x="1404667" y="4223737"/>
          <a:ext cx="1600200" cy="400050"/>
        </p:xfrm>
        <a:graphic>
          <a:graphicData uri="http://schemas.openxmlformats.org/presentationml/2006/ole">
            <p:oleObj spid="_x0000_s309253" r:id="rId7" imgW="914400" imgH="228600" progId="Equation.3">
              <p:embed/>
            </p:oleObj>
          </a:graphicData>
        </a:graphic>
      </p:graphicFrame>
      <p:sp>
        <p:nvSpPr>
          <p:cNvPr id="2060" name="Rectangle 13"/>
          <p:cNvSpPr>
            <a:spLocks noChangeArrowheads="1"/>
          </p:cNvSpPr>
          <p:nvPr/>
        </p:nvSpPr>
        <p:spPr bwMode="auto">
          <a:xfrm>
            <a:off x="4110038" y="3176588"/>
            <a:ext cx="9144000" cy="0"/>
          </a:xfrm>
          <a:prstGeom prst="rect">
            <a:avLst/>
          </a:prstGeom>
          <a:noFill/>
          <a:ln w="9525">
            <a:noFill/>
            <a:miter lim="800000"/>
            <a:headEnd/>
            <a:tailEnd/>
          </a:ln>
        </p:spPr>
        <p:txBody>
          <a:bodyPr>
            <a:spAutoFit/>
          </a:bodyPr>
          <a:lstStyle/>
          <a:p>
            <a:endParaRPr lang="zh-CN" altLang="en-US"/>
          </a:p>
        </p:txBody>
      </p:sp>
      <p:graphicFrame>
        <p:nvGraphicFramePr>
          <p:cNvPr id="2054" name="Object 12"/>
          <p:cNvGraphicFramePr>
            <a:graphicFrameLocks noChangeAspect="1"/>
          </p:cNvGraphicFramePr>
          <p:nvPr/>
        </p:nvGraphicFramePr>
        <p:xfrm>
          <a:off x="1899855" y="4726973"/>
          <a:ext cx="1524000" cy="668337"/>
        </p:xfrm>
        <a:graphic>
          <a:graphicData uri="http://schemas.openxmlformats.org/presentationml/2006/ole">
            <p:oleObj spid="_x0000_s309254" r:id="rId8" imgW="927100" imgH="5080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zh-CN" altLang="en-US" dirty="0" smtClean="0"/>
              <a:t>交叉</a:t>
            </a:r>
          </a:p>
        </p:txBody>
      </p:sp>
      <p:sp>
        <p:nvSpPr>
          <p:cNvPr id="20483" name="Rectangle 3"/>
          <p:cNvSpPr>
            <a:spLocks noGrp="1" noChangeArrowheads="1"/>
          </p:cNvSpPr>
          <p:nvPr>
            <p:ph type="body" idx="1"/>
          </p:nvPr>
        </p:nvSpPr>
        <p:spPr>
          <a:xfrm>
            <a:off x="914400" y="1907628"/>
            <a:ext cx="7772400" cy="4112172"/>
          </a:xfrm>
        </p:spPr>
        <p:txBody>
          <a:bodyPr>
            <a:normAutofit/>
          </a:bodyPr>
          <a:lstStyle/>
          <a:p>
            <a:pPr eaLnBrk="1" hangingPunct="1"/>
            <a:r>
              <a:rPr lang="zh-CN" altLang="en-US" sz="3200" b="1" dirty="0" smtClean="0"/>
              <a:t>交叉发生在两个染色体之间，由两个被称之为双亲的父代染色体，经交叉以后，产生两个具有双亲的部分基因的新的染色体。当染色体采用二进制形式编码时，交叉过程是以这样一种形式进行的：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168702</TotalTime>
  <Words>2722</Words>
  <Application>Microsoft Office PowerPoint</Application>
  <PresentationFormat>全屏显示(4:3)</PresentationFormat>
  <Paragraphs>431</Paragraphs>
  <Slides>50</Slides>
  <Notes>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54" baseType="lpstr">
      <vt:lpstr>Equity</vt:lpstr>
      <vt:lpstr>Microsoft 公式 3.0</vt:lpstr>
      <vt:lpstr>Microsoft Graph 图表</vt:lpstr>
      <vt:lpstr>Equation</vt:lpstr>
      <vt:lpstr>遗传算法 </vt:lpstr>
      <vt:lpstr>生物进化与遗传算法 </vt:lpstr>
      <vt:lpstr>幻灯片 3</vt:lpstr>
      <vt:lpstr>遗传算法的三个主要操作 </vt:lpstr>
      <vt:lpstr>选择 </vt:lpstr>
      <vt:lpstr>幻灯片 6</vt:lpstr>
      <vt:lpstr>模拟“轮盘赌” 算法</vt:lpstr>
      <vt:lpstr>幻灯片 8</vt:lpstr>
      <vt:lpstr>交叉</vt:lpstr>
      <vt:lpstr>幻灯片 10</vt:lpstr>
      <vt:lpstr>变异</vt:lpstr>
      <vt:lpstr>幻灯片 12</vt:lpstr>
      <vt:lpstr>幻灯片 13</vt:lpstr>
      <vt:lpstr>幻灯片 14</vt:lpstr>
      <vt:lpstr>例：求函数的最大值</vt:lpstr>
      <vt:lpstr>幻灯片 16</vt:lpstr>
      <vt:lpstr>幻灯片 17</vt:lpstr>
      <vt:lpstr>幻灯片 18</vt:lpstr>
      <vt:lpstr>幻灯片 19</vt:lpstr>
      <vt:lpstr>幻灯片 20</vt:lpstr>
      <vt:lpstr>幻灯片 21</vt:lpstr>
      <vt:lpstr>幻灯片 22</vt:lpstr>
      <vt:lpstr>遗传算法的特点 </vt:lpstr>
      <vt:lpstr>遗传算法的实现问题</vt:lpstr>
      <vt:lpstr>编码举例：十杆桁架问题</vt:lpstr>
      <vt:lpstr>幻灯片 26</vt:lpstr>
      <vt:lpstr>编码举例：旅行商问题</vt:lpstr>
      <vt:lpstr>二进制表示存在的问题</vt:lpstr>
      <vt:lpstr>遗传算法的评价</vt:lpstr>
      <vt:lpstr>当前最好法 </vt:lpstr>
      <vt:lpstr>在线比较法 </vt:lpstr>
      <vt:lpstr>离线比较法 </vt:lpstr>
      <vt:lpstr>适应函数 </vt:lpstr>
      <vt:lpstr>非线性加速适应函数 </vt:lpstr>
      <vt:lpstr>线性加速适应函数 </vt:lpstr>
      <vt:lpstr>二进制编码的交叉规则 </vt:lpstr>
      <vt:lpstr>幻灯片 37</vt:lpstr>
      <vt:lpstr>幻灯片 38</vt:lpstr>
      <vt:lpstr>整数编码的交叉规则 </vt:lpstr>
      <vt:lpstr>常规交叉法 </vt:lpstr>
      <vt:lpstr>基于次序的交叉法 </vt:lpstr>
      <vt:lpstr>基于部分映射的交叉法 </vt:lpstr>
      <vt:lpstr>变异规则</vt:lpstr>
      <vt:lpstr>二进制编码中的变异</vt:lpstr>
      <vt:lpstr>整数编码中的变异</vt:lpstr>
      <vt:lpstr>幻灯片 46</vt:lpstr>
      <vt:lpstr>幻灯片 47</vt:lpstr>
      <vt:lpstr>性能评价</vt:lpstr>
      <vt:lpstr>幻灯片 49</vt:lpstr>
      <vt:lpstr>高级搜索小结</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T420</cp:lastModifiedBy>
  <cp:revision>6872</cp:revision>
  <dcterms:created xsi:type="dcterms:W3CDTF">2011-04-24T18:48:21Z</dcterms:created>
  <dcterms:modified xsi:type="dcterms:W3CDTF">2016-11-07T08:55:52Z</dcterms:modified>
</cp:coreProperties>
</file>