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5"/>
  </p:notesMasterIdLst>
  <p:handoutMasterIdLst>
    <p:handoutMasterId r:id="rId36"/>
  </p:handoutMasterIdLst>
  <p:sldIdLst>
    <p:sldId id="386" r:id="rId2"/>
    <p:sldId id="387" r:id="rId3"/>
    <p:sldId id="388" r:id="rId4"/>
    <p:sldId id="389" r:id="rId5"/>
    <p:sldId id="390" r:id="rId6"/>
    <p:sldId id="391" r:id="rId7"/>
    <p:sldId id="392" r:id="rId8"/>
    <p:sldId id="416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7" r:id="rId32"/>
    <p:sldId id="418" r:id="rId33"/>
    <p:sldId id="41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B11EF"/>
    <a:srgbClr val="EFF343"/>
    <a:srgbClr val="86F260"/>
    <a:srgbClr val="ECF127"/>
    <a:srgbClr val="FB81E1"/>
    <a:srgbClr val="119F14"/>
    <a:srgbClr val="FEC2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3" autoAdjust="0"/>
    <p:restoredTop sz="85714" autoAdjust="0"/>
  </p:normalViewPr>
  <p:slideViewPr>
    <p:cSldViewPr snapToGrid="0">
      <p:cViewPr varScale="1">
        <p:scale>
          <a:sx n="60" d="100"/>
          <a:sy n="60" d="100"/>
        </p:scale>
        <p:origin x="-18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A66E1-596A-496E-B96E-FE454130F19C}" type="datetimeFigureOut">
              <a:rPr lang="zh-CN" altLang="en-US" smtClean="0"/>
              <a:pPr/>
              <a:t>2017/3/21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3B57A-208D-4E21-8008-BCE8E94FCB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56486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2705F-8347-41A8-82E6-B2920132BF3D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AF6DD-051E-413B-8808-23D5AB3BD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907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57C4C6-6494-4E12-80CA-3CC503C77214}" type="slidenum">
              <a:rPr lang="en-US" altLang="zh-CN" smtClean="0">
                <a:ea typeface="黑体" pitchFamily="49" charset="-122"/>
              </a:rPr>
              <a:pPr/>
              <a:t>4</a:t>
            </a:fld>
            <a:endParaRPr lang="en-US" altLang="zh-CN" smtClean="0">
              <a:ea typeface="黑体" pitchFamily="49" charset="-12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黑体" pitchFamily="49" charset="-122"/>
              </a:rPr>
              <a:t>2016.3.22 </a:t>
            </a:r>
            <a:r>
              <a:rPr lang="zh-CN" altLang="en-US" smtClean="0">
                <a:ea typeface="黑体" pitchFamily="49" charset="-122"/>
              </a:rPr>
              <a:t>本科生</a:t>
            </a: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1924F5-F535-40EE-B167-4F0AA97C813A}" type="slidenum">
              <a:rPr lang="en-US" altLang="zh-CN" smtClean="0">
                <a:ea typeface="黑体" pitchFamily="49" charset="-122"/>
              </a:rPr>
              <a:pPr/>
              <a:t>7</a:t>
            </a:fld>
            <a:endParaRPr lang="en-US" altLang="zh-CN" smtClean="0"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黑体" pitchFamily="49" charset="-122"/>
              </a:rPr>
              <a:t>早就被提出，但是直到有了电子计算机才被广泛应用（有了伪随机数）。蒙特卡洛：摩洛哥的一个著名赌场的名字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5D931A-EF10-478C-A902-9B3A204CB979}" type="slidenum">
              <a:rPr lang="en-US" altLang="zh-CN" smtClean="0">
                <a:ea typeface="黑体" pitchFamily="49" charset="-122"/>
              </a:rPr>
              <a:pPr/>
              <a:t>11</a:t>
            </a:fld>
            <a:endParaRPr lang="en-US" altLang="zh-CN" smtClean="0"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黑体" pitchFamily="49" charset="-122"/>
              </a:rPr>
              <a:t>在给定时间达到之前重复该过程，随时可以得到结果。</a:t>
            </a: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B5E699-12B0-47C7-A685-D3A2C133FCBC}" type="slidenum">
              <a:rPr lang="en-US" altLang="zh-CN" smtClean="0">
                <a:ea typeface="黑体" pitchFamily="49" charset="-122"/>
              </a:rPr>
              <a:pPr/>
              <a:t>20</a:t>
            </a:fld>
            <a:endParaRPr lang="en-US" altLang="zh-CN" smtClean="0"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黑体" pitchFamily="49" charset="-122"/>
              </a:rPr>
              <a:t>1</a:t>
            </a:r>
            <a:r>
              <a:rPr lang="zh-CN" altLang="en-US" smtClean="0">
                <a:ea typeface="黑体" pitchFamily="49" charset="-122"/>
              </a:rPr>
              <a:t>，了解不够的节点希望多了解，应优先考虑；</a:t>
            </a:r>
            <a:r>
              <a:rPr lang="en-US" altLang="zh-CN" smtClean="0">
                <a:ea typeface="黑体" pitchFamily="49" charset="-122"/>
              </a:rPr>
              <a:t>2</a:t>
            </a:r>
            <a:r>
              <a:rPr lang="zh-CN" altLang="en-US" smtClean="0">
                <a:ea typeface="黑体" pitchFamily="49" charset="-122"/>
              </a:rPr>
              <a:t>，对当前为止获利高的节点，希望优先。二者要均衡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631040-CA25-47C1-BA56-1D917315FA9C}" type="slidenum">
              <a:rPr lang="en-US" altLang="zh-CN" smtClean="0">
                <a:ea typeface="黑体" pitchFamily="49" charset="-122"/>
              </a:rPr>
              <a:pPr/>
              <a:t>21</a:t>
            </a:fld>
            <a:endParaRPr lang="en-US" altLang="zh-CN" smtClean="0"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黑体" pitchFamily="49" charset="-122"/>
              </a:rPr>
              <a:t>如果一个节点还可以扩展，就扩展，然后模拟。否则从其子节点中按照信心值选择一个节点，循环。（</a:t>
            </a:r>
            <a:r>
              <a:rPr lang="en-US" altLang="zh-CN" smtClean="0">
                <a:ea typeface="黑体" pitchFamily="49" charset="-122"/>
              </a:rPr>
              <a:t>TREEPOLICY</a:t>
            </a:r>
            <a:r>
              <a:rPr lang="zh-CN" altLang="en-US" smtClean="0">
                <a:ea typeface="黑体" pitchFamily="49" charset="-122"/>
              </a:rPr>
              <a:t>的功能）</a:t>
            </a: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C5A57-A73E-44FF-BCD6-2FD47ED26125}" type="slidenum">
              <a:rPr lang="en-US" altLang="zh-CN" smtClean="0">
                <a:ea typeface="黑体" pitchFamily="49" charset="-122"/>
              </a:rPr>
              <a:pPr/>
              <a:t>28</a:t>
            </a:fld>
            <a:endParaRPr lang="en-US" altLang="zh-CN" smtClean="0">
              <a:ea typeface="黑体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01B3-0010-49BE-8236-66B90211FF04}" type="datetime1">
              <a:rPr lang="en-US" altLang="zh-CN" smtClean="0"/>
              <a:pPr/>
              <a:t>3/21/2017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D574-52BE-4187-8AF7-E201A70CB6DC}" type="datetime1">
              <a:rPr lang="en-US" altLang="zh-CN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6442-F0BB-4DBA-B030-4A0192701801}" type="datetime1">
              <a:rPr lang="en-US" altLang="zh-CN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4328-A6FB-477A-B9C5-7FEFDBDE1042}" type="datetime1">
              <a:rPr lang="en-US" altLang="zh-CN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buFontTx/>
              <a:buBlip>
                <a:blip r:embed="rId2"/>
              </a:buBlip>
              <a:defRPr/>
            </a:lvl1pPr>
            <a:lvl2pPr>
              <a:buClr>
                <a:srgbClr val="503DDB"/>
              </a:buClr>
              <a:buSzPct val="45000"/>
              <a:buFont typeface="Wingdings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302081" name="Picture 1" descr="E:\resume\logo-tsinghua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1560" y="90151"/>
            <a:ext cx="2045531" cy="6438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9C65-C267-4342-9116-A00B6E7C55AD}" type="datetime1">
              <a:rPr lang="en-US" altLang="zh-CN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BA6D-2268-450C-9E6F-6553A2809D14}" type="datetime1">
              <a:rPr lang="en-US" altLang="zh-CN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6173-FFAF-40B2-BD71-0C474124F5CA}" type="datetime1">
              <a:rPr lang="en-US" altLang="zh-CN" smtClean="0"/>
              <a:pPr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AC5F-3C7D-47E2-8137-0D0E13270C17}" type="datetime1">
              <a:rPr lang="en-US" altLang="zh-CN" smtClean="0"/>
              <a:pPr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4C75-2845-4A49-8407-B10E57DDCB66}" type="datetime1">
              <a:rPr lang="en-US" altLang="zh-CN" smtClean="0"/>
              <a:pPr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93C6-C0E5-4C94-83B0-EBE524181AA9}" type="datetime1">
              <a:rPr lang="en-US" altLang="zh-CN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CFF-7119-486E-A242-14937EB72380}" type="datetime1">
              <a:rPr lang="en-US" altLang="zh-CN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17F057F-A64E-4BDF-9C5A-7B9C1755BBD0}" type="datetime1">
              <a:rPr lang="en-US" altLang="zh-CN" smtClean="0"/>
              <a:pPr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第二章 对抗搜索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914400" y="1842448"/>
            <a:ext cx="7772400" cy="417735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对抗搜索：博弈</a:t>
            </a:r>
            <a:endParaRPr lang="en-US" altLang="zh-CN" sz="3200" b="1" dirty="0" smtClean="0"/>
          </a:p>
          <a:p>
            <a:endParaRPr lang="en-US" altLang="zh-CN" sz="3200" b="1" dirty="0" smtClean="0"/>
          </a:p>
          <a:p>
            <a:r>
              <a:rPr lang="zh-CN" altLang="en-US" sz="3200" b="1" dirty="0" smtClean="0"/>
              <a:t>博弈问题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极小极大方法</a:t>
            </a:r>
            <a:endParaRPr lang="en-US" altLang="zh-CN" sz="3200" b="1" dirty="0" smtClean="0"/>
          </a:p>
          <a:p>
            <a:r>
              <a:rPr lang="en-US" altLang="zh-CN" sz="3200" b="1" dirty="0" smtClean="0">
                <a:sym typeface="Symbol" pitchFamily="18" charset="2"/>
              </a:rPr>
              <a:t>-</a:t>
            </a:r>
            <a:r>
              <a:rPr lang="zh-CN" altLang="en-US" sz="3200" b="1" dirty="0" smtClean="0">
                <a:sym typeface="Symbol" pitchFamily="18" charset="2"/>
              </a:rPr>
              <a:t>剪枝</a:t>
            </a:r>
            <a:endParaRPr lang="en-US" altLang="zh-CN" sz="3200" b="1" dirty="0" smtClean="0">
              <a:sym typeface="Symbol" pitchFamily="18" charset="2"/>
            </a:endParaRPr>
          </a:p>
          <a:p>
            <a:r>
              <a:rPr lang="zh-CN" altLang="en-US" sz="3200" b="1" dirty="0" smtClean="0">
                <a:sym typeface="Symbol" pitchFamily="18" charset="2"/>
              </a:rPr>
              <a:t>蒙特卡洛博弈方法</a:t>
            </a:r>
            <a:endParaRPr lang="zh-CN" altLang="en-US" sz="3200" b="1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8FA9B6-1560-409E-AA75-39C531947DB6}" type="slidenum">
              <a:rPr lang="en-US" altLang="zh-CN" smtClean="0">
                <a:ea typeface="黑体" pitchFamily="49" charset="-122"/>
              </a:rPr>
              <a:pPr/>
              <a:t>1</a:t>
            </a:fld>
            <a:endParaRPr lang="en-US" altLang="zh-CN" smtClean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围棋落子模型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711200" y="1701800"/>
            <a:ext cx="7772400" cy="4114800"/>
          </a:xfrm>
        </p:spPr>
        <p:txBody>
          <a:bodyPr/>
          <a:lstStyle/>
          <a:p>
            <a:r>
              <a:rPr lang="zh-CN" altLang="en-US" sz="3200" b="1" dirty="0" smtClean="0"/>
              <a:t>围棋对弈过程可看做一个马尔科夫过程：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五元组：</a:t>
            </a:r>
            <a:r>
              <a:rPr lang="en-US" altLang="zh-CN" sz="3200" b="1" dirty="0" smtClean="0"/>
              <a:t>{T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S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A(</a:t>
            </a:r>
            <a:r>
              <a:rPr lang="en-US" altLang="zh-CN" sz="3200" b="1" dirty="0" err="1" smtClean="0"/>
              <a:t>i</a:t>
            </a:r>
            <a:r>
              <a:rPr lang="en-US" altLang="zh-CN" sz="3200" b="1" dirty="0" smtClean="0"/>
              <a:t>)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P(·|</a:t>
            </a:r>
            <a:r>
              <a:rPr lang="en-US" altLang="zh-CN" sz="3200" b="1" dirty="0" err="1" smtClean="0"/>
              <a:t>i,a</a:t>
            </a:r>
            <a:r>
              <a:rPr lang="en-US" altLang="zh-CN" sz="3200" b="1" dirty="0" smtClean="0"/>
              <a:t>)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r(</a:t>
            </a:r>
            <a:r>
              <a:rPr lang="en-US" altLang="zh-CN" sz="3200" b="1" dirty="0" err="1" smtClean="0"/>
              <a:t>i,a</a:t>
            </a:r>
            <a:r>
              <a:rPr lang="en-US" altLang="zh-CN" sz="3200" b="1" dirty="0" smtClean="0"/>
              <a:t>)}</a:t>
            </a:r>
          </a:p>
          <a:p>
            <a:pPr lvl="1"/>
            <a:r>
              <a:rPr lang="en-US" altLang="zh-CN" sz="2800" b="1" dirty="0" smtClean="0"/>
              <a:t>T</a:t>
            </a:r>
            <a:r>
              <a:rPr lang="zh-CN" altLang="en-US" sz="2800" b="1" dirty="0" smtClean="0"/>
              <a:t>：决策时刻</a:t>
            </a:r>
            <a:endParaRPr lang="en-US" altLang="zh-CN" sz="2800" b="1" dirty="0" smtClean="0"/>
          </a:p>
          <a:p>
            <a:pPr lvl="1"/>
            <a:r>
              <a:rPr lang="en-US" altLang="zh-CN" sz="2800" b="1" dirty="0" smtClean="0"/>
              <a:t>S</a:t>
            </a:r>
            <a:r>
              <a:rPr lang="zh-CN" altLang="en-US" sz="2800" b="1" dirty="0" smtClean="0"/>
              <a:t>：状态空间，</a:t>
            </a:r>
            <a:r>
              <a:rPr lang="en-US" altLang="zh-CN" sz="2800" b="1" dirty="0" smtClean="0"/>
              <a:t>S={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}</a:t>
            </a:r>
          </a:p>
          <a:p>
            <a:pPr lvl="1"/>
            <a:r>
              <a:rPr lang="en-US" altLang="zh-CN" sz="2800" b="1" dirty="0" smtClean="0"/>
              <a:t>A(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：可行动集合（可落子点）</a:t>
            </a:r>
            <a:endParaRPr lang="en-US" altLang="zh-CN" sz="2800" b="1" dirty="0" smtClean="0"/>
          </a:p>
          <a:p>
            <a:pPr lvl="1"/>
            <a:r>
              <a:rPr lang="en-US" altLang="zh-CN" sz="2800" b="1" dirty="0" smtClean="0"/>
              <a:t>P(·|</a:t>
            </a:r>
            <a:r>
              <a:rPr lang="en-US" altLang="zh-CN" sz="2800" b="1" dirty="0" err="1" smtClean="0"/>
              <a:t>i,a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：状态</a:t>
            </a:r>
            <a:r>
              <a:rPr lang="en-US" altLang="zh-CN" sz="2800" b="1" dirty="0" err="1" smtClean="0"/>
              <a:t>i</a:t>
            </a:r>
            <a:r>
              <a:rPr lang="zh-CN" altLang="en-US" sz="2800" b="1" dirty="0" smtClean="0"/>
              <a:t>下选择行动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的概率</a:t>
            </a:r>
            <a:endParaRPr lang="en-US" altLang="zh-CN" sz="2800" b="1" dirty="0" smtClean="0"/>
          </a:p>
          <a:p>
            <a:pPr lvl="1"/>
            <a:r>
              <a:rPr lang="en-US" altLang="zh-CN" sz="2800" b="1" dirty="0" smtClean="0"/>
              <a:t>r(</a:t>
            </a:r>
            <a:r>
              <a:rPr lang="en-US" altLang="zh-CN" sz="2800" b="1" dirty="0" err="1" smtClean="0"/>
              <a:t>i,a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：状态</a:t>
            </a:r>
            <a:r>
              <a:rPr lang="en-US" altLang="zh-CN" sz="2800" b="1" dirty="0" err="1" smtClean="0"/>
              <a:t>i</a:t>
            </a:r>
            <a:r>
              <a:rPr lang="zh-CN" altLang="en-US" sz="2800" b="1" dirty="0" smtClean="0"/>
              <a:t>下选择行动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后课获得的收益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D6B9E3-D6E6-4141-93D1-3732D91A9DEF}" type="slidenum">
              <a:rPr lang="en-US" altLang="zh-CN" smtClean="0">
                <a:ea typeface="黑体" pitchFamily="49" charset="-122"/>
              </a:rPr>
              <a:pPr/>
              <a:t>10</a:t>
            </a:fld>
            <a:endParaRPr lang="en-US" altLang="zh-CN" smtClean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蒙特卡洛方法</a:t>
            </a:r>
            <a:endParaRPr lang="zh-CN" altLang="en-US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8115300" cy="4114800"/>
          </a:xfrm>
        </p:spPr>
        <p:txBody>
          <a:bodyPr/>
          <a:lstStyle/>
          <a:p>
            <a:r>
              <a:rPr lang="zh-CN" altLang="en-US" sz="3200" b="1" dirty="0" smtClean="0"/>
              <a:t>二十世纪</a:t>
            </a:r>
            <a:r>
              <a:rPr lang="en-US" altLang="zh-CN" sz="3200" b="1" dirty="0" smtClean="0"/>
              <a:t>40</a:t>
            </a:r>
            <a:r>
              <a:rPr lang="zh-CN" altLang="en-US" sz="3200" b="1" dirty="0" smtClean="0"/>
              <a:t>年代中期</a:t>
            </a:r>
            <a:r>
              <a:rPr lang="en-US" altLang="zh-CN" sz="3200" b="1" dirty="0" smtClean="0"/>
              <a:t>S.M.</a:t>
            </a:r>
            <a:r>
              <a:rPr lang="zh-CN" altLang="en-US" sz="3200" b="1" dirty="0" smtClean="0"/>
              <a:t>乌拉姆和</a:t>
            </a:r>
            <a:r>
              <a:rPr lang="en-US" altLang="zh-CN" sz="3200" b="1" dirty="0" smtClean="0"/>
              <a:t>J.</a:t>
            </a:r>
            <a:r>
              <a:rPr lang="zh-CN" altLang="en-US" sz="3200" b="1" dirty="0" smtClean="0"/>
              <a:t>冯</a:t>
            </a:r>
            <a:r>
              <a:rPr lang="en-US" altLang="zh-CN" sz="3200" b="1" dirty="0" smtClean="0"/>
              <a:t>·</a:t>
            </a:r>
            <a:r>
              <a:rPr lang="zh-CN" altLang="en-US" sz="3200" b="1" dirty="0" smtClean="0"/>
              <a:t>诺伊曼提出的一种随机模拟方法</a:t>
            </a:r>
            <a:endParaRPr lang="en-US" altLang="zh-CN" sz="3200" b="1" dirty="0" smtClean="0"/>
          </a:p>
          <a:p>
            <a:pPr lvl="1"/>
            <a:r>
              <a:rPr lang="zh-CN" altLang="en-US" sz="2800" b="1" dirty="0" smtClean="0"/>
              <a:t>多重积分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矩阵求逆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线性方程组求解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积分方程求解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偏微分方程求解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随机性问题模拟</a:t>
            </a:r>
            <a:endParaRPr lang="en-US" altLang="zh-CN" sz="2800" b="1" dirty="0" smtClean="0"/>
          </a:p>
          <a:p>
            <a:pPr>
              <a:buFont typeface="Wingdings" pitchFamily="2" charset="2"/>
              <a:buNone/>
            </a:pPr>
            <a:endParaRPr lang="en-US" altLang="zh-CN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E9CF66-81A9-4F17-8675-38F1DB35E143}" type="slidenum">
              <a:rPr lang="en-US" altLang="zh-CN" smtClean="0">
                <a:ea typeface="黑体" pitchFamily="49" charset="-122"/>
              </a:rPr>
              <a:pPr/>
              <a:t>11</a:t>
            </a:fld>
            <a:endParaRPr lang="en-US" altLang="zh-CN" smtClean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蒲丰投针问题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914400" y="1665026"/>
            <a:ext cx="7772400" cy="4354773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1777</a:t>
            </a:r>
            <a:r>
              <a:rPr lang="zh-CN" altLang="en-US" sz="3200" b="1" dirty="0" smtClean="0"/>
              <a:t>年法国科学家蒲丰提出一种计算</a:t>
            </a:r>
            <a:r>
              <a:rPr lang="en-US" altLang="zh-CN" sz="3200" b="1" dirty="0" smtClean="0"/>
              <a:t>π</a:t>
            </a:r>
            <a:r>
              <a:rPr lang="zh-CN" altLang="en-US" sz="3200" b="1" dirty="0" smtClean="0"/>
              <a:t>的方法：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取一张白纸，在上面画上许多条间距为</a:t>
            </a:r>
            <a:r>
              <a:rPr lang="en-US" altLang="zh-CN" sz="3200" b="1" dirty="0" smtClean="0"/>
              <a:t>d</a:t>
            </a:r>
            <a:r>
              <a:rPr lang="zh-CN" altLang="en-US" sz="3200" b="1" dirty="0" smtClean="0"/>
              <a:t>的等距平行线，另取一根长度为</a:t>
            </a:r>
            <a:r>
              <a:rPr lang="en-US" altLang="zh-CN" sz="3200" b="1" i="1" dirty="0" smtClean="0"/>
              <a:t>l</a:t>
            </a:r>
            <a:r>
              <a:rPr lang="zh-CN" altLang="en-US" sz="3200" b="1" dirty="0" smtClean="0"/>
              <a:t>（</a:t>
            </a:r>
            <a:r>
              <a:rPr lang="en-US" altLang="zh-CN" sz="3200" b="1" i="1" dirty="0" smtClean="0"/>
              <a:t>l</a:t>
            </a:r>
            <a:r>
              <a:rPr lang="en-US" altLang="zh-CN" sz="3200" b="1" dirty="0" smtClean="0"/>
              <a:t>&lt;d</a:t>
            </a:r>
            <a:r>
              <a:rPr lang="zh-CN" altLang="en-US" sz="3200" b="1" dirty="0" smtClean="0"/>
              <a:t>）的针，随机地向该纸上投掷针，并记录投掷次数</a:t>
            </a:r>
            <a:r>
              <a:rPr lang="en-US" altLang="zh-CN" sz="3200" b="1" dirty="0" smtClean="0"/>
              <a:t>n</a:t>
            </a:r>
            <a:r>
              <a:rPr lang="zh-CN" altLang="en-US" sz="3200" b="1" dirty="0" smtClean="0"/>
              <a:t>以及针与直线相交的次数</a:t>
            </a:r>
            <a:r>
              <a:rPr lang="en-US" altLang="zh-CN" sz="3200" b="1" dirty="0" smtClean="0"/>
              <a:t>m</a:t>
            </a:r>
            <a:r>
              <a:rPr lang="zh-CN" altLang="en-US" sz="3200" b="1" dirty="0" smtClean="0"/>
              <a:t>，据此计算</a:t>
            </a:r>
            <a:r>
              <a:rPr lang="en-US" altLang="zh-CN" sz="3200" b="1" dirty="0" smtClean="0"/>
              <a:t>π</a:t>
            </a:r>
            <a:r>
              <a:rPr lang="zh-CN" altLang="en-US" sz="3200" b="1" dirty="0" smtClean="0"/>
              <a:t>值。</a:t>
            </a: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1A4472-B7A9-4147-8ED3-AC73FAC58668}" type="slidenum">
              <a:rPr lang="en-US" altLang="zh-CN" smtClean="0">
                <a:ea typeface="黑体" pitchFamily="49" charset="-122"/>
              </a:rPr>
              <a:pPr/>
              <a:t>12</a:t>
            </a:fld>
            <a:endParaRPr lang="en-US" altLang="zh-CN" smtClean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74C858-5463-4697-B0DD-FA507DBC6CC8}" type="slidenum">
              <a:rPr lang="en-US" altLang="zh-CN" smtClean="0">
                <a:ea typeface="黑体" pitchFamily="49" charset="-122"/>
              </a:rPr>
              <a:pPr/>
              <a:t>13</a:t>
            </a:fld>
            <a:endParaRPr lang="en-US" altLang="zh-CN" smtClean="0">
              <a:ea typeface="黑体" pitchFamily="49" charset="-122"/>
            </a:endParaRPr>
          </a:p>
        </p:txBody>
      </p:sp>
      <p:cxnSp>
        <p:nvCxnSpPr>
          <p:cNvPr id="17411" name="直接箭头连接符 5"/>
          <p:cNvCxnSpPr>
            <a:cxnSpLocks noChangeShapeType="1"/>
          </p:cNvCxnSpPr>
          <p:nvPr/>
        </p:nvCxnSpPr>
        <p:spPr bwMode="auto">
          <a:xfrm>
            <a:off x="1346200" y="3873500"/>
            <a:ext cx="64897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2" name="直接箭头连接符 7"/>
          <p:cNvCxnSpPr>
            <a:cxnSpLocks noChangeShapeType="1"/>
          </p:cNvCxnSpPr>
          <p:nvPr/>
        </p:nvCxnSpPr>
        <p:spPr bwMode="auto">
          <a:xfrm flipV="1">
            <a:off x="1739900" y="990600"/>
            <a:ext cx="0" cy="28956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7413" name="直接箭头连接符 10"/>
          <p:cNvCxnSpPr>
            <a:cxnSpLocks noChangeShapeType="1"/>
          </p:cNvCxnSpPr>
          <p:nvPr/>
        </p:nvCxnSpPr>
        <p:spPr bwMode="auto">
          <a:xfrm>
            <a:off x="1333500" y="977900"/>
            <a:ext cx="64897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4" name="直接连接符 16"/>
          <p:cNvCxnSpPr>
            <a:cxnSpLocks noChangeShapeType="1"/>
          </p:cNvCxnSpPr>
          <p:nvPr/>
        </p:nvCxnSpPr>
        <p:spPr bwMode="auto">
          <a:xfrm flipV="1">
            <a:off x="2819400" y="2590800"/>
            <a:ext cx="1778000" cy="1498600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415" name="直接连接符 18"/>
          <p:cNvCxnSpPr>
            <a:cxnSpLocks noChangeShapeType="1"/>
          </p:cNvCxnSpPr>
          <p:nvPr/>
        </p:nvCxnSpPr>
        <p:spPr bwMode="auto">
          <a:xfrm>
            <a:off x="3733800" y="3327400"/>
            <a:ext cx="0" cy="5461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7416" name="直接连接符 23"/>
          <p:cNvCxnSpPr>
            <a:cxnSpLocks noChangeShapeType="1"/>
          </p:cNvCxnSpPr>
          <p:nvPr/>
        </p:nvCxnSpPr>
        <p:spPr bwMode="auto">
          <a:xfrm>
            <a:off x="4191000" y="2171700"/>
            <a:ext cx="381000" cy="4191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7" name="直接连接符 24"/>
          <p:cNvCxnSpPr>
            <a:cxnSpLocks noChangeShapeType="1"/>
          </p:cNvCxnSpPr>
          <p:nvPr/>
        </p:nvCxnSpPr>
        <p:spPr bwMode="auto">
          <a:xfrm>
            <a:off x="2438400" y="3644900"/>
            <a:ext cx="381000" cy="4191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8" name="直接连接符 25"/>
          <p:cNvCxnSpPr>
            <a:cxnSpLocks noChangeShapeType="1"/>
          </p:cNvCxnSpPr>
          <p:nvPr/>
        </p:nvCxnSpPr>
        <p:spPr bwMode="auto">
          <a:xfrm flipV="1">
            <a:off x="2540000" y="2298700"/>
            <a:ext cx="1778000" cy="14986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7419" name="直接连接符 27"/>
          <p:cNvCxnSpPr>
            <a:cxnSpLocks noChangeShapeType="1"/>
            <a:endCxn id="17423" idx="2"/>
          </p:cNvCxnSpPr>
          <p:nvPr/>
        </p:nvCxnSpPr>
        <p:spPr bwMode="auto">
          <a:xfrm>
            <a:off x="3762043" y="3340100"/>
            <a:ext cx="958850" cy="19983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7420" name="TextBox 28"/>
          <p:cNvSpPr txBox="1">
            <a:spLocks noChangeArrowheads="1"/>
          </p:cNvSpPr>
          <p:nvPr/>
        </p:nvSpPr>
        <p:spPr bwMode="auto">
          <a:xfrm>
            <a:off x="1397000" y="2324100"/>
            <a:ext cx="49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/>
              <a:t>d</a:t>
            </a:r>
            <a:endParaRPr lang="zh-CN" altLang="en-US" sz="2800" b="1" dirty="0"/>
          </a:p>
        </p:txBody>
      </p:sp>
      <p:sp>
        <p:nvSpPr>
          <p:cNvPr id="17421" name="TextBox 29"/>
          <p:cNvSpPr txBox="1">
            <a:spLocks noChangeArrowheads="1"/>
          </p:cNvSpPr>
          <p:nvPr/>
        </p:nvSpPr>
        <p:spPr bwMode="auto">
          <a:xfrm>
            <a:off x="3213100" y="2603500"/>
            <a:ext cx="49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l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22" name="TextBox 32"/>
          <p:cNvSpPr txBox="1">
            <a:spLocks noChangeArrowheads="1"/>
          </p:cNvSpPr>
          <p:nvPr/>
        </p:nvSpPr>
        <p:spPr bwMode="auto">
          <a:xfrm>
            <a:off x="3810000" y="3378200"/>
            <a:ext cx="49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x</a:t>
            </a:r>
            <a:endParaRPr lang="zh-CN" altLang="en-US" sz="2800" b="1"/>
          </a:p>
        </p:txBody>
      </p:sp>
      <p:sp>
        <p:nvSpPr>
          <p:cNvPr id="17423" name="TextBox 33"/>
          <p:cNvSpPr txBox="1">
            <a:spLocks noChangeArrowheads="1"/>
          </p:cNvSpPr>
          <p:nvPr/>
        </p:nvSpPr>
        <p:spPr bwMode="auto">
          <a:xfrm>
            <a:off x="4473243" y="2836863"/>
            <a:ext cx="49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/>
              <a:t>α</a:t>
            </a:r>
            <a:endParaRPr lang="zh-CN" altLang="en-US" sz="2800" b="1" dirty="0"/>
          </a:p>
        </p:txBody>
      </p:sp>
      <p:sp>
        <p:nvSpPr>
          <p:cNvPr id="17424" name="内容占位符 2"/>
          <p:cNvSpPr>
            <a:spLocks noGrp="1"/>
          </p:cNvSpPr>
          <p:nvPr>
            <p:ph idx="1"/>
          </p:nvPr>
        </p:nvSpPr>
        <p:spPr>
          <a:xfrm>
            <a:off x="685800" y="4406900"/>
            <a:ext cx="7772400" cy="168910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(x, α)</a:t>
            </a:r>
            <a:r>
              <a:rPr lang="zh-CN" altLang="en-US" sz="2800" b="1" dirty="0" smtClean="0"/>
              <a:t>决定了针的位置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针与直线的相交条件：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l/2)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sinα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b="1" dirty="0" smtClean="0"/>
              <a:t>其中：</a:t>
            </a:r>
            <a:r>
              <a:rPr lang="en-US" altLang="zh-CN" sz="2800" b="1" dirty="0" smtClean="0"/>
              <a:t>x</a:t>
            </a:r>
            <a:r>
              <a:rPr lang="zh-CN" altLang="en-US" sz="2800" b="1" dirty="0" smtClean="0"/>
              <a:t>∈</a:t>
            </a:r>
            <a:r>
              <a:rPr lang="en-US" altLang="zh-CN" sz="2800" b="1" dirty="0" smtClean="0"/>
              <a:t>[0, d/2], α</a:t>
            </a:r>
            <a:r>
              <a:rPr lang="zh-CN" altLang="en-US" sz="2800" b="1" dirty="0" smtClean="0"/>
              <a:t>∈</a:t>
            </a:r>
            <a:r>
              <a:rPr lang="en-US" altLang="zh-CN" sz="2800" b="1" dirty="0" smtClean="0"/>
              <a:t>[0, π]</a:t>
            </a:r>
            <a:endParaRPr lang="zh-CN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685800" y="4965700"/>
            <a:ext cx="7772400" cy="1130300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黄颜色部分与长方形面积之比即为针与直线相交的概率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6B22BB-CD83-4CD7-AB9E-2E527F2BA625}" type="slidenum">
              <a:rPr lang="en-US" altLang="zh-CN" smtClean="0">
                <a:ea typeface="黑体" pitchFamily="49" charset="-122"/>
              </a:rPr>
              <a:pPr/>
              <a:t>14</a:t>
            </a:fld>
            <a:endParaRPr lang="en-US" altLang="zh-CN" smtClean="0">
              <a:ea typeface="黑体" pitchFamily="49" charset="-122"/>
            </a:endParaRPr>
          </a:p>
        </p:txBody>
      </p:sp>
      <p:cxnSp>
        <p:nvCxnSpPr>
          <p:cNvPr id="18436" name="直接箭头连接符 4"/>
          <p:cNvCxnSpPr>
            <a:cxnSpLocks noChangeShapeType="1"/>
          </p:cNvCxnSpPr>
          <p:nvPr/>
        </p:nvCxnSpPr>
        <p:spPr bwMode="auto">
          <a:xfrm>
            <a:off x="1346200" y="3873500"/>
            <a:ext cx="64897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37" name="直接箭头连接符 5"/>
          <p:cNvCxnSpPr>
            <a:cxnSpLocks noChangeShapeType="1"/>
          </p:cNvCxnSpPr>
          <p:nvPr/>
        </p:nvCxnSpPr>
        <p:spPr bwMode="auto">
          <a:xfrm flipV="1">
            <a:off x="1727200" y="825500"/>
            <a:ext cx="12700" cy="34290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438" name="任意多边形 10"/>
          <p:cNvSpPr>
            <a:spLocks/>
          </p:cNvSpPr>
          <p:nvPr/>
        </p:nvSpPr>
        <p:spPr bwMode="auto">
          <a:xfrm>
            <a:off x="1727200" y="2286000"/>
            <a:ext cx="4800600" cy="1587500"/>
          </a:xfrm>
          <a:custGeom>
            <a:avLst/>
            <a:gdLst>
              <a:gd name="T0" fmla="*/ 0 w 4800600"/>
              <a:gd name="T1" fmla="*/ 1587500 h 1587500"/>
              <a:gd name="T2" fmla="*/ 2298700 w 4800600"/>
              <a:gd name="T3" fmla="*/ 0 h 1587500"/>
              <a:gd name="T4" fmla="*/ 4800600 w 4800600"/>
              <a:gd name="T5" fmla="*/ 1587500 h 1587500"/>
              <a:gd name="T6" fmla="*/ 0 60000 65536"/>
              <a:gd name="T7" fmla="*/ 0 60000 65536"/>
              <a:gd name="T8" fmla="*/ 0 60000 65536"/>
              <a:gd name="T9" fmla="*/ 0 w 4800600"/>
              <a:gd name="T10" fmla="*/ 0 h 1587500"/>
              <a:gd name="T11" fmla="*/ 4800600 w 4800600"/>
              <a:gd name="T12" fmla="*/ 1587500 h 15875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0600" h="1587500">
                <a:moveTo>
                  <a:pt x="0" y="1587500"/>
                </a:moveTo>
                <a:cubicBezTo>
                  <a:pt x="749300" y="793750"/>
                  <a:pt x="1498600" y="0"/>
                  <a:pt x="2298700" y="0"/>
                </a:cubicBezTo>
                <a:cubicBezTo>
                  <a:pt x="3098800" y="0"/>
                  <a:pt x="3949700" y="793750"/>
                  <a:pt x="4800600" y="1587500"/>
                </a:cubicBezTo>
              </a:path>
            </a:pathLst>
          </a:cu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9" name="TextBox 11"/>
          <p:cNvSpPr txBox="1">
            <a:spLocks noChangeArrowheads="1"/>
          </p:cNvSpPr>
          <p:nvPr/>
        </p:nvSpPr>
        <p:spPr bwMode="auto">
          <a:xfrm>
            <a:off x="818866" y="1524000"/>
            <a:ext cx="8448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/>
              <a:t>d/2</a:t>
            </a:r>
            <a:endParaRPr lang="zh-CN" altLang="en-US" sz="2800" b="1" dirty="0"/>
          </a:p>
        </p:txBody>
      </p:sp>
      <p:cxnSp>
        <p:nvCxnSpPr>
          <p:cNvPr id="18440" name="直接连接符 21"/>
          <p:cNvCxnSpPr>
            <a:cxnSpLocks noChangeShapeType="1"/>
          </p:cNvCxnSpPr>
          <p:nvPr/>
        </p:nvCxnSpPr>
        <p:spPr bwMode="auto">
          <a:xfrm flipV="1">
            <a:off x="6515100" y="1739900"/>
            <a:ext cx="0" cy="21336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1" name="直接连接符 23"/>
          <p:cNvCxnSpPr>
            <a:cxnSpLocks noChangeShapeType="1"/>
          </p:cNvCxnSpPr>
          <p:nvPr/>
        </p:nvCxnSpPr>
        <p:spPr bwMode="auto">
          <a:xfrm flipH="1">
            <a:off x="1727200" y="1752600"/>
            <a:ext cx="47879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2" name="TextBox 24"/>
          <p:cNvSpPr txBox="1">
            <a:spLocks noChangeArrowheads="1"/>
          </p:cNvSpPr>
          <p:nvPr/>
        </p:nvSpPr>
        <p:spPr bwMode="auto">
          <a:xfrm>
            <a:off x="6362700" y="3924300"/>
            <a:ext cx="698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π</a:t>
            </a:r>
            <a:endParaRPr lang="zh-CN" altLang="en-US" sz="2800" b="1"/>
          </a:p>
        </p:txBody>
      </p:sp>
      <p:sp>
        <p:nvSpPr>
          <p:cNvPr id="18443" name="TextBox 25"/>
          <p:cNvSpPr txBox="1">
            <a:spLocks noChangeArrowheads="1"/>
          </p:cNvSpPr>
          <p:nvPr/>
        </p:nvSpPr>
        <p:spPr bwMode="auto">
          <a:xfrm>
            <a:off x="7835900" y="3619500"/>
            <a:ext cx="698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α</a:t>
            </a:r>
            <a:endParaRPr lang="zh-CN" altLang="en-US" sz="2800" b="1"/>
          </a:p>
        </p:txBody>
      </p:sp>
      <p:sp>
        <p:nvSpPr>
          <p:cNvPr id="18444" name="TextBox 26"/>
          <p:cNvSpPr txBox="1">
            <a:spLocks noChangeArrowheads="1"/>
          </p:cNvSpPr>
          <p:nvPr/>
        </p:nvSpPr>
        <p:spPr bwMode="auto">
          <a:xfrm>
            <a:off x="1219200" y="3898900"/>
            <a:ext cx="698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/>
              <a:t>0</a:t>
            </a:r>
            <a:endParaRPr lang="zh-CN" altLang="en-US" sz="2800" b="1" dirty="0"/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1473960" y="295702"/>
            <a:ext cx="8448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x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9DEA84-7C69-42AA-822A-3DBDE6BB9974}" type="slidenum">
              <a:rPr lang="en-US" altLang="zh-CN" smtClean="0">
                <a:ea typeface="黑体" pitchFamily="49" charset="-122"/>
              </a:rPr>
              <a:pPr/>
              <a:t>15</a:t>
            </a:fld>
            <a:endParaRPr lang="en-US" altLang="zh-CN" smtClean="0">
              <a:ea typeface="黑体" pitchFamily="49" charset="-122"/>
            </a:endParaRPr>
          </a:p>
        </p:txBody>
      </p:sp>
      <p:graphicFrame>
        <p:nvGraphicFramePr>
          <p:cNvPr id="1026" name="内容占位符 4"/>
          <p:cNvGraphicFramePr>
            <a:graphicFrameLocks noChangeAspect="1"/>
          </p:cNvGraphicFramePr>
          <p:nvPr>
            <p:ph idx="1"/>
          </p:nvPr>
        </p:nvGraphicFramePr>
        <p:xfrm>
          <a:off x="1574800" y="1209675"/>
          <a:ext cx="4932363" cy="1876425"/>
        </p:xfrm>
        <a:graphic>
          <a:graphicData uri="http://schemas.openxmlformats.org/presentationml/2006/ole">
            <p:oleObj spid="_x0000_s146434" name="公式" r:id="rId3" imgW="1434960" imgH="54576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555750" y="3714750"/>
          <a:ext cx="2778125" cy="1212850"/>
        </p:xfrm>
        <a:graphic>
          <a:graphicData uri="http://schemas.openxmlformats.org/presentationml/2006/ole">
            <p:oleObj spid="_x0000_s146435" name="公式" r:id="rId4" imgW="9014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蒙特卡洛评估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914400" y="1815152"/>
            <a:ext cx="7772400" cy="420464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从当前局面的所有可落子点中随机选择一个点落子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重复以上过程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直到胜负可判断为止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经多次模拟后，选择胜率最大的点落子</a:t>
            </a:r>
            <a:endParaRPr lang="en-US" altLang="zh-CN" sz="3200" b="1" dirty="0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5DC550-5051-4BDF-A555-D8698BCD405C}" type="slidenum">
              <a:rPr lang="en-US" altLang="zh-CN" smtClean="0">
                <a:ea typeface="黑体" pitchFamily="49" charset="-122"/>
              </a:rPr>
              <a:pPr/>
              <a:t>16</a:t>
            </a:fld>
            <a:endParaRPr lang="en-US" altLang="zh-CN" smtClean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蒙特卡洛规划</a:t>
            </a:r>
            <a:endParaRPr lang="zh-CN" altLang="en-US" dirty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914400" y="1842448"/>
            <a:ext cx="7772400" cy="417735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解决马尔科夫决策问题的有效方法之一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基本思想与特点：</a:t>
            </a:r>
            <a:endParaRPr lang="en-US" altLang="zh-CN" sz="3200" b="1" dirty="0" smtClean="0"/>
          </a:p>
          <a:p>
            <a:pPr lvl="1"/>
            <a:r>
              <a:rPr lang="zh-CN" altLang="en-US" sz="2800" b="1" dirty="0" smtClean="0"/>
              <a:t>将可能出现的状态转移过程用状态树表示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从初始状态开始重复抽样，逐步扩展树中的节点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某个状态再次被访问时，可以利用已有的结果，提高了效率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在抽样过程中可以随时得到行为的评价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327775-DFB0-4AFE-B7F9-A741F6AFD040}" type="slidenum">
              <a:rPr lang="en-US" altLang="zh-CN" smtClean="0">
                <a:ea typeface="黑体" pitchFamily="49" charset="-122"/>
              </a:rPr>
              <a:pPr/>
              <a:t>17</a:t>
            </a:fld>
            <a:endParaRPr lang="en-US" altLang="zh-CN" smtClean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41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蒙特卡洛规划的步骤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711200" y="1528549"/>
            <a:ext cx="7772400" cy="4353635"/>
          </a:xfrm>
        </p:spPr>
        <p:txBody>
          <a:bodyPr>
            <a:noAutofit/>
          </a:bodyPr>
          <a:lstStyle/>
          <a:p>
            <a:r>
              <a:rPr lang="zh-CN" altLang="en-US" sz="3200" b="1" dirty="0" smtClean="0"/>
              <a:t>选择</a:t>
            </a:r>
            <a:endParaRPr lang="en-US" altLang="zh-CN" sz="3200" b="1" dirty="0" smtClean="0"/>
          </a:p>
          <a:p>
            <a:pPr lvl="1"/>
            <a:r>
              <a:rPr lang="zh-CN" altLang="en-US" sz="2800" b="1" dirty="0" smtClean="0"/>
              <a:t>从根节点出发自上而下地选择一个落子点</a:t>
            </a:r>
            <a:endParaRPr lang="en-US" altLang="zh-CN" sz="2800" b="1" dirty="0" smtClean="0"/>
          </a:p>
          <a:p>
            <a:r>
              <a:rPr lang="zh-CN" altLang="en-US" sz="3200" b="1" dirty="0" smtClean="0"/>
              <a:t>扩展</a:t>
            </a:r>
            <a:endParaRPr lang="en-US" altLang="zh-CN" sz="3200" b="1" dirty="0" smtClean="0"/>
          </a:p>
          <a:p>
            <a:pPr lvl="1"/>
            <a:r>
              <a:rPr lang="zh-CN" altLang="en-US" sz="2800" b="1" dirty="0" smtClean="0"/>
              <a:t>向选定的点添加一个或多个子节点</a:t>
            </a:r>
            <a:endParaRPr lang="en-US" altLang="zh-CN" sz="2800" b="1" dirty="0" smtClean="0"/>
          </a:p>
          <a:p>
            <a:r>
              <a:rPr lang="zh-CN" altLang="en-US" sz="3200" b="1" dirty="0" smtClean="0"/>
              <a:t>模拟</a:t>
            </a:r>
            <a:endParaRPr lang="en-US" altLang="zh-CN" sz="3200" b="1" dirty="0" smtClean="0"/>
          </a:p>
          <a:p>
            <a:pPr lvl="1"/>
            <a:r>
              <a:rPr lang="zh-CN" altLang="en-US" sz="2800" b="1" dirty="0" smtClean="0"/>
              <a:t>对扩展出的节点用蒙特卡洛方法进行模拟</a:t>
            </a:r>
            <a:endParaRPr lang="en-US" altLang="zh-CN" sz="2800" b="1" dirty="0" smtClean="0"/>
          </a:p>
          <a:p>
            <a:r>
              <a:rPr lang="zh-CN" altLang="en-US" sz="3200" b="1" dirty="0" smtClean="0"/>
              <a:t>回溯</a:t>
            </a:r>
            <a:endParaRPr lang="en-US" altLang="zh-CN" sz="3200" b="1" dirty="0" smtClean="0"/>
          </a:p>
          <a:p>
            <a:pPr lvl="1"/>
            <a:r>
              <a:rPr lang="zh-CN" altLang="en-US" sz="2800" b="1" dirty="0" smtClean="0"/>
              <a:t>根据模拟结果依次向上更新祖先节点估计值</a:t>
            </a:r>
            <a:endParaRPr lang="en-US" altLang="zh-CN" sz="2800" b="1" dirty="0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36E004-90D2-4CCB-8EE0-49FAFE51C3E6}" type="slidenum">
              <a:rPr lang="en-US" altLang="zh-CN" smtClean="0">
                <a:ea typeface="黑体" pitchFamily="49" charset="-122"/>
              </a:rPr>
              <a:pPr/>
              <a:t>18</a:t>
            </a:fld>
            <a:endParaRPr lang="en-US" altLang="zh-CN" smtClean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更新过程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975600" cy="411480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设</a:t>
            </a:r>
            <a:r>
              <a:rPr lang="en-US" altLang="zh-CN" sz="3200" b="1" dirty="0" err="1" smtClean="0"/>
              <a:t>n</a:t>
            </a:r>
            <a:r>
              <a:rPr lang="en-US" altLang="zh-CN" sz="3200" b="1" baseline="-25000" dirty="0" err="1" smtClean="0"/>
              <a:t>i</a:t>
            </a:r>
            <a:r>
              <a:rPr lang="zh-CN" altLang="en-US" sz="3200" b="1" dirty="0" smtClean="0"/>
              <a:t>为当前要模拟的节点，△为模拟获得的收益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对</a:t>
            </a:r>
            <a:r>
              <a:rPr lang="en-US" altLang="zh-CN" sz="3200" b="1" dirty="0" err="1" smtClean="0"/>
              <a:t>n</a:t>
            </a:r>
            <a:r>
              <a:rPr lang="en-US" altLang="zh-CN" sz="3200" b="1" baseline="-25000" dirty="0" err="1" smtClean="0"/>
              <a:t>i</a:t>
            </a:r>
            <a:r>
              <a:rPr lang="zh-CN" altLang="en-US" sz="3200" b="1" dirty="0" smtClean="0"/>
              <a:t>及其祖先的模拟次数加</a:t>
            </a:r>
            <a:r>
              <a:rPr lang="en-US" altLang="zh-CN" sz="3200" b="1" dirty="0" smtClean="0"/>
              <a:t>1</a:t>
            </a:r>
          </a:p>
          <a:p>
            <a:r>
              <a:rPr lang="en-US" altLang="zh-CN" sz="3200" b="1" dirty="0" err="1" smtClean="0"/>
              <a:t>n</a:t>
            </a:r>
            <a:r>
              <a:rPr lang="en-US" altLang="zh-CN" sz="3200" b="1" baseline="-25000" dirty="0" err="1" smtClean="0"/>
              <a:t>i</a:t>
            </a:r>
            <a:r>
              <a:rPr lang="zh-CN" altLang="en-US" sz="3200" b="1" dirty="0" smtClean="0"/>
              <a:t>的收益加△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更新</a:t>
            </a:r>
            <a:r>
              <a:rPr lang="en-US" altLang="zh-CN" sz="3200" b="1" dirty="0" err="1" smtClean="0"/>
              <a:t>n</a:t>
            </a:r>
            <a:r>
              <a:rPr lang="en-US" altLang="zh-CN" sz="3200" b="1" baseline="-25000" dirty="0" err="1" smtClean="0"/>
              <a:t>i</a:t>
            </a:r>
            <a:r>
              <a:rPr lang="zh-CN" altLang="en-US" sz="3200" b="1" dirty="0" smtClean="0"/>
              <a:t>的祖先的收益，同类节点加△，非同类节点减△</a:t>
            </a:r>
            <a:endParaRPr lang="en-US" altLang="zh-CN" sz="3200" b="1" dirty="0" smtClean="0"/>
          </a:p>
          <a:p>
            <a:pPr>
              <a:buFont typeface="Wingdings" pitchFamily="2" charset="2"/>
              <a:buNone/>
            </a:pPr>
            <a:r>
              <a:rPr lang="zh-CN" altLang="en-US" sz="3200" b="1" dirty="0" smtClean="0"/>
              <a:t>（这里节点的类型按照极大极小节点划分）</a:t>
            </a: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E04BBE-8EA2-41F6-AEBC-963DD584FB22}" type="slidenum">
              <a:rPr lang="en-US" altLang="zh-CN" smtClean="0">
                <a:ea typeface="黑体" pitchFamily="49" charset="-122"/>
              </a:rPr>
              <a:pPr/>
              <a:t>19</a:t>
            </a:fld>
            <a:endParaRPr lang="en-US" altLang="zh-CN" smtClean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9393D7-DC8A-46AD-ADFD-B6346964ADF7}" type="slidenum">
              <a:rPr lang="en-US" altLang="zh-CN" smtClean="0">
                <a:ea typeface="黑体" pitchFamily="49" charset="-122"/>
              </a:rPr>
              <a:pPr/>
              <a:t>2</a:t>
            </a:fld>
            <a:endParaRPr lang="en-US" altLang="zh-CN" smtClean="0">
              <a:ea typeface="黑体" pitchFamily="49" charset="-122"/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2.1 </a:t>
            </a:r>
            <a:r>
              <a:rPr lang="zh-CN" altLang="en-US" dirty="0" smtClean="0"/>
              <a:t>博弈问题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69742"/>
            <a:ext cx="7772400" cy="415005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博弈问题</a:t>
            </a:r>
          </a:p>
          <a:p>
            <a:pPr lvl="1" eaLnBrk="1" hangingPunct="1"/>
            <a:r>
              <a:rPr lang="zh-CN" altLang="en-US" sz="2800" b="1" dirty="0" smtClean="0"/>
              <a:t>双人</a:t>
            </a:r>
          </a:p>
          <a:p>
            <a:pPr lvl="1" eaLnBrk="1" hangingPunct="1"/>
            <a:r>
              <a:rPr lang="zh-CN" altLang="en-US" sz="2800" b="1" dirty="0" smtClean="0"/>
              <a:t>一人一步</a:t>
            </a:r>
          </a:p>
          <a:p>
            <a:pPr lvl="1" eaLnBrk="1" hangingPunct="1"/>
            <a:r>
              <a:rPr lang="zh-CN" altLang="en-US" sz="2800" b="1" dirty="0" smtClean="0"/>
              <a:t>双方信息完备</a:t>
            </a:r>
          </a:p>
          <a:p>
            <a:pPr lvl="1" eaLnBrk="1" hangingPunct="1"/>
            <a:r>
              <a:rPr lang="zh-CN" altLang="en-US" sz="2800" b="1" dirty="0" smtClean="0"/>
              <a:t>零和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蒙特卡洛规划算法流程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37F371-BCEF-404A-A51F-87B3AAE6F0B2}" type="slidenum">
              <a:rPr lang="en-US" altLang="zh-CN" smtClean="0">
                <a:ea typeface="黑体" pitchFamily="49" charset="-122"/>
              </a:rPr>
              <a:pPr/>
              <a:t>20</a:t>
            </a:fld>
            <a:endParaRPr lang="en-US" altLang="zh-CN" smtClean="0">
              <a:ea typeface="黑体" pitchFamily="49" charset="-122"/>
            </a:endParaRPr>
          </a:p>
        </p:txBody>
      </p:sp>
      <p:pic>
        <p:nvPicPr>
          <p:cNvPr id="2355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300" y="1625600"/>
            <a:ext cx="7772400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选择落子点的策略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914400" y="1965278"/>
            <a:ext cx="7772400" cy="405452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两方面的因素：</a:t>
            </a:r>
            <a:endParaRPr lang="en-US" altLang="zh-CN" sz="3200" b="1" dirty="0" smtClean="0"/>
          </a:p>
          <a:p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对尚未充分了解的节点的探索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对当前具有较大希望节点的利用</a:t>
            </a:r>
            <a:endParaRPr lang="en-US" altLang="zh-CN" sz="2800" b="1" dirty="0" smtClean="0"/>
          </a:p>
          <a:p>
            <a:endParaRPr lang="zh-CN" altLang="en-US" sz="2800" b="1" dirty="0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A24540-F072-499B-9F00-66E9CF38A994}" type="slidenum">
              <a:rPr lang="en-US" altLang="zh-CN" smtClean="0">
                <a:ea typeface="黑体" pitchFamily="49" charset="-122"/>
              </a:rPr>
              <a:pPr/>
              <a:t>21</a:t>
            </a:fld>
            <a:endParaRPr lang="en-US" altLang="zh-CN" smtClean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多臂老虎机模型</a:t>
            </a:r>
            <a:endParaRPr lang="zh-CN" altLang="en-US" dirty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DB4372-F8C9-4EC5-B1EA-B8284230FD3B}" type="slidenum">
              <a:rPr lang="en-US" altLang="zh-CN" smtClean="0">
                <a:ea typeface="黑体" pitchFamily="49" charset="-122"/>
              </a:rPr>
              <a:pPr/>
              <a:t>22</a:t>
            </a:fld>
            <a:endParaRPr lang="en-US" altLang="zh-CN" smtClean="0">
              <a:ea typeface="黑体" pitchFamily="49" charset="-122"/>
            </a:endParaRPr>
          </a:p>
        </p:txBody>
      </p:sp>
      <p:pic>
        <p:nvPicPr>
          <p:cNvPr id="25605" name="Picture 2" descr="F:\AI教材（实验室台式机上的）\人工智能导论第二版\老虎机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538" y="1847850"/>
            <a:ext cx="208756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2" descr="F:\AI教材（实验室台式机上的）\人工智能导论第二版\老虎机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6038" y="1835150"/>
            <a:ext cx="208756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2" descr="F:\AI教材（实验室台式机上的）\人工智能导论第二版\老虎机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338" y="1835150"/>
            <a:ext cx="208756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2" descr="F:\AI教材（实验室台式机上的）\人工智能导论第二版\老虎机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8438" y="1835150"/>
            <a:ext cx="208756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多臂老虎机模型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914400" y="1883390"/>
            <a:ext cx="7772400" cy="4136409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1952</a:t>
            </a:r>
            <a:r>
              <a:rPr lang="zh-CN" altLang="en-US" sz="3200" b="1" dirty="0" smtClean="0"/>
              <a:t>年</a:t>
            </a:r>
            <a:r>
              <a:rPr lang="en-US" altLang="zh-CN" sz="3200" b="1" dirty="0" smtClean="0"/>
              <a:t>Robbins</a:t>
            </a:r>
            <a:r>
              <a:rPr lang="zh-CN" altLang="en-US" sz="3200" b="1" dirty="0" smtClean="0"/>
              <a:t>提出的一个统计决策模型</a:t>
            </a:r>
            <a:endParaRPr lang="en-US" altLang="zh-CN" sz="2800" b="1" dirty="0" smtClean="0"/>
          </a:p>
          <a:p>
            <a:r>
              <a:rPr lang="zh-CN" altLang="en-US" sz="3200" b="1" dirty="0" smtClean="0"/>
              <a:t>多臂老虎机</a:t>
            </a:r>
            <a:endParaRPr lang="en-US" altLang="zh-CN" sz="3200" b="1" dirty="0" smtClean="0"/>
          </a:p>
          <a:p>
            <a:pPr lvl="1"/>
            <a:r>
              <a:rPr lang="zh-CN" altLang="en-US" sz="2800" b="1" dirty="0" smtClean="0"/>
              <a:t>多臂老虎机拥有</a:t>
            </a:r>
            <a:r>
              <a:rPr lang="en-US" altLang="zh-CN" sz="2800" b="1" dirty="0" smtClean="0"/>
              <a:t>k</a:t>
            </a:r>
            <a:r>
              <a:rPr lang="zh-CN" altLang="en-US" sz="2800" b="1" dirty="0" smtClean="0"/>
              <a:t>个手臂，拉动每个手臂所获得的收益遵循一定的概率且互不相关，如何找到一个策略，使得拉动手臂获得的收益最大化</a:t>
            </a:r>
            <a:endParaRPr lang="en-US" altLang="zh-CN" sz="2800" b="1" dirty="0" smtClean="0"/>
          </a:p>
          <a:p>
            <a:r>
              <a:rPr lang="zh-CN" altLang="en-US" sz="3200" b="1" dirty="0" smtClean="0"/>
              <a:t>用于解决蒙特卡洛规划中选择落子点的问题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A70206-58EC-442B-AE30-F21E03FD7D05}" type="slidenum">
              <a:rPr lang="en-US" altLang="zh-CN" smtClean="0">
                <a:ea typeface="黑体" pitchFamily="49" charset="-122"/>
              </a:rPr>
              <a:pPr/>
              <a:t>23</a:t>
            </a:fld>
            <a:endParaRPr lang="en-US" altLang="zh-CN" smtClean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信心上限算法</a:t>
            </a:r>
            <a:r>
              <a:rPr lang="en-US" altLang="zh-CN" dirty="0" smtClean="0"/>
              <a:t>UCB1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7653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altLang="zh-CN" sz="2800" b="1" dirty="0" smtClean="0"/>
              <a:t>function </a:t>
            </a:r>
            <a:r>
              <a:rPr lang="en-US" altLang="zh-CN" sz="2800" b="1" cap="small" dirty="0" smtClean="0"/>
              <a:t>UCB1</a:t>
            </a:r>
            <a:endParaRPr lang="zh-CN" altLang="zh-CN" sz="2800" b="1" dirty="0" smtClean="0"/>
          </a:p>
          <a:p>
            <a:pPr>
              <a:defRPr/>
            </a:pPr>
            <a:r>
              <a:rPr lang="en-US" altLang="zh-CN" sz="2800" b="1" cap="small" dirty="0" smtClean="0"/>
              <a:t>            </a:t>
            </a:r>
            <a:r>
              <a:rPr lang="en-US" altLang="zh-CN" sz="2800" b="1" dirty="0" smtClean="0"/>
              <a:t>for each </a:t>
            </a:r>
            <a:r>
              <a:rPr lang="zh-CN" altLang="zh-CN" sz="2800" b="1" dirty="0" smtClean="0"/>
              <a:t>手臂</a:t>
            </a:r>
            <a:r>
              <a:rPr lang="en-US" altLang="zh-CN" sz="2800" b="1" dirty="0" smtClean="0"/>
              <a:t>j:</a:t>
            </a:r>
            <a:endParaRPr lang="zh-CN" altLang="zh-CN" sz="2800" b="1" dirty="0" smtClean="0"/>
          </a:p>
          <a:p>
            <a:pPr>
              <a:defRPr/>
            </a:pPr>
            <a:r>
              <a:rPr lang="en-US" altLang="zh-CN" sz="2800" b="1" dirty="0" smtClean="0"/>
              <a:t>                   </a:t>
            </a:r>
            <a:r>
              <a:rPr lang="zh-CN" altLang="zh-CN" sz="2800" b="1" dirty="0" smtClean="0"/>
              <a:t>访问该手臂并记录收益</a:t>
            </a:r>
          </a:p>
          <a:p>
            <a:pPr>
              <a:defRPr/>
            </a:pPr>
            <a:r>
              <a:rPr lang="en-US" altLang="zh-CN" sz="2800" b="1" dirty="0" smtClean="0"/>
              <a:t>            end for</a:t>
            </a:r>
            <a:endParaRPr lang="zh-CN" altLang="zh-CN" sz="2800" b="1" dirty="0" smtClean="0"/>
          </a:p>
          <a:p>
            <a:pPr>
              <a:defRPr/>
            </a:pPr>
            <a:r>
              <a:rPr lang="en-US" altLang="zh-CN" sz="2800" b="1" dirty="0" smtClean="0"/>
              <a:t>            while </a:t>
            </a:r>
            <a:r>
              <a:rPr lang="zh-CN" altLang="zh-CN" sz="2800" b="1" dirty="0" smtClean="0"/>
              <a:t>尚未达到访问次数限制 </a:t>
            </a:r>
            <a:r>
              <a:rPr lang="en-US" altLang="zh-CN" sz="2800" b="1" dirty="0" smtClean="0"/>
              <a:t>do:</a:t>
            </a:r>
            <a:endParaRPr lang="zh-CN" altLang="zh-CN" sz="2800" b="1" dirty="0" smtClean="0"/>
          </a:p>
          <a:p>
            <a:pPr>
              <a:defRPr/>
            </a:pPr>
            <a:r>
              <a:rPr lang="en-US" altLang="zh-CN" sz="2800" b="1" dirty="0" smtClean="0"/>
              <a:t>                    </a:t>
            </a:r>
            <a:r>
              <a:rPr lang="zh-CN" altLang="zh-CN" sz="2800" b="1" dirty="0" smtClean="0"/>
              <a:t>计算每个手臂的</a:t>
            </a:r>
            <a:r>
              <a:rPr lang="en-US" altLang="zh-CN" sz="2800" b="1" dirty="0" smtClean="0"/>
              <a:t>UCB1</a:t>
            </a:r>
            <a:r>
              <a:rPr lang="zh-CN" altLang="zh-CN" sz="2800" b="1" dirty="0" smtClean="0"/>
              <a:t>信心上界</a:t>
            </a:r>
            <a:r>
              <a:rPr lang="en-US" altLang="zh-CN" sz="2800" b="1" dirty="0" err="1" smtClean="0"/>
              <a:t>I</a:t>
            </a:r>
            <a:r>
              <a:rPr lang="en-US" altLang="zh-CN" sz="2800" b="1" baseline="-25000" dirty="0" err="1" smtClean="0"/>
              <a:t>j</a:t>
            </a:r>
            <a:endParaRPr lang="zh-CN" altLang="zh-CN" sz="2800" b="1" baseline="-25000" dirty="0" smtClean="0"/>
          </a:p>
          <a:p>
            <a:pPr>
              <a:defRPr/>
            </a:pPr>
            <a:r>
              <a:rPr lang="en-US" altLang="zh-CN" sz="2800" b="1" dirty="0" smtClean="0"/>
              <a:t>                    </a:t>
            </a:r>
            <a:r>
              <a:rPr lang="zh-CN" altLang="zh-CN" sz="2800" b="1" dirty="0" smtClean="0"/>
              <a:t>访问信心上界最大的手臂</a:t>
            </a:r>
          </a:p>
          <a:p>
            <a:pPr>
              <a:defRPr/>
            </a:pPr>
            <a:r>
              <a:rPr lang="en-US" altLang="zh-CN" sz="2800" b="1" dirty="0" smtClean="0"/>
              <a:t>             end while</a:t>
            </a:r>
            <a:endParaRPr lang="zh-CN" altLang="en-US" sz="2800" b="1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0C79A9-B589-40D7-97B6-1A3ADCAB9DB2}" type="slidenum">
              <a:rPr lang="en-US" altLang="zh-CN" smtClean="0">
                <a:ea typeface="黑体" pitchFamily="49" charset="-122"/>
              </a:rPr>
              <a:pPr/>
              <a:t>24</a:t>
            </a:fld>
            <a:endParaRPr lang="en-US" altLang="zh-CN" smtClean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54" name="内容占位符 2"/>
          <p:cNvSpPr>
            <a:spLocks noGrp="1"/>
          </p:cNvSpPr>
          <p:nvPr>
            <p:ph idx="1"/>
          </p:nvPr>
        </p:nvSpPr>
        <p:spPr>
          <a:xfrm>
            <a:off x="685800" y="2717800"/>
            <a:ext cx="8178800" cy="3378200"/>
          </a:xfrm>
        </p:spPr>
        <p:txBody>
          <a:bodyPr>
            <a:normAutofit/>
          </a:bodyPr>
          <a:lstStyle/>
          <a:p>
            <a:r>
              <a:rPr lang="zh-CN" altLang="zh-CN" sz="2800" b="1" dirty="0" smtClean="0"/>
              <a:t>其中</a:t>
            </a:r>
            <a:r>
              <a:rPr lang="zh-CN" altLang="en-US" sz="2800" b="1" dirty="0" smtClean="0"/>
              <a:t>：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       </a:t>
            </a:r>
            <a:r>
              <a:rPr lang="zh-CN" altLang="zh-CN" sz="2800" b="1" dirty="0" smtClean="0"/>
              <a:t>是手臂</a:t>
            </a:r>
            <a:r>
              <a:rPr lang="en-US" altLang="zh-CN" sz="2800" b="1" dirty="0" smtClean="0"/>
              <a:t>j</a:t>
            </a:r>
            <a:r>
              <a:rPr lang="zh-CN" altLang="zh-CN" sz="2800" b="1" dirty="0" smtClean="0"/>
              <a:t>所获得回报的均值</a:t>
            </a:r>
            <a:endParaRPr lang="en-US" altLang="zh-CN" sz="2800" b="1" dirty="0" smtClean="0"/>
          </a:p>
          <a:p>
            <a:r>
              <a:rPr lang="en-US" altLang="zh-CN" sz="2800" b="1" i="1" dirty="0" smtClean="0"/>
              <a:t>n</a:t>
            </a:r>
            <a:r>
              <a:rPr lang="zh-CN" altLang="zh-CN" sz="2800" b="1" dirty="0" smtClean="0"/>
              <a:t>是到当前这一时刻为止所访问的总次数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          </a:t>
            </a:r>
            <a:r>
              <a:rPr lang="zh-CN" altLang="zh-CN" sz="2800" b="1" dirty="0" smtClean="0"/>
              <a:t>是手臂</a:t>
            </a:r>
            <a:r>
              <a:rPr lang="en-US" altLang="zh-CN" sz="2800" b="1" dirty="0" smtClean="0"/>
              <a:t>j</a:t>
            </a:r>
            <a:r>
              <a:rPr lang="zh-CN" altLang="zh-CN" sz="2800" b="1" dirty="0" smtClean="0"/>
              <a:t>到目前为止所访问的次数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zh-CN" altLang="en-US" sz="2800" b="1" dirty="0" smtClean="0"/>
              <a:t>上式考虑了“利用”和“探索”间的平衡</a:t>
            </a:r>
            <a:endParaRPr lang="zh-CN" altLang="zh-CN" sz="2800" b="1" dirty="0" smtClean="0"/>
          </a:p>
          <a:p>
            <a:endParaRPr lang="zh-CN" altLang="en-US" sz="2800" b="1" dirty="0" smtClean="0"/>
          </a:p>
        </p:txBody>
      </p:sp>
      <p:sp>
        <p:nvSpPr>
          <p:cNvPr id="205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B930C4-2E04-4FB4-B758-4082B51D8420}" type="slidenum">
              <a:rPr lang="en-US" altLang="zh-CN" smtClean="0">
                <a:ea typeface="黑体" pitchFamily="49" charset="-122"/>
              </a:rPr>
              <a:pPr/>
              <a:t>25</a:t>
            </a:fld>
            <a:endParaRPr lang="en-US" altLang="zh-CN" smtClean="0">
              <a:ea typeface="黑体" pitchFamily="49" charset="-122"/>
            </a:endParaRP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179513" y="1439247"/>
          <a:ext cx="2749454" cy="1140180"/>
        </p:xfrm>
        <a:graphic>
          <a:graphicData uri="http://schemas.openxmlformats.org/presentationml/2006/ole">
            <p:oleObj spid="_x0000_s147458" name="公式" r:id="rId3" imgW="1193760" imgH="495000" progId="Equation.3">
              <p:embed/>
            </p:oleObj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1123950" y="3201724"/>
          <a:ext cx="388938" cy="457200"/>
        </p:xfrm>
        <a:graphic>
          <a:graphicData uri="http://schemas.openxmlformats.org/presentationml/2006/ole">
            <p:oleObj spid="_x0000_s147459" name="公式" r:id="rId4" imgW="215640" imgH="253800" progId="Equation.3">
              <p:embed/>
            </p:oleObj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993159" y="4212705"/>
          <a:ext cx="755650" cy="495300"/>
        </p:xfrm>
        <a:graphic>
          <a:graphicData uri="http://schemas.openxmlformats.org/presentationml/2006/ole">
            <p:oleObj spid="_x0000_s147460" name="公式" r:id="rId5" imgW="36828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信心上限树算法</a:t>
            </a:r>
            <a:r>
              <a:rPr lang="en-US" altLang="zh-CN" dirty="0" smtClean="0"/>
              <a:t>UCT</a:t>
            </a:r>
            <a:endParaRPr lang="zh-CN" altLang="en-US" dirty="0"/>
          </a:p>
        </p:txBody>
      </p:sp>
      <p:sp>
        <p:nvSpPr>
          <p:cNvPr id="3076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8280400" cy="4114800"/>
          </a:xfrm>
        </p:spPr>
        <p:txBody>
          <a:bodyPr/>
          <a:lstStyle/>
          <a:p>
            <a:r>
              <a:rPr lang="zh-CN" altLang="en-US" sz="3200" b="1" dirty="0" smtClean="0"/>
              <a:t>将</a:t>
            </a:r>
            <a:r>
              <a:rPr lang="en-US" altLang="zh-CN" sz="3200" b="1" dirty="0" smtClean="0"/>
              <a:t>UCB1</a:t>
            </a:r>
            <a:r>
              <a:rPr lang="zh-CN" altLang="en-US" sz="3200" b="1" dirty="0" smtClean="0"/>
              <a:t>算法应用于蒙特卡洛规划算法中，用于选择可落子点</a:t>
            </a:r>
            <a:endParaRPr lang="en-US" altLang="zh-CN" sz="3200" b="1" dirty="0" smtClean="0"/>
          </a:p>
          <a:p>
            <a:pPr lvl="1"/>
            <a:r>
              <a:rPr lang="zh-CN" altLang="en-US" sz="2800" b="1" dirty="0" smtClean="0"/>
              <a:t>可落子点不是随机选择，而是根据</a:t>
            </a:r>
            <a:r>
              <a:rPr lang="en-US" altLang="zh-CN" sz="2800" b="1" dirty="0" smtClean="0"/>
              <a:t>UCB1</a:t>
            </a:r>
            <a:r>
              <a:rPr lang="zh-CN" altLang="en-US" sz="2800" b="1" dirty="0" smtClean="0"/>
              <a:t>选择信心上限值最大的节点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实际计算</a:t>
            </a:r>
            <a:r>
              <a:rPr lang="en-US" altLang="zh-CN" sz="2800" b="1" dirty="0" smtClean="0"/>
              <a:t>UCB1</a:t>
            </a:r>
            <a:r>
              <a:rPr lang="zh-CN" altLang="en-US" sz="2800" b="1" dirty="0" smtClean="0"/>
              <a:t>时，加一个参数</a:t>
            </a:r>
            <a:r>
              <a:rPr lang="en-US" altLang="zh-CN" sz="2800" b="1" dirty="0" smtClean="0"/>
              <a:t>c</a:t>
            </a:r>
            <a:r>
              <a:rPr lang="zh-CN" altLang="en-US" sz="2800" b="1" dirty="0" smtClean="0"/>
              <a:t>进行调节：</a:t>
            </a:r>
            <a:endParaRPr lang="en-US" altLang="zh-CN" sz="2800" b="1" dirty="0" smtClean="0"/>
          </a:p>
          <a:p>
            <a:endParaRPr lang="zh-CN" altLang="en-US" dirty="0" smtClean="0"/>
          </a:p>
        </p:txBody>
      </p:sp>
      <p:sp>
        <p:nvSpPr>
          <p:cNvPr id="307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AADCC8-CF6E-484B-A86A-ED7F1474CE5D}" type="slidenum">
              <a:rPr lang="en-US" altLang="zh-CN" smtClean="0">
                <a:ea typeface="黑体" pitchFamily="49" charset="-122"/>
              </a:rPr>
              <a:pPr/>
              <a:t>26</a:t>
            </a:fld>
            <a:endParaRPr lang="en-US" altLang="zh-CN" smtClean="0">
              <a:ea typeface="黑体" pitchFamily="49" charset="-122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555750" y="4572000"/>
          <a:ext cx="3514462" cy="1384300"/>
        </p:xfrm>
        <a:graphic>
          <a:graphicData uri="http://schemas.openxmlformats.org/presentationml/2006/ole">
            <p:oleObj spid="_x0000_s148482" name="公式" r:id="rId3" imgW="125712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引入符号</a:t>
            </a:r>
            <a:r>
              <a:rPr lang="en-US" altLang="zh-CN" sz="3200" b="1" dirty="0" smtClean="0"/>
              <a:t>:</a:t>
            </a:r>
          </a:p>
          <a:p>
            <a:r>
              <a:rPr lang="en-US" altLang="zh-CN" sz="3200" b="1" dirty="0" smtClean="0"/>
              <a:t>v: </a:t>
            </a:r>
            <a:r>
              <a:rPr lang="zh-CN" altLang="en-US" sz="3200" b="1" dirty="0" smtClean="0"/>
              <a:t>节点，包含以下信息：</a:t>
            </a:r>
            <a:endParaRPr lang="en-US" altLang="zh-CN" sz="3200" b="1" dirty="0" smtClean="0"/>
          </a:p>
          <a:p>
            <a:pPr lvl="1"/>
            <a:r>
              <a:rPr lang="en-US" altLang="zh-CN" sz="2800" b="1" dirty="0" smtClean="0"/>
              <a:t>s(v): v</a:t>
            </a:r>
            <a:r>
              <a:rPr lang="zh-CN" altLang="en-US" sz="2800" b="1" dirty="0" smtClean="0"/>
              <a:t>对应的状态</a:t>
            </a:r>
            <a:endParaRPr lang="en-US" altLang="zh-CN" sz="2800" b="1" dirty="0" smtClean="0"/>
          </a:p>
          <a:p>
            <a:pPr lvl="1"/>
            <a:r>
              <a:rPr lang="en-US" altLang="zh-CN" sz="2800" b="1" dirty="0" smtClean="0"/>
              <a:t>a(v): </a:t>
            </a:r>
            <a:r>
              <a:rPr lang="zh-CN" altLang="en-US" sz="2800" b="1" dirty="0" smtClean="0"/>
              <a:t>来自父节点的行为</a:t>
            </a:r>
            <a:endParaRPr lang="en-US" altLang="zh-CN" sz="2800" b="1" dirty="0" smtClean="0"/>
          </a:p>
          <a:p>
            <a:pPr lvl="1"/>
            <a:r>
              <a:rPr lang="en-US" altLang="zh-CN" sz="2800" b="1" dirty="0" smtClean="0"/>
              <a:t>Q(v): </a:t>
            </a:r>
            <a:r>
              <a:rPr lang="zh-CN" altLang="en-US" sz="2800" b="1" dirty="0" smtClean="0"/>
              <a:t>随机模拟获得的收益</a:t>
            </a:r>
            <a:endParaRPr lang="en-US" altLang="zh-CN" sz="2800" b="1" dirty="0" smtClean="0"/>
          </a:p>
          <a:p>
            <a:pPr lvl="1"/>
            <a:r>
              <a:rPr lang="en-US" altLang="zh-CN" sz="2800" b="1" dirty="0" smtClean="0"/>
              <a:t>N(v): v</a:t>
            </a:r>
            <a:r>
              <a:rPr lang="zh-CN" altLang="en-US" sz="2800" b="1" dirty="0" smtClean="0"/>
              <a:t>的总访问次数</a:t>
            </a: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1180D0-9852-4125-9611-515903BA23F7}" type="slidenum">
              <a:rPr lang="en-US" altLang="zh-CN" smtClean="0">
                <a:ea typeface="黑体" pitchFamily="49" charset="-122"/>
              </a:rPr>
              <a:pPr/>
              <a:t>27</a:t>
            </a:fld>
            <a:endParaRPr lang="en-US" altLang="zh-CN" smtClean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06500"/>
            <a:ext cx="7772400" cy="4889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zh-CN" sz="2800" b="1" dirty="0" smtClean="0"/>
              <a:t>信心上限树算法（</a:t>
            </a:r>
            <a:r>
              <a:rPr lang="en-US" altLang="zh-CN" sz="2800" b="1" dirty="0" smtClean="0"/>
              <a:t>UCT</a:t>
            </a:r>
            <a:r>
              <a:rPr lang="zh-CN" altLang="zh-CN" sz="2800" b="1" dirty="0" smtClean="0"/>
              <a:t>）</a:t>
            </a:r>
          </a:p>
          <a:p>
            <a:pPr>
              <a:defRPr/>
            </a:pPr>
            <a:r>
              <a:rPr lang="en-US" altLang="zh-CN" sz="2800" b="1" dirty="0" smtClean="0"/>
              <a:t>    function </a:t>
            </a:r>
            <a:r>
              <a:rPr lang="en-US" altLang="zh-CN" sz="2800" b="1" cap="small" dirty="0" err="1" smtClean="0"/>
              <a:t>UctSearch</a:t>
            </a:r>
            <a:r>
              <a:rPr lang="en-US" altLang="zh-CN" sz="2800" b="1" cap="small" dirty="0" smtClean="0"/>
              <a:t>(s</a:t>
            </a:r>
            <a:r>
              <a:rPr lang="en-US" altLang="zh-CN" sz="2800" b="1" cap="small" baseline="-25000" dirty="0" smtClean="0"/>
              <a:t>0</a:t>
            </a:r>
            <a:r>
              <a:rPr lang="en-US" altLang="zh-CN" sz="2800" b="1" cap="small" dirty="0" smtClean="0"/>
              <a:t>)</a:t>
            </a:r>
            <a:endParaRPr lang="zh-CN" altLang="zh-CN" sz="2800" b="1" dirty="0" smtClean="0"/>
          </a:p>
          <a:p>
            <a:pPr>
              <a:defRPr/>
            </a:pPr>
            <a:r>
              <a:rPr lang="en-US" altLang="zh-CN" sz="2800" b="1" cap="small" dirty="0" smtClean="0"/>
              <a:t>           </a:t>
            </a:r>
            <a:r>
              <a:rPr lang="zh-CN" altLang="zh-CN" sz="2800" b="1" dirty="0" smtClean="0"/>
              <a:t>以状态</a:t>
            </a:r>
            <a:r>
              <a:rPr lang="en-US" altLang="zh-CN" sz="2800" b="1" cap="small" dirty="0" smtClean="0"/>
              <a:t>s</a:t>
            </a:r>
            <a:r>
              <a:rPr lang="en-US" altLang="zh-CN" sz="2800" b="1" cap="small" baseline="-25000" dirty="0" smtClean="0"/>
              <a:t>0</a:t>
            </a:r>
            <a:r>
              <a:rPr lang="zh-CN" altLang="zh-CN" sz="2800" b="1" dirty="0" smtClean="0"/>
              <a:t>创建根节点</a:t>
            </a:r>
            <a:r>
              <a:rPr lang="en-US" altLang="zh-CN" sz="2800" b="1" dirty="0" smtClean="0"/>
              <a:t>v</a:t>
            </a:r>
            <a:r>
              <a:rPr lang="en-US" altLang="zh-CN" sz="2800" b="1" cap="small" baseline="-25000" dirty="0" smtClean="0"/>
              <a:t>0</a:t>
            </a:r>
            <a:r>
              <a:rPr lang="en-US" altLang="zh-CN" sz="2800" b="1" dirty="0" smtClean="0"/>
              <a:t>;</a:t>
            </a:r>
            <a:endParaRPr lang="zh-CN" altLang="zh-CN" sz="2800" b="1" dirty="0" smtClean="0"/>
          </a:p>
          <a:p>
            <a:pPr>
              <a:defRPr/>
            </a:pPr>
            <a:r>
              <a:rPr lang="en-US" altLang="zh-CN" sz="2800" b="1" dirty="0" smtClean="0"/>
              <a:t>            while </a:t>
            </a:r>
            <a:r>
              <a:rPr lang="zh-CN" altLang="zh-CN" sz="2800" b="1" dirty="0" smtClean="0"/>
              <a:t>尚未用完计算时长 </a:t>
            </a:r>
            <a:r>
              <a:rPr lang="en-US" altLang="zh-CN" sz="2800" b="1" dirty="0" smtClean="0"/>
              <a:t>do:</a:t>
            </a:r>
            <a:endParaRPr lang="zh-CN" altLang="zh-CN" sz="2800" b="1" dirty="0" smtClean="0"/>
          </a:p>
          <a:p>
            <a:pPr>
              <a:defRPr/>
            </a:pPr>
            <a:r>
              <a:rPr lang="en-US" altLang="zh-CN" sz="2800" b="1" dirty="0" smtClean="0"/>
              <a:t>                    </a:t>
            </a:r>
            <a:r>
              <a:rPr lang="en-US" altLang="zh-CN" sz="2800" b="1" dirty="0" err="1" smtClean="0"/>
              <a:t>v</a:t>
            </a:r>
            <a:r>
              <a:rPr lang="en-US" altLang="zh-CN" sz="2800" b="1" baseline="-25000" dirty="0" err="1" smtClean="0"/>
              <a:t>l</a:t>
            </a:r>
            <a:r>
              <a:rPr lang="en-US" altLang="zh-CN" sz="2800" b="1" baseline="-25000" dirty="0" smtClean="0"/>
              <a:t> </a:t>
            </a:r>
            <a:r>
              <a:rPr lang="en-US" altLang="zh-CN" sz="2800" b="1" dirty="0" smtClean="0"/>
              <a:t>= </a:t>
            </a:r>
            <a:r>
              <a:rPr lang="en-US" altLang="zh-CN" sz="2800" b="1" cap="small" dirty="0" err="1" smtClean="0"/>
              <a:t>TreePolicy</a:t>
            </a:r>
            <a:r>
              <a:rPr lang="en-US" altLang="zh-CN" sz="2800" b="1" dirty="0" smtClean="0"/>
              <a:t>(v</a:t>
            </a:r>
            <a:r>
              <a:rPr lang="en-US" altLang="zh-CN" sz="2800" b="1" cap="small" baseline="-25000" dirty="0" smtClean="0"/>
              <a:t>0</a:t>
            </a:r>
            <a:r>
              <a:rPr lang="en-US" altLang="zh-CN" sz="2800" b="1" dirty="0" smtClean="0"/>
              <a:t>);</a:t>
            </a:r>
            <a:endParaRPr lang="zh-CN" altLang="zh-CN" sz="2800" b="1" dirty="0" smtClean="0"/>
          </a:p>
          <a:p>
            <a:pPr>
              <a:defRPr/>
            </a:pPr>
            <a:r>
              <a:rPr lang="en-US" altLang="zh-CN" sz="2800" b="1" dirty="0" smtClean="0"/>
              <a:t>                    </a:t>
            </a:r>
            <a:r>
              <a:rPr lang="zh-CN" altLang="en-US" sz="2800" b="1" dirty="0" smtClean="0"/>
              <a:t>△ </a:t>
            </a:r>
            <a:r>
              <a:rPr lang="en-US" altLang="zh-CN" sz="2800" b="1" dirty="0" smtClean="0"/>
              <a:t>= </a:t>
            </a:r>
            <a:r>
              <a:rPr lang="en-US" altLang="zh-CN" sz="2800" b="1" cap="small" dirty="0" err="1" smtClean="0"/>
              <a:t>DefaultPolicy</a:t>
            </a:r>
            <a:r>
              <a:rPr lang="en-US" altLang="zh-CN" sz="2800" b="1" dirty="0" smtClean="0"/>
              <a:t>(s(</a:t>
            </a:r>
            <a:r>
              <a:rPr lang="en-US" altLang="zh-CN" sz="2800" b="1" dirty="0" err="1" smtClean="0"/>
              <a:t>v</a:t>
            </a:r>
            <a:r>
              <a:rPr lang="en-US" altLang="zh-CN" sz="2800" b="1" baseline="-25000" dirty="0" err="1" smtClean="0"/>
              <a:t>l</a:t>
            </a:r>
            <a:r>
              <a:rPr lang="en-US" altLang="zh-CN" sz="2800" b="1" dirty="0" smtClean="0"/>
              <a:t>));</a:t>
            </a:r>
            <a:endParaRPr lang="zh-CN" altLang="zh-CN" sz="2800" b="1" dirty="0" smtClean="0"/>
          </a:p>
          <a:p>
            <a:pPr>
              <a:defRPr/>
            </a:pPr>
            <a:r>
              <a:rPr lang="en-US" altLang="zh-CN" sz="2800" b="1" dirty="0" smtClean="0"/>
              <a:t>                    </a:t>
            </a:r>
            <a:r>
              <a:rPr lang="en-US" altLang="zh-CN" sz="2800" b="1" cap="small" dirty="0" smtClean="0"/>
              <a:t>Backup</a:t>
            </a:r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v</a:t>
            </a:r>
            <a:r>
              <a:rPr lang="en-US" altLang="zh-CN" sz="2800" b="1" baseline="-25000" dirty="0" err="1" smtClean="0"/>
              <a:t>l</a:t>
            </a:r>
            <a:r>
              <a:rPr lang="zh-CN" altLang="en-US" sz="2800" b="1" dirty="0" smtClean="0"/>
              <a:t>，△</a:t>
            </a:r>
            <a:r>
              <a:rPr lang="en-US" altLang="zh-CN" sz="2800" b="1" dirty="0" smtClean="0"/>
              <a:t>);</a:t>
            </a:r>
            <a:endParaRPr lang="zh-CN" altLang="zh-CN" sz="2800" b="1" dirty="0" smtClean="0"/>
          </a:p>
          <a:p>
            <a:pPr>
              <a:defRPr/>
            </a:pPr>
            <a:r>
              <a:rPr lang="en-US" altLang="zh-CN" sz="2800" b="1" dirty="0" smtClean="0"/>
              <a:t>             end while</a:t>
            </a:r>
            <a:endParaRPr lang="zh-CN" altLang="zh-CN" sz="2800" b="1" dirty="0" smtClean="0"/>
          </a:p>
          <a:p>
            <a:pPr>
              <a:defRPr/>
            </a:pPr>
            <a:r>
              <a:rPr lang="en-US" altLang="zh-CN" sz="2800" b="1" dirty="0" smtClean="0"/>
              <a:t>             return a(</a:t>
            </a:r>
            <a:r>
              <a:rPr lang="en-US" altLang="zh-CN" sz="2800" b="1" cap="small" dirty="0" err="1" smtClean="0"/>
              <a:t>BestChild</a:t>
            </a:r>
            <a:r>
              <a:rPr lang="en-US" altLang="zh-CN" sz="2800" b="1" dirty="0" smtClean="0"/>
              <a:t>(v</a:t>
            </a:r>
            <a:r>
              <a:rPr lang="en-US" altLang="zh-CN" sz="2800" b="1" cap="small" baseline="-25000" dirty="0" smtClean="0"/>
              <a:t>0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0));</a:t>
            </a:r>
            <a:endParaRPr lang="zh-CN" altLang="en-US" sz="2800" b="1" dirty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F72F77-174C-4508-B1C6-CBF31F53DC16}" type="slidenum">
              <a:rPr lang="en-US" altLang="zh-CN" smtClean="0">
                <a:ea typeface="黑体" pitchFamily="49" charset="-122"/>
              </a:rPr>
              <a:pPr/>
              <a:t>28</a:t>
            </a:fld>
            <a:endParaRPr lang="en-US" altLang="zh-CN" smtClean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全部算法的伪代码，请见课程资料</a:t>
            </a: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3F4F21-D2B9-4E34-8232-585B5EE2F655}" type="slidenum">
              <a:rPr lang="en-US" altLang="zh-CN" smtClean="0">
                <a:ea typeface="黑体" pitchFamily="49" charset="-122"/>
              </a:rPr>
              <a:pPr/>
              <a:t>29</a:t>
            </a:fld>
            <a:endParaRPr lang="en-US" altLang="zh-CN" smtClean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E7A653-6DAD-43A8-930D-4B2D4B4C14ED}" type="slidenum">
              <a:rPr lang="en-US" altLang="zh-CN" smtClean="0">
                <a:ea typeface="黑体" pitchFamily="49" charset="-122"/>
              </a:rPr>
              <a:pPr/>
              <a:t>3</a:t>
            </a:fld>
            <a:endParaRPr lang="en-US" altLang="zh-CN" smtClean="0">
              <a:ea typeface="黑体" pitchFamily="49" charset="-122"/>
            </a:endParaRP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7650"/>
            <a:ext cx="7772400" cy="7429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分钱币问题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 flipV="1">
            <a:off x="781050" y="6286500"/>
            <a:ext cx="7772400" cy="266700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zh-CN" altLang="zh-CN" sz="2800" smtClean="0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739408" y="1397943"/>
            <a:ext cx="9412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）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966642" y="2198043"/>
            <a:ext cx="11721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/>
              <a:t>（</a:t>
            </a:r>
            <a:r>
              <a:rPr lang="en-US" altLang="zh-CN" sz="2400" b="1"/>
              <a:t>6,1</a:t>
            </a:r>
            <a:r>
              <a:rPr lang="zh-CN" altLang="en-US" sz="2400" b="1"/>
              <a:t>）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604942" y="2198043"/>
            <a:ext cx="11721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/>
              <a:t>（</a:t>
            </a:r>
            <a:r>
              <a:rPr lang="en-US" altLang="zh-CN" sz="2400" b="1"/>
              <a:t>5,2</a:t>
            </a:r>
            <a:r>
              <a:rPr lang="zh-CN" altLang="en-US" sz="2400" b="1"/>
              <a:t>）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5833792" y="2198043"/>
            <a:ext cx="11721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/>
              <a:t>（</a:t>
            </a:r>
            <a:r>
              <a:rPr lang="en-US" altLang="zh-CN" sz="2400" b="1"/>
              <a:t>4,3</a:t>
            </a:r>
            <a:r>
              <a:rPr lang="zh-CN" altLang="en-US" sz="2400" b="1"/>
              <a:t>）</a:t>
            </a:r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1070176" y="3188643"/>
            <a:ext cx="14029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/>
              <a:t>（</a:t>
            </a:r>
            <a:r>
              <a:rPr lang="en-US" altLang="zh-CN" sz="2400" b="1"/>
              <a:t>5,1,1</a:t>
            </a:r>
            <a:r>
              <a:rPr lang="zh-CN" altLang="en-US" sz="2400" b="1"/>
              <a:t>）</a:t>
            </a:r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2498926" y="3226743"/>
            <a:ext cx="14029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/>
              <a:t>（</a:t>
            </a:r>
            <a:r>
              <a:rPr lang="en-US" altLang="zh-CN" sz="2400" b="1"/>
              <a:t>4,2,1</a:t>
            </a:r>
            <a:r>
              <a:rPr lang="zh-CN" altLang="en-US" sz="2400" b="1"/>
              <a:t>）</a:t>
            </a:r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4403926" y="3245793"/>
            <a:ext cx="14029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/>
              <a:t>（</a:t>
            </a:r>
            <a:r>
              <a:rPr lang="en-US" altLang="zh-CN" sz="2400" b="1"/>
              <a:t>3,2,2</a:t>
            </a:r>
            <a:r>
              <a:rPr lang="zh-CN" altLang="en-US" sz="2400" b="1"/>
              <a:t>）</a:t>
            </a: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6556576" y="3264843"/>
            <a:ext cx="14029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/>
              <a:t>（</a:t>
            </a:r>
            <a:r>
              <a:rPr lang="en-US" altLang="zh-CN" sz="2400" b="1"/>
              <a:t>3,3,1</a:t>
            </a:r>
            <a:r>
              <a:rPr lang="zh-CN" altLang="en-US" sz="2400" b="1"/>
              <a:t>）</a:t>
            </a:r>
          </a:p>
        </p:txBody>
      </p:sp>
      <p:sp>
        <p:nvSpPr>
          <p:cNvPr id="8205" name="Text Box 12"/>
          <p:cNvSpPr txBox="1">
            <a:spLocks noChangeArrowheads="1"/>
          </p:cNvSpPr>
          <p:nvPr/>
        </p:nvSpPr>
        <p:spPr bwMode="auto">
          <a:xfrm>
            <a:off x="1583409" y="4350693"/>
            <a:ext cx="16337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/>
              <a:t>（</a:t>
            </a:r>
            <a:r>
              <a:rPr lang="en-US" altLang="zh-CN" sz="2400" b="1"/>
              <a:t>4,1,1,1</a:t>
            </a:r>
            <a:r>
              <a:rPr lang="zh-CN" altLang="en-US" sz="2400" b="1"/>
              <a:t>）</a:t>
            </a:r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3336009" y="4407843"/>
            <a:ext cx="16337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3,2,1,1</a:t>
            </a:r>
            <a:r>
              <a:rPr lang="zh-CN" altLang="en-US" sz="2400" b="1" dirty="0"/>
              <a:t>）</a:t>
            </a:r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5279109" y="4388793"/>
            <a:ext cx="16337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2,2,2,1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1391793" y="5207943"/>
            <a:ext cx="18646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/>
              <a:t>（</a:t>
            </a:r>
            <a:r>
              <a:rPr lang="en-US" altLang="zh-CN" sz="2400" b="1"/>
              <a:t>3,1,1,1,1</a:t>
            </a:r>
            <a:r>
              <a:rPr lang="zh-CN" altLang="en-US" sz="2400" b="1"/>
              <a:t>）</a:t>
            </a:r>
          </a:p>
        </p:txBody>
      </p:sp>
      <p:sp>
        <p:nvSpPr>
          <p:cNvPr id="8209" name="Text Box 16"/>
          <p:cNvSpPr txBox="1">
            <a:spLocks noChangeArrowheads="1"/>
          </p:cNvSpPr>
          <p:nvPr/>
        </p:nvSpPr>
        <p:spPr bwMode="auto">
          <a:xfrm>
            <a:off x="4154043" y="5207943"/>
            <a:ext cx="18646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0070C0"/>
                </a:solidFill>
              </a:rPr>
              <a:t>（</a:t>
            </a:r>
            <a:r>
              <a:rPr lang="en-US" altLang="zh-CN" sz="2400" b="1" dirty="0">
                <a:solidFill>
                  <a:srgbClr val="0070C0"/>
                </a:solidFill>
              </a:rPr>
              <a:t>2,2,1,1,1</a:t>
            </a:r>
            <a:r>
              <a:rPr lang="zh-CN" altLang="en-US" sz="2400" b="1" dirty="0">
                <a:solidFill>
                  <a:srgbClr val="0070C0"/>
                </a:solidFill>
              </a:rPr>
              <a:t>）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1181127" y="6122343"/>
            <a:ext cx="20954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（</a:t>
            </a:r>
            <a:r>
              <a:rPr lang="en-US" altLang="zh-CN" sz="2400" b="1">
                <a:solidFill>
                  <a:srgbClr val="FF0000"/>
                </a:solidFill>
              </a:rPr>
              <a:t>2,1,1,1,1,1</a:t>
            </a:r>
            <a:r>
              <a:rPr lang="zh-CN" altLang="en-US" sz="2400" b="1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2609850" y="1790700"/>
            <a:ext cx="1447800" cy="3810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4076700" y="1790700"/>
            <a:ext cx="57150" cy="3810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4191000" y="1771650"/>
            <a:ext cx="1924050" cy="3810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H="1">
            <a:off x="1809750" y="2609850"/>
            <a:ext cx="6477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2514600" y="2647950"/>
            <a:ext cx="762000" cy="59055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 flipH="1">
            <a:off x="3371850" y="2647950"/>
            <a:ext cx="685800" cy="57150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4191000" y="2686050"/>
            <a:ext cx="952500" cy="571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6343650" y="2647950"/>
            <a:ext cx="97155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 flipH="1">
            <a:off x="3619500" y="2667000"/>
            <a:ext cx="2781300" cy="57150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1714500" y="3638550"/>
            <a:ext cx="571500" cy="666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8221" name="Line 29"/>
          <p:cNvSpPr>
            <a:spLocks noChangeShapeType="1"/>
          </p:cNvSpPr>
          <p:nvPr/>
        </p:nvSpPr>
        <p:spPr bwMode="auto">
          <a:xfrm>
            <a:off x="1828800" y="3638550"/>
            <a:ext cx="2152650" cy="7429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8222" name="Line 30"/>
          <p:cNvSpPr>
            <a:spLocks noChangeShapeType="1"/>
          </p:cNvSpPr>
          <p:nvPr/>
        </p:nvSpPr>
        <p:spPr bwMode="auto">
          <a:xfrm>
            <a:off x="3486150" y="3619500"/>
            <a:ext cx="685800" cy="6477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8223" name="Line 31"/>
          <p:cNvSpPr>
            <a:spLocks noChangeShapeType="1"/>
          </p:cNvSpPr>
          <p:nvPr/>
        </p:nvSpPr>
        <p:spPr bwMode="auto">
          <a:xfrm>
            <a:off x="5219700" y="3657600"/>
            <a:ext cx="857250" cy="800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8224" name="Line 32"/>
          <p:cNvSpPr>
            <a:spLocks noChangeShapeType="1"/>
          </p:cNvSpPr>
          <p:nvPr/>
        </p:nvSpPr>
        <p:spPr bwMode="auto">
          <a:xfrm flipH="1">
            <a:off x="4400550" y="3638550"/>
            <a:ext cx="2781300" cy="666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8225" name="Line 33"/>
          <p:cNvSpPr>
            <a:spLocks noChangeShapeType="1"/>
          </p:cNvSpPr>
          <p:nvPr/>
        </p:nvSpPr>
        <p:spPr bwMode="auto">
          <a:xfrm>
            <a:off x="4248150" y="4876800"/>
            <a:ext cx="819150" cy="34290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8226" name="Line 34"/>
          <p:cNvSpPr>
            <a:spLocks noChangeShapeType="1"/>
          </p:cNvSpPr>
          <p:nvPr/>
        </p:nvSpPr>
        <p:spPr bwMode="auto">
          <a:xfrm flipH="1">
            <a:off x="2400300" y="4819650"/>
            <a:ext cx="381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8227" name="Line 35"/>
          <p:cNvSpPr>
            <a:spLocks noChangeShapeType="1"/>
          </p:cNvSpPr>
          <p:nvPr/>
        </p:nvSpPr>
        <p:spPr bwMode="auto">
          <a:xfrm flipH="1">
            <a:off x="2400300" y="5695950"/>
            <a:ext cx="19050" cy="419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8228" name="Text Box 36"/>
          <p:cNvSpPr txBox="1">
            <a:spLocks noChangeArrowheads="1"/>
          </p:cNvSpPr>
          <p:nvPr/>
        </p:nvSpPr>
        <p:spPr bwMode="auto">
          <a:xfrm>
            <a:off x="653167" y="1214766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</a:rPr>
              <a:t>对方先走</a:t>
            </a:r>
            <a:endParaRPr lang="zh-CN" altLang="en-US" sz="2800" b="1" dirty="0"/>
          </a:p>
        </p:txBody>
      </p:sp>
      <p:sp>
        <p:nvSpPr>
          <p:cNvPr id="8229" name="Text Box 37"/>
          <p:cNvSpPr txBox="1">
            <a:spLocks noChangeArrowheads="1"/>
          </p:cNvSpPr>
          <p:nvPr/>
        </p:nvSpPr>
        <p:spPr bwMode="auto">
          <a:xfrm>
            <a:off x="6226314" y="5265093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0070C0"/>
                </a:solidFill>
              </a:rPr>
              <a:t>我方必胜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814F16-54C3-447E-AC09-2653E7B1740B}" type="slidenum">
              <a:rPr lang="en-US" altLang="zh-CN" smtClean="0">
                <a:ea typeface="黑体" pitchFamily="49" charset="-122"/>
              </a:rPr>
              <a:pPr/>
              <a:t>30</a:t>
            </a:fld>
            <a:endParaRPr lang="en-US" altLang="zh-CN" smtClean="0">
              <a:ea typeface="黑体" pitchFamily="49" charset="-122"/>
            </a:endParaRPr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4470400" y="2082800"/>
            <a:ext cx="228600" cy="254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3594100" y="3060700"/>
            <a:ext cx="228600" cy="254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000" b="1"/>
          </a:p>
        </p:txBody>
      </p:sp>
      <p:cxnSp>
        <p:nvCxnSpPr>
          <p:cNvPr id="15" name="直接箭头连接符 14"/>
          <p:cNvCxnSpPr>
            <a:cxnSpLocks noChangeShapeType="1"/>
            <a:stCxn id="5" idx="4"/>
            <a:endCxn id="7" idx="7"/>
          </p:cNvCxnSpPr>
          <p:nvPr/>
        </p:nvCxnSpPr>
        <p:spPr bwMode="auto">
          <a:xfrm flipH="1">
            <a:off x="3789363" y="2336800"/>
            <a:ext cx="795337" cy="76041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76600" y="4025900"/>
            <a:ext cx="1079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模拟</a:t>
            </a:r>
          </a:p>
        </p:txBody>
      </p:sp>
      <p:sp>
        <p:nvSpPr>
          <p:cNvPr id="16" name="云形 15"/>
          <p:cNvSpPr/>
          <p:nvPr/>
        </p:nvSpPr>
        <p:spPr bwMode="auto">
          <a:xfrm>
            <a:off x="3289300" y="5156200"/>
            <a:ext cx="812800" cy="7239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zh-CN" altLang="en-US" sz="2000" b="1" dirty="0">
                <a:solidFill>
                  <a:srgbClr val="FFFF00"/>
                </a:solidFill>
                <a:ea typeface="黑体" pitchFamily="2" charset="-122"/>
              </a:rPr>
              <a:t> 胜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374900" y="2946400"/>
            <a:ext cx="1079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/>
              <a:t>(1, 1)</a:t>
            </a:r>
            <a:endParaRPr lang="zh-CN" altLang="en-US" sz="2000" b="1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876800" y="2006600"/>
            <a:ext cx="1079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/>
              <a:t>(1, -1)</a:t>
            </a:r>
            <a:endParaRPr lang="zh-CN" altLang="en-US" sz="2000" b="1"/>
          </a:p>
        </p:txBody>
      </p:sp>
      <p:sp>
        <p:nvSpPr>
          <p:cNvPr id="20" name="椭圆 19"/>
          <p:cNvSpPr>
            <a:spLocks noChangeArrowheads="1"/>
          </p:cNvSpPr>
          <p:nvPr/>
        </p:nvSpPr>
        <p:spPr bwMode="auto">
          <a:xfrm>
            <a:off x="5422900" y="3048000"/>
            <a:ext cx="228600" cy="254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000" b="1"/>
          </a:p>
        </p:txBody>
      </p:sp>
      <p:cxnSp>
        <p:nvCxnSpPr>
          <p:cNvPr id="23" name="直接箭头连接符 22"/>
          <p:cNvCxnSpPr>
            <a:cxnSpLocks noChangeShapeType="1"/>
            <a:stCxn id="5" idx="5"/>
            <a:endCxn id="20" idx="1"/>
          </p:cNvCxnSpPr>
          <p:nvPr/>
        </p:nvCxnSpPr>
        <p:spPr bwMode="auto">
          <a:xfrm>
            <a:off x="4665663" y="2300288"/>
            <a:ext cx="790575" cy="7842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029200" y="3860800"/>
            <a:ext cx="1079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模拟</a:t>
            </a:r>
          </a:p>
        </p:txBody>
      </p:sp>
      <p:sp>
        <p:nvSpPr>
          <p:cNvPr id="26" name="云形 25"/>
          <p:cNvSpPr/>
          <p:nvPr/>
        </p:nvSpPr>
        <p:spPr bwMode="auto">
          <a:xfrm>
            <a:off x="5041900" y="4991100"/>
            <a:ext cx="812800" cy="7239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zh-CN" altLang="en-US" sz="2000" b="1" dirty="0">
                <a:solidFill>
                  <a:srgbClr val="FFFF00"/>
                </a:solidFill>
                <a:ea typeface="黑体" pitchFamily="2" charset="-122"/>
              </a:rPr>
              <a:t> 负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854700" y="2908300"/>
            <a:ext cx="1079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/>
              <a:t>(1, -1)</a:t>
            </a:r>
            <a:endParaRPr lang="zh-CN" altLang="en-US" sz="2000" b="1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889500" y="1993900"/>
            <a:ext cx="1079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/>
              <a:t>(2, 0)</a:t>
            </a:r>
            <a:endParaRPr lang="zh-CN" altLang="en-US" sz="2000" b="1"/>
          </a:p>
        </p:txBody>
      </p:sp>
      <p:sp>
        <p:nvSpPr>
          <p:cNvPr id="30" name="椭圆 29"/>
          <p:cNvSpPr>
            <a:spLocks noChangeArrowheads="1"/>
          </p:cNvSpPr>
          <p:nvPr/>
        </p:nvSpPr>
        <p:spPr bwMode="auto">
          <a:xfrm>
            <a:off x="2781300" y="3975100"/>
            <a:ext cx="228600" cy="254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000" b="1"/>
          </a:p>
        </p:txBody>
      </p:sp>
      <p:cxnSp>
        <p:nvCxnSpPr>
          <p:cNvPr id="32" name="直接箭头连接符 31"/>
          <p:cNvCxnSpPr>
            <a:cxnSpLocks noChangeShapeType="1"/>
            <a:stCxn id="7" idx="4"/>
            <a:endCxn id="30" idx="7"/>
          </p:cNvCxnSpPr>
          <p:nvPr/>
        </p:nvCxnSpPr>
        <p:spPr bwMode="auto">
          <a:xfrm flipH="1">
            <a:off x="2976563" y="3314700"/>
            <a:ext cx="731837" cy="69691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311400" y="4622800"/>
            <a:ext cx="1079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模拟</a:t>
            </a:r>
          </a:p>
        </p:txBody>
      </p:sp>
      <p:sp>
        <p:nvSpPr>
          <p:cNvPr id="34" name="云形 33"/>
          <p:cNvSpPr/>
          <p:nvPr/>
        </p:nvSpPr>
        <p:spPr bwMode="auto">
          <a:xfrm>
            <a:off x="2324100" y="5753100"/>
            <a:ext cx="812800" cy="7239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zh-CN" altLang="en-US" sz="2000" b="1" dirty="0">
                <a:solidFill>
                  <a:srgbClr val="FFFF00"/>
                </a:solidFill>
                <a:ea typeface="黑体" pitchFamily="2" charset="-122"/>
              </a:rPr>
              <a:t> 负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701800" y="3873500"/>
            <a:ext cx="1079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/>
              <a:t>(1, -1)</a:t>
            </a:r>
            <a:endParaRPr lang="zh-CN" altLang="en-US" sz="2000" b="1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374900" y="2946400"/>
            <a:ext cx="1079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/>
              <a:t>(2, 2)</a:t>
            </a:r>
            <a:endParaRPr lang="zh-CN" altLang="en-US" sz="20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889500" y="1993900"/>
            <a:ext cx="1079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/>
              <a:t>(3, -1)</a:t>
            </a:r>
            <a:endParaRPr lang="zh-CN" altLang="en-US" sz="2000" b="1"/>
          </a:p>
        </p:txBody>
      </p:sp>
      <p:sp>
        <p:nvSpPr>
          <p:cNvPr id="40" name="椭圆 39"/>
          <p:cNvSpPr>
            <a:spLocks noChangeArrowheads="1"/>
          </p:cNvSpPr>
          <p:nvPr/>
        </p:nvSpPr>
        <p:spPr bwMode="auto">
          <a:xfrm>
            <a:off x="4216400" y="3987800"/>
            <a:ext cx="228600" cy="254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000" b="1"/>
          </a:p>
        </p:txBody>
      </p:sp>
      <p:cxnSp>
        <p:nvCxnSpPr>
          <p:cNvPr id="45" name="直接箭头连接符 44"/>
          <p:cNvCxnSpPr>
            <a:cxnSpLocks noChangeShapeType="1"/>
            <a:stCxn id="7" idx="5"/>
            <a:endCxn id="40" idx="1"/>
          </p:cNvCxnSpPr>
          <p:nvPr/>
        </p:nvCxnSpPr>
        <p:spPr bwMode="auto">
          <a:xfrm>
            <a:off x="3789363" y="3278188"/>
            <a:ext cx="460375" cy="7461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886200" y="4533900"/>
            <a:ext cx="1079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模拟</a:t>
            </a:r>
          </a:p>
        </p:txBody>
      </p:sp>
      <p:sp>
        <p:nvSpPr>
          <p:cNvPr id="47" name="云形 46"/>
          <p:cNvSpPr/>
          <p:nvPr/>
        </p:nvSpPr>
        <p:spPr bwMode="auto">
          <a:xfrm>
            <a:off x="3898900" y="5664200"/>
            <a:ext cx="812800" cy="7239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zh-CN" altLang="en-US" sz="2000" b="1" dirty="0">
                <a:solidFill>
                  <a:srgbClr val="FFFF00"/>
                </a:solidFill>
                <a:ea typeface="黑体" pitchFamily="2" charset="-122"/>
              </a:rPr>
              <a:t> 负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495800" y="3886200"/>
            <a:ext cx="1079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/>
              <a:t>(1, -1)</a:t>
            </a:r>
            <a:endParaRPr lang="zh-CN" altLang="en-US" sz="2000" b="1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2374900" y="2946400"/>
            <a:ext cx="1079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/>
              <a:t>(3, 3)</a:t>
            </a:r>
            <a:endParaRPr lang="zh-CN" altLang="en-US" sz="20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902200" y="1993900"/>
            <a:ext cx="1079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/>
              <a:t>(4, -2)</a:t>
            </a:r>
            <a:endParaRPr lang="zh-CN" altLang="en-US" sz="2000" b="1"/>
          </a:p>
        </p:txBody>
      </p:sp>
      <p:sp>
        <p:nvSpPr>
          <p:cNvPr id="52" name="爆炸形 2 51"/>
          <p:cNvSpPr>
            <a:spLocks noChangeArrowheads="1"/>
          </p:cNvSpPr>
          <p:nvPr/>
        </p:nvSpPr>
        <p:spPr bwMode="auto">
          <a:xfrm>
            <a:off x="3657600" y="5321300"/>
            <a:ext cx="2717800" cy="1016000"/>
          </a:xfrm>
          <a:prstGeom prst="irregularSeal2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到时！</a:t>
            </a:r>
          </a:p>
        </p:txBody>
      </p:sp>
      <p:cxnSp>
        <p:nvCxnSpPr>
          <p:cNvPr id="54" name="直接箭头连接符 53"/>
          <p:cNvCxnSpPr>
            <a:cxnSpLocks noChangeShapeType="1"/>
          </p:cNvCxnSpPr>
          <p:nvPr/>
        </p:nvCxnSpPr>
        <p:spPr bwMode="auto">
          <a:xfrm flipH="1">
            <a:off x="3822700" y="2438400"/>
            <a:ext cx="330200" cy="3429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UCT</a:t>
            </a:r>
            <a:r>
              <a:rPr lang="zh-CN" altLang="en-US" dirty="0" smtClean="0"/>
              <a:t>算法示例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770" decel="100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7" dur="770" decel="100000"/>
                                        <p:tgtEl>
                                          <p:spTgt spid="5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9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9" dur="77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1" dur="77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/>
      <p:bldP spid="12" grpId="1"/>
      <p:bldP spid="16" grpId="0" animBg="1"/>
      <p:bldP spid="16" grpId="1" animBg="1"/>
      <p:bldP spid="17" grpId="0"/>
      <p:bldP spid="17" grpId="1"/>
      <p:bldP spid="18" grpId="0"/>
      <p:bldP spid="18" grpId="1"/>
      <p:bldP spid="20" grpId="0" animBg="1"/>
      <p:bldP spid="25" grpId="0"/>
      <p:bldP spid="25" grpId="1"/>
      <p:bldP spid="26" grpId="0" animBg="1"/>
      <p:bldP spid="26" grpId="1" animBg="1"/>
      <p:bldP spid="27" grpId="0"/>
      <p:bldP spid="28" grpId="0"/>
      <p:bldP spid="28" grpId="1"/>
      <p:bldP spid="30" grpId="0" animBg="1"/>
      <p:bldP spid="33" grpId="0"/>
      <p:bldP spid="33" grpId="1"/>
      <p:bldP spid="34" grpId="0" animBg="1"/>
      <p:bldP spid="34" grpId="1" animBg="1"/>
      <p:bldP spid="35" grpId="0"/>
      <p:bldP spid="36" grpId="0"/>
      <p:bldP spid="36" grpId="1"/>
      <p:bldP spid="37" grpId="0"/>
      <p:bldP spid="37" grpId="1"/>
      <p:bldP spid="40" grpId="0" animBg="1"/>
      <p:bldP spid="46" grpId="0"/>
      <p:bldP spid="46" grpId="1"/>
      <p:bldP spid="47" grpId="0" animBg="1"/>
      <p:bldP spid="47" grpId="1" animBg="1"/>
      <p:bldP spid="48" grpId="0"/>
      <p:bldP spid="49" grpId="0"/>
      <p:bldP spid="50" grpId="0"/>
      <p:bldP spid="5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AlphaGo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8229" y="1790913"/>
            <a:ext cx="6814456" cy="3593475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AlphaGo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006" y="2334359"/>
            <a:ext cx="8932461" cy="37156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AlphaGo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利用策略网络缩小搜索的范围</a:t>
            </a:r>
            <a:endParaRPr lang="en-US" altLang="zh-CN" dirty="0" smtClean="0"/>
          </a:p>
          <a:p>
            <a:r>
              <a:rPr lang="zh-CN" altLang="en-US" dirty="0" smtClean="0"/>
              <a:t>将估值网络的结果结合到信心上限的计算中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 smtClean="0"/>
              <a:t>个节点被模拟一定次数后才扩展</a:t>
            </a:r>
            <a:endParaRPr lang="en-US" altLang="zh-CN" dirty="0" smtClean="0"/>
          </a:p>
          <a:p>
            <a:r>
              <a:rPr lang="zh-CN" altLang="en-US" smtClean="0"/>
              <a:t>最终选择模拟次数最多的节点为最佳走步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B03666-8E2B-44A1-AEA3-4D38925A410C}" type="slidenum">
              <a:rPr lang="en-US" altLang="zh-CN" smtClean="0">
                <a:ea typeface="黑体" pitchFamily="49" charset="-122"/>
              </a:rPr>
              <a:pPr/>
              <a:t>4</a:t>
            </a:fld>
            <a:endParaRPr lang="en-US" altLang="zh-CN" smtClean="0">
              <a:ea typeface="黑体" pitchFamily="49" charset="-122"/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中国象棋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65026"/>
            <a:ext cx="7772400" cy="4354773"/>
          </a:xfrm>
        </p:spPr>
        <p:txBody>
          <a:bodyPr/>
          <a:lstStyle/>
          <a:p>
            <a:pPr eaLnBrk="1" hangingPunct="1"/>
            <a:r>
              <a:rPr lang="zh-CN" altLang="en-US" sz="3200" b="1" dirty="0" smtClean="0"/>
              <a:t>一盘棋平均走</a:t>
            </a:r>
            <a:r>
              <a:rPr lang="en-US" altLang="zh-CN" sz="3200" b="1" dirty="0" smtClean="0"/>
              <a:t>50</a:t>
            </a:r>
            <a:r>
              <a:rPr lang="zh-CN" altLang="en-US" sz="3200" b="1" dirty="0" smtClean="0"/>
              <a:t>步，总状态数约为</a:t>
            </a:r>
            <a:r>
              <a:rPr lang="en-US" altLang="zh-CN" sz="3200" b="1" dirty="0" smtClean="0"/>
              <a:t>10</a:t>
            </a:r>
            <a:r>
              <a:rPr lang="en-US" altLang="zh-CN" sz="3200" b="1" baseline="30000" dirty="0" smtClean="0"/>
              <a:t>161</a:t>
            </a:r>
            <a:r>
              <a:rPr lang="zh-CN" altLang="en-US" sz="3200" b="1" dirty="0" smtClean="0"/>
              <a:t>。</a:t>
            </a:r>
          </a:p>
          <a:p>
            <a:pPr eaLnBrk="1" hangingPunct="1"/>
            <a:r>
              <a:rPr lang="zh-CN" altLang="en-US" sz="3200" b="1" dirty="0" smtClean="0"/>
              <a:t>假设</a:t>
            </a: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毫微秒走一步，约需</a:t>
            </a:r>
            <a:r>
              <a:rPr lang="en-US" altLang="zh-CN" sz="3200" b="1" dirty="0" smtClean="0"/>
              <a:t>10</a:t>
            </a:r>
            <a:r>
              <a:rPr lang="en-US" altLang="zh-CN" sz="3200" b="1" baseline="30000" dirty="0" smtClean="0"/>
              <a:t>145</a:t>
            </a:r>
            <a:r>
              <a:rPr lang="zh-CN" altLang="en-US" sz="3200" b="1" dirty="0" smtClean="0"/>
              <a:t>年。</a:t>
            </a:r>
          </a:p>
          <a:p>
            <a:pPr eaLnBrk="1" hangingPunct="1"/>
            <a:endParaRPr lang="en-US" altLang="zh-CN" sz="3200" b="1" dirty="0" smtClean="0"/>
          </a:p>
          <a:p>
            <a:pPr eaLnBrk="1" hangingPunct="1"/>
            <a:r>
              <a:rPr lang="zh-CN" altLang="en-US" sz="3200" b="1" dirty="0" smtClean="0"/>
              <a:t>结论：不可能穷举。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0A21B8-5EBD-45B2-B26D-8773C75AFD4C}" type="slidenum">
              <a:rPr lang="en-US" altLang="zh-CN" smtClean="0">
                <a:ea typeface="黑体" pitchFamily="49" charset="-122"/>
              </a:rPr>
              <a:pPr/>
              <a:t>5</a:t>
            </a:fld>
            <a:endParaRPr lang="en-US" altLang="zh-CN" smtClean="0">
              <a:ea typeface="黑体" pitchFamily="49" charset="-122"/>
            </a:endParaRP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7650"/>
            <a:ext cx="7772400" cy="742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2.2 </a:t>
            </a:r>
            <a:r>
              <a:rPr lang="zh-CN" altLang="en-US" dirty="0" smtClean="0"/>
              <a:t>极小极大过程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6478588"/>
            <a:ext cx="7772400" cy="74612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zh-CN" altLang="zh-CN" sz="2800" dirty="0" smtClean="0"/>
          </a:p>
        </p:txBody>
      </p:sp>
      <p:sp>
        <p:nvSpPr>
          <p:cNvPr id="10267" name="Oval 35"/>
          <p:cNvSpPr>
            <a:spLocks noChangeArrowheads="1"/>
          </p:cNvSpPr>
          <p:nvPr/>
        </p:nvSpPr>
        <p:spPr bwMode="auto">
          <a:xfrm>
            <a:off x="1276350" y="4171950"/>
            <a:ext cx="247650" cy="2667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268" name="Oval 36"/>
          <p:cNvSpPr>
            <a:spLocks noChangeArrowheads="1"/>
          </p:cNvSpPr>
          <p:nvPr/>
        </p:nvSpPr>
        <p:spPr bwMode="auto">
          <a:xfrm>
            <a:off x="400050" y="4171950"/>
            <a:ext cx="247650" cy="2667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269" name="Oval 37"/>
          <p:cNvSpPr>
            <a:spLocks noChangeArrowheads="1"/>
          </p:cNvSpPr>
          <p:nvPr/>
        </p:nvSpPr>
        <p:spPr bwMode="auto">
          <a:xfrm>
            <a:off x="2133600" y="4152900"/>
            <a:ext cx="247650" cy="2667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270" name="Oval 38"/>
          <p:cNvSpPr>
            <a:spLocks noChangeArrowheads="1"/>
          </p:cNvSpPr>
          <p:nvPr/>
        </p:nvSpPr>
        <p:spPr bwMode="auto">
          <a:xfrm>
            <a:off x="2819400" y="4152900"/>
            <a:ext cx="247650" cy="2667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271" name="Oval 39"/>
          <p:cNvSpPr>
            <a:spLocks noChangeArrowheads="1"/>
          </p:cNvSpPr>
          <p:nvPr/>
        </p:nvSpPr>
        <p:spPr bwMode="auto">
          <a:xfrm>
            <a:off x="3562350" y="4133850"/>
            <a:ext cx="247650" cy="2667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272" name="Oval 40"/>
          <p:cNvSpPr>
            <a:spLocks noChangeArrowheads="1"/>
          </p:cNvSpPr>
          <p:nvPr/>
        </p:nvSpPr>
        <p:spPr bwMode="auto">
          <a:xfrm>
            <a:off x="4267200" y="4133850"/>
            <a:ext cx="247650" cy="2667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273" name="Oval 41"/>
          <p:cNvSpPr>
            <a:spLocks noChangeArrowheads="1"/>
          </p:cNvSpPr>
          <p:nvPr/>
        </p:nvSpPr>
        <p:spPr bwMode="auto">
          <a:xfrm>
            <a:off x="5086350" y="4133850"/>
            <a:ext cx="247650" cy="2667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274" name="Oval 42"/>
          <p:cNvSpPr>
            <a:spLocks noChangeArrowheads="1"/>
          </p:cNvSpPr>
          <p:nvPr/>
        </p:nvSpPr>
        <p:spPr bwMode="auto">
          <a:xfrm>
            <a:off x="5867400" y="4133850"/>
            <a:ext cx="247650" cy="2667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275" name="Oval 43"/>
          <p:cNvSpPr>
            <a:spLocks noChangeArrowheads="1"/>
          </p:cNvSpPr>
          <p:nvPr/>
        </p:nvSpPr>
        <p:spPr bwMode="auto">
          <a:xfrm>
            <a:off x="6648450" y="4133850"/>
            <a:ext cx="247650" cy="2667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276" name="Oval 44"/>
          <p:cNvSpPr>
            <a:spLocks noChangeArrowheads="1"/>
          </p:cNvSpPr>
          <p:nvPr/>
        </p:nvSpPr>
        <p:spPr bwMode="auto">
          <a:xfrm>
            <a:off x="7677150" y="4095750"/>
            <a:ext cx="247650" cy="2667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277" name="Rectangle 45"/>
          <p:cNvSpPr>
            <a:spLocks noChangeArrowheads="1"/>
          </p:cNvSpPr>
          <p:nvPr/>
        </p:nvSpPr>
        <p:spPr bwMode="auto">
          <a:xfrm>
            <a:off x="1219200" y="2800350"/>
            <a:ext cx="285750" cy="323850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278" name="Rectangle 46"/>
          <p:cNvSpPr>
            <a:spLocks noChangeArrowheads="1"/>
          </p:cNvSpPr>
          <p:nvPr/>
        </p:nvSpPr>
        <p:spPr bwMode="auto">
          <a:xfrm>
            <a:off x="2857500" y="2800350"/>
            <a:ext cx="285750" cy="3238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279" name="Rectangle 47"/>
          <p:cNvSpPr>
            <a:spLocks noChangeArrowheads="1"/>
          </p:cNvSpPr>
          <p:nvPr/>
        </p:nvSpPr>
        <p:spPr bwMode="auto">
          <a:xfrm>
            <a:off x="4591050" y="2762250"/>
            <a:ext cx="285750" cy="323850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280" name="Rectangle 48"/>
          <p:cNvSpPr>
            <a:spLocks noChangeArrowheads="1"/>
          </p:cNvSpPr>
          <p:nvPr/>
        </p:nvSpPr>
        <p:spPr bwMode="auto">
          <a:xfrm>
            <a:off x="6229350" y="2762250"/>
            <a:ext cx="285750" cy="323850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281" name="Oval 49"/>
          <p:cNvSpPr>
            <a:spLocks noChangeArrowheads="1"/>
          </p:cNvSpPr>
          <p:nvPr/>
        </p:nvSpPr>
        <p:spPr bwMode="auto">
          <a:xfrm>
            <a:off x="2171700" y="1885950"/>
            <a:ext cx="247650" cy="2667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282" name="Oval 50"/>
          <p:cNvSpPr>
            <a:spLocks noChangeArrowheads="1"/>
          </p:cNvSpPr>
          <p:nvPr/>
        </p:nvSpPr>
        <p:spPr bwMode="auto">
          <a:xfrm>
            <a:off x="5524500" y="1866900"/>
            <a:ext cx="247650" cy="2667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283" name="Rectangle 51"/>
          <p:cNvSpPr>
            <a:spLocks noChangeArrowheads="1"/>
          </p:cNvSpPr>
          <p:nvPr/>
        </p:nvSpPr>
        <p:spPr bwMode="auto">
          <a:xfrm>
            <a:off x="3905250" y="1047750"/>
            <a:ext cx="285750" cy="323850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284" name="Line 52"/>
          <p:cNvSpPr>
            <a:spLocks noChangeShapeType="1"/>
          </p:cNvSpPr>
          <p:nvPr/>
        </p:nvSpPr>
        <p:spPr bwMode="auto">
          <a:xfrm flipH="1">
            <a:off x="2381250" y="1371600"/>
            <a:ext cx="1619250" cy="5524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285" name="Line 53"/>
          <p:cNvSpPr>
            <a:spLocks noChangeShapeType="1"/>
          </p:cNvSpPr>
          <p:nvPr/>
        </p:nvSpPr>
        <p:spPr bwMode="auto">
          <a:xfrm>
            <a:off x="4019550" y="1390650"/>
            <a:ext cx="14859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286" name="Line 54"/>
          <p:cNvSpPr>
            <a:spLocks noChangeShapeType="1"/>
          </p:cNvSpPr>
          <p:nvPr/>
        </p:nvSpPr>
        <p:spPr bwMode="auto">
          <a:xfrm flipH="1">
            <a:off x="1352550" y="2152650"/>
            <a:ext cx="857250" cy="628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287" name="Line 55"/>
          <p:cNvSpPr>
            <a:spLocks noChangeShapeType="1"/>
          </p:cNvSpPr>
          <p:nvPr/>
        </p:nvSpPr>
        <p:spPr bwMode="auto">
          <a:xfrm>
            <a:off x="2228850" y="2171700"/>
            <a:ext cx="8382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288" name="Line 56"/>
          <p:cNvSpPr>
            <a:spLocks noChangeShapeType="1"/>
          </p:cNvSpPr>
          <p:nvPr/>
        </p:nvSpPr>
        <p:spPr bwMode="auto">
          <a:xfrm flipH="1">
            <a:off x="4705350" y="2114550"/>
            <a:ext cx="952500" cy="628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289" name="Line 57"/>
          <p:cNvSpPr>
            <a:spLocks noChangeShapeType="1"/>
          </p:cNvSpPr>
          <p:nvPr/>
        </p:nvSpPr>
        <p:spPr bwMode="auto">
          <a:xfrm>
            <a:off x="5657850" y="2152650"/>
            <a:ext cx="7239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290" name="Line 58"/>
          <p:cNvSpPr>
            <a:spLocks noChangeShapeType="1"/>
          </p:cNvSpPr>
          <p:nvPr/>
        </p:nvSpPr>
        <p:spPr bwMode="auto">
          <a:xfrm flipH="1">
            <a:off x="571500" y="3105150"/>
            <a:ext cx="74295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291" name="Line 59"/>
          <p:cNvSpPr>
            <a:spLocks noChangeShapeType="1"/>
          </p:cNvSpPr>
          <p:nvPr/>
        </p:nvSpPr>
        <p:spPr bwMode="auto">
          <a:xfrm>
            <a:off x="1333500" y="3143250"/>
            <a:ext cx="38100" cy="1047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292" name="Line 60"/>
          <p:cNvSpPr>
            <a:spLocks noChangeShapeType="1"/>
          </p:cNvSpPr>
          <p:nvPr/>
        </p:nvSpPr>
        <p:spPr bwMode="auto">
          <a:xfrm flipH="1">
            <a:off x="2247900" y="3105150"/>
            <a:ext cx="74295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293" name="Line 61"/>
          <p:cNvSpPr>
            <a:spLocks noChangeShapeType="1"/>
          </p:cNvSpPr>
          <p:nvPr/>
        </p:nvSpPr>
        <p:spPr bwMode="auto">
          <a:xfrm>
            <a:off x="2952750" y="3143250"/>
            <a:ext cx="0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294" name="Line 62"/>
          <p:cNvSpPr>
            <a:spLocks noChangeShapeType="1"/>
          </p:cNvSpPr>
          <p:nvPr/>
        </p:nvSpPr>
        <p:spPr bwMode="auto">
          <a:xfrm>
            <a:off x="3009900" y="3143250"/>
            <a:ext cx="66675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295" name="Line 63"/>
          <p:cNvSpPr>
            <a:spLocks noChangeShapeType="1"/>
          </p:cNvSpPr>
          <p:nvPr/>
        </p:nvSpPr>
        <p:spPr bwMode="auto">
          <a:xfrm>
            <a:off x="3028950" y="3181350"/>
            <a:ext cx="1371600" cy="93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296" name="Line 64"/>
          <p:cNvSpPr>
            <a:spLocks noChangeShapeType="1"/>
          </p:cNvSpPr>
          <p:nvPr/>
        </p:nvSpPr>
        <p:spPr bwMode="auto">
          <a:xfrm>
            <a:off x="4724400" y="3086100"/>
            <a:ext cx="47625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297" name="Line 65"/>
          <p:cNvSpPr>
            <a:spLocks noChangeShapeType="1"/>
          </p:cNvSpPr>
          <p:nvPr/>
        </p:nvSpPr>
        <p:spPr bwMode="auto">
          <a:xfrm>
            <a:off x="4724400" y="3086100"/>
            <a:ext cx="127635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298" name="Line 66"/>
          <p:cNvSpPr>
            <a:spLocks noChangeShapeType="1"/>
          </p:cNvSpPr>
          <p:nvPr/>
        </p:nvSpPr>
        <p:spPr bwMode="auto">
          <a:xfrm>
            <a:off x="6400800" y="3105150"/>
            <a:ext cx="361950" cy="1009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299" name="Line 67"/>
          <p:cNvSpPr>
            <a:spLocks noChangeShapeType="1"/>
          </p:cNvSpPr>
          <p:nvPr/>
        </p:nvSpPr>
        <p:spPr bwMode="auto">
          <a:xfrm>
            <a:off x="6438900" y="3124200"/>
            <a:ext cx="1333500" cy="952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00" name="Line 68"/>
          <p:cNvSpPr>
            <a:spLocks noChangeShapeType="1"/>
          </p:cNvSpPr>
          <p:nvPr/>
        </p:nvSpPr>
        <p:spPr bwMode="auto">
          <a:xfrm flipH="1">
            <a:off x="361950" y="4438650"/>
            <a:ext cx="133350" cy="819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01" name="Line 69"/>
          <p:cNvSpPr>
            <a:spLocks noChangeShapeType="1"/>
          </p:cNvSpPr>
          <p:nvPr/>
        </p:nvSpPr>
        <p:spPr bwMode="auto">
          <a:xfrm>
            <a:off x="500702" y="4463102"/>
            <a:ext cx="222629" cy="73669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02" name="Line 70"/>
          <p:cNvSpPr>
            <a:spLocks noChangeShapeType="1"/>
          </p:cNvSpPr>
          <p:nvPr/>
        </p:nvSpPr>
        <p:spPr bwMode="auto">
          <a:xfrm flipH="1">
            <a:off x="1187354" y="4438650"/>
            <a:ext cx="222345" cy="80209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03" name="Line 71"/>
          <p:cNvSpPr>
            <a:spLocks noChangeShapeType="1"/>
          </p:cNvSpPr>
          <p:nvPr/>
        </p:nvSpPr>
        <p:spPr bwMode="auto">
          <a:xfrm>
            <a:off x="1428750" y="4438650"/>
            <a:ext cx="263572" cy="80209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04" name="Line 72"/>
          <p:cNvSpPr>
            <a:spLocks noChangeShapeType="1"/>
          </p:cNvSpPr>
          <p:nvPr/>
        </p:nvSpPr>
        <p:spPr bwMode="auto">
          <a:xfrm flipH="1">
            <a:off x="2057400" y="4438650"/>
            <a:ext cx="20955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05" name="Line 73"/>
          <p:cNvSpPr>
            <a:spLocks noChangeShapeType="1"/>
          </p:cNvSpPr>
          <p:nvPr/>
        </p:nvSpPr>
        <p:spPr bwMode="auto">
          <a:xfrm flipH="1">
            <a:off x="2457450" y="4419600"/>
            <a:ext cx="47625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06" name="Line 74"/>
          <p:cNvSpPr>
            <a:spLocks noChangeShapeType="1"/>
          </p:cNvSpPr>
          <p:nvPr/>
        </p:nvSpPr>
        <p:spPr bwMode="auto">
          <a:xfrm>
            <a:off x="2952750" y="4419600"/>
            <a:ext cx="0" cy="89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07" name="Line 75"/>
          <p:cNvSpPr>
            <a:spLocks noChangeShapeType="1"/>
          </p:cNvSpPr>
          <p:nvPr/>
        </p:nvSpPr>
        <p:spPr bwMode="auto">
          <a:xfrm>
            <a:off x="2952750" y="4438650"/>
            <a:ext cx="342900" cy="89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08" name="Line 76"/>
          <p:cNvSpPr>
            <a:spLocks noChangeShapeType="1"/>
          </p:cNvSpPr>
          <p:nvPr/>
        </p:nvSpPr>
        <p:spPr bwMode="auto">
          <a:xfrm flipH="1">
            <a:off x="3684896" y="4381500"/>
            <a:ext cx="10804" cy="91383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09" name="Line 77"/>
          <p:cNvSpPr>
            <a:spLocks noChangeShapeType="1"/>
          </p:cNvSpPr>
          <p:nvPr/>
        </p:nvSpPr>
        <p:spPr bwMode="auto">
          <a:xfrm>
            <a:off x="3695700" y="4381500"/>
            <a:ext cx="412276" cy="9547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10" name="Line 78"/>
          <p:cNvSpPr>
            <a:spLocks noChangeShapeType="1"/>
          </p:cNvSpPr>
          <p:nvPr/>
        </p:nvSpPr>
        <p:spPr bwMode="auto">
          <a:xfrm>
            <a:off x="3714750" y="4381500"/>
            <a:ext cx="816307" cy="94112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11" name="Line 79"/>
          <p:cNvSpPr>
            <a:spLocks noChangeShapeType="1"/>
          </p:cNvSpPr>
          <p:nvPr/>
        </p:nvSpPr>
        <p:spPr bwMode="auto">
          <a:xfrm>
            <a:off x="4457700" y="4362450"/>
            <a:ext cx="482790" cy="973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12" name="Line 80"/>
          <p:cNvSpPr>
            <a:spLocks noChangeShapeType="1"/>
          </p:cNvSpPr>
          <p:nvPr/>
        </p:nvSpPr>
        <p:spPr bwMode="auto">
          <a:xfrm>
            <a:off x="4476750" y="4381500"/>
            <a:ext cx="9906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13" name="Line 81"/>
          <p:cNvSpPr>
            <a:spLocks noChangeShapeType="1"/>
          </p:cNvSpPr>
          <p:nvPr/>
        </p:nvSpPr>
        <p:spPr bwMode="auto">
          <a:xfrm>
            <a:off x="5257800" y="4419600"/>
            <a:ext cx="487907" cy="9166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14" name="Line 82"/>
          <p:cNvSpPr>
            <a:spLocks noChangeShapeType="1"/>
          </p:cNvSpPr>
          <p:nvPr/>
        </p:nvSpPr>
        <p:spPr bwMode="auto">
          <a:xfrm>
            <a:off x="5276850" y="4419600"/>
            <a:ext cx="782756" cy="90302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15" name="Line 83"/>
          <p:cNvSpPr>
            <a:spLocks noChangeShapeType="1"/>
          </p:cNvSpPr>
          <p:nvPr/>
        </p:nvSpPr>
        <p:spPr bwMode="auto">
          <a:xfrm>
            <a:off x="5295900" y="4400550"/>
            <a:ext cx="1118548" cy="9357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16" name="Line 84"/>
          <p:cNvSpPr>
            <a:spLocks noChangeShapeType="1"/>
          </p:cNvSpPr>
          <p:nvPr/>
        </p:nvSpPr>
        <p:spPr bwMode="auto">
          <a:xfrm>
            <a:off x="6019800" y="4419600"/>
            <a:ext cx="845024" cy="9166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17" name="Line 85"/>
          <p:cNvSpPr>
            <a:spLocks noChangeShapeType="1"/>
          </p:cNvSpPr>
          <p:nvPr/>
        </p:nvSpPr>
        <p:spPr bwMode="auto">
          <a:xfrm>
            <a:off x="6066146" y="4430404"/>
            <a:ext cx="1249054" cy="91951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18" name="Line 86"/>
          <p:cNvSpPr>
            <a:spLocks noChangeShapeType="1"/>
          </p:cNvSpPr>
          <p:nvPr/>
        </p:nvSpPr>
        <p:spPr bwMode="auto">
          <a:xfrm>
            <a:off x="6806252" y="4405952"/>
            <a:ext cx="822846" cy="9166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19" name="Line 87"/>
          <p:cNvSpPr>
            <a:spLocks noChangeShapeType="1"/>
          </p:cNvSpPr>
          <p:nvPr/>
        </p:nvSpPr>
        <p:spPr bwMode="auto">
          <a:xfrm>
            <a:off x="6819900" y="4400550"/>
            <a:ext cx="1191336" cy="9357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20" name="Line 88"/>
          <p:cNvSpPr>
            <a:spLocks noChangeShapeType="1"/>
          </p:cNvSpPr>
          <p:nvPr/>
        </p:nvSpPr>
        <p:spPr bwMode="auto">
          <a:xfrm>
            <a:off x="7829550" y="4381500"/>
            <a:ext cx="495584" cy="9274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21" name="Line 89"/>
          <p:cNvSpPr>
            <a:spLocks noChangeShapeType="1"/>
          </p:cNvSpPr>
          <p:nvPr/>
        </p:nvSpPr>
        <p:spPr bwMode="auto">
          <a:xfrm>
            <a:off x="7848600" y="4381500"/>
            <a:ext cx="913263" cy="9274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63931" name="Text Box 91"/>
          <p:cNvSpPr txBox="1">
            <a:spLocks noChangeArrowheads="1"/>
          </p:cNvSpPr>
          <p:nvPr/>
        </p:nvSpPr>
        <p:spPr bwMode="auto">
          <a:xfrm>
            <a:off x="684860" y="4092725"/>
            <a:ext cx="325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163932" name="Text Box 92"/>
          <p:cNvSpPr txBox="1">
            <a:spLocks noChangeArrowheads="1"/>
          </p:cNvSpPr>
          <p:nvPr/>
        </p:nvSpPr>
        <p:spPr bwMode="auto">
          <a:xfrm>
            <a:off x="1524106" y="4092725"/>
            <a:ext cx="4379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-3</a:t>
            </a:r>
          </a:p>
        </p:txBody>
      </p:sp>
      <p:sp>
        <p:nvSpPr>
          <p:cNvPr id="163933" name="Text Box 93"/>
          <p:cNvSpPr txBox="1">
            <a:spLocks noChangeArrowheads="1"/>
          </p:cNvSpPr>
          <p:nvPr/>
        </p:nvSpPr>
        <p:spPr bwMode="auto">
          <a:xfrm>
            <a:off x="2361260" y="4035575"/>
            <a:ext cx="325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3</a:t>
            </a:r>
          </a:p>
        </p:txBody>
      </p:sp>
      <p:sp>
        <p:nvSpPr>
          <p:cNvPr id="163934" name="Text Box 94"/>
          <p:cNvSpPr txBox="1">
            <a:spLocks noChangeArrowheads="1"/>
          </p:cNvSpPr>
          <p:nvPr/>
        </p:nvSpPr>
        <p:spPr bwMode="auto">
          <a:xfrm>
            <a:off x="2990956" y="4054625"/>
            <a:ext cx="4379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-3</a:t>
            </a:r>
          </a:p>
        </p:txBody>
      </p:sp>
      <p:sp>
        <p:nvSpPr>
          <p:cNvPr id="163935" name="Text Box 95"/>
          <p:cNvSpPr txBox="1">
            <a:spLocks noChangeArrowheads="1"/>
          </p:cNvSpPr>
          <p:nvPr/>
        </p:nvSpPr>
        <p:spPr bwMode="auto">
          <a:xfrm>
            <a:off x="3752956" y="3940325"/>
            <a:ext cx="4379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-3</a:t>
            </a:r>
          </a:p>
        </p:txBody>
      </p:sp>
      <p:sp>
        <p:nvSpPr>
          <p:cNvPr id="163936" name="Text Box 96"/>
          <p:cNvSpPr txBox="1">
            <a:spLocks noChangeArrowheads="1"/>
          </p:cNvSpPr>
          <p:nvPr/>
        </p:nvSpPr>
        <p:spPr bwMode="auto">
          <a:xfrm>
            <a:off x="4476856" y="3921275"/>
            <a:ext cx="4379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-2</a:t>
            </a:r>
          </a:p>
        </p:txBody>
      </p:sp>
      <p:sp>
        <p:nvSpPr>
          <p:cNvPr id="163937" name="Text Box 97"/>
          <p:cNvSpPr txBox="1">
            <a:spLocks noChangeArrowheads="1"/>
          </p:cNvSpPr>
          <p:nvPr/>
        </p:nvSpPr>
        <p:spPr bwMode="auto">
          <a:xfrm>
            <a:off x="5294960" y="3978425"/>
            <a:ext cx="325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163938" name="Text Box 98"/>
          <p:cNvSpPr txBox="1">
            <a:spLocks noChangeArrowheads="1"/>
          </p:cNvSpPr>
          <p:nvPr/>
        </p:nvSpPr>
        <p:spPr bwMode="auto">
          <a:xfrm>
            <a:off x="6019906" y="3845075"/>
            <a:ext cx="4379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-3</a:t>
            </a:r>
          </a:p>
        </p:txBody>
      </p:sp>
      <p:sp>
        <p:nvSpPr>
          <p:cNvPr id="163939" name="Text Box 99"/>
          <p:cNvSpPr txBox="1">
            <a:spLocks noChangeArrowheads="1"/>
          </p:cNvSpPr>
          <p:nvPr/>
        </p:nvSpPr>
        <p:spPr bwMode="auto">
          <a:xfrm>
            <a:off x="6895160" y="3883175"/>
            <a:ext cx="325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6</a:t>
            </a:r>
          </a:p>
        </p:txBody>
      </p:sp>
      <p:sp>
        <p:nvSpPr>
          <p:cNvPr id="163940" name="Text Box 100"/>
          <p:cNvSpPr txBox="1">
            <a:spLocks noChangeArrowheads="1"/>
          </p:cNvSpPr>
          <p:nvPr/>
        </p:nvSpPr>
        <p:spPr bwMode="auto">
          <a:xfrm>
            <a:off x="7905856" y="3902225"/>
            <a:ext cx="4379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-3</a:t>
            </a:r>
          </a:p>
        </p:txBody>
      </p:sp>
      <p:sp>
        <p:nvSpPr>
          <p:cNvPr id="163941" name="Text Box 101"/>
          <p:cNvSpPr txBox="1">
            <a:spLocks noChangeArrowheads="1"/>
          </p:cNvSpPr>
          <p:nvPr/>
        </p:nvSpPr>
        <p:spPr bwMode="auto">
          <a:xfrm>
            <a:off x="1523060" y="2702075"/>
            <a:ext cx="325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163942" name="Text Box 102"/>
          <p:cNvSpPr txBox="1">
            <a:spLocks noChangeArrowheads="1"/>
          </p:cNvSpPr>
          <p:nvPr/>
        </p:nvSpPr>
        <p:spPr bwMode="auto">
          <a:xfrm>
            <a:off x="3237560" y="2702075"/>
            <a:ext cx="325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3</a:t>
            </a:r>
          </a:p>
        </p:txBody>
      </p:sp>
      <p:sp>
        <p:nvSpPr>
          <p:cNvPr id="163943" name="Text Box 103"/>
          <p:cNvSpPr txBox="1">
            <a:spLocks noChangeArrowheads="1"/>
          </p:cNvSpPr>
          <p:nvPr/>
        </p:nvSpPr>
        <p:spPr bwMode="auto">
          <a:xfrm>
            <a:off x="4894910" y="2721125"/>
            <a:ext cx="325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163944" name="Text Box 104"/>
          <p:cNvSpPr txBox="1">
            <a:spLocks noChangeArrowheads="1"/>
          </p:cNvSpPr>
          <p:nvPr/>
        </p:nvSpPr>
        <p:spPr bwMode="auto">
          <a:xfrm>
            <a:off x="6552260" y="2721125"/>
            <a:ext cx="325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6</a:t>
            </a:r>
          </a:p>
        </p:txBody>
      </p:sp>
      <p:sp>
        <p:nvSpPr>
          <p:cNvPr id="163945" name="Text Box 105"/>
          <p:cNvSpPr txBox="1">
            <a:spLocks noChangeArrowheads="1"/>
          </p:cNvSpPr>
          <p:nvPr/>
        </p:nvSpPr>
        <p:spPr bwMode="auto">
          <a:xfrm>
            <a:off x="2513660" y="1844825"/>
            <a:ext cx="325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163946" name="Text Box 106"/>
          <p:cNvSpPr txBox="1">
            <a:spLocks noChangeArrowheads="1"/>
          </p:cNvSpPr>
          <p:nvPr/>
        </p:nvSpPr>
        <p:spPr bwMode="auto">
          <a:xfrm>
            <a:off x="5809310" y="1711475"/>
            <a:ext cx="325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163947" name="Text Box 107"/>
          <p:cNvSpPr txBox="1">
            <a:spLocks noChangeArrowheads="1"/>
          </p:cNvSpPr>
          <p:nvPr/>
        </p:nvSpPr>
        <p:spPr bwMode="auto">
          <a:xfrm>
            <a:off x="4247210" y="987575"/>
            <a:ext cx="325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163948" name="Line 108"/>
          <p:cNvSpPr>
            <a:spLocks noChangeShapeType="1"/>
          </p:cNvSpPr>
          <p:nvPr/>
        </p:nvSpPr>
        <p:spPr bwMode="auto">
          <a:xfrm>
            <a:off x="4743450" y="1314450"/>
            <a:ext cx="685800" cy="3238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63949" name="Text Box 109"/>
          <p:cNvSpPr txBox="1">
            <a:spLocks noChangeArrowheads="1"/>
          </p:cNvSpPr>
          <p:nvPr/>
        </p:nvSpPr>
        <p:spPr bwMode="auto">
          <a:xfrm>
            <a:off x="6934140" y="1007418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/>
              <a:t>极大</a:t>
            </a:r>
          </a:p>
        </p:txBody>
      </p:sp>
      <p:sp>
        <p:nvSpPr>
          <p:cNvPr id="163950" name="Text Box 110"/>
          <p:cNvSpPr txBox="1">
            <a:spLocks noChangeArrowheads="1"/>
          </p:cNvSpPr>
          <p:nvPr/>
        </p:nvSpPr>
        <p:spPr bwMode="auto">
          <a:xfrm>
            <a:off x="7029390" y="1807518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/>
              <a:t>极小</a:t>
            </a:r>
          </a:p>
        </p:txBody>
      </p:sp>
      <p:sp>
        <p:nvSpPr>
          <p:cNvPr id="163952" name="Freeform 112"/>
          <p:cNvSpPr>
            <a:spLocks/>
          </p:cNvSpPr>
          <p:nvPr/>
        </p:nvSpPr>
        <p:spPr bwMode="auto">
          <a:xfrm>
            <a:off x="2190750" y="3562350"/>
            <a:ext cx="3409950" cy="2609850"/>
          </a:xfrm>
          <a:custGeom>
            <a:avLst/>
            <a:gdLst>
              <a:gd name="T0" fmla="*/ 2147483647 w 2148"/>
              <a:gd name="T1" fmla="*/ 2147483647 h 1644"/>
              <a:gd name="T2" fmla="*/ 2147483647 w 2148"/>
              <a:gd name="T3" fmla="*/ 2147483647 h 1644"/>
              <a:gd name="T4" fmla="*/ 2147483647 w 2148"/>
              <a:gd name="T5" fmla="*/ 2147483647 h 1644"/>
              <a:gd name="T6" fmla="*/ 2147483647 w 2148"/>
              <a:gd name="T7" fmla="*/ 0 h 1644"/>
              <a:gd name="T8" fmla="*/ 2147483647 w 2148"/>
              <a:gd name="T9" fmla="*/ 0 h 1644"/>
              <a:gd name="T10" fmla="*/ 2147483647 w 2148"/>
              <a:gd name="T11" fmla="*/ 2147483647 h 1644"/>
              <a:gd name="T12" fmla="*/ 2147483647 w 2148"/>
              <a:gd name="T13" fmla="*/ 2147483647 h 1644"/>
              <a:gd name="T14" fmla="*/ 2147483647 w 2148"/>
              <a:gd name="T15" fmla="*/ 2147483647 h 1644"/>
              <a:gd name="T16" fmla="*/ 2147483647 w 2148"/>
              <a:gd name="T17" fmla="*/ 2147483647 h 1644"/>
              <a:gd name="T18" fmla="*/ 2147483647 w 2148"/>
              <a:gd name="T19" fmla="*/ 2147483647 h 1644"/>
              <a:gd name="T20" fmla="*/ 2147483647 w 2148"/>
              <a:gd name="T21" fmla="*/ 2147483647 h 1644"/>
              <a:gd name="T22" fmla="*/ 2147483647 w 2148"/>
              <a:gd name="T23" fmla="*/ 2147483647 h 1644"/>
              <a:gd name="T24" fmla="*/ 2147483647 w 2148"/>
              <a:gd name="T25" fmla="*/ 2147483647 h 1644"/>
              <a:gd name="T26" fmla="*/ 2147483647 w 2148"/>
              <a:gd name="T27" fmla="*/ 2147483647 h 1644"/>
              <a:gd name="T28" fmla="*/ 2147483647 w 2148"/>
              <a:gd name="T29" fmla="*/ 2147483647 h 1644"/>
              <a:gd name="T30" fmla="*/ 2147483647 w 2148"/>
              <a:gd name="T31" fmla="*/ 2147483647 h 1644"/>
              <a:gd name="T32" fmla="*/ 2147483647 w 2148"/>
              <a:gd name="T33" fmla="*/ 2147483647 h 1644"/>
              <a:gd name="T34" fmla="*/ 2147483647 w 2148"/>
              <a:gd name="T35" fmla="*/ 2147483647 h 1644"/>
              <a:gd name="T36" fmla="*/ 0 w 2148"/>
              <a:gd name="T37" fmla="*/ 2147483647 h 1644"/>
              <a:gd name="T38" fmla="*/ 2147483647 w 2148"/>
              <a:gd name="T39" fmla="*/ 2147483647 h 1644"/>
              <a:gd name="T40" fmla="*/ 2147483647 w 2148"/>
              <a:gd name="T41" fmla="*/ 2147483647 h 1644"/>
              <a:gd name="T42" fmla="*/ 2147483647 w 2148"/>
              <a:gd name="T43" fmla="*/ 2147483647 h 1644"/>
              <a:gd name="T44" fmla="*/ 2147483647 w 2148"/>
              <a:gd name="T45" fmla="*/ 2147483647 h 164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2148"/>
              <a:gd name="T70" fmla="*/ 0 h 1644"/>
              <a:gd name="T71" fmla="*/ 2148 w 2148"/>
              <a:gd name="T72" fmla="*/ 1644 h 1644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2148" h="1644">
                <a:moveTo>
                  <a:pt x="360" y="168"/>
                </a:moveTo>
                <a:lnTo>
                  <a:pt x="504" y="60"/>
                </a:lnTo>
                <a:lnTo>
                  <a:pt x="672" y="24"/>
                </a:lnTo>
                <a:lnTo>
                  <a:pt x="960" y="0"/>
                </a:lnTo>
                <a:lnTo>
                  <a:pt x="1104" y="0"/>
                </a:lnTo>
                <a:lnTo>
                  <a:pt x="1272" y="36"/>
                </a:lnTo>
                <a:lnTo>
                  <a:pt x="1524" y="192"/>
                </a:lnTo>
                <a:lnTo>
                  <a:pt x="1680" y="480"/>
                </a:lnTo>
                <a:lnTo>
                  <a:pt x="1716" y="540"/>
                </a:lnTo>
                <a:lnTo>
                  <a:pt x="1872" y="696"/>
                </a:lnTo>
                <a:lnTo>
                  <a:pt x="1992" y="864"/>
                </a:lnTo>
                <a:lnTo>
                  <a:pt x="2088" y="996"/>
                </a:lnTo>
                <a:lnTo>
                  <a:pt x="2148" y="1080"/>
                </a:lnTo>
                <a:lnTo>
                  <a:pt x="2148" y="1392"/>
                </a:lnTo>
                <a:lnTo>
                  <a:pt x="2076" y="1608"/>
                </a:lnTo>
                <a:lnTo>
                  <a:pt x="1092" y="1596"/>
                </a:lnTo>
                <a:lnTo>
                  <a:pt x="336" y="1644"/>
                </a:lnTo>
                <a:lnTo>
                  <a:pt x="24" y="1560"/>
                </a:lnTo>
                <a:lnTo>
                  <a:pt x="0" y="1296"/>
                </a:lnTo>
                <a:lnTo>
                  <a:pt x="12" y="840"/>
                </a:lnTo>
                <a:lnTo>
                  <a:pt x="192" y="636"/>
                </a:lnTo>
                <a:lnTo>
                  <a:pt x="360" y="456"/>
                </a:lnTo>
                <a:lnTo>
                  <a:pt x="360" y="168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44" name="Text Box 113"/>
          <p:cNvSpPr txBox="1">
            <a:spLocks noChangeArrowheads="1"/>
          </p:cNvSpPr>
          <p:nvPr/>
        </p:nvSpPr>
        <p:spPr bwMode="auto">
          <a:xfrm>
            <a:off x="838200" y="2571750"/>
            <a:ext cx="438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a</a:t>
            </a:r>
          </a:p>
        </p:txBody>
      </p:sp>
      <p:sp>
        <p:nvSpPr>
          <p:cNvPr id="10345" name="Text Box 114"/>
          <p:cNvSpPr txBox="1">
            <a:spLocks noChangeArrowheads="1"/>
          </p:cNvSpPr>
          <p:nvPr/>
        </p:nvSpPr>
        <p:spPr bwMode="auto">
          <a:xfrm>
            <a:off x="1771650" y="1619250"/>
            <a:ext cx="438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b</a:t>
            </a:r>
          </a:p>
        </p:txBody>
      </p:sp>
      <p:sp>
        <p:nvSpPr>
          <p:cNvPr id="10348" name="Oval 117"/>
          <p:cNvSpPr>
            <a:spLocks noChangeArrowheads="1"/>
          </p:cNvSpPr>
          <p:nvPr/>
        </p:nvSpPr>
        <p:spPr bwMode="auto">
          <a:xfrm>
            <a:off x="2133600" y="4152900"/>
            <a:ext cx="247650" cy="2667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49" name="Oval 118"/>
          <p:cNvSpPr>
            <a:spLocks noChangeArrowheads="1"/>
          </p:cNvSpPr>
          <p:nvPr/>
        </p:nvSpPr>
        <p:spPr bwMode="auto">
          <a:xfrm>
            <a:off x="2819400" y="4152900"/>
            <a:ext cx="247650" cy="2667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50" name="Oval 119"/>
          <p:cNvSpPr>
            <a:spLocks noChangeArrowheads="1"/>
          </p:cNvSpPr>
          <p:nvPr/>
        </p:nvSpPr>
        <p:spPr bwMode="auto">
          <a:xfrm>
            <a:off x="3562350" y="4133850"/>
            <a:ext cx="247650" cy="2667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51" name="Oval 120"/>
          <p:cNvSpPr>
            <a:spLocks noChangeArrowheads="1"/>
          </p:cNvSpPr>
          <p:nvPr/>
        </p:nvSpPr>
        <p:spPr bwMode="auto">
          <a:xfrm>
            <a:off x="4267200" y="4133850"/>
            <a:ext cx="247650" cy="2667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52" name="Rectangle 121"/>
          <p:cNvSpPr>
            <a:spLocks noChangeArrowheads="1"/>
          </p:cNvSpPr>
          <p:nvPr/>
        </p:nvSpPr>
        <p:spPr bwMode="auto">
          <a:xfrm>
            <a:off x="2857500" y="2800350"/>
            <a:ext cx="285750" cy="323850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53" name="Line 122"/>
          <p:cNvSpPr>
            <a:spLocks noChangeShapeType="1"/>
          </p:cNvSpPr>
          <p:nvPr/>
        </p:nvSpPr>
        <p:spPr bwMode="auto">
          <a:xfrm flipH="1">
            <a:off x="2247900" y="3105150"/>
            <a:ext cx="742950" cy="1028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54" name="Line 123"/>
          <p:cNvSpPr>
            <a:spLocks noChangeShapeType="1"/>
          </p:cNvSpPr>
          <p:nvPr/>
        </p:nvSpPr>
        <p:spPr bwMode="auto">
          <a:xfrm>
            <a:off x="2952750" y="3143250"/>
            <a:ext cx="0" cy="1009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55" name="Line 124"/>
          <p:cNvSpPr>
            <a:spLocks noChangeShapeType="1"/>
          </p:cNvSpPr>
          <p:nvPr/>
        </p:nvSpPr>
        <p:spPr bwMode="auto">
          <a:xfrm>
            <a:off x="3009900" y="3143250"/>
            <a:ext cx="66675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56" name="Line 125"/>
          <p:cNvSpPr>
            <a:spLocks noChangeShapeType="1"/>
          </p:cNvSpPr>
          <p:nvPr/>
        </p:nvSpPr>
        <p:spPr bwMode="auto">
          <a:xfrm>
            <a:off x="3028950" y="3181350"/>
            <a:ext cx="1371600" cy="9334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57" name="Line 126"/>
          <p:cNvSpPr>
            <a:spLocks noChangeShapeType="1"/>
          </p:cNvSpPr>
          <p:nvPr/>
        </p:nvSpPr>
        <p:spPr bwMode="auto">
          <a:xfrm flipH="1">
            <a:off x="2057400" y="4438650"/>
            <a:ext cx="209550" cy="857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58" name="Line 127"/>
          <p:cNvSpPr>
            <a:spLocks noChangeShapeType="1"/>
          </p:cNvSpPr>
          <p:nvPr/>
        </p:nvSpPr>
        <p:spPr bwMode="auto">
          <a:xfrm flipH="1">
            <a:off x="2456597" y="4419600"/>
            <a:ext cx="477103" cy="84843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59" name="Line 128"/>
          <p:cNvSpPr>
            <a:spLocks noChangeShapeType="1"/>
          </p:cNvSpPr>
          <p:nvPr/>
        </p:nvSpPr>
        <p:spPr bwMode="auto">
          <a:xfrm>
            <a:off x="2952750" y="4419600"/>
            <a:ext cx="0" cy="895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60" name="Line 129"/>
          <p:cNvSpPr>
            <a:spLocks noChangeShapeType="1"/>
          </p:cNvSpPr>
          <p:nvPr/>
        </p:nvSpPr>
        <p:spPr bwMode="auto">
          <a:xfrm>
            <a:off x="2952750" y="4438650"/>
            <a:ext cx="336360" cy="8566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269875" y="5226050"/>
            <a:ext cx="241300" cy="423863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/>
              <a:t>0</a:t>
            </a:r>
            <a:endParaRPr lang="en-US" altLang="zh-CN"/>
          </a:p>
        </p:txBody>
      </p:sp>
      <p:sp>
        <p:nvSpPr>
          <p:cNvPr id="10246" name="Text Box 14"/>
          <p:cNvSpPr txBox="1">
            <a:spLocks noChangeArrowheads="1"/>
          </p:cNvSpPr>
          <p:nvPr/>
        </p:nvSpPr>
        <p:spPr bwMode="auto">
          <a:xfrm>
            <a:off x="612775" y="5207149"/>
            <a:ext cx="241300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5</a:t>
            </a:r>
          </a:p>
        </p:txBody>
      </p:sp>
      <p:sp>
        <p:nvSpPr>
          <p:cNvPr id="10247" name="Text Box 15"/>
          <p:cNvSpPr txBox="1">
            <a:spLocks noChangeArrowheads="1"/>
          </p:cNvSpPr>
          <p:nvPr/>
        </p:nvSpPr>
        <p:spPr bwMode="auto">
          <a:xfrm>
            <a:off x="960438" y="5235724"/>
            <a:ext cx="441325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-3</a:t>
            </a:r>
          </a:p>
        </p:txBody>
      </p:sp>
      <p:sp>
        <p:nvSpPr>
          <p:cNvPr id="10248" name="Text Box 16"/>
          <p:cNvSpPr txBox="1">
            <a:spLocks noChangeArrowheads="1"/>
          </p:cNvSpPr>
          <p:nvPr/>
        </p:nvSpPr>
        <p:spPr bwMode="auto">
          <a:xfrm>
            <a:off x="1565275" y="5264299"/>
            <a:ext cx="241300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3</a:t>
            </a:r>
          </a:p>
        </p:txBody>
      </p:sp>
      <p:sp>
        <p:nvSpPr>
          <p:cNvPr id="10249" name="Text Box 17"/>
          <p:cNvSpPr txBox="1">
            <a:spLocks noChangeArrowheads="1"/>
          </p:cNvSpPr>
          <p:nvPr/>
        </p:nvSpPr>
        <p:spPr bwMode="auto">
          <a:xfrm>
            <a:off x="1908175" y="5264299"/>
            <a:ext cx="241300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3</a:t>
            </a:r>
          </a:p>
        </p:txBody>
      </p:sp>
      <p:sp>
        <p:nvSpPr>
          <p:cNvPr id="10250" name="Text Box 18"/>
          <p:cNvSpPr txBox="1">
            <a:spLocks noChangeArrowheads="1"/>
          </p:cNvSpPr>
          <p:nvPr/>
        </p:nvSpPr>
        <p:spPr bwMode="auto">
          <a:xfrm>
            <a:off x="2255838" y="5292874"/>
            <a:ext cx="441325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-3</a:t>
            </a:r>
          </a:p>
        </p:txBody>
      </p:sp>
      <p:sp>
        <p:nvSpPr>
          <p:cNvPr id="10251" name="Text Box 19"/>
          <p:cNvSpPr txBox="1">
            <a:spLocks noChangeArrowheads="1"/>
          </p:cNvSpPr>
          <p:nvPr/>
        </p:nvSpPr>
        <p:spPr bwMode="auto">
          <a:xfrm>
            <a:off x="2846388" y="5283350"/>
            <a:ext cx="193675" cy="46166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10252" name="Text Box 20"/>
          <p:cNvSpPr txBox="1">
            <a:spLocks noChangeArrowheads="1"/>
          </p:cNvSpPr>
          <p:nvPr/>
        </p:nvSpPr>
        <p:spPr bwMode="auto">
          <a:xfrm>
            <a:off x="3170238" y="5292875"/>
            <a:ext cx="231775" cy="46166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2</a:t>
            </a:r>
          </a:p>
        </p:txBody>
      </p:sp>
      <p:sp>
        <p:nvSpPr>
          <p:cNvPr id="10253" name="Text Box 21"/>
          <p:cNvSpPr txBox="1">
            <a:spLocks noChangeArrowheads="1"/>
          </p:cNvSpPr>
          <p:nvPr/>
        </p:nvSpPr>
        <p:spPr bwMode="auto">
          <a:xfrm>
            <a:off x="3565525" y="5311924"/>
            <a:ext cx="241300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2</a:t>
            </a:r>
          </a:p>
        </p:txBody>
      </p:sp>
      <p:sp>
        <p:nvSpPr>
          <p:cNvPr id="10254" name="Text Box 22"/>
          <p:cNvSpPr txBox="1">
            <a:spLocks noChangeArrowheads="1"/>
          </p:cNvSpPr>
          <p:nvPr/>
        </p:nvSpPr>
        <p:spPr bwMode="auto">
          <a:xfrm>
            <a:off x="3894138" y="5330974"/>
            <a:ext cx="441325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-3</a:t>
            </a:r>
          </a:p>
        </p:txBody>
      </p:sp>
      <p:sp>
        <p:nvSpPr>
          <p:cNvPr id="10255" name="Text Box 23"/>
          <p:cNvSpPr txBox="1">
            <a:spLocks noChangeArrowheads="1"/>
          </p:cNvSpPr>
          <p:nvPr/>
        </p:nvSpPr>
        <p:spPr bwMode="auto">
          <a:xfrm>
            <a:off x="4422775" y="5340499"/>
            <a:ext cx="241300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10256" name="Text Box 24"/>
          <p:cNvSpPr txBox="1">
            <a:spLocks noChangeArrowheads="1"/>
          </p:cNvSpPr>
          <p:nvPr/>
        </p:nvSpPr>
        <p:spPr bwMode="auto">
          <a:xfrm>
            <a:off x="4751388" y="5330974"/>
            <a:ext cx="441325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-2</a:t>
            </a:r>
          </a:p>
        </p:txBody>
      </p:sp>
      <p:sp>
        <p:nvSpPr>
          <p:cNvPr id="10257" name="Text Box 25"/>
          <p:cNvSpPr txBox="1">
            <a:spLocks noChangeArrowheads="1"/>
          </p:cNvSpPr>
          <p:nvPr/>
        </p:nvSpPr>
        <p:spPr bwMode="auto">
          <a:xfrm>
            <a:off x="5305425" y="5359549"/>
            <a:ext cx="241300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3</a:t>
            </a:r>
          </a:p>
        </p:txBody>
      </p:sp>
      <p:sp>
        <p:nvSpPr>
          <p:cNvPr id="10258" name="Text Box 26"/>
          <p:cNvSpPr txBox="1">
            <a:spLocks noChangeArrowheads="1"/>
          </p:cNvSpPr>
          <p:nvPr/>
        </p:nvSpPr>
        <p:spPr bwMode="auto">
          <a:xfrm>
            <a:off x="5622925" y="5340499"/>
            <a:ext cx="241300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5</a:t>
            </a:r>
          </a:p>
        </p:txBody>
      </p:sp>
      <p:sp>
        <p:nvSpPr>
          <p:cNvPr id="10259" name="Text Box 27"/>
          <p:cNvSpPr txBox="1">
            <a:spLocks noChangeArrowheads="1"/>
          </p:cNvSpPr>
          <p:nvPr/>
        </p:nvSpPr>
        <p:spPr bwMode="auto">
          <a:xfrm>
            <a:off x="5932488" y="5321449"/>
            <a:ext cx="250825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4</a:t>
            </a:r>
          </a:p>
        </p:txBody>
      </p:sp>
      <p:sp>
        <p:nvSpPr>
          <p:cNvPr id="10260" name="Text Box 28"/>
          <p:cNvSpPr txBox="1">
            <a:spLocks noChangeArrowheads="1"/>
          </p:cNvSpPr>
          <p:nvPr/>
        </p:nvSpPr>
        <p:spPr bwMode="auto">
          <a:xfrm>
            <a:off x="6299200" y="5321449"/>
            <a:ext cx="241300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10261" name="Text Box 29"/>
          <p:cNvSpPr txBox="1">
            <a:spLocks noChangeArrowheads="1"/>
          </p:cNvSpPr>
          <p:nvPr/>
        </p:nvSpPr>
        <p:spPr bwMode="auto">
          <a:xfrm>
            <a:off x="6656388" y="5350024"/>
            <a:ext cx="441325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-3</a:t>
            </a:r>
          </a:p>
        </p:txBody>
      </p:sp>
      <p:sp>
        <p:nvSpPr>
          <p:cNvPr id="10262" name="Text Box 30"/>
          <p:cNvSpPr txBox="1">
            <a:spLocks noChangeArrowheads="1"/>
          </p:cNvSpPr>
          <p:nvPr/>
        </p:nvSpPr>
        <p:spPr bwMode="auto">
          <a:xfrm>
            <a:off x="7185025" y="5359549"/>
            <a:ext cx="241300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10263" name="Text Box 31"/>
          <p:cNvSpPr txBox="1">
            <a:spLocks noChangeArrowheads="1"/>
          </p:cNvSpPr>
          <p:nvPr/>
        </p:nvSpPr>
        <p:spPr bwMode="auto">
          <a:xfrm>
            <a:off x="7513638" y="5340499"/>
            <a:ext cx="250825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6</a:t>
            </a:r>
          </a:p>
        </p:txBody>
      </p:sp>
      <p:sp>
        <p:nvSpPr>
          <p:cNvPr id="10264" name="Text Box 32"/>
          <p:cNvSpPr txBox="1">
            <a:spLocks noChangeArrowheads="1"/>
          </p:cNvSpPr>
          <p:nvPr/>
        </p:nvSpPr>
        <p:spPr bwMode="auto">
          <a:xfrm>
            <a:off x="7875588" y="5321449"/>
            <a:ext cx="250825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8</a:t>
            </a:r>
          </a:p>
        </p:txBody>
      </p:sp>
      <p:sp>
        <p:nvSpPr>
          <p:cNvPr id="10265" name="Text Box 33"/>
          <p:cNvSpPr txBox="1">
            <a:spLocks noChangeArrowheads="1"/>
          </p:cNvSpPr>
          <p:nvPr/>
        </p:nvSpPr>
        <p:spPr bwMode="auto">
          <a:xfrm>
            <a:off x="8199438" y="5321449"/>
            <a:ext cx="250825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9</a:t>
            </a:r>
          </a:p>
        </p:txBody>
      </p:sp>
      <p:sp>
        <p:nvSpPr>
          <p:cNvPr id="10266" name="Text Box 34"/>
          <p:cNvSpPr txBox="1">
            <a:spLocks noChangeArrowheads="1"/>
          </p:cNvSpPr>
          <p:nvPr/>
        </p:nvSpPr>
        <p:spPr bwMode="auto">
          <a:xfrm>
            <a:off x="8550275" y="5311924"/>
            <a:ext cx="441325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-3</a:t>
            </a:r>
          </a:p>
        </p:txBody>
      </p:sp>
      <p:sp>
        <p:nvSpPr>
          <p:cNvPr id="163951" name="Freeform 111"/>
          <p:cNvSpPr>
            <a:spLocks/>
          </p:cNvSpPr>
          <p:nvPr/>
        </p:nvSpPr>
        <p:spPr bwMode="auto">
          <a:xfrm>
            <a:off x="1466850" y="5086350"/>
            <a:ext cx="419100" cy="819150"/>
          </a:xfrm>
          <a:custGeom>
            <a:avLst/>
            <a:gdLst>
              <a:gd name="T0" fmla="*/ 2147483647 w 264"/>
              <a:gd name="T1" fmla="*/ 2147483647 h 516"/>
              <a:gd name="T2" fmla="*/ 2147483647 w 264"/>
              <a:gd name="T3" fmla="*/ 0 h 516"/>
              <a:gd name="T4" fmla="*/ 2147483647 w 264"/>
              <a:gd name="T5" fmla="*/ 0 h 516"/>
              <a:gd name="T6" fmla="*/ 2147483647 w 264"/>
              <a:gd name="T7" fmla="*/ 2147483647 h 516"/>
              <a:gd name="T8" fmla="*/ 2147483647 w 264"/>
              <a:gd name="T9" fmla="*/ 2147483647 h 516"/>
              <a:gd name="T10" fmla="*/ 2147483647 w 264"/>
              <a:gd name="T11" fmla="*/ 2147483647 h 516"/>
              <a:gd name="T12" fmla="*/ 2147483647 w 264"/>
              <a:gd name="T13" fmla="*/ 2147483647 h 516"/>
              <a:gd name="T14" fmla="*/ 0 w 264"/>
              <a:gd name="T15" fmla="*/ 2147483647 h 516"/>
              <a:gd name="T16" fmla="*/ 2147483647 w 264"/>
              <a:gd name="T17" fmla="*/ 2147483647 h 516"/>
              <a:gd name="T18" fmla="*/ 2147483647 w 264"/>
              <a:gd name="T19" fmla="*/ 2147483647 h 516"/>
              <a:gd name="T20" fmla="*/ 2147483647 w 264"/>
              <a:gd name="T21" fmla="*/ 2147483647 h 5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"/>
              <a:gd name="T34" fmla="*/ 0 h 516"/>
              <a:gd name="T35" fmla="*/ 264 w 264"/>
              <a:gd name="T36" fmla="*/ 516 h 5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" h="516">
                <a:moveTo>
                  <a:pt x="12" y="60"/>
                </a:moveTo>
                <a:lnTo>
                  <a:pt x="84" y="0"/>
                </a:lnTo>
                <a:lnTo>
                  <a:pt x="156" y="0"/>
                </a:lnTo>
                <a:lnTo>
                  <a:pt x="264" y="60"/>
                </a:lnTo>
                <a:lnTo>
                  <a:pt x="252" y="204"/>
                </a:lnTo>
                <a:lnTo>
                  <a:pt x="252" y="408"/>
                </a:lnTo>
                <a:lnTo>
                  <a:pt x="156" y="516"/>
                </a:lnTo>
                <a:lnTo>
                  <a:pt x="0" y="480"/>
                </a:lnTo>
                <a:lnTo>
                  <a:pt x="12" y="336"/>
                </a:lnTo>
                <a:lnTo>
                  <a:pt x="12" y="204"/>
                </a:lnTo>
                <a:lnTo>
                  <a:pt x="12" y="6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346" name="Text Box 115"/>
          <p:cNvSpPr txBox="1">
            <a:spLocks noChangeArrowheads="1"/>
          </p:cNvSpPr>
          <p:nvPr/>
        </p:nvSpPr>
        <p:spPr bwMode="auto">
          <a:xfrm>
            <a:off x="2822575" y="5283349"/>
            <a:ext cx="241300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10347" name="Text Box 116"/>
          <p:cNvSpPr txBox="1">
            <a:spLocks noChangeArrowheads="1"/>
          </p:cNvSpPr>
          <p:nvPr/>
        </p:nvSpPr>
        <p:spPr bwMode="auto">
          <a:xfrm>
            <a:off x="3165475" y="5292874"/>
            <a:ext cx="241300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1" grpId="0" autoUpdateAnimBg="0"/>
      <p:bldP spid="163932" grpId="0" autoUpdateAnimBg="0"/>
      <p:bldP spid="163933" grpId="0" autoUpdateAnimBg="0"/>
      <p:bldP spid="163934" grpId="0" autoUpdateAnimBg="0"/>
      <p:bldP spid="163935" grpId="0" autoUpdateAnimBg="0"/>
      <p:bldP spid="163936" grpId="0" autoUpdateAnimBg="0"/>
      <p:bldP spid="163937" grpId="0" autoUpdateAnimBg="0"/>
      <p:bldP spid="163938" grpId="0" autoUpdateAnimBg="0"/>
      <p:bldP spid="163939" grpId="0" autoUpdateAnimBg="0"/>
      <p:bldP spid="163940" grpId="0" autoUpdateAnimBg="0"/>
      <p:bldP spid="163941" grpId="0" autoUpdateAnimBg="0"/>
      <p:bldP spid="163942" grpId="0" autoUpdateAnimBg="0"/>
      <p:bldP spid="163943" grpId="0" autoUpdateAnimBg="0"/>
      <p:bldP spid="163944" grpId="0" autoUpdateAnimBg="0"/>
      <p:bldP spid="163945" grpId="0" autoUpdateAnimBg="0"/>
      <p:bldP spid="163946" grpId="0" autoUpdateAnimBg="0"/>
      <p:bldP spid="163947" grpId="0" autoUpdateAnimBg="0"/>
      <p:bldP spid="163948" grpId="0" animBg="1"/>
      <p:bldP spid="163949" grpId="0" autoUpdateAnimBg="0"/>
      <p:bldP spid="163950" grpId="0" autoUpdateAnimBg="0"/>
      <p:bldP spid="163952" grpId="0" animBg="1"/>
      <p:bldP spid="1639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AEA5C7-F623-4754-A9B2-01CCE0B96340}" type="slidenum">
              <a:rPr lang="en-US" altLang="zh-CN" smtClean="0">
                <a:ea typeface="黑体" pitchFamily="49" charset="-122"/>
              </a:rPr>
              <a:pPr/>
              <a:t>6</a:t>
            </a:fld>
            <a:endParaRPr lang="en-US" altLang="zh-CN" smtClean="0">
              <a:ea typeface="黑体" pitchFamily="49" charset="-122"/>
            </a:endParaRP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001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ym typeface="Symbol" pitchFamily="18" charset="2"/>
              </a:rPr>
              <a:t>2.3 -</a:t>
            </a:r>
            <a:r>
              <a:rPr lang="zh-CN" altLang="en-US" dirty="0" smtClean="0">
                <a:sym typeface="Symbol" pitchFamily="18" charset="2"/>
              </a:rPr>
              <a:t>剪枝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62050"/>
            <a:ext cx="7772400" cy="4933950"/>
          </a:xfrm>
        </p:spPr>
        <p:txBody>
          <a:bodyPr/>
          <a:lstStyle/>
          <a:p>
            <a:pPr eaLnBrk="1" hangingPunct="1"/>
            <a:r>
              <a:rPr lang="zh-CN" altLang="en-US" sz="3200" b="1" dirty="0" smtClean="0"/>
              <a:t>极大节点的下界为</a:t>
            </a:r>
            <a:r>
              <a:rPr lang="zh-CN" altLang="en-US" sz="3200" b="1" dirty="0" smtClean="0">
                <a:sym typeface="Symbol" pitchFamily="18" charset="2"/>
              </a:rPr>
              <a:t>。</a:t>
            </a:r>
          </a:p>
          <a:p>
            <a:pPr eaLnBrk="1" hangingPunct="1"/>
            <a:r>
              <a:rPr lang="zh-CN" altLang="en-US" sz="3200" b="1" dirty="0" smtClean="0">
                <a:sym typeface="Symbol" pitchFamily="18" charset="2"/>
              </a:rPr>
              <a:t>极小节点的上界为。</a:t>
            </a:r>
          </a:p>
          <a:p>
            <a:pPr eaLnBrk="1" hangingPunct="1"/>
            <a:r>
              <a:rPr lang="zh-CN" altLang="en-US" sz="3200" b="1" dirty="0" smtClean="0">
                <a:sym typeface="Symbol" pitchFamily="18" charset="2"/>
              </a:rPr>
              <a:t>剪枝的条件：</a:t>
            </a:r>
          </a:p>
          <a:p>
            <a:pPr lvl="1" eaLnBrk="1" hangingPunct="1"/>
            <a:r>
              <a:rPr lang="zh-CN" altLang="en-US" sz="2800" b="1" dirty="0" smtClean="0">
                <a:sym typeface="Symbol" pitchFamily="18" charset="2"/>
              </a:rPr>
              <a:t>后辈节点的值≤祖先节点的值时， 剪枝</a:t>
            </a:r>
          </a:p>
          <a:p>
            <a:pPr lvl="1" eaLnBrk="1" hangingPunct="1"/>
            <a:r>
              <a:rPr lang="zh-CN" altLang="en-US" sz="2800" b="1" dirty="0" smtClean="0">
                <a:sym typeface="Symbol" pitchFamily="18" charset="2"/>
              </a:rPr>
              <a:t>后辈节点的 值≥祖先节点的值时， 剪枝</a:t>
            </a:r>
          </a:p>
          <a:p>
            <a:pPr eaLnBrk="1" hangingPunct="1"/>
            <a:r>
              <a:rPr lang="zh-CN" altLang="en-US" sz="3200" b="1" dirty="0" smtClean="0">
                <a:sym typeface="Symbol" pitchFamily="18" charset="2"/>
              </a:rPr>
              <a:t>简记为：</a:t>
            </a:r>
          </a:p>
          <a:p>
            <a:pPr lvl="1" eaLnBrk="1" hangingPunct="1"/>
            <a:r>
              <a:rPr lang="zh-CN" altLang="en-US" sz="2800" b="1" dirty="0" smtClean="0">
                <a:sym typeface="Symbol" pitchFamily="18" charset="2"/>
              </a:rPr>
              <a:t>极小≤极大，剪枝</a:t>
            </a:r>
          </a:p>
          <a:p>
            <a:pPr lvl="1" eaLnBrk="1" hangingPunct="1"/>
            <a:r>
              <a:rPr lang="zh-CN" altLang="en-US" sz="2800" b="1" dirty="0" smtClean="0">
                <a:sym typeface="Symbol" pitchFamily="18" charset="2"/>
              </a:rPr>
              <a:t>极大≥极小，剪枝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867CC4-3CE7-4932-BDA8-3282477F674C}" type="slidenum">
              <a:rPr lang="en-US" altLang="zh-CN" smtClean="0">
                <a:ea typeface="黑体" pitchFamily="49" charset="-122"/>
              </a:rPr>
              <a:pPr/>
              <a:t>7</a:t>
            </a:fld>
            <a:endParaRPr lang="en-US" altLang="zh-CN" smtClean="0">
              <a:ea typeface="黑体" pitchFamily="49" charset="-122"/>
            </a:endParaRPr>
          </a:p>
        </p:txBody>
      </p:sp>
      <p:sp>
        <p:nvSpPr>
          <p:cNvPr id="164984" name="Rectangle 120"/>
          <p:cNvSpPr>
            <a:spLocks noChangeArrowheads="1"/>
          </p:cNvSpPr>
          <p:nvPr/>
        </p:nvSpPr>
        <p:spPr bwMode="auto">
          <a:xfrm>
            <a:off x="7905750" y="5619749"/>
            <a:ext cx="187372" cy="371617"/>
          </a:xfrm>
          <a:prstGeom prst="rect">
            <a:avLst/>
          </a:prstGeom>
          <a:solidFill>
            <a:schemeClr val="tx2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64983" name="Rectangle 119"/>
          <p:cNvSpPr>
            <a:spLocks noChangeArrowheads="1"/>
          </p:cNvSpPr>
          <p:nvPr/>
        </p:nvSpPr>
        <p:spPr bwMode="auto">
          <a:xfrm>
            <a:off x="7524750" y="5600700"/>
            <a:ext cx="228600" cy="400050"/>
          </a:xfrm>
          <a:prstGeom prst="rect">
            <a:avLst/>
          </a:prstGeom>
          <a:solidFill>
            <a:schemeClr val="tx2"/>
          </a:solidFill>
          <a:ln w="571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64982" name="Rectangle 118"/>
          <p:cNvSpPr>
            <a:spLocks noChangeArrowheads="1"/>
          </p:cNvSpPr>
          <p:nvPr/>
        </p:nvSpPr>
        <p:spPr bwMode="auto">
          <a:xfrm>
            <a:off x="6686550" y="5613400"/>
            <a:ext cx="419100" cy="432558"/>
          </a:xfrm>
          <a:prstGeom prst="rect">
            <a:avLst/>
          </a:prstGeom>
          <a:solidFill>
            <a:schemeClr val="tx2"/>
          </a:solidFill>
          <a:ln w="571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64981" name="Rectangle 117"/>
          <p:cNvSpPr>
            <a:spLocks noChangeArrowheads="1"/>
          </p:cNvSpPr>
          <p:nvPr/>
        </p:nvSpPr>
        <p:spPr bwMode="auto">
          <a:xfrm>
            <a:off x="6324600" y="5600700"/>
            <a:ext cx="209550" cy="381000"/>
          </a:xfrm>
          <a:prstGeom prst="rect">
            <a:avLst/>
          </a:prstGeom>
          <a:solidFill>
            <a:schemeClr val="tx2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400" b="1">
              <a:solidFill>
                <a:srgbClr val="FF0000"/>
              </a:solidFill>
            </a:endParaRPr>
          </a:p>
        </p:txBody>
      </p:sp>
      <p:sp>
        <p:nvSpPr>
          <p:cNvPr id="164980" name="Rectangle 116"/>
          <p:cNvSpPr>
            <a:spLocks noChangeArrowheads="1"/>
          </p:cNvSpPr>
          <p:nvPr/>
        </p:nvSpPr>
        <p:spPr bwMode="auto">
          <a:xfrm>
            <a:off x="5956300" y="5600700"/>
            <a:ext cx="215900" cy="361950"/>
          </a:xfrm>
          <a:prstGeom prst="rect">
            <a:avLst/>
          </a:prstGeom>
          <a:solidFill>
            <a:schemeClr val="tx2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64979" name="Rectangle 115"/>
          <p:cNvSpPr>
            <a:spLocks noChangeArrowheads="1"/>
          </p:cNvSpPr>
          <p:nvPr/>
        </p:nvSpPr>
        <p:spPr bwMode="auto">
          <a:xfrm>
            <a:off x="5632450" y="5607050"/>
            <a:ext cx="209550" cy="374650"/>
          </a:xfrm>
          <a:prstGeom prst="rect">
            <a:avLst/>
          </a:prstGeom>
          <a:solidFill>
            <a:schemeClr val="tx2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64977" name="Rectangle 113"/>
          <p:cNvSpPr>
            <a:spLocks noChangeArrowheads="1"/>
          </p:cNvSpPr>
          <p:nvPr/>
        </p:nvSpPr>
        <p:spPr bwMode="auto">
          <a:xfrm>
            <a:off x="1905000" y="5505450"/>
            <a:ext cx="266700" cy="431800"/>
          </a:xfrm>
          <a:prstGeom prst="rect">
            <a:avLst/>
          </a:prstGeom>
          <a:solidFill>
            <a:schemeClr val="tx2"/>
          </a:solidFill>
          <a:ln w="571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64975" name="Rectangle 111"/>
          <p:cNvSpPr>
            <a:spLocks noChangeArrowheads="1"/>
          </p:cNvSpPr>
          <p:nvPr/>
        </p:nvSpPr>
        <p:spPr bwMode="auto">
          <a:xfrm>
            <a:off x="628650" y="5435600"/>
            <a:ext cx="217511" cy="487528"/>
          </a:xfrm>
          <a:prstGeom prst="rect">
            <a:avLst/>
          </a:prstGeom>
          <a:solidFill>
            <a:schemeClr val="tx2"/>
          </a:solidFill>
          <a:ln w="571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64972" name="Rectangle 108"/>
          <p:cNvSpPr>
            <a:spLocks noChangeArrowheads="1"/>
          </p:cNvSpPr>
          <p:nvPr/>
        </p:nvSpPr>
        <p:spPr bwMode="auto">
          <a:xfrm>
            <a:off x="245660" y="5473700"/>
            <a:ext cx="281390" cy="463076"/>
          </a:xfrm>
          <a:prstGeom prst="rect">
            <a:avLst/>
          </a:prstGeom>
          <a:solidFill>
            <a:schemeClr val="tx2"/>
          </a:solidFill>
          <a:ln w="571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00" name="Text Box 18"/>
          <p:cNvSpPr txBox="1">
            <a:spLocks noChangeArrowheads="1"/>
          </p:cNvSpPr>
          <p:nvPr/>
        </p:nvSpPr>
        <p:spPr bwMode="auto">
          <a:xfrm>
            <a:off x="5932488" y="5550049"/>
            <a:ext cx="250825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301" name="Text Box 23"/>
          <p:cNvSpPr txBox="1">
            <a:spLocks noChangeArrowheads="1"/>
          </p:cNvSpPr>
          <p:nvPr/>
        </p:nvSpPr>
        <p:spPr bwMode="auto">
          <a:xfrm>
            <a:off x="7861940" y="5577344"/>
            <a:ext cx="250825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302" name="Text Box 22"/>
          <p:cNvSpPr txBox="1">
            <a:spLocks noChangeArrowheads="1"/>
          </p:cNvSpPr>
          <p:nvPr/>
        </p:nvSpPr>
        <p:spPr bwMode="auto">
          <a:xfrm>
            <a:off x="7513638" y="5569099"/>
            <a:ext cx="250825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303" name="Text Box 20"/>
          <p:cNvSpPr txBox="1">
            <a:spLocks noChangeArrowheads="1"/>
          </p:cNvSpPr>
          <p:nvPr/>
        </p:nvSpPr>
        <p:spPr bwMode="auto">
          <a:xfrm>
            <a:off x="6661790" y="5606767"/>
            <a:ext cx="441325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-3</a:t>
            </a:r>
          </a:p>
        </p:txBody>
      </p:sp>
      <p:sp>
        <p:nvSpPr>
          <p:cNvPr id="12304" name="Text Box 19"/>
          <p:cNvSpPr txBox="1">
            <a:spLocks noChangeArrowheads="1"/>
          </p:cNvSpPr>
          <p:nvPr/>
        </p:nvSpPr>
        <p:spPr bwMode="auto">
          <a:xfrm>
            <a:off x="6299200" y="5550049"/>
            <a:ext cx="241300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5622925" y="5569099"/>
            <a:ext cx="241300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306" name="Text Box 4"/>
          <p:cNvSpPr txBox="1">
            <a:spLocks noChangeArrowheads="1"/>
          </p:cNvSpPr>
          <p:nvPr/>
        </p:nvSpPr>
        <p:spPr bwMode="auto">
          <a:xfrm>
            <a:off x="269875" y="5476692"/>
            <a:ext cx="241300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307" name="Text Box 8"/>
          <p:cNvSpPr txBox="1">
            <a:spLocks noChangeArrowheads="1"/>
          </p:cNvSpPr>
          <p:nvPr/>
        </p:nvSpPr>
        <p:spPr bwMode="auto">
          <a:xfrm>
            <a:off x="1908175" y="5492899"/>
            <a:ext cx="241300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308" name="Text Box 5"/>
          <p:cNvSpPr txBox="1">
            <a:spLocks noChangeArrowheads="1"/>
          </p:cNvSpPr>
          <p:nvPr/>
        </p:nvSpPr>
        <p:spPr bwMode="auto">
          <a:xfrm>
            <a:off x="612775" y="5463054"/>
            <a:ext cx="241300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4976" name="Rectangle 112"/>
          <p:cNvSpPr>
            <a:spLocks noChangeArrowheads="1"/>
          </p:cNvSpPr>
          <p:nvPr/>
        </p:nvSpPr>
        <p:spPr bwMode="auto">
          <a:xfrm>
            <a:off x="971550" y="5491802"/>
            <a:ext cx="419100" cy="444974"/>
          </a:xfrm>
          <a:prstGeom prst="rect">
            <a:avLst/>
          </a:prstGeom>
          <a:solidFill>
            <a:schemeClr val="tx2"/>
          </a:solidFill>
          <a:ln w="571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7650"/>
            <a:ext cx="7772400" cy="7239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ym typeface="Symbol" pitchFamily="18" charset="2"/>
              </a:rPr>
              <a:t>-</a:t>
            </a:r>
            <a:r>
              <a:rPr lang="zh-CN" altLang="en-US" dirty="0" smtClean="0">
                <a:sym typeface="Symbol" pitchFamily="18" charset="2"/>
              </a:rPr>
              <a:t>剪枝（续）</a:t>
            </a:r>
            <a:endParaRPr lang="zh-CN" altLang="en-US" dirty="0" smtClean="0"/>
          </a:p>
        </p:txBody>
      </p:sp>
      <p:sp>
        <p:nvSpPr>
          <p:cNvPr id="12311" name="Text Box 6"/>
          <p:cNvSpPr txBox="1">
            <a:spLocks noChangeArrowheads="1"/>
          </p:cNvSpPr>
          <p:nvPr/>
        </p:nvSpPr>
        <p:spPr bwMode="auto">
          <a:xfrm>
            <a:off x="974086" y="5491620"/>
            <a:ext cx="441325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-3</a:t>
            </a:r>
          </a:p>
        </p:txBody>
      </p:sp>
      <p:sp>
        <p:nvSpPr>
          <p:cNvPr id="12312" name="Text Box 7"/>
          <p:cNvSpPr txBox="1">
            <a:spLocks noChangeArrowheads="1"/>
          </p:cNvSpPr>
          <p:nvPr/>
        </p:nvSpPr>
        <p:spPr bwMode="auto">
          <a:xfrm>
            <a:off x="1565275" y="5492899"/>
            <a:ext cx="241300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313" name="Text Box 9"/>
          <p:cNvSpPr txBox="1">
            <a:spLocks noChangeArrowheads="1"/>
          </p:cNvSpPr>
          <p:nvPr/>
        </p:nvSpPr>
        <p:spPr bwMode="auto">
          <a:xfrm>
            <a:off x="2255838" y="5521474"/>
            <a:ext cx="441325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-3</a:t>
            </a:r>
          </a:p>
        </p:txBody>
      </p:sp>
      <p:sp>
        <p:nvSpPr>
          <p:cNvPr id="12314" name="Text Box 10"/>
          <p:cNvSpPr txBox="1">
            <a:spLocks noChangeArrowheads="1"/>
          </p:cNvSpPr>
          <p:nvPr/>
        </p:nvSpPr>
        <p:spPr bwMode="auto">
          <a:xfrm>
            <a:off x="2822575" y="5511949"/>
            <a:ext cx="241300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315" name="Text Box 11"/>
          <p:cNvSpPr txBox="1">
            <a:spLocks noChangeArrowheads="1"/>
          </p:cNvSpPr>
          <p:nvPr/>
        </p:nvSpPr>
        <p:spPr bwMode="auto">
          <a:xfrm>
            <a:off x="3165475" y="5521474"/>
            <a:ext cx="241300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316" name="Text Box 12"/>
          <p:cNvSpPr txBox="1">
            <a:spLocks noChangeArrowheads="1"/>
          </p:cNvSpPr>
          <p:nvPr/>
        </p:nvSpPr>
        <p:spPr bwMode="auto">
          <a:xfrm>
            <a:off x="3565525" y="5540524"/>
            <a:ext cx="241300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317" name="Text Box 13"/>
          <p:cNvSpPr txBox="1">
            <a:spLocks noChangeArrowheads="1"/>
          </p:cNvSpPr>
          <p:nvPr/>
        </p:nvSpPr>
        <p:spPr bwMode="auto">
          <a:xfrm>
            <a:off x="3894138" y="5559574"/>
            <a:ext cx="441325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-3</a:t>
            </a:r>
          </a:p>
        </p:txBody>
      </p:sp>
      <p:sp>
        <p:nvSpPr>
          <p:cNvPr id="12318" name="Text Box 14"/>
          <p:cNvSpPr txBox="1">
            <a:spLocks noChangeArrowheads="1"/>
          </p:cNvSpPr>
          <p:nvPr/>
        </p:nvSpPr>
        <p:spPr bwMode="auto">
          <a:xfrm>
            <a:off x="4422775" y="5569099"/>
            <a:ext cx="241300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319" name="Text Box 15"/>
          <p:cNvSpPr txBox="1">
            <a:spLocks noChangeArrowheads="1"/>
          </p:cNvSpPr>
          <p:nvPr/>
        </p:nvSpPr>
        <p:spPr bwMode="auto">
          <a:xfrm>
            <a:off x="4751388" y="5559574"/>
            <a:ext cx="441325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12320" name="Text Box 16"/>
          <p:cNvSpPr txBox="1">
            <a:spLocks noChangeArrowheads="1"/>
          </p:cNvSpPr>
          <p:nvPr/>
        </p:nvSpPr>
        <p:spPr bwMode="auto">
          <a:xfrm>
            <a:off x="5318125" y="5550049"/>
            <a:ext cx="241300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321" name="Text Box 21"/>
          <p:cNvSpPr txBox="1">
            <a:spLocks noChangeArrowheads="1"/>
          </p:cNvSpPr>
          <p:nvPr/>
        </p:nvSpPr>
        <p:spPr bwMode="auto">
          <a:xfrm>
            <a:off x="7185025" y="5588149"/>
            <a:ext cx="241300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322" name="Text Box 24"/>
          <p:cNvSpPr txBox="1">
            <a:spLocks noChangeArrowheads="1"/>
          </p:cNvSpPr>
          <p:nvPr/>
        </p:nvSpPr>
        <p:spPr bwMode="auto">
          <a:xfrm>
            <a:off x="8199438" y="5550049"/>
            <a:ext cx="250825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2323" name="Text Box 25"/>
          <p:cNvSpPr txBox="1">
            <a:spLocks noChangeArrowheads="1"/>
          </p:cNvSpPr>
          <p:nvPr/>
        </p:nvSpPr>
        <p:spPr bwMode="auto">
          <a:xfrm>
            <a:off x="8550275" y="5540524"/>
            <a:ext cx="441325" cy="461665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-3</a:t>
            </a:r>
          </a:p>
        </p:txBody>
      </p:sp>
      <p:sp>
        <p:nvSpPr>
          <p:cNvPr id="12324" name="Oval 26"/>
          <p:cNvSpPr>
            <a:spLocks noChangeArrowheads="1"/>
          </p:cNvSpPr>
          <p:nvPr/>
        </p:nvSpPr>
        <p:spPr bwMode="auto">
          <a:xfrm>
            <a:off x="1276350" y="4362450"/>
            <a:ext cx="247650" cy="2667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25" name="Oval 27"/>
          <p:cNvSpPr>
            <a:spLocks noChangeArrowheads="1"/>
          </p:cNvSpPr>
          <p:nvPr/>
        </p:nvSpPr>
        <p:spPr bwMode="auto">
          <a:xfrm>
            <a:off x="400050" y="4362450"/>
            <a:ext cx="247650" cy="2667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26" name="Oval 28"/>
          <p:cNvSpPr>
            <a:spLocks noChangeArrowheads="1"/>
          </p:cNvSpPr>
          <p:nvPr/>
        </p:nvSpPr>
        <p:spPr bwMode="auto">
          <a:xfrm>
            <a:off x="2133600" y="4343400"/>
            <a:ext cx="247650" cy="2667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27" name="Oval 29"/>
          <p:cNvSpPr>
            <a:spLocks noChangeArrowheads="1"/>
          </p:cNvSpPr>
          <p:nvPr/>
        </p:nvSpPr>
        <p:spPr bwMode="auto">
          <a:xfrm>
            <a:off x="2819400" y="4343400"/>
            <a:ext cx="247650" cy="2667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28" name="Oval 30"/>
          <p:cNvSpPr>
            <a:spLocks noChangeArrowheads="1"/>
          </p:cNvSpPr>
          <p:nvPr/>
        </p:nvSpPr>
        <p:spPr bwMode="auto">
          <a:xfrm>
            <a:off x="3562350" y="4324350"/>
            <a:ext cx="247650" cy="2667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29" name="Oval 31"/>
          <p:cNvSpPr>
            <a:spLocks noChangeArrowheads="1"/>
          </p:cNvSpPr>
          <p:nvPr/>
        </p:nvSpPr>
        <p:spPr bwMode="auto">
          <a:xfrm>
            <a:off x="4267200" y="4324350"/>
            <a:ext cx="247650" cy="2667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30" name="Oval 32"/>
          <p:cNvSpPr>
            <a:spLocks noChangeArrowheads="1"/>
          </p:cNvSpPr>
          <p:nvPr/>
        </p:nvSpPr>
        <p:spPr bwMode="auto">
          <a:xfrm>
            <a:off x="5086350" y="4324350"/>
            <a:ext cx="247650" cy="2667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31" name="Oval 33"/>
          <p:cNvSpPr>
            <a:spLocks noChangeArrowheads="1"/>
          </p:cNvSpPr>
          <p:nvPr/>
        </p:nvSpPr>
        <p:spPr bwMode="auto">
          <a:xfrm>
            <a:off x="5867400" y="4324350"/>
            <a:ext cx="247650" cy="2667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32" name="Oval 34"/>
          <p:cNvSpPr>
            <a:spLocks noChangeArrowheads="1"/>
          </p:cNvSpPr>
          <p:nvPr/>
        </p:nvSpPr>
        <p:spPr bwMode="auto">
          <a:xfrm>
            <a:off x="6648450" y="4324350"/>
            <a:ext cx="247650" cy="2667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33" name="Oval 35"/>
          <p:cNvSpPr>
            <a:spLocks noChangeArrowheads="1"/>
          </p:cNvSpPr>
          <p:nvPr/>
        </p:nvSpPr>
        <p:spPr bwMode="auto">
          <a:xfrm>
            <a:off x="7677150" y="4286250"/>
            <a:ext cx="247650" cy="2667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34" name="Rectangle 36"/>
          <p:cNvSpPr>
            <a:spLocks noChangeArrowheads="1"/>
          </p:cNvSpPr>
          <p:nvPr/>
        </p:nvSpPr>
        <p:spPr bwMode="auto">
          <a:xfrm>
            <a:off x="1219200" y="2990850"/>
            <a:ext cx="285750" cy="323850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35" name="Rectangle 37"/>
          <p:cNvSpPr>
            <a:spLocks noChangeArrowheads="1"/>
          </p:cNvSpPr>
          <p:nvPr/>
        </p:nvSpPr>
        <p:spPr bwMode="auto">
          <a:xfrm>
            <a:off x="2857500" y="2990850"/>
            <a:ext cx="285750" cy="323850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36" name="Rectangle 38"/>
          <p:cNvSpPr>
            <a:spLocks noChangeArrowheads="1"/>
          </p:cNvSpPr>
          <p:nvPr/>
        </p:nvSpPr>
        <p:spPr bwMode="auto">
          <a:xfrm>
            <a:off x="4591050" y="2952750"/>
            <a:ext cx="285750" cy="323850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37" name="Rectangle 39"/>
          <p:cNvSpPr>
            <a:spLocks noChangeArrowheads="1"/>
          </p:cNvSpPr>
          <p:nvPr/>
        </p:nvSpPr>
        <p:spPr bwMode="auto">
          <a:xfrm>
            <a:off x="6229350" y="2952750"/>
            <a:ext cx="285750" cy="323850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38" name="Oval 40"/>
          <p:cNvSpPr>
            <a:spLocks noChangeArrowheads="1"/>
          </p:cNvSpPr>
          <p:nvPr/>
        </p:nvSpPr>
        <p:spPr bwMode="auto">
          <a:xfrm>
            <a:off x="2171700" y="2076450"/>
            <a:ext cx="247650" cy="2667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39" name="Oval 41"/>
          <p:cNvSpPr>
            <a:spLocks noChangeArrowheads="1"/>
          </p:cNvSpPr>
          <p:nvPr/>
        </p:nvSpPr>
        <p:spPr bwMode="auto">
          <a:xfrm>
            <a:off x="5524500" y="2057400"/>
            <a:ext cx="247650" cy="2667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40" name="Rectangle 42"/>
          <p:cNvSpPr>
            <a:spLocks noChangeArrowheads="1"/>
          </p:cNvSpPr>
          <p:nvPr/>
        </p:nvSpPr>
        <p:spPr bwMode="auto">
          <a:xfrm>
            <a:off x="3905250" y="1238250"/>
            <a:ext cx="285750" cy="323850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41" name="Line 43"/>
          <p:cNvSpPr>
            <a:spLocks noChangeShapeType="1"/>
          </p:cNvSpPr>
          <p:nvPr/>
        </p:nvSpPr>
        <p:spPr bwMode="auto">
          <a:xfrm flipH="1">
            <a:off x="2381250" y="1562100"/>
            <a:ext cx="1619250" cy="5524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42" name="Line 44"/>
          <p:cNvSpPr>
            <a:spLocks noChangeShapeType="1"/>
          </p:cNvSpPr>
          <p:nvPr/>
        </p:nvSpPr>
        <p:spPr bwMode="auto">
          <a:xfrm>
            <a:off x="4019550" y="1581150"/>
            <a:ext cx="14859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43" name="Line 45"/>
          <p:cNvSpPr>
            <a:spLocks noChangeShapeType="1"/>
          </p:cNvSpPr>
          <p:nvPr/>
        </p:nvSpPr>
        <p:spPr bwMode="auto">
          <a:xfrm flipH="1">
            <a:off x="1352550" y="2343150"/>
            <a:ext cx="857250" cy="628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44" name="Line 46"/>
          <p:cNvSpPr>
            <a:spLocks noChangeShapeType="1"/>
          </p:cNvSpPr>
          <p:nvPr/>
        </p:nvSpPr>
        <p:spPr bwMode="auto">
          <a:xfrm>
            <a:off x="2228850" y="2362200"/>
            <a:ext cx="8382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45" name="Line 47"/>
          <p:cNvSpPr>
            <a:spLocks noChangeShapeType="1"/>
          </p:cNvSpPr>
          <p:nvPr/>
        </p:nvSpPr>
        <p:spPr bwMode="auto">
          <a:xfrm flipH="1">
            <a:off x="4705350" y="2305050"/>
            <a:ext cx="952500" cy="628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46" name="Line 48"/>
          <p:cNvSpPr>
            <a:spLocks noChangeShapeType="1"/>
          </p:cNvSpPr>
          <p:nvPr/>
        </p:nvSpPr>
        <p:spPr bwMode="auto">
          <a:xfrm>
            <a:off x="5657850" y="2343150"/>
            <a:ext cx="7239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47" name="Line 49"/>
          <p:cNvSpPr>
            <a:spLocks noChangeShapeType="1"/>
          </p:cNvSpPr>
          <p:nvPr/>
        </p:nvSpPr>
        <p:spPr bwMode="auto">
          <a:xfrm flipH="1">
            <a:off x="571500" y="3295650"/>
            <a:ext cx="74295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48" name="Line 50"/>
          <p:cNvSpPr>
            <a:spLocks noChangeShapeType="1"/>
          </p:cNvSpPr>
          <p:nvPr/>
        </p:nvSpPr>
        <p:spPr bwMode="auto">
          <a:xfrm>
            <a:off x="1333500" y="3333750"/>
            <a:ext cx="38100" cy="1047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49" name="Line 51"/>
          <p:cNvSpPr>
            <a:spLocks noChangeShapeType="1"/>
          </p:cNvSpPr>
          <p:nvPr/>
        </p:nvSpPr>
        <p:spPr bwMode="auto">
          <a:xfrm flipH="1">
            <a:off x="2247900" y="3295650"/>
            <a:ext cx="742950" cy="1028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50" name="Line 52"/>
          <p:cNvSpPr>
            <a:spLocks noChangeShapeType="1"/>
          </p:cNvSpPr>
          <p:nvPr/>
        </p:nvSpPr>
        <p:spPr bwMode="auto">
          <a:xfrm>
            <a:off x="2952750" y="3333750"/>
            <a:ext cx="0" cy="1009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51" name="Line 53"/>
          <p:cNvSpPr>
            <a:spLocks noChangeShapeType="1"/>
          </p:cNvSpPr>
          <p:nvPr/>
        </p:nvSpPr>
        <p:spPr bwMode="auto">
          <a:xfrm>
            <a:off x="3009900" y="3333750"/>
            <a:ext cx="66675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52" name="Line 54"/>
          <p:cNvSpPr>
            <a:spLocks noChangeShapeType="1"/>
          </p:cNvSpPr>
          <p:nvPr/>
        </p:nvSpPr>
        <p:spPr bwMode="auto">
          <a:xfrm>
            <a:off x="3028950" y="3371850"/>
            <a:ext cx="1371600" cy="9334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53" name="Line 55"/>
          <p:cNvSpPr>
            <a:spLocks noChangeShapeType="1"/>
          </p:cNvSpPr>
          <p:nvPr/>
        </p:nvSpPr>
        <p:spPr bwMode="auto">
          <a:xfrm>
            <a:off x="4724400" y="3276600"/>
            <a:ext cx="47625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54" name="Line 56"/>
          <p:cNvSpPr>
            <a:spLocks noChangeShapeType="1"/>
          </p:cNvSpPr>
          <p:nvPr/>
        </p:nvSpPr>
        <p:spPr bwMode="auto">
          <a:xfrm>
            <a:off x="4724400" y="3276600"/>
            <a:ext cx="127635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55" name="Line 57"/>
          <p:cNvSpPr>
            <a:spLocks noChangeShapeType="1"/>
          </p:cNvSpPr>
          <p:nvPr/>
        </p:nvSpPr>
        <p:spPr bwMode="auto">
          <a:xfrm>
            <a:off x="6400800" y="3295650"/>
            <a:ext cx="361950" cy="1009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56" name="Line 58"/>
          <p:cNvSpPr>
            <a:spLocks noChangeShapeType="1"/>
          </p:cNvSpPr>
          <p:nvPr/>
        </p:nvSpPr>
        <p:spPr bwMode="auto">
          <a:xfrm>
            <a:off x="6438900" y="3314700"/>
            <a:ext cx="1333500" cy="952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57" name="Line 59"/>
          <p:cNvSpPr>
            <a:spLocks noChangeShapeType="1"/>
          </p:cNvSpPr>
          <p:nvPr/>
        </p:nvSpPr>
        <p:spPr bwMode="auto">
          <a:xfrm flipH="1">
            <a:off x="361950" y="4629150"/>
            <a:ext cx="133350" cy="819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58" name="Line 60"/>
          <p:cNvSpPr>
            <a:spLocks noChangeShapeType="1"/>
          </p:cNvSpPr>
          <p:nvPr/>
        </p:nvSpPr>
        <p:spPr bwMode="auto">
          <a:xfrm>
            <a:off x="514350" y="4667250"/>
            <a:ext cx="228600" cy="781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59" name="Line 61"/>
          <p:cNvSpPr>
            <a:spLocks noChangeShapeType="1"/>
          </p:cNvSpPr>
          <p:nvPr/>
        </p:nvSpPr>
        <p:spPr bwMode="auto">
          <a:xfrm flipH="1">
            <a:off x="1162050" y="4629150"/>
            <a:ext cx="247650" cy="857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60" name="Line 62"/>
          <p:cNvSpPr>
            <a:spLocks noChangeShapeType="1"/>
          </p:cNvSpPr>
          <p:nvPr/>
        </p:nvSpPr>
        <p:spPr bwMode="auto">
          <a:xfrm>
            <a:off x="1428750" y="4629150"/>
            <a:ext cx="228600" cy="8763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61" name="Line 63"/>
          <p:cNvSpPr>
            <a:spLocks noChangeShapeType="1"/>
          </p:cNvSpPr>
          <p:nvPr/>
        </p:nvSpPr>
        <p:spPr bwMode="auto">
          <a:xfrm flipH="1">
            <a:off x="2057400" y="4629150"/>
            <a:ext cx="209550" cy="857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62" name="Line 64"/>
          <p:cNvSpPr>
            <a:spLocks noChangeShapeType="1"/>
          </p:cNvSpPr>
          <p:nvPr/>
        </p:nvSpPr>
        <p:spPr bwMode="auto">
          <a:xfrm flipH="1">
            <a:off x="2457450" y="4610100"/>
            <a:ext cx="47625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63" name="Line 65"/>
          <p:cNvSpPr>
            <a:spLocks noChangeShapeType="1"/>
          </p:cNvSpPr>
          <p:nvPr/>
        </p:nvSpPr>
        <p:spPr bwMode="auto">
          <a:xfrm>
            <a:off x="2952750" y="4610100"/>
            <a:ext cx="0" cy="895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64" name="Line 66"/>
          <p:cNvSpPr>
            <a:spLocks noChangeShapeType="1"/>
          </p:cNvSpPr>
          <p:nvPr/>
        </p:nvSpPr>
        <p:spPr bwMode="auto">
          <a:xfrm>
            <a:off x="2952750" y="4629150"/>
            <a:ext cx="342900" cy="895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65" name="Line 67"/>
          <p:cNvSpPr>
            <a:spLocks noChangeShapeType="1"/>
          </p:cNvSpPr>
          <p:nvPr/>
        </p:nvSpPr>
        <p:spPr bwMode="auto">
          <a:xfrm flipH="1">
            <a:off x="3657600" y="4572000"/>
            <a:ext cx="38100" cy="971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66" name="Line 68"/>
          <p:cNvSpPr>
            <a:spLocks noChangeShapeType="1"/>
          </p:cNvSpPr>
          <p:nvPr/>
        </p:nvSpPr>
        <p:spPr bwMode="auto">
          <a:xfrm>
            <a:off x="3695700" y="4572000"/>
            <a:ext cx="40005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67" name="Line 69"/>
          <p:cNvSpPr>
            <a:spLocks noChangeShapeType="1"/>
          </p:cNvSpPr>
          <p:nvPr/>
        </p:nvSpPr>
        <p:spPr bwMode="auto">
          <a:xfrm>
            <a:off x="3714750" y="4572000"/>
            <a:ext cx="8382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68" name="Line 70"/>
          <p:cNvSpPr>
            <a:spLocks noChangeShapeType="1"/>
          </p:cNvSpPr>
          <p:nvPr/>
        </p:nvSpPr>
        <p:spPr bwMode="auto">
          <a:xfrm>
            <a:off x="4457700" y="4552950"/>
            <a:ext cx="495300" cy="1009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69" name="Line 71"/>
          <p:cNvSpPr>
            <a:spLocks noChangeShapeType="1"/>
          </p:cNvSpPr>
          <p:nvPr/>
        </p:nvSpPr>
        <p:spPr bwMode="auto">
          <a:xfrm>
            <a:off x="4476750" y="4572000"/>
            <a:ext cx="9906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70" name="Line 72"/>
          <p:cNvSpPr>
            <a:spLocks noChangeShapeType="1"/>
          </p:cNvSpPr>
          <p:nvPr/>
        </p:nvSpPr>
        <p:spPr bwMode="auto">
          <a:xfrm>
            <a:off x="5257800" y="4610100"/>
            <a:ext cx="495300" cy="952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71" name="Line 73"/>
          <p:cNvSpPr>
            <a:spLocks noChangeShapeType="1"/>
          </p:cNvSpPr>
          <p:nvPr/>
        </p:nvSpPr>
        <p:spPr bwMode="auto">
          <a:xfrm>
            <a:off x="5276850" y="4610100"/>
            <a:ext cx="800100" cy="9334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72" name="Line 74"/>
          <p:cNvSpPr>
            <a:spLocks noChangeShapeType="1"/>
          </p:cNvSpPr>
          <p:nvPr/>
        </p:nvSpPr>
        <p:spPr bwMode="auto">
          <a:xfrm>
            <a:off x="5295900" y="4591050"/>
            <a:ext cx="1143000" cy="971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73" name="Line 75"/>
          <p:cNvSpPr>
            <a:spLocks noChangeShapeType="1"/>
          </p:cNvSpPr>
          <p:nvPr/>
        </p:nvSpPr>
        <p:spPr bwMode="auto">
          <a:xfrm>
            <a:off x="6019800" y="4610100"/>
            <a:ext cx="838200" cy="971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74" name="Line 76"/>
          <p:cNvSpPr>
            <a:spLocks noChangeShapeType="1"/>
          </p:cNvSpPr>
          <p:nvPr/>
        </p:nvSpPr>
        <p:spPr bwMode="auto">
          <a:xfrm>
            <a:off x="6038850" y="4648200"/>
            <a:ext cx="1249054" cy="94738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75" name="Line 77"/>
          <p:cNvSpPr>
            <a:spLocks noChangeShapeType="1"/>
          </p:cNvSpPr>
          <p:nvPr/>
        </p:nvSpPr>
        <p:spPr bwMode="auto">
          <a:xfrm>
            <a:off x="6819900" y="4610100"/>
            <a:ext cx="819150" cy="971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76" name="Line 78"/>
          <p:cNvSpPr>
            <a:spLocks noChangeShapeType="1"/>
          </p:cNvSpPr>
          <p:nvPr/>
        </p:nvSpPr>
        <p:spPr bwMode="auto">
          <a:xfrm>
            <a:off x="6819900" y="4591050"/>
            <a:ext cx="1181100" cy="971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77" name="Line 79"/>
          <p:cNvSpPr>
            <a:spLocks noChangeShapeType="1"/>
          </p:cNvSpPr>
          <p:nvPr/>
        </p:nvSpPr>
        <p:spPr bwMode="auto">
          <a:xfrm>
            <a:off x="7829550" y="4572000"/>
            <a:ext cx="4953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378" name="Line 80"/>
          <p:cNvSpPr>
            <a:spLocks noChangeShapeType="1"/>
          </p:cNvSpPr>
          <p:nvPr/>
        </p:nvSpPr>
        <p:spPr bwMode="auto">
          <a:xfrm>
            <a:off x="7848600" y="4572000"/>
            <a:ext cx="952500" cy="971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64945" name="Text Box 81"/>
          <p:cNvSpPr txBox="1">
            <a:spLocks noChangeArrowheads="1"/>
          </p:cNvSpPr>
          <p:nvPr/>
        </p:nvSpPr>
        <p:spPr bwMode="auto">
          <a:xfrm>
            <a:off x="608660" y="4283225"/>
            <a:ext cx="325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164946" name="Text Box 82"/>
          <p:cNvSpPr txBox="1">
            <a:spLocks noChangeArrowheads="1"/>
          </p:cNvSpPr>
          <p:nvPr/>
        </p:nvSpPr>
        <p:spPr bwMode="auto">
          <a:xfrm>
            <a:off x="1542110" y="2816375"/>
            <a:ext cx="325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164947" name="Text Box 83"/>
          <p:cNvSpPr txBox="1">
            <a:spLocks noChangeArrowheads="1"/>
          </p:cNvSpPr>
          <p:nvPr/>
        </p:nvSpPr>
        <p:spPr bwMode="auto">
          <a:xfrm>
            <a:off x="1524106" y="4168925"/>
            <a:ext cx="4379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-3</a:t>
            </a:r>
          </a:p>
        </p:txBody>
      </p:sp>
      <p:sp>
        <p:nvSpPr>
          <p:cNvPr id="164949" name="Line 85"/>
          <p:cNvSpPr>
            <a:spLocks noChangeShapeType="1"/>
          </p:cNvSpPr>
          <p:nvPr/>
        </p:nvSpPr>
        <p:spPr bwMode="auto">
          <a:xfrm flipH="1">
            <a:off x="1428750" y="4876800"/>
            <a:ext cx="209550" cy="2095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64950" name="Text Box 86"/>
          <p:cNvSpPr txBox="1">
            <a:spLocks noChangeArrowheads="1"/>
          </p:cNvSpPr>
          <p:nvPr/>
        </p:nvSpPr>
        <p:spPr bwMode="auto">
          <a:xfrm>
            <a:off x="1865960" y="1673375"/>
            <a:ext cx="325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164951" name="Text Box 87"/>
          <p:cNvSpPr txBox="1">
            <a:spLocks noChangeArrowheads="1"/>
          </p:cNvSpPr>
          <p:nvPr/>
        </p:nvSpPr>
        <p:spPr bwMode="auto">
          <a:xfrm>
            <a:off x="2342210" y="4187975"/>
            <a:ext cx="325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3</a:t>
            </a:r>
          </a:p>
        </p:txBody>
      </p:sp>
      <p:sp>
        <p:nvSpPr>
          <p:cNvPr id="164952" name="Text Box 88"/>
          <p:cNvSpPr txBox="1">
            <a:spLocks noChangeArrowheads="1"/>
          </p:cNvSpPr>
          <p:nvPr/>
        </p:nvSpPr>
        <p:spPr bwMode="auto">
          <a:xfrm>
            <a:off x="3142310" y="2683025"/>
            <a:ext cx="325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3</a:t>
            </a:r>
          </a:p>
        </p:txBody>
      </p:sp>
      <p:sp>
        <p:nvSpPr>
          <p:cNvPr id="164953" name="Line 89"/>
          <p:cNvSpPr>
            <a:spLocks noChangeShapeType="1"/>
          </p:cNvSpPr>
          <p:nvPr/>
        </p:nvSpPr>
        <p:spPr bwMode="auto">
          <a:xfrm flipH="1">
            <a:off x="2800350" y="3829050"/>
            <a:ext cx="266700" cy="2095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64954" name="Line 90"/>
          <p:cNvSpPr>
            <a:spLocks noChangeShapeType="1"/>
          </p:cNvSpPr>
          <p:nvPr/>
        </p:nvSpPr>
        <p:spPr bwMode="auto">
          <a:xfrm flipH="1">
            <a:off x="3314700" y="3810000"/>
            <a:ext cx="190500" cy="2667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64955" name="Line 91"/>
          <p:cNvSpPr>
            <a:spLocks noChangeShapeType="1"/>
          </p:cNvSpPr>
          <p:nvPr/>
        </p:nvSpPr>
        <p:spPr bwMode="auto">
          <a:xfrm flipH="1">
            <a:off x="3733800" y="3657600"/>
            <a:ext cx="152400" cy="2857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64956" name="Text Box 92"/>
          <p:cNvSpPr txBox="1">
            <a:spLocks noChangeArrowheads="1"/>
          </p:cNvSpPr>
          <p:nvPr/>
        </p:nvSpPr>
        <p:spPr bwMode="auto">
          <a:xfrm>
            <a:off x="4285310" y="1101875"/>
            <a:ext cx="325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164957" name="Text Box 93"/>
          <p:cNvSpPr txBox="1">
            <a:spLocks noChangeArrowheads="1"/>
          </p:cNvSpPr>
          <p:nvPr/>
        </p:nvSpPr>
        <p:spPr bwMode="auto">
          <a:xfrm>
            <a:off x="5237810" y="3959375"/>
            <a:ext cx="325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5</a:t>
            </a:r>
          </a:p>
        </p:txBody>
      </p:sp>
      <p:sp>
        <p:nvSpPr>
          <p:cNvPr id="164958" name="Text Box 94"/>
          <p:cNvSpPr txBox="1">
            <a:spLocks noChangeArrowheads="1"/>
          </p:cNvSpPr>
          <p:nvPr/>
        </p:nvSpPr>
        <p:spPr bwMode="auto">
          <a:xfrm>
            <a:off x="5314010" y="4245125"/>
            <a:ext cx="325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4</a:t>
            </a:r>
          </a:p>
        </p:txBody>
      </p:sp>
      <p:sp>
        <p:nvSpPr>
          <p:cNvPr id="164959" name="Line 95"/>
          <p:cNvSpPr>
            <a:spLocks noChangeShapeType="1"/>
          </p:cNvSpPr>
          <p:nvPr/>
        </p:nvSpPr>
        <p:spPr bwMode="auto">
          <a:xfrm flipV="1">
            <a:off x="5295900" y="4076700"/>
            <a:ext cx="190500" cy="1524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64960" name="Text Box 96"/>
          <p:cNvSpPr txBox="1">
            <a:spLocks noChangeArrowheads="1"/>
          </p:cNvSpPr>
          <p:nvPr/>
        </p:nvSpPr>
        <p:spPr bwMode="auto">
          <a:xfrm>
            <a:off x="5466410" y="4416575"/>
            <a:ext cx="325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164961" name="Line 97"/>
          <p:cNvSpPr>
            <a:spLocks noChangeShapeType="1"/>
          </p:cNvSpPr>
          <p:nvPr/>
        </p:nvSpPr>
        <p:spPr bwMode="auto">
          <a:xfrm flipV="1">
            <a:off x="5410200" y="4362450"/>
            <a:ext cx="190500" cy="1905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64962" name="Text Box 98"/>
          <p:cNvSpPr txBox="1">
            <a:spLocks noChangeArrowheads="1"/>
          </p:cNvSpPr>
          <p:nvPr/>
        </p:nvSpPr>
        <p:spPr bwMode="auto">
          <a:xfrm>
            <a:off x="4952060" y="2797325"/>
            <a:ext cx="325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164963" name="Text Box 99"/>
          <p:cNvSpPr txBox="1">
            <a:spLocks noChangeArrowheads="1"/>
          </p:cNvSpPr>
          <p:nvPr/>
        </p:nvSpPr>
        <p:spPr bwMode="auto">
          <a:xfrm>
            <a:off x="5981806" y="3997475"/>
            <a:ext cx="4379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-3</a:t>
            </a:r>
          </a:p>
        </p:txBody>
      </p:sp>
      <p:sp>
        <p:nvSpPr>
          <p:cNvPr id="164964" name="Line 100"/>
          <p:cNvSpPr>
            <a:spLocks noChangeShapeType="1"/>
          </p:cNvSpPr>
          <p:nvPr/>
        </p:nvSpPr>
        <p:spPr bwMode="auto">
          <a:xfrm flipV="1">
            <a:off x="6705600" y="5105400"/>
            <a:ext cx="38100" cy="2095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64965" name="Text Box 101"/>
          <p:cNvSpPr txBox="1">
            <a:spLocks noChangeArrowheads="1"/>
          </p:cNvSpPr>
          <p:nvPr/>
        </p:nvSpPr>
        <p:spPr bwMode="auto">
          <a:xfrm>
            <a:off x="5828360" y="1844825"/>
            <a:ext cx="325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164966" name="Text Box 102"/>
          <p:cNvSpPr txBox="1">
            <a:spLocks noChangeArrowheads="1"/>
          </p:cNvSpPr>
          <p:nvPr/>
        </p:nvSpPr>
        <p:spPr bwMode="auto">
          <a:xfrm>
            <a:off x="6761810" y="3940325"/>
            <a:ext cx="325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6</a:t>
            </a:r>
          </a:p>
        </p:txBody>
      </p:sp>
      <p:sp>
        <p:nvSpPr>
          <p:cNvPr id="164967" name="Text Box 103"/>
          <p:cNvSpPr txBox="1">
            <a:spLocks noChangeArrowheads="1"/>
          </p:cNvSpPr>
          <p:nvPr/>
        </p:nvSpPr>
        <p:spPr bwMode="auto">
          <a:xfrm>
            <a:off x="6552260" y="2759225"/>
            <a:ext cx="325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6</a:t>
            </a:r>
          </a:p>
        </p:txBody>
      </p:sp>
      <p:sp>
        <p:nvSpPr>
          <p:cNvPr id="164968" name="Line 104"/>
          <p:cNvSpPr>
            <a:spLocks noChangeShapeType="1"/>
          </p:cNvSpPr>
          <p:nvPr/>
        </p:nvSpPr>
        <p:spPr bwMode="auto">
          <a:xfrm flipV="1">
            <a:off x="6838950" y="3524250"/>
            <a:ext cx="304800" cy="2667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64969" name="Line 105"/>
          <p:cNvSpPr>
            <a:spLocks noChangeShapeType="1"/>
          </p:cNvSpPr>
          <p:nvPr/>
        </p:nvSpPr>
        <p:spPr bwMode="auto">
          <a:xfrm flipV="1">
            <a:off x="4305300" y="1219200"/>
            <a:ext cx="247650" cy="1905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64970" name="Text Box 106"/>
          <p:cNvSpPr txBox="1">
            <a:spLocks noChangeArrowheads="1"/>
          </p:cNvSpPr>
          <p:nvPr/>
        </p:nvSpPr>
        <p:spPr bwMode="auto">
          <a:xfrm>
            <a:off x="4323410" y="1292375"/>
            <a:ext cx="325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164971" name="Line 107"/>
          <p:cNvSpPr>
            <a:spLocks noChangeShapeType="1"/>
          </p:cNvSpPr>
          <p:nvPr/>
        </p:nvSpPr>
        <p:spPr bwMode="auto">
          <a:xfrm>
            <a:off x="4743450" y="1581150"/>
            <a:ext cx="590550" cy="2095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405" name="Text Box 121"/>
          <p:cNvSpPr txBox="1">
            <a:spLocks noChangeArrowheads="1"/>
          </p:cNvSpPr>
          <p:nvPr/>
        </p:nvSpPr>
        <p:spPr bwMode="auto">
          <a:xfrm>
            <a:off x="171450" y="39433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</a:t>
            </a:r>
          </a:p>
        </p:txBody>
      </p:sp>
      <p:sp>
        <p:nvSpPr>
          <p:cNvPr id="12406" name="Text Box 122"/>
          <p:cNvSpPr txBox="1">
            <a:spLocks noChangeArrowheads="1"/>
          </p:cNvSpPr>
          <p:nvPr/>
        </p:nvSpPr>
        <p:spPr bwMode="auto">
          <a:xfrm>
            <a:off x="895350" y="264795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b</a:t>
            </a:r>
          </a:p>
        </p:txBody>
      </p:sp>
      <p:sp>
        <p:nvSpPr>
          <p:cNvPr id="12407" name="Text Box 123"/>
          <p:cNvSpPr txBox="1">
            <a:spLocks noChangeArrowheads="1"/>
          </p:cNvSpPr>
          <p:nvPr/>
        </p:nvSpPr>
        <p:spPr bwMode="auto">
          <a:xfrm>
            <a:off x="1028700" y="400050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c</a:t>
            </a:r>
          </a:p>
        </p:txBody>
      </p:sp>
      <p:sp>
        <p:nvSpPr>
          <p:cNvPr id="12408" name="Text Box 124"/>
          <p:cNvSpPr txBox="1">
            <a:spLocks noChangeArrowheads="1"/>
          </p:cNvSpPr>
          <p:nvPr/>
        </p:nvSpPr>
        <p:spPr bwMode="auto">
          <a:xfrm>
            <a:off x="2438400" y="205740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d</a:t>
            </a:r>
          </a:p>
        </p:txBody>
      </p:sp>
      <p:sp>
        <p:nvSpPr>
          <p:cNvPr id="12409" name="Text Box 125"/>
          <p:cNvSpPr txBox="1">
            <a:spLocks noChangeArrowheads="1"/>
          </p:cNvSpPr>
          <p:nvPr/>
        </p:nvSpPr>
        <p:spPr bwMode="auto">
          <a:xfrm>
            <a:off x="2000250" y="388620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e</a:t>
            </a:r>
          </a:p>
        </p:txBody>
      </p:sp>
      <p:sp>
        <p:nvSpPr>
          <p:cNvPr id="12410" name="Text Box 126"/>
          <p:cNvSpPr txBox="1">
            <a:spLocks noChangeArrowheads="1"/>
          </p:cNvSpPr>
          <p:nvPr/>
        </p:nvSpPr>
        <p:spPr bwMode="auto">
          <a:xfrm>
            <a:off x="3486150" y="114300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f</a:t>
            </a:r>
          </a:p>
        </p:txBody>
      </p:sp>
      <p:sp>
        <p:nvSpPr>
          <p:cNvPr id="12411" name="Text Box 127"/>
          <p:cNvSpPr txBox="1">
            <a:spLocks noChangeArrowheads="1"/>
          </p:cNvSpPr>
          <p:nvPr/>
        </p:nvSpPr>
        <p:spPr bwMode="auto">
          <a:xfrm>
            <a:off x="4743450" y="409575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g</a:t>
            </a:r>
          </a:p>
        </p:txBody>
      </p:sp>
      <p:sp>
        <p:nvSpPr>
          <p:cNvPr id="12412" name="Text Box 128"/>
          <p:cNvSpPr txBox="1">
            <a:spLocks noChangeArrowheads="1"/>
          </p:cNvSpPr>
          <p:nvPr/>
        </p:nvSpPr>
        <p:spPr bwMode="auto">
          <a:xfrm>
            <a:off x="4438650" y="251460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h</a:t>
            </a:r>
          </a:p>
        </p:txBody>
      </p:sp>
      <p:sp>
        <p:nvSpPr>
          <p:cNvPr id="12413" name="Text Box 129"/>
          <p:cNvSpPr txBox="1">
            <a:spLocks noChangeArrowheads="1"/>
          </p:cNvSpPr>
          <p:nvPr/>
        </p:nvSpPr>
        <p:spPr bwMode="auto">
          <a:xfrm>
            <a:off x="5829300" y="375285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i</a:t>
            </a:r>
          </a:p>
        </p:txBody>
      </p:sp>
      <p:sp>
        <p:nvSpPr>
          <p:cNvPr id="12414" name="Text Box 130"/>
          <p:cNvSpPr txBox="1">
            <a:spLocks noChangeArrowheads="1"/>
          </p:cNvSpPr>
          <p:nvPr/>
        </p:nvSpPr>
        <p:spPr bwMode="auto">
          <a:xfrm>
            <a:off x="6915150" y="422910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j</a:t>
            </a:r>
          </a:p>
        </p:txBody>
      </p:sp>
      <p:sp>
        <p:nvSpPr>
          <p:cNvPr id="12415" name="Text Box 131"/>
          <p:cNvSpPr txBox="1">
            <a:spLocks noChangeArrowheads="1"/>
          </p:cNvSpPr>
          <p:nvPr/>
        </p:nvSpPr>
        <p:spPr bwMode="auto">
          <a:xfrm>
            <a:off x="5810250" y="285750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k</a:t>
            </a:r>
          </a:p>
        </p:txBody>
      </p:sp>
      <p:sp>
        <p:nvSpPr>
          <p:cNvPr id="12416" name="Text Box 132"/>
          <p:cNvSpPr txBox="1">
            <a:spLocks noChangeArrowheads="1"/>
          </p:cNvSpPr>
          <p:nvPr/>
        </p:nvSpPr>
        <p:spPr bwMode="auto">
          <a:xfrm>
            <a:off x="5029200" y="200025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m</a:t>
            </a:r>
          </a:p>
        </p:txBody>
      </p:sp>
      <p:sp>
        <p:nvSpPr>
          <p:cNvPr id="12417" name="Text Box 133"/>
          <p:cNvSpPr txBox="1">
            <a:spLocks noChangeArrowheads="1"/>
          </p:cNvSpPr>
          <p:nvPr/>
        </p:nvSpPr>
        <p:spPr bwMode="auto">
          <a:xfrm>
            <a:off x="3105150" y="300990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4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4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4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4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4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4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4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4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64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4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64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64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64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64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64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64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84" grpId="0" animBg="1"/>
      <p:bldP spid="164983" grpId="0" animBg="1"/>
      <p:bldP spid="164982" grpId="0" animBg="1"/>
      <p:bldP spid="164981" grpId="0" animBg="1"/>
      <p:bldP spid="164980" grpId="0" animBg="1"/>
      <p:bldP spid="164979" grpId="0" animBg="1"/>
      <p:bldP spid="164977" grpId="0" animBg="1"/>
      <p:bldP spid="164975" grpId="0" animBg="1"/>
      <p:bldP spid="164972" grpId="0" animBg="1"/>
      <p:bldP spid="164976" grpId="0" animBg="1"/>
      <p:bldP spid="164945" grpId="0" autoUpdateAnimBg="0"/>
      <p:bldP spid="164946" grpId="0" autoUpdateAnimBg="0"/>
      <p:bldP spid="164947" grpId="0" autoUpdateAnimBg="0"/>
      <p:bldP spid="164949" grpId="0" animBg="1"/>
      <p:bldP spid="164950" grpId="0" autoUpdateAnimBg="0"/>
      <p:bldP spid="164951" grpId="0" autoUpdateAnimBg="0"/>
      <p:bldP spid="164952" grpId="0" autoUpdateAnimBg="0"/>
      <p:bldP spid="164953" grpId="0" animBg="1"/>
      <p:bldP spid="164954" grpId="0" animBg="1"/>
      <p:bldP spid="164955" grpId="0" animBg="1"/>
      <p:bldP spid="164956" grpId="0" autoUpdateAnimBg="0"/>
      <p:bldP spid="164957" grpId="0" autoUpdateAnimBg="0"/>
      <p:bldP spid="164958" grpId="0" autoUpdateAnimBg="0"/>
      <p:bldP spid="164959" grpId="0" animBg="1"/>
      <p:bldP spid="164960" grpId="0" autoUpdateAnimBg="0"/>
      <p:bldP spid="164961" grpId="0" animBg="1"/>
      <p:bldP spid="164962" grpId="0" autoUpdateAnimBg="0"/>
      <p:bldP spid="164963" grpId="0" autoUpdateAnimBg="0"/>
      <p:bldP spid="164964" grpId="0" animBg="1"/>
      <p:bldP spid="164965" grpId="0" autoUpdateAnimBg="0"/>
      <p:bldP spid="164966" grpId="0" autoUpdateAnimBg="0"/>
      <p:bldP spid="164967" grpId="0" autoUpdateAnimBg="0"/>
      <p:bldP spid="164968" grpId="0" animBg="1"/>
      <p:bldP spid="164969" grpId="0" animBg="1"/>
      <p:bldP spid="164970" grpId="0" autoUpdateAnimBg="0"/>
      <p:bldP spid="1649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748713" y="6021388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-2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07950" y="260350"/>
            <a:ext cx="8856663" cy="6065838"/>
            <a:chOff x="68" y="164"/>
            <a:chExt cx="5579" cy="3821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8" y="3789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0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06" y="3789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5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13" y="3789"/>
              <a:ext cx="22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-3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478" y="3789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3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611" y="3789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3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712" y="3789"/>
              <a:ext cx="22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-3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887" y="3789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0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020" y="3789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2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126" y="3789"/>
              <a:ext cx="23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-2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292" y="3789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3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428" y="3789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5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16" y="3789"/>
              <a:ext cx="23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-5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1700" y="3789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5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564" y="3789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2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974" y="3789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0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2117" y="3789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1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2247" y="3789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5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2383" y="3789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1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490" y="3789"/>
              <a:ext cx="22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-3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2653" y="3789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0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925" y="3793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5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3034" y="3793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-3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3197" y="3793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3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3333" y="3793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2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3469" y="3793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3</a:t>
              </a: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3587" y="3793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-3</a:t>
              </a: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3741" y="3793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0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3851" y="3793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-1</a:t>
              </a: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3996" y="3793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-2</a:t>
              </a: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4159" y="3793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0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4295" y="3793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1</a:t>
              </a: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4423" y="3793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4</a:t>
              </a: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4559" y="3793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5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713" y="3793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1</a:t>
              </a:r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4812" y="3793"/>
              <a:ext cx="2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-1</a:t>
              </a:r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4948" y="3793"/>
              <a:ext cx="2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-1</a:t>
              </a:r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5121" y="3793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3</a:t>
              </a:r>
            </a:p>
          </p:txBody>
        </p:sp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5211" y="3793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-3</a:t>
              </a:r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5375" y="3793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2</a:t>
              </a:r>
            </a:p>
          </p:txBody>
        </p:sp>
        <p:sp>
          <p:nvSpPr>
            <p:cNvPr id="45" name="Text Box 43"/>
            <p:cNvSpPr txBox="1">
              <a:spLocks noChangeArrowheads="1"/>
            </p:cNvSpPr>
            <p:nvPr/>
          </p:nvSpPr>
          <p:spPr bwMode="auto">
            <a:xfrm>
              <a:off x="2762" y="3793"/>
              <a:ext cx="2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en-US" altLang="zh-CN" sz="1400"/>
                <a:t>-5</a:t>
              </a: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114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250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386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521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657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796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932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1068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1203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339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476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1612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1748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1883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2019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2156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292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2428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2563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2699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2836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2972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3108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3243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3379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3518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3654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>
              <a:off x="3790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72"/>
            <p:cNvSpPr>
              <a:spLocks noChangeArrowheads="1"/>
            </p:cNvSpPr>
            <p:nvPr/>
          </p:nvSpPr>
          <p:spPr bwMode="auto">
            <a:xfrm>
              <a:off x="3925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Rectangle 73"/>
            <p:cNvSpPr>
              <a:spLocks noChangeArrowheads="1"/>
            </p:cNvSpPr>
            <p:nvPr/>
          </p:nvSpPr>
          <p:spPr bwMode="auto">
            <a:xfrm>
              <a:off x="4061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4198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4334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Rectangle 76"/>
            <p:cNvSpPr>
              <a:spLocks noChangeArrowheads="1"/>
            </p:cNvSpPr>
            <p:nvPr/>
          </p:nvSpPr>
          <p:spPr bwMode="auto">
            <a:xfrm>
              <a:off x="4470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4605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4741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Rectangle 79"/>
            <p:cNvSpPr>
              <a:spLocks noChangeArrowheads="1"/>
            </p:cNvSpPr>
            <p:nvPr/>
          </p:nvSpPr>
          <p:spPr bwMode="auto">
            <a:xfrm>
              <a:off x="4878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80"/>
            <p:cNvSpPr>
              <a:spLocks noChangeArrowheads="1"/>
            </p:cNvSpPr>
            <p:nvPr/>
          </p:nvSpPr>
          <p:spPr bwMode="auto">
            <a:xfrm>
              <a:off x="5014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81"/>
            <p:cNvSpPr>
              <a:spLocks noChangeArrowheads="1"/>
            </p:cNvSpPr>
            <p:nvPr/>
          </p:nvSpPr>
          <p:spPr bwMode="auto">
            <a:xfrm>
              <a:off x="5150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Rectangle 82"/>
            <p:cNvSpPr>
              <a:spLocks noChangeArrowheads="1"/>
            </p:cNvSpPr>
            <p:nvPr/>
          </p:nvSpPr>
          <p:spPr bwMode="auto">
            <a:xfrm>
              <a:off x="5285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83"/>
            <p:cNvSpPr>
              <a:spLocks noChangeArrowheads="1"/>
            </p:cNvSpPr>
            <p:nvPr/>
          </p:nvSpPr>
          <p:spPr bwMode="auto">
            <a:xfrm>
              <a:off x="5421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84"/>
            <p:cNvSpPr>
              <a:spLocks noChangeArrowheads="1"/>
            </p:cNvSpPr>
            <p:nvPr/>
          </p:nvSpPr>
          <p:spPr bwMode="auto">
            <a:xfrm>
              <a:off x="5557" y="3702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auto">
            <a:xfrm>
              <a:off x="176" y="315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auto">
            <a:xfrm>
              <a:off x="449" y="315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auto">
            <a:xfrm>
              <a:off x="675" y="315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auto">
            <a:xfrm>
              <a:off x="930" y="315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auto">
            <a:xfrm>
              <a:off x="1202" y="315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auto">
            <a:xfrm>
              <a:off x="1474" y="315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auto">
            <a:xfrm>
              <a:off x="1746" y="315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auto">
            <a:xfrm>
              <a:off x="2018" y="315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auto">
            <a:xfrm>
              <a:off x="2290" y="315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auto">
            <a:xfrm>
              <a:off x="2562" y="315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auto">
            <a:xfrm>
              <a:off x="2789" y="315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auto">
            <a:xfrm>
              <a:off x="3061" y="315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auto">
            <a:xfrm>
              <a:off x="3288" y="315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auto">
            <a:xfrm>
              <a:off x="3470" y="315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auto">
            <a:xfrm>
              <a:off x="3668" y="315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auto">
            <a:xfrm>
              <a:off x="3941" y="315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auto">
            <a:xfrm>
              <a:off x="4213" y="315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auto">
            <a:xfrm>
              <a:off x="4485" y="315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auto">
            <a:xfrm>
              <a:off x="4758" y="315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auto">
            <a:xfrm>
              <a:off x="5020" y="315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auto">
            <a:xfrm>
              <a:off x="5256" y="315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auto">
            <a:xfrm>
              <a:off x="5484" y="315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Rectangle 107"/>
            <p:cNvSpPr>
              <a:spLocks noChangeArrowheads="1"/>
            </p:cNvSpPr>
            <p:nvPr/>
          </p:nvSpPr>
          <p:spPr bwMode="auto">
            <a:xfrm>
              <a:off x="412" y="2613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Rectangle 108"/>
            <p:cNvSpPr>
              <a:spLocks noChangeArrowheads="1"/>
            </p:cNvSpPr>
            <p:nvPr/>
          </p:nvSpPr>
          <p:spPr bwMode="auto">
            <a:xfrm>
              <a:off x="839" y="2613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Rectangle 109"/>
            <p:cNvSpPr>
              <a:spLocks noChangeArrowheads="1"/>
            </p:cNvSpPr>
            <p:nvPr/>
          </p:nvSpPr>
          <p:spPr bwMode="auto">
            <a:xfrm>
              <a:off x="1292" y="2613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Rectangle 110"/>
            <p:cNvSpPr>
              <a:spLocks noChangeArrowheads="1"/>
            </p:cNvSpPr>
            <p:nvPr/>
          </p:nvSpPr>
          <p:spPr bwMode="auto">
            <a:xfrm>
              <a:off x="1746" y="2613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Rectangle 111"/>
            <p:cNvSpPr>
              <a:spLocks noChangeArrowheads="1"/>
            </p:cNvSpPr>
            <p:nvPr/>
          </p:nvSpPr>
          <p:spPr bwMode="auto">
            <a:xfrm>
              <a:off x="2200" y="2613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Rectangle 112"/>
            <p:cNvSpPr>
              <a:spLocks noChangeArrowheads="1"/>
            </p:cNvSpPr>
            <p:nvPr/>
          </p:nvSpPr>
          <p:spPr bwMode="auto">
            <a:xfrm>
              <a:off x="2653" y="2613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2971" y="2613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288" y="2613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Rectangle 115"/>
            <p:cNvSpPr>
              <a:spLocks noChangeArrowheads="1"/>
            </p:cNvSpPr>
            <p:nvPr/>
          </p:nvSpPr>
          <p:spPr bwMode="auto">
            <a:xfrm>
              <a:off x="3651" y="2613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Rectangle 116"/>
            <p:cNvSpPr>
              <a:spLocks noChangeArrowheads="1"/>
            </p:cNvSpPr>
            <p:nvPr/>
          </p:nvSpPr>
          <p:spPr bwMode="auto">
            <a:xfrm>
              <a:off x="3969" y="2613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Rectangle 117"/>
            <p:cNvSpPr>
              <a:spLocks noChangeArrowheads="1"/>
            </p:cNvSpPr>
            <p:nvPr/>
          </p:nvSpPr>
          <p:spPr bwMode="auto">
            <a:xfrm>
              <a:off x="4377" y="2613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Rectangle 118"/>
            <p:cNvSpPr>
              <a:spLocks noChangeArrowheads="1"/>
            </p:cNvSpPr>
            <p:nvPr/>
          </p:nvSpPr>
          <p:spPr bwMode="auto">
            <a:xfrm>
              <a:off x="4649" y="2613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Rectangle 119"/>
            <p:cNvSpPr>
              <a:spLocks noChangeArrowheads="1"/>
            </p:cNvSpPr>
            <p:nvPr/>
          </p:nvSpPr>
          <p:spPr bwMode="auto">
            <a:xfrm>
              <a:off x="4921" y="2613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Rectangle 120"/>
            <p:cNvSpPr>
              <a:spLocks noChangeArrowheads="1"/>
            </p:cNvSpPr>
            <p:nvPr/>
          </p:nvSpPr>
          <p:spPr bwMode="auto">
            <a:xfrm>
              <a:off x="5193" y="2613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auto">
            <a:xfrm>
              <a:off x="840" y="188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auto">
            <a:xfrm>
              <a:off x="1429" y="188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auto">
            <a:xfrm>
              <a:off x="1927" y="188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auto">
            <a:xfrm>
              <a:off x="2381" y="188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auto">
            <a:xfrm>
              <a:off x="2835" y="188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auto">
            <a:xfrm>
              <a:off x="3198" y="188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auto">
            <a:xfrm>
              <a:off x="3560" y="188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auto">
            <a:xfrm>
              <a:off x="3878" y="188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auto">
            <a:xfrm>
              <a:off x="4241" y="188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auto">
            <a:xfrm>
              <a:off x="4558" y="188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auto">
            <a:xfrm>
              <a:off x="4876" y="188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Rectangle 132"/>
            <p:cNvSpPr>
              <a:spLocks noChangeArrowheads="1"/>
            </p:cNvSpPr>
            <p:nvPr/>
          </p:nvSpPr>
          <p:spPr bwMode="auto">
            <a:xfrm>
              <a:off x="1247" y="1298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Rectangle 133"/>
            <p:cNvSpPr>
              <a:spLocks noChangeArrowheads="1"/>
            </p:cNvSpPr>
            <p:nvPr/>
          </p:nvSpPr>
          <p:spPr bwMode="auto">
            <a:xfrm>
              <a:off x="1791" y="1298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Rectangle 134"/>
            <p:cNvSpPr>
              <a:spLocks noChangeArrowheads="1"/>
            </p:cNvSpPr>
            <p:nvPr/>
          </p:nvSpPr>
          <p:spPr bwMode="auto">
            <a:xfrm>
              <a:off x="2381" y="1298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Rectangle 135"/>
            <p:cNvSpPr>
              <a:spLocks noChangeArrowheads="1"/>
            </p:cNvSpPr>
            <p:nvPr/>
          </p:nvSpPr>
          <p:spPr bwMode="auto">
            <a:xfrm>
              <a:off x="2971" y="1298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Rectangle 136"/>
            <p:cNvSpPr>
              <a:spLocks noChangeArrowheads="1"/>
            </p:cNvSpPr>
            <p:nvPr/>
          </p:nvSpPr>
          <p:spPr bwMode="auto">
            <a:xfrm>
              <a:off x="3515" y="1298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014" y="1298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513" y="1298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auto">
            <a:xfrm>
              <a:off x="2018" y="70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auto">
            <a:xfrm>
              <a:off x="2835" y="70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auto">
            <a:xfrm>
              <a:off x="3606" y="70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Rectangle 142"/>
            <p:cNvSpPr>
              <a:spLocks noChangeArrowheads="1"/>
            </p:cNvSpPr>
            <p:nvPr/>
          </p:nvSpPr>
          <p:spPr bwMode="auto">
            <a:xfrm>
              <a:off x="2835" y="164"/>
              <a:ext cx="90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5" name="AutoShape 143"/>
            <p:cNvCxnSpPr>
              <a:cxnSpLocks noChangeShapeType="1"/>
              <a:stCxn id="46" idx="0"/>
              <a:endCxn id="87" idx="4"/>
            </p:cNvCxnSpPr>
            <p:nvPr/>
          </p:nvCxnSpPr>
          <p:spPr bwMode="auto">
            <a:xfrm flipV="1">
              <a:off x="159" y="3249"/>
              <a:ext cx="62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6" name="AutoShape 144"/>
            <p:cNvCxnSpPr>
              <a:cxnSpLocks noChangeShapeType="1"/>
              <a:stCxn id="47" idx="0"/>
              <a:endCxn id="87" idx="4"/>
            </p:cNvCxnSpPr>
            <p:nvPr/>
          </p:nvCxnSpPr>
          <p:spPr bwMode="auto">
            <a:xfrm flipH="1" flipV="1">
              <a:off x="221" y="3249"/>
              <a:ext cx="74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7" name="AutoShape 145"/>
            <p:cNvCxnSpPr>
              <a:cxnSpLocks noChangeShapeType="1"/>
              <a:stCxn id="48" idx="0"/>
              <a:endCxn id="88" idx="4"/>
            </p:cNvCxnSpPr>
            <p:nvPr/>
          </p:nvCxnSpPr>
          <p:spPr bwMode="auto">
            <a:xfrm flipV="1">
              <a:off x="431" y="3249"/>
              <a:ext cx="63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8" name="AutoShape 146"/>
            <p:cNvCxnSpPr>
              <a:cxnSpLocks noChangeShapeType="1"/>
              <a:stCxn id="49" idx="0"/>
              <a:endCxn id="88" idx="4"/>
            </p:cNvCxnSpPr>
            <p:nvPr/>
          </p:nvCxnSpPr>
          <p:spPr bwMode="auto">
            <a:xfrm flipH="1" flipV="1">
              <a:off x="494" y="3249"/>
              <a:ext cx="72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" name="AutoShape 147"/>
            <p:cNvCxnSpPr>
              <a:cxnSpLocks noChangeShapeType="1"/>
              <a:stCxn id="50" idx="0"/>
              <a:endCxn id="89" idx="4"/>
            </p:cNvCxnSpPr>
            <p:nvPr/>
          </p:nvCxnSpPr>
          <p:spPr bwMode="auto">
            <a:xfrm flipV="1">
              <a:off x="702" y="3249"/>
              <a:ext cx="18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" name="AutoShape 148"/>
            <p:cNvCxnSpPr>
              <a:cxnSpLocks noChangeShapeType="1"/>
              <a:stCxn id="51" idx="0"/>
              <a:endCxn id="90" idx="4"/>
            </p:cNvCxnSpPr>
            <p:nvPr/>
          </p:nvCxnSpPr>
          <p:spPr bwMode="auto">
            <a:xfrm flipV="1">
              <a:off x="841" y="3249"/>
              <a:ext cx="134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1" name="AutoShape 149"/>
            <p:cNvCxnSpPr>
              <a:cxnSpLocks noChangeShapeType="1"/>
              <a:stCxn id="52" idx="0"/>
              <a:endCxn id="90" idx="4"/>
            </p:cNvCxnSpPr>
            <p:nvPr/>
          </p:nvCxnSpPr>
          <p:spPr bwMode="auto">
            <a:xfrm flipH="1" flipV="1">
              <a:off x="975" y="3249"/>
              <a:ext cx="2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2" name="AutoShape 150"/>
            <p:cNvCxnSpPr>
              <a:cxnSpLocks noChangeShapeType="1"/>
              <a:stCxn id="53" idx="0"/>
              <a:endCxn id="90" idx="4"/>
            </p:cNvCxnSpPr>
            <p:nvPr/>
          </p:nvCxnSpPr>
          <p:spPr bwMode="auto">
            <a:xfrm flipH="1" flipV="1">
              <a:off x="975" y="3249"/>
              <a:ext cx="138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3" name="AutoShape 151"/>
            <p:cNvCxnSpPr>
              <a:cxnSpLocks noChangeShapeType="1"/>
              <a:stCxn id="54" idx="0"/>
              <a:endCxn id="91" idx="4"/>
            </p:cNvCxnSpPr>
            <p:nvPr/>
          </p:nvCxnSpPr>
          <p:spPr bwMode="auto">
            <a:xfrm flipH="1" flipV="1">
              <a:off x="1247" y="3249"/>
              <a:ext cx="1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" name="AutoShape 152"/>
            <p:cNvCxnSpPr>
              <a:cxnSpLocks noChangeShapeType="1"/>
              <a:stCxn id="55" idx="0"/>
              <a:endCxn id="91" idx="4"/>
            </p:cNvCxnSpPr>
            <p:nvPr/>
          </p:nvCxnSpPr>
          <p:spPr bwMode="auto">
            <a:xfrm flipH="1" flipV="1">
              <a:off x="1247" y="3249"/>
              <a:ext cx="137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" name="AutoShape 153"/>
            <p:cNvCxnSpPr>
              <a:cxnSpLocks noChangeShapeType="1"/>
              <a:stCxn id="56" idx="0"/>
              <a:endCxn id="92" idx="4"/>
            </p:cNvCxnSpPr>
            <p:nvPr/>
          </p:nvCxnSpPr>
          <p:spPr bwMode="auto">
            <a:xfrm flipH="1" flipV="1">
              <a:off x="1519" y="3249"/>
              <a:ext cx="2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6" name="AutoShape 154"/>
            <p:cNvCxnSpPr>
              <a:cxnSpLocks noChangeShapeType="1"/>
              <a:stCxn id="57" idx="0"/>
              <a:endCxn id="92" idx="4"/>
            </p:cNvCxnSpPr>
            <p:nvPr/>
          </p:nvCxnSpPr>
          <p:spPr bwMode="auto">
            <a:xfrm flipH="1" flipV="1">
              <a:off x="1519" y="3249"/>
              <a:ext cx="138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7" name="AutoShape 155"/>
            <p:cNvCxnSpPr>
              <a:cxnSpLocks noChangeShapeType="1"/>
              <a:stCxn id="58" idx="0"/>
              <a:endCxn id="93" idx="4"/>
            </p:cNvCxnSpPr>
            <p:nvPr/>
          </p:nvCxnSpPr>
          <p:spPr bwMode="auto">
            <a:xfrm flipH="1" flipV="1">
              <a:off x="1791" y="3249"/>
              <a:ext cx="2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8" name="AutoShape 156"/>
            <p:cNvCxnSpPr>
              <a:cxnSpLocks noChangeShapeType="1"/>
              <a:stCxn id="59" idx="0"/>
              <a:endCxn id="93" idx="4"/>
            </p:cNvCxnSpPr>
            <p:nvPr/>
          </p:nvCxnSpPr>
          <p:spPr bwMode="auto">
            <a:xfrm flipH="1" flipV="1">
              <a:off x="1791" y="3249"/>
              <a:ext cx="137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9" name="AutoShape 157"/>
            <p:cNvCxnSpPr>
              <a:cxnSpLocks noChangeShapeType="1"/>
              <a:stCxn id="60" idx="0"/>
              <a:endCxn id="94" idx="4"/>
            </p:cNvCxnSpPr>
            <p:nvPr/>
          </p:nvCxnSpPr>
          <p:spPr bwMode="auto">
            <a:xfrm flipH="1" flipV="1">
              <a:off x="2063" y="3249"/>
              <a:ext cx="1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" name="AutoShape 158"/>
            <p:cNvCxnSpPr>
              <a:cxnSpLocks noChangeShapeType="1"/>
              <a:stCxn id="61" idx="0"/>
              <a:endCxn id="94" idx="4"/>
            </p:cNvCxnSpPr>
            <p:nvPr/>
          </p:nvCxnSpPr>
          <p:spPr bwMode="auto">
            <a:xfrm flipH="1" flipV="1">
              <a:off x="2063" y="3249"/>
              <a:ext cx="138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" name="AutoShape 159"/>
            <p:cNvCxnSpPr>
              <a:cxnSpLocks noChangeShapeType="1"/>
              <a:stCxn id="62" idx="0"/>
              <a:endCxn id="95" idx="4"/>
            </p:cNvCxnSpPr>
            <p:nvPr/>
          </p:nvCxnSpPr>
          <p:spPr bwMode="auto">
            <a:xfrm flipH="1" flipV="1">
              <a:off x="2335" y="3249"/>
              <a:ext cx="2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2" name="AutoShape 160"/>
            <p:cNvCxnSpPr>
              <a:cxnSpLocks noChangeShapeType="1"/>
              <a:stCxn id="63" idx="0"/>
              <a:endCxn id="95" idx="4"/>
            </p:cNvCxnSpPr>
            <p:nvPr/>
          </p:nvCxnSpPr>
          <p:spPr bwMode="auto">
            <a:xfrm flipH="1" flipV="1">
              <a:off x="2335" y="3249"/>
              <a:ext cx="138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3" name="AutoShape 161"/>
            <p:cNvCxnSpPr>
              <a:cxnSpLocks noChangeShapeType="1"/>
              <a:stCxn id="64" idx="0"/>
              <a:endCxn id="96" idx="4"/>
            </p:cNvCxnSpPr>
            <p:nvPr/>
          </p:nvCxnSpPr>
          <p:spPr bwMode="auto">
            <a:xfrm flipH="1" flipV="1">
              <a:off x="2607" y="3249"/>
              <a:ext cx="1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" name="AutoShape 162"/>
            <p:cNvCxnSpPr>
              <a:cxnSpLocks noChangeShapeType="1"/>
              <a:stCxn id="65" idx="0"/>
              <a:endCxn id="96" idx="4"/>
            </p:cNvCxnSpPr>
            <p:nvPr/>
          </p:nvCxnSpPr>
          <p:spPr bwMode="auto">
            <a:xfrm flipH="1" flipV="1">
              <a:off x="2607" y="3249"/>
              <a:ext cx="137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5" name="AutoShape 163"/>
            <p:cNvCxnSpPr>
              <a:cxnSpLocks noChangeShapeType="1"/>
              <a:stCxn id="66" idx="0"/>
              <a:endCxn id="97" idx="4"/>
            </p:cNvCxnSpPr>
            <p:nvPr/>
          </p:nvCxnSpPr>
          <p:spPr bwMode="auto">
            <a:xfrm flipH="1" flipV="1">
              <a:off x="2834" y="3249"/>
              <a:ext cx="47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" name="AutoShape 164"/>
            <p:cNvCxnSpPr>
              <a:cxnSpLocks noChangeShapeType="1"/>
              <a:stCxn id="67" idx="0"/>
              <a:endCxn id="97" idx="4"/>
            </p:cNvCxnSpPr>
            <p:nvPr/>
          </p:nvCxnSpPr>
          <p:spPr bwMode="auto">
            <a:xfrm flipH="1" flipV="1">
              <a:off x="2834" y="3249"/>
              <a:ext cx="183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" name="AutoShape 165"/>
            <p:cNvCxnSpPr>
              <a:cxnSpLocks noChangeShapeType="1"/>
              <a:stCxn id="68" idx="0"/>
              <a:endCxn id="98" idx="4"/>
            </p:cNvCxnSpPr>
            <p:nvPr/>
          </p:nvCxnSpPr>
          <p:spPr bwMode="auto">
            <a:xfrm flipH="1" flipV="1">
              <a:off x="3106" y="3249"/>
              <a:ext cx="47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8" name="AutoShape 166"/>
            <p:cNvCxnSpPr>
              <a:cxnSpLocks noChangeShapeType="1"/>
              <a:stCxn id="69" idx="0"/>
              <a:endCxn id="98" idx="4"/>
            </p:cNvCxnSpPr>
            <p:nvPr/>
          </p:nvCxnSpPr>
          <p:spPr bwMode="auto">
            <a:xfrm flipH="1" flipV="1">
              <a:off x="3106" y="3249"/>
              <a:ext cx="182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9" name="AutoShape 167"/>
            <p:cNvCxnSpPr>
              <a:cxnSpLocks noChangeShapeType="1"/>
              <a:stCxn id="70" idx="0"/>
              <a:endCxn id="99" idx="4"/>
            </p:cNvCxnSpPr>
            <p:nvPr/>
          </p:nvCxnSpPr>
          <p:spPr bwMode="auto">
            <a:xfrm flipH="1" flipV="1">
              <a:off x="3333" y="3249"/>
              <a:ext cx="91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" name="AutoShape 168"/>
            <p:cNvCxnSpPr>
              <a:cxnSpLocks noChangeShapeType="1"/>
              <a:stCxn id="71" idx="0"/>
              <a:endCxn id="100" idx="4"/>
            </p:cNvCxnSpPr>
            <p:nvPr/>
          </p:nvCxnSpPr>
          <p:spPr bwMode="auto">
            <a:xfrm flipH="1" flipV="1">
              <a:off x="3515" y="3249"/>
              <a:ext cx="48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1" name="AutoShape 169"/>
            <p:cNvCxnSpPr>
              <a:cxnSpLocks noChangeShapeType="1"/>
              <a:stCxn id="86" idx="0"/>
              <a:endCxn id="108" idx="4"/>
            </p:cNvCxnSpPr>
            <p:nvPr/>
          </p:nvCxnSpPr>
          <p:spPr bwMode="auto">
            <a:xfrm flipH="1" flipV="1">
              <a:off x="5529" y="3249"/>
              <a:ext cx="73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2" name="AutoShape 170"/>
            <p:cNvCxnSpPr>
              <a:cxnSpLocks noChangeShapeType="1"/>
              <a:stCxn id="72" idx="0"/>
              <a:endCxn id="101" idx="4"/>
            </p:cNvCxnSpPr>
            <p:nvPr/>
          </p:nvCxnSpPr>
          <p:spPr bwMode="auto">
            <a:xfrm flipV="1">
              <a:off x="3699" y="3249"/>
              <a:ext cx="14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" name="AutoShape 171"/>
            <p:cNvCxnSpPr>
              <a:cxnSpLocks noChangeShapeType="1"/>
              <a:stCxn id="73" idx="0"/>
              <a:endCxn id="101" idx="4"/>
            </p:cNvCxnSpPr>
            <p:nvPr/>
          </p:nvCxnSpPr>
          <p:spPr bwMode="auto">
            <a:xfrm flipH="1" flipV="1">
              <a:off x="3713" y="3249"/>
              <a:ext cx="122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4" name="AutoShape 172"/>
            <p:cNvCxnSpPr>
              <a:cxnSpLocks noChangeShapeType="1"/>
              <a:stCxn id="74" idx="0"/>
              <a:endCxn id="102" idx="4"/>
            </p:cNvCxnSpPr>
            <p:nvPr/>
          </p:nvCxnSpPr>
          <p:spPr bwMode="auto">
            <a:xfrm flipV="1">
              <a:off x="3970" y="3249"/>
              <a:ext cx="16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5" name="AutoShape 173"/>
            <p:cNvCxnSpPr>
              <a:cxnSpLocks noChangeShapeType="1"/>
              <a:stCxn id="75" idx="0"/>
              <a:endCxn id="102" idx="4"/>
            </p:cNvCxnSpPr>
            <p:nvPr/>
          </p:nvCxnSpPr>
          <p:spPr bwMode="auto">
            <a:xfrm flipH="1" flipV="1">
              <a:off x="3986" y="3249"/>
              <a:ext cx="120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6" name="AutoShape 174"/>
            <p:cNvCxnSpPr>
              <a:cxnSpLocks noChangeShapeType="1"/>
              <a:stCxn id="76" idx="0"/>
              <a:endCxn id="103" idx="4"/>
            </p:cNvCxnSpPr>
            <p:nvPr/>
          </p:nvCxnSpPr>
          <p:spPr bwMode="auto">
            <a:xfrm flipV="1">
              <a:off x="4243" y="3249"/>
              <a:ext cx="15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7" name="AutoShape 175"/>
            <p:cNvCxnSpPr>
              <a:cxnSpLocks noChangeShapeType="1"/>
              <a:stCxn id="77" idx="0"/>
              <a:endCxn id="103" idx="4"/>
            </p:cNvCxnSpPr>
            <p:nvPr/>
          </p:nvCxnSpPr>
          <p:spPr bwMode="auto">
            <a:xfrm flipH="1" flipV="1">
              <a:off x="4258" y="3249"/>
              <a:ext cx="121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8" name="AutoShape 176"/>
            <p:cNvCxnSpPr>
              <a:cxnSpLocks noChangeShapeType="1"/>
              <a:stCxn id="78" idx="0"/>
              <a:endCxn id="104" idx="4"/>
            </p:cNvCxnSpPr>
            <p:nvPr/>
          </p:nvCxnSpPr>
          <p:spPr bwMode="auto">
            <a:xfrm flipV="1">
              <a:off x="4515" y="3249"/>
              <a:ext cx="15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9" name="AutoShape 177"/>
            <p:cNvCxnSpPr>
              <a:cxnSpLocks noChangeShapeType="1"/>
              <a:stCxn id="79" idx="0"/>
              <a:endCxn id="104" idx="4"/>
            </p:cNvCxnSpPr>
            <p:nvPr/>
          </p:nvCxnSpPr>
          <p:spPr bwMode="auto">
            <a:xfrm flipH="1" flipV="1">
              <a:off x="4530" y="3249"/>
              <a:ext cx="120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0" name="AutoShape 178"/>
            <p:cNvCxnSpPr>
              <a:cxnSpLocks noChangeShapeType="1"/>
              <a:stCxn id="80" idx="0"/>
              <a:endCxn id="105" idx="4"/>
            </p:cNvCxnSpPr>
            <p:nvPr/>
          </p:nvCxnSpPr>
          <p:spPr bwMode="auto">
            <a:xfrm flipV="1">
              <a:off x="4786" y="3249"/>
              <a:ext cx="17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1" name="AutoShape 179"/>
            <p:cNvCxnSpPr>
              <a:cxnSpLocks noChangeShapeType="1"/>
              <a:stCxn id="81" idx="0"/>
              <a:endCxn id="105" idx="4"/>
            </p:cNvCxnSpPr>
            <p:nvPr/>
          </p:nvCxnSpPr>
          <p:spPr bwMode="auto">
            <a:xfrm flipH="1" flipV="1">
              <a:off x="4803" y="3249"/>
              <a:ext cx="120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2" name="AutoShape 180"/>
            <p:cNvCxnSpPr>
              <a:cxnSpLocks noChangeShapeType="1"/>
              <a:stCxn id="82" idx="0"/>
              <a:endCxn id="106" idx="4"/>
            </p:cNvCxnSpPr>
            <p:nvPr/>
          </p:nvCxnSpPr>
          <p:spPr bwMode="auto">
            <a:xfrm flipV="1">
              <a:off x="5059" y="3249"/>
              <a:ext cx="6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3" name="AutoShape 181"/>
            <p:cNvCxnSpPr>
              <a:cxnSpLocks noChangeShapeType="1"/>
              <a:stCxn id="83" idx="0"/>
              <a:endCxn id="106" idx="4"/>
            </p:cNvCxnSpPr>
            <p:nvPr/>
          </p:nvCxnSpPr>
          <p:spPr bwMode="auto">
            <a:xfrm flipH="1" flipV="1">
              <a:off x="5065" y="3249"/>
              <a:ext cx="130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4" name="AutoShape 182"/>
            <p:cNvCxnSpPr>
              <a:cxnSpLocks noChangeShapeType="1"/>
              <a:stCxn id="84" idx="0"/>
              <a:endCxn id="107" idx="4"/>
            </p:cNvCxnSpPr>
            <p:nvPr/>
          </p:nvCxnSpPr>
          <p:spPr bwMode="auto">
            <a:xfrm flipH="1" flipV="1">
              <a:off x="5301" y="3249"/>
              <a:ext cx="29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5" name="AutoShape 183"/>
            <p:cNvCxnSpPr>
              <a:cxnSpLocks noChangeShapeType="1"/>
              <a:stCxn id="85" idx="0"/>
              <a:endCxn id="107" idx="4"/>
            </p:cNvCxnSpPr>
            <p:nvPr/>
          </p:nvCxnSpPr>
          <p:spPr bwMode="auto">
            <a:xfrm flipH="1" flipV="1">
              <a:off x="5301" y="3249"/>
              <a:ext cx="165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6" name="AutoShape 184"/>
            <p:cNvCxnSpPr>
              <a:cxnSpLocks noChangeShapeType="1"/>
              <a:stCxn id="87" idx="0"/>
              <a:endCxn id="109" idx="2"/>
            </p:cNvCxnSpPr>
            <p:nvPr/>
          </p:nvCxnSpPr>
          <p:spPr bwMode="auto">
            <a:xfrm flipV="1">
              <a:off x="221" y="2659"/>
              <a:ext cx="236" cy="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7" name="AutoShape 185"/>
            <p:cNvCxnSpPr>
              <a:cxnSpLocks noChangeShapeType="1"/>
              <a:stCxn id="88" idx="0"/>
              <a:endCxn id="109" idx="2"/>
            </p:cNvCxnSpPr>
            <p:nvPr/>
          </p:nvCxnSpPr>
          <p:spPr bwMode="auto">
            <a:xfrm flipH="1" flipV="1">
              <a:off x="457" y="2659"/>
              <a:ext cx="37" cy="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" name="AutoShape 186"/>
            <p:cNvCxnSpPr>
              <a:cxnSpLocks noChangeShapeType="1"/>
              <a:stCxn id="89" idx="0"/>
              <a:endCxn id="110" idx="2"/>
            </p:cNvCxnSpPr>
            <p:nvPr/>
          </p:nvCxnSpPr>
          <p:spPr bwMode="auto">
            <a:xfrm flipV="1">
              <a:off x="720" y="2659"/>
              <a:ext cx="164" cy="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9" name="AutoShape 187"/>
            <p:cNvCxnSpPr>
              <a:cxnSpLocks noChangeShapeType="1"/>
              <a:stCxn id="90" idx="0"/>
              <a:endCxn id="110" idx="2"/>
            </p:cNvCxnSpPr>
            <p:nvPr/>
          </p:nvCxnSpPr>
          <p:spPr bwMode="auto">
            <a:xfrm flipH="1" flipV="1">
              <a:off x="884" y="2659"/>
              <a:ext cx="91" cy="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0" name="AutoShape 188"/>
            <p:cNvCxnSpPr>
              <a:cxnSpLocks noChangeShapeType="1"/>
              <a:stCxn id="91" idx="0"/>
              <a:endCxn id="110" idx="2"/>
            </p:cNvCxnSpPr>
            <p:nvPr/>
          </p:nvCxnSpPr>
          <p:spPr bwMode="auto">
            <a:xfrm flipH="1" flipV="1">
              <a:off x="884" y="2659"/>
              <a:ext cx="363" cy="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1" name="AutoShape 189"/>
            <p:cNvCxnSpPr>
              <a:cxnSpLocks noChangeShapeType="1"/>
              <a:stCxn id="92" idx="0"/>
              <a:endCxn id="111" idx="2"/>
            </p:cNvCxnSpPr>
            <p:nvPr/>
          </p:nvCxnSpPr>
          <p:spPr bwMode="auto">
            <a:xfrm flipH="1" flipV="1">
              <a:off x="1337" y="2659"/>
              <a:ext cx="182" cy="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2" name="AutoShape 190"/>
            <p:cNvCxnSpPr>
              <a:cxnSpLocks noChangeShapeType="1"/>
              <a:stCxn id="93" idx="0"/>
              <a:endCxn id="111" idx="2"/>
            </p:cNvCxnSpPr>
            <p:nvPr/>
          </p:nvCxnSpPr>
          <p:spPr bwMode="auto">
            <a:xfrm flipH="1" flipV="1">
              <a:off x="1337" y="2659"/>
              <a:ext cx="454" cy="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3" name="AutoShape 191"/>
            <p:cNvCxnSpPr>
              <a:cxnSpLocks noChangeShapeType="1"/>
              <a:stCxn id="94" idx="0"/>
              <a:endCxn id="112" idx="2"/>
            </p:cNvCxnSpPr>
            <p:nvPr/>
          </p:nvCxnSpPr>
          <p:spPr bwMode="auto">
            <a:xfrm flipH="1" flipV="1">
              <a:off x="1791" y="2659"/>
              <a:ext cx="272" cy="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4" name="AutoShape 192"/>
            <p:cNvCxnSpPr>
              <a:cxnSpLocks noChangeShapeType="1"/>
              <a:stCxn id="95" idx="0"/>
              <a:endCxn id="113" idx="2"/>
            </p:cNvCxnSpPr>
            <p:nvPr/>
          </p:nvCxnSpPr>
          <p:spPr bwMode="auto">
            <a:xfrm flipH="1" flipV="1">
              <a:off x="2245" y="2659"/>
              <a:ext cx="90" cy="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5" name="AutoShape 193"/>
            <p:cNvCxnSpPr>
              <a:cxnSpLocks noChangeShapeType="1"/>
              <a:stCxn id="96" idx="0"/>
              <a:endCxn id="113" idx="2"/>
            </p:cNvCxnSpPr>
            <p:nvPr/>
          </p:nvCxnSpPr>
          <p:spPr bwMode="auto">
            <a:xfrm flipH="1" flipV="1">
              <a:off x="2245" y="2659"/>
              <a:ext cx="362" cy="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" name="AutoShape 194"/>
            <p:cNvCxnSpPr>
              <a:cxnSpLocks noChangeShapeType="1"/>
              <a:stCxn id="97" idx="0"/>
              <a:endCxn id="114" idx="2"/>
            </p:cNvCxnSpPr>
            <p:nvPr/>
          </p:nvCxnSpPr>
          <p:spPr bwMode="auto">
            <a:xfrm flipH="1" flipV="1">
              <a:off x="2698" y="2659"/>
              <a:ext cx="136" cy="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7" name="AutoShape 195"/>
            <p:cNvCxnSpPr>
              <a:cxnSpLocks noChangeShapeType="1"/>
              <a:stCxn id="98" idx="0"/>
              <a:endCxn id="115" idx="2"/>
            </p:cNvCxnSpPr>
            <p:nvPr/>
          </p:nvCxnSpPr>
          <p:spPr bwMode="auto">
            <a:xfrm flipH="1" flipV="1">
              <a:off x="3016" y="2659"/>
              <a:ext cx="90" cy="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8" name="AutoShape 196"/>
            <p:cNvCxnSpPr>
              <a:cxnSpLocks noChangeShapeType="1"/>
              <a:stCxn id="108" idx="0"/>
              <a:endCxn id="122" idx="2"/>
            </p:cNvCxnSpPr>
            <p:nvPr/>
          </p:nvCxnSpPr>
          <p:spPr bwMode="auto">
            <a:xfrm flipH="1" flipV="1">
              <a:off x="5238" y="2659"/>
              <a:ext cx="291" cy="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9" name="AutoShape 197"/>
            <p:cNvCxnSpPr>
              <a:cxnSpLocks noChangeShapeType="1"/>
              <a:stCxn id="107" idx="0"/>
              <a:endCxn id="122" idx="2"/>
            </p:cNvCxnSpPr>
            <p:nvPr/>
          </p:nvCxnSpPr>
          <p:spPr bwMode="auto">
            <a:xfrm flipH="1" flipV="1">
              <a:off x="5238" y="2659"/>
              <a:ext cx="63" cy="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0" name="AutoShape 198"/>
            <p:cNvCxnSpPr>
              <a:cxnSpLocks noChangeShapeType="1"/>
              <a:stCxn id="106" idx="0"/>
              <a:endCxn id="121" idx="2"/>
            </p:cNvCxnSpPr>
            <p:nvPr/>
          </p:nvCxnSpPr>
          <p:spPr bwMode="auto">
            <a:xfrm flipH="1" flipV="1">
              <a:off x="4966" y="2659"/>
              <a:ext cx="99" cy="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" name="AutoShape 199"/>
            <p:cNvCxnSpPr>
              <a:cxnSpLocks noChangeShapeType="1"/>
              <a:stCxn id="105" idx="0"/>
              <a:endCxn id="120" idx="2"/>
            </p:cNvCxnSpPr>
            <p:nvPr/>
          </p:nvCxnSpPr>
          <p:spPr bwMode="auto">
            <a:xfrm flipH="1" flipV="1">
              <a:off x="4694" y="2659"/>
              <a:ext cx="109" cy="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2" name="AutoShape 200"/>
            <p:cNvCxnSpPr>
              <a:cxnSpLocks noChangeShapeType="1"/>
              <a:stCxn id="104" idx="0"/>
              <a:endCxn id="119" idx="2"/>
            </p:cNvCxnSpPr>
            <p:nvPr/>
          </p:nvCxnSpPr>
          <p:spPr bwMode="auto">
            <a:xfrm flipH="1" flipV="1">
              <a:off x="4422" y="2659"/>
              <a:ext cx="108" cy="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3" name="AutoShape 201"/>
            <p:cNvCxnSpPr>
              <a:cxnSpLocks noChangeShapeType="1"/>
              <a:stCxn id="103" idx="0"/>
              <a:endCxn id="118" idx="2"/>
            </p:cNvCxnSpPr>
            <p:nvPr/>
          </p:nvCxnSpPr>
          <p:spPr bwMode="auto">
            <a:xfrm flipH="1" flipV="1">
              <a:off x="4014" y="2659"/>
              <a:ext cx="244" cy="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4" name="AutoShape 202"/>
            <p:cNvCxnSpPr>
              <a:cxnSpLocks noChangeShapeType="1"/>
              <a:stCxn id="102" idx="0"/>
              <a:endCxn id="118" idx="2"/>
            </p:cNvCxnSpPr>
            <p:nvPr/>
          </p:nvCxnSpPr>
          <p:spPr bwMode="auto">
            <a:xfrm flipV="1">
              <a:off x="3986" y="2659"/>
              <a:ext cx="28" cy="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" name="AutoShape 203"/>
            <p:cNvCxnSpPr>
              <a:cxnSpLocks noChangeShapeType="1"/>
              <a:stCxn id="101" idx="0"/>
              <a:endCxn id="117" idx="2"/>
            </p:cNvCxnSpPr>
            <p:nvPr/>
          </p:nvCxnSpPr>
          <p:spPr bwMode="auto">
            <a:xfrm flipH="1" flipV="1">
              <a:off x="3696" y="2659"/>
              <a:ext cx="17" cy="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6" name="AutoShape 204"/>
            <p:cNvCxnSpPr>
              <a:cxnSpLocks noChangeShapeType="1"/>
              <a:stCxn id="100" idx="0"/>
              <a:endCxn id="117" idx="2"/>
            </p:cNvCxnSpPr>
            <p:nvPr/>
          </p:nvCxnSpPr>
          <p:spPr bwMode="auto">
            <a:xfrm flipV="1">
              <a:off x="3515" y="2659"/>
              <a:ext cx="181" cy="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7" name="AutoShape 205"/>
            <p:cNvCxnSpPr>
              <a:cxnSpLocks noChangeShapeType="1"/>
              <a:stCxn id="99" idx="0"/>
              <a:endCxn id="116" idx="2"/>
            </p:cNvCxnSpPr>
            <p:nvPr/>
          </p:nvCxnSpPr>
          <p:spPr bwMode="auto">
            <a:xfrm flipV="1">
              <a:off x="3333" y="2659"/>
              <a:ext cx="0" cy="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8" name="AutoShape 206"/>
            <p:cNvCxnSpPr>
              <a:cxnSpLocks noChangeShapeType="1"/>
              <a:stCxn id="109" idx="0"/>
              <a:endCxn id="123" idx="4"/>
            </p:cNvCxnSpPr>
            <p:nvPr/>
          </p:nvCxnSpPr>
          <p:spPr bwMode="auto">
            <a:xfrm flipV="1">
              <a:off x="457" y="1979"/>
              <a:ext cx="428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9" name="AutoShape 207"/>
            <p:cNvCxnSpPr>
              <a:cxnSpLocks noChangeShapeType="1"/>
              <a:stCxn id="110" idx="0"/>
              <a:endCxn id="123" idx="4"/>
            </p:cNvCxnSpPr>
            <p:nvPr/>
          </p:nvCxnSpPr>
          <p:spPr bwMode="auto">
            <a:xfrm flipV="1">
              <a:off x="884" y="1979"/>
              <a:ext cx="1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0" name="AutoShape 208"/>
            <p:cNvCxnSpPr>
              <a:cxnSpLocks noChangeShapeType="1"/>
              <a:stCxn id="111" idx="0"/>
              <a:endCxn id="124" idx="4"/>
            </p:cNvCxnSpPr>
            <p:nvPr/>
          </p:nvCxnSpPr>
          <p:spPr bwMode="auto">
            <a:xfrm flipV="1">
              <a:off x="1337" y="1979"/>
              <a:ext cx="137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1" name="AutoShape 209"/>
            <p:cNvCxnSpPr>
              <a:cxnSpLocks noChangeShapeType="1"/>
              <a:stCxn id="112" idx="0"/>
              <a:endCxn id="125" idx="4"/>
            </p:cNvCxnSpPr>
            <p:nvPr/>
          </p:nvCxnSpPr>
          <p:spPr bwMode="auto">
            <a:xfrm flipV="1">
              <a:off x="1791" y="1979"/>
              <a:ext cx="181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2" name="AutoShape 210"/>
            <p:cNvCxnSpPr>
              <a:cxnSpLocks noChangeShapeType="1"/>
              <a:stCxn id="113" idx="0"/>
              <a:endCxn id="126" idx="4"/>
            </p:cNvCxnSpPr>
            <p:nvPr/>
          </p:nvCxnSpPr>
          <p:spPr bwMode="auto">
            <a:xfrm flipV="1">
              <a:off x="2245" y="1979"/>
              <a:ext cx="181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3" name="AutoShape 211"/>
            <p:cNvCxnSpPr>
              <a:cxnSpLocks noChangeShapeType="1"/>
              <a:stCxn id="114" idx="0"/>
              <a:endCxn id="127" idx="4"/>
            </p:cNvCxnSpPr>
            <p:nvPr/>
          </p:nvCxnSpPr>
          <p:spPr bwMode="auto">
            <a:xfrm flipV="1">
              <a:off x="2698" y="1979"/>
              <a:ext cx="182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4" name="AutoShape 212"/>
            <p:cNvCxnSpPr>
              <a:cxnSpLocks noChangeShapeType="1"/>
              <a:stCxn id="115" idx="0"/>
              <a:endCxn id="127" idx="4"/>
            </p:cNvCxnSpPr>
            <p:nvPr/>
          </p:nvCxnSpPr>
          <p:spPr bwMode="auto">
            <a:xfrm flipH="1" flipV="1">
              <a:off x="2880" y="1979"/>
              <a:ext cx="136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5" name="AutoShape 213"/>
            <p:cNvCxnSpPr>
              <a:cxnSpLocks noChangeShapeType="1"/>
              <a:stCxn id="116" idx="0"/>
              <a:endCxn id="128" idx="4"/>
            </p:cNvCxnSpPr>
            <p:nvPr/>
          </p:nvCxnSpPr>
          <p:spPr bwMode="auto">
            <a:xfrm flipH="1" flipV="1">
              <a:off x="3243" y="1979"/>
              <a:ext cx="90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6" name="AutoShape 214"/>
            <p:cNvCxnSpPr>
              <a:cxnSpLocks noChangeShapeType="1"/>
              <a:stCxn id="117" idx="0"/>
              <a:endCxn id="129" idx="4"/>
            </p:cNvCxnSpPr>
            <p:nvPr/>
          </p:nvCxnSpPr>
          <p:spPr bwMode="auto">
            <a:xfrm flipH="1" flipV="1">
              <a:off x="3605" y="1979"/>
              <a:ext cx="91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" name="AutoShape 215"/>
            <p:cNvCxnSpPr>
              <a:cxnSpLocks noChangeShapeType="1"/>
              <a:stCxn id="118" idx="0"/>
              <a:endCxn id="130" idx="4"/>
            </p:cNvCxnSpPr>
            <p:nvPr/>
          </p:nvCxnSpPr>
          <p:spPr bwMode="auto">
            <a:xfrm flipH="1" flipV="1">
              <a:off x="3923" y="1979"/>
              <a:ext cx="91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8" name="AutoShape 216"/>
            <p:cNvCxnSpPr>
              <a:cxnSpLocks noChangeShapeType="1"/>
              <a:stCxn id="119" idx="0"/>
              <a:endCxn id="131" idx="4"/>
            </p:cNvCxnSpPr>
            <p:nvPr/>
          </p:nvCxnSpPr>
          <p:spPr bwMode="auto">
            <a:xfrm flipH="1" flipV="1">
              <a:off x="4286" y="1979"/>
              <a:ext cx="136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9" name="AutoShape 217"/>
            <p:cNvCxnSpPr>
              <a:cxnSpLocks noChangeShapeType="1"/>
              <a:stCxn id="120" idx="0"/>
              <a:endCxn id="132" idx="4"/>
            </p:cNvCxnSpPr>
            <p:nvPr/>
          </p:nvCxnSpPr>
          <p:spPr bwMode="auto">
            <a:xfrm flipH="1" flipV="1">
              <a:off x="4603" y="1979"/>
              <a:ext cx="91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0" name="AutoShape 218"/>
            <p:cNvCxnSpPr>
              <a:cxnSpLocks noChangeShapeType="1"/>
              <a:stCxn id="121" idx="0"/>
              <a:endCxn id="133" idx="4"/>
            </p:cNvCxnSpPr>
            <p:nvPr/>
          </p:nvCxnSpPr>
          <p:spPr bwMode="auto">
            <a:xfrm flipH="1" flipV="1">
              <a:off x="4921" y="1979"/>
              <a:ext cx="45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1" name="AutoShape 219"/>
            <p:cNvCxnSpPr>
              <a:cxnSpLocks noChangeShapeType="1"/>
              <a:stCxn id="122" idx="0"/>
              <a:endCxn id="133" idx="4"/>
            </p:cNvCxnSpPr>
            <p:nvPr/>
          </p:nvCxnSpPr>
          <p:spPr bwMode="auto">
            <a:xfrm flipH="1" flipV="1">
              <a:off x="4921" y="1979"/>
              <a:ext cx="317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2" name="AutoShape 220"/>
            <p:cNvCxnSpPr>
              <a:cxnSpLocks noChangeShapeType="1"/>
              <a:stCxn id="123" idx="0"/>
              <a:endCxn id="134" idx="2"/>
            </p:cNvCxnSpPr>
            <p:nvPr/>
          </p:nvCxnSpPr>
          <p:spPr bwMode="auto">
            <a:xfrm flipV="1">
              <a:off x="885" y="1344"/>
              <a:ext cx="407" cy="5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3" name="AutoShape 221"/>
            <p:cNvCxnSpPr>
              <a:cxnSpLocks noChangeShapeType="1"/>
              <a:stCxn id="124" idx="0"/>
              <a:endCxn id="135" idx="2"/>
            </p:cNvCxnSpPr>
            <p:nvPr/>
          </p:nvCxnSpPr>
          <p:spPr bwMode="auto">
            <a:xfrm flipV="1">
              <a:off x="1474" y="1344"/>
              <a:ext cx="362" cy="5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4" name="AutoShape 222"/>
            <p:cNvCxnSpPr>
              <a:cxnSpLocks noChangeShapeType="1"/>
              <a:stCxn id="125" idx="0"/>
              <a:endCxn id="135" idx="2"/>
            </p:cNvCxnSpPr>
            <p:nvPr/>
          </p:nvCxnSpPr>
          <p:spPr bwMode="auto">
            <a:xfrm flipH="1" flipV="1">
              <a:off x="1836" y="1344"/>
              <a:ext cx="136" cy="5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5" name="AutoShape 223"/>
            <p:cNvCxnSpPr>
              <a:cxnSpLocks noChangeShapeType="1"/>
              <a:stCxn id="126" idx="0"/>
              <a:endCxn id="136" idx="2"/>
            </p:cNvCxnSpPr>
            <p:nvPr/>
          </p:nvCxnSpPr>
          <p:spPr bwMode="auto">
            <a:xfrm flipV="1">
              <a:off x="2426" y="1344"/>
              <a:ext cx="0" cy="5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6" name="AutoShape 224"/>
            <p:cNvCxnSpPr>
              <a:cxnSpLocks noChangeShapeType="1"/>
              <a:stCxn id="127" idx="0"/>
              <a:endCxn id="136" idx="2"/>
            </p:cNvCxnSpPr>
            <p:nvPr/>
          </p:nvCxnSpPr>
          <p:spPr bwMode="auto">
            <a:xfrm flipH="1" flipV="1">
              <a:off x="2426" y="1344"/>
              <a:ext cx="454" cy="5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" name="AutoShape 225"/>
            <p:cNvCxnSpPr>
              <a:cxnSpLocks noChangeShapeType="1"/>
              <a:stCxn id="128" idx="0"/>
              <a:endCxn id="137" idx="2"/>
            </p:cNvCxnSpPr>
            <p:nvPr/>
          </p:nvCxnSpPr>
          <p:spPr bwMode="auto">
            <a:xfrm flipH="1" flipV="1">
              <a:off x="3016" y="1344"/>
              <a:ext cx="227" cy="5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8" name="AutoShape 226"/>
            <p:cNvCxnSpPr>
              <a:cxnSpLocks noChangeShapeType="1"/>
              <a:stCxn id="129" idx="0"/>
              <a:endCxn id="138" idx="2"/>
            </p:cNvCxnSpPr>
            <p:nvPr/>
          </p:nvCxnSpPr>
          <p:spPr bwMode="auto">
            <a:xfrm flipH="1" flipV="1">
              <a:off x="3560" y="1344"/>
              <a:ext cx="45" cy="5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9" name="AutoShape 227"/>
            <p:cNvCxnSpPr>
              <a:cxnSpLocks noChangeShapeType="1"/>
              <a:stCxn id="130" idx="0"/>
              <a:endCxn id="138" idx="2"/>
            </p:cNvCxnSpPr>
            <p:nvPr/>
          </p:nvCxnSpPr>
          <p:spPr bwMode="auto">
            <a:xfrm flipH="1" flipV="1">
              <a:off x="3560" y="1344"/>
              <a:ext cx="363" cy="5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0" name="AutoShape 228"/>
            <p:cNvCxnSpPr>
              <a:cxnSpLocks noChangeShapeType="1"/>
              <a:stCxn id="131" idx="0"/>
              <a:endCxn id="139" idx="2"/>
            </p:cNvCxnSpPr>
            <p:nvPr/>
          </p:nvCxnSpPr>
          <p:spPr bwMode="auto">
            <a:xfrm flipH="1" flipV="1">
              <a:off x="4059" y="1344"/>
              <a:ext cx="227" cy="5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1" name="AutoShape 229"/>
            <p:cNvCxnSpPr>
              <a:cxnSpLocks noChangeShapeType="1"/>
              <a:stCxn id="132" idx="0"/>
              <a:endCxn id="139" idx="2"/>
            </p:cNvCxnSpPr>
            <p:nvPr/>
          </p:nvCxnSpPr>
          <p:spPr bwMode="auto">
            <a:xfrm flipH="1" flipV="1">
              <a:off x="4059" y="1344"/>
              <a:ext cx="544" cy="5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2" name="AutoShape 230"/>
            <p:cNvCxnSpPr>
              <a:cxnSpLocks noChangeShapeType="1"/>
              <a:stCxn id="133" idx="0"/>
              <a:endCxn id="140" idx="2"/>
            </p:cNvCxnSpPr>
            <p:nvPr/>
          </p:nvCxnSpPr>
          <p:spPr bwMode="auto">
            <a:xfrm flipH="1" flipV="1">
              <a:off x="4558" y="1344"/>
              <a:ext cx="363" cy="5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3" name="AutoShape 231"/>
            <p:cNvCxnSpPr>
              <a:cxnSpLocks noChangeShapeType="1"/>
              <a:stCxn id="134" idx="0"/>
              <a:endCxn id="141" idx="4"/>
            </p:cNvCxnSpPr>
            <p:nvPr/>
          </p:nvCxnSpPr>
          <p:spPr bwMode="auto">
            <a:xfrm flipV="1">
              <a:off x="1292" y="799"/>
              <a:ext cx="771" cy="4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4" name="AutoShape 232"/>
            <p:cNvCxnSpPr>
              <a:cxnSpLocks noChangeShapeType="1"/>
              <a:stCxn id="135" idx="0"/>
              <a:endCxn id="141" idx="4"/>
            </p:cNvCxnSpPr>
            <p:nvPr/>
          </p:nvCxnSpPr>
          <p:spPr bwMode="auto">
            <a:xfrm flipV="1">
              <a:off x="1836" y="799"/>
              <a:ext cx="227" cy="4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5" name="AutoShape 233"/>
            <p:cNvCxnSpPr>
              <a:cxnSpLocks noChangeShapeType="1"/>
              <a:stCxn id="136" idx="0"/>
              <a:endCxn id="142" idx="4"/>
            </p:cNvCxnSpPr>
            <p:nvPr/>
          </p:nvCxnSpPr>
          <p:spPr bwMode="auto">
            <a:xfrm flipV="1">
              <a:off x="2426" y="799"/>
              <a:ext cx="454" cy="4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6" name="AutoShape 234"/>
            <p:cNvCxnSpPr>
              <a:cxnSpLocks noChangeShapeType="1"/>
              <a:stCxn id="137" idx="0"/>
              <a:endCxn id="142" idx="4"/>
            </p:cNvCxnSpPr>
            <p:nvPr/>
          </p:nvCxnSpPr>
          <p:spPr bwMode="auto">
            <a:xfrm flipH="1" flipV="1">
              <a:off x="2880" y="799"/>
              <a:ext cx="136" cy="4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7" name="AutoShape 235"/>
            <p:cNvCxnSpPr>
              <a:cxnSpLocks noChangeShapeType="1"/>
              <a:stCxn id="138" idx="0"/>
              <a:endCxn id="143" idx="4"/>
            </p:cNvCxnSpPr>
            <p:nvPr/>
          </p:nvCxnSpPr>
          <p:spPr bwMode="auto">
            <a:xfrm flipV="1">
              <a:off x="3560" y="799"/>
              <a:ext cx="91" cy="4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8" name="AutoShape 236"/>
            <p:cNvCxnSpPr>
              <a:cxnSpLocks noChangeShapeType="1"/>
              <a:stCxn id="139" idx="0"/>
              <a:endCxn id="143" idx="4"/>
            </p:cNvCxnSpPr>
            <p:nvPr/>
          </p:nvCxnSpPr>
          <p:spPr bwMode="auto">
            <a:xfrm flipH="1" flipV="1">
              <a:off x="3651" y="799"/>
              <a:ext cx="408" cy="4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" name="AutoShape 237"/>
            <p:cNvCxnSpPr>
              <a:cxnSpLocks noChangeShapeType="1"/>
              <a:stCxn id="140" idx="0"/>
              <a:endCxn id="143" idx="4"/>
            </p:cNvCxnSpPr>
            <p:nvPr/>
          </p:nvCxnSpPr>
          <p:spPr bwMode="auto">
            <a:xfrm flipH="1" flipV="1">
              <a:off x="3651" y="799"/>
              <a:ext cx="907" cy="4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0" name="AutoShape 238"/>
            <p:cNvCxnSpPr>
              <a:cxnSpLocks noChangeShapeType="1"/>
              <a:stCxn id="141" idx="7"/>
              <a:endCxn id="144" idx="2"/>
            </p:cNvCxnSpPr>
            <p:nvPr/>
          </p:nvCxnSpPr>
          <p:spPr bwMode="auto">
            <a:xfrm flipV="1">
              <a:off x="2095" y="210"/>
              <a:ext cx="785" cy="5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1" name="AutoShape 239"/>
            <p:cNvCxnSpPr>
              <a:cxnSpLocks noChangeShapeType="1"/>
              <a:stCxn id="142" idx="0"/>
              <a:endCxn id="144" idx="2"/>
            </p:cNvCxnSpPr>
            <p:nvPr/>
          </p:nvCxnSpPr>
          <p:spPr bwMode="auto">
            <a:xfrm flipV="1">
              <a:off x="2880" y="210"/>
              <a:ext cx="0" cy="4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2" name="AutoShape 240"/>
            <p:cNvCxnSpPr>
              <a:cxnSpLocks noChangeShapeType="1"/>
              <a:stCxn id="143" idx="0"/>
              <a:endCxn id="144" idx="2"/>
            </p:cNvCxnSpPr>
            <p:nvPr/>
          </p:nvCxnSpPr>
          <p:spPr bwMode="auto">
            <a:xfrm flipH="1" flipV="1">
              <a:off x="2880" y="210"/>
              <a:ext cx="771" cy="4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43" name="AutoShape 252"/>
          <p:cNvSpPr>
            <a:spLocks noChangeArrowheads="1"/>
          </p:cNvSpPr>
          <p:nvPr/>
        </p:nvSpPr>
        <p:spPr bwMode="auto">
          <a:xfrm>
            <a:off x="6804025" y="260350"/>
            <a:ext cx="1512888" cy="360363"/>
          </a:xfrm>
          <a:prstGeom prst="wedgeRectCallout">
            <a:avLst>
              <a:gd name="adj1" fmla="val -191236"/>
              <a:gd name="adj2" fmla="val -407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/>
              <a:t>Max</a:t>
            </a:r>
          </a:p>
        </p:txBody>
      </p:sp>
      <p:sp>
        <p:nvSpPr>
          <p:cNvPr id="244" name="AutoShape 253"/>
          <p:cNvSpPr>
            <a:spLocks noChangeArrowheads="1"/>
          </p:cNvSpPr>
          <p:nvPr/>
        </p:nvSpPr>
        <p:spPr bwMode="auto">
          <a:xfrm>
            <a:off x="7451725" y="908050"/>
            <a:ext cx="1296988" cy="360363"/>
          </a:xfrm>
          <a:prstGeom prst="wedgeRectCallout">
            <a:avLst>
              <a:gd name="adj1" fmla="val -171421"/>
              <a:gd name="adj2" fmla="val 2929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/>
              <a:t>Min</a:t>
            </a:r>
          </a:p>
        </p:txBody>
      </p:sp>
      <p:sp>
        <p:nvSpPr>
          <p:cNvPr id="245" name="Rectangle 381"/>
          <p:cNvSpPr>
            <a:spLocks noChangeArrowheads="1"/>
          </p:cNvSpPr>
          <p:nvPr/>
        </p:nvSpPr>
        <p:spPr bwMode="auto">
          <a:xfrm>
            <a:off x="179388" y="5876925"/>
            <a:ext cx="144462" cy="714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" name="Text Box 382"/>
          <p:cNvSpPr txBox="1">
            <a:spLocks noChangeArrowheads="1"/>
          </p:cNvSpPr>
          <p:nvPr/>
        </p:nvSpPr>
        <p:spPr bwMode="auto">
          <a:xfrm>
            <a:off x="76200" y="51054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0</a:t>
            </a:r>
          </a:p>
        </p:txBody>
      </p:sp>
      <p:sp>
        <p:nvSpPr>
          <p:cNvPr id="247" name="Rectangle 383"/>
          <p:cNvSpPr>
            <a:spLocks noChangeArrowheads="1"/>
          </p:cNvSpPr>
          <p:nvPr/>
        </p:nvSpPr>
        <p:spPr bwMode="auto">
          <a:xfrm>
            <a:off x="395288" y="5881688"/>
            <a:ext cx="144462" cy="714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" name="Text Box 384"/>
          <p:cNvSpPr txBox="1">
            <a:spLocks noChangeArrowheads="1"/>
          </p:cNvSpPr>
          <p:nvPr/>
        </p:nvSpPr>
        <p:spPr bwMode="auto">
          <a:xfrm>
            <a:off x="381000" y="41910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0</a:t>
            </a:r>
          </a:p>
        </p:txBody>
      </p:sp>
      <p:sp>
        <p:nvSpPr>
          <p:cNvPr id="249" name="Rectangle 385"/>
          <p:cNvSpPr>
            <a:spLocks noChangeArrowheads="1"/>
          </p:cNvSpPr>
          <p:nvPr/>
        </p:nvSpPr>
        <p:spPr bwMode="auto">
          <a:xfrm>
            <a:off x="609600" y="5872163"/>
            <a:ext cx="144463" cy="714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" name="Text Box 386"/>
          <p:cNvSpPr txBox="1">
            <a:spLocks noChangeArrowheads="1"/>
          </p:cNvSpPr>
          <p:nvPr/>
        </p:nvSpPr>
        <p:spPr bwMode="auto">
          <a:xfrm>
            <a:off x="477838" y="5105400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-3</a:t>
            </a:r>
          </a:p>
        </p:txBody>
      </p:sp>
      <p:grpSp>
        <p:nvGrpSpPr>
          <p:cNvPr id="251" name="Group 395"/>
          <p:cNvGrpSpPr>
            <a:grpSpLocks/>
          </p:cNvGrpSpPr>
          <p:nvPr/>
        </p:nvGrpSpPr>
        <p:grpSpPr bwMode="auto">
          <a:xfrm>
            <a:off x="773113" y="5538788"/>
            <a:ext cx="220662" cy="252412"/>
            <a:chOff x="487" y="3489"/>
            <a:chExt cx="139" cy="159"/>
          </a:xfrm>
        </p:grpSpPr>
        <p:sp>
          <p:nvSpPr>
            <p:cNvPr id="252" name="Line 388"/>
            <p:cNvSpPr>
              <a:spLocks noChangeShapeType="1"/>
            </p:cNvSpPr>
            <p:nvPr/>
          </p:nvSpPr>
          <p:spPr bwMode="auto">
            <a:xfrm>
              <a:off x="489" y="3489"/>
              <a:ext cx="137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389"/>
            <p:cNvSpPr>
              <a:spLocks noChangeShapeType="1"/>
            </p:cNvSpPr>
            <p:nvPr/>
          </p:nvSpPr>
          <p:spPr bwMode="auto">
            <a:xfrm>
              <a:off x="487" y="3552"/>
              <a:ext cx="137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390"/>
            <p:cNvSpPr>
              <a:spLocks noChangeShapeType="1"/>
            </p:cNvSpPr>
            <p:nvPr/>
          </p:nvSpPr>
          <p:spPr bwMode="auto">
            <a:xfrm>
              <a:off x="487" y="3603"/>
              <a:ext cx="137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5" name="Rectangle 391"/>
          <p:cNvSpPr>
            <a:spLocks noChangeArrowheads="1"/>
          </p:cNvSpPr>
          <p:nvPr/>
        </p:nvSpPr>
        <p:spPr bwMode="auto">
          <a:xfrm>
            <a:off x="1047750" y="5881688"/>
            <a:ext cx="144463" cy="714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" name="Text Box 392"/>
          <p:cNvSpPr txBox="1">
            <a:spLocks noChangeArrowheads="1"/>
          </p:cNvSpPr>
          <p:nvPr/>
        </p:nvSpPr>
        <p:spPr bwMode="auto">
          <a:xfrm>
            <a:off x="914400" y="51054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3</a:t>
            </a:r>
          </a:p>
        </p:txBody>
      </p:sp>
      <p:sp>
        <p:nvSpPr>
          <p:cNvPr id="257" name="Text Box 393"/>
          <p:cNvSpPr txBox="1">
            <a:spLocks noChangeArrowheads="1"/>
          </p:cNvSpPr>
          <p:nvPr/>
        </p:nvSpPr>
        <p:spPr bwMode="auto">
          <a:xfrm>
            <a:off x="1066800" y="41910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3</a:t>
            </a:r>
          </a:p>
        </p:txBody>
      </p:sp>
      <p:sp>
        <p:nvSpPr>
          <p:cNvPr id="258" name="Text Box 405"/>
          <p:cNvSpPr txBox="1">
            <a:spLocks noChangeArrowheads="1"/>
          </p:cNvSpPr>
          <p:nvPr/>
        </p:nvSpPr>
        <p:spPr bwMode="auto">
          <a:xfrm>
            <a:off x="1079500" y="30480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0</a:t>
            </a:r>
          </a:p>
        </p:txBody>
      </p:sp>
      <p:grpSp>
        <p:nvGrpSpPr>
          <p:cNvPr id="259" name="Group 408"/>
          <p:cNvGrpSpPr>
            <a:grpSpLocks/>
          </p:cNvGrpSpPr>
          <p:nvPr/>
        </p:nvGrpSpPr>
        <p:grpSpPr bwMode="auto">
          <a:xfrm>
            <a:off x="1395413" y="4581525"/>
            <a:ext cx="433387" cy="142875"/>
            <a:chOff x="3424" y="1616"/>
            <a:chExt cx="273" cy="90"/>
          </a:xfrm>
        </p:grpSpPr>
        <p:sp>
          <p:nvSpPr>
            <p:cNvPr id="260" name="Line 409"/>
            <p:cNvSpPr>
              <a:spLocks noChangeShapeType="1"/>
            </p:cNvSpPr>
            <p:nvPr/>
          </p:nvSpPr>
          <p:spPr bwMode="auto">
            <a:xfrm>
              <a:off x="3424" y="1616"/>
              <a:ext cx="273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410"/>
            <p:cNvSpPr>
              <a:spLocks noChangeShapeType="1"/>
            </p:cNvSpPr>
            <p:nvPr/>
          </p:nvSpPr>
          <p:spPr bwMode="auto">
            <a:xfrm>
              <a:off x="3424" y="1661"/>
              <a:ext cx="273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2" name="Text Box 411"/>
          <p:cNvSpPr txBox="1">
            <a:spLocks noChangeArrowheads="1"/>
          </p:cNvSpPr>
          <p:nvPr/>
        </p:nvSpPr>
        <p:spPr bwMode="auto">
          <a:xfrm>
            <a:off x="1752600" y="20574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0</a:t>
            </a:r>
          </a:p>
        </p:txBody>
      </p:sp>
      <p:sp>
        <p:nvSpPr>
          <p:cNvPr id="263" name="Text Box 412"/>
          <p:cNvSpPr txBox="1">
            <a:spLocks noChangeArrowheads="1"/>
          </p:cNvSpPr>
          <p:nvPr/>
        </p:nvSpPr>
        <p:spPr bwMode="auto">
          <a:xfrm>
            <a:off x="2895600" y="11430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0</a:t>
            </a:r>
          </a:p>
        </p:txBody>
      </p:sp>
      <p:sp>
        <p:nvSpPr>
          <p:cNvPr id="264" name="Rectangle 413"/>
          <p:cNvSpPr>
            <a:spLocks noChangeArrowheads="1"/>
          </p:cNvSpPr>
          <p:nvPr/>
        </p:nvSpPr>
        <p:spPr bwMode="auto">
          <a:xfrm>
            <a:off x="2336800" y="5881688"/>
            <a:ext cx="144463" cy="714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" name="Text Box 414"/>
          <p:cNvSpPr txBox="1">
            <a:spLocks noChangeArrowheads="1"/>
          </p:cNvSpPr>
          <p:nvPr/>
        </p:nvSpPr>
        <p:spPr bwMode="auto">
          <a:xfrm>
            <a:off x="2133600" y="51054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5</a:t>
            </a:r>
          </a:p>
        </p:txBody>
      </p:sp>
      <p:sp>
        <p:nvSpPr>
          <p:cNvPr id="266" name="Line 415"/>
          <p:cNvSpPr>
            <a:spLocks noChangeShapeType="1"/>
          </p:cNvSpPr>
          <p:nvPr/>
        </p:nvSpPr>
        <p:spPr bwMode="auto">
          <a:xfrm>
            <a:off x="2146300" y="5200650"/>
            <a:ext cx="215900" cy="714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7" name="Rectangle 416"/>
          <p:cNvSpPr>
            <a:spLocks noChangeArrowheads="1"/>
          </p:cNvSpPr>
          <p:nvPr/>
        </p:nvSpPr>
        <p:spPr bwMode="auto">
          <a:xfrm>
            <a:off x="2551113" y="5881688"/>
            <a:ext cx="144462" cy="714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" name="Text Box 417"/>
          <p:cNvSpPr txBox="1">
            <a:spLocks noChangeArrowheads="1"/>
          </p:cNvSpPr>
          <p:nvPr/>
        </p:nvSpPr>
        <p:spPr bwMode="auto">
          <a:xfrm>
            <a:off x="2070100" y="48006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2</a:t>
            </a:r>
          </a:p>
        </p:txBody>
      </p:sp>
      <p:sp>
        <p:nvSpPr>
          <p:cNvPr id="269" name="Text Box 418"/>
          <p:cNvSpPr txBox="1">
            <a:spLocks noChangeArrowheads="1"/>
          </p:cNvSpPr>
          <p:nvPr/>
        </p:nvSpPr>
        <p:spPr bwMode="auto">
          <a:xfrm>
            <a:off x="1828800" y="41910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2</a:t>
            </a:r>
          </a:p>
        </p:txBody>
      </p:sp>
      <p:grpSp>
        <p:nvGrpSpPr>
          <p:cNvPr id="270" name="Group 419"/>
          <p:cNvGrpSpPr>
            <a:grpSpLocks/>
          </p:cNvGrpSpPr>
          <p:nvPr/>
        </p:nvGrpSpPr>
        <p:grpSpPr bwMode="auto">
          <a:xfrm>
            <a:off x="2309813" y="4572000"/>
            <a:ext cx="433387" cy="142875"/>
            <a:chOff x="3424" y="1616"/>
            <a:chExt cx="273" cy="90"/>
          </a:xfrm>
        </p:grpSpPr>
        <p:sp>
          <p:nvSpPr>
            <p:cNvPr id="271" name="Line 420"/>
            <p:cNvSpPr>
              <a:spLocks noChangeShapeType="1"/>
            </p:cNvSpPr>
            <p:nvPr/>
          </p:nvSpPr>
          <p:spPr bwMode="auto">
            <a:xfrm>
              <a:off x="3424" y="1616"/>
              <a:ext cx="273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421"/>
            <p:cNvSpPr>
              <a:spLocks noChangeShapeType="1"/>
            </p:cNvSpPr>
            <p:nvPr/>
          </p:nvSpPr>
          <p:spPr bwMode="auto">
            <a:xfrm>
              <a:off x="3424" y="1661"/>
              <a:ext cx="273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3" name="Text Box 422"/>
          <p:cNvSpPr txBox="1">
            <a:spLocks noChangeArrowheads="1"/>
          </p:cNvSpPr>
          <p:nvPr/>
        </p:nvSpPr>
        <p:spPr bwMode="auto">
          <a:xfrm>
            <a:off x="2057400" y="30480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2</a:t>
            </a:r>
          </a:p>
        </p:txBody>
      </p:sp>
      <p:sp>
        <p:nvSpPr>
          <p:cNvPr id="274" name="Text Box 423"/>
          <p:cNvSpPr txBox="1">
            <a:spLocks noChangeArrowheads="1"/>
          </p:cNvSpPr>
          <p:nvPr/>
        </p:nvSpPr>
        <p:spPr bwMode="auto">
          <a:xfrm>
            <a:off x="2590800" y="20574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2</a:t>
            </a:r>
          </a:p>
        </p:txBody>
      </p:sp>
      <p:grpSp>
        <p:nvGrpSpPr>
          <p:cNvPr id="275" name="Group 424"/>
          <p:cNvGrpSpPr>
            <a:grpSpLocks/>
          </p:cNvGrpSpPr>
          <p:nvPr/>
        </p:nvGrpSpPr>
        <p:grpSpPr bwMode="auto">
          <a:xfrm>
            <a:off x="2819400" y="2514600"/>
            <a:ext cx="433388" cy="142875"/>
            <a:chOff x="3424" y="1616"/>
            <a:chExt cx="273" cy="90"/>
          </a:xfrm>
        </p:grpSpPr>
        <p:sp>
          <p:nvSpPr>
            <p:cNvPr id="276" name="Line 425"/>
            <p:cNvSpPr>
              <a:spLocks noChangeShapeType="1"/>
            </p:cNvSpPr>
            <p:nvPr/>
          </p:nvSpPr>
          <p:spPr bwMode="auto">
            <a:xfrm>
              <a:off x="3424" y="1616"/>
              <a:ext cx="273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Line 426"/>
            <p:cNvSpPr>
              <a:spLocks noChangeShapeType="1"/>
            </p:cNvSpPr>
            <p:nvPr/>
          </p:nvSpPr>
          <p:spPr bwMode="auto">
            <a:xfrm>
              <a:off x="3424" y="1661"/>
              <a:ext cx="273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8" name="Text Box 427"/>
          <p:cNvSpPr txBox="1">
            <a:spLocks noChangeArrowheads="1"/>
          </p:cNvSpPr>
          <p:nvPr/>
        </p:nvSpPr>
        <p:spPr bwMode="auto">
          <a:xfrm>
            <a:off x="4203700" y="2286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0</a:t>
            </a:r>
          </a:p>
        </p:txBody>
      </p:sp>
      <p:sp>
        <p:nvSpPr>
          <p:cNvPr id="279" name="Rectangle 428"/>
          <p:cNvSpPr>
            <a:spLocks noChangeArrowheads="1"/>
          </p:cNvSpPr>
          <p:nvPr/>
        </p:nvSpPr>
        <p:spPr bwMode="auto">
          <a:xfrm>
            <a:off x="3636963" y="5872163"/>
            <a:ext cx="144462" cy="714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0" name="Text Box 429"/>
          <p:cNvSpPr txBox="1">
            <a:spLocks noChangeArrowheads="1"/>
          </p:cNvSpPr>
          <p:nvPr/>
        </p:nvSpPr>
        <p:spPr bwMode="auto">
          <a:xfrm>
            <a:off x="3441700" y="51054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5</a:t>
            </a:r>
          </a:p>
        </p:txBody>
      </p:sp>
      <p:sp>
        <p:nvSpPr>
          <p:cNvPr id="281" name="Rectangle 431"/>
          <p:cNvSpPr>
            <a:spLocks noChangeArrowheads="1"/>
          </p:cNvSpPr>
          <p:nvPr/>
        </p:nvSpPr>
        <p:spPr bwMode="auto">
          <a:xfrm>
            <a:off x="3867150" y="5867400"/>
            <a:ext cx="144463" cy="714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2" name="Line 432"/>
          <p:cNvSpPr>
            <a:spLocks noChangeShapeType="1"/>
          </p:cNvSpPr>
          <p:nvPr/>
        </p:nvSpPr>
        <p:spPr bwMode="auto">
          <a:xfrm>
            <a:off x="3460750" y="5200650"/>
            <a:ext cx="215900" cy="714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3" name="Text Box 433"/>
          <p:cNvSpPr txBox="1">
            <a:spLocks noChangeArrowheads="1"/>
          </p:cNvSpPr>
          <p:nvPr/>
        </p:nvSpPr>
        <p:spPr bwMode="auto">
          <a:xfrm>
            <a:off x="3403600" y="48006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1</a:t>
            </a:r>
          </a:p>
        </p:txBody>
      </p:sp>
      <p:sp>
        <p:nvSpPr>
          <p:cNvPr id="284" name="Text Box 434"/>
          <p:cNvSpPr txBox="1">
            <a:spLocks noChangeArrowheads="1"/>
          </p:cNvSpPr>
          <p:nvPr/>
        </p:nvSpPr>
        <p:spPr bwMode="auto">
          <a:xfrm>
            <a:off x="3276600" y="41910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1</a:t>
            </a:r>
          </a:p>
        </p:txBody>
      </p:sp>
      <p:sp>
        <p:nvSpPr>
          <p:cNvPr id="285" name="Rectangle 435"/>
          <p:cNvSpPr>
            <a:spLocks noChangeArrowheads="1"/>
          </p:cNvSpPr>
          <p:nvPr/>
        </p:nvSpPr>
        <p:spPr bwMode="auto">
          <a:xfrm>
            <a:off x="4065588" y="5867400"/>
            <a:ext cx="144462" cy="714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" name="Text Box 436"/>
          <p:cNvSpPr txBox="1">
            <a:spLocks noChangeArrowheads="1"/>
          </p:cNvSpPr>
          <p:nvPr/>
        </p:nvSpPr>
        <p:spPr bwMode="auto">
          <a:xfrm>
            <a:off x="3830638" y="5105400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-3</a:t>
            </a:r>
          </a:p>
        </p:txBody>
      </p:sp>
      <p:grpSp>
        <p:nvGrpSpPr>
          <p:cNvPr id="287" name="Group 437"/>
          <p:cNvGrpSpPr>
            <a:grpSpLocks/>
          </p:cNvGrpSpPr>
          <p:nvPr/>
        </p:nvGrpSpPr>
        <p:grpSpPr bwMode="auto">
          <a:xfrm>
            <a:off x="4191000" y="5486400"/>
            <a:ext cx="220663" cy="252413"/>
            <a:chOff x="487" y="3489"/>
            <a:chExt cx="139" cy="159"/>
          </a:xfrm>
        </p:grpSpPr>
        <p:sp>
          <p:nvSpPr>
            <p:cNvPr id="288" name="Line 438"/>
            <p:cNvSpPr>
              <a:spLocks noChangeShapeType="1"/>
            </p:cNvSpPr>
            <p:nvPr/>
          </p:nvSpPr>
          <p:spPr bwMode="auto">
            <a:xfrm>
              <a:off x="489" y="3489"/>
              <a:ext cx="137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Line 439"/>
            <p:cNvSpPr>
              <a:spLocks noChangeShapeType="1"/>
            </p:cNvSpPr>
            <p:nvPr/>
          </p:nvSpPr>
          <p:spPr bwMode="auto">
            <a:xfrm>
              <a:off x="487" y="3552"/>
              <a:ext cx="137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Line 440"/>
            <p:cNvSpPr>
              <a:spLocks noChangeShapeType="1"/>
            </p:cNvSpPr>
            <p:nvPr/>
          </p:nvSpPr>
          <p:spPr bwMode="auto">
            <a:xfrm>
              <a:off x="487" y="3603"/>
              <a:ext cx="137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1" name="Text Box 441"/>
          <p:cNvSpPr txBox="1">
            <a:spLocks noChangeArrowheads="1"/>
          </p:cNvSpPr>
          <p:nvPr/>
        </p:nvSpPr>
        <p:spPr bwMode="auto">
          <a:xfrm>
            <a:off x="3505200" y="31242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1</a:t>
            </a:r>
          </a:p>
        </p:txBody>
      </p:sp>
      <p:sp>
        <p:nvSpPr>
          <p:cNvPr id="292" name="Text Box 442"/>
          <p:cNvSpPr txBox="1">
            <a:spLocks noChangeArrowheads="1"/>
          </p:cNvSpPr>
          <p:nvPr/>
        </p:nvSpPr>
        <p:spPr bwMode="auto">
          <a:xfrm>
            <a:off x="3581400" y="21336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1</a:t>
            </a:r>
          </a:p>
        </p:txBody>
      </p:sp>
      <p:sp>
        <p:nvSpPr>
          <p:cNvPr id="293" name="Rectangle 443"/>
          <p:cNvSpPr>
            <a:spLocks noChangeArrowheads="1"/>
          </p:cNvSpPr>
          <p:nvPr/>
        </p:nvSpPr>
        <p:spPr bwMode="auto">
          <a:xfrm>
            <a:off x="4495800" y="5867400"/>
            <a:ext cx="144463" cy="714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" name="Text Box 444"/>
          <p:cNvSpPr txBox="1">
            <a:spLocks noChangeArrowheads="1"/>
          </p:cNvSpPr>
          <p:nvPr/>
        </p:nvSpPr>
        <p:spPr bwMode="auto">
          <a:xfrm>
            <a:off x="4211638" y="5105400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-5</a:t>
            </a:r>
          </a:p>
        </p:txBody>
      </p:sp>
      <p:grpSp>
        <p:nvGrpSpPr>
          <p:cNvPr id="295" name="Group 445"/>
          <p:cNvGrpSpPr>
            <a:grpSpLocks/>
          </p:cNvGrpSpPr>
          <p:nvPr/>
        </p:nvGrpSpPr>
        <p:grpSpPr bwMode="auto">
          <a:xfrm>
            <a:off x="4591050" y="5486400"/>
            <a:ext cx="220663" cy="252413"/>
            <a:chOff x="487" y="3489"/>
            <a:chExt cx="139" cy="159"/>
          </a:xfrm>
        </p:grpSpPr>
        <p:sp>
          <p:nvSpPr>
            <p:cNvPr id="296" name="Line 446"/>
            <p:cNvSpPr>
              <a:spLocks noChangeShapeType="1"/>
            </p:cNvSpPr>
            <p:nvPr/>
          </p:nvSpPr>
          <p:spPr bwMode="auto">
            <a:xfrm>
              <a:off x="489" y="3489"/>
              <a:ext cx="137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Line 447"/>
            <p:cNvSpPr>
              <a:spLocks noChangeShapeType="1"/>
            </p:cNvSpPr>
            <p:nvPr/>
          </p:nvSpPr>
          <p:spPr bwMode="auto">
            <a:xfrm>
              <a:off x="487" y="3552"/>
              <a:ext cx="137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Line 448"/>
            <p:cNvSpPr>
              <a:spLocks noChangeShapeType="1"/>
            </p:cNvSpPr>
            <p:nvPr/>
          </p:nvSpPr>
          <p:spPr bwMode="auto">
            <a:xfrm>
              <a:off x="487" y="3603"/>
              <a:ext cx="137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9" name="Text Box 449"/>
          <p:cNvSpPr txBox="1">
            <a:spLocks noChangeArrowheads="1"/>
          </p:cNvSpPr>
          <p:nvPr/>
        </p:nvSpPr>
        <p:spPr bwMode="auto">
          <a:xfrm>
            <a:off x="3983038" y="4191000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-5</a:t>
            </a:r>
          </a:p>
        </p:txBody>
      </p:sp>
      <p:sp>
        <p:nvSpPr>
          <p:cNvPr id="300" name="Text Box 450"/>
          <p:cNvSpPr txBox="1">
            <a:spLocks noChangeArrowheads="1"/>
          </p:cNvSpPr>
          <p:nvPr/>
        </p:nvSpPr>
        <p:spPr bwMode="auto">
          <a:xfrm>
            <a:off x="4211638" y="3124200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-5</a:t>
            </a:r>
          </a:p>
        </p:txBody>
      </p:sp>
      <p:grpSp>
        <p:nvGrpSpPr>
          <p:cNvPr id="301" name="Group 451"/>
          <p:cNvGrpSpPr>
            <a:grpSpLocks/>
          </p:cNvGrpSpPr>
          <p:nvPr/>
        </p:nvGrpSpPr>
        <p:grpSpPr bwMode="auto">
          <a:xfrm>
            <a:off x="4495800" y="3644900"/>
            <a:ext cx="433388" cy="215900"/>
            <a:chOff x="2607" y="2296"/>
            <a:chExt cx="273" cy="136"/>
          </a:xfrm>
        </p:grpSpPr>
        <p:sp>
          <p:nvSpPr>
            <p:cNvPr id="302" name="Line 452"/>
            <p:cNvSpPr>
              <a:spLocks noChangeShapeType="1"/>
            </p:cNvSpPr>
            <p:nvPr/>
          </p:nvSpPr>
          <p:spPr bwMode="auto">
            <a:xfrm>
              <a:off x="2607" y="2342"/>
              <a:ext cx="273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Line 453"/>
            <p:cNvSpPr>
              <a:spLocks noChangeShapeType="1"/>
            </p:cNvSpPr>
            <p:nvPr/>
          </p:nvSpPr>
          <p:spPr bwMode="auto">
            <a:xfrm>
              <a:off x="2607" y="2387"/>
              <a:ext cx="273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" name="Line 454"/>
            <p:cNvSpPr>
              <a:spLocks noChangeShapeType="1"/>
            </p:cNvSpPr>
            <p:nvPr/>
          </p:nvSpPr>
          <p:spPr bwMode="auto">
            <a:xfrm>
              <a:off x="2607" y="2296"/>
              <a:ext cx="273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5" name="Text Box 455"/>
          <p:cNvSpPr txBox="1">
            <a:spLocks noChangeArrowheads="1"/>
          </p:cNvSpPr>
          <p:nvPr/>
        </p:nvSpPr>
        <p:spPr bwMode="auto">
          <a:xfrm>
            <a:off x="4267200" y="11430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1</a:t>
            </a:r>
          </a:p>
        </p:txBody>
      </p:sp>
      <p:sp>
        <p:nvSpPr>
          <p:cNvPr id="306" name="Rectangle 456"/>
          <p:cNvSpPr>
            <a:spLocks noChangeArrowheads="1"/>
          </p:cNvSpPr>
          <p:nvPr/>
        </p:nvSpPr>
        <p:spPr bwMode="auto">
          <a:xfrm>
            <a:off x="5353050" y="5867400"/>
            <a:ext cx="144463" cy="714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" name="Text Box 457"/>
          <p:cNvSpPr txBox="1">
            <a:spLocks noChangeArrowheads="1"/>
          </p:cNvSpPr>
          <p:nvPr/>
        </p:nvSpPr>
        <p:spPr bwMode="auto">
          <a:xfrm>
            <a:off x="5041900" y="51054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2</a:t>
            </a:r>
          </a:p>
        </p:txBody>
      </p:sp>
      <p:sp>
        <p:nvSpPr>
          <p:cNvPr id="308" name="Text Box 458"/>
          <p:cNvSpPr txBox="1">
            <a:spLocks noChangeArrowheads="1"/>
          </p:cNvSpPr>
          <p:nvPr/>
        </p:nvSpPr>
        <p:spPr bwMode="auto">
          <a:xfrm>
            <a:off x="4965700" y="41910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2</a:t>
            </a:r>
          </a:p>
        </p:txBody>
      </p:sp>
      <p:sp>
        <p:nvSpPr>
          <p:cNvPr id="309" name="Text Box 459"/>
          <p:cNvSpPr txBox="1">
            <a:spLocks noChangeArrowheads="1"/>
          </p:cNvSpPr>
          <p:nvPr/>
        </p:nvSpPr>
        <p:spPr bwMode="auto">
          <a:xfrm>
            <a:off x="4876800" y="31242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2</a:t>
            </a:r>
          </a:p>
        </p:txBody>
      </p:sp>
      <p:sp>
        <p:nvSpPr>
          <p:cNvPr id="310" name="Text Box 460"/>
          <p:cNvSpPr txBox="1">
            <a:spLocks noChangeArrowheads="1"/>
          </p:cNvSpPr>
          <p:nvPr/>
        </p:nvSpPr>
        <p:spPr bwMode="auto">
          <a:xfrm>
            <a:off x="4508500" y="21336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2</a:t>
            </a:r>
          </a:p>
        </p:txBody>
      </p:sp>
      <p:sp>
        <p:nvSpPr>
          <p:cNvPr id="311" name="Line 462"/>
          <p:cNvSpPr>
            <a:spLocks noChangeShapeType="1"/>
          </p:cNvSpPr>
          <p:nvPr/>
        </p:nvSpPr>
        <p:spPr bwMode="auto">
          <a:xfrm>
            <a:off x="4222750" y="328613"/>
            <a:ext cx="215900" cy="714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2" name="Text Box 463"/>
          <p:cNvSpPr txBox="1">
            <a:spLocks noChangeArrowheads="1"/>
          </p:cNvSpPr>
          <p:nvPr/>
        </p:nvSpPr>
        <p:spPr bwMode="auto">
          <a:xfrm>
            <a:off x="4343400" y="4572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1</a:t>
            </a:r>
          </a:p>
        </p:txBody>
      </p:sp>
      <p:sp>
        <p:nvSpPr>
          <p:cNvPr id="313" name="Rectangle 464"/>
          <p:cNvSpPr>
            <a:spLocks noChangeArrowheads="1"/>
          </p:cNvSpPr>
          <p:nvPr/>
        </p:nvSpPr>
        <p:spPr bwMode="auto">
          <a:xfrm>
            <a:off x="5570538" y="5867400"/>
            <a:ext cx="144462" cy="714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" name="Text Box 465"/>
          <p:cNvSpPr txBox="1">
            <a:spLocks noChangeArrowheads="1"/>
          </p:cNvSpPr>
          <p:nvPr/>
        </p:nvSpPr>
        <p:spPr bwMode="auto">
          <a:xfrm>
            <a:off x="5334000" y="51054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3</a:t>
            </a:r>
          </a:p>
        </p:txBody>
      </p:sp>
      <p:sp>
        <p:nvSpPr>
          <p:cNvPr id="315" name="Text Box 466"/>
          <p:cNvSpPr txBox="1">
            <a:spLocks noChangeArrowheads="1"/>
          </p:cNvSpPr>
          <p:nvPr/>
        </p:nvSpPr>
        <p:spPr bwMode="auto">
          <a:xfrm>
            <a:off x="5562600" y="41910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3</a:t>
            </a:r>
          </a:p>
        </p:txBody>
      </p:sp>
      <p:sp>
        <p:nvSpPr>
          <p:cNvPr id="316" name="Rectangle 467"/>
          <p:cNvSpPr>
            <a:spLocks noChangeArrowheads="1"/>
          </p:cNvSpPr>
          <p:nvPr/>
        </p:nvSpPr>
        <p:spPr bwMode="auto">
          <a:xfrm>
            <a:off x="5799138" y="5867400"/>
            <a:ext cx="144462" cy="714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" name="Text Box 468"/>
          <p:cNvSpPr txBox="1">
            <a:spLocks noChangeArrowheads="1"/>
          </p:cNvSpPr>
          <p:nvPr/>
        </p:nvSpPr>
        <p:spPr bwMode="auto">
          <a:xfrm>
            <a:off x="5638800" y="5105400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-3</a:t>
            </a:r>
          </a:p>
        </p:txBody>
      </p:sp>
      <p:grpSp>
        <p:nvGrpSpPr>
          <p:cNvPr id="318" name="Group 469"/>
          <p:cNvGrpSpPr>
            <a:grpSpLocks/>
          </p:cNvGrpSpPr>
          <p:nvPr/>
        </p:nvGrpSpPr>
        <p:grpSpPr bwMode="auto">
          <a:xfrm>
            <a:off x="5932488" y="5486400"/>
            <a:ext cx="220662" cy="252413"/>
            <a:chOff x="487" y="3489"/>
            <a:chExt cx="139" cy="159"/>
          </a:xfrm>
        </p:grpSpPr>
        <p:sp>
          <p:nvSpPr>
            <p:cNvPr id="319" name="Line 470"/>
            <p:cNvSpPr>
              <a:spLocks noChangeShapeType="1"/>
            </p:cNvSpPr>
            <p:nvPr/>
          </p:nvSpPr>
          <p:spPr bwMode="auto">
            <a:xfrm>
              <a:off x="489" y="3489"/>
              <a:ext cx="137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Line 471"/>
            <p:cNvSpPr>
              <a:spLocks noChangeShapeType="1"/>
            </p:cNvSpPr>
            <p:nvPr/>
          </p:nvSpPr>
          <p:spPr bwMode="auto">
            <a:xfrm>
              <a:off x="487" y="3552"/>
              <a:ext cx="137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" name="Line 472"/>
            <p:cNvSpPr>
              <a:spLocks noChangeShapeType="1"/>
            </p:cNvSpPr>
            <p:nvPr/>
          </p:nvSpPr>
          <p:spPr bwMode="auto">
            <a:xfrm>
              <a:off x="487" y="3603"/>
              <a:ext cx="137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2" name="Text Box 473"/>
          <p:cNvSpPr txBox="1">
            <a:spLocks noChangeArrowheads="1"/>
          </p:cNvSpPr>
          <p:nvPr/>
        </p:nvSpPr>
        <p:spPr bwMode="auto">
          <a:xfrm>
            <a:off x="5486400" y="31242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3</a:t>
            </a:r>
          </a:p>
        </p:txBody>
      </p:sp>
      <p:sp>
        <p:nvSpPr>
          <p:cNvPr id="323" name="Text Box 474"/>
          <p:cNvSpPr txBox="1">
            <a:spLocks noChangeArrowheads="1"/>
          </p:cNvSpPr>
          <p:nvPr/>
        </p:nvSpPr>
        <p:spPr bwMode="auto">
          <a:xfrm>
            <a:off x="5410200" y="21336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3</a:t>
            </a:r>
          </a:p>
        </p:txBody>
      </p:sp>
      <p:sp>
        <p:nvSpPr>
          <p:cNvPr id="324" name="Rectangle 475"/>
          <p:cNvSpPr>
            <a:spLocks noChangeArrowheads="1"/>
          </p:cNvSpPr>
          <p:nvPr/>
        </p:nvSpPr>
        <p:spPr bwMode="auto">
          <a:xfrm>
            <a:off x="6229350" y="5867400"/>
            <a:ext cx="144463" cy="714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5" name="Text Box 476"/>
          <p:cNvSpPr txBox="1">
            <a:spLocks noChangeArrowheads="1"/>
          </p:cNvSpPr>
          <p:nvPr/>
        </p:nvSpPr>
        <p:spPr bwMode="auto">
          <a:xfrm>
            <a:off x="6019800" y="5105400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-1</a:t>
            </a:r>
          </a:p>
        </p:txBody>
      </p:sp>
      <p:grpSp>
        <p:nvGrpSpPr>
          <p:cNvPr id="326" name="Group 477"/>
          <p:cNvGrpSpPr>
            <a:grpSpLocks/>
          </p:cNvGrpSpPr>
          <p:nvPr/>
        </p:nvGrpSpPr>
        <p:grpSpPr bwMode="auto">
          <a:xfrm>
            <a:off x="6351588" y="5486400"/>
            <a:ext cx="220662" cy="252413"/>
            <a:chOff x="487" y="3489"/>
            <a:chExt cx="139" cy="159"/>
          </a:xfrm>
        </p:grpSpPr>
        <p:sp>
          <p:nvSpPr>
            <p:cNvPr id="327" name="Line 478"/>
            <p:cNvSpPr>
              <a:spLocks noChangeShapeType="1"/>
            </p:cNvSpPr>
            <p:nvPr/>
          </p:nvSpPr>
          <p:spPr bwMode="auto">
            <a:xfrm>
              <a:off x="489" y="3489"/>
              <a:ext cx="137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" name="Line 479"/>
            <p:cNvSpPr>
              <a:spLocks noChangeShapeType="1"/>
            </p:cNvSpPr>
            <p:nvPr/>
          </p:nvSpPr>
          <p:spPr bwMode="auto">
            <a:xfrm>
              <a:off x="487" y="3552"/>
              <a:ext cx="137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" name="Line 480"/>
            <p:cNvSpPr>
              <a:spLocks noChangeShapeType="1"/>
            </p:cNvSpPr>
            <p:nvPr/>
          </p:nvSpPr>
          <p:spPr bwMode="auto">
            <a:xfrm>
              <a:off x="487" y="3603"/>
              <a:ext cx="137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0" name="Text Box 481"/>
          <p:cNvSpPr txBox="1">
            <a:spLocks noChangeArrowheads="1"/>
          </p:cNvSpPr>
          <p:nvPr/>
        </p:nvSpPr>
        <p:spPr bwMode="auto">
          <a:xfrm>
            <a:off x="6076950" y="4191000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-1</a:t>
            </a:r>
          </a:p>
        </p:txBody>
      </p:sp>
      <p:sp>
        <p:nvSpPr>
          <p:cNvPr id="331" name="Rectangle 482"/>
          <p:cNvSpPr>
            <a:spLocks noChangeArrowheads="1"/>
          </p:cNvSpPr>
          <p:nvPr/>
        </p:nvSpPr>
        <p:spPr bwMode="auto">
          <a:xfrm>
            <a:off x="6656388" y="5867400"/>
            <a:ext cx="144462" cy="714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" name="Text Box 483"/>
          <p:cNvSpPr txBox="1">
            <a:spLocks noChangeArrowheads="1"/>
          </p:cNvSpPr>
          <p:nvPr/>
        </p:nvSpPr>
        <p:spPr bwMode="auto">
          <a:xfrm>
            <a:off x="6489700" y="51054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0</a:t>
            </a:r>
          </a:p>
        </p:txBody>
      </p:sp>
      <p:grpSp>
        <p:nvGrpSpPr>
          <p:cNvPr id="333" name="Group 484"/>
          <p:cNvGrpSpPr>
            <a:grpSpLocks/>
          </p:cNvGrpSpPr>
          <p:nvPr/>
        </p:nvGrpSpPr>
        <p:grpSpPr bwMode="auto">
          <a:xfrm>
            <a:off x="6789738" y="5486400"/>
            <a:ext cx="220662" cy="252413"/>
            <a:chOff x="487" y="3489"/>
            <a:chExt cx="139" cy="159"/>
          </a:xfrm>
        </p:grpSpPr>
        <p:sp>
          <p:nvSpPr>
            <p:cNvPr id="334" name="Line 485"/>
            <p:cNvSpPr>
              <a:spLocks noChangeShapeType="1"/>
            </p:cNvSpPr>
            <p:nvPr/>
          </p:nvSpPr>
          <p:spPr bwMode="auto">
            <a:xfrm>
              <a:off x="489" y="3489"/>
              <a:ext cx="137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" name="Line 486"/>
            <p:cNvSpPr>
              <a:spLocks noChangeShapeType="1"/>
            </p:cNvSpPr>
            <p:nvPr/>
          </p:nvSpPr>
          <p:spPr bwMode="auto">
            <a:xfrm>
              <a:off x="487" y="3552"/>
              <a:ext cx="137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" name="Line 487"/>
            <p:cNvSpPr>
              <a:spLocks noChangeShapeType="1"/>
            </p:cNvSpPr>
            <p:nvPr/>
          </p:nvSpPr>
          <p:spPr bwMode="auto">
            <a:xfrm>
              <a:off x="487" y="3603"/>
              <a:ext cx="137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7" name="Line 488"/>
          <p:cNvSpPr>
            <a:spLocks noChangeShapeType="1"/>
          </p:cNvSpPr>
          <p:nvPr/>
        </p:nvSpPr>
        <p:spPr bwMode="auto">
          <a:xfrm>
            <a:off x="6134100" y="4271963"/>
            <a:ext cx="215900" cy="714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8" name="Text Box 489"/>
          <p:cNvSpPr txBox="1">
            <a:spLocks noChangeArrowheads="1"/>
          </p:cNvSpPr>
          <p:nvPr/>
        </p:nvSpPr>
        <p:spPr bwMode="auto">
          <a:xfrm>
            <a:off x="6096000" y="39624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0</a:t>
            </a:r>
          </a:p>
        </p:txBody>
      </p:sp>
      <p:sp>
        <p:nvSpPr>
          <p:cNvPr id="339" name="Text Box 490"/>
          <p:cNvSpPr txBox="1">
            <a:spLocks noChangeArrowheads="1"/>
          </p:cNvSpPr>
          <p:nvPr/>
        </p:nvSpPr>
        <p:spPr bwMode="auto">
          <a:xfrm>
            <a:off x="6019800" y="31242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0</a:t>
            </a:r>
          </a:p>
        </p:txBody>
      </p:sp>
      <p:sp>
        <p:nvSpPr>
          <p:cNvPr id="340" name="Text Box 491"/>
          <p:cNvSpPr txBox="1">
            <a:spLocks noChangeArrowheads="1"/>
          </p:cNvSpPr>
          <p:nvPr/>
        </p:nvSpPr>
        <p:spPr bwMode="auto">
          <a:xfrm>
            <a:off x="5486400" y="12192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3</a:t>
            </a:r>
          </a:p>
        </p:txBody>
      </p:sp>
      <p:sp>
        <p:nvSpPr>
          <p:cNvPr id="341" name="Rectangle 492"/>
          <p:cNvSpPr>
            <a:spLocks noChangeArrowheads="1"/>
          </p:cNvSpPr>
          <p:nvPr/>
        </p:nvSpPr>
        <p:spPr bwMode="auto">
          <a:xfrm>
            <a:off x="7094538" y="5867400"/>
            <a:ext cx="144462" cy="714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2" name="Text Box 493"/>
          <p:cNvSpPr txBox="1">
            <a:spLocks noChangeArrowheads="1"/>
          </p:cNvSpPr>
          <p:nvPr/>
        </p:nvSpPr>
        <p:spPr bwMode="auto">
          <a:xfrm>
            <a:off x="6946900" y="51054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4</a:t>
            </a:r>
          </a:p>
        </p:txBody>
      </p:sp>
      <p:sp>
        <p:nvSpPr>
          <p:cNvPr id="343" name="Rectangle 494"/>
          <p:cNvSpPr>
            <a:spLocks noChangeArrowheads="1"/>
          </p:cNvSpPr>
          <p:nvPr/>
        </p:nvSpPr>
        <p:spPr bwMode="auto">
          <a:xfrm>
            <a:off x="7323138" y="5867400"/>
            <a:ext cx="144462" cy="714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4" name="Text Box 495"/>
          <p:cNvSpPr txBox="1">
            <a:spLocks noChangeArrowheads="1"/>
          </p:cNvSpPr>
          <p:nvPr/>
        </p:nvSpPr>
        <p:spPr bwMode="auto">
          <a:xfrm>
            <a:off x="6781800" y="41910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4</a:t>
            </a:r>
          </a:p>
        </p:txBody>
      </p:sp>
      <p:sp>
        <p:nvSpPr>
          <p:cNvPr id="345" name="Text Box 496"/>
          <p:cNvSpPr txBox="1">
            <a:spLocks noChangeArrowheads="1"/>
          </p:cNvSpPr>
          <p:nvPr/>
        </p:nvSpPr>
        <p:spPr bwMode="auto">
          <a:xfrm>
            <a:off x="6565900" y="31242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4</a:t>
            </a:r>
          </a:p>
        </p:txBody>
      </p:sp>
      <p:sp>
        <p:nvSpPr>
          <p:cNvPr id="346" name="Text Box 497"/>
          <p:cNvSpPr txBox="1">
            <a:spLocks noChangeArrowheads="1"/>
          </p:cNvSpPr>
          <p:nvPr/>
        </p:nvSpPr>
        <p:spPr bwMode="auto">
          <a:xfrm>
            <a:off x="6172200" y="21336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4</a:t>
            </a:r>
          </a:p>
        </p:txBody>
      </p:sp>
      <p:grpSp>
        <p:nvGrpSpPr>
          <p:cNvPr id="347" name="Group 502"/>
          <p:cNvGrpSpPr>
            <a:grpSpLocks/>
          </p:cNvGrpSpPr>
          <p:nvPr/>
        </p:nvGrpSpPr>
        <p:grpSpPr bwMode="auto">
          <a:xfrm>
            <a:off x="6691313" y="2514600"/>
            <a:ext cx="433387" cy="142875"/>
            <a:chOff x="3424" y="1616"/>
            <a:chExt cx="273" cy="90"/>
          </a:xfrm>
        </p:grpSpPr>
        <p:sp>
          <p:nvSpPr>
            <p:cNvPr id="348" name="Line 503"/>
            <p:cNvSpPr>
              <a:spLocks noChangeShapeType="1"/>
            </p:cNvSpPr>
            <p:nvPr/>
          </p:nvSpPr>
          <p:spPr bwMode="auto">
            <a:xfrm>
              <a:off x="3424" y="1616"/>
              <a:ext cx="273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" name="Line 504"/>
            <p:cNvSpPr>
              <a:spLocks noChangeShapeType="1"/>
            </p:cNvSpPr>
            <p:nvPr/>
          </p:nvSpPr>
          <p:spPr bwMode="auto">
            <a:xfrm>
              <a:off x="3424" y="1661"/>
              <a:ext cx="273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0" name="Rectangle 505"/>
          <p:cNvSpPr>
            <a:spLocks noChangeArrowheads="1"/>
          </p:cNvSpPr>
          <p:nvPr/>
        </p:nvSpPr>
        <p:spPr bwMode="auto">
          <a:xfrm>
            <a:off x="7962900" y="5867400"/>
            <a:ext cx="144463" cy="714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1" name="Text Box 506"/>
          <p:cNvSpPr txBox="1">
            <a:spLocks noChangeArrowheads="1"/>
          </p:cNvSpPr>
          <p:nvPr/>
        </p:nvSpPr>
        <p:spPr bwMode="auto">
          <a:xfrm>
            <a:off x="7772400" y="5105400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-1</a:t>
            </a:r>
          </a:p>
        </p:txBody>
      </p:sp>
      <p:grpSp>
        <p:nvGrpSpPr>
          <p:cNvPr id="352" name="Group 507"/>
          <p:cNvGrpSpPr>
            <a:grpSpLocks/>
          </p:cNvGrpSpPr>
          <p:nvPr/>
        </p:nvGrpSpPr>
        <p:grpSpPr bwMode="auto">
          <a:xfrm>
            <a:off x="8085138" y="5486400"/>
            <a:ext cx="220662" cy="252413"/>
            <a:chOff x="487" y="3489"/>
            <a:chExt cx="139" cy="159"/>
          </a:xfrm>
        </p:grpSpPr>
        <p:sp>
          <p:nvSpPr>
            <p:cNvPr id="353" name="Line 508"/>
            <p:cNvSpPr>
              <a:spLocks noChangeShapeType="1"/>
            </p:cNvSpPr>
            <p:nvPr/>
          </p:nvSpPr>
          <p:spPr bwMode="auto">
            <a:xfrm>
              <a:off x="489" y="3489"/>
              <a:ext cx="137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4" name="Line 509"/>
            <p:cNvSpPr>
              <a:spLocks noChangeShapeType="1"/>
            </p:cNvSpPr>
            <p:nvPr/>
          </p:nvSpPr>
          <p:spPr bwMode="auto">
            <a:xfrm>
              <a:off x="487" y="3552"/>
              <a:ext cx="137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" name="Line 510"/>
            <p:cNvSpPr>
              <a:spLocks noChangeShapeType="1"/>
            </p:cNvSpPr>
            <p:nvPr/>
          </p:nvSpPr>
          <p:spPr bwMode="auto">
            <a:xfrm>
              <a:off x="487" y="3603"/>
              <a:ext cx="137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6" name="Text Box 511"/>
          <p:cNvSpPr txBox="1">
            <a:spLocks noChangeArrowheads="1"/>
          </p:cNvSpPr>
          <p:nvPr/>
        </p:nvSpPr>
        <p:spPr bwMode="auto">
          <a:xfrm>
            <a:off x="7581900" y="4191000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-1</a:t>
            </a:r>
          </a:p>
        </p:txBody>
      </p:sp>
      <p:sp>
        <p:nvSpPr>
          <p:cNvPr id="357" name="Text Box 512"/>
          <p:cNvSpPr txBox="1">
            <a:spLocks noChangeArrowheads="1"/>
          </p:cNvSpPr>
          <p:nvPr/>
        </p:nvSpPr>
        <p:spPr bwMode="auto">
          <a:xfrm>
            <a:off x="7524750" y="3124200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-1</a:t>
            </a:r>
          </a:p>
        </p:txBody>
      </p:sp>
      <p:grpSp>
        <p:nvGrpSpPr>
          <p:cNvPr id="358" name="Group 513"/>
          <p:cNvGrpSpPr>
            <a:grpSpLocks/>
          </p:cNvGrpSpPr>
          <p:nvPr/>
        </p:nvGrpSpPr>
        <p:grpSpPr bwMode="auto">
          <a:xfrm>
            <a:off x="7948613" y="3657600"/>
            <a:ext cx="433387" cy="215900"/>
            <a:chOff x="2607" y="2296"/>
            <a:chExt cx="273" cy="136"/>
          </a:xfrm>
        </p:grpSpPr>
        <p:sp>
          <p:nvSpPr>
            <p:cNvPr id="359" name="Line 514"/>
            <p:cNvSpPr>
              <a:spLocks noChangeShapeType="1"/>
            </p:cNvSpPr>
            <p:nvPr/>
          </p:nvSpPr>
          <p:spPr bwMode="auto">
            <a:xfrm>
              <a:off x="2607" y="2342"/>
              <a:ext cx="273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" name="Line 515"/>
            <p:cNvSpPr>
              <a:spLocks noChangeShapeType="1"/>
            </p:cNvSpPr>
            <p:nvPr/>
          </p:nvSpPr>
          <p:spPr bwMode="auto">
            <a:xfrm>
              <a:off x="2607" y="2387"/>
              <a:ext cx="273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" name="Line 516"/>
            <p:cNvSpPr>
              <a:spLocks noChangeShapeType="1"/>
            </p:cNvSpPr>
            <p:nvPr/>
          </p:nvSpPr>
          <p:spPr bwMode="auto">
            <a:xfrm>
              <a:off x="2607" y="2296"/>
              <a:ext cx="273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2" name="Text Box 517"/>
          <p:cNvSpPr txBox="1">
            <a:spLocks noChangeArrowheads="1"/>
          </p:cNvSpPr>
          <p:nvPr/>
        </p:nvSpPr>
        <p:spPr bwMode="auto">
          <a:xfrm>
            <a:off x="6954838" y="2133600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-1</a:t>
            </a:r>
          </a:p>
        </p:txBody>
      </p:sp>
      <p:sp>
        <p:nvSpPr>
          <p:cNvPr id="363" name="Line 518"/>
          <p:cNvSpPr>
            <a:spLocks noChangeShapeType="1"/>
          </p:cNvSpPr>
          <p:nvPr/>
        </p:nvSpPr>
        <p:spPr bwMode="auto">
          <a:xfrm>
            <a:off x="5518150" y="1319213"/>
            <a:ext cx="215900" cy="714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4" name="Text Box 519"/>
          <p:cNvSpPr txBox="1">
            <a:spLocks noChangeArrowheads="1"/>
          </p:cNvSpPr>
          <p:nvPr/>
        </p:nvSpPr>
        <p:spPr bwMode="auto">
          <a:xfrm>
            <a:off x="5410200" y="990600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1400"/>
              <a:t>-1</a:t>
            </a:r>
          </a:p>
        </p:txBody>
      </p:sp>
      <p:sp>
        <p:nvSpPr>
          <p:cNvPr id="365" name="AutoShape 520"/>
          <p:cNvSpPr>
            <a:spLocks noChangeArrowheads="1"/>
          </p:cNvSpPr>
          <p:nvPr/>
        </p:nvSpPr>
        <p:spPr bwMode="auto">
          <a:xfrm>
            <a:off x="4284663" y="692150"/>
            <a:ext cx="287337" cy="360363"/>
          </a:xfrm>
          <a:prstGeom prst="downArrow">
            <a:avLst>
              <a:gd name="adj1" fmla="val 50000"/>
              <a:gd name="adj2" fmla="val 31354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" name="AutoShape 522"/>
          <p:cNvSpPr>
            <a:spLocks noChangeArrowheads="1"/>
          </p:cNvSpPr>
          <p:nvPr/>
        </p:nvSpPr>
        <p:spPr bwMode="auto">
          <a:xfrm>
            <a:off x="304800" y="1295400"/>
            <a:ext cx="1524000" cy="533400"/>
          </a:xfrm>
          <a:prstGeom prst="wedgeRoundRectCallout">
            <a:avLst>
              <a:gd name="adj1" fmla="val 117500"/>
              <a:gd name="adj2" fmla="val 17946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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剪枝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8" name="AutoShape 523"/>
          <p:cNvSpPr>
            <a:spLocks noChangeArrowheads="1"/>
          </p:cNvSpPr>
          <p:nvPr/>
        </p:nvSpPr>
        <p:spPr bwMode="auto">
          <a:xfrm>
            <a:off x="7543800" y="1752600"/>
            <a:ext cx="1295400" cy="533400"/>
          </a:xfrm>
          <a:prstGeom prst="wedgeRoundRectCallout">
            <a:avLst>
              <a:gd name="adj1" fmla="val -736"/>
              <a:gd name="adj2" fmla="val 30833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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剪枝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 animBg="1"/>
      <p:bldP spid="246" grpId="0" autoUpdateAnimBg="0"/>
      <p:bldP spid="247" grpId="0" animBg="1"/>
      <p:bldP spid="248" grpId="0" autoUpdateAnimBg="0"/>
      <p:bldP spid="249" grpId="0" animBg="1"/>
      <p:bldP spid="250" grpId="0" autoUpdateAnimBg="0"/>
      <p:bldP spid="255" grpId="0" animBg="1"/>
      <p:bldP spid="256" grpId="0" autoUpdateAnimBg="0"/>
      <p:bldP spid="257" grpId="0" autoUpdateAnimBg="0"/>
      <p:bldP spid="258" grpId="0" autoUpdateAnimBg="0"/>
      <p:bldP spid="262" grpId="0" autoUpdateAnimBg="0"/>
      <p:bldP spid="263" grpId="0" autoUpdateAnimBg="0"/>
      <p:bldP spid="264" grpId="0" animBg="1"/>
      <p:bldP spid="265" grpId="0" autoUpdateAnimBg="0"/>
      <p:bldP spid="266" grpId="0" animBg="1"/>
      <p:bldP spid="267" grpId="0" animBg="1"/>
      <p:bldP spid="268" grpId="0" autoUpdateAnimBg="0"/>
      <p:bldP spid="269" grpId="0" autoUpdateAnimBg="0"/>
      <p:bldP spid="273" grpId="0" autoUpdateAnimBg="0"/>
      <p:bldP spid="274" grpId="0" autoUpdateAnimBg="0"/>
      <p:bldP spid="278" grpId="0" autoUpdateAnimBg="0"/>
      <p:bldP spid="279" grpId="0" animBg="1"/>
      <p:bldP spid="280" grpId="0" autoUpdateAnimBg="0"/>
      <p:bldP spid="281" grpId="0" animBg="1"/>
      <p:bldP spid="282" grpId="0" animBg="1"/>
      <p:bldP spid="283" grpId="0" autoUpdateAnimBg="0"/>
      <p:bldP spid="284" grpId="0" autoUpdateAnimBg="0"/>
      <p:bldP spid="285" grpId="0" animBg="1"/>
      <p:bldP spid="286" grpId="0" autoUpdateAnimBg="0"/>
      <p:bldP spid="291" grpId="0" autoUpdateAnimBg="0"/>
      <p:bldP spid="292" grpId="0" autoUpdateAnimBg="0"/>
      <p:bldP spid="293" grpId="0" animBg="1"/>
      <p:bldP spid="294" grpId="0" autoUpdateAnimBg="0"/>
      <p:bldP spid="299" grpId="0" autoUpdateAnimBg="0"/>
      <p:bldP spid="300" grpId="0" autoUpdateAnimBg="0"/>
      <p:bldP spid="305" grpId="0" autoUpdateAnimBg="0"/>
      <p:bldP spid="306" grpId="0" animBg="1"/>
      <p:bldP spid="307" grpId="0" autoUpdateAnimBg="0"/>
      <p:bldP spid="308" grpId="0" autoUpdateAnimBg="0"/>
      <p:bldP spid="309" grpId="0" autoUpdateAnimBg="0"/>
      <p:bldP spid="310" grpId="0" autoUpdateAnimBg="0"/>
      <p:bldP spid="311" grpId="0" animBg="1"/>
      <p:bldP spid="312" grpId="0" autoUpdateAnimBg="0"/>
      <p:bldP spid="313" grpId="0" animBg="1"/>
      <p:bldP spid="314" grpId="0" autoUpdateAnimBg="0"/>
      <p:bldP spid="315" grpId="0" autoUpdateAnimBg="0"/>
      <p:bldP spid="316" grpId="0" animBg="1"/>
      <p:bldP spid="317" grpId="0" autoUpdateAnimBg="0"/>
      <p:bldP spid="322" grpId="0" autoUpdateAnimBg="0"/>
      <p:bldP spid="323" grpId="0" autoUpdateAnimBg="0"/>
      <p:bldP spid="324" grpId="0" animBg="1"/>
      <p:bldP spid="325" grpId="0" autoUpdateAnimBg="0"/>
      <p:bldP spid="330" grpId="0" autoUpdateAnimBg="0"/>
      <p:bldP spid="331" grpId="0" animBg="1"/>
      <p:bldP spid="332" grpId="0" autoUpdateAnimBg="0"/>
      <p:bldP spid="337" grpId="0" animBg="1"/>
      <p:bldP spid="338" grpId="0" autoUpdateAnimBg="0"/>
      <p:bldP spid="339" grpId="0" autoUpdateAnimBg="0"/>
      <p:bldP spid="340" grpId="0" autoUpdateAnimBg="0"/>
      <p:bldP spid="341" grpId="0" animBg="1"/>
      <p:bldP spid="342" grpId="0" autoUpdateAnimBg="0"/>
      <p:bldP spid="343" grpId="0" animBg="1"/>
      <p:bldP spid="344" grpId="0" autoUpdateAnimBg="0"/>
      <p:bldP spid="345" grpId="0" autoUpdateAnimBg="0"/>
      <p:bldP spid="346" grpId="0" autoUpdateAnimBg="0"/>
      <p:bldP spid="350" grpId="0" animBg="1"/>
      <p:bldP spid="351" grpId="0" autoUpdateAnimBg="0"/>
      <p:bldP spid="356" grpId="0" autoUpdateAnimBg="0"/>
      <p:bldP spid="357" grpId="0" autoUpdateAnimBg="0"/>
      <p:bldP spid="362" grpId="0" autoUpdateAnimBg="0"/>
      <p:bldP spid="363" grpId="0" animBg="1"/>
      <p:bldP spid="364" grpId="0" autoUpdateAnimBg="0"/>
      <p:bldP spid="365" grpId="0" animBg="1"/>
      <p:bldP spid="367" grpId="0" animBg="1" autoUpdateAnimBg="0"/>
      <p:bldP spid="36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2.4 </a:t>
            </a:r>
            <a:r>
              <a:rPr lang="zh-CN" altLang="en-US" dirty="0" smtClean="0"/>
              <a:t>蒙特卡洛博弈方法</a:t>
            </a:r>
            <a:endParaRPr lang="zh-CN" altLang="en-US" dirty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914400" y="1856096"/>
            <a:ext cx="7772400" cy="416370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为什么</a:t>
            </a:r>
            <a:r>
              <a:rPr lang="en-US" altLang="zh-CN" sz="3200" b="1" dirty="0" smtClean="0">
                <a:sym typeface="Symbol" pitchFamily="18" charset="2"/>
              </a:rPr>
              <a:t>-</a:t>
            </a:r>
            <a:r>
              <a:rPr lang="zh-CN" altLang="en-US" sz="3200" b="1" dirty="0" smtClean="0">
                <a:sym typeface="Symbol" pitchFamily="18" charset="2"/>
              </a:rPr>
              <a:t>剪枝方法在围棋上失效？</a:t>
            </a:r>
            <a:endParaRPr lang="en-US" altLang="zh-CN" sz="3200" b="1" dirty="0" smtClean="0"/>
          </a:p>
          <a:p>
            <a:pPr lvl="1"/>
            <a:r>
              <a:rPr lang="en-US" altLang="zh-CN" sz="2800" b="1" dirty="0" smtClean="0">
                <a:sym typeface="Symbol" pitchFamily="18" charset="2"/>
              </a:rPr>
              <a:t>-</a:t>
            </a:r>
            <a:r>
              <a:rPr lang="zh-CN" altLang="en-US" sz="2800" b="1" dirty="0" smtClean="0">
                <a:sym typeface="Symbol" pitchFamily="18" charset="2"/>
              </a:rPr>
              <a:t>剪枝方法存在的问题</a:t>
            </a:r>
            <a:endParaRPr lang="en-US" altLang="zh-CN" sz="2800" b="1" dirty="0" smtClean="0">
              <a:sym typeface="Symbol" pitchFamily="18" charset="2"/>
            </a:endParaRPr>
          </a:p>
          <a:p>
            <a:pPr lvl="2"/>
            <a:r>
              <a:rPr lang="zh-CN" altLang="en-US" sz="2400" b="1" dirty="0" smtClean="0">
                <a:sym typeface="Symbol" pitchFamily="18" charset="2"/>
              </a:rPr>
              <a:t>依赖于局面评估的准确性</a:t>
            </a:r>
            <a:endParaRPr lang="en-US" altLang="zh-CN" sz="2400" b="1" dirty="0" smtClean="0">
              <a:sym typeface="Symbol" pitchFamily="18" charset="2"/>
            </a:endParaRPr>
          </a:p>
          <a:p>
            <a:pPr lvl="1"/>
            <a:r>
              <a:rPr lang="zh-CN" altLang="en-US" sz="2800" b="1" dirty="0" smtClean="0">
                <a:sym typeface="Symbol" pitchFamily="18" charset="2"/>
              </a:rPr>
              <a:t>局面评估问题</a:t>
            </a:r>
            <a:endParaRPr lang="en-US" altLang="zh-CN" sz="2800" b="1" dirty="0" smtClean="0">
              <a:sym typeface="Symbol" pitchFamily="18" charset="2"/>
            </a:endParaRPr>
          </a:p>
          <a:p>
            <a:pPr lvl="2"/>
            <a:r>
              <a:rPr lang="zh-CN" altLang="en-US" sz="2400" b="1" dirty="0" smtClean="0"/>
              <a:t>大量专家知识</a:t>
            </a:r>
            <a:endParaRPr lang="en-US" altLang="zh-CN" sz="2400" b="1" dirty="0" smtClean="0"/>
          </a:p>
          <a:p>
            <a:pPr lvl="2"/>
            <a:r>
              <a:rPr lang="zh-CN" altLang="en-US" sz="2400" b="1" dirty="0" smtClean="0"/>
              <a:t>知识的统一性问题</a:t>
            </a:r>
            <a:endParaRPr lang="en-US" altLang="zh-CN" sz="2400" b="1" dirty="0" smtClean="0"/>
          </a:p>
          <a:p>
            <a:pPr lvl="2"/>
            <a:r>
              <a:rPr lang="zh-CN" altLang="en-US" sz="2400" b="1" dirty="0" smtClean="0"/>
              <a:t>人工整理</a:t>
            </a:r>
            <a:endParaRPr lang="en-US" altLang="zh-CN" sz="2400" b="1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9668C2-C319-46D8-A79F-7528CCA138A0}" type="slidenum">
              <a:rPr lang="en-US" altLang="zh-CN" smtClean="0">
                <a:ea typeface="黑体" pitchFamily="49" charset="-122"/>
              </a:rPr>
              <a:pPr/>
              <a:t>9</a:t>
            </a:fld>
            <a:endParaRPr lang="en-US" altLang="zh-CN" smtClean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165602</TotalTime>
  <Words>1551</Words>
  <Application>Microsoft Office PowerPoint</Application>
  <PresentationFormat>全屏显示(4:3)</PresentationFormat>
  <Paragraphs>418</Paragraphs>
  <Slides>33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Equity</vt:lpstr>
      <vt:lpstr>公式</vt:lpstr>
      <vt:lpstr>第二章 对抗搜索</vt:lpstr>
      <vt:lpstr>2.1 博弈问题</vt:lpstr>
      <vt:lpstr>分钱币问题</vt:lpstr>
      <vt:lpstr>中国象棋</vt:lpstr>
      <vt:lpstr>2.2 极小极大过程</vt:lpstr>
      <vt:lpstr>2.3 -剪枝</vt:lpstr>
      <vt:lpstr>-剪枝（续）</vt:lpstr>
      <vt:lpstr>幻灯片 8</vt:lpstr>
      <vt:lpstr>2.4 蒙特卡洛博弈方法</vt:lpstr>
      <vt:lpstr>围棋落子模型</vt:lpstr>
      <vt:lpstr>蒙特卡洛方法</vt:lpstr>
      <vt:lpstr>蒲丰投针问题</vt:lpstr>
      <vt:lpstr>幻灯片 13</vt:lpstr>
      <vt:lpstr>幻灯片 14</vt:lpstr>
      <vt:lpstr>幻灯片 15</vt:lpstr>
      <vt:lpstr>蒙特卡洛评估</vt:lpstr>
      <vt:lpstr>蒙特卡洛规划</vt:lpstr>
      <vt:lpstr>蒙特卡洛规划的步骤</vt:lpstr>
      <vt:lpstr>更新过程</vt:lpstr>
      <vt:lpstr>蒙特卡洛规划算法流程</vt:lpstr>
      <vt:lpstr>选择落子点的策略</vt:lpstr>
      <vt:lpstr>多臂老虎机模型</vt:lpstr>
      <vt:lpstr>多臂老虎机模型</vt:lpstr>
      <vt:lpstr>信心上限算法UCB1</vt:lpstr>
      <vt:lpstr>幻灯片 25</vt:lpstr>
      <vt:lpstr>信心上限树算法UCT</vt:lpstr>
      <vt:lpstr>幻灯片 27</vt:lpstr>
      <vt:lpstr>幻灯片 28</vt:lpstr>
      <vt:lpstr>幻灯片 29</vt:lpstr>
      <vt:lpstr>UCT算法示例</vt:lpstr>
      <vt:lpstr>AlphaGo</vt:lpstr>
      <vt:lpstr>AlphaGo</vt:lpstr>
      <vt:lpstr>AlphaGo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Infinite SVM: a DP Mixture of Large-margin Kernel Machines</dc:title>
  <dc:creator>SCS</dc:creator>
  <cp:lastModifiedBy>T420</cp:lastModifiedBy>
  <cp:revision>6863</cp:revision>
  <dcterms:created xsi:type="dcterms:W3CDTF">2011-04-24T18:48:21Z</dcterms:created>
  <dcterms:modified xsi:type="dcterms:W3CDTF">2017-03-20T23:38:30Z</dcterms:modified>
</cp:coreProperties>
</file>