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8"/>
  </p:notesMasterIdLst>
  <p:handoutMasterIdLst>
    <p:handoutMasterId r:id="rId69"/>
  </p:handoutMasterIdLst>
  <p:sldIdLst>
    <p:sldId id="599" r:id="rId2"/>
    <p:sldId id="600" r:id="rId3"/>
    <p:sldId id="601" r:id="rId4"/>
    <p:sldId id="603" r:id="rId5"/>
    <p:sldId id="604" r:id="rId6"/>
    <p:sldId id="567" r:id="rId7"/>
    <p:sldId id="568" r:id="rId8"/>
    <p:sldId id="569" r:id="rId9"/>
    <p:sldId id="570" r:id="rId10"/>
    <p:sldId id="571" r:id="rId11"/>
    <p:sldId id="598" r:id="rId12"/>
    <p:sldId id="596" r:id="rId13"/>
    <p:sldId id="597" r:id="rId14"/>
    <p:sldId id="572" r:id="rId15"/>
    <p:sldId id="605" r:id="rId16"/>
    <p:sldId id="606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623" r:id="rId32"/>
    <p:sldId id="624" r:id="rId33"/>
    <p:sldId id="625" r:id="rId34"/>
    <p:sldId id="626" r:id="rId35"/>
    <p:sldId id="627" r:id="rId36"/>
    <p:sldId id="628" r:id="rId37"/>
    <p:sldId id="629" r:id="rId38"/>
    <p:sldId id="630" r:id="rId39"/>
    <p:sldId id="607" r:id="rId40"/>
    <p:sldId id="608" r:id="rId41"/>
    <p:sldId id="609" r:id="rId42"/>
    <p:sldId id="610" r:id="rId43"/>
    <p:sldId id="620" r:id="rId44"/>
    <p:sldId id="611" r:id="rId45"/>
    <p:sldId id="587" r:id="rId46"/>
    <p:sldId id="612" r:id="rId47"/>
    <p:sldId id="613" r:id="rId48"/>
    <p:sldId id="614" r:id="rId49"/>
    <p:sldId id="617" r:id="rId50"/>
    <p:sldId id="618" r:id="rId51"/>
    <p:sldId id="619" r:id="rId52"/>
    <p:sldId id="615" r:id="rId53"/>
    <p:sldId id="616" r:id="rId54"/>
    <p:sldId id="622" r:id="rId55"/>
    <p:sldId id="588" r:id="rId56"/>
    <p:sldId id="621" r:id="rId57"/>
    <p:sldId id="589" r:id="rId58"/>
    <p:sldId id="632" r:id="rId59"/>
    <p:sldId id="638" r:id="rId60"/>
    <p:sldId id="639" r:id="rId61"/>
    <p:sldId id="631" r:id="rId62"/>
    <p:sldId id="590" r:id="rId63"/>
    <p:sldId id="634" r:id="rId64"/>
    <p:sldId id="635" r:id="rId65"/>
    <p:sldId id="636" r:id="rId66"/>
    <p:sldId id="63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11EF"/>
    <a:srgbClr val="EFF343"/>
    <a:srgbClr val="86F260"/>
    <a:srgbClr val="ECF127"/>
    <a:srgbClr val="FB81E1"/>
    <a:srgbClr val="119F14"/>
    <a:srgbClr val="FEC2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66" autoAdjust="0"/>
    <p:restoredTop sz="85714" autoAdjust="0"/>
  </p:normalViewPr>
  <p:slideViewPr>
    <p:cSldViewPr snapToGrid="0">
      <p:cViewPr varScale="1">
        <p:scale>
          <a:sx n="60" d="100"/>
          <a:sy n="60" d="100"/>
        </p:scale>
        <p:origin x="-19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66E1-596A-496E-B96E-FE454130F19C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3B57A-208D-4E21-8008-BCE8E94FCB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648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705F-8347-41A8-82E6-B2920132BF3D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F6DD-051E-413B-8808-23D5AB3BD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90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8255E-DCA6-4CAE-95B0-4D9B141D5AF5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4254-AE04-A443-9D3D-29319D37A88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145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+500</a:t>
            </a:r>
            <a:r>
              <a:rPr lang="zh-CN" altLang="en-US" dirty="0" smtClean="0"/>
              <a:t>位阈值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双曲正切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32A06-F70C-4298-BFEA-D4436DEAF6BD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Wji</a:t>
            </a:r>
            <a:r>
              <a:rPr lang="zh-CN" altLang="en-US" smtClean="0"/>
              <a:t>只能通过</a:t>
            </a:r>
            <a:r>
              <a:rPr lang="en-US" altLang="zh-CN" smtClean="0"/>
              <a:t>netj</a:t>
            </a:r>
            <a:r>
              <a:rPr lang="zh-CN" altLang="en-US" smtClean="0"/>
              <a:t>影响到网络的输出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A8F01-95FE-4112-8E83-E8A03BF359BA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4254-AE04-A443-9D3D-29319D37A88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73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4254-AE04-A443-9D3D-29319D37A88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179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4254-AE04-A443-9D3D-29319D37A88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233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4254-AE04-A443-9D3D-29319D37A88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6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4254-AE04-A443-9D3D-29319D37A88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849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4254-AE04-A443-9D3D-29319D37A88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634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1B3-0010-49BE-8236-66B90211FF04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574-52BE-4187-8AF7-E201A70CB6DC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6442-F0BB-4DBA-B030-4A0192701801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328-A6FB-477A-B9C5-7FEFDBDE1042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1560" y="90151"/>
            <a:ext cx="2045531" cy="643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9C65-C267-4342-9116-A00B6E7C55AD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6D-2268-450C-9E6F-6553A2809D14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173-FFAF-40B2-BD71-0C474124F5CA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AC5F-3C7D-47E2-8137-0D0E13270C17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4C75-2845-4A49-8407-B10E57DDCB66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3C6-C0E5-4C94-83B0-EBE524181AA9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CFF-7119-486E-A242-14937EB72380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F057F-A64E-4BDF-9C5A-7B9C1755BBD0}" type="datetime1">
              <a:rPr lang="en-US" altLang="zh-CN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神经网络</a:t>
            </a:r>
            <a:r>
              <a:rPr lang="zh-CN" altLang="en-US" dirty="0" smtClean="0"/>
              <a:t>与深度学习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64" name="直接箭头连接符 28"/>
          <p:cNvCxnSpPr>
            <a:cxnSpLocks noChangeShapeType="1"/>
          </p:cNvCxnSpPr>
          <p:nvPr/>
        </p:nvCxnSpPr>
        <p:spPr bwMode="auto">
          <a:xfrm>
            <a:off x="1908175" y="5606002"/>
            <a:ext cx="511175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5" name="直接箭头连接符 29"/>
          <p:cNvCxnSpPr>
            <a:cxnSpLocks noChangeShapeType="1"/>
          </p:cNvCxnSpPr>
          <p:nvPr/>
        </p:nvCxnSpPr>
        <p:spPr bwMode="auto">
          <a:xfrm flipV="1">
            <a:off x="4140200" y="4021677"/>
            <a:ext cx="0" cy="18732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70138" y="4516977"/>
            <a:ext cx="3527425" cy="973138"/>
            <a:chOff x="4716016" y="2816932"/>
            <a:chExt cx="3528392" cy="1482188"/>
          </a:xfrm>
        </p:grpSpPr>
        <p:sp>
          <p:nvSpPr>
            <p:cNvPr id="32" name="弧形 31"/>
            <p:cNvSpPr/>
            <p:nvPr/>
          </p:nvSpPr>
          <p:spPr bwMode="auto">
            <a:xfrm rot="16200000">
              <a:off x="6623634" y="2673510"/>
              <a:ext cx="1477352" cy="1764197"/>
            </a:xfrm>
            <a:prstGeom prst="arc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 bwMode="auto">
            <a:xfrm rot="5400000">
              <a:off x="4859437" y="2678347"/>
              <a:ext cx="1477352" cy="1764195"/>
            </a:xfrm>
            <a:prstGeom prst="arc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469" name="TextBox 36"/>
          <p:cNvSpPr txBox="1">
            <a:spLocks noChangeArrowheads="1"/>
          </p:cNvSpPr>
          <p:nvPr/>
        </p:nvSpPr>
        <p:spPr bwMode="auto">
          <a:xfrm>
            <a:off x="3779838" y="4237577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endParaRPr lang="zh-CN" altLang="en-US" sz="2800" b="1"/>
          </a:p>
        </p:txBody>
      </p:sp>
      <p:cxnSp>
        <p:nvCxnSpPr>
          <p:cNvPr id="19473" name="直接连接符 41"/>
          <p:cNvCxnSpPr>
            <a:cxnSpLocks noChangeShapeType="1"/>
          </p:cNvCxnSpPr>
          <p:nvPr/>
        </p:nvCxnSpPr>
        <p:spPr bwMode="auto">
          <a:xfrm>
            <a:off x="4067175" y="4453477"/>
            <a:ext cx="144463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96290" name="Object 2"/>
          <p:cNvGraphicFramePr>
            <a:graphicFrameLocks noChangeAspect="1"/>
          </p:cNvGraphicFramePr>
          <p:nvPr/>
        </p:nvGraphicFramePr>
        <p:xfrm>
          <a:off x="2580996" y="2391860"/>
          <a:ext cx="3556000" cy="1050925"/>
        </p:xfrm>
        <a:graphic>
          <a:graphicData uri="http://schemas.openxmlformats.org/presentationml/2006/ole">
            <p:oleObj spid="_x0000_s396290" name="公式" r:id="rId3" imgW="1333440" imgH="393480" progId="Equation.3">
              <p:embed/>
            </p:oleObj>
          </a:graphicData>
        </a:graphic>
      </p:graphicFrame>
      <p:sp>
        <p:nvSpPr>
          <p:cNvPr id="24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altLang="zh-CN" sz="3200" b="1" dirty="0" smtClean="0"/>
              <a:t>sigmoid</a:t>
            </a:r>
            <a:r>
              <a:rPr lang="zh-CN" altLang="en-US" sz="3200" b="1" dirty="0" smtClean="0"/>
              <a:t>函数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61" name="直接箭头连接符 15"/>
          <p:cNvCxnSpPr>
            <a:cxnSpLocks noChangeShapeType="1"/>
          </p:cNvCxnSpPr>
          <p:nvPr/>
        </p:nvCxnSpPr>
        <p:spPr bwMode="auto">
          <a:xfrm>
            <a:off x="1750515" y="5006246"/>
            <a:ext cx="511175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2" name="直接箭头连接符 16"/>
          <p:cNvCxnSpPr>
            <a:cxnSpLocks noChangeShapeType="1"/>
          </p:cNvCxnSpPr>
          <p:nvPr/>
        </p:nvCxnSpPr>
        <p:spPr bwMode="auto">
          <a:xfrm flipV="1">
            <a:off x="3982540" y="3998183"/>
            <a:ext cx="0" cy="18716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2212478" y="4493483"/>
            <a:ext cx="3527425" cy="971550"/>
            <a:chOff x="4716016" y="2816932"/>
            <a:chExt cx="3528392" cy="1482188"/>
          </a:xfrm>
        </p:grpSpPr>
        <p:sp>
          <p:nvSpPr>
            <p:cNvPr id="26" name="弧形 25"/>
            <p:cNvSpPr/>
            <p:nvPr/>
          </p:nvSpPr>
          <p:spPr bwMode="auto">
            <a:xfrm rot="16200000">
              <a:off x="6623638" y="2673506"/>
              <a:ext cx="1477344" cy="1764197"/>
            </a:xfrm>
            <a:prstGeom prst="arc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弧形 26"/>
            <p:cNvSpPr/>
            <p:nvPr/>
          </p:nvSpPr>
          <p:spPr bwMode="auto">
            <a:xfrm rot="5400000">
              <a:off x="4859441" y="2678351"/>
              <a:ext cx="1477344" cy="1764195"/>
            </a:xfrm>
            <a:prstGeom prst="arc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470" name="TextBox 37"/>
          <p:cNvSpPr txBox="1">
            <a:spLocks noChangeArrowheads="1"/>
          </p:cNvSpPr>
          <p:nvPr/>
        </p:nvSpPr>
        <p:spPr bwMode="auto">
          <a:xfrm>
            <a:off x="3622178" y="4196621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endParaRPr lang="zh-CN" altLang="en-US" sz="2800" b="1"/>
          </a:p>
        </p:txBody>
      </p:sp>
      <p:sp>
        <p:nvSpPr>
          <p:cNvPr id="19471" name="TextBox 38"/>
          <p:cNvSpPr txBox="1">
            <a:spLocks noChangeArrowheads="1"/>
          </p:cNvSpPr>
          <p:nvPr/>
        </p:nvSpPr>
        <p:spPr bwMode="auto">
          <a:xfrm>
            <a:off x="4053978" y="5323746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-1</a:t>
            </a:r>
            <a:endParaRPr lang="zh-CN" altLang="en-US" sz="2800" b="1" dirty="0"/>
          </a:p>
        </p:txBody>
      </p:sp>
      <p:cxnSp>
        <p:nvCxnSpPr>
          <p:cNvPr id="19472" name="直接连接符 40"/>
          <p:cNvCxnSpPr>
            <a:cxnSpLocks noChangeShapeType="1"/>
          </p:cNvCxnSpPr>
          <p:nvPr/>
        </p:nvCxnSpPr>
        <p:spPr bwMode="auto">
          <a:xfrm>
            <a:off x="3909515" y="5582508"/>
            <a:ext cx="144463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4" name="直接连接符 42"/>
          <p:cNvCxnSpPr>
            <a:cxnSpLocks noChangeShapeType="1"/>
          </p:cNvCxnSpPr>
          <p:nvPr/>
        </p:nvCxnSpPr>
        <p:spPr bwMode="auto">
          <a:xfrm>
            <a:off x="3909515" y="4429983"/>
            <a:ext cx="144463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97314" name="Object 2"/>
          <p:cNvGraphicFramePr>
            <a:graphicFrameLocks noChangeAspect="1"/>
          </p:cNvGraphicFramePr>
          <p:nvPr/>
        </p:nvGraphicFramePr>
        <p:xfrm>
          <a:off x="1791247" y="2435061"/>
          <a:ext cx="4097338" cy="1120775"/>
        </p:xfrm>
        <a:graphic>
          <a:graphicData uri="http://schemas.openxmlformats.org/presentationml/2006/ole">
            <p:oleObj spid="_x0000_s397314" name="公式" r:id="rId3" imgW="1536480" imgH="419040" progId="Equation.3">
              <p:embed/>
            </p:oleObj>
          </a:graphicData>
        </a:graphic>
      </p:graphicFrame>
      <p:sp>
        <p:nvSpPr>
          <p:cNvPr id="24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altLang="zh-CN" sz="3200" b="1" dirty="0" err="1" smtClean="0"/>
              <a:t>tanh</a:t>
            </a:r>
            <a:r>
              <a:rPr lang="zh-CN" altLang="en-US" sz="3200" b="1" dirty="0" smtClean="0"/>
              <a:t>函数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err="1" smtClean="0"/>
              <a:t>ReLU</a:t>
            </a:r>
            <a:r>
              <a:rPr lang="zh-CN" altLang="en-US" sz="3200" b="1" dirty="0" smtClean="0"/>
              <a:t>函数</a:t>
            </a:r>
            <a:endParaRPr lang="zh-CN" altLang="en-US" b="1" dirty="0"/>
          </a:p>
        </p:txBody>
      </p:sp>
      <p:cxnSp>
        <p:nvCxnSpPr>
          <p:cNvPr id="4" name="直接箭头连接符 28"/>
          <p:cNvCxnSpPr>
            <a:cxnSpLocks noChangeShapeType="1"/>
          </p:cNvCxnSpPr>
          <p:nvPr/>
        </p:nvCxnSpPr>
        <p:spPr bwMode="auto">
          <a:xfrm>
            <a:off x="1908175" y="5448342"/>
            <a:ext cx="511175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" name="直接箭头连接符 29"/>
          <p:cNvCxnSpPr>
            <a:cxnSpLocks noChangeShapeType="1"/>
          </p:cNvCxnSpPr>
          <p:nvPr/>
        </p:nvCxnSpPr>
        <p:spPr bwMode="auto">
          <a:xfrm flipV="1">
            <a:off x="4140200" y="3864017"/>
            <a:ext cx="0" cy="18732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36"/>
          <p:cNvSpPr txBox="1">
            <a:spLocks noChangeArrowheads="1"/>
          </p:cNvSpPr>
          <p:nvPr/>
        </p:nvSpPr>
        <p:spPr bwMode="auto">
          <a:xfrm>
            <a:off x="3779838" y="4079917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cxnSp>
        <p:nvCxnSpPr>
          <p:cNvPr id="10" name="直接连接符 41"/>
          <p:cNvCxnSpPr>
            <a:cxnSpLocks noChangeShapeType="1"/>
          </p:cNvCxnSpPr>
          <p:nvPr/>
        </p:nvCxnSpPr>
        <p:spPr bwMode="auto">
          <a:xfrm>
            <a:off x="4067175" y="4295817"/>
            <a:ext cx="144463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11"/>
          <p:cNvCxnSpPr/>
          <p:nvPr/>
        </p:nvCxnSpPr>
        <p:spPr>
          <a:xfrm flipV="1">
            <a:off x="4146331" y="3972952"/>
            <a:ext cx="1671145" cy="14661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5266" name="Object 2"/>
          <p:cNvGraphicFramePr>
            <a:graphicFrameLocks noChangeAspect="1"/>
          </p:cNvGraphicFramePr>
          <p:nvPr/>
        </p:nvGraphicFramePr>
        <p:xfrm>
          <a:off x="2484657" y="2590664"/>
          <a:ext cx="3656012" cy="542925"/>
        </p:xfrm>
        <a:graphic>
          <a:graphicData uri="http://schemas.openxmlformats.org/presentationml/2006/ole">
            <p:oleObj spid="_x0000_s395266" name="公式" r:id="rId3" imgW="13716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err="1" smtClean="0"/>
              <a:t>Softmax</a:t>
            </a:r>
            <a:r>
              <a:rPr lang="zh-CN" altLang="en-US" sz="3200" b="1" dirty="0" smtClean="0"/>
              <a:t>激活函数</a:t>
            </a:r>
            <a:endParaRPr lang="zh-CN" altLang="en-US" b="1" dirty="0"/>
          </a:p>
        </p:txBody>
      </p:sp>
      <p:grpSp>
        <p:nvGrpSpPr>
          <p:cNvPr id="79" name="组合 78"/>
          <p:cNvGrpSpPr/>
          <p:nvPr/>
        </p:nvGrpSpPr>
        <p:grpSpPr>
          <a:xfrm>
            <a:off x="4761844" y="2365523"/>
            <a:ext cx="3901885" cy="2662237"/>
            <a:chOff x="2964575" y="1104252"/>
            <a:chExt cx="3901885" cy="2662237"/>
          </a:xfrm>
        </p:grpSpPr>
        <p:sp>
          <p:nvSpPr>
            <p:cNvPr id="76" name="矩形 75"/>
            <p:cNvSpPr/>
            <p:nvPr/>
          </p:nvSpPr>
          <p:spPr>
            <a:xfrm>
              <a:off x="4934550" y="1261235"/>
              <a:ext cx="204952" cy="24436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5"/>
            <p:cNvSpPr>
              <a:spLocks noChangeArrowheads="1"/>
            </p:cNvSpPr>
            <p:nvPr/>
          </p:nvSpPr>
          <p:spPr bwMode="auto">
            <a:xfrm>
              <a:off x="4461014" y="1449511"/>
              <a:ext cx="288008" cy="287777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>
              <a:off x="4461014" y="1953123"/>
              <a:ext cx="288008" cy="287777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>
              <a:off x="4461014" y="3320070"/>
              <a:ext cx="288008" cy="287777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>
              <a:off x="3092859" y="1449511"/>
              <a:ext cx="288008" cy="287777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>
              <a:off x="3092859" y="1953123"/>
              <a:ext cx="288008" cy="287777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椭圆 8"/>
            <p:cNvSpPr>
              <a:spLocks noChangeArrowheads="1"/>
            </p:cNvSpPr>
            <p:nvPr/>
          </p:nvSpPr>
          <p:spPr bwMode="auto">
            <a:xfrm>
              <a:off x="3092859" y="3320070"/>
              <a:ext cx="288008" cy="287777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9" name="直接箭头连接符 37"/>
            <p:cNvCxnSpPr>
              <a:cxnSpLocks noChangeShapeType="1"/>
            </p:cNvCxnSpPr>
            <p:nvPr/>
          </p:nvCxnSpPr>
          <p:spPr bwMode="auto">
            <a:xfrm>
              <a:off x="4749053" y="1551409"/>
              <a:ext cx="792108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" name="直接箭头连接符 38"/>
            <p:cNvCxnSpPr>
              <a:cxnSpLocks noChangeShapeType="1"/>
            </p:cNvCxnSpPr>
            <p:nvPr/>
          </p:nvCxnSpPr>
          <p:spPr bwMode="auto">
            <a:xfrm>
              <a:off x="4749053" y="2097012"/>
              <a:ext cx="792108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" name="直接箭头连接符 39"/>
            <p:cNvCxnSpPr>
              <a:cxnSpLocks noChangeShapeType="1"/>
            </p:cNvCxnSpPr>
            <p:nvPr/>
          </p:nvCxnSpPr>
          <p:spPr bwMode="auto">
            <a:xfrm>
              <a:off x="4761101" y="3436945"/>
              <a:ext cx="792108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" name="直接箭头连接符 41"/>
            <p:cNvCxnSpPr>
              <a:cxnSpLocks noChangeShapeType="1"/>
              <a:stCxn id="8" idx="6"/>
              <a:endCxn id="5" idx="2"/>
            </p:cNvCxnSpPr>
            <p:nvPr/>
          </p:nvCxnSpPr>
          <p:spPr bwMode="auto">
            <a:xfrm>
              <a:off x="3380867" y="1593400"/>
              <a:ext cx="1080147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3" name="直接箭头连接符 43"/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>
              <a:off x="3380867" y="1593400"/>
              <a:ext cx="1080147" cy="503612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4" name="直接箭头连接符 45"/>
            <p:cNvCxnSpPr>
              <a:cxnSpLocks noChangeShapeType="1"/>
              <a:stCxn id="8" idx="6"/>
              <a:endCxn id="7" idx="2"/>
            </p:cNvCxnSpPr>
            <p:nvPr/>
          </p:nvCxnSpPr>
          <p:spPr bwMode="auto">
            <a:xfrm>
              <a:off x="3380867" y="1593400"/>
              <a:ext cx="1080147" cy="1870559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" name="直接箭头连接符 50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380867" y="2097012"/>
              <a:ext cx="1080147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6" name="直接箭头连接符 52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380867" y="2097012"/>
              <a:ext cx="1080147" cy="1366947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直接箭头连接符 54"/>
            <p:cNvCxnSpPr>
              <a:cxnSpLocks noChangeShapeType="1"/>
              <a:stCxn id="9" idx="6"/>
              <a:endCxn id="5" idx="2"/>
            </p:cNvCxnSpPr>
            <p:nvPr/>
          </p:nvCxnSpPr>
          <p:spPr bwMode="auto">
            <a:xfrm flipV="1">
              <a:off x="3380867" y="1593400"/>
              <a:ext cx="1080147" cy="503612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8" name="直接箭头连接符 56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3380867" y="3463959"/>
              <a:ext cx="1080147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" name="直接箭头连接符 58"/>
            <p:cNvCxnSpPr>
              <a:cxnSpLocks noChangeShapeType="1"/>
              <a:stCxn id="10" idx="6"/>
              <a:endCxn id="6" idx="2"/>
            </p:cNvCxnSpPr>
            <p:nvPr/>
          </p:nvCxnSpPr>
          <p:spPr bwMode="auto">
            <a:xfrm flipV="1">
              <a:off x="3380867" y="2097012"/>
              <a:ext cx="1080147" cy="1366947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" name="直接箭头连接符 60"/>
            <p:cNvCxnSpPr>
              <a:cxnSpLocks noChangeShapeType="1"/>
              <a:stCxn id="10" idx="6"/>
              <a:endCxn id="5" idx="2"/>
            </p:cNvCxnSpPr>
            <p:nvPr/>
          </p:nvCxnSpPr>
          <p:spPr bwMode="auto">
            <a:xfrm flipV="1">
              <a:off x="3380867" y="1593400"/>
              <a:ext cx="1080147" cy="1870559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" name="TextBox 16"/>
            <p:cNvSpPr txBox="1">
              <a:spLocks noChangeArrowheads="1"/>
            </p:cNvSpPr>
            <p:nvPr/>
          </p:nvSpPr>
          <p:spPr bwMode="auto">
            <a:xfrm>
              <a:off x="2964575" y="2160074"/>
              <a:ext cx="1015580" cy="1294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CN" sz="5400"/>
                <a:t>  …</a:t>
              </a:r>
              <a:endParaRPr lang="zh-CN" altLang="en-US" sz="5400"/>
            </a:p>
          </p:txBody>
        </p:sp>
        <p:sp>
          <p:nvSpPr>
            <p:cNvPr id="44" name="TextBox 16"/>
            <p:cNvSpPr txBox="1">
              <a:spLocks noChangeArrowheads="1"/>
            </p:cNvSpPr>
            <p:nvPr/>
          </p:nvSpPr>
          <p:spPr bwMode="auto">
            <a:xfrm>
              <a:off x="4309551" y="2097012"/>
              <a:ext cx="1015580" cy="1294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CN" sz="5400"/>
                <a:t>  …</a:t>
              </a:r>
              <a:endParaRPr lang="zh-CN" altLang="en-US" sz="5400"/>
            </a:p>
          </p:txBody>
        </p:sp>
        <p:sp>
          <p:nvSpPr>
            <p:cNvPr id="72" name="TextBox 20"/>
            <p:cNvSpPr txBox="1">
              <a:spLocks noChangeArrowheads="1"/>
            </p:cNvSpPr>
            <p:nvPr/>
          </p:nvSpPr>
          <p:spPr bwMode="auto">
            <a:xfrm>
              <a:off x="5715523" y="1104252"/>
              <a:ext cx="1150937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b="1" i="1"/>
                <a:t>o</a:t>
              </a:r>
              <a:r>
                <a:rPr lang="en-US" altLang="zh-CN" sz="3600" b="1" i="1" baseline="-25000"/>
                <a:t>1</a:t>
              </a:r>
              <a:endParaRPr lang="zh-CN" altLang="en-US" sz="3600" b="1" i="1" baseline="-25000"/>
            </a:p>
          </p:txBody>
        </p:sp>
        <p:sp>
          <p:nvSpPr>
            <p:cNvPr id="73" name="TextBox 20"/>
            <p:cNvSpPr txBox="1">
              <a:spLocks noChangeArrowheads="1"/>
            </p:cNvSpPr>
            <p:nvPr/>
          </p:nvSpPr>
          <p:spPr bwMode="auto">
            <a:xfrm>
              <a:off x="5715523" y="1751952"/>
              <a:ext cx="1150937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b="1" i="1"/>
                <a:t>o</a:t>
              </a:r>
              <a:r>
                <a:rPr lang="en-US" altLang="zh-CN" sz="3600" b="1" i="1" baseline="-25000"/>
                <a:t>2</a:t>
              </a:r>
              <a:endParaRPr lang="zh-CN" altLang="en-US" sz="3600" b="1" i="1" baseline="-25000"/>
            </a:p>
          </p:txBody>
        </p:sp>
        <p:sp>
          <p:nvSpPr>
            <p:cNvPr id="74" name="TextBox 20"/>
            <p:cNvSpPr txBox="1">
              <a:spLocks noChangeArrowheads="1"/>
            </p:cNvSpPr>
            <p:nvPr/>
          </p:nvSpPr>
          <p:spPr bwMode="auto">
            <a:xfrm>
              <a:off x="5715523" y="3120377"/>
              <a:ext cx="1150937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b="1" i="1"/>
                <a:t>o</a:t>
              </a:r>
              <a:r>
                <a:rPr lang="en-US" altLang="zh-CN" sz="3600" b="1" i="1" baseline="-25000"/>
                <a:t>m</a:t>
              </a:r>
              <a:endParaRPr lang="zh-CN" altLang="en-US" sz="3600" b="1" i="1" baseline="-25000"/>
            </a:p>
          </p:txBody>
        </p:sp>
      </p:grpSp>
      <p:graphicFrame>
        <p:nvGraphicFramePr>
          <p:cNvPr id="394243" name="Object 2"/>
          <p:cNvGraphicFramePr>
            <a:graphicFrameLocks noChangeAspect="1"/>
          </p:cNvGraphicFramePr>
          <p:nvPr/>
        </p:nvGraphicFramePr>
        <p:xfrm>
          <a:off x="671841" y="2958902"/>
          <a:ext cx="3725862" cy="1525588"/>
        </p:xfrm>
        <a:graphic>
          <a:graphicData uri="http://schemas.openxmlformats.org/presentationml/2006/ole">
            <p:oleObj spid="_x0000_s394243" name="公式" r:id="rId3" imgW="1396800" imgH="571320" progId="Equation.3">
              <p:embed/>
            </p:oleObj>
          </a:graphicData>
        </a:graphic>
      </p:graphicFrame>
      <p:sp>
        <p:nvSpPr>
          <p:cNvPr id="80" name="TextBox 23"/>
          <p:cNvSpPr txBox="1">
            <a:spLocks noChangeArrowheads="1"/>
          </p:cNvSpPr>
          <p:nvPr/>
        </p:nvSpPr>
        <p:spPr bwMode="auto">
          <a:xfrm>
            <a:off x="6049360" y="5297707"/>
            <a:ext cx="1657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/>
              <a:t>Softmax</a:t>
            </a:r>
            <a:endParaRPr lang="zh-CN" altLang="en-US" sz="3600" b="1" baseline="-25000" dirty="0"/>
          </a:p>
        </p:txBody>
      </p:sp>
      <p:sp>
        <p:nvSpPr>
          <p:cNvPr id="81" name="TextBox 23"/>
          <p:cNvSpPr txBox="1">
            <a:spLocks noChangeArrowheads="1"/>
          </p:cNvSpPr>
          <p:nvPr/>
        </p:nvSpPr>
        <p:spPr bwMode="auto">
          <a:xfrm>
            <a:off x="6427733" y="1923887"/>
            <a:ext cx="1657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 dirty="0" err="1" smtClean="0"/>
              <a:t>net</a:t>
            </a:r>
            <a:r>
              <a:rPr lang="en-US" altLang="zh-CN" sz="2800" b="1" i="1" baseline="-25000" dirty="0" err="1" smtClean="0"/>
              <a:t>j</a:t>
            </a:r>
            <a:endParaRPr lang="zh-CN" altLang="en-US" sz="3600" b="1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全连接网络</a:t>
            </a:r>
            <a:endParaRPr lang="zh-CN" altLang="en-US" dirty="0"/>
          </a:p>
        </p:txBody>
      </p:sp>
      <p:grpSp>
        <p:nvGrpSpPr>
          <p:cNvPr id="3" name="组合 101"/>
          <p:cNvGrpSpPr>
            <a:grpSpLocks/>
          </p:cNvGrpSpPr>
          <p:nvPr/>
        </p:nvGrpSpPr>
        <p:grpSpPr bwMode="auto">
          <a:xfrm>
            <a:off x="1316038" y="2330450"/>
            <a:ext cx="7011987" cy="2806700"/>
            <a:chOff x="1316650" y="1915969"/>
            <a:chExt cx="7011814" cy="2809175"/>
          </a:xfrm>
        </p:grpSpPr>
        <p:sp>
          <p:nvSpPr>
            <p:cNvPr id="20502" name="椭圆 5"/>
            <p:cNvSpPr>
              <a:spLocks noChangeArrowheads="1"/>
            </p:cNvSpPr>
            <p:nvPr/>
          </p:nvSpPr>
          <p:spPr bwMode="auto">
            <a:xfrm>
              <a:off x="7236296" y="2564904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椭圆 5"/>
            <p:cNvSpPr>
              <a:spLocks noChangeArrowheads="1"/>
            </p:cNvSpPr>
            <p:nvPr/>
          </p:nvSpPr>
          <p:spPr bwMode="auto">
            <a:xfrm>
              <a:off x="7236296" y="3068960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椭圆 5"/>
            <p:cNvSpPr>
              <a:spLocks noChangeArrowheads="1"/>
            </p:cNvSpPr>
            <p:nvPr/>
          </p:nvSpPr>
          <p:spPr bwMode="auto">
            <a:xfrm>
              <a:off x="7236296" y="4437112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椭圆 5"/>
            <p:cNvSpPr>
              <a:spLocks noChangeArrowheads="1"/>
            </p:cNvSpPr>
            <p:nvPr/>
          </p:nvSpPr>
          <p:spPr bwMode="auto">
            <a:xfrm>
              <a:off x="5868175" y="2564904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6" name="椭圆 5"/>
            <p:cNvSpPr>
              <a:spLocks noChangeArrowheads="1"/>
            </p:cNvSpPr>
            <p:nvPr/>
          </p:nvSpPr>
          <p:spPr bwMode="auto">
            <a:xfrm>
              <a:off x="5868175" y="3068960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7" name="椭圆 8"/>
            <p:cNvSpPr>
              <a:spLocks noChangeArrowheads="1"/>
            </p:cNvSpPr>
            <p:nvPr/>
          </p:nvSpPr>
          <p:spPr bwMode="auto">
            <a:xfrm>
              <a:off x="5868175" y="4437112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8" name="椭圆 5"/>
            <p:cNvSpPr>
              <a:spLocks noChangeArrowheads="1"/>
            </p:cNvSpPr>
            <p:nvPr/>
          </p:nvSpPr>
          <p:spPr bwMode="auto">
            <a:xfrm>
              <a:off x="3779912" y="2564904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9" name="椭圆 5"/>
            <p:cNvSpPr>
              <a:spLocks noChangeArrowheads="1"/>
            </p:cNvSpPr>
            <p:nvPr/>
          </p:nvSpPr>
          <p:spPr bwMode="auto">
            <a:xfrm>
              <a:off x="3779912" y="3068960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0" name="椭圆 11"/>
            <p:cNvSpPr>
              <a:spLocks noChangeArrowheads="1"/>
            </p:cNvSpPr>
            <p:nvPr/>
          </p:nvSpPr>
          <p:spPr bwMode="auto">
            <a:xfrm>
              <a:off x="3779912" y="4437112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椭圆 5"/>
            <p:cNvSpPr>
              <a:spLocks noChangeArrowheads="1"/>
            </p:cNvSpPr>
            <p:nvPr/>
          </p:nvSpPr>
          <p:spPr bwMode="auto">
            <a:xfrm>
              <a:off x="2123728" y="2564904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2" name="椭圆 5"/>
            <p:cNvSpPr>
              <a:spLocks noChangeArrowheads="1"/>
            </p:cNvSpPr>
            <p:nvPr/>
          </p:nvSpPr>
          <p:spPr bwMode="auto">
            <a:xfrm>
              <a:off x="2123728" y="3068960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3" name="椭圆 14"/>
            <p:cNvSpPr>
              <a:spLocks noChangeArrowheads="1"/>
            </p:cNvSpPr>
            <p:nvPr/>
          </p:nvSpPr>
          <p:spPr bwMode="auto">
            <a:xfrm>
              <a:off x="2123728" y="4437112"/>
              <a:ext cx="288001" cy="288031"/>
            </a:xfrm>
            <a:prstGeom prst="ellipse">
              <a:avLst/>
            </a:prstGeom>
            <a:no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0514" name="直接箭头连接符 16"/>
            <p:cNvCxnSpPr>
              <a:cxnSpLocks noChangeShapeType="1"/>
              <a:stCxn id="20511" idx="6"/>
              <a:endCxn id="20508" idx="2"/>
            </p:cNvCxnSpPr>
            <p:nvPr/>
          </p:nvCxnSpPr>
          <p:spPr bwMode="auto">
            <a:xfrm>
              <a:off x="2411729" y="2708920"/>
              <a:ext cx="1368183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15" name="直接箭头连接符 18"/>
            <p:cNvCxnSpPr>
              <a:cxnSpLocks noChangeShapeType="1"/>
              <a:stCxn id="20511" idx="6"/>
              <a:endCxn id="20509" idx="2"/>
            </p:cNvCxnSpPr>
            <p:nvPr/>
          </p:nvCxnSpPr>
          <p:spPr bwMode="auto">
            <a:xfrm>
              <a:off x="2411729" y="2708920"/>
              <a:ext cx="1368183" cy="504056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16" name="直接箭头连接符 20"/>
            <p:cNvCxnSpPr>
              <a:cxnSpLocks noChangeShapeType="1"/>
              <a:stCxn id="20511" idx="6"/>
              <a:endCxn id="20510" idx="2"/>
            </p:cNvCxnSpPr>
            <p:nvPr/>
          </p:nvCxnSpPr>
          <p:spPr bwMode="auto">
            <a:xfrm>
              <a:off x="2411729" y="2708920"/>
              <a:ext cx="1368183" cy="1872208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17" name="直接箭头连接符 22"/>
            <p:cNvCxnSpPr>
              <a:cxnSpLocks noChangeShapeType="1"/>
              <a:stCxn id="20512" idx="6"/>
              <a:endCxn id="20508" idx="2"/>
            </p:cNvCxnSpPr>
            <p:nvPr/>
          </p:nvCxnSpPr>
          <p:spPr bwMode="auto">
            <a:xfrm flipV="1">
              <a:off x="2411729" y="2708920"/>
              <a:ext cx="1368183" cy="504056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18" name="直接箭头连接符 24"/>
            <p:cNvCxnSpPr>
              <a:cxnSpLocks noChangeShapeType="1"/>
              <a:stCxn id="20512" idx="6"/>
              <a:endCxn id="20509" idx="2"/>
            </p:cNvCxnSpPr>
            <p:nvPr/>
          </p:nvCxnSpPr>
          <p:spPr bwMode="auto">
            <a:xfrm>
              <a:off x="2411729" y="3212976"/>
              <a:ext cx="1368183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19" name="直接箭头连接符 26"/>
            <p:cNvCxnSpPr>
              <a:cxnSpLocks noChangeShapeType="1"/>
              <a:stCxn id="20512" idx="6"/>
              <a:endCxn id="20510" idx="2"/>
            </p:cNvCxnSpPr>
            <p:nvPr/>
          </p:nvCxnSpPr>
          <p:spPr bwMode="auto">
            <a:xfrm>
              <a:off x="2411729" y="3212976"/>
              <a:ext cx="1368183" cy="1368152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20" name="直接箭头连接符 28"/>
            <p:cNvCxnSpPr>
              <a:cxnSpLocks noChangeShapeType="1"/>
              <a:stCxn id="20513" idx="6"/>
              <a:endCxn id="20510" idx="2"/>
            </p:cNvCxnSpPr>
            <p:nvPr/>
          </p:nvCxnSpPr>
          <p:spPr bwMode="auto">
            <a:xfrm>
              <a:off x="2411729" y="4581128"/>
              <a:ext cx="1368183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21" name="直接箭头连接符 30"/>
            <p:cNvCxnSpPr>
              <a:cxnSpLocks noChangeShapeType="1"/>
              <a:stCxn id="20513" idx="6"/>
              <a:endCxn id="20509" idx="2"/>
            </p:cNvCxnSpPr>
            <p:nvPr/>
          </p:nvCxnSpPr>
          <p:spPr bwMode="auto">
            <a:xfrm flipV="1">
              <a:off x="2411729" y="3212976"/>
              <a:ext cx="1368183" cy="1368152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22" name="直接箭头连接符 32"/>
            <p:cNvCxnSpPr>
              <a:cxnSpLocks noChangeShapeType="1"/>
              <a:stCxn id="20513" idx="6"/>
              <a:endCxn id="20508" idx="2"/>
            </p:cNvCxnSpPr>
            <p:nvPr/>
          </p:nvCxnSpPr>
          <p:spPr bwMode="auto">
            <a:xfrm flipV="1">
              <a:off x="2411729" y="2708920"/>
              <a:ext cx="1368183" cy="1872208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23" name="直接箭头连接符 34"/>
            <p:cNvCxnSpPr>
              <a:cxnSpLocks noChangeShapeType="1"/>
            </p:cNvCxnSpPr>
            <p:nvPr/>
          </p:nvCxnSpPr>
          <p:spPr bwMode="auto">
            <a:xfrm>
              <a:off x="1331640" y="2708926"/>
              <a:ext cx="792088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24" name="直接箭头连接符 35"/>
            <p:cNvCxnSpPr>
              <a:cxnSpLocks noChangeShapeType="1"/>
            </p:cNvCxnSpPr>
            <p:nvPr/>
          </p:nvCxnSpPr>
          <p:spPr bwMode="auto">
            <a:xfrm>
              <a:off x="1316650" y="3212976"/>
              <a:ext cx="792088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25" name="直接箭头连接符 36"/>
            <p:cNvCxnSpPr>
              <a:cxnSpLocks noChangeShapeType="1"/>
            </p:cNvCxnSpPr>
            <p:nvPr/>
          </p:nvCxnSpPr>
          <p:spPr bwMode="auto">
            <a:xfrm>
              <a:off x="1331640" y="4581128"/>
              <a:ext cx="792088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26" name="直接箭头连接符 37"/>
            <p:cNvCxnSpPr>
              <a:cxnSpLocks noChangeShapeType="1"/>
            </p:cNvCxnSpPr>
            <p:nvPr/>
          </p:nvCxnSpPr>
          <p:spPr bwMode="auto">
            <a:xfrm>
              <a:off x="7524328" y="2666892"/>
              <a:ext cx="792088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27" name="直接箭头连接符 38"/>
            <p:cNvCxnSpPr>
              <a:cxnSpLocks noChangeShapeType="1"/>
            </p:cNvCxnSpPr>
            <p:nvPr/>
          </p:nvCxnSpPr>
          <p:spPr bwMode="auto">
            <a:xfrm>
              <a:off x="7524328" y="3212976"/>
              <a:ext cx="792088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28" name="直接箭头连接符 39"/>
            <p:cNvCxnSpPr>
              <a:cxnSpLocks noChangeShapeType="1"/>
            </p:cNvCxnSpPr>
            <p:nvPr/>
          </p:nvCxnSpPr>
          <p:spPr bwMode="auto">
            <a:xfrm>
              <a:off x="7536376" y="4554090"/>
              <a:ext cx="792088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29" name="直接箭头连接符 41"/>
            <p:cNvCxnSpPr>
              <a:cxnSpLocks noChangeShapeType="1"/>
              <a:stCxn id="20505" idx="6"/>
              <a:endCxn id="20502" idx="2"/>
            </p:cNvCxnSpPr>
            <p:nvPr/>
          </p:nvCxnSpPr>
          <p:spPr bwMode="auto">
            <a:xfrm>
              <a:off x="6156176" y="2708920"/>
              <a:ext cx="1080120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30" name="直接箭头连接符 43"/>
            <p:cNvCxnSpPr>
              <a:cxnSpLocks noChangeShapeType="1"/>
              <a:stCxn id="20505" idx="6"/>
              <a:endCxn id="20503" idx="2"/>
            </p:cNvCxnSpPr>
            <p:nvPr/>
          </p:nvCxnSpPr>
          <p:spPr bwMode="auto">
            <a:xfrm>
              <a:off x="6156176" y="2708920"/>
              <a:ext cx="1080120" cy="504056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31" name="直接箭头连接符 45"/>
            <p:cNvCxnSpPr>
              <a:cxnSpLocks noChangeShapeType="1"/>
              <a:stCxn id="20505" idx="6"/>
              <a:endCxn id="20504" idx="2"/>
            </p:cNvCxnSpPr>
            <p:nvPr/>
          </p:nvCxnSpPr>
          <p:spPr bwMode="auto">
            <a:xfrm>
              <a:off x="6156176" y="2708920"/>
              <a:ext cx="1080120" cy="1872208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32" name="直接箭头连接符 50"/>
            <p:cNvCxnSpPr>
              <a:cxnSpLocks noChangeShapeType="1"/>
              <a:stCxn id="20506" idx="6"/>
              <a:endCxn id="20503" idx="2"/>
            </p:cNvCxnSpPr>
            <p:nvPr/>
          </p:nvCxnSpPr>
          <p:spPr bwMode="auto">
            <a:xfrm>
              <a:off x="6156176" y="3212976"/>
              <a:ext cx="1080120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33" name="直接箭头连接符 52"/>
            <p:cNvCxnSpPr>
              <a:cxnSpLocks noChangeShapeType="1"/>
              <a:stCxn id="20506" idx="6"/>
              <a:endCxn id="20504" idx="2"/>
            </p:cNvCxnSpPr>
            <p:nvPr/>
          </p:nvCxnSpPr>
          <p:spPr bwMode="auto">
            <a:xfrm>
              <a:off x="6156176" y="3212976"/>
              <a:ext cx="1080120" cy="1368152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34" name="直接箭头连接符 54"/>
            <p:cNvCxnSpPr>
              <a:cxnSpLocks noChangeShapeType="1"/>
              <a:stCxn id="20506" idx="6"/>
              <a:endCxn id="20502" idx="2"/>
            </p:cNvCxnSpPr>
            <p:nvPr/>
          </p:nvCxnSpPr>
          <p:spPr bwMode="auto">
            <a:xfrm flipV="1">
              <a:off x="6156176" y="2708920"/>
              <a:ext cx="1080120" cy="504056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35" name="直接箭头连接符 56"/>
            <p:cNvCxnSpPr>
              <a:cxnSpLocks noChangeShapeType="1"/>
              <a:stCxn id="20507" idx="6"/>
              <a:endCxn id="20504" idx="2"/>
            </p:cNvCxnSpPr>
            <p:nvPr/>
          </p:nvCxnSpPr>
          <p:spPr bwMode="auto">
            <a:xfrm>
              <a:off x="6156176" y="4581128"/>
              <a:ext cx="1080120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36" name="直接箭头连接符 58"/>
            <p:cNvCxnSpPr>
              <a:cxnSpLocks noChangeShapeType="1"/>
              <a:stCxn id="20507" idx="6"/>
              <a:endCxn id="20503" idx="2"/>
            </p:cNvCxnSpPr>
            <p:nvPr/>
          </p:nvCxnSpPr>
          <p:spPr bwMode="auto">
            <a:xfrm flipV="1">
              <a:off x="6156176" y="3212976"/>
              <a:ext cx="1080120" cy="1368152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37" name="直接箭头连接符 60"/>
            <p:cNvCxnSpPr>
              <a:cxnSpLocks noChangeShapeType="1"/>
              <a:stCxn id="20507" idx="6"/>
              <a:endCxn id="20502" idx="2"/>
            </p:cNvCxnSpPr>
            <p:nvPr/>
          </p:nvCxnSpPr>
          <p:spPr bwMode="auto">
            <a:xfrm flipV="1">
              <a:off x="6156176" y="2708920"/>
              <a:ext cx="1080120" cy="1872208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538" name="TextBox 16"/>
            <p:cNvSpPr txBox="1">
              <a:spLocks noChangeArrowheads="1"/>
            </p:cNvSpPr>
            <p:nvPr/>
          </p:nvSpPr>
          <p:spPr bwMode="auto">
            <a:xfrm>
              <a:off x="1979712" y="3212976"/>
              <a:ext cx="1015555" cy="129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CN" sz="5400"/>
                <a:t>  …</a:t>
              </a:r>
              <a:endParaRPr lang="zh-CN" altLang="en-US" sz="5400"/>
            </a:p>
          </p:txBody>
        </p:sp>
        <p:sp>
          <p:nvSpPr>
            <p:cNvPr id="20539" name="TextBox 16"/>
            <p:cNvSpPr txBox="1">
              <a:spLocks noChangeArrowheads="1"/>
            </p:cNvSpPr>
            <p:nvPr/>
          </p:nvSpPr>
          <p:spPr bwMode="auto">
            <a:xfrm>
              <a:off x="3635896" y="3212976"/>
              <a:ext cx="1015555" cy="129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CN" sz="5400"/>
                <a:t>  …</a:t>
              </a:r>
              <a:endParaRPr lang="zh-CN" altLang="en-US" sz="5400"/>
            </a:p>
          </p:txBody>
        </p:sp>
        <p:sp>
          <p:nvSpPr>
            <p:cNvPr id="20540" name="TextBox 16"/>
            <p:cNvSpPr txBox="1">
              <a:spLocks noChangeArrowheads="1"/>
            </p:cNvSpPr>
            <p:nvPr/>
          </p:nvSpPr>
          <p:spPr bwMode="auto">
            <a:xfrm>
              <a:off x="5724128" y="3212976"/>
              <a:ext cx="1015555" cy="129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CN" sz="5400"/>
                <a:t>  …</a:t>
              </a:r>
              <a:endParaRPr lang="zh-CN" altLang="en-US" sz="5400"/>
            </a:p>
          </p:txBody>
        </p:sp>
        <p:sp>
          <p:nvSpPr>
            <p:cNvPr id="20541" name="TextBox 16"/>
            <p:cNvSpPr txBox="1">
              <a:spLocks noChangeArrowheads="1"/>
            </p:cNvSpPr>
            <p:nvPr/>
          </p:nvSpPr>
          <p:spPr bwMode="auto">
            <a:xfrm>
              <a:off x="7084837" y="3212976"/>
              <a:ext cx="1015555" cy="129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CN" sz="5400"/>
                <a:t>  …</a:t>
              </a:r>
              <a:endParaRPr lang="zh-CN" altLang="en-US" sz="5400"/>
            </a:p>
          </p:txBody>
        </p:sp>
        <p:sp>
          <p:nvSpPr>
            <p:cNvPr id="20542" name="TextBox 66"/>
            <p:cNvSpPr txBox="1">
              <a:spLocks noChangeArrowheads="1"/>
            </p:cNvSpPr>
            <p:nvPr/>
          </p:nvSpPr>
          <p:spPr bwMode="auto">
            <a:xfrm>
              <a:off x="4499992" y="2996952"/>
              <a:ext cx="115212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5400"/>
                <a:t>…</a:t>
              </a:r>
              <a:endParaRPr lang="zh-CN" altLang="en-US"/>
            </a:p>
          </p:txBody>
        </p:sp>
        <p:cxnSp>
          <p:nvCxnSpPr>
            <p:cNvPr id="20543" name="直接连接符 68"/>
            <p:cNvCxnSpPr>
              <a:cxnSpLocks noChangeShapeType="1"/>
              <a:stCxn id="20508" idx="6"/>
            </p:cNvCxnSpPr>
            <p:nvPr/>
          </p:nvCxnSpPr>
          <p:spPr bwMode="auto">
            <a:xfrm>
              <a:off x="4067913" y="2708920"/>
              <a:ext cx="288063" cy="0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4" name="直接连接符 69"/>
            <p:cNvCxnSpPr>
              <a:cxnSpLocks noChangeShapeType="1"/>
            </p:cNvCxnSpPr>
            <p:nvPr/>
          </p:nvCxnSpPr>
          <p:spPr bwMode="auto">
            <a:xfrm>
              <a:off x="5580081" y="2708920"/>
              <a:ext cx="288063" cy="0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5" name="直接连接符 71"/>
            <p:cNvCxnSpPr>
              <a:cxnSpLocks noChangeShapeType="1"/>
              <a:stCxn id="20508" idx="6"/>
            </p:cNvCxnSpPr>
            <p:nvPr/>
          </p:nvCxnSpPr>
          <p:spPr bwMode="auto">
            <a:xfrm>
              <a:off x="4067913" y="2708920"/>
              <a:ext cx="288063" cy="144016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6" name="直接连接符 73"/>
            <p:cNvCxnSpPr>
              <a:cxnSpLocks noChangeShapeType="1"/>
            </p:cNvCxnSpPr>
            <p:nvPr/>
          </p:nvCxnSpPr>
          <p:spPr bwMode="auto">
            <a:xfrm>
              <a:off x="4067944" y="3212976"/>
              <a:ext cx="288063" cy="0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直接连接符 74"/>
            <p:cNvCxnSpPr>
              <a:cxnSpLocks noChangeShapeType="1"/>
            </p:cNvCxnSpPr>
            <p:nvPr/>
          </p:nvCxnSpPr>
          <p:spPr bwMode="auto">
            <a:xfrm>
              <a:off x="4067944" y="3212976"/>
              <a:ext cx="288063" cy="144016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直接连接符 75"/>
            <p:cNvCxnSpPr>
              <a:cxnSpLocks noChangeShapeType="1"/>
            </p:cNvCxnSpPr>
            <p:nvPr/>
          </p:nvCxnSpPr>
          <p:spPr bwMode="auto">
            <a:xfrm>
              <a:off x="4067944" y="4581128"/>
              <a:ext cx="288063" cy="0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直接连接符 76"/>
            <p:cNvCxnSpPr>
              <a:cxnSpLocks noChangeShapeType="1"/>
            </p:cNvCxnSpPr>
            <p:nvPr/>
          </p:nvCxnSpPr>
          <p:spPr bwMode="auto">
            <a:xfrm>
              <a:off x="4067944" y="4581128"/>
              <a:ext cx="288063" cy="144016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0" name="直接连接符 78"/>
            <p:cNvCxnSpPr>
              <a:cxnSpLocks noChangeShapeType="1"/>
              <a:stCxn id="20508" idx="6"/>
            </p:cNvCxnSpPr>
            <p:nvPr/>
          </p:nvCxnSpPr>
          <p:spPr bwMode="auto">
            <a:xfrm>
              <a:off x="4067913" y="2708920"/>
              <a:ext cx="288063" cy="288032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1" name="直接连接符 80"/>
            <p:cNvCxnSpPr>
              <a:cxnSpLocks noChangeShapeType="1"/>
              <a:stCxn id="20539" idx="0"/>
              <a:endCxn id="20539" idx="0"/>
            </p:cNvCxnSpPr>
            <p:nvPr/>
          </p:nvCxnSpPr>
          <p:spPr bwMode="auto">
            <a:xfrm>
              <a:off x="4143674" y="3212976"/>
              <a:ext cx="0" cy="0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2" name="直接连接符 83"/>
            <p:cNvCxnSpPr>
              <a:cxnSpLocks noChangeShapeType="1"/>
            </p:cNvCxnSpPr>
            <p:nvPr/>
          </p:nvCxnSpPr>
          <p:spPr bwMode="auto">
            <a:xfrm flipV="1">
              <a:off x="4083714" y="3026932"/>
              <a:ext cx="284310" cy="144016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3" name="直接连接符 85"/>
            <p:cNvCxnSpPr>
              <a:cxnSpLocks noChangeShapeType="1"/>
              <a:stCxn id="20510" idx="6"/>
            </p:cNvCxnSpPr>
            <p:nvPr/>
          </p:nvCxnSpPr>
          <p:spPr bwMode="auto">
            <a:xfrm flipV="1">
              <a:off x="4067913" y="4365104"/>
              <a:ext cx="288063" cy="216024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4" name="直接连接符 88"/>
            <p:cNvCxnSpPr>
              <a:cxnSpLocks noChangeShapeType="1"/>
              <a:stCxn id="20505" idx="2"/>
            </p:cNvCxnSpPr>
            <p:nvPr/>
          </p:nvCxnSpPr>
          <p:spPr bwMode="auto">
            <a:xfrm flipH="1">
              <a:off x="5580112" y="2708920"/>
              <a:ext cx="288063" cy="144016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直接连接符 89"/>
            <p:cNvCxnSpPr>
              <a:cxnSpLocks noChangeShapeType="1"/>
            </p:cNvCxnSpPr>
            <p:nvPr/>
          </p:nvCxnSpPr>
          <p:spPr bwMode="auto">
            <a:xfrm>
              <a:off x="5538084" y="3227966"/>
              <a:ext cx="288063" cy="0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直接连接符 90"/>
            <p:cNvCxnSpPr>
              <a:cxnSpLocks noChangeShapeType="1"/>
            </p:cNvCxnSpPr>
            <p:nvPr/>
          </p:nvCxnSpPr>
          <p:spPr bwMode="auto">
            <a:xfrm flipH="1">
              <a:off x="5538115" y="3227966"/>
              <a:ext cx="288063" cy="144016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直接连接符 91"/>
            <p:cNvCxnSpPr>
              <a:cxnSpLocks noChangeShapeType="1"/>
            </p:cNvCxnSpPr>
            <p:nvPr/>
          </p:nvCxnSpPr>
          <p:spPr bwMode="auto">
            <a:xfrm>
              <a:off x="5580050" y="4581128"/>
              <a:ext cx="288063" cy="0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8" name="直接连接符 94"/>
            <p:cNvCxnSpPr>
              <a:cxnSpLocks noChangeShapeType="1"/>
              <a:stCxn id="20505" idx="2"/>
            </p:cNvCxnSpPr>
            <p:nvPr/>
          </p:nvCxnSpPr>
          <p:spPr bwMode="auto">
            <a:xfrm flipH="1">
              <a:off x="5652120" y="2708920"/>
              <a:ext cx="216055" cy="216024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9" name="直接连接符 96"/>
            <p:cNvCxnSpPr>
              <a:cxnSpLocks noChangeShapeType="1"/>
            </p:cNvCxnSpPr>
            <p:nvPr/>
          </p:nvCxnSpPr>
          <p:spPr bwMode="auto">
            <a:xfrm flipH="1" flipV="1">
              <a:off x="5580112" y="3068960"/>
              <a:ext cx="216024" cy="144016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0" name="直接连接符 98"/>
            <p:cNvCxnSpPr>
              <a:cxnSpLocks noChangeShapeType="1"/>
              <a:stCxn id="20507" idx="2"/>
            </p:cNvCxnSpPr>
            <p:nvPr/>
          </p:nvCxnSpPr>
          <p:spPr bwMode="auto">
            <a:xfrm flipH="1" flipV="1">
              <a:off x="5580112" y="4437112"/>
              <a:ext cx="288063" cy="144016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1" name="直接连接符 100"/>
            <p:cNvCxnSpPr>
              <a:cxnSpLocks noChangeShapeType="1"/>
              <a:stCxn id="20507" idx="2"/>
            </p:cNvCxnSpPr>
            <p:nvPr/>
          </p:nvCxnSpPr>
          <p:spPr bwMode="auto">
            <a:xfrm flipH="1" flipV="1">
              <a:off x="5652120" y="4293096"/>
              <a:ext cx="216055" cy="288032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562" name="椭圆 5"/>
            <p:cNvSpPr>
              <a:spLocks noChangeArrowheads="1"/>
            </p:cNvSpPr>
            <p:nvPr/>
          </p:nvSpPr>
          <p:spPr bwMode="auto">
            <a:xfrm>
              <a:off x="2124344" y="1916135"/>
              <a:ext cx="288001" cy="288032"/>
            </a:xfrm>
            <a:prstGeom prst="ellipse">
              <a:avLst/>
            </a:prstGeom>
            <a:solidFill>
              <a:srgbClr val="FF0000"/>
            </a:solidFill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0563" name="直接箭头连接符 34"/>
            <p:cNvCxnSpPr>
              <a:cxnSpLocks noChangeShapeType="1"/>
            </p:cNvCxnSpPr>
            <p:nvPr/>
          </p:nvCxnSpPr>
          <p:spPr bwMode="auto">
            <a:xfrm>
              <a:off x="1332252" y="2060068"/>
              <a:ext cx="792088" cy="0"/>
            </a:xfrm>
            <a:prstGeom prst="straightConnector1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564" name="椭圆 5"/>
            <p:cNvSpPr>
              <a:spLocks noChangeArrowheads="1"/>
            </p:cNvSpPr>
            <p:nvPr/>
          </p:nvSpPr>
          <p:spPr bwMode="auto">
            <a:xfrm>
              <a:off x="3708457" y="1915969"/>
              <a:ext cx="288001" cy="288031"/>
            </a:xfrm>
            <a:prstGeom prst="ellipse">
              <a:avLst/>
            </a:prstGeom>
            <a:solidFill>
              <a:srgbClr val="FF0000"/>
            </a:solidFill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0565" name="直接连接符 68"/>
            <p:cNvCxnSpPr>
              <a:cxnSpLocks noChangeShapeType="1"/>
              <a:stCxn id="20564" idx="6"/>
            </p:cNvCxnSpPr>
            <p:nvPr/>
          </p:nvCxnSpPr>
          <p:spPr bwMode="auto">
            <a:xfrm>
              <a:off x="3996458" y="2059985"/>
              <a:ext cx="288063" cy="0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6" name="直接连接符 78"/>
            <p:cNvCxnSpPr>
              <a:cxnSpLocks noChangeShapeType="1"/>
            </p:cNvCxnSpPr>
            <p:nvPr/>
          </p:nvCxnSpPr>
          <p:spPr bwMode="auto">
            <a:xfrm>
              <a:off x="3996482" y="2060068"/>
              <a:ext cx="288063" cy="288032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7" name="直接连接符 71"/>
            <p:cNvCxnSpPr>
              <a:cxnSpLocks noChangeShapeType="1"/>
            </p:cNvCxnSpPr>
            <p:nvPr/>
          </p:nvCxnSpPr>
          <p:spPr bwMode="auto">
            <a:xfrm>
              <a:off x="3996482" y="2060068"/>
              <a:ext cx="288063" cy="144016"/>
            </a:xfrm>
            <a:prstGeom prst="line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568" name="椭圆 5"/>
            <p:cNvSpPr>
              <a:spLocks noChangeArrowheads="1"/>
            </p:cNvSpPr>
            <p:nvPr/>
          </p:nvSpPr>
          <p:spPr bwMode="auto">
            <a:xfrm>
              <a:off x="5868644" y="1915969"/>
              <a:ext cx="288001" cy="288032"/>
            </a:xfrm>
            <a:prstGeom prst="ellipse">
              <a:avLst/>
            </a:prstGeom>
            <a:solidFill>
              <a:srgbClr val="FF0000"/>
            </a:solidFill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484" name="TextBox 20"/>
          <p:cNvSpPr txBox="1">
            <a:spLocks noChangeArrowheads="1"/>
          </p:cNvSpPr>
          <p:nvPr/>
        </p:nvSpPr>
        <p:spPr bwMode="auto">
          <a:xfrm>
            <a:off x="755650" y="2689225"/>
            <a:ext cx="1152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 dirty="0"/>
              <a:t>x</a:t>
            </a:r>
            <a:r>
              <a:rPr lang="en-US" altLang="zh-CN" sz="3600" b="1" i="1" baseline="-25000" dirty="0"/>
              <a:t>1</a:t>
            </a:r>
            <a:endParaRPr lang="zh-CN" altLang="en-US" sz="3600" b="1" i="1" baseline="-25000" dirty="0"/>
          </a:p>
        </p:txBody>
      </p:sp>
      <p:sp>
        <p:nvSpPr>
          <p:cNvPr id="20485" name="TextBox 23"/>
          <p:cNvSpPr txBox="1">
            <a:spLocks noChangeArrowheads="1"/>
          </p:cNvSpPr>
          <p:nvPr/>
        </p:nvSpPr>
        <p:spPr bwMode="auto">
          <a:xfrm>
            <a:off x="2627313" y="1538288"/>
            <a:ext cx="1150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/>
              <a:t>w</a:t>
            </a:r>
            <a:endParaRPr lang="zh-CN" altLang="en-US" sz="3600" b="1" i="1" baseline="-25000"/>
          </a:p>
        </p:txBody>
      </p:sp>
      <p:sp>
        <p:nvSpPr>
          <p:cNvPr id="20486" name="TextBox 20"/>
          <p:cNvSpPr txBox="1">
            <a:spLocks noChangeArrowheads="1"/>
          </p:cNvSpPr>
          <p:nvPr/>
        </p:nvSpPr>
        <p:spPr bwMode="auto">
          <a:xfrm>
            <a:off x="755650" y="3265488"/>
            <a:ext cx="1152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/>
              <a:t>x</a:t>
            </a:r>
            <a:r>
              <a:rPr lang="en-US" altLang="zh-CN" sz="3600" b="1" i="1" baseline="-25000"/>
              <a:t>2</a:t>
            </a:r>
            <a:endParaRPr lang="zh-CN" altLang="en-US" sz="3600" b="1" i="1" baseline="-25000"/>
          </a:p>
        </p:txBody>
      </p:sp>
      <p:sp>
        <p:nvSpPr>
          <p:cNvPr id="20487" name="TextBox 20"/>
          <p:cNvSpPr txBox="1">
            <a:spLocks noChangeArrowheads="1"/>
          </p:cNvSpPr>
          <p:nvPr/>
        </p:nvSpPr>
        <p:spPr bwMode="auto">
          <a:xfrm>
            <a:off x="827088" y="4635500"/>
            <a:ext cx="1152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/>
              <a:t>x</a:t>
            </a:r>
            <a:r>
              <a:rPr lang="en-US" altLang="zh-CN" sz="3600" b="1" i="1" baseline="-25000"/>
              <a:t>n</a:t>
            </a:r>
            <a:endParaRPr lang="zh-CN" altLang="en-US" sz="3600" b="1" i="1" baseline="-25000"/>
          </a:p>
        </p:txBody>
      </p:sp>
      <p:sp>
        <p:nvSpPr>
          <p:cNvPr id="20488" name="TextBox 23"/>
          <p:cNvSpPr txBox="1">
            <a:spLocks noChangeArrowheads="1"/>
          </p:cNvSpPr>
          <p:nvPr/>
        </p:nvSpPr>
        <p:spPr bwMode="auto">
          <a:xfrm>
            <a:off x="6299200" y="1609725"/>
            <a:ext cx="1152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/>
              <a:t>w</a:t>
            </a:r>
            <a:endParaRPr lang="zh-CN" altLang="en-US" sz="3600" b="1" i="1" baseline="-25000"/>
          </a:p>
        </p:txBody>
      </p:sp>
      <p:sp>
        <p:nvSpPr>
          <p:cNvPr id="20489" name="TextBox 20"/>
          <p:cNvSpPr txBox="1">
            <a:spLocks noChangeArrowheads="1"/>
          </p:cNvSpPr>
          <p:nvPr/>
        </p:nvSpPr>
        <p:spPr bwMode="auto">
          <a:xfrm>
            <a:off x="8316913" y="2617788"/>
            <a:ext cx="1150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/>
              <a:t>o</a:t>
            </a:r>
            <a:r>
              <a:rPr lang="en-US" altLang="zh-CN" sz="3600" b="1" i="1" baseline="-25000"/>
              <a:t>1</a:t>
            </a:r>
            <a:endParaRPr lang="zh-CN" altLang="en-US" sz="3600" b="1" i="1" baseline="-25000"/>
          </a:p>
        </p:txBody>
      </p:sp>
      <p:sp>
        <p:nvSpPr>
          <p:cNvPr id="20490" name="TextBox 20"/>
          <p:cNvSpPr txBox="1">
            <a:spLocks noChangeArrowheads="1"/>
          </p:cNvSpPr>
          <p:nvPr/>
        </p:nvSpPr>
        <p:spPr bwMode="auto">
          <a:xfrm>
            <a:off x="8316913" y="3265488"/>
            <a:ext cx="1150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/>
              <a:t>o</a:t>
            </a:r>
            <a:r>
              <a:rPr lang="en-US" altLang="zh-CN" sz="3600" b="1" i="1" baseline="-25000"/>
              <a:t>2</a:t>
            </a:r>
            <a:endParaRPr lang="zh-CN" altLang="en-US" sz="3600" b="1" i="1" baseline="-25000"/>
          </a:p>
        </p:txBody>
      </p:sp>
      <p:sp>
        <p:nvSpPr>
          <p:cNvPr id="20491" name="TextBox 20"/>
          <p:cNvSpPr txBox="1">
            <a:spLocks noChangeArrowheads="1"/>
          </p:cNvSpPr>
          <p:nvPr/>
        </p:nvSpPr>
        <p:spPr bwMode="auto">
          <a:xfrm>
            <a:off x="8316913" y="4633913"/>
            <a:ext cx="1150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/>
              <a:t>o</a:t>
            </a:r>
            <a:r>
              <a:rPr lang="en-US" altLang="zh-CN" sz="3600" b="1" i="1" baseline="-25000"/>
              <a:t>m</a:t>
            </a:r>
            <a:endParaRPr lang="zh-CN" altLang="en-US" sz="3600" b="1" i="1" baseline="-25000"/>
          </a:p>
        </p:txBody>
      </p:sp>
      <p:sp>
        <p:nvSpPr>
          <p:cNvPr id="20492" name="TextBox 23"/>
          <p:cNvSpPr txBox="1">
            <a:spLocks noChangeArrowheads="1"/>
          </p:cNvSpPr>
          <p:nvPr/>
        </p:nvSpPr>
        <p:spPr bwMode="auto">
          <a:xfrm>
            <a:off x="1619250" y="5786438"/>
            <a:ext cx="1657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/>
              <a:t>输入层</a:t>
            </a:r>
            <a:endParaRPr lang="zh-CN" altLang="en-US" sz="4000" b="1" baseline="-25000" dirty="0"/>
          </a:p>
        </p:txBody>
      </p:sp>
      <p:sp>
        <p:nvSpPr>
          <p:cNvPr id="20493" name="TextBox 23"/>
          <p:cNvSpPr txBox="1">
            <a:spLocks noChangeArrowheads="1"/>
          </p:cNvSpPr>
          <p:nvPr/>
        </p:nvSpPr>
        <p:spPr bwMode="auto">
          <a:xfrm>
            <a:off x="7092950" y="5786438"/>
            <a:ext cx="16557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输出层</a:t>
            </a:r>
            <a:endParaRPr lang="zh-CN" altLang="en-US" sz="4000" b="1" baseline="-25000"/>
          </a:p>
        </p:txBody>
      </p:sp>
      <p:sp>
        <p:nvSpPr>
          <p:cNvPr id="20494" name="TextBox 23"/>
          <p:cNvSpPr txBox="1">
            <a:spLocks noChangeArrowheads="1"/>
          </p:cNvSpPr>
          <p:nvPr/>
        </p:nvSpPr>
        <p:spPr bwMode="auto">
          <a:xfrm>
            <a:off x="4284663" y="5786438"/>
            <a:ext cx="16557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/>
              <a:t>隐层</a:t>
            </a:r>
            <a:endParaRPr lang="zh-CN" altLang="en-US" sz="4000" b="1" baseline="-25000" dirty="0"/>
          </a:p>
        </p:txBody>
      </p: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755650" y="2114550"/>
            <a:ext cx="1152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 dirty="0"/>
              <a:t>x</a:t>
            </a:r>
            <a:r>
              <a:rPr lang="en-US" altLang="zh-CN" sz="3600" b="1" i="1" baseline="-25000" dirty="0"/>
              <a:t>0</a:t>
            </a:r>
            <a:endParaRPr lang="zh-CN" altLang="en-US" sz="3600" b="1" i="1" baseline="-25000" dirty="0"/>
          </a:p>
        </p:txBody>
      </p:sp>
      <p:cxnSp>
        <p:nvCxnSpPr>
          <p:cNvPr id="20496" name="直接箭头连接符 81"/>
          <p:cNvCxnSpPr>
            <a:cxnSpLocks noChangeShapeType="1"/>
            <a:stCxn id="20562" idx="6"/>
            <a:endCxn id="20508" idx="2"/>
          </p:cNvCxnSpPr>
          <p:nvPr/>
        </p:nvCxnSpPr>
        <p:spPr bwMode="auto">
          <a:xfrm>
            <a:off x="2411413" y="2474913"/>
            <a:ext cx="1368425" cy="6477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7" name="直接箭头连接符 83"/>
          <p:cNvCxnSpPr>
            <a:cxnSpLocks noChangeShapeType="1"/>
            <a:stCxn id="20562" idx="6"/>
          </p:cNvCxnSpPr>
          <p:nvPr/>
        </p:nvCxnSpPr>
        <p:spPr bwMode="auto">
          <a:xfrm>
            <a:off x="2411413" y="2474913"/>
            <a:ext cx="1296987" cy="1150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8" name="直接箭头连接符 85"/>
          <p:cNvCxnSpPr>
            <a:cxnSpLocks noChangeShapeType="1"/>
            <a:stCxn id="20562" idx="6"/>
            <a:endCxn id="20510" idx="2"/>
          </p:cNvCxnSpPr>
          <p:nvPr/>
        </p:nvCxnSpPr>
        <p:spPr bwMode="auto">
          <a:xfrm>
            <a:off x="2411413" y="2474913"/>
            <a:ext cx="1368425" cy="25193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9" name="直接箭头连接符 101"/>
          <p:cNvCxnSpPr>
            <a:cxnSpLocks noChangeShapeType="1"/>
            <a:stCxn id="20568" idx="6"/>
            <a:endCxn id="20502" idx="2"/>
          </p:cNvCxnSpPr>
          <p:nvPr/>
        </p:nvCxnSpPr>
        <p:spPr bwMode="auto">
          <a:xfrm>
            <a:off x="6156325" y="2473325"/>
            <a:ext cx="1079500" cy="6492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0" name="直接箭头连接符 103"/>
          <p:cNvCxnSpPr>
            <a:cxnSpLocks noChangeShapeType="1"/>
            <a:stCxn id="20568" idx="6"/>
          </p:cNvCxnSpPr>
          <p:nvPr/>
        </p:nvCxnSpPr>
        <p:spPr bwMode="auto">
          <a:xfrm>
            <a:off x="6156325" y="2473325"/>
            <a:ext cx="1079500" cy="12255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1" name="直接箭头连接符 105"/>
          <p:cNvCxnSpPr>
            <a:cxnSpLocks noChangeShapeType="1"/>
            <a:stCxn id="20568" idx="6"/>
            <a:endCxn id="20504" idx="2"/>
          </p:cNvCxnSpPr>
          <p:nvPr/>
        </p:nvCxnSpPr>
        <p:spPr bwMode="auto">
          <a:xfrm>
            <a:off x="6156325" y="2473325"/>
            <a:ext cx="1079500" cy="25209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 descr="http://imgsnew.jiatx.com/news/2011_05/06/home/1304672691103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5238750" cy="3495675"/>
          </a:xfrm>
          <a:prstGeom prst="rect">
            <a:avLst/>
          </a:prstGeom>
          <a:noFill/>
        </p:spPr>
      </p:pic>
      <p:pic>
        <p:nvPicPr>
          <p:cNvPr id="5" name="Picture 2" descr="http://img.shushi100.com/images/d2923ae9-0b45-4c59-abf0-010a60ac58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2388" y="702096"/>
            <a:ext cx="6191250" cy="291465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517" y="258873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如何学习？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03848" y="450912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5" name="椭圆 4"/>
          <p:cNvSpPr/>
          <p:nvPr/>
        </p:nvSpPr>
        <p:spPr>
          <a:xfrm>
            <a:off x="2051720" y="450912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椭圆 5"/>
          <p:cNvSpPr/>
          <p:nvPr/>
        </p:nvSpPr>
        <p:spPr>
          <a:xfrm>
            <a:off x="2611304" y="32129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907704" y="543593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热水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54452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冷水</a:t>
            </a:r>
            <a:endParaRPr lang="zh-CN" altLang="en-US" sz="2400" b="1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305352" y="4697380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167972" y="4710396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0"/>
            <a:endCxn id="6" idx="4"/>
          </p:cNvCxnSpPr>
          <p:nvPr/>
        </p:nvCxnSpPr>
        <p:spPr>
          <a:xfrm flipV="1">
            <a:off x="2159732" y="3429000"/>
            <a:ext cx="559584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0"/>
            <a:endCxn id="6" idx="4"/>
          </p:cNvCxnSpPr>
          <p:nvPr/>
        </p:nvCxnSpPr>
        <p:spPr>
          <a:xfrm flipH="1" flipV="1">
            <a:off x="2719316" y="3429000"/>
            <a:ext cx="592544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</p:cNvCxnSpPr>
          <p:nvPr/>
        </p:nvCxnSpPr>
        <p:spPr>
          <a:xfrm flipH="1" flipV="1">
            <a:off x="2699792" y="2060848"/>
            <a:ext cx="19524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9752" y="162880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水温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399577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w1                   w2 </a:t>
            </a:r>
            <a:endParaRPr lang="zh-CN" altLang="en-US" sz="2400" b="1" dirty="0"/>
          </a:p>
        </p:txBody>
      </p:sp>
      <p:pic>
        <p:nvPicPr>
          <p:cNvPr id="16" name="Picture 2" descr="手 手的表情 手势 手的姿势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780928"/>
            <a:ext cx="1419954" cy="1008112"/>
          </a:xfrm>
          <a:prstGeom prst="rect">
            <a:avLst/>
          </a:prstGeom>
          <a:noFill/>
        </p:spPr>
      </p:pic>
      <p:cxnSp>
        <p:nvCxnSpPr>
          <p:cNvPr id="17" name="形状 16"/>
          <p:cNvCxnSpPr>
            <a:endCxn id="16" idx="0"/>
          </p:cNvCxnSpPr>
          <p:nvPr/>
        </p:nvCxnSpPr>
        <p:spPr>
          <a:xfrm>
            <a:off x="2699792" y="2564904"/>
            <a:ext cx="2798209" cy="21602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3888" y="205155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感知</a:t>
            </a:r>
            <a:endParaRPr lang="zh-CN" altLang="en-US" sz="2400" b="1" dirty="0"/>
          </a:p>
        </p:txBody>
      </p:sp>
      <p:cxnSp>
        <p:nvCxnSpPr>
          <p:cNvPr id="19" name="直接箭头连接符 18"/>
          <p:cNvCxnSpPr>
            <a:stCxn id="16" idx="1"/>
          </p:cNvCxnSpPr>
          <p:nvPr/>
        </p:nvCxnSpPr>
        <p:spPr>
          <a:xfrm flipH="1">
            <a:off x="2483768" y="3284984"/>
            <a:ext cx="2304256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1"/>
          </p:cNvCxnSpPr>
          <p:nvPr/>
        </p:nvCxnSpPr>
        <p:spPr>
          <a:xfrm flipH="1">
            <a:off x="3275856" y="3284984"/>
            <a:ext cx="1512168" cy="936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386104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调节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41028" y="305421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+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神经网络的学习（训练）</a:t>
            </a:r>
            <a:endParaRPr lang="zh-CN" altLang="en-US" dirty="0"/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191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对于给定的一组训练集</a:t>
            </a:r>
            <a:r>
              <a:rPr lang="en-US" altLang="zh-CN" sz="3200" b="1" i="1" dirty="0" smtClean="0"/>
              <a:t>D</a:t>
            </a:r>
            <a:r>
              <a:rPr lang="zh-CN" altLang="en-US" sz="3200" b="1" dirty="0" smtClean="0"/>
              <a:t>，寻找到一组合适的权重</a:t>
            </a:r>
            <a:r>
              <a:rPr lang="en-US" altLang="zh-CN" sz="3200" b="1" i="1" dirty="0" smtClean="0"/>
              <a:t>     </a:t>
            </a:r>
            <a:r>
              <a:rPr lang="zh-CN" altLang="en-US" sz="3200" b="1" dirty="0" smtClean="0"/>
              <a:t>，使得神经网络的输出，与对应输入希望的输出尽可能的一致。</a:t>
            </a:r>
            <a:endParaRPr lang="en-US" altLang="zh-CN" sz="3200" b="1" dirty="0" smtClean="0"/>
          </a:p>
          <a:p>
            <a:endParaRPr lang="en-US" altLang="zh-CN" sz="3200" b="1" i="1" dirty="0" smtClean="0"/>
          </a:p>
          <a:p>
            <a:r>
              <a:rPr lang="zh-CN" altLang="en-US" sz="3200" b="1" dirty="0" smtClean="0"/>
              <a:t>输入、输出均以向量形式表示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953575" y="2376208"/>
          <a:ext cx="381000" cy="444500"/>
        </p:xfrm>
        <a:graphic>
          <a:graphicData uri="http://schemas.openxmlformats.org/presentationml/2006/ole">
            <p:oleObj spid="_x0000_s381954" name="公式" r:id="rId3" imgW="1522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损失函数</a:t>
            </a:r>
            <a:endParaRPr lang="zh-CN" altLang="en-US" dirty="0"/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/>
              <a:t>定义误差函数</a:t>
            </a:r>
            <a:endParaRPr lang="en-US" altLang="zh-CN" sz="32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3200" b="1" dirty="0" smtClean="0"/>
              <a:t>其中：</a:t>
            </a:r>
            <a:endParaRPr lang="en-US" altLang="zh-CN" sz="3200" b="1" dirty="0" smtClean="0"/>
          </a:p>
          <a:p>
            <a:pPr lvl="1"/>
            <a:r>
              <a:rPr lang="en-US" altLang="zh-CN" sz="2800" b="1" i="1" dirty="0" smtClean="0"/>
              <a:t>D</a:t>
            </a:r>
            <a:r>
              <a:rPr lang="zh-CN" altLang="en-US" sz="2800" b="1" dirty="0" smtClean="0"/>
              <a:t>：训练样例的集合</a:t>
            </a:r>
            <a:endParaRPr lang="en-US" altLang="zh-CN" sz="2800" b="1" dirty="0" smtClean="0"/>
          </a:p>
          <a:p>
            <a:pPr lvl="1"/>
            <a:r>
              <a:rPr lang="en-US" altLang="zh-CN" sz="2800" b="1" i="1" dirty="0" smtClean="0"/>
              <a:t>outputs</a:t>
            </a:r>
            <a:r>
              <a:rPr lang="zh-CN" altLang="en-US" sz="2800" b="1" dirty="0" smtClean="0"/>
              <a:t>：输出单元的集合</a:t>
            </a:r>
            <a:endParaRPr lang="en-US" altLang="zh-CN" sz="2800" b="1" dirty="0" smtClean="0"/>
          </a:p>
          <a:p>
            <a:pPr lvl="1"/>
            <a:r>
              <a:rPr lang="en-US" altLang="zh-CN" sz="3600" b="1" i="1" dirty="0" err="1" smtClean="0"/>
              <a:t>t</a:t>
            </a:r>
            <a:r>
              <a:rPr lang="en-US" altLang="zh-CN" sz="3600" b="1" i="1" baseline="-25000" dirty="0" err="1" smtClean="0"/>
              <a:t>kd</a:t>
            </a:r>
            <a:r>
              <a:rPr lang="zh-CN" altLang="en-US" sz="2800" b="1" dirty="0" smtClean="0"/>
              <a:t>：样例</a:t>
            </a:r>
            <a:r>
              <a:rPr lang="en-US" altLang="zh-CN" sz="3600" b="1" i="1" dirty="0" smtClean="0"/>
              <a:t>d</a:t>
            </a:r>
            <a:r>
              <a:rPr lang="zh-CN" altLang="en-US" sz="2800" b="1" dirty="0" smtClean="0"/>
              <a:t>在第</a:t>
            </a:r>
            <a:r>
              <a:rPr lang="en-US" altLang="zh-CN" sz="3600" b="1" i="1" dirty="0" smtClean="0"/>
              <a:t>k</a:t>
            </a:r>
            <a:r>
              <a:rPr lang="zh-CN" altLang="en-US" sz="2800" b="1" dirty="0" smtClean="0"/>
              <a:t>个输出单元的标注输出值</a:t>
            </a:r>
            <a:endParaRPr lang="en-US" altLang="zh-CN" sz="2800" b="1" dirty="0" smtClean="0"/>
          </a:p>
          <a:p>
            <a:pPr lvl="1"/>
            <a:r>
              <a:rPr lang="en-US" altLang="zh-CN" sz="3600" b="1" i="1" dirty="0" err="1" smtClean="0"/>
              <a:t>o</a:t>
            </a:r>
            <a:r>
              <a:rPr lang="en-US" altLang="zh-CN" sz="3600" b="1" i="1" baseline="-25000" dirty="0" err="1" smtClean="0"/>
              <a:t>kd</a:t>
            </a:r>
            <a:r>
              <a:rPr lang="zh-CN" altLang="en-US" sz="2800" b="1" dirty="0" smtClean="0"/>
              <a:t>：样例</a:t>
            </a:r>
            <a:r>
              <a:rPr lang="en-US" altLang="zh-CN" sz="3600" b="1" i="1" dirty="0" smtClean="0"/>
              <a:t>d</a:t>
            </a:r>
            <a:r>
              <a:rPr lang="zh-CN" altLang="en-US" sz="2800" b="1" dirty="0" smtClean="0"/>
              <a:t>在第</a:t>
            </a:r>
            <a:r>
              <a:rPr lang="en-US" altLang="zh-CN" sz="3600" b="1" i="1" dirty="0" smtClean="0"/>
              <a:t>k</a:t>
            </a:r>
            <a:r>
              <a:rPr lang="zh-CN" altLang="en-US" sz="2800" b="1" dirty="0" smtClean="0"/>
              <a:t>个输出单元的实际输出值</a:t>
            </a:r>
            <a:endParaRPr lang="zh-CN" altLang="en-US" b="1" dirty="0" smtClean="0"/>
          </a:p>
          <a:p>
            <a:pPr lvl="1"/>
            <a:endParaRPr lang="zh-CN" altLang="en-US" dirty="0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800069" y="1880070"/>
          <a:ext cx="4383087" cy="1079500"/>
        </p:xfrm>
        <a:graphic>
          <a:graphicData uri="http://schemas.openxmlformats.org/presentationml/2006/ole">
            <p:oleObj spid="_x0000_s382978" name="公式" r:id="rId3" imgW="1752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反向传播算法（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914400" y="1560786"/>
            <a:ext cx="7772400" cy="474542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梯度下降方法求解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收敛缓慢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容易陷入局部极值点</a:t>
            </a:r>
            <a:endParaRPr lang="en-US" altLang="zh-CN" sz="2800" b="1" dirty="0" smtClean="0"/>
          </a:p>
          <a:p>
            <a:r>
              <a:rPr lang="zh-CN" altLang="en-US" sz="3200" b="1" dirty="0" smtClean="0"/>
              <a:t>随机梯度下降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每次处理一个样本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虽然并不能保证收敛到全局最优，但一般能得到一个不错的结果</a:t>
            </a:r>
            <a:endParaRPr lang="en-US" altLang="zh-CN" sz="3000" b="1" dirty="0" smtClean="0"/>
          </a:p>
          <a:p>
            <a:r>
              <a:rPr lang="zh-CN" altLang="en-US" sz="3000" b="1" dirty="0" smtClean="0"/>
              <a:t>小批量</a:t>
            </a:r>
            <a:r>
              <a:rPr lang="zh-CN" altLang="en-US" sz="3000" b="1" dirty="0" smtClean="0"/>
              <a:t>梯度</a:t>
            </a:r>
            <a:r>
              <a:rPr lang="zh-CN" altLang="en-US" sz="3000" b="1" dirty="0" smtClean="0"/>
              <a:t>下降（最常用）</a:t>
            </a:r>
            <a:endParaRPr lang="en-US" altLang="zh-CN" sz="3000" b="1" dirty="0" smtClean="0"/>
          </a:p>
          <a:p>
            <a:pPr lvl="1"/>
            <a:r>
              <a:rPr lang="zh-CN" altLang="en-US" sz="2800" b="1" dirty="0" smtClean="0"/>
              <a:t>每次处理少量样本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人工智能、机器学习与深度学习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8820" name="Picture 4" descr="人工智能、机器学习和深度学习之间的区别和联系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960" y="1785499"/>
            <a:ext cx="7939609" cy="4189632"/>
          </a:xfrm>
          <a:prstGeom prst="rect">
            <a:avLst/>
          </a:prstGeom>
          <a:noFill/>
        </p:spPr>
      </p:pic>
      <p:pic>
        <p:nvPicPr>
          <p:cNvPr id="413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5843" y="3058513"/>
            <a:ext cx="552450" cy="253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反向传播算法（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149" name="内容占位符 2"/>
          <p:cNvSpPr>
            <a:spLocks noGrp="1"/>
          </p:cNvSpPr>
          <p:nvPr>
            <p:ph idx="1"/>
          </p:nvPr>
        </p:nvSpPr>
        <p:spPr>
          <a:xfrm>
            <a:off x="914400" y="1765738"/>
            <a:ext cx="7772400" cy="42540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随机梯度下降法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定义训练样本</a:t>
            </a:r>
            <a:r>
              <a:rPr lang="en-US" altLang="zh-CN" sz="2800" b="1" i="1" dirty="0" smtClean="0"/>
              <a:t>d</a:t>
            </a:r>
            <a:r>
              <a:rPr lang="zh-CN" altLang="en-US" sz="2800" b="1" dirty="0" smtClean="0"/>
              <a:t>的误差</a:t>
            </a:r>
            <a:r>
              <a:rPr lang="en-US" altLang="zh-CN" sz="2800" b="1" i="1" dirty="0" smtClean="0"/>
              <a:t>E</a:t>
            </a:r>
            <a:r>
              <a:rPr lang="en-US" altLang="zh-CN" sz="2800" b="1" i="1" baseline="-25000" dirty="0" smtClean="0"/>
              <a:t>d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lvl="1"/>
            <a:endParaRPr lang="en-US" altLang="zh-CN" sz="2800" b="1" dirty="0" smtClean="0"/>
          </a:p>
          <a:p>
            <a:pPr lvl="1"/>
            <a:endParaRPr lang="en-US" altLang="zh-CN" sz="2800" b="1" dirty="0" smtClean="0"/>
          </a:p>
          <a:p>
            <a:pPr lvl="1"/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对每一个样本，更新一次权重，反复迭代</a:t>
            </a:r>
            <a:endParaRPr lang="en-US" altLang="zh-CN" sz="2800" b="1" dirty="0" smtClean="0"/>
          </a:p>
          <a:p>
            <a:pPr lvl="1"/>
            <a:endParaRPr lang="zh-CN" altLang="en-US" sz="2800" b="1" dirty="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92275" y="2937686"/>
          <a:ext cx="3843338" cy="1079500"/>
        </p:xfrm>
        <a:graphic>
          <a:graphicData uri="http://schemas.openxmlformats.org/presentationml/2006/ole">
            <p:oleObj spid="_x0000_s384002" name="公式" r:id="rId3" imgW="1536480" imgH="431640" progId="Equation.3">
              <p:embed/>
            </p:oleObj>
          </a:graphicData>
        </a:graphic>
      </p:graphicFrame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1619250" y="5001109"/>
          <a:ext cx="6607175" cy="1111250"/>
        </p:xfrm>
        <a:graphic>
          <a:graphicData uri="http://schemas.openxmlformats.org/presentationml/2006/ole">
            <p:oleObj spid="_x0000_s384003" name="公式" r:id="rId4" imgW="264132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反向传播算法（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172" name="内容占位符 2"/>
          <p:cNvSpPr>
            <a:spLocks noGrp="1"/>
          </p:cNvSpPr>
          <p:nvPr>
            <p:ph idx="1"/>
          </p:nvPr>
        </p:nvSpPr>
        <p:spPr>
          <a:xfrm>
            <a:off x="755650" y="1844675"/>
            <a:ext cx="7772400" cy="4114800"/>
          </a:xfrm>
        </p:spPr>
        <p:txBody>
          <a:bodyPr/>
          <a:lstStyle/>
          <a:p>
            <a:r>
              <a:rPr lang="zh-CN" altLang="en-US" b="1" dirty="0" smtClean="0"/>
              <a:t>符号：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190696" y="1926076"/>
          <a:ext cx="6337300" cy="4156075"/>
        </p:xfrm>
        <a:graphic>
          <a:graphicData uri="http://schemas.openxmlformats.org/presentationml/2006/ole">
            <p:oleObj spid="_x0000_s385026" name="公式" r:id="rId3" imgW="3174840" imgH="20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827584" y="1844824"/>
            <a:ext cx="8316416" cy="4533969"/>
            <a:chOff x="467015" y="2206605"/>
            <a:chExt cx="8317302" cy="4533984"/>
          </a:xfrm>
          <a:noFill/>
        </p:grpSpPr>
        <p:sp>
          <p:nvSpPr>
            <p:cNvPr id="5" name="椭圆 4"/>
            <p:cNvSpPr>
              <a:spLocks noChangeArrowheads="1"/>
            </p:cNvSpPr>
            <p:nvPr/>
          </p:nvSpPr>
          <p:spPr bwMode="auto">
            <a:xfrm>
              <a:off x="3059832" y="3356992"/>
              <a:ext cx="1080120" cy="1080120"/>
            </a:xfrm>
            <a:prstGeom prst="ellipse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>
              <a:off x="5652120" y="3356992"/>
              <a:ext cx="1080120" cy="1080120"/>
            </a:xfrm>
            <a:prstGeom prst="ellipse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7" name="直接箭头连接符 9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139952" y="3897052"/>
              <a:ext cx="1512168" cy="0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" name="直接箭头连接符 10"/>
            <p:cNvCxnSpPr>
              <a:cxnSpLocks noChangeShapeType="1"/>
            </p:cNvCxnSpPr>
            <p:nvPr/>
          </p:nvCxnSpPr>
          <p:spPr bwMode="auto">
            <a:xfrm>
              <a:off x="6732240" y="3933056"/>
              <a:ext cx="1296144" cy="1741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" name="椭圆 13"/>
            <p:cNvSpPr>
              <a:spLocks noChangeArrowheads="1"/>
            </p:cNvSpPr>
            <p:nvPr/>
          </p:nvSpPr>
          <p:spPr bwMode="auto">
            <a:xfrm>
              <a:off x="1115616" y="2420888"/>
              <a:ext cx="288032" cy="288032"/>
            </a:xfrm>
            <a:prstGeom prst="ellipse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椭圆 14"/>
            <p:cNvSpPr>
              <a:spLocks noChangeArrowheads="1"/>
            </p:cNvSpPr>
            <p:nvPr/>
          </p:nvSpPr>
          <p:spPr bwMode="auto">
            <a:xfrm>
              <a:off x="1187172" y="6310283"/>
              <a:ext cx="288032" cy="288032"/>
            </a:xfrm>
            <a:prstGeom prst="ellipse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椭圆 15"/>
            <p:cNvSpPr>
              <a:spLocks noChangeArrowheads="1"/>
            </p:cNvSpPr>
            <p:nvPr/>
          </p:nvSpPr>
          <p:spPr bwMode="auto">
            <a:xfrm>
              <a:off x="1115616" y="3212976"/>
              <a:ext cx="288032" cy="288032"/>
            </a:xfrm>
            <a:prstGeom prst="ellipse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925687" y="3771148"/>
              <a:ext cx="1015663" cy="1296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defRPr/>
              </a:pPr>
              <a:r>
                <a:rPr lang="en-US" altLang="zh-CN" sz="5400" dirty="0"/>
                <a:t>  …</a:t>
              </a:r>
              <a:endParaRPr lang="zh-CN" altLang="en-US" sz="5400" dirty="0"/>
            </a:p>
          </p:txBody>
        </p:sp>
        <p:cxnSp>
          <p:nvCxnSpPr>
            <p:cNvPr id="13" name="直接箭头连接符 17"/>
            <p:cNvCxnSpPr>
              <a:cxnSpLocks noChangeShapeType="1"/>
              <a:stCxn id="9" idx="6"/>
              <a:endCxn id="5" idx="2"/>
            </p:cNvCxnSpPr>
            <p:nvPr/>
          </p:nvCxnSpPr>
          <p:spPr bwMode="auto">
            <a:xfrm>
              <a:off x="1403648" y="2564904"/>
              <a:ext cx="1656184" cy="1332148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直接箭头连接符 18"/>
            <p:cNvCxnSpPr>
              <a:cxnSpLocks noChangeShapeType="1"/>
              <a:stCxn id="11" idx="6"/>
              <a:endCxn id="5" idx="2"/>
            </p:cNvCxnSpPr>
            <p:nvPr/>
          </p:nvCxnSpPr>
          <p:spPr bwMode="auto">
            <a:xfrm>
              <a:off x="1403648" y="3356992"/>
              <a:ext cx="1656184" cy="540060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直接箭头连接符 19"/>
            <p:cNvCxnSpPr>
              <a:cxnSpLocks noChangeShapeType="1"/>
              <a:stCxn id="10" idx="6"/>
              <a:endCxn id="5" idx="2"/>
            </p:cNvCxnSpPr>
            <p:nvPr/>
          </p:nvCxnSpPr>
          <p:spPr bwMode="auto">
            <a:xfrm flipV="1">
              <a:off x="1475204" y="3897052"/>
              <a:ext cx="1584629" cy="2557248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539552" y="2206605"/>
              <a:ext cx="1152128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b="1" i="1" dirty="0"/>
                <a:t>x</a:t>
              </a:r>
              <a:r>
                <a:rPr lang="en-US" altLang="zh-CN" sz="3600" b="1" i="1" baseline="-25000" dirty="0"/>
                <a:t>1</a:t>
              </a:r>
              <a:endParaRPr lang="zh-CN" altLang="en-US" sz="3600" b="1" i="1" baseline="-25000" dirty="0"/>
            </a:p>
          </p:txBody>
        </p: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539552" y="2996952"/>
              <a:ext cx="1152128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b="1" i="1"/>
                <a:t>x</a:t>
              </a:r>
              <a:r>
                <a:rPr lang="en-US" altLang="zh-CN" sz="3600" b="1" i="1" baseline="-25000"/>
                <a:t>2</a:t>
              </a:r>
              <a:endParaRPr lang="zh-CN" altLang="en-US" sz="3600" b="1" i="1" baseline="-25000"/>
            </a:p>
          </p:txBody>
        </p:sp>
        <p:sp>
          <p:nvSpPr>
            <p:cNvPr id="18" name="TextBox 22"/>
            <p:cNvSpPr txBox="1">
              <a:spLocks noChangeArrowheads="1"/>
            </p:cNvSpPr>
            <p:nvPr/>
          </p:nvSpPr>
          <p:spPr bwMode="auto">
            <a:xfrm>
              <a:off x="467015" y="6094258"/>
              <a:ext cx="575604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b="1" i="1" dirty="0" err="1"/>
                <a:t>x</a:t>
              </a:r>
              <a:r>
                <a:rPr lang="en-US" altLang="zh-CN" sz="3600" b="1" i="1" baseline="-25000" dirty="0" err="1"/>
                <a:t>n</a:t>
              </a:r>
              <a:endParaRPr lang="zh-CN" altLang="en-US" sz="3600" b="1" i="1" baseline="-25000" dirty="0"/>
            </a:p>
          </p:txBody>
        </p:sp>
        <p:sp>
          <p:nvSpPr>
            <p:cNvPr id="19" name="TextBox 23"/>
            <p:cNvSpPr txBox="1">
              <a:spLocks noChangeArrowheads="1"/>
            </p:cNvSpPr>
            <p:nvPr/>
          </p:nvSpPr>
          <p:spPr bwMode="auto">
            <a:xfrm>
              <a:off x="2123375" y="2422630"/>
              <a:ext cx="1152128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b="1" i="1" dirty="0"/>
                <a:t>w</a:t>
              </a:r>
              <a:endParaRPr lang="zh-CN" altLang="en-US" sz="3600" b="1" i="1" baseline="-25000" dirty="0"/>
            </a:p>
          </p:txBody>
        </p:sp>
        <p:sp>
          <p:nvSpPr>
            <p:cNvPr id="20" name="TextBox 26"/>
            <p:cNvSpPr txBox="1">
              <a:spLocks noChangeArrowheads="1"/>
            </p:cNvSpPr>
            <p:nvPr/>
          </p:nvSpPr>
          <p:spPr bwMode="auto">
            <a:xfrm>
              <a:off x="8028730" y="3627608"/>
              <a:ext cx="648072" cy="6463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b="1" i="1" dirty="0"/>
                <a:t>o</a:t>
              </a:r>
              <a:r>
                <a:rPr lang="en-US" altLang="zh-CN" sz="3600" b="1" i="1" baseline="-25000" dirty="0"/>
                <a:t>1</a:t>
              </a:r>
              <a:endParaRPr lang="zh-CN" altLang="en-US" sz="3600" b="1" i="1" dirty="0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3059579" y="4942126"/>
              <a:ext cx="1080120" cy="1080120"/>
            </a:xfrm>
            <a:prstGeom prst="ellipse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22" name="直接箭头连接符 17"/>
            <p:cNvCxnSpPr>
              <a:cxnSpLocks noChangeShapeType="1"/>
              <a:endCxn id="21" idx="2"/>
            </p:cNvCxnSpPr>
            <p:nvPr/>
          </p:nvCxnSpPr>
          <p:spPr bwMode="auto">
            <a:xfrm>
              <a:off x="1403219" y="2565854"/>
              <a:ext cx="1656360" cy="2916332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" name="直接箭头连接符 18"/>
            <p:cNvCxnSpPr>
              <a:cxnSpLocks noChangeShapeType="1"/>
              <a:endCxn id="21" idx="2"/>
            </p:cNvCxnSpPr>
            <p:nvPr/>
          </p:nvCxnSpPr>
          <p:spPr bwMode="auto">
            <a:xfrm>
              <a:off x="1403219" y="3357945"/>
              <a:ext cx="1656360" cy="2124241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4" name="直接箭头连接符 19"/>
            <p:cNvCxnSpPr>
              <a:cxnSpLocks noChangeShapeType="1"/>
              <a:stCxn id="10" idx="6"/>
              <a:endCxn id="21" idx="2"/>
            </p:cNvCxnSpPr>
            <p:nvPr/>
          </p:nvCxnSpPr>
          <p:spPr bwMode="auto">
            <a:xfrm flipV="1">
              <a:off x="1475204" y="5482186"/>
              <a:ext cx="1584376" cy="972113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" name="椭圆 24"/>
            <p:cNvSpPr>
              <a:spLocks noChangeArrowheads="1"/>
            </p:cNvSpPr>
            <p:nvPr/>
          </p:nvSpPr>
          <p:spPr bwMode="auto">
            <a:xfrm>
              <a:off x="5724159" y="5014134"/>
              <a:ext cx="1080120" cy="1080120"/>
            </a:xfrm>
            <a:prstGeom prst="ellipse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26" name="直接箭头连接符 9"/>
            <p:cNvCxnSpPr>
              <a:cxnSpLocks noChangeShapeType="1"/>
              <a:stCxn id="5" idx="6"/>
              <a:endCxn id="25" idx="2"/>
            </p:cNvCxnSpPr>
            <p:nvPr/>
          </p:nvCxnSpPr>
          <p:spPr bwMode="auto">
            <a:xfrm>
              <a:off x="4139952" y="3897052"/>
              <a:ext cx="1584207" cy="1657142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7" name="直接箭头连接符 9"/>
            <p:cNvCxnSpPr>
              <a:cxnSpLocks noChangeShapeType="1"/>
              <a:stCxn id="21" idx="6"/>
              <a:endCxn id="6" idx="2"/>
            </p:cNvCxnSpPr>
            <p:nvPr/>
          </p:nvCxnSpPr>
          <p:spPr bwMode="auto">
            <a:xfrm flipV="1">
              <a:off x="4139699" y="3897052"/>
              <a:ext cx="1512421" cy="1585134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8" name="直接箭头连接符 9"/>
            <p:cNvCxnSpPr>
              <a:cxnSpLocks noChangeShapeType="1"/>
            </p:cNvCxnSpPr>
            <p:nvPr/>
          </p:nvCxnSpPr>
          <p:spPr bwMode="auto">
            <a:xfrm>
              <a:off x="4167016" y="5518192"/>
              <a:ext cx="1512168" cy="0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" name="直接箭头连接符 10"/>
            <p:cNvCxnSpPr>
              <a:cxnSpLocks noChangeShapeType="1"/>
            </p:cNvCxnSpPr>
            <p:nvPr/>
          </p:nvCxnSpPr>
          <p:spPr bwMode="auto">
            <a:xfrm>
              <a:off x="6804532" y="5516449"/>
              <a:ext cx="1296144" cy="1741"/>
            </a:xfrm>
            <a:prstGeom prst="straightConnector1">
              <a:avLst/>
            </a:prstGeom>
            <a:grpFill/>
            <a:ln w="539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" name="TextBox 26"/>
            <p:cNvSpPr txBox="1">
              <a:spLocks noChangeArrowheads="1"/>
            </p:cNvSpPr>
            <p:nvPr/>
          </p:nvSpPr>
          <p:spPr bwMode="auto">
            <a:xfrm>
              <a:off x="8136245" y="5230951"/>
              <a:ext cx="648072" cy="6463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b="1" i="1" dirty="0"/>
                <a:t>o</a:t>
              </a:r>
              <a:r>
                <a:rPr lang="en-US" altLang="zh-CN" sz="3600" b="1" i="1" baseline="-25000" dirty="0"/>
                <a:t>2</a:t>
              </a:r>
              <a:endParaRPr lang="zh-CN" altLang="en-US" sz="3600" b="1" i="1" dirty="0"/>
            </a:p>
          </p:txBody>
        </p:sp>
        <p:sp>
          <p:nvSpPr>
            <p:cNvPr id="31" name="TextBox 23"/>
            <p:cNvSpPr txBox="1">
              <a:spLocks noChangeArrowheads="1"/>
            </p:cNvSpPr>
            <p:nvPr/>
          </p:nvSpPr>
          <p:spPr bwMode="auto">
            <a:xfrm>
              <a:off x="4427877" y="2422630"/>
              <a:ext cx="1152128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b="1" i="1" dirty="0"/>
                <a:t>w</a:t>
              </a:r>
              <a:endParaRPr lang="zh-CN" altLang="en-US" sz="3600" b="1" i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反向传播算法（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1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b="1" dirty="0" smtClean="0"/>
              <a:t>分输出层和隐含层两种情况计算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116013" y="1729489"/>
          <a:ext cx="4668837" cy="1174750"/>
        </p:xfrm>
        <a:graphic>
          <a:graphicData uri="http://schemas.openxmlformats.org/presentationml/2006/ole">
            <p:oleObj spid="_x0000_s386050" name="公式" r:id="rId4" imgW="1866600" imgH="469800" progId="Equation.3">
              <p:embed/>
            </p:oleObj>
          </a:graphicData>
        </a:graphic>
      </p:graphicFrame>
      <p:graphicFrame>
        <p:nvGraphicFramePr>
          <p:cNvPr id="8195" name="Object 2"/>
          <p:cNvGraphicFramePr>
            <a:graphicFrameLocks noChangeAspect="1"/>
          </p:cNvGraphicFramePr>
          <p:nvPr/>
        </p:nvGraphicFramePr>
        <p:xfrm>
          <a:off x="2051050" y="3169352"/>
          <a:ext cx="2762250" cy="857250"/>
        </p:xfrm>
        <a:graphic>
          <a:graphicData uri="http://schemas.openxmlformats.org/presentationml/2006/ole">
            <p:oleObj spid="_x0000_s386051" name="公式" r:id="rId5" imgW="1104840" imgH="342720" progId="Equation.3">
              <p:embed/>
            </p:oleObj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7098753" y="4059019"/>
          <a:ext cx="984250" cy="1111250"/>
        </p:xfrm>
        <a:graphic>
          <a:graphicData uri="http://schemas.openxmlformats.org/presentationml/2006/ole">
            <p:oleObj spid="_x0000_s386052" name="公式" r:id="rId6" imgW="3934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：单元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是输出层</a:t>
            </a:r>
            <a:endParaRPr lang="zh-CN" altLang="en-US" dirty="0"/>
          </a:p>
        </p:txBody>
      </p:sp>
      <p:sp>
        <p:nvSpPr>
          <p:cNvPr id="922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第一项：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53038" y="1824085"/>
          <a:ext cx="2952750" cy="1174750"/>
        </p:xfrm>
        <a:graphic>
          <a:graphicData uri="http://schemas.openxmlformats.org/presentationml/2006/ole">
            <p:oleObj spid="_x0000_s387074" name="公式" r:id="rId3" imgW="1180800" imgH="469800" progId="Equation.3">
              <p:embed/>
            </p:oleObj>
          </a:graphicData>
        </a:graphic>
      </p:graphicFrame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1835150" y="4405313"/>
          <a:ext cx="4445000" cy="1778000"/>
        </p:xfrm>
        <a:graphic>
          <a:graphicData uri="http://schemas.openxmlformats.org/presentationml/2006/ole">
            <p:oleObj spid="_x0000_s387075" name="公式" r:id="rId4" imgW="17776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：单元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是输出层</a:t>
            </a:r>
            <a:endParaRPr lang="zh-CN" altLang="en-US" dirty="0"/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914400" y="1702676"/>
            <a:ext cx="7772400" cy="4317124"/>
          </a:xfrm>
        </p:spPr>
        <p:txBody>
          <a:bodyPr/>
          <a:lstStyle/>
          <a:p>
            <a:r>
              <a:rPr lang="zh-CN" altLang="en-US" sz="3200" b="1" dirty="0" smtClean="0"/>
              <a:t>第二项：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52500" y="2924175"/>
          <a:ext cx="8191500" cy="1174750"/>
        </p:xfrm>
        <a:graphic>
          <a:graphicData uri="http://schemas.openxmlformats.org/presentationml/2006/ole">
            <p:oleObj spid="_x0000_s388098" name="公式" r:id="rId3" imgW="32763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：单元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是输出层</a:t>
            </a:r>
            <a:endParaRPr lang="zh-CN" altLang="en-US" dirty="0"/>
          </a:p>
        </p:txBody>
      </p:sp>
      <p:sp>
        <p:nvSpPr>
          <p:cNvPr id="11269" name="内容占位符 2"/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r>
              <a:rPr lang="zh-CN" altLang="en-US" sz="3200" b="1" dirty="0" smtClean="0"/>
              <a:t>综合上述两项：</a:t>
            </a:r>
          </a:p>
          <a:p>
            <a:endParaRPr lang="zh-CN" altLang="en-US" dirty="0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55650" y="4742735"/>
          <a:ext cx="5845175" cy="1714500"/>
        </p:xfrm>
        <a:graphic>
          <a:graphicData uri="http://schemas.openxmlformats.org/presentationml/2006/ole">
            <p:oleObj spid="_x0000_s389122" name="公式" r:id="rId3" imgW="2336760" imgH="685800" progId="Equation.3">
              <p:embed/>
            </p:oleObj>
          </a:graphicData>
        </a:graphic>
      </p:graphicFrame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744538" y="2330777"/>
          <a:ext cx="5365750" cy="2286000"/>
        </p:xfrm>
        <a:graphic>
          <a:graphicData uri="http://schemas.openxmlformats.org/presentationml/2006/ole">
            <p:oleObj spid="_x0000_s389123" name="公式" r:id="rId4" imgW="21459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：单元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是隐含层</a:t>
            </a:r>
            <a:endParaRPr lang="zh-CN" altLang="en-US" dirty="0"/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232025" y="1484313"/>
          <a:ext cx="5111750" cy="5111750"/>
        </p:xfrm>
        <a:graphic>
          <a:graphicData uri="http://schemas.openxmlformats.org/presentationml/2006/ole">
            <p:oleObj spid="_x0000_s390146" name="公式" r:id="rId3" imgW="2336760" imgH="2336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：单元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是隐含层</a:t>
            </a:r>
            <a:endParaRPr lang="zh-CN" altLang="en-US" dirty="0"/>
          </a:p>
        </p:txBody>
      </p:sp>
      <p:sp>
        <p:nvSpPr>
          <p:cNvPr id="1331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268413" y="2240214"/>
          <a:ext cx="4318000" cy="1111250"/>
        </p:xfrm>
        <a:graphic>
          <a:graphicData uri="http://schemas.openxmlformats.org/presentationml/2006/ole">
            <p:oleObj spid="_x0000_s391170" name="公式" r:id="rId3" imgW="1726920" imgH="444240" progId="Equation.3">
              <p:embed/>
            </p:oleObj>
          </a:graphicData>
        </a:graphic>
      </p:graphicFrame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1331913" y="3927727"/>
          <a:ext cx="4718050" cy="1008062"/>
        </p:xfrm>
        <a:graphic>
          <a:graphicData uri="http://schemas.openxmlformats.org/presentationml/2006/ole">
            <p:oleObj spid="_x0000_s391171" name="公式" r:id="rId4" imgW="166356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：单元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是隐含层</a:t>
            </a:r>
            <a:endParaRPr lang="zh-CN" altLang="en-US" dirty="0"/>
          </a:p>
        </p:txBody>
      </p:sp>
      <p:sp>
        <p:nvSpPr>
          <p:cNvPr id="143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注意：上式与单元</a:t>
            </a:r>
            <a:r>
              <a:rPr lang="en-US" altLang="zh-CN" sz="3200" b="1" dirty="0" smtClean="0"/>
              <a:t>j</a:t>
            </a:r>
            <a:r>
              <a:rPr lang="zh-CN" altLang="en-US" sz="3200" b="1" dirty="0" smtClean="0"/>
              <a:t>是输出层的形式是一样的，只是         计算不同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42988" y="1598537"/>
          <a:ext cx="5845175" cy="1714500"/>
        </p:xfrm>
        <a:graphic>
          <a:graphicData uri="http://schemas.openxmlformats.org/presentationml/2006/ole">
            <p:oleObj spid="_x0000_s392194" name="公式" r:id="rId3" imgW="2336760" imgH="685800" progId="Equation.3">
              <p:embed/>
            </p:oleObj>
          </a:graphicData>
        </a:graphic>
      </p:graphicFrame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3438525" y="4357674"/>
          <a:ext cx="503238" cy="684212"/>
        </p:xfrm>
        <a:graphic>
          <a:graphicData uri="http://schemas.openxmlformats.org/presentationml/2006/ole">
            <p:oleObj spid="_x0000_s392195" name="公式" r:id="rId4" imgW="177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知识、特征和数据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专家系统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强调知识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人为总结知识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利用知识推理</a:t>
            </a:r>
            <a:endParaRPr lang="en-US" altLang="zh-CN" b="1" dirty="0" smtClean="0"/>
          </a:p>
          <a:p>
            <a:r>
              <a:rPr lang="zh-CN" altLang="en-US" b="1" dirty="0" smtClean="0"/>
              <a:t>统计机器学习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强调特征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人为总结特征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利用知识进行识别</a:t>
            </a:r>
            <a:endParaRPr lang="en-US" altLang="zh-CN" b="1" dirty="0" smtClean="0"/>
          </a:p>
          <a:p>
            <a:r>
              <a:rPr lang="zh-CN" altLang="en-US" b="1" dirty="0" smtClean="0"/>
              <a:t>深度学习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强调数据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从数据中学习</a:t>
            </a:r>
            <a:endParaRPr lang="zh-CN" altLang="en-US" b="1" dirty="0"/>
          </a:p>
        </p:txBody>
      </p:sp>
      <p:sp>
        <p:nvSpPr>
          <p:cNvPr id="4" name="下箭头 3"/>
          <p:cNvSpPr/>
          <p:nvPr/>
        </p:nvSpPr>
        <p:spPr>
          <a:xfrm>
            <a:off x="5849006" y="1718441"/>
            <a:ext cx="977462" cy="3799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人工参与程度由强到弱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BP</a:t>
            </a:r>
            <a:r>
              <a:rPr lang="zh-CN" altLang="en-US" dirty="0" smtClean="0"/>
              <a:t>算法（随机梯度下降版）</a:t>
            </a:r>
            <a:endParaRPr lang="zh-CN" altLang="en-US" dirty="0"/>
          </a:p>
        </p:txBody>
      </p:sp>
      <p:sp>
        <p:nvSpPr>
          <p:cNvPr id="15367" name="内容占位符 2"/>
          <p:cNvSpPr>
            <a:spLocks noGrp="1"/>
          </p:cNvSpPr>
          <p:nvPr>
            <p:ph idx="1"/>
          </p:nvPr>
        </p:nvSpPr>
        <p:spPr>
          <a:xfrm>
            <a:off x="250825" y="1481959"/>
            <a:ext cx="8207375" cy="48084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000" b="1" dirty="0" smtClean="0"/>
              <a:t>初始化所有权值为小的随机值</a:t>
            </a:r>
            <a:r>
              <a:rPr lang="en-US" altLang="zh-CN" sz="3000" b="1" dirty="0" smtClean="0"/>
              <a:t>(</a:t>
            </a:r>
            <a:r>
              <a:rPr lang="zh-CN" altLang="en-US" sz="3000" b="1" dirty="0" smtClean="0"/>
              <a:t>如</a:t>
            </a:r>
            <a:r>
              <a:rPr lang="en-US" altLang="zh-CN" sz="3000" b="1" dirty="0" smtClean="0"/>
              <a:t>[-0.05,0.05])</a:t>
            </a:r>
          </a:p>
          <a:p>
            <a:pPr>
              <a:lnSpc>
                <a:spcPct val="120000"/>
              </a:lnSpc>
            </a:pPr>
            <a:r>
              <a:rPr lang="zh-CN" altLang="en-US" sz="3000" b="1" dirty="0" smtClean="0"/>
              <a:t>在满足结束条件前：</a:t>
            </a:r>
            <a:endParaRPr lang="en-US" altLang="zh-CN" sz="3000" b="1" dirty="0" smtClean="0"/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sz="2800" b="1" dirty="0" smtClean="0"/>
              <a:t>对于每个训练样例</a:t>
            </a:r>
            <a:endParaRPr lang="en-US" altLang="zh-CN" sz="2800" b="1" dirty="0" smtClean="0"/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sz="2800" b="1" dirty="0" smtClean="0"/>
              <a:t>把样例输入网络，计算每个单元</a:t>
            </a:r>
            <a:r>
              <a:rPr lang="en-US" altLang="zh-CN" sz="2800" b="1" i="1" dirty="0" smtClean="0"/>
              <a:t>u</a:t>
            </a:r>
            <a:r>
              <a:rPr lang="zh-CN" altLang="en-US" sz="2800" b="1" dirty="0" smtClean="0"/>
              <a:t>的输出</a:t>
            </a:r>
            <a:r>
              <a:rPr lang="en-US" altLang="zh-CN" sz="2800" b="1" i="1" dirty="0" err="1" smtClean="0"/>
              <a:t>o</a:t>
            </a:r>
            <a:r>
              <a:rPr lang="en-US" altLang="zh-CN" sz="2800" b="1" i="1" baseline="-25000" dirty="0" err="1" smtClean="0"/>
              <a:t>u</a:t>
            </a:r>
            <a:endParaRPr lang="en-US" altLang="zh-CN" sz="2800" b="1" i="1" baseline="-25000" dirty="0" smtClean="0"/>
          </a:p>
          <a:p>
            <a:pPr lvl="2">
              <a:lnSpc>
                <a:spcPct val="120000"/>
              </a:lnSpc>
            </a:pPr>
            <a:r>
              <a:rPr lang="zh-CN" altLang="en-US" sz="2600" b="1" dirty="0" smtClean="0"/>
              <a:t>对于输出层单元</a:t>
            </a:r>
            <a:r>
              <a:rPr lang="en-US" altLang="zh-CN" sz="2600" b="1" i="1" dirty="0" smtClean="0"/>
              <a:t>k</a:t>
            </a:r>
            <a:r>
              <a:rPr lang="zh-CN" altLang="en-US" sz="2600" b="1" dirty="0" smtClean="0"/>
              <a:t>，计算误差项：</a:t>
            </a:r>
            <a:endParaRPr lang="en-US" altLang="zh-CN" sz="2600" b="1" dirty="0" smtClean="0"/>
          </a:p>
          <a:p>
            <a:pPr lvl="2">
              <a:lnSpc>
                <a:spcPct val="120000"/>
              </a:lnSpc>
            </a:pPr>
            <a:endParaRPr lang="en-US" altLang="zh-CN" sz="2600" b="1" dirty="0" smtClean="0"/>
          </a:p>
          <a:p>
            <a:pPr lvl="2">
              <a:lnSpc>
                <a:spcPct val="120000"/>
              </a:lnSpc>
            </a:pPr>
            <a:r>
              <a:rPr lang="zh-CN" altLang="en-US" sz="2600" b="1" dirty="0" smtClean="0"/>
              <a:t>对于隐含层单元</a:t>
            </a:r>
            <a:r>
              <a:rPr lang="en-US" altLang="zh-CN" sz="2600" b="1" i="1" dirty="0" smtClean="0"/>
              <a:t>h</a:t>
            </a:r>
            <a:r>
              <a:rPr lang="zh-CN" altLang="en-US" sz="2600" b="1" dirty="0" smtClean="0"/>
              <a:t>，计算误差项：</a:t>
            </a:r>
            <a:endParaRPr lang="en-US" altLang="zh-CN" sz="2600" b="1" baseline="-25000" dirty="0" smtClean="0"/>
          </a:p>
          <a:p>
            <a:pPr lvl="2">
              <a:lnSpc>
                <a:spcPct val="120000"/>
              </a:lnSpc>
            </a:pPr>
            <a:endParaRPr lang="en-US" altLang="zh-CN" sz="2600" b="1" baseline="-25000" dirty="0" smtClean="0"/>
          </a:p>
          <a:p>
            <a:pPr lvl="2">
              <a:lnSpc>
                <a:spcPct val="120000"/>
              </a:lnSpc>
            </a:pPr>
            <a:r>
              <a:rPr lang="zh-CN" altLang="en-US" sz="2600" b="1" dirty="0" smtClean="0"/>
              <a:t>更新每个权值：</a:t>
            </a:r>
            <a:endParaRPr lang="en-US" altLang="zh-CN" sz="2600" b="1" dirty="0" smtClean="0"/>
          </a:p>
          <a:p>
            <a:pPr lvl="2">
              <a:lnSpc>
                <a:spcPct val="120000"/>
              </a:lnSpc>
            </a:pPr>
            <a:endParaRPr lang="en-US" altLang="zh-CN" sz="2600" b="1" dirty="0" smtClean="0"/>
          </a:p>
          <a:p>
            <a:pPr lvl="2">
              <a:lnSpc>
                <a:spcPct val="120000"/>
              </a:lnSpc>
            </a:pPr>
            <a:r>
              <a:rPr lang="zh-CN" altLang="en-US" sz="2600" b="1" dirty="0" smtClean="0"/>
              <a:t>其中</a:t>
            </a:r>
            <a:r>
              <a:rPr lang="en-US" altLang="zh-CN" sz="2600" b="1" dirty="0" smtClean="0"/>
              <a:t>:</a:t>
            </a:r>
            <a:endParaRPr lang="en-US" altLang="zh-CN" sz="2000" b="1" dirty="0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532765" y="3316070"/>
          <a:ext cx="2974975" cy="485775"/>
        </p:xfrm>
        <a:graphic>
          <a:graphicData uri="http://schemas.openxmlformats.org/presentationml/2006/ole">
            <p:oleObj spid="_x0000_s393218" name="公式" r:id="rId3" imgW="1396800" imgH="228600" progId="Equation.3">
              <p:embed/>
            </p:oleObj>
          </a:graphicData>
        </a:graphic>
      </p:graphicFrame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5467459" y="4081524"/>
          <a:ext cx="3508375" cy="738188"/>
        </p:xfrm>
        <a:graphic>
          <a:graphicData uri="http://schemas.openxmlformats.org/presentationml/2006/ole">
            <p:oleObj spid="_x0000_s393219" name="公式" r:id="rId4" imgW="1688760" imgH="355320" progId="Equation.3">
              <p:embed/>
            </p:oleObj>
          </a:graphicData>
        </a:graphic>
      </p:graphicFrame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3223422" y="4900722"/>
          <a:ext cx="2005012" cy="500062"/>
        </p:xfrm>
        <a:graphic>
          <a:graphicData uri="http://schemas.openxmlformats.org/presentationml/2006/ole">
            <p:oleObj spid="_x0000_s393220" name="公式" r:id="rId5" imgW="965160" imgH="241200" progId="Equation.3">
              <p:embed/>
            </p:oleObj>
          </a:graphicData>
        </a:graphic>
      </p:graphicFrame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1946323" y="5732463"/>
          <a:ext cx="1741487" cy="500062"/>
        </p:xfrm>
        <a:graphic>
          <a:graphicData uri="http://schemas.openxmlformats.org/presentationml/2006/ole">
            <p:oleObj spid="_x0000_s393221" name="公式" r:id="rId6" imgW="8380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学到了什么？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89474" name="Picture 2" descr="http://neuralnetworksanddeeplearning.com/images/tikz4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206" y="1960343"/>
            <a:ext cx="7552049" cy="3762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recon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23" y="4629779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295150" y="4631590"/>
            <a:ext cx="1439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The </a:t>
            </a:r>
            <a:r>
              <a:rPr lang="en-US" sz="2000" dirty="0" smtClean="0">
                <a:solidFill>
                  <a:srgbClr val="3333CC"/>
                </a:solidFill>
              </a:rPr>
              <a:t>input image</a:t>
            </a:r>
            <a:endParaRPr lang="en-US" sz="2000" dirty="0">
              <a:solidFill>
                <a:srgbClr val="3333CC"/>
              </a:solidFill>
            </a:endParaRPr>
          </a:p>
        </p:txBody>
      </p:sp>
      <p:pic>
        <p:nvPicPr>
          <p:cNvPr id="41" name="Picture 6" descr="outw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5" y="3299852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5079598" y="4217824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4646211" y="4163054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 flipH="1" flipV="1">
            <a:off x="4250923" y="4190440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4754160" y="4190440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V="1">
            <a:off x="4827185" y="4190439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970061" y="4190440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 flipV="1">
            <a:off x="1045760" y="4217824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H="1" flipV="1">
            <a:off x="1910948" y="4217824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 flipV="1">
            <a:off x="2666597" y="4190440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 flipV="1">
            <a:off x="3387322" y="4190440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584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1514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234274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309839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3927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6827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55479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63035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71671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9228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640948" y="2841530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</a:t>
            </a:r>
            <a:r>
              <a:rPr lang="en-US" sz="2400" dirty="0" smtClean="0"/>
              <a:t> 1         </a:t>
            </a:r>
            <a:r>
              <a:rPr lang="en-US" sz="2400" dirty="0"/>
              <a:t>2    </a:t>
            </a:r>
            <a:r>
              <a:rPr lang="en-US" sz="2400" dirty="0" smtClean="0"/>
              <a:t>      </a:t>
            </a:r>
            <a:r>
              <a:rPr lang="en-US" sz="2400" dirty="0"/>
              <a:t>3     </a:t>
            </a:r>
            <a:r>
              <a:rPr lang="en-US" sz="2400" dirty="0" smtClean="0"/>
              <a:t>    </a:t>
            </a:r>
            <a:r>
              <a:rPr lang="en-US" sz="2400" dirty="0"/>
              <a:t>4     </a:t>
            </a:r>
            <a:r>
              <a:rPr lang="en-US" sz="2400" dirty="0" smtClean="0"/>
              <a:t>     </a:t>
            </a:r>
            <a:r>
              <a:rPr lang="en-US" sz="2400" dirty="0"/>
              <a:t>5     </a:t>
            </a:r>
            <a:r>
              <a:rPr lang="en-US" sz="2400" dirty="0" smtClean="0"/>
              <a:t>    </a:t>
            </a:r>
            <a:r>
              <a:rPr lang="en-US" sz="2400" dirty="0"/>
              <a:t>6    </a:t>
            </a:r>
            <a:r>
              <a:rPr lang="en-US" sz="2400" dirty="0" smtClean="0"/>
              <a:t>       </a:t>
            </a:r>
            <a:r>
              <a:rPr lang="en-US" sz="2400" dirty="0"/>
              <a:t>7   </a:t>
            </a:r>
            <a:r>
              <a:rPr lang="en-US" sz="2400" dirty="0" smtClean="0"/>
              <a:t>      </a:t>
            </a:r>
            <a:r>
              <a:rPr lang="en-US" sz="2400" dirty="0"/>
              <a:t>8     </a:t>
            </a:r>
            <a:r>
              <a:rPr lang="en-US" sz="2400" dirty="0" smtClean="0"/>
              <a:t>      </a:t>
            </a:r>
            <a:r>
              <a:rPr lang="en-US" sz="2400" dirty="0"/>
              <a:t>9    </a:t>
            </a:r>
            <a:r>
              <a:rPr lang="en-US" sz="2400" dirty="0" smtClean="0"/>
              <a:t>     </a:t>
            </a:r>
            <a:r>
              <a:rPr lang="en-US" sz="2400" dirty="0"/>
              <a:t>0</a:t>
            </a:r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9743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V="1">
            <a:off x="17299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255864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V="1">
            <a:off x="331429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41794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flipV="1">
            <a:off x="49351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 flipV="1">
            <a:off x="57987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V="1">
            <a:off x="65543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6"/>
          <p:cNvSpPr>
            <a:spLocks noChangeShapeType="1"/>
          </p:cNvSpPr>
          <p:nvPr/>
        </p:nvSpPr>
        <p:spPr bwMode="auto">
          <a:xfrm flipV="1">
            <a:off x="74195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 flipV="1">
            <a:off x="81752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55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6" descr="outw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3" y="3290326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DAA-3736-8A4B-9AEB-EC142A925090}" type="datetime1">
              <a:rPr lang="en-US" smtClean="0"/>
              <a:pPr/>
              <a:t>4/10/2017</a:t>
            </a:fld>
            <a:endParaRPr lang="zh-CN"/>
          </a:p>
        </p:txBody>
      </p:sp>
      <p:pic>
        <p:nvPicPr>
          <p:cNvPr id="39" name="Picture 4" descr="recon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23" y="4629779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295150" y="4631590"/>
            <a:ext cx="1439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The </a:t>
            </a:r>
            <a:r>
              <a:rPr lang="en-US" sz="2000" dirty="0" smtClean="0">
                <a:solidFill>
                  <a:srgbClr val="3333CC"/>
                </a:solidFill>
              </a:rPr>
              <a:t>input image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5079598" y="4217824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4646211" y="4163054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 flipH="1" flipV="1">
            <a:off x="4250923" y="4190440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4754160" y="4190440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V="1">
            <a:off x="4827185" y="4190439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970061" y="4190440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 flipV="1">
            <a:off x="1045760" y="4217824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H="1" flipV="1">
            <a:off x="1910948" y="4217824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 flipV="1">
            <a:off x="2666597" y="4190440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 flipV="1">
            <a:off x="3387322" y="4190440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584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1514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234274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309839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3927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6827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55479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63035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71671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9228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9743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V="1">
            <a:off x="17299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255864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V="1">
            <a:off x="331429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41794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flipV="1">
            <a:off x="49351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 flipV="1">
            <a:off x="57987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V="1">
            <a:off x="65543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6"/>
          <p:cNvSpPr>
            <a:spLocks noChangeShapeType="1"/>
          </p:cNvSpPr>
          <p:nvPr/>
        </p:nvSpPr>
        <p:spPr bwMode="auto">
          <a:xfrm flipV="1">
            <a:off x="74195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 flipV="1">
            <a:off x="81752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33</a:t>
            </a:fld>
            <a:endParaRPr lang="zh-CN" altLang="en-US"/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640948" y="2841530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</a:t>
            </a:r>
            <a:r>
              <a:rPr lang="en-US" sz="2400" dirty="0" smtClean="0"/>
              <a:t> 1         </a:t>
            </a:r>
            <a:r>
              <a:rPr lang="en-US" sz="2400" dirty="0"/>
              <a:t>2    </a:t>
            </a:r>
            <a:r>
              <a:rPr lang="en-US" sz="2400" dirty="0" smtClean="0"/>
              <a:t>      </a:t>
            </a:r>
            <a:r>
              <a:rPr lang="en-US" sz="2400" dirty="0"/>
              <a:t>3     </a:t>
            </a:r>
            <a:r>
              <a:rPr lang="en-US" sz="2400" dirty="0" smtClean="0"/>
              <a:t>    </a:t>
            </a:r>
            <a:r>
              <a:rPr lang="en-US" sz="2400" dirty="0"/>
              <a:t>4     </a:t>
            </a:r>
            <a:r>
              <a:rPr lang="en-US" sz="2400" dirty="0" smtClean="0"/>
              <a:t>     </a:t>
            </a:r>
            <a:r>
              <a:rPr lang="en-US" sz="2400" dirty="0"/>
              <a:t>5     </a:t>
            </a:r>
            <a:r>
              <a:rPr lang="en-US" sz="2400" dirty="0" smtClean="0"/>
              <a:t>    </a:t>
            </a:r>
            <a:r>
              <a:rPr lang="en-US" sz="2400" dirty="0"/>
              <a:t>6    </a:t>
            </a:r>
            <a:r>
              <a:rPr lang="en-US" sz="2400" dirty="0" smtClean="0"/>
              <a:t>       </a:t>
            </a:r>
            <a:r>
              <a:rPr lang="en-US" sz="2400" dirty="0"/>
              <a:t>7   </a:t>
            </a:r>
            <a:r>
              <a:rPr lang="en-US" sz="2400" dirty="0" smtClean="0"/>
              <a:t>      </a:t>
            </a:r>
            <a:r>
              <a:rPr lang="en-US" sz="2400" dirty="0"/>
              <a:t>8     </a:t>
            </a:r>
            <a:r>
              <a:rPr lang="en-US" sz="2400" dirty="0" smtClean="0"/>
              <a:t>      </a:t>
            </a:r>
            <a:r>
              <a:rPr lang="en-US" sz="2400" dirty="0"/>
              <a:t>9    </a:t>
            </a:r>
            <a:r>
              <a:rPr lang="en-US" sz="2400" dirty="0" smtClean="0"/>
              <a:t>     </a:t>
            </a:r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12151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outw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9" y="3277229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DAA-3736-8A4B-9AEB-EC142A925090}" type="datetime1">
              <a:rPr lang="en-US" smtClean="0"/>
              <a:pPr/>
              <a:t>4/10/2017</a:t>
            </a:fld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34</a:t>
            </a:fld>
            <a:endParaRPr lang="zh-CN" altLang="en-US"/>
          </a:p>
        </p:txBody>
      </p:sp>
      <p:pic>
        <p:nvPicPr>
          <p:cNvPr id="39" name="Picture 4" descr="recon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23" y="4629779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295150" y="4631590"/>
            <a:ext cx="1439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The </a:t>
            </a:r>
            <a:r>
              <a:rPr lang="en-US" sz="2000" dirty="0" smtClean="0">
                <a:solidFill>
                  <a:srgbClr val="3333CC"/>
                </a:solidFill>
              </a:rPr>
              <a:t>input image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5079598" y="4217824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4646211" y="4163054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 flipH="1" flipV="1">
            <a:off x="4250923" y="4190440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4754160" y="4190440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V="1">
            <a:off x="4827185" y="4190439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970061" y="4190440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 flipV="1">
            <a:off x="1045760" y="4217824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H="1" flipV="1">
            <a:off x="1910948" y="4217824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 flipV="1">
            <a:off x="2666597" y="4190440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 flipV="1">
            <a:off x="3387322" y="4190440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584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1514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234274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309839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3927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6827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55479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63035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71671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9228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9743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V="1">
            <a:off x="17299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255864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V="1">
            <a:off x="331429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41794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flipV="1">
            <a:off x="49351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 flipV="1">
            <a:off x="57987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V="1">
            <a:off x="65543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6"/>
          <p:cNvSpPr>
            <a:spLocks noChangeShapeType="1"/>
          </p:cNvSpPr>
          <p:nvPr/>
        </p:nvSpPr>
        <p:spPr bwMode="auto">
          <a:xfrm flipV="1">
            <a:off x="74195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 flipV="1">
            <a:off x="81752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640948" y="2841530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</a:t>
            </a:r>
            <a:r>
              <a:rPr lang="en-US" sz="2400" dirty="0" smtClean="0"/>
              <a:t> 1         </a:t>
            </a:r>
            <a:r>
              <a:rPr lang="en-US" sz="2400" dirty="0"/>
              <a:t>2    </a:t>
            </a:r>
            <a:r>
              <a:rPr lang="en-US" sz="2400" dirty="0" smtClean="0"/>
              <a:t>      </a:t>
            </a:r>
            <a:r>
              <a:rPr lang="en-US" sz="2400" dirty="0"/>
              <a:t>3     </a:t>
            </a:r>
            <a:r>
              <a:rPr lang="en-US" sz="2400" dirty="0" smtClean="0"/>
              <a:t>    </a:t>
            </a:r>
            <a:r>
              <a:rPr lang="en-US" sz="2400" dirty="0"/>
              <a:t>4     </a:t>
            </a:r>
            <a:r>
              <a:rPr lang="en-US" sz="2400" dirty="0" smtClean="0"/>
              <a:t>     </a:t>
            </a:r>
            <a:r>
              <a:rPr lang="en-US" sz="2400" dirty="0"/>
              <a:t>5     </a:t>
            </a:r>
            <a:r>
              <a:rPr lang="en-US" sz="2400" dirty="0" smtClean="0"/>
              <a:t>    </a:t>
            </a:r>
            <a:r>
              <a:rPr lang="en-US" sz="2400" dirty="0"/>
              <a:t>6    </a:t>
            </a:r>
            <a:r>
              <a:rPr lang="en-US" sz="2400" dirty="0" smtClean="0"/>
              <a:t>       </a:t>
            </a:r>
            <a:r>
              <a:rPr lang="en-US" sz="2400" dirty="0"/>
              <a:t>7   </a:t>
            </a:r>
            <a:r>
              <a:rPr lang="en-US" sz="2400" dirty="0" smtClean="0"/>
              <a:t>      </a:t>
            </a:r>
            <a:r>
              <a:rPr lang="en-US" sz="2400" dirty="0"/>
              <a:t>8     </a:t>
            </a:r>
            <a:r>
              <a:rPr lang="en-US" sz="2400" dirty="0" smtClean="0"/>
              <a:t>      </a:t>
            </a:r>
            <a:r>
              <a:rPr lang="en-US" sz="2400" dirty="0"/>
              <a:t>9    </a:t>
            </a:r>
            <a:r>
              <a:rPr lang="en-US" sz="2400" dirty="0" smtClean="0"/>
              <a:t>     </a:t>
            </a:r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946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outw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9" y="3303195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DAA-3736-8A4B-9AEB-EC142A925090}" type="datetime1">
              <a:rPr lang="en-US" smtClean="0"/>
              <a:pPr/>
              <a:t>4/10/2017</a:t>
            </a:fld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35</a:t>
            </a:fld>
            <a:endParaRPr lang="zh-CN" altLang="en-US"/>
          </a:p>
        </p:txBody>
      </p:sp>
      <p:pic>
        <p:nvPicPr>
          <p:cNvPr id="39" name="Picture 4" descr="recon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23" y="4629779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295150" y="4631590"/>
            <a:ext cx="1439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The </a:t>
            </a:r>
            <a:r>
              <a:rPr lang="en-US" sz="2000" dirty="0" smtClean="0">
                <a:solidFill>
                  <a:srgbClr val="3333CC"/>
                </a:solidFill>
              </a:rPr>
              <a:t>input image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5079598" y="4217824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4646211" y="4163054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 flipH="1" flipV="1">
            <a:off x="4250923" y="4190440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4754160" y="4190440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V="1">
            <a:off x="4827185" y="4190439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970061" y="4190440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 flipV="1">
            <a:off x="1045760" y="4217824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H="1" flipV="1">
            <a:off x="1910948" y="4217824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 flipV="1">
            <a:off x="2666597" y="4190440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 flipV="1">
            <a:off x="3387322" y="4190440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584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1514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234274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309839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3927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6827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55479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63035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71671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9228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9743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V="1">
            <a:off x="17299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255864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V="1">
            <a:off x="331429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41794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flipV="1">
            <a:off x="49351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 flipV="1">
            <a:off x="57987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V="1">
            <a:off x="65543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6"/>
          <p:cNvSpPr>
            <a:spLocks noChangeShapeType="1"/>
          </p:cNvSpPr>
          <p:nvPr/>
        </p:nvSpPr>
        <p:spPr bwMode="auto">
          <a:xfrm flipV="1">
            <a:off x="74195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 flipV="1">
            <a:off x="81752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640948" y="2841530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</a:t>
            </a:r>
            <a:r>
              <a:rPr lang="en-US" sz="2400" dirty="0" smtClean="0"/>
              <a:t> 1         </a:t>
            </a:r>
            <a:r>
              <a:rPr lang="en-US" sz="2400" dirty="0"/>
              <a:t>2    </a:t>
            </a:r>
            <a:r>
              <a:rPr lang="en-US" sz="2400" dirty="0" smtClean="0"/>
              <a:t>      </a:t>
            </a:r>
            <a:r>
              <a:rPr lang="en-US" sz="2400" dirty="0"/>
              <a:t>3     </a:t>
            </a:r>
            <a:r>
              <a:rPr lang="en-US" sz="2400" dirty="0" smtClean="0"/>
              <a:t>    </a:t>
            </a:r>
            <a:r>
              <a:rPr lang="en-US" sz="2400" dirty="0"/>
              <a:t>4     </a:t>
            </a:r>
            <a:r>
              <a:rPr lang="en-US" sz="2400" dirty="0" smtClean="0"/>
              <a:t>     </a:t>
            </a:r>
            <a:r>
              <a:rPr lang="en-US" sz="2400" dirty="0"/>
              <a:t>5     </a:t>
            </a:r>
            <a:r>
              <a:rPr lang="en-US" sz="2400" dirty="0" smtClean="0"/>
              <a:t>    </a:t>
            </a:r>
            <a:r>
              <a:rPr lang="en-US" sz="2400" dirty="0"/>
              <a:t>6    </a:t>
            </a:r>
            <a:r>
              <a:rPr lang="en-US" sz="2400" dirty="0" smtClean="0"/>
              <a:t>       </a:t>
            </a:r>
            <a:r>
              <a:rPr lang="en-US" sz="2400" dirty="0"/>
              <a:t>7   </a:t>
            </a:r>
            <a:r>
              <a:rPr lang="en-US" sz="2400" dirty="0" smtClean="0"/>
              <a:t>      </a:t>
            </a:r>
            <a:r>
              <a:rPr lang="en-US" sz="2400" dirty="0"/>
              <a:t>8     </a:t>
            </a:r>
            <a:r>
              <a:rPr lang="en-US" sz="2400" dirty="0" smtClean="0"/>
              <a:t>      </a:t>
            </a:r>
            <a:r>
              <a:rPr lang="en-US" sz="2400" dirty="0"/>
              <a:t>9    </a:t>
            </a:r>
            <a:r>
              <a:rPr lang="en-US" sz="2400" dirty="0" smtClean="0"/>
              <a:t>     </a:t>
            </a:r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18232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outw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34" y="3312847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DAA-3736-8A4B-9AEB-EC142A925090}" type="datetime1">
              <a:rPr lang="en-US" smtClean="0"/>
              <a:pPr/>
              <a:t>4/10/2017</a:t>
            </a:fld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36</a:t>
            </a:fld>
            <a:endParaRPr lang="zh-CN" altLang="en-US"/>
          </a:p>
        </p:txBody>
      </p:sp>
      <p:pic>
        <p:nvPicPr>
          <p:cNvPr id="39" name="Picture 4" descr="recon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23" y="4629779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295150" y="4631590"/>
            <a:ext cx="1439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The </a:t>
            </a:r>
            <a:r>
              <a:rPr lang="en-US" sz="2000" dirty="0" smtClean="0">
                <a:solidFill>
                  <a:srgbClr val="3333CC"/>
                </a:solidFill>
              </a:rPr>
              <a:t>input image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5079598" y="4217824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4646211" y="4163054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 flipH="1" flipV="1">
            <a:off x="4250923" y="4190440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4754160" y="4190440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V="1">
            <a:off x="4827185" y="4190439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970061" y="4190440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 flipV="1">
            <a:off x="1045760" y="4217824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H="1" flipV="1">
            <a:off x="1910948" y="4217824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 flipV="1">
            <a:off x="2666597" y="4190440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 flipV="1">
            <a:off x="3387322" y="4190440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584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1514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234274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309839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3927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6827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55479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63035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71671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9228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9743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V="1">
            <a:off x="17299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255864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V="1">
            <a:off x="331429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41794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flipV="1">
            <a:off x="49351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 flipV="1">
            <a:off x="57987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V="1">
            <a:off x="65543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6"/>
          <p:cNvSpPr>
            <a:spLocks noChangeShapeType="1"/>
          </p:cNvSpPr>
          <p:nvPr/>
        </p:nvSpPr>
        <p:spPr bwMode="auto">
          <a:xfrm flipV="1">
            <a:off x="74195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 flipV="1">
            <a:off x="81752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640948" y="2841530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</a:t>
            </a:r>
            <a:r>
              <a:rPr lang="en-US" sz="2400" dirty="0" smtClean="0"/>
              <a:t> 1         </a:t>
            </a:r>
            <a:r>
              <a:rPr lang="en-US" sz="2400" dirty="0"/>
              <a:t>2    </a:t>
            </a:r>
            <a:r>
              <a:rPr lang="en-US" sz="2400" dirty="0" smtClean="0"/>
              <a:t>      </a:t>
            </a:r>
            <a:r>
              <a:rPr lang="en-US" sz="2400" dirty="0"/>
              <a:t>3     </a:t>
            </a:r>
            <a:r>
              <a:rPr lang="en-US" sz="2400" dirty="0" smtClean="0"/>
              <a:t>    </a:t>
            </a:r>
            <a:r>
              <a:rPr lang="en-US" sz="2400" dirty="0"/>
              <a:t>4     </a:t>
            </a:r>
            <a:r>
              <a:rPr lang="en-US" sz="2400" dirty="0" smtClean="0"/>
              <a:t>     </a:t>
            </a:r>
            <a:r>
              <a:rPr lang="en-US" sz="2400" dirty="0"/>
              <a:t>5     </a:t>
            </a:r>
            <a:r>
              <a:rPr lang="en-US" sz="2400" dirty="0" smtClean="0"/>
              <a:t>    </a:t>
            </a:r>
            <a:r>
              <a:rPr lang="en-US" sz="2400" dirty="0"/>
              <a:t>6    </a:t>
            </a:r>
            <a:r>
              <a:rPr lang="en-US" sz="2400" dirty="0" smtClean="0"/>
              <a:t>       </a:t>
            </a:r>
            <a:r>
              <a:rPr lang="en-US" sz="2400" dirty="0"/>
              <a:t>7   </a:t>
            </a:r>
            <a:r>
              <a:rPr lang="en-US" sz="2400" dirty="0" smtClean="0"/>
              <a:t>      </a:t>
            </a:r>
            <a:r>
              <a:rPr lang="en-US" sz="2400" dirty="0"/>
              <a:t>8     </a:t>
            </a:r>
            <a:r>
              <a:rPr lang="en-US" sz="2400" dirty="0" smtClean="0"/>
              <a:t>      </a:t>
            </a:r>
            <a:r>
              <a:rPr lang="en-US" sz="2400" dirty="0"/>
              <a:t>9    </a:t>
            </a:r>
            <a:r>
              <a:rPr lang="en-US" sz="2400" dirty="0" smtClean="0"/>
              <a:t>     </a:t>
            </a:r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34903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outw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3" y="3298421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DAA-3736-8A4B-9AEB-EC142A925090}" type="datetime1">
              <a:rPr lang="en-US" smtClean="0"/>
              <a:pPr/>
              <a:t>4/10/2017</a:t>
            </a:fld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37</a:t>
            </a:fld>
            <a:endParaRPr lang="zh-CN" altLang="en-US"/>
          </a:p>
        </p:txBody>
      </p:sp>
      <p:pic>
        <p:nvPicPr>
          <p:cNvPr id="39" name="Picture 4" descr="recon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23" y="4629779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295150" y="4631590"/>
            <a:ext cx="1439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The </a:t>
            </a:r>
            <a:r>
              <a:rPr lang="en-US" sz="2000" dirty="0" smtClean="0">
                <a:solidFill>
                  <a:srgbClr val="3333CC"/>
                </a:solidFill>
              </a:rPr>
              <a:t>input image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5079598" y="4217824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4646211" y="4163054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 flipH="1" flipV="1">
            <a:off x="4250923" y="4190440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4754160" y="4190440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V="1">
            <a:off x="4827185" y="4190439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970061" y="4190440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 flipV="1">
            <a:off x="1045760" y="4217824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H="1" flipV="1">
            <a:off x="1910948" y="4217824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 flipV="1">
            <a:off x="2666597" y="4190440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 flipV="1">
            <a:off x="3387322" y="4190440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584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1514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234274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309839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3927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6827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55479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63035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71671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9228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9743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V="1">
            <a:off x="17299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255864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V="1">
            <a:off x="331429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41794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flipV="1">
            <a:off x="49351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 flipV="1">
            <a:off x="57987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V="1">
            <a:off x="65543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6"/>
          <p:cNvSpPr>
            <a:spLocks noChangeShapeType="1"/>
          </p:cNvSpPr>
          <p:nvPr/>
        </p:nvSpPr>
        <p:spPr bwMode="auto">
          <a:xfrm flipV="1">
            <a:off x="74195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 flipV="1">
            <a:off x="81752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640948" y="2841530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</a:t>
            </a:r>
            <a:r>
              <a:rPr lang="en-US" sz="2400" dirty="0" smtClean="0"/>
              <a:t> 1         </a:t>
            </a:r>
            <a:r>
              <a:rPr lang="en-US" sz="2400" dirty="0"/>
              <a:t>2    </a:t>
            </a:r>
            <a:r>
              <a:rPr lang="en-US" sz="2400" dirty="0" smtClean="0"/>
              <a:t>      </a:t>
            </a:r>
            <a:r>
              <a:rPr lang="en-US" sz="2400" dirty="0"/>
              <a:t>3     </a:t>
            </a:r>
            <a:r>
              <a:rPr lang="en-US" sz="2400" dirty="0" smtClean="0"/>
              <a:t>    </a:t>
            </a:r>
            <a:r>
              <a:rPr lang="en-US" sz="2400" dirty="0"/>
              <a:t>4     </a:t>
            </a:r>
            <a:r>
              <a:rPr lang="en-US" sz="2400" dirty="0" smtClean="0"/>
              <a:t>     </a:t>
            </a:r>
            <a:r>
              <a:rPr lang="en-US" sz="2400" dirty="0"/>
              <a:t>5     </a:t>
            </a:r>
            <a:r>
              <a:rPr lang="en-US" sz="2400" dirty="0" smtClean="0"/>
              <a:t>    </a:t>
            </a:r>
            <a:r>
              <a:rPr lang="en-US" sz="2400" dirty="0"/>
              <a:t>6    </a:t>
            </a:r>
            <a:r>
              <a:rPr lang="en-US" sz="2400" dirty="0" smtClean="0"/>
              <a:t>       </a:t>
            </a:r>
            <a:r>
              <a:rPr lang="en-US" sz="2400" dirty="0"/>
              <a:t>7   </a:t>
            </a:r>
            <a:r>
              <a:rPr lang="en-US" sz="2400" dirty="0" smtClean="0"/>
              <a:t>      </a:t>
            </a:r>
            <a:r>
              <a:rPr lang="en-US" sz="2400" dirty="0"/>
              <a:t>8     </a:t>
            </a:r>
            <a:r>
              <a:rPr lang="en-US" sz="2400" dirty="0" smtClean="0"/>
              <a:t>      </a:t>
            </a:r>
            <a:r>
              <a:rPr lang="en-US" sz="2400" dirty="0"/>
              <a:t>9    </a:t>
            </a:r>
            <a:r>
              <a:rPr lang="en-US" sz="2400" dirty="0" smtClean="0"/>
              <a:t>     </a:t>
            </a:r>
            <a:r>
              <a:rPr lang="en-US" sz="2400" dirty="0"/>
              <a:t>0</a:t>
            </a:r>
          </a:p>
        </p:txBody>
      </p:sp>
      <p:sp>
        <p:nvSpPr>
          <p:cNvPr id="74" name="标题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45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outw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2" y="3293428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recon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23" y="4629779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295150" y="4631590"/>
            <a:ext cx="1439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The </a:t>
            </a:r>
            <a:r>
              <a:rPr lang="en-US" sz="2000" dirty="0" smtClean="0">
                <a:solidFill>
                  <a:srgbClr val="3333CC"/>
                </a:solidFill>
              </a:rPr>
              <a:t>input image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5079598" y="4217824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4646211" y="4163054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 flipH="1" flipV="1">
            <a:off x="4250923" y="4190440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4754160" y="4190440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V="1">
            <a:off x="4827185" y="4190439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970061" y="4190440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 flipV="1">
            <a:off x="1045760" y="4217824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H="1" flipV="1">
            <a:off x="1910948" y="4217824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 flipV="1">
            <a:off x="2666597" y="4190440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 flipV="1">
            <a:off x="3387322" y="4190440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584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1514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234274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3098397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392707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682722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55479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63035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716716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922810" y="2893848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9743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V="1">
            <a:off x="17299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255864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V="1">
            <a:off x="3314297" y="3218889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41794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flipV="1">
            <a:off x="49351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 flipV="1">
            <a:off x="579873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V="1">
            <a:off x="6554385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6"/>
          <p:cNvSpPr>
            <a:spLocks noChangeShapeType="1"/>
          </p:cNvSpPr>
          <p:nvPr/>
        </p:nvSpPr>
        <p:spPr bwMode="auto">
          <a:xfrm flipV="1">
            <a:off x="741957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 flipV="1">
            <a:off x="8175222" y="3245083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内容占位符 2"/>
          <p:cNvSpPr>
            <a:spLocks noGrp="1"/>
          </p:cNvSpPr>
          <p:nvPr>
            <p:ph idx="1"/>
          </p:nvPr>
        </p:nvSpPr>
        <p:spPr>
          <a:xfrm>
            <a:off x="242077" y="1472386"/>
            <a:ext cx="8484521" cy="4620449"/>
          </a:xfrm>
        </p:spPr>
        <p:txBody>
          <a:bodyPr/>
          <a:lstStyle/>
          <a:p>
            <a:pPr>
              <a:buNone/>
            </a:pPr>
            <a:endParaRPr lang="en-US" altLang="zh-CN" dirty="0">
              <a:latin typeface="+mn-lt"/>
            </a:endParaRPr>
          </a:p>
          <a:p>
            <a:endParaRPr lang="en-US" altLang="zh-CN" dirty="0" smtClean="0">
              <a:latin typeface="+mn-lt"/>
            </a:endParaRPr>
          </a:p>
          <a:p>
            <a:endParaRPr lang="en-US" altLang="zh-CN" sz="2000" dirty="0" smtClean="0">
              <a:latin typeface="+mn-lt"/>
            </a:endParaRPr>
          </a:p>
          <a:p>
            <a:pPr marL="742950" lvl="2" indent="-285750"/>
            <a:endParaRPr lang="en-US" altLang="zh-CN" sz="2000" dirty="0">
              <a:latin typeface="+mn-lt"/>
            </a:endParaRPr>
          </a:p>
          <a:p>
            <a:pPr marL="742950" lvl="2" indent="-285750"/>
            <a:endParaRPr lang="en-US" altLang="zh-CN" sz="2000" dirty="0">
              <a:latin typeface="+mn-lt"/>
            </a:endParaRPr>
          </a:p>
          <a:p>
            <a:endParaRPr lang="en-US" altLang="zh-CN" dirty="0" smtClean="0">
              <a:latin typeface="+mn-lt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lt"/>
            </a:endParaRPr>
          </a:p>
          <a:p>
            <a:pPr lvl="1"/>
            <a:endParaRPr lang="en-US" altLang="zh-CN" dirty="0" smtClean="0">
              <a:latin typeface="+mn-lt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lt"/>
            </a:endParaRPr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640948" y="2841530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</a:t>
            </a:r>
            <a:r>
              <a:rPr lang="en-US" sz="2400" dirty="0" smtClean="0"/>
              <a:t> 1         </a:t>
            </a:r>
            <a:r>
              <a:rPr lang="en-US" sz="2400" dirty="0"/>
              <a:t>2    </a:t>
            </a:r>
            <a:r>
              <a:rPr lang="en-US" sz="2400" dirty="0" smtClean="0"/>
              <a:t>      </a:t>
            </a:r>
            <a:r>
              <a:rPr lang="en-US" sz="2400" dirty="0"/>
              <a:t>3     </a:t>
            </a:r>
            <a:r>
              <a:rPr lang="en-US" sz="2400" dirty="0" smtClean="0"/>
              <a:t>    </a:t>
            </a:r>
            <a:r>
              <a:rPr lang="en-US" sz="2400" dirty="0"/>
              <a:t>4     </a:t>
            </a:r>
            <a:r>
              <a:rPr lang="en-US" sz="2400" dirty="0" smtClean="0"/>
              <a:t>     </a:t>
            </a:r>
            <a:r>
              <a:rPr lang="en-US" sz="2400" dirty="0"/>
              <a:t>5     </a:t>
            </a:r>
            <a:r>
              <a:rPr lang="en-US" sz="2400" dirty="0" smtClean="0"/>
              <a:t>    </a:t>
            </a:r>
            <a:r>
              <a:rPr lang="en-US" sz="2400" dirty="0"/>
              <a:t>6    </a:t>
            </a:r>
            <a:r>
              <a:rPr lang="en-US" sz="2400" dirty="0" smtClean="0"/>
              <a:t>       </a:t>
            </a:r>
            <a:r>
              <a:rPr lang="en-US" sz="2400" dirty="0"/>
              <a:t>7   </a:t>
            </a:r>
            <a:r>
              <a:rPr lang="en-US" sz="2400" dirty="0" smtClean="0"/>
              <a:t>      </a:t>
            </a:r>
            <a:r>
              <a:rPr lang="en-US" sz="2400" dirty="0"/>
              <a:t>8     </a:t>
            </a:r>
            <a:r>
              <a:rPr lang="en-US" sz="2400" dirty="0" smtClean="0"/>
              <a:t>      </a:t>
            </a:r>
            <a:r>
              <a:rPr lang="en-US" sz="2400" dirty="0"/>
              <a:t>9    </a:t>
            </a:r>
            <a:r>
              <a:rPr lang="en-US" sz="2400" dirty="0" smtClean="0"/>
              <a:t>     </a:t>
            </a:r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36362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交叉熵损失函数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749972"/>
            <a:ext cx="7772400" cy="4269828"/>
          </a:xfrm>
        </p:spPr>
        <p:txBody>
          <a:bodyPr/>
          <a:lstStyle/>
          <a:p>
            <a:r>
              <a:rPr lang="zh-CN" altLang="en-US" sz="3200" b="1" dirty="0" smtClean="0"/>
              <a:t>交叉熵损失函数</a:t>
            </a:r>
            <a:endParaRPr lang="en-US" altLang="zh-CN" sz="3200" b="1" dirty="0" smtClean="0"/>
          </a:p>
          <a:p>
            <a:endParaRPr lang="en-US" altLang="zh-CN" b="1" dirty="0" smtClean="0"/>
          </a:p>
          <a:p>
            <a:pPr lvl="1">
              <a:buNone/>
            </a:pPr>
            <a:endParaRPr lang="en-US" altLang="zh-CN" b="1" dirty="0" smtClean="0"/>
          </a:p>
          <a:p>
            <a:pPr lvl="1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err="1" smtClean="0"/>
              <a:t>t</a:t>
            </a:r>
            <a:r>
              <a:rPr lang="en-US" altLang="zh-CN" b="1" baseline="-25000" dirty="0" err="1" smtClean="0"/>
              <a:t>i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o</a:t>
            </a:r>
            <a:r>
              <a:rPr lang="en-US" altLang="zh-CN" b="1" baseline="-25000" dirty="0" err="1" smtClean="0"/>
              <a:t>i</a:t>
            </a:r>
            <a:r>
              <a:rPr lang="zh-CN" altLang="en-US" b="1" dirty="0" smtClean="0"/>
              <a:t>分别是第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个训练样本的标注值和预测值）</a:t>
            </a:r>
            <a:endParaRPr lang="en-US" altLang="zh-CN" b="1" dirty="0" smtClean="0"/>
          </a:p>
          <a:p>
            <a:r>
              <a:rPr lang="zh-CN" altLang="en-US" sz="3200" b="1" dirty="0" smtClean="0"/>
              <a:t>度量的是两个概率分布的距离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一般在输出层配合</a:t>
            </a:r>
            <a:r>
              <a:rPr lang="en-US" altLang="zh-CN" sz="3200" b="1" dirty="0" err="1" smtClean="0"/>
              <a:t>softmax</a:t>
            </a:r>
            <a:r>
              <a:rPr lang="zh-CN" altLang="en-US" sz="3200" b="1" dirty="0" smtClean="0"/>
              <a:t>一起使用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常用于分类问题中</a:t>
            </a:r>
            <a:endParaRPr lang="zh-CN" altLang="en-US" sz="32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70555" y="2327397"/>
          <a:ext cx="2870343" cy="731125"/>
        </p:xfrm>
        <a:graphic>
          <a:graphicData uri="http://schemas.openxmlformats.org/presentationml/2006/ole">
            <p:oleObj spid="_x0000_s434178" name="公式" r:id="rId3" imgW="134604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33154" name="Picture 2" descr="http://img.mp.itc.cn/upload/20170317/6455bc079d21456ea00644d68c41095b_th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4252" y="564274"/>
            <a:ext cx="2921552" cy="58049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F:\人工智能导论\2017本科生导论\过拟合图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848" y="2608317"/>
            <a:ext cx="7454900" cy="208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减少过拟合的解决办法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813034"/>
            <a:ext cx="7772400" cy="420676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在损失函数中增加正则项</a:t>
            </a:r>
            <a:endParaRPr lang="zh-CN" altLang="en-US" sz="3200" b="1" dirty="0"/>
          </a:p>
        </p:txBody>
      </p:sp>
      <p:graphicFrame>
        <p:nvGraphicFramePr>
          <p:cNvPr id="435201" name="Object 2"/>
          <p:cNvGraphicFramePr>
            <a:graphicFrameLocks noChangeAspect="1"/>
          </p:cNvGraphicFramePr>
          <p:nvPr/>
        </p:nvGraphicFramePr>
        <p:xfrm>
          <a:off x="1563422" y="2512781"/>
          <a:ext cx="4637088" cy="1079500"/>
        </p:xfrm>
        <a:graphic>
          <a:graphicData uri="http://schemas.openxmlformats.org/presentationml/2006/ole">
            <p:oleObj spid="_x0000_s435201" name="公式" r:id="rId3" imgW="1854000" imgH="431640" progId="Equation.3">
              <p:embed/>
            </p:oleObj>
          </a:graphicData>
        </a:graphic>
      </p:graphicFrame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1620838" y="4061513"/>
          <a:ext cx="4469777" cy="920366"/>
        </p:xfrm>
        <a:graphic>
          <a:graphicData uri="http://schemas.openxmlformats.org/presentationml/2006/ole">
            <p:oleObj spid="_x0000_s435202" name="公式" r:id="rId4" imgW="166356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减少过拟合的解决办法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652758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使用验证集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训练集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验证集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测试集</a:t>
            </a:r>
            <a:endParaRPr lang="zh-CN" altLang="en-US" sz="32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3151041" y="2184840"/>
            <a:ext cx="5015515" cy="3970436"/>
            <a:chOff x="2567699" y="2106010"/>
            <a:chExt cx="5015515" cy="3970436"/>
          </a:xfrm>
        </p:grpSpPr>
        <p:pic>
          <p:nvPicPr>
            <p:cNvPr id="440322" name="Picture 2" descr="http://i03.pic.sogou.com/a306814cca5494f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7699" y="2106010"/>
              <a:ext cx="5015515" cy="386482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4256690" y="5707114"/>
              <a:ext cx="28377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减少过拟合的解决办法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592316"/>
            <a:ext cx="7772400" cy="442748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舍弃（</a:t>
            </a:r>
            <a:r>
              <a:rPr lang="en-US" altLang="zh-CN" sz="3200" b="1" dirty="0" smtClean="0"/>
              <a:t>Dropout</a:t>
            </a:r>
            <a:r>
              <a:rPr lang="zh-CN" altLang="en-US" sz="3200" b="1" dirty="0" smtClean="0"/>
              <a:t>）机制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在每次训练时，</a:t>
            </a:r>
            <a:endParaRPr lang="en-US" altLang="zh-CN" sz="3200" b="1" dirty="0" smtClean="0"/>
          </a:p>
          <a:p>
            <a:pPr>
              <a:buNone/>
            </a:pPr>
            <a:r>
              <a:rPr lang="en-US" altLang="zh-CN" sz="3200" b="1" dirty="0" smtClean="0"/>
              <a:t>   </a:t>
            </a:r>
            <a:r>
              <a:rPr lang="zh-CN" altLang="en-US" sz="3200" b="1" dirty="0" smtClean="0"/>
              <a:t>随机的舍弃一些</a:t>
            </a:r>
            <a:endParaRPr lang="en-US" altLang="zh-CN" sz="3200" b="1" dirty="0" smtClean="0"/>
          </a:p>
          <a:p>
            <a:pPr>
              <a:buNone/>
            </a:pPr>
            <a:r>
              <a:rPr lang="en-US" altLang="zh-CN" sz="3200" b="1" dirty="0" smtClean="0"/>
              <a:t>   </a:t>
            </a:r>
            <a:r>
              <a:rPr lang="zh-CN" altLang="en-US" sz="3200" b="1" dirty="0" smtClean="0"/>
              <a:t>隐层单元</a:t>
            </a:r>
            <a:endParaRPr lang="zh-CN" altLang="en-US" sz="3200" b="1" dirty="0"/>
          </a:p>
        </p:txBody>
      </p:sp>
      <p:pic>
        <p:nvPicPr>
          <p:cNvPr id="458754" name="Picture 2" descr="http://neuralnetworksanddeeplearning.com/images/tikz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8032" y="1943154"/>
            <a:ext cx="4290301" cy="4484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全连接神经网络存在的问题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686910"/>
            <a:ext cx="7772400" cy="4332890"/>
          </a:xfrm>
        </p:spPr>
        <p:txBody>
          <a:bodyPr/>
          <a:lstStyle/>
          <a:p>
            <a:r>
              <a:rPr lang="zh-CN" altLang="en-US" sz="3200" b="1" dirty="0" smtClean="0"/>
              <a:t>参数过多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数字识别为例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（假设图象</a:t>
            </a:r>
            <a:r>
              <a:rPr lang="en-US" altLang="zh-CN" sz="2800" b="1" dirty="0" smtClean="0"/>
              <a:t>28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28</a:t>
            </a:r>
            <a:r>
              <a:rPr lang="zh-CN" altLang="en-US" sz="2800" b="1" dirty="0" smtClean="0"/>
              <a:t>，隐层</a:t>
            </a:r>
            <a:r>
              <a:rPr lang="en-US" altLang="zh-CN" sz="2800" b="1" dirty="0" smtClean="0"/>
              <a:t>500</a:t>
            </a:r>
            <a:r>
              <a:rPr lang="zh-CN" altLang="en-US" sz="2800" b="1" dirty="0" smtClean="0"/>
              <a:t>个节点）</a:t>
            </a:r>
            <a:endParaRPr lang="en-US" altLang="zh-CN" sz="2800" b="1" dirty="0" smtClean="0"/>
          </a:p>
          <a:p>
            <a:pPr lvl="1"/>
            <a:r>
              <a:rPr lang="en-US" altLang="zh-CN" sz="2800" b="1" dirty="0" smtClean="0"/>
              <a:t>28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28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500+500=392,500</a:t>
            </a:r>
            <a:r>
              <a:rPr lang="zh-CN" altLang="en-US" sz="2800" b="1" dirty="0" smtClean="0"/>
              <a:t>个参数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计算速度慢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容易引起过拟合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卷积神经网络</a:t>
            </a:r>
            <a:r>
              <a:rPr lang="en-US" altLang="zh-CN" dirty="0" smtClean="0"/>
              <a:t>(CNN)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3454400" cy="41148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局部链接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权值共享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池化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从局部到全局</a:t>
            </a:r>
          </a:p>
        </p:txBody>
      </p:sp>
      <p:sp>
        <p:nvSpPr>
          <p:cNvPr id="23556" name="椭圆 14"/>
          <p:cNvSpPr>
            <a:spLocks noChangeArrowheads="1"/>
          </p:cNvSpPr>
          <p:nvPr/>
        </p:nvSpPr>
        <p:spPr bwMode="auto">
          <a:xfrm>
            <a:off x="6659563" y="2349500"/>
            <a:ext cx="288925" cy="287338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7" name="椭圆 14"/>
          <p:cNvSpPr>
            <a:spLocks noChangeArrowheads="1"/>
          </p:cNvSpPr>
          <p:nvPr/>
        </p:nvSpPr>
        <p:spPr bwMode="auto">
          <a:xfrm>
            <a:off x="5867400" y="3500438"/>
            <a:ext cx="288925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8" name="椭圆 14"/>
          <p:cNvSpPr>
            <a:spLocks noChangeArrowheads="1"/>
          </p:cNvSpPr>
          <p:nvPr/>
        </p:nvSpPr>
        <p:spPr bwMode="auto">
          <a:xfrm>
            <a:off x="6659563" y="3500438"/>
            <a:ext cx="288925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9" name="椭圆 14"/>
          <p:cNvSpPr>
            <a:spLocks noChangeArrowheads="1"/>
          </p:cNvSpPr>
          <p:nvPr/>
        </p:nvSpPr>
        <p:spPr bwMode="auto">
          <a:xfrm>
            <a:off x="7451725" y="3500438"/>
            <a:ext cx="288925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0" name="椭圆 14"/>
          <p:cNvSpPr>
            <a:spLocks noChangeArrowheads="1"/>
          </p:cNvSpPr>
          <p:nvPr/>
        </p:nvSpPr>
        <p:spPr bwMode="auto">
          <a:xfrm>
            <a:off x="5867400" y="4941888"/>
            <a:ext cx="288925" cy="287337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1" name="椭圆 14"/>
          <p:cNvSpPr>
            <a:spLocks noChangeArrowheads="1"/>
          </p:cNvSpPr>
          <p:nvPr/>
        </p:nvSpPr>
        <p:spPr bwMode="auto">
          <a:xfrm>
            <a:off x="6659563" y="4941888"/>
            <a:ext cx="288925" cy="287337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2" name="椭圆 14"/>
          <p:cNvSpPr>
            <a:spLocks noChangeArrowheads="1"/>
          </p:cNvSpPr>
          <p:nvPr/>
        </p:nvSpPr>
        <p:spPr bwMode="auto">
          <a:xfrm>
            <a:off x="7451725" y="4941888"/>
            <a:ext cx="288925" cy="287337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3" name="椭圆 14"/>
          <p:cNvSpPr>
            <a:spLocks noChangeArrowheads="1"/>
          </p:cNvSpPr>
          <p:nvPr/>
        </p:nvSpPr>
        <p:spPr bwMode="auto">
          <a:xfrm>
            <a:off x="5076825" y="4941888"/>
            <a:ext cx="287338" cy="287337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4" name="椭圆 14"/>
          <p:cNvSpPr>
            <a:spLocks noChangeArrowheads="1"/>
          </p:cNvSpPr>
          <p:nvPr/>
        </p:nvSpPr>
        <p:spPr bwMode="auto">
          <a:xfrm>
            <a:off x="8243888" y="5013325"/>
            <a:ext cx="288925" cy="287338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3565" name="直接箭头连接符 13"/>
          <p:cNvCxnSpPr>
            <a:cxnSpLocks noChangeShapeType="1"/>
            <a:stCxn id="23563" idx="0"/>
            <a:endCxn id="23557" idx="4"/>
          </p:cNvCxnSpPr>
          <p:nvPr/>
        </p:nvCxnSpPr>
        <p:spPr bwMode="auto">
          <a:xfrm flipV="1">
            <a:off x="5219700" y="3789363"/>
            <a:ext cx="792163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6" name="直接箭头连接符 15"/>
          <p:cNvCxnSpPr>
            <a:cxnSpLocks noChangeShapeType="1"/>
            <a:stCxn id="23560" idx="0"/>
            <a:endCxn id="23557" idx="4"/>
          </p:cNvCxnSpPr>
          <p:nvPr/>
        </p:nvCxnSpPr>
        <p:spPr bwMode="auto">
          <a:xfrm flipV="1">
            <a:off x="6011863" y="3789363"/>
            <a:ext cx="0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7" name="直接箭头连接符 17"/>
          <p:cNvCxnSpPr>
            <a:cxnSpLocks noChangeShapeType="1"/>
            <a:stCxn id="23561" idx="0"/>
            <a:endCxn id="23557" idx="4"/>
          </p:cNvCxnSpPr>
          <p:nvPr/>
        </p:nvCxnSpPr>
        <p:spPr bwMode="auto">
          <a:xfrm flipH="1" flipV="1">
            <a:off x="6011863" y="3789363"/>
            <a:ext cx="792162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8" name="直接箭头连接符 19"/>
          <p:cNvCxnSpPr>
            <a:cxnSpLocks noChangeShapeType="1"/>
            <a:stCxn id="23560" idx="0"/>
            <a:endCxn id="23558" idx="4"/>
          </p:cNvCxnSpPr>
          <p:nvPr/>
        </p:nvCxnSpPr>
        <p:spPr bwMode="auto">
          <a:xfrm flipV="1">
            <a:off x="6011863" y="3789363"/>
            <a:ext cx="792162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9" name="直接箭头连接符 23"/>
          <p:cNvCxnSpPr>
            <a:cxnSpLocks noChangeShapeType="1"/>
            <a:stCxn id="23561" idx="0"/>
            <a:endCxn id="23558" idx="4"/>
          </p:cNvCxnSpPr>
          <p:nvPr/>
        </p:nvCxnSpPr>
        <p:spPr bwMode="auto">
          <a:xfrm flipV="1">
            <a:off x="6804025" y="3789363"/>
            <a:ext cx="0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70" name="直接箭头连接符 25"/>
          <p:cNvCxnSpPr>
            <a:cxnSpLocks noChangeShapeType="1"/>
            <a:stCxn id="23562" idx="0"/>
            <a:endCxn id="23558" idx="4"/>
          </p:cNvCxnSpPr>
          <p:nvPr/>
        </p:nvCxnSpPr>
        <p:spPr bwMode="auto">
          <a:xfrm flipH="1" flipV="1">
            <a:off x="6804025" y="3789363"/>
            <a:ext cx="792163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71" name="直接箭头连接符 27"/>
          <p:cNvCxnSpPr>
            <a:cxnSpLocks noChangeShapeType="1"/>
            <a:stCxn id="23564" idx="1"/>
            <a:endCxn id="23559" idx="4"/>
          </p:cNvCxnSpPr>
          <p:nvPr/>
        </p:nvCxnSpPr>
        <p:spPr bwMode="auto">
          <a:xfrm flipH="1" flipV="1">
            <a:off x="7596188" y="3789363"/>
            <a:ext cx="690562" cy="1265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72" name="直接箭头连接符 29"/>
          <p:cNvCxnSpPr>
            <a:cxnSpLocks noChangeShapeType="1"/>
            <a:stCxn id="23562" idx="0"/>
            <a:endCxn id="23559" idx="4"/>
          </p:cNvCxnSpPr>
          <p:nvPr/>
        </p:nvCxnSpPr>
        <p:spPr bwMode="auto">
          <a:xfrm flipV="1">
            <a:off x="7596188" y="3789363"/>
            <a:ext cx="0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73" name="直接箭头连接符 31"/>
          <p:cNvCxnSpPr>
            <a:cxnSpLocks noChangeShapeType="1"/>
            <a:stCxn id="23561" idx="0"/>
            <a:endCxn id="23559" idx="4"/>
          </p:cNvCxnSpPr>
          <p:nvPr/>
        </p:nvCxnSpPr>
        <p:spPr bwMode="auto">
          <a:xfrm flipV="1">
            <a:off x="6804025" y="3789363"/>
            <a:ext cx="792163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74" name="直接箭头连接符 33"/>
          <p:cNvCxnSpPr>
            <a:cxnSpLocks noChangeShapeType="1"/>
            <a:stCxn id="23557" idx="0"/>
            <a:endCxn id="23556" idx="4"/>
          </p:cNvCxnSpPr>
          <p:nvPr/>
        </p:nvCxnSpPr>
        <p:spPr bwMode="auto">
          <a:xfrm flipV="1">
            <a:off x="6011863" y="2636838"/>
            <a:ext cx="792162" cy="863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75" name="直接箭头连接符 35"/>
          <p:cNvCxnSpPr>
            <a:cxnSpLocks noChangeShapeType="1"/>
            <a:stCxn id="23558" idx="0"/>
            <a:endCxn id="23556" idx="4"/>
          </p:cNvCxnSpPr>
          <p:nvPr/>
        </p:nvCxnSpPr>
        <p:spPr bwMode="auto">
          <a:xfrm flipV="1">
            <a:off x="6804025" y="2636838"/>
            <a:ext cx="0" cy="863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76" name="直接箭头连接符 37"/>
          <p:cNvCxnSpPr>
            <a:cxnSpLocks noChangeShapeType="1"/>
            <a:stCxn id="23559" idx="1"/>
            <a:endCxn id="23556" idx="4"/>
          </p:cNvCxnSpPr>
          <p:nvPr/>
        </p:nvCxnSpPr>
        <p:spPr bwMode="auto">
          <a:xfrm flipH="1" flipV="1">
            <a:off x="6804025" y="2636838"/>
            <a:ext cx="690563" cy="906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局部连接与权值共享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6466" name="Picture 2" descr="http://neuralnetworksanddeeplearning.com/images/tikz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0921" y="1270567"/>
            <a:ext cx="4781550" cy="2457451"/>
          </a:xfrm>
          <a:prstGeom prst="rect">
            <a:avLst/>
          </a:prstGeom>
          <a:noFill/>
        </p:spPr>
      </p:pic>
      <p:pic>
        <p:nvPicPr>
          <p:cNvPr id="446468" name="Picture 4" descr="http://neuralnetworksanddeeplearning.com/images/tikz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0857" y="3887563"/>
            <a:ext cx="4781550" cy="2457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多卷积核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1586" name="Picture 2" descr="http://neuralnetworksanddeeplearning.com/images/tikz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272" y="1909050"/>
            <a:ext cx="7404838" cy="3530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卷积核的作用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水平卷积核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垂直卷积核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卷积核自动学习得到</a:t>
            </a:r>
            <a:endParaRPr lang="zh-CN" altLang="en-US" b="1" dirty="0"/>
          </a:p>
        </p:txBody>
      </p:sp>
      <p:pic>
        <p:nvPicPr>
          <p:cNvPr id="452610" name="Picture 2" descr="http://images.cnitblog.com/blog/378920/201404/04144705500368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4113" y="1795943"/>
            <a:ext cx="6667500" cy="1362075"/>
          </a:xfrm>
          <a:prstGeom prst="rect">
            <a:avLst/>
          </a:prstGeom>
          <a:noFill/>
        </p:spPr>
      </p:pic>
      <p:pic>
        <p:nvPicPr>
          <p:cNvPr id="452612" name="Picture 4" descr="http://images.cnitblog.com/blog/378920/201404/0414470940690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880" y="3765376"/>
            <a:ext cx="6610350" cy="1266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池化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4658" name="Picture 2" descr="http://images2015.cnblogs.com/blog/1062917/201611/1062917-20161117212026498-2724356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148" y="1769843"/>
            <a:ext cx="78486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sz="3200" b="1" dirty="0" smtClean="0"/>
              <a:t>深度学习就是含有多个隐层的神经网络</a:t>
            </a:r>
            <a:endParaRPr lang="en-US" altLang="zh-CN" sz="3200" b="1" dirty="0" smtClean="0"/>
          </a:p>
          <a:p>
            <a:pPr>
              <a:buNone/>
            </a:pP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——LeNet-5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                                                                   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one-hot</a:t>
            </a:r>
            <a:r>
              <a:rPr lang="zh-CN" altLang="en-US" sz="2000" b="1" dirty="0" smtClean="0"/>
              <a:t>输出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r>
              <a:rPr lang="en-US" altLang="zh-CN" sz="2000" b="1" dirty="0" smtClean="0"/>
              <a:t>             6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5*5</a:t>
            </a:r>
            <a:r>
              <a:rPr lang="zh-CN" altLang="en-US" sz="2000" b="1" dirty="0" smtClean="0"/>
              <a:t>核          </a:t>
            </a:r>
            <a:r>
              <a:rPr lang="en-US" altLang="zh-CN" sz="2000" b="1" dirty="0" smtClean="0"/>
              <a:t>2*2</a:t>
            </a:r>
            <a:r>
              <a:rPr lang="zh-CN" altLang="en-US" sz="2000" b="1" dirty="0" smtClean="0"/>
              <a:t>池化      </a:t>
            </a:r>
            <a:r>
              <a:rPr lang="en-US" altLang="zh-CN" sz="2000" b="1" dirty="0" smtClean="0"/>
              <a:t>16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核        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池化   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个全连接层</a:t>
            </a:r>
            <a:endParaRPr lang="zh-CN" altLang="en-US" b="1" dirty="0"/>
          </a:p>
        </p:txBody>
      </p:sp>
      <p:pic>
        <p:nvPicPr>
          <p:cNvPr id="456706" name="Picture 2" descr="https://timgsa.baidu.com/timg?image&amp;quality=80&amp;size=b9999_10000&amp;sec=1490956655240&amp;di=b3141486e99fc46a808911cd12dc25d3&amp;imgtype=0&amp;src=http%3A%2F%2Fwww.gageet.com%2Fwp-content%2Fuploads%2F2014%2F08%2F00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88225"/>
            <a:ext cx="8610600" cy="2524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r>
              <a:rPr lang="zh-CN" altLang="en-US" sz="2000" b="1" dirty="0" smtClean="0"/>
              <a:t>激活函数：</a:t>
            </a:r>
            <a:r>
              <a:rPr lang="en-US" altLang="zh-CN" sz="2000" b="1" dirty="0" err="1" smtClean="0"/>
              <a:t>ReLU</a:t>
            </a:r>
            <a:r>
              <a:rPr lang="zh-CN" altLang="en-US" sz="2000" b="1" dirty="0" smtClean="0"/>
              <a:t>，输出：</a:t>
            </a:r>
            <a:r>
              <a:rPr lang="en-US" altLang="zh-CN" sz="2000" b="1" dirty="0" err="1" smtClean="0"/>
              <a:t>SoftMax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块</a:t>
            </a:r>
            <a:r>
              <a:rPr lang="en-US" altLang="zh-CN" sz="2000" b="1" dirty="0" smtClean="0"/>
              <a:t>GPU</a:t>
            </a:r>
            <a:r>
              <a:rPr lang="zh-CN" altLang="en-US" sz="2000" b="1" dirty="0" smtClean="0"/>
              <a:t>（从图上看，体现在上下两部分）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Dropout</a:t>
            </a:r>
            <a:r>
              <a:rPr lang="zh-CN" altLang="en-US" sz="2000" b="1" dirty="0" smtClean="0"/>
              <a:t>机制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数据增强：从</a:t>
            </a:r>
            <a:r>
              <a:rPr lang="en-US" altLang="zh-CN" sz="2000" b="1" dirty="0" smtClean="0"/>
              <a:t>256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256</a:t>
            </a:r>
            <a:r>
              <a:rPr lang="zh-CN" altLang="en-US" sz="2000" b="1" dirty="0" smtClean="0"/>
              <a:t>原始图像中随机截取</a:t>
            </a:r>
            <a:r>
              <a:rPr lang="en-US" altLang="zh-CN" sz="2000" b="1" dirty="0" smtClean="0"/>
              <a:t>224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224</a:t>
            </a:r>
            <a:r>
              <a:rPr lang="zh-CN" altLang="en-US" sz="2000" b="1" dirty="0" smtClean="0"/>
              <a:t>大小的图象</a:t>
            </a:r>
            <a:endParaRPr lang="en-US" altLang="zh-CN" sz="2000" b="1" dirty="0" smtClean="0"/>
          </a:p>
        </p:txBody>
      </p:sp>
      <p:pic>
        <p:nvPicPr>
          <p:cNvPr id="457732" name="Picture 4" descr="F:\人工智能导论\2017本科生导论\alex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284" y="1627298"/>
            <a:ext cx="8058150" cy="2657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卷积核具有抽取特征的能力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3634" name="Picture 2" descr="F:\人工智能导论\2017本科生导论\深度学习特征提取示意图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540" y="1662442"/>
            <a:ext cx="7648575" cy="435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797268"/>
            <a:ext cx="7772400" cy="422253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参数少，只与卷积核的大小和数量有关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具有特征抽取能力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特征的平移不变性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梯度消失问题</a:t>
            </a:r>
            <a:endParaRPr lang="zh-CN" altLang="en-US" dirty="0"/>
          </a:p>
        </p:txBody>
      </p:sp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1541736" y="1574730"/>
          <a:ext cx="4354444" cy="916206"/>
        </p:xfrm>
        <a:graphic>
          <a:graphicData uri="http://schemas.openxmlformats.org/presentationml/2006/ole">
            <p:oleObj spid="_x0000_s460804" name="公式" r:id="rId3" imgW="1688760" imgH="355320" progId="Equation.3">
              <p:embed/>
            </p:oleObj>
          </a:graphicData>
        </a:graphic>
      </p:graphicFrame>
      <p:graphicFrame>
        <p:nvGraphicFramePr>
          <p:cNvPr id="460805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598980" y="2522459"/>
          <a:ext cx="3929297" cy="901427"/>
        </p:xfrm>
        <a:graphic>
          <a:graphicData uri="http://schemas.openxmlformats.org/presentationml/2006/ole">
            <p:oleObj spid="_x0000_s460805" name="公式" r:id="rId4" imgW="1714320" imgH="393480" progId="Equation.3">
              <p:embed/>
            </p:oleObj>
          </a:graphicData>
        </a:graphic>
      </p:graphicFrame>
      <p:graphicFrame>
        <p:nvGraphicFramePr>
          <p:cNvPr id="460806" name="Object 2"/>
          <p:cNvGraphicFramePr>
            <a:graphicFrameLocks noChangeAspect="1"/>
          </p:cNvGraphicFramePr>
          <p:nvPr/>
        </p:nvGraphicFramePr>
        <p:xfrm>
          <a:off x="1535113" y="3450353"/>
          <a:ext cx="5527675" cy="2794000"/>
        </p:xfrm>
        <a:graphic>
          <a:graphicData uri="http://schemas.openxmlformats.org/presentationml/2006/ole">
            <p:oleObj spid="_x0000_s460806" name="公式" r:id="rId5" imgW="241272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循环神经网络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914400" y="1749972"/>
            <a:ext cx="7772400" cy="4269828"/>
          </a:xfrm>
        </p:spPr>
        <p:txBody>
          <a:bodyPr/>
          <a:lstStyle/>
          <a:p>
            <a:r>
              <a:rPr lang="zh-CN" altLang="en-US" sz="3200" b="1" dirty="0" smtClean="0"/>
              <a:t>循环神经网络</a:t>
            </a:r>
            <a:r>
              <a:rPr lang="en-US" altLang="zh-CN" sz="3200" b="1" dirty="0" smtClean="0"/>
              <a:t>(recurrent neural network 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4580" name="Picture 2" descr="RNN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997200"/>
            <a:ext cx="75723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长短时记忆网络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循环网络的一种实现</a:t>
            </a:r>
            <a:endParaRPr lang="zh-CN" altLang="en-US" sz="3200" b="1" dirty="0"/>
          </a:p>
        </p:txBody>
      </p:sp>
      <p:pic>
        <p:nvPicPr>
          <p:cNvPr id="459778" name="Picture 2" descr="http://sharkdtu.com/images/nlp-lstm-unrol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961" y="2082307"/>
            <a:ext cx="7839075" cy="39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递归神经网络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914400" y="1986454"/>
            <a:ext cx="7772400" cy="403334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递归神经网络</a:t>
            </a:r>
            <a:r>
              <a:rPr lang="en-US" altLang="zh-CN" sz="3200" b="1" dirty="0" smtClean="0"/>
              <a:t>(recursive neural network)</a:t>
            </a:r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结构上的递归，展示为树的形式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词嵌入（</a:t>
            </a:r>
            <a:r>
              <a:rPr lang="en-US" altLang="zh-CN" b="0" dirty="0" smtClean="0"/>
              <a:t>Word Embedding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765738"/>
            <a:ext cx="7772400" cy="42540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以向量形式表示一个词，也称作词向量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word2vec</a:t>
            </a:r>
            <a:endParaRPr lang="zh-CN" altLang="en-US" sz="3200" b="1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隐层表示</a:t>
            </a:r>
            <a:endParaRPr lang="zh-CN" altLang="en-US" dirty="0"/>
          </a:p>
        </p:txBody>
      </p:sp>
      <p:sp>
        <p:nvSpPr>
          <p:cNvPr id="27651" name="椭圆 14"/>
          <p:cNvSpPr>
            <a:spLocks noChangeArrowheads="1"/>
          </p:cNvSpPr>
          <p:nvPr/>
        </p:nvSpPr>
        <p:spPr bwMode="auto">
          <a:xfrm>
            <a:off x="2124075" y="2492375"/>
            <a:ext cx="287338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2" name="椭圆 14"/>
          <p:cNvSpPr>
            <a:spLocks noChangeArrowheads="1"/>
          </p:cNvSpPr>
          <p:nvPr/>
        </p:nvSpPr>
        <p:spPr bwMode="auto">
          <a:xfrm>
            <a:off x="2124075" y="2997200"/>
            <a:ext cx="287338" cy="287338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3" name="椭圆 14"/>
          <p:cNvSpPr>
            <a:spLocks noChangeArrowheads="1"/>
          </p:cNvSpPr>
          <p:nvPr/>
        </p:nvSpPr>
        <p:spPr bwMode="auto">
          <a:xfrm>
            <a:off x="2124075" y="3500438"/>
            <a:ext cx="287338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4" name="椭圆 14"/>
          <p:cNvSpPr>
            <a:spLocks noChangeArrowheads="1"/>
          </p:cNvSpPr>
          <p:nvPr/>
        </p:nvSpPr>
        <p:spPr bwMode="auto">
          <a:xfrm>
            <a:off x="2124075" y="4005263"/>
            <a:ext cx="287338" cy="287337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5" name="椭圆 14"/>
          <p:cNvSpPr>
            <a:spLocks noChangeArrowheads="1"/>
          </p:cNvSpPr>
          <p:nvPr/>
        </p:nvSpPr>
        <p:spPr bwMode="auto">
          <a:xfrm>
            <a:off x="2124075" y="4508500"/>
            <a:ext cx="287338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6" name="椭圆 14"/>
          <p:cNvSpPr>
            <a:spLocks noChangeArrowheads="1"/>
          </p:cNvSpPr>
          <p:nvPr/>
        </p:nvSpPr>
        <p:spPr bwMode="auto">
          <a:xfrm>
            <a:off x="2124075" y="5013325"/>
            <a:ext cx="287338" cy="287338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7" name="椭圆 14"/>
          <p:cNvSpPr>
            <a:spLocks noChangeArrowheads="1"/>
          </p:cNvSpPr>
          <p:nvPr/>
        </p:nvSpPr>
        <p:spPr bwMode="auto">
          <a:xfrm>
            <a:off x="2124075" y="5516563"/>
            <a:ext cx="287338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8" name="椭圆 14"/>
          <p:cNvSpPr>
            <a:spLocks noChangeArrowheads="1"/>
          </p:cNvSpPr>
          <p:nvPr/>
        </p:nvSpPr>
        <p:spPr bwMode="auto">
          <a:xfrm>
            <a:off x="2124075" y="6021388"/>
            <a:ext cx="287338" cy="287337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9" name="椭圆 14"/>
          <p:cNvSpPr>
            <a:spLocks noChangeArrowheads="1"/>
          </p:cNvSpPr>
          <p:nvPr/>
        </p:nvSpPr>
        <p:spPr bwMode="auto">
          <a:xfrm>
            <a:off x="6659563" y="2492375"/>
            <a:ext cx="288925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0" name="椭圆 14"/>
          <p:cNvSpPr>
            <a:spLocks noChangeArrowheads="1"/>
          </p:cNvSpPr>
          <p:nvPr/>
        </p:nvSpPr>
        <p:spPr bwMode="auto">
          <a:xfrm>
            <a:off x="6659563" y="2997200"/>
            <a:ext cx="288925" cy="287338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1" name="椭圆 14"/>
          <p:cNvSpPr>
            <a:spLocks noChangeArrowheads="1"/>
          </p:cNvSpPr>
          <p:nvPr/>
        </p:nvSpPr>
        <p:spPr bwMode="auto">
          <a:xfrm>
            <a:off x="6659563" y="3500438"/>
            <a:ext cx="288925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2" name="椭圆 14"/>
          <p:cNvSpPr>
            <a:spLocks noChangeArrowheads="1"/>
          </p:cNvSpPr>
          <p:nvPr/>
        </p:nvSpPr>
        <p:spPr bwMode="auto">
          <a:xfrm>
            <a:off x="6659563" y="4005263"/>
            <a:ext cx="288925" cy="287337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3" name="椭圆 14"/>
          <p:cNvSpPr>
            <a:spLocks noChangeArrowheads="1"/>
          </p:cNvSpPr>
          <p:nvPr/>
        </p:nvSpPr>
        <p:spPr bwMode="auto">
          <a:xfrm>
            <a:off x="6659563" y="4508500"/>
            <a:ext cx="288925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4" name="椭圆 14"/>
          <p:cNvSpPr>
            <a:spLocks noChangeArrowheads="1"/>
          </p:cNvSpPr>
          <p:nvPr/>
        </p:nvSpPr>
        <p:spPr bwMode="auto">
          <a:xfrm>
            <a:off x="6659563" y="5013325"/>
            <a:ext cx="288925" cy="287338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5" name="椭圆 14"/>
          <p:cNvSpPr>
            <a:spLocks noChangeArrowheads="1"/>
          </p:cNvSpPr>
          <p:nvPr/>
        </p:nvSpPr>
        <p:spPr bwMode="auto">
          <a:xfrm>
            <a:off x="6659563" y="5516563"/>
            <a:ext cx="288925" cy="288925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6" name="椭圆 14"/>
          <p:cNvSpPr>
            <a:spLocks noChangeArrowheads="1"/>
          </p:cNvSpPr>
          <p:nvPr/>
        </p:nvSpPr>
        <p:spPr bwMode="auto">
          <a:xfrm>
            <a:off x="6659563" y="6021388"/>
            <a:ext cx="288925" cy="287337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7" name="椭圆 14"/>
          <p:cNvSpPr>
            <a:spLocks noChangeArrowheads="1"/>
          </p:cNvSpPr>
          <p:nvPr/>
        </p:nvSpPr>
        <p:spPr bwMode="auto">
          <a:xfrm>
            <a:off x="4356100" y="3429000"/>
            <a:ext cx="287338" cy="287338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8" name="椭圆 14"/>
          <p:cNvSpPr>
            <a:spLocks noChangeArrowheads="1"/>
          </p:cNvSpPr>
          <p:nvPr/>
        </p:nvSpPr>
        <p:spPr bwMode="auto">
          <a:xfrm>
            <a:off x="4356100" y="4365625"/>
            <a:ext cx="287338" cy="287338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9" name="椭圆 14"/>
          <p:cNvSpPr>
            <a:spLocks noChangeArrowheads="1"/>
          </p:cNvSpPr>
          <p:nvPr/>
        </p:nvSpPr>
        <p:spPr bwMode="auto">
          <a:xfrm>
            <a:off x="4356100" y="5229225"/>
            <a:ext cx="287338" cy="287338"/>
          </a:xfrm>
          <a:prstGeom prst="ellips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7670" name="直接箭头连接符 23"/>
          <p:cNvCxnSpPr>
            <a:cxnSpLocks noChangeShapeType="1"/>
            <a:stCxn id="27651" idx="6"/>
            <a:endCxn id="27667" idx="2"/>
          </p:cNvCxnSpPr>
          <p:nvPr/>
        </p:nvCxnSpPr>
        <p:spPr bwMode="auto">
          <a:xfrm>
            <a:off x="2411413" y="2636838"/>
            <a:ext cx="1944687" cy="936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71" name="直接箭头连接符 25"/>
          <p:cNvCxnSpPr>
            <a:cxnSpLocks noChangeShapeType="1"/>
            <a:stCxn id="27651" idx="6"/>
            <a:endCxn id="27668" idx="2"/>
          </p:cNvCxnSpPr>
          <p:nvPr/>
        </p:nvCxnSpPr>
        <p:spPr bwMode="auto">
          <a:xfrm>
            <a:off x="2411413" y="2636838"/>
            <a:ext cx="1944687" cy="1871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72" name="直接箭头连接符 27"/>
          <p:cNvCxnSpPr>
            <a:cxnSpLocks noChangeShapeType="1"/>
            <a:stCxn id="27651" idx="6"/>
            <a:endCxn id="27669" idx="2"/>
          </p:cNvCxnSpPr>
          <p:nvPr/>
        </p:nvCxnSpPr>
        <p:spPr bwMode="auto">
          <a:xfrm>
            <a:off x="2411413" y="2636838"/>
            <a:ext cx="1944687" cy="273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73" name="直接箭头连接符 29"/>
          <p:cNvCxnSpPr>
            <a:cxnSpLocks noChangeShapeType="1"/>
            <a:stCxn id="27652" idx="6"/>
            <a:endCxn id="27667" idx="2"/>
          </p:cNvCxnSpPr>
          <p:nvPr/>
        </p:nvCxnSpPr>
        <p:spPr bwMode="auto">
          <a:xfrm>
            <a:off x="2411413" y="3141663"/>
            <a:ext cx="1944687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74" name="直接箭头连接符 31"/>
          <p:cNvCxnSpPr>
            <a:cxnSpLocks noChangeShapeType="1"/>
            <a:stCxn id="27652" idx="6"/>
            <a:endCxn id="27668" idx="2"/>
          </p:cNvCxnSpPr>
          <p:nvPr/>
        </p:nvCxnSpPr>
        <p:spPr bwMode="auto">
          <a:xfrm>
            <a:off x="2411413" y="3141663"/>
            <a:ext cx="1944687" cy="1366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75" name="直接箭头连接符 33"/>
          <p:cNvCxnSpPr>
            <a:cxnSpLocks noChangeShapeType="1"/>
            <a:stCxn id="27652" idx="6"/>
            <a:endCxn id="27669" idx="2"/>
          </p:cNvCxnSpPr>
          <p:nvPr/>
        </p:nvCxnSpPr>
        <p:spPr bwMode="auto">
          <a:xfrm>
            <a:off x="2411413" y="3141663"/>
            <a:ext cx="1944687" cy="2232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76" name="直接箭头连接符 35"/>
          <p:cNvCxnSpPr>
            <a:cxnSpLocks noChangeShapeType="1"/>
            <a:stCxn id="27653" idx="6"/>
            <a:endCxn id="27667" idx="2"/>
          </p:cNvCxnSpPr>
          <p:nvPr/>
        </p:nvCxnSpPr>
        <p:spPr bwMode="auto">
          <a:xfrm flipV="1">
            <a:off x="2411413" y="3573463"/>
            <a:ext cx="1944687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77" name="直接箭头连接符 37"/>
          <p:cNvCxnSpPr>
            <a:cxnSpLocks noChangeShapeType="1"/>
            <a:stCxn id="27653" idx="6"/>
            <a:endCxn id="27668" idx="2"/>
          </p:cNvCxnSpPr>
          <p:nvPr/>
        </p:nvCxnSpPr>
        <p:spPr bwMode="auto">
          <a:xfrm>
            <a:off x="2411413" y="3644900"/>
            <a:ext cx="1944687" cy="863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78" name="直接箭头连接符 39"/>
          <p:cNvCxnSpPr>
            <a:cxnSpLocks noChangeShapeType="1"/>
            <a:stCxn id="27653" idx="6"/>
            <a:endCxn id="27669" idx="2"/>
          </p:cNvCxnSpPr>
          <p:nvPr/>
        </p:nvCxnSpPr>
        <p:spPr bwMode="auto">
          <a:xfrm>
            <a:off x="2411413" y="3644900"/>
            <a:ext cx="1944687" cy="1728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79" name="直接箭头连接符 43"/>
          <p:cNvCxnSpPr>
            <a:cxnSpLocks noChangeShapeType="1"/>
            <a:stCxn id="27654" idx="6"/>
            <a:endCxn id="27667" idx="2"/>
          </p:cNvCxnSpPr>
          <p:nvPr/>
        </p:nvCxnSpPr>
        <p:spPr bwMode="auto">
          <a:xfrm flipV="1">
            <a:off x="2411413" y="3573463"/>
            <a:ext cx="1944687" cy="576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80" name="直接箭头连接符 45"/>
          <p:cNvCxnSpPr>
            <a:cxnSpLocks noChangeShapeType="1"/>
            <a:stCxn id="27654" idx="6"/>
            <a:endCxn id="27668" idx="2"/>
          </p:cNvCxnSpPr>
          <p:nvPr/>
        </p:nvCxnSpPr>
        <p:spPr bwMode="auto">
          <a:xfrm>
            <a:off x="2411413" y="4149725"/>
            <a:ext cx="1944687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81" name="直接箭头连接符 47"/>
          <p:cNvCxnSpPr>
            <a:cxnSpLocks noChangeShapeType="1"/>
            <a:stCxn id="27654" idx="6"/>
            <a:endCxn id="27669" idx="2"/>
          </p:cNvCxnSpPr>
          <p:nvPr/>
        </p:nvCxnSpPr>
        <p:spPr bwMode="auto">
          <a:xfrm>
            <a:off x="2411413" y="4149725"/>
            <a:ext cx="1944687" cy="1223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82" name="直接箭头连接符 49"/>
          <p:cNvCxnSpPr>
            <a:cxnSpLocks noChangeShapeType="1"/>
            <a:stCxn id="27655" idx="6"/>
            <a:endCxn id="27667" idx="2"/>
          </p:cNvCxnSpPr>
          <p:nvPr/>
        </p:nvCxnSpPr>
        <p:spPr bwMode="auto">
          <a:xfrm flipV="1">
            <a:off x="2411413" y="3573463"/>
            <a:ext cx="1944687" cy="1079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83" name="直接箭头连接符 51"/>
          <p:cNvCxnSpPr>
            <a:cxnSpLocks noChangeShapeType="1"/>
            <a:stCxn id="27655" idx="6"/>
            <a:endCxn id="27668" idx="2"/>
          </p:cNvCxnSpPr>
          <p:nvPr/>
        </p:nvCxnSpPr>
        <p:spPr bwMode="auto">
          <a:xfrm flipV="1">
            <a:off x="2411413" y="4508500"/>
            <a:ext cx="1944687" cy="144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84" name="直接箭头连接符 53"/>
          <p:cNvCxnSpPr>
            <a:cxnSpLocks noChangeShapeType="1"/>
            <a:stCxn id="27655" idx="6"/>
            <a:endCxn id="27669" idx="2"/>
          </p:cNvCxnSpPr>
          <p:nvPr/>
        </p:nvCxnSpPr>
        <p:spPr bwMode="auto">
          <a:xfrm>
            <a:off x="2411413" y="4652963"/>
            <a:ext cx="1944687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85" name="直接箭头连接符 55"/>
          <p:cNvCxnSpPr>
            <a:cxnSpLocks noChangeShapeType="1"/>
            <a:stCxn id="27656" idx="6"/>
            <a:endCxn id="27667" idx="2"/>
          </p:cNvCxnSpPr>
          <p:nvPr/>
        </p:nvCxnSpPr>
        <p:spPr bwMode="auto">
          <a:xfrm flipV="1">
            <a:off x="2411413" y="3573463"/>
            <a:ext cx="1944687" cy="1584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86" name="直接箭头连接符 57"/>
          <p:cNvCxnSpPr>
            <a:cxnSpLocks noChangeShapeType="1"/>
            <a:stCxn id="27656" idx="6"/>
            <a:endCxn id="27669" idx="2"/>
          </p:cNvCxnSpPr>
          <p:nvPr/>
        </p:nvCxnSpPr>
        <p:spPr bwMode="auto">
          <a:xfrm>
            <a:off x="2411413" y="5157788"/>
            <a:ext cx="1944687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87" name="直接箭头连接符 59"/>
          <p:cNvCxnSpPr>
            <a:cxnSpLocks noChangeShapeType="1"/>
            <a:stCxn id="27656" idx="6"/>
            <a:endCxn id="27668" idx="2"/>
          </p:cNvCxnSpPr>
          <p:nvPr/>
        </p:nvCxnSpPr>
        <p:spPr bwMode="auto">
          <a:xfrm flipV="1">
            <a:off x="2411413" y="4508500"/>
            <a:ext cx="1944687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88" name="直接箭头连接符 61"/>
          <p:cNvCxnSpPr>
            <a:cxnSpLocks noChangeShapeType="1"/>
            <a:stCxn id="27657" idx="6"/>
            <a:endCxn id="27669" idx="2"/>
          </p:cNvCxnSpPr>
          <p:nvPr/>
        </p:nvCxnSpPr>
        <p:spPr bwMode="auto">
          <a:xfrm flipV="1">
            <a:off x="2411413" y="5373688"/>
            <a:ext cx="1944687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89" name="直接箭头连接符 63"/>
          <p:cNvCxnSpPr>
            <a:cxnSpLocks noChangeShapeType="1"/>
            <a:stCxn id="27657" idx="6"/>
            <a:endCxn id="27668" idx="2"/>
          </p:cNvCxnSpPr>
          <p:nvPr/>
        </p:nvCxnSpPr>
        <p:spPr bwMode="auto">
          <a:xfrm flipV="1">
            <a:off x="2411413" y="4508500"/>
            <a:ext cx="1944687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90" name="直接箭头连接符 65"/>
          <p:cNvCxnSpPr>
            <a:cxnSpLocks noChangeShapeType="1"/>
            <a:stCxn id="27657" idx="6"/>
            <a:endCxn id="27667" idx="2"/>
          </p:cNvCxnSpPr>
          <p:nvPr/>
        </p:nvCxnSpPr>
        <p:spPr bwMode="auto">
          <a:xfrm flipV="1">
            <a:off x="2411413" y="3573463"/>
            <a:ext cx="1944687" cy="2087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91" name="直接箭头连接符 67"/>
          <p:cNvCxnSpPr>
            <a:cxnSpLocks noChangeShapeType="1"/>
            <a:stCxn id="27658" idx="6"/>
            <a:endCxn id="27669" idx="2"/>
          </p:cNvCxnSpPr>
          <p:nvPr/>
        </p:nvCxnSpPr>
        <p:spPr bwMode="auto">
          <a:xfrm flipV="1">
            <a:off x="2411413" y="5373688"/>
            <a:ext cx="1944687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92" name="直接箭头连接符 69"/>
          <p:cNvCxnSpPr>
            <a:cxnSpLocks noChangeShapeType="1"/>
            <a:stCxn id="27658" idx="6"/>
            <a:endCxn id="27668" idx="2"/>
          </p:cNvCxnSpPr>
          <p:nvPr/>
        </p:nvCxnSpPr>
        <p:spPr bwMode="auto">
          <a:xfrm flipV="1">
            <a:off x="2411413" y="4508500"/>
            <a:ext cx="1944687" cy="1657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93" name="直接箭头连接符 71"/>
          <p:cNvCxnSpPr>
            <a:cxnSpLocks noChangeShapeType="1"/>
            <a:stCxn id="27658" idx="6"/>
            <a:endCxn id="27667" idx="2"/>
          </p:cNvCxnSpPr>
          <p:nvPr/>
        </p:nvCxnSpPr>
        <p:spPr bwMode="auto">
          <a:xfrm flipV="1">
            <a:off x="2411413" y="3573463"/>
            <a:ext cx="1944687" cy="2592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94" name="直接箭头连接符 73"/>
          <p:cNvCxnSpPr>
            <a:cxnSpLocks noChangeShapeType="1"/>
            <a:stCxn id="27667" idx="6"/>
            <a:endCxn id="27659" idx="2"/>
          </p:cNvCxnSpPr>
          <p:nvPr/>
        </p:nvCxnSpPr>
        <p:spPr bwMode="auto">
          <a:xfrm flipV="1">
            <a:off x="4643438" y="2636838"/>
            <a:ext cx="2016125" cy="936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95" name="直接箭头连接符 75"/>
          <p:cNvCxnSpPr>
            <a:cxnSpLocks noChangeShapeType="1"/>
            <a:stCxn id="27667" idx="6"/>
            <a:endCxn id="27660" idx="2"/>
          </p:cNvCxnSpPr>
          <p:nvPr/>
        </p:nvCxnSpPr>
        <p:spPr bwMode="auto">
          <a:xfrm flipV="1">
            <a:off x="4643438" y="3141663"/>
            <a:ext cx="2016125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96" name="直接箭头连接符 77"/>
          <p:cNvCxnSpPr>
            <a:cxnSpLocks noChangeShapeType="1"/>
            <a:stCxn id="27667" idx="6"/>
            <a:endCxn id="27661" idx="2"/>
          </p:cNvCxnSpPr>
          <p:nvPr/>
        </p:nvCxnSpPr>
        <p:spPr bwMode="auto">
          <a:xfrm>
            <a:off x="4643438" y="3573463"/>
            <a:ext cx="20161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97" name="直接箭头连接符 79"/>
          <p:cNvCxnSpPr>
            <a:cxnSpLocks noChangeShapeType="1"/>
            <a:stCxn id="27667" idx="6"/>
            <a:endCxn id="27662" idx="2"/>
          </p:cNvCxnSpPr>
          <p:nvPr/>
        </p:nvCxnSpPr>
        <p:spPr bwMode="auto">
          <a:xfrm>
            <a:off x="4643438" y="3573463"/>
            <a:ext cx="2016125" cy="576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98" name="直接箭头连接符 82"/>
          <p:cNvCxnSpPr>
            <a:cxnSpLocks noChangeShapeType="1"/>
            <a:stCxn id="27667" idx="6"/>
            <a:endCxn id="27663" idx="2"/>
          </p:cNvCxnSpPr>
          <p:nvPr/>
        </p:nvCxnSpPr>
        <p:spPr bwMode="auto">
          <a:xfrm>
            <a:off x="4643438" y="3573463"/>
            <a:ext cx="2016125" cy="1079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99" name="直接箭头连接符 84"/>
          <p:cNvCxnSpPr>
            <a:cxnSpLocks noChangeShapeType="1"/>
            <a:stCxn id="27667" idx="6"/>
            <a:endCxn id="27664" idx="2"/>
          </p:cNvCxnSpPr>
          <p:nvPr/>
        </p:nvCxnSpPr>
        <p:spPr bwMode="auto">
          <a:xfrm>
            <a:off x="4643438" y="3573463"/>
            <a:ext cx="2016125" cy="1584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0" name="直接箭头连接符 86"/>
          <p:cNvCxnSpPr>
            <a:cxnSpLocks noChangeShapeType="1"/>
            <a:stCxn id="27667" idx="6"/>
            <a:endCxn id="27665" idx="2"/>
          </p:cNvCxnSpPr>
          <p:nvPr/>
        </p:nvCxnSpPr>
        <p:spPr bwMode="auto">
          <a:xfrm>
            <a:off x="4643438" y="3573463"/>
            <a:ext cx="2016125" cy="2087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1" name="直接箭头连接符 91"/>
          <p:cNvCxnSpPr>
            <a:cxnSpLocks noChangeShapeType="1"/>
            <a:stCxn id="27667" idx="6"/>
            <a:endCxn id="27666" idx="2"/>
          </p:cNvCxnSpPr>
          <p:nvPr/>
        </p:nvCxnSpPr>
        <p:spPr bwMode="auto">
          <a:xfrm>
            <a:off x="4643438" y="3573463"/>
            <a:ext cx="2016125" cy="2592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2" name="直接箭头连接符 93"/>
          <p:cNvCxnSpPr>
            <a:cxnSpLocks noChangeShapeType="1"/>
            <a:stCxn id="27668" idx="6"/>
            <a:endCxn id="27659" idx="2"/>
          </p:cNvCxnSpPr>
          <p:nvPr/>
        </p:nvCxnSpPr>
        <p:spPr bwMode="auto">
          <a:xfrm flipV="1">
            <a:off x="4643438" y="2636838"/>
            <a:ext cx="2016125" cy="1871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3" name="直接箭头连接符 95"/>
          <p:cNvCxnSpPr>
            <a:cxnSpLocks noChangeShapeType="1"/>
            <a:stCxn id="27668" idx="6"/>
            <a:endCxn id="27660" idx="2"/>
          </p:cNvCxnSpPr>
          <p:nvPr/>
        </p:nvCxnSpPr>
        <p:spPr bwMode="auto">
          <a:xfrm flipV="1">
            <a:off x="4643438" y="3141663"/>
            <a:ext cx="2016125" cy="1366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4" name="直接箭头连接符 99"/>
          <p:cNvCxnSpPr>
            <a:cxnSpLocks noChangeShapeType="1"/>
            <a:stCxn id="27668" idx="6"/>
            <a:endCxn id="27661" idx="2"/>
          </p:cNvCxnSpPr>
          <p:nvPr/>
        </p:nvCxnSpPr>
        <p:spPr bwMode="auto">
          <a:xfrm flipV="1">
            <a:off x="4643438" y="3644900"/>
            <a:ext cx="2016125" cy="863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5" name="直接箭头连接符 101"/>
          <p:cNvCxnSpPr>
            <a:cxnSpLocks noChangeShapeType="1"/>
            <a:stCxn id="27668" idx="6"/>
            <a:endCxn id="27662" idx="2"/>
          </p:cNvCxnSpPr>
          <p:nvPr/>
        </p:nvCxnSpPr>
        <p:spPr bwMode="auto">
          <a:xfrm flipV="1">
            <a:off x="4643438" y="4149725"/>
            <a:ext cx="2016125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6" name="直接箭头连接符 103"/>
          <p:cNvCxnSpPr>
            <a:cxnSpLocks noChangeShapeType="1"/>
            <a:stCxn id="27668" idx="6"/>
            <a:endCxn id="27663" idx="2"/>
          </p:cNvCxnSpPr>
          <p:nvPr/>
        </p:nvCxnSpPr>
        <p:spPr bwMode="auto">
          <a:xfrm>
            <a:off x="4643438" y="4508500"/>
            <a:ext cx="2016125" cy="144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7" name="直接箭头连接符 105"/>
          <p:cNvCxnSpPr>
            <a:cxnSpLocks noChangeShapeType="1"/>
            <a:stCxn id="27668" idx="6"/>
            <a:endCxn id="27664" idx="2"/>
          </p:cNvCxnSpPr>
          <p:nvPr/>
        </p:nvCxnSpPr>
        <p:spPr bwMode="auto">
          <a:xfrm>
            <a:off x="4643438" y="4508500"/>
            <a:ext cx="2016125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8" name="直接箭头连接符 107"/>
          <p:cNvCxnSpPr>
            <a:cxnSpLocks noChangeShapeType="1"/>
            <a:stCxn id="27668" idx="6"/>
            <a:endCxn id="27665" idx="2"/>
          </p:cNvCxnSpPr>
          <p:nvPr/>
        </p:nvCxnSpPr>
        <p:spPr bwMode="auto">
          <a:xfrm>
            <a:off x="4643438" y="4508500"/>
            <a:ext cx="2016125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9" name="直接箭头连接符 109"/>
          <p:cNvCxnSpPr>
            <a:cxnSpLocks noChangeShapeType="1"/>
            <a:stCxn id="27668" idx="6"/>
            <a:endCxn id="27666" idx="2"/>
          </p:cNvCxnSpPr>
          <p:nvPr/>
        </p:nvCxnSpPr>
        <p:spPr bwMode="auto">
          <a:xfrm>
            <a:off x="4643438" y="4508500"/>
            <a:ext cx="2016125" cy="1657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10" name="直接箭头连接符 111"/>
          <p:cNvCxnSpPr>
            <a:cxnSpLocks noChangeShapeType="1"/>
            <a:stCxn id="27669" idx="6"/>
            <a:endCxn id="27666" idx="2"/>
          </p:cNvCxnSpPr>
          <p:nvPr/>
        </p:nvCxnSpPr>
        <p:spPr bwMode="auto">
          <a:xfrm>
            <a:off x="4643438" y="5373688"/>
            <a:ext cx="2016125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11" name="直接箭头连接符 113"/>
          <p:cNvCxnSpPr>
            <a:cxnSpLocks noChangeShapeType="1"/>
            <a:stCxn id="27669" idx="6"/>
            <a:endCxn id="27665" idx="2"/>
          </p:cNvCxnSpPr>
          <p:nvPr/>
        </p:nvCxnSpPr>
        <p:spPr bwMode="auto">
          <a:xfrm>
            <a:off x="4643438" y="5373688"/>
            <a:ext cx="2016125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12" name="直接箭头连接符 115"/>
          <p:cNvCxnSpPr>
            <a:cxnSpLocks noChangeShapeType="1"/>
            <a:stCxn id="27669" idx="6"/>
            <a:endCxn id="27664" idx="2"/>
          </p:cNvCxnSpPr>
          <p:nvPr/>
        </p:nvCxnSpPr>
        <p:spPr bwMode="auto">
          <a:xfrm flipV="1">
            <a:off x="4643438" y="5157788"/>
            <a:ext cx="20161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13" name="直接箭头连接符 117"/>
          <p:cNvCxnSpPr>
            <a:cxnSpLocks noChangeShapeType="1"/>
            <a:stCxn id="27669" idx="6"/>
            <a:endCxn id="27663" idx="2"/>
          </p:cNvCxnSpPr>
          <p:nvPr/>
        </p:nvCxnSpPr>
        <p:spPr bwMode="auto">
          <a:xfrm flipV="1">
            <a:off x="4643438" y="4652963"/>
            <a:ext cx="2016125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14" name="直接箭头连接符 119"/>
          <p:cNvCxnSpPr>
            <a:cxnSpLocks noChangeShapeType="1"/>
            <a:stCxn id="27669" idx="6"/>
            <a:endCxn id="27662" idx="2"/>
          </p:cNvCxnSpPr>
          <p:nvPr/>
        </p:nvCxnSpPr>
        <p:spPr bwMode="auto">
          <a:xfrm flipV="1">
            <a:off x="4643438" y="4149725"/>
            <a:ext cx="2016125" cy="1223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15" name="直接箭头连接符 121"/>
          <p:cNvCxnSpPr>
            <a:cxnSpLocks noChangeShapeType="1"/>
            <a:stCxn id="27669" idx="6"/>
            <a:endCxn id="27661" idx="2"/>
          </p:cNvCxnSpPr>
          <p:nvPr/>
        </p:nvCxnSpPr>
        <p:spPr bwMode="auto">
          <a:xfrm flipV="1">
            <a:off x="4643438" y="3644900"/>
            <a:ext cx="2016125" cy="1728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16" name="直接箭头连接符 123"/>
          <p:cNvCxnSpPr>
            <a:cxnSpLocks noChangeShapeType="1"/>
            <a:stCxn id="27669" idx="6"/>
            <a:endCxn id="27660" idx="2"/>
          </p:cNvCxnSpPr>
          <p:nvPr/>
        </p:nvCxnSpPr>
        <p:spPr bwMode="auto">
          <a:xfrm flipV="1">
            <a:off x="4643438" y="3141663"/>
            <a:ext cx="2016125" cy="2232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17" name="直接箭头连接符 125"/>
          <p:cNvCxnSpPr>
            <a:cxnSpLocks noChangeShapeType="1"/>
            <a:stCxn id="27669" idx="6"/>
            <a:endCxn id="27659" idx="2"/>
          </p:cNvCxnSpPr>
          <p:nvPr/>
        </p:nvCxnSpPr>
        <p:spPr bwMode="auto">
          <a:xfrm flipV="1">
            <a:off x="4643438" y="2636838"/>
            <a:ext cx="2016125" cy="273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718" name="TextBox 23"/>
          <p:cNvSpPr txBox="1">
            <a:spLocks noChangeArrowheads="1"/>
          </p:cNvSpPr>
          <p:nvPr/>
        </p:nvSpPr>
        <p:spPr bwMode="auto">
          <a:xfrm>
            <a:off x="1835150" y="1773238"/>
            <a:ext cx="1152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输入</a:t>
            </a:r>
            <a:endParaRPr lang="zh-CN" altLang="en-US" sz="3600" baseline="-25000"/>
          </a:p>
        </p:txBody>
      </p:sp>
      <p:sp>
        <p:nvSpPr>
          <p:cNvPr id="27719" name="TextBox 23"/>
          <p:cNvSpPr txBox="1">
            <a:spLocks noChangeArrowheads="1"/>
          </p:cNvSpPr>
          <p:nvPr/>
        </p:nvSpPr>
        <p:spPr bwMode="auto">
          <a:xfrm>
            <a:off x="6372225" y="1773238"/>
            <a:ext cx="1152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输出</a:t>
            </a:r>
            <a:endParaRPr lang="zh-CN" altLang="en-US" sz="36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人工神经网络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68313" y="1916113"/>
            <a:ext cx="8234253" cy="4114800"/>
          </a:xfrm>
        </p:spPr>
        <p:txBody>
          <a:bodyPr/>
          <a:lstStyle/>
          <a:p>
            <a:r>
              <a:rPr lang="zh-CN" altLang="en-US" sz="3200" b="1" dirty="0" smtClean="0"/>
              <a:t>人工神经网络</a:t>
            </a:r>
            <a:r>
              <a:rPr lang="en-US" altLang="zh-CN" sz="3200" b="1" dirty="0" smtClean="0"/>
              <a:t>(Artificial Neural Networks, ANN)</a:t>
            </a:r>
          </a:p>
          <a:p>
            <a:endParaRPr lang="zh-CN" altLang="en-US" dirty="0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509" y="3165792"/>
            <a:ext cx="6804025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40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963568"/>
                <a:gridCol w="2664296"/>
                <a:gridCol w="1035576"/>
                <a:gridCol w="1554480"/>
              </a:tblGrid>
              <a:tr h="488903">
                <a:tc gridSpan="5">
                  <a:txBody>
                    <a:bodyPr/>
                    <a:lstStyle/>
                    <a:p>
                      <a:r>
                        <a:rPr lang="zh-CN" altLang="en-US" sz="2400" dirty="0" smtClean="0"/>
                        <a:t>  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输入值                           隐层值                              输出值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8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10000000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.89    .04    .08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10000000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8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01000000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.15    .99    .99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01000000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8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00100000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.01    .97    .27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00100000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8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00010000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.99    .97    .71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00010000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8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00001000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.03    .05    .02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00001000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8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00000100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.01    .11    .88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00000100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8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00000010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.80    .01    .98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00000010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8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00000001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.60    .94    .01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→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00000001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867400" y="2492375"/>
          <a:ext cx="1800200" cy="383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417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1 0 0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0 1 1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0 1 0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1 1 1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0 0 0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0 0 1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1 0 1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1 1 0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75138" name="Picture 2" descr="http://www.myexception.cn/img/2016/07/27/1620289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672" y="1745975"/>
            <a:ext cx="5047046" cy="4256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word2vec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191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3200" b="1" dirty="0" smtClean="0"/>
          </a:p>
        </p:txBody>
      </p:sp>
      <p:sp>
        <p:nvSpPr>
          <p:cNvPr id="26628" name="AutoShape 2" descr="http://mmbiz.qpic.cn/mmbiz/G3dAicUK7RSIsMvF4ANgZYOmAqvV89XTntnqQvVKbbeCqJV8MExiaMNPDTm3iblqYsEcJfuINJRcoHOgxcFa11mo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152" y="2664840"/>
            <a:ext cx="7615237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常用的深度学习平台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75138" name="Picture 2" descr="http://uppic.fd.zol-img.com.cn/t_s500x2000/g5/M00/01/0E/ChMkJlg4YIqIdI5CAAHoU1ssvyoAAYEfwHVFO0AAehr5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53" y="1853708"/>
            <a:ext cx="7804539" cy="4058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 第一类： 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, Torch, </a:t>
            </a:r>
            <a:r>
              <a:rPr lang="en-US" altLang="zh-CN" dirty="0" err="1" smtClean="0"/>
              <a:t>MXNet</a:t>
            </a:r>
            <a:r>
              <a:rPr lang="en-US" altLang="zh-CN" dirty="0" smtClean="0"/>
              <a:t>, CNTK </a:t>
            </a:r>
          </a:p>
          <a:p>
            <a:pPr lvl="1" algn="just"/>
            <a:r>
              <a:rPr lang="zh-CN" altLang="en-US" b="1" dirty="0" smtClean="0"/>
              <a:t>功能性平台。</a:t>
            </a:r>
            <a:r>
              <a:rPr lang="zh-CN" altLang="en-US" dirty="0" smtClean="0"/>
              <a:t>这类平台提供了非常完备的基本模块，可以让开发人员快速创建深度神经网络模型并且开始训练，可以解决现今深度学习中的大多数问题。但是这些模块很少将底层运算功能直接暴露给用户。</a:t>
            </a:r>
            <a:endParaRPr lang="en-US" altLang="zh-CN" dirty="0" smtClean="0"/>
          </a:p>
          <a:p>
            <a:r>
              <a:rPr lang="zh-CN" altLang="en-US" dirty="0" smtClean="0"/>
              <a:t>第二类： </a:t>
            </a:r>
            <a:r>
              <a:rPr lang="en-US" altLang="zh-CN" dirty="0" err="1" smtClean="0"/>
              <a:t>Keras</a:t>
            </a:r>
            <a:r>
              <a:rPr lang="en-US" altLang="zh-CN" dirty="0" smtClean="0"/>
              <a:t> </a:t>
            </a:r>
          </a:p>
          <a:p>
            <a:pPr lvl="1" algn="just"/>
            <a:r>
              <a:rPr lang="zh-CN" altLang="en-US" b="1" dirty="0" smtClean="0"/>
              <a:t>抽象化平台。</a:t>
            </a:r>
            <a:r>
              <a:rPr lang="en-US" altLang="zh-CN" dirty="0" err="1" smtClean="0"/>
              <a:t>Keras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本身并不具有底层运算协调的能力，</a:t>
            </a:r>
            <a:r>
              <a:rPr lang="en-US" altLang="zh-CN" dirty="0" err="1" smtClean="0"/>
              <a:t>Keras</a:t>
            </a:r>
            <a:r>
              <a:rPr lang="en-US" altLang="zh-CN" dirty="0" smtClean="0"/>
              <a:t> </a:t>
            </a:r>
            <a:r>
              <a:rPr lang="zh-CN" altLang="en-US" dirty="0" smtClean="0"/>
              <a:t>依托于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Theano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进行底层运算，而 </a:t>
            </a:r>
            <a:r>
              <a:rPr lang="en-US" altLang="zh-CN" dirty="0" err="1" smtClean="0"/>
              <a:t>Keras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自身提供神经网络模块抽象化和训练中的流程优化。可以让用户享受快速建模的同时，具有很方便的二次开发能力，加入自身喜欢的模块。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第三类： 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吸取了已有平台的长处，既能让用户触碰底层数据，又具有现成的神经网络模块，可以让用户非常快速的实现建模。</a:t>
            </a:r>
            <a:endParaRPr lang="en-US" altLang="zh-CN" dirty="0" smtClean="0"/>
          </a:p>
          <a:p>
            <a:r>
              <a:rPr lang="zh-CN" altLang="en-US" dirty="0" smtClean="0"/>
              <a:t>第四类： </a:t>
            </a:r>
            <a:r>
              <a:rPr lang="en-US" altLang="zh-CN" dirty="0" err="1" smtClean="0"/>
              <a:t>Theano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是深度学习界最早的平台软件，专注底层基本的运算。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如果任务目标非常确定，只需要短平快出结果，那么第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类平台会适合你。</a:t>
            </a:r>
          </a:p>
          <a:p>
            <a:r>
              <a:rPr lang="zh-CN" altLang="en-US" dirty="0" smtClean="0"/>
              <a:t>如果需要进行一些底层开发，又不想失去现有模块的方便，那么第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 </a:t>
            </a:r>
            <a:r>
              <a:rPr lang="zh-CN" altLang="en-US" dirty="0" smtClean="0"/>
              <a:t>类平台会适合你。</a:t>
            </a:r>
          </a:p>
          <a:p>
            <a:r>
              <a:rPr lang="zh-CN" altLang="en-US" dirty="0" smtClean="0"/>
              <a:t>如果有统计、计算数学等背景，想利用已有工具进行一些计算性开发，那么第 </a:t>
            </a:r>
            <a:r>
              <a:rPr lang="en-US" altLang="zh-CN" dirty="0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 </a:t>
            </a:r>
            <a:r>
              <a:rPr lang="en-US" altLang="zh-CN" dirty="0" smtClean="0"/>
              <a:t>4 </a:t>
            </a:r>
            <a:r>
              <a:rPr lang="zh-CN" altLang="en-US" dirty="0" smtClean="0"/>
              <a:t>类会适合你。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基本神经元</a:t>
            </a:r>
            <a:endParaRPr lang="zh-CN" altLang="en-US" dirty="0"/>
          </a:p>
        </p:txBody>
      </p:sp>
      <p:grpSp>
        <p:nvGrpSpPr>
          <p:cNvPr id="3" name="组合 37"/>
          <p:cNvGrpSpPr>
            <a:grpSpLocks/>
          </p:cNvGrpSpPr>
          <p:nvPr/>
        </p:nvGrpSpPr>
        <p:grpSpPr bwMode="auto">
          <a:xfrm>
            <a:off x="900113" y="1844675"/>
            <a:ext cx="7920037" cy="3525668"/>
            <a:chOff x="899592" y="1988840"/>
            <a:chExt cx="7920880" cy="3524740"/>
          </a:xfrm>
        </p:grpSpPr>
        <p:grpSp>
          <p:nvGrpSpPr>
            <p:cNvPr id="4" name="组合 33"/>
            <p:cNvGrpSpPr>
              <a:grpSpLocks/>
            </p:cNvGrpSpPr>
            <p:nvPr/>
          </p:nvGrpSpPr>
          <p:grpSpPr bwMode="auto">
            <a:xfrm>
              <a:off x="899592" y="1988840"/>
              <a:ext cx="7920880" cy="3524740"/>
              <a:chOff x="539552" y="2206605"/>
              <a:chExt cx="7920880" cy="3524740"/>
            </a:xfrm>
          </p:grpSpPr>
          <p:sp>
            <p:nvSpPr>
              <p:cNvPr id="1031" name="椭圆 3"/>
              <p:cNvSpPr>
                <a:spLocks noChangeArrowheads="1"/>
              </p:cNvSpPr>
              <p:nvPr/>
            </p:nvSpPr>
            <p:spPr bwMode="auto">
              <a:xfrm>
                <a:off x="3059832" y="3356992"/>
                <a:ext cx="1080120" cy="1080120"/>
              </a:xfrm>
              <a:prstGeom prst="ellipse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2" name="椭圆 4"/>
              <p:cNvSpPr>
                <a:spLocks noChangeArrowheads="1"/>
              </p:cNvSpPr>
              <p:nvPr/>
            </p:nvSpPr>
            <p:spPr bwMode="auto">
              <a:xfrm>
                <a:off x="5652120" y="3356992"/>
                <a:ext cx="1080120" cy="1080120"/>
              </a:xfrm>
              <a:prstGeom prst="ellipse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3" name="TextBox 5"/>
              <p:cNvSpPr txBox="1">
                <a:spLocks noChangeArrowheads="1"/>
              </p:cNvSpPr>
              <p:nvPr/>
            </p:nvSpPr>
            <p:spPr bwMode="auto">
              <a:xfrm>
                <a:off x="5595119" y="3604737"/>
                <a:ext cx="1152128" cy="64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l-GR" altLang="zh-CN" sz="3600" i="1" dirty="0"/>
                  <a:t>σ</a:t>
                </a:r>
                <a:r>
                  <a:rPr lang="en-US" altLang="zh-CN" sz="3600" dirty="0"/>
                  <a:t>(</a:t>
                </a:r>
                <a:r>
                  <a:rPr lang="en-US" altLang="zh-CN" sz="3600" i="1" dirty="0"/>
                  <a:t>net</a:t>
                </a:r>
                <a:r>
                  <a:rPr lang="en-US" altLang="zh-CN" sz="3600" dirty="0"/>
                  <a:t>)</a:t>
                </a:r>
                <a:endParaRPr lang="zh-CN" altLang="en-US" sz="3200" dirty="0"/>
              </a:p>
            </p:txBody>
          </p:sp>
          <p:cxnSp>
            <p:nvCxnSpPr>
              <p:cNvPr id="1034" name="直接箭头连接符 7"/>
              <p:cNvCxnSpPr>
                <a:cxnSpLocks noChangeShapeType="1"/>
                <a:stCxn id="1031" idx="6"/>
                <a:endCxn id="1032" idx="2"/>
              </p:cNvCxnSpPr>
              <p:nvPr/>
            </p:nvCxnSpPr>
            <p:spPr bwMode="auto">
              <a:xfrm>
                <a:off x="4139952" y="3897052"/>
                <a:ext cx="1512168" cy="0"/>
              </a:xfrm>
              <a:prstGeom prst="straightConnector1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35" name="直接箭头连接符 8"/>
              <p:cNvCxnSpPr>
                <a:cxnSpLocks noChangeShapeType="1"/>
                <a:endCxn id="1030" idx="2"/>
              </p:cNvCxnSpPr>
              <p:nvPr/>
            </p:nvCxnSpPr>
            <p:spPr bwMode="auto">
              <a:xfrm>
                <a:off x="6732240" y="3933056"/>
                <a:ext cx="1296144" cy="1741"/>
              </a:xfrm>
              <a:prstGeom prst="straightConnector1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036" name="TextBox 9"/>
              <p:cNvSpPr txBox="1">
                <a:spLocks noChangeArrowheads="1"/>
              </p:cNvSpPr>
              <p:nvPr/>
            </p:nvSpPr>
            <p:spPr bwMode="auto">
              <a:xfrm>
                <a:off x="3203848" y="3645024"/>
                <a:ext cx="1152128" cy="584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3200" dirty="0"/>
                  <a:t>∑   </a:t>
                </a:r>
                <a:r>
                  <a:rPr lang="zh-CN" altLang="en-US" sz="2400" dirty="0"/>
                  <a:t> </a:t>
                </a:r>
                <a:r>
                  <a:rPr lang="en-US" altLang="zh-CN" sz="3200" i="1" dirty="0"/>
                  <a:t>b</a:t>
                </a:r>
                <a:endParaRPr lang="zh-CN" altLang="en-US" sz="3200" i="1" dirty="0"/>
              </a:p>
            </p:txBody>
          </p:sp>
          <p:sp>
            <p:nvSpPr>
              <p:cNvPr id="1037" name="任意多边形 15"/>
              <p:cNvSpPr>
                <a:spLocks/>
              </p:cNvSpPr>
              <p:nvPr/>
            </p:nvSpPr>
            <p:spPr bwMode="auto">
              <a:xfrm>
                <a:off x="3702570" y="3477718"/>
                <a:ext cx="224853" cy="869430"/>
              </a:xfrm>
              <a:custGeom>
                <a:avLst/>
                <a:gdLst>
                  <a:gd name="T0" fmla="*/ 179882 w 224853"/>
                  <a:gd name="T1" fmla="*/ 0 h 869430"/>
                  <a:gd name="T2" fmla="*/ 89941 w 224853"/>
                  <a:gd name="T3" fmla="*/ 119921 h 869430"/>
                  <a:gd name="T4" fmla="*/ 29981 w 224853"/>
                  <a:gd name="T5" fmla="*/ 254833 h 869430"/>
                  <a:gd name="T6" fmla="*/ 0 w 224853"/>
                  <a:gd name="T7" fmla="*/ 434715 h 869430"/>
                  <a:gd name="T8" fmla="*/ 29981 w 224853"/>
                  <a:gd name="T9" fmla="*/ 614597 h 869430"/>
                  <a:gd name="T10" fmla="*/ 119922 w 224853"/>
                  <a:gd name="T11" fmla="*/ 749508 h 869430"/>
                  <a:gd name="T12" fmla="*/ 224853 w 224853"/>
                  <a:gd name="T13" fmla="*/ 869430 h 8694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4853"/>
                  <a:gd name="T22" fmla="*/ 0 h 869430"/>
                  <a:gd name="T23" fmla="*/ 224853 w 224853"/>
                  <a:gd name="T24" fmla="*/ 869430 h 8694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4853" h="869430">
                    <a:moveTo>
                      <a:pt x="179882" y="0"/>
                    </a:moveTo>
                    <a:lnTo>
                      <a:pt x="89941" y="119921"/>
                    </a:lnTo>
                    <a:lnTo>
                      <a:pt x="29981" y="254833"/>
                    </a:lnTo>
                    <a:lnTo>
                      <a:pt x="0" y="434715"/>
                    </a:lnTo>
                    <a:lnTo>
                      <a:pt x="29981" y="614597"/>
                    </a:lnTo>
                    <a:lnTo>
                      <a:pt x="119922" y="749508"/>
                    </a:lnTo>
                    <a:lnTo>
                      <a:pt x="224853" y="869430"/>
                    </a:lnTo>
                  </a:path>
                </a:pathLst>
              </a:custGeom>
              <a:noFill/>
              <a:ln w="539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8" name="椭圆 17"/>
              <p:cNvSpPr>
                <a:spLocks noChangeArrowheads="1"/>
              </p:cNvSpPr>
              <p:nvPr/>
            </p:nvSpPr>
            <p:spPr bwMode="auto">
              <a:xfrm>
                <a:off x="1115616" y="2420888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9" name="椭圆 18"/>
              <p:cNvSpPr>
                <a:spLocks noChangeArrowheads="1"/>
              </p:cNvSpPr>
              <p:nvPr/>
            </p:nvSpPr>
            <p:spPr bwMode="auto">
              <a:xfrm>
                <a:off x="1115616" y="5301208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0" name="椭圆 19"/>
              <p:cNvSpPr>
                <a:spLocks noChangeArrowheads="1"/>
              </p:cNvSpPr>
              <p:nvPr/>
            </p:nvSpPr>
            <p:spPr bwMode="auto">
              <a:xfrm>
                <a:off x="1115616" y="3212976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1" name="TextBox 20"/>
              <p:cNvSpPr txBox="1">
                <a:spLocks noChangeArrowheads="1"/>
              </p:cNvSpPr>
              <p:nvPr/>
            </p:nvSpPr>
            <p:spPr bwMode="auto">
              <a:xfrm>
                <a:off x="1036057" y="3645024"/>
                <a:ext cx="1015663" cy="1296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r>
                  <a:rPr lang="en-US" altLang="zh-CN" sz="5400"/>
                  <a:t>  …</a:t>
                </a:r>
                <a:endParaRPr lang="zh-CN" altLang="en-US" sz="5400"/>
              </a:p>
            </p:txBody>
          </p:sp>
          <p:cxnSp>
            <p:nvCxnSpPr>
              <p:cNvPr id="1042" name="直接箭头连接符 22"/>
              <p:cNvCxnSpPr>
                <a:cxnSpLocks noChangeShapeType="1"/>
                <a:stCxn id="1038" idx="6"/>
                <a:endCxn id="1031" idx="2"/>
              </p:cNvCxnSpPr>
              <p:nvPr/>
            </p:nvCxnSpPr>
            <p:spPr bwMode="auto">
              <a:xfrm>
                <a:off x="1403648" y="2564904"/>
                <a:ext cx="1656184" cy="1332148"/>
              </a:xfrm>
              <a:prstGeom prst="straightConnector1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43" name="直接箭头连接符 24"/>
              <p:cNvCxnSpPr>
                <a:cxnSpLocks noChangeShapeType="1"/>
                <a:stCxn id="1040" idx="6"/>
                <a:endCxn id="1031" idx="2"/>
              </p:cNvCxnSpPr>
              <p:nvPr/>
            </p:nvCxnSpPr>
            <p:spPr bwMode="auto">
              <a:xfrm>
                <a:off x="1403648" y="3356992"/>
                <a:ext cx="1656184" cy="540060"/>
              </a:xfrm>
              <a:prstGeom prst="straightConnector1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44" name="直接箭头连接符 26"/>
              <p:cNvCxnSpPr>
                <a:cxnSpLocks noChangeShapeType="1"/>
                <a:stCxn id="1039" idx="6"/>
                <a:endCxn id="1031" idx="2"/>
              </p:cNvCxnSpPr>
              <p:nvPr/>
            </p:nvCxnSpPr>
            <p:spPr bwMode="auto">
              <a:xfrm flipV="1">
                <a:off x="1403648" y="3897052"/>
                <a:ext cx="1656184" cy="1548172"/>
              </a:xfrm>
              <a:prstGeom prst="straightConnector1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045" name="TextBox 27"/>
              <p:cNvSpPr txBox="1">
                <a:spLocks noChangeArrowheads="1"/>
              </p:cNvSpPr>
              <p:nvPr/>
            </p:nvSpPr>
            <p:spPr bwMode="auto">
              <a:xfrm>
                <a:off x="539552" y="2206605"/>
                <a:ext cx="1152128" cy="64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/>
                  <a:t>x</a:t>
                </a:r>
                <a:r>
                  <a:rPr lang="en-US" altLang="zh-CN" sz="3600" b="1" i="1" baseline="-25000" dirty="0"/>
                  <a:t>1</a:t>
                </a:r>
                <a:endParaRPr lang="zh-CN" altLang="en-US" sz="3600" b="1" i="1" baseline="-25000" dirty="0"/>
              </a:p>
            </p:txBody>
          </p:sp>
          <p:sp>
            <p:nvSpPr>
              <p:cNvPr id="1046" name="TextBox 28"/>
              <p:cNvSpPr txBox="1">
                <a:spLocks noChangeArrowheads="1"/>
              </p:cNvSpPr>
              <p:nvPr/>
            </p:nvSpPr>
            <p:spPr bwMode="auto">
              <a:xfrm>
                <a:off x="539552" y="2996952"/>
                <a:ext cx="1152128" cy="64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/>
                  <a:t>x</a:t>
                </a:r>
                <a:r>
                  <a:rPr lang="en-US" altLang="zh-CN" sz="3600" b="1" i="1" baseline="-25000" dirty="0"/>
                  <a:t>2</a:t>
                </a:r>
                <a:endParaRPr lang="zh-CN" altLang="en-US" sz="3600" b="1" i="1" baseline="-25000" dirty="0"/>
              </a:p>
            </p:txBody>
          </p:sp>
          <p:sp>
            <p:nvSpPr>
              <p:cNvPr id="1047" name="TextBox 29"/>
              <p:cNvSpPr txBox="1">
                <a:spLocks noChangeArrowheads="1"/>
              </p:cNvSpPr>
              <p:nvPr/>
            </p:nvSpPr>
            <p:spPr bwMode="auto">
              <a:xfrm>
                <a:off x="539552" y="5085184"/>
                <a:ext cx="1152128" cy="64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 err="1"/>
                  <a:t>x</a:t>
                </a:r>
                <a:r>
                  <a:rPr lang="en-US" altLang="zh-CN" sz="3600" b="1" i="1" baseline="-25000" dirty="0" err="1"/>
                  <a:t>n</a:t>
                </a:r>
                <a:endParaRPr lang="zh-CN" altLang="en-US" sz="3600" b="1" i="1" baseline="-25000" dirty="0"/>
              </a:p>
            </p:txBody>
          </p:sp>
          <p:sp>
            <p:nvSpPr>
              <p:cNvPr id="1048" name="TextBox 30"/>
              <p:cNvSpPr txBox="1">
                <a:spLocks noChangeArrowheads="1"/>
              </p:cNvSpPr>
              <p:nvPr/>
            </p:nvSpPr>
            <p:spPr bwMode="auto">
              <a:xfrm>
                <a:off x="2051720" y="2566645"/>
                <a:ext cx="1152128" cy="64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/>
                  <a:t>w</a:t>
                </a:r>
                <a:r>
                  <a:rPr lang="en-US" altLang="zh-CN" sz="3600" b="1" i="1" baseline="-25000" dirty="0"/>
                  <a:t>1</a:t>
                </a:r>
                <a:endParaRPr lang="zh-CN" altLang="en-US" sz="3600" b="1" i="1" baseline="-25000" dirty="0"/>
              </a:p>
            </p:txBody>
          </p:sp>
          <p:sp>
            <p:nvSpPr>
              <p:cNvPr id="1049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3429000"/>
                <a:ext cx="1152128" cy="64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/>
                  <a:t>w</a:t>
                </a:r>
                <a:r>
                  <a:rPr lang="en-US" altLang="zh-CN" sz="3600" b="1" i="1" baseline="-25000" dirty="0"/>
                  <a:t>2</a:t>
                </a:r>
                <a:endParaRPr lang="zh-CN" altLang="en-US" sz="3600" b="1" i="1" baseline="-25000" dirty="0"/>
              </a:p>
            </p:txBody>
          </p:sp>
          <p:sp>
            <p:nvSpPr>
              <p:cNvPr id="1050" name="TextBox 32"/>
              <p:cNvSpPr txBox="1">
                <a:spLocks noChangeArrowheads="1"/>
              </p:cNvSpPr>
              <p:nvPr/>
            </p:nvSpPr>
            <p:spPr bwMode="auto">
              <a:xfrm>
                <a:off x="1691680" y="5085184"/>
                <a:ext cx="1152128" cy="64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 err="1"/>
                  <a:t>w</a:t>
                </a:r>
                <a:r>
                  <a:rPr lang="en-US" altLang="zh-CN" sz="3600" b="1" i="1" baseline="-25000" dirty="0" err="1"/>
                  <a:t>n</a:t>
                </a:r>
                <a:endParaRPr lang="zh-CN" altLang="en-US" sz="3600" b="1" i="1" baseline="-25000" dirty="0"/>
              </a:p>
            </p:txBody>
          </p:sp>
          <p:sp>
            <p:nvSpPr>
              <p:cNvPr id="1051" name="TextBox 39"/>
              <p:cNvSpPr txBox="1">
                <a:spLocks noChangeArrowheads="1"/>
              </p:cNvSpPr>
              <p:nvPr/>
            </p:nvSpPr>
            <p:spPr bwMode="auto">
              <a:xfrm>
                <a:off x="7812360" y="3286725"/>
                <a:ext cx="648072" cy="64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/>
                  <a:t>o</a:t>
                </a:r>
                <a:endParaRPr lang="zh-CN" altLang="en-US" sz="3600" b="1" i="1" dirty="0"/>
              </a:p>
            </p:txBody>
          </p:sp>
          <p:sp>
            <p:nvSpPr>
              <p:cNvPr id="1052" name="TextBox 5"/>
              <p:cNvSpPr txBox="1">
                <a:spLocks noChangeArrowheads="1"/>
              </p:cNvSpPr>
              <p:nvPr/>
            </p:nvSpPr>
            <p:spPr bwMode="auto">
              <a:xfrm>
                <a:off x="4500016" y="3349716"/>
                <a:ext cx="1152128" cy="64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/>
                  <a:t>net</a:t>
                </a:r>
                <a:endParaRPr lang="zh-CN" altLang="en-US" sz="3200" b="1" dirty="0"/>
              </a:p>
            </p:txBody>
          </p:sp>
        </p:grpSp>
        <p:sp>
          <p:nvSpPr>
            <p:cNvPr id="1030" name="椭圆 35"/>
            <p:cNvSpPr>
              <a:spLocks noChangeArrowheads="1"/>
            </p:cNvSpPr>
            <p:nvPr/>
          </p:nvSpPr>
          <p:spPr bwMode="auto">
            <a:xfrm>
              <a:off x="8388424" y="3573016"/>
              <a:ext cx="288032" cy="288032"/>
            </a:xfrm>
            <a:prstGeom prst="ellipse">
              <a:avLst/>
            </a:prstGeom>
            <a:solidFill>
              <a:schemeClr val="tx1"/>
            </a:solidFill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173413" y="4941888"/>
          <a:ext cx="5218112" cy="1152525"/>
        </p:xfrm>
        <a:graphic>
          <a:graphicData uri="http://schemas.openxmlformats.org/presentationml/2006/ole">
            <p:oleObj spid="_x0000_s378882" name="公式" r:id="rId4" imgW="1955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900113" y="1125538"/>
            <a:ext cx="7920037" cy="4244975"/>
            <a:chOff x="899592" y="1268760"/>
            <a:chExt cx="7920880" cy="4244990"/>
          </a:xfrm>
        </p:grpSpPr>
        <p:grpSp>
          <p:nvGrpSpPr>
            <p:cNvPr id="3" name="组合 33"/>
            <p:cNvGrpSpPr>
              <a:grpSpLocks/>
            </p:cNvGrpSpPr>
            <p:nvPr/>
          </p:nvGrpSpPr>
          <p:grpSpPr bwMode="auto">
            <a:xfrm>
              <a:off x="899592" y="1268760"/>
              <a:ext cx="7920880" cy="4244990"/>
              <a:chOff x="539552" y="1486525"/>
              <a:chExt cx="7920880" cy="4244990"/>
            </a:xfrm>
          </p:grpSpPr>
          <p:sp>
            <p:nvSpPr>
              <p:cNvPr id="2059" name="椭圆 6"/>
              <p:cNvSpPr>
                <a:spLocks noChangeArrowheads="1"/>
              </p:cNvSpPr>
              <p:nvPr/>
            </p:nvSpPr>
            <p:spPr bwMode="auto">
              <a:xfrm>
                <a:off x="3059832" y="3356992"/>
                <a:ext cx="1080120" cy="1080120"/>
              </a:xfrm>
              <a:prstGeom prst="ellipse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0" name="椭圆 7"/>
              <p:cNvSpPr>
                <a:spLocks noChangeArrowheads="1"/>
              </p:cNvSpPr>
              <p:nvPr/>
            </p:nvSpPr>
            <p:spPr bwMode="auto">
              <a:xfrm>
                <a:off x="5652120" y="3356992"/>
                <a:ext cx="1080120" cy="1080120"/>
              </a:xfrm>
              <a:prstGeom prst="ellipse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061" name="直接箭头连接符 9"/>
              <p:cNvCxnSpPr>
                <a:cxnSpLocks noChangeShapeType="1"/>
                <a:stCxn id="2059" idx="6"/>
                <a:endCxn id="2060" idx="2"/>
              </p:cNvCxnSpPr>
              <p:nvPr/>
            </p:nvCxnSpPr>
            <p:spPr bwMode="auto">
              <a:xfrm>
                <a:off x="4139952" y="3897052"/>
                <a:ext cx="1512168" cy="0"/>
              </a:xfrm>
              <a:prstGeom prst="straightConnector1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62" name="直接箭头连接符 10"/>
              <p:cNvCxnSpPr>
                <a:cxnSpLocks noChangeShapeType="1"/>
                <a:endCxn id="2058" idx="2"/>
              </p:cNvCxnSpPr>
              <p:nvPr/>
            </p:nvCxnSpPr>
            <p:spPr bwMode="auto">
              <a:xfrm>
                <a:off x="6732240" y="3933056"/>
                <a:ext cx="1296144" cy="1741"/>
              </a:xfrm>
              <a:prstGeom prst="straightConnector1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063" name="椭圆 13"/>
              <p:cNvSpPr>
                <a:spLocks noChangeArrowheads="1"/>
              </p:cNvSpPr>
              <p:nvPr/>
            </p:nvSpPr>
            <p:spPr bwMode="auto">
              <a:xfrm>
                <a:off x="1115616" y="2420888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4" name="椭圆 14"/>
              <p:cNvSpPr>
                <a:spLocks noChangeArrowheads="1"/>
              </p:cNvSpPr>
              <p:nvPr/>
            </p:nvSpPr>
            <p:spPr bwMode="auto">
              <a:xfrm>
                <a:off x="1115616" y="5301208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5" name="椭圆 15"/>
              <p:cNvSpPr>
                <a:spLocks noChangeArrowheads="1"/>
              </p:cNvSpPr>
              <p:nvPr/>
            </p:nvSpPr>
            <p:spPr bwMode="auto">
              <a:xfrm>
                <a:off x="1115616" y="3212976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6" name="TextBox 16"/>
              <p:cNvSpPr txBox="1">
                <a:spLocks noChangeArrowheads="1"/>
              </p:cNvSpPr>
              <p:nvPr/>
            </p:nvSpPr>
            <p:spPr bwMode="auto">
              <a:xfrm>
                <a:off x="1036057" y="3645024"/>
                <a:ext cx="1015663" cy="1296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r>
                  <a:rPr lang="en-US" altLang="zh-CN" sz="5400"/>
                  <a:t>  …</a:t>
                </a:r>
                <a:endParaRPr lang="zh-CN" altLang="en-US" sz="5400"/>
              </a:p>
            </p:txBody>
          </p:sp>
          <p:cxnSp>
            <p:nvCxnSpPr>
              <p:cNvPr id="2067" name="直接箭头连接符 17"/>
              <p:cNvCxnSpPr>
                <a:cxnSpLocks noChangeShapeType="1"/>
                <a:stCxn id="2063" idx="6"/>
                <a:endCxn id="2059" idx="2"/>
              </p:cNvCxnSpPr>
              <p:nvPr/>
            </p:nvCxnSpPr>
            <p:spPr bwMode="auto">
              <a:xfrm>
                <a:off x="1403648" y="2564904"/>
                <a:ext cx="1656184" cy="1332148"/>
              </a:xfrm>
              <a:prstGeom prst="straightConnector1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68" name="直接箭头连接符 18"/>
              <p:cNvCxnSpPr>
                <a:cxnSpLocks noChangeShapeType="1"/>
                <a:stCxn id="2065" idx="6"/>
                <a:endCxn id="2059" idx="2"/>
              </p:cNvCxnSpPr>
              <p:nvPr/>
            </p:nvCxnSpPr>
            <p:spPr bwMode="auto">
              <a:xfrm>
                <a:off x="1403648" y="3356992"/>
                <a:ext cx="1656184" cy="540060"/>
              </a:xfrm>
              <a:prstGeom prst="straightConnector1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69" name="直接箭头连接符 19"/>
              <p:cNvCxnSpPr>
                <a:cxnSpLocks noChangeShapeType="1"/>
                <a:stCxn id="2064" idx="6"/>
                <a:endCxn id="2059" idx="2"/>
              </p:cNvCxnSpPr>
              <p:nvPr/>
            </p:nvCxnSpPr>
            <p:spPr bwMode="auto">
              <a:xfrm flipV="1">
                <a:off x="1403648" y="3897052"/>
                <a:ext cx="1656184" cy="1548172"/>
              </a:xfrm>
              <a:prstGeom prst="straightConnector1">
                <a:avLst/>
              </a:prstGeom>
              <a:noFill/>
              <a:ln w="539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070" name="TextBox 20"/>
              <p:cNvSpPr txBox="1">
                <a:spLocks noChangeArrowheads="1"/>
              </p:cNvSpPr>
              <p:nvPr/>
            </p:nvSpPr>
            <p:spPr bwMode="auto">
              <a:xfrm>
                <a:off x="539552" y="2206605"/>
                <a:ext cx="115212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/>
                  <a:t>x</a:t>
                </a:r>
                <a:r>
                  <a:rPr lang="en-US" altLang="zh-CN" sz="3600" b="1" i="1" baseline="-25000" dirty="0"/>
                  <a:t>1</a:t>
                </a:r>
                <a:endParaRPr lang="zh-CN" altLang="en-US" sz="3600" b="1" i="1" baseline="-25000" dirty="0"/>
              </a:p>
            </p:txBody>
          </p:sp>
          <p:sp>
            <p:nvSpPr>
              <p:cNvPr id="2071" name="TextBox 21"/>
              <p:cNvSpPr txBox="1">
                <a:spLocks noChangeArrowheads="1"/>
              </p:cNvSpPr>
              <p:nvPr/>
            </p:nvSpPr>
            <p:spPr bwMode="auto">
              <a:xfrm>
                <a:off x="539552" y="2996952"/>
                <a:ext cx="115212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/>
                  <a:t>x</a:t>
                </a:r>
                <a:r>
                  <a:rPr lang="en-US" altLang="zh-CN" sz="3600" b="1" i="1" baseline="-25000"/>
                  <a:t>2</a:t>
                </a:r>
                <a:endParaRPr lang="zh-CN" altLang="en-US" sz="3600" b="1" i="1" baseline="-25000"/>
              </a:p>
            </p:txBody>
          </p:sp>
          <p:sp>
            <p:nvSpPr>
              <p:cNvPr id="2072" name="TextBox 22"/>
              <p:cNvSpPr txBox="1">
                <a:spLocks noChangeArrowheads="1"/>
              </p:cNvSpPr>
              <p:nvPr/>
            </p:nvSpPr>
            <p:spPr bwMode="auto">
              <a:xfrm>
                <a:off x="539552" y="5085184"/>
                <a:ext cx="115212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/>
                  <a:t>x</a:t>
                </a:r>
                <a:r>
                  <a:rPr lang="en-US" altLang="zh-CN" sz="3600" b="1" i="1" baseline="-25000"/>
                  <a:t>n</a:t>
                </a:r>
                <a:endParaRPr lang="zh-CN" altLang="en-US" sz="3600" b="1" i="1" baseline="-25000"/>
              </a:p>
            </p:txBody>
          </p:sp>
          <p:sp>
            <p:nvSpPr>
              <p:cNvPr id="2073" name="TextBox 23"/>
              <p:cNvSpPr txBox="1">
                <a:spLocks noChangeArrowheads="1"/>
              </p:cNvSpPr>
              <p:nvPr/>
            </p:nvSpPr>
            <p:spPr bwMode="auto">
              <a:xfrm>
                <a:off x="2051720" y="2566645"/>
                <a:ext cx="115212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/>
                  <a:t>w</a:t>
                </a:r>
                <a:r>
                  <a:rPr lang="en-US" altLang="zh-CN" sz="3600" b="1" i="1" baseline="-25000"/>
                  <a:t>1</a:t>
                </a:r>
                <a:endParaRPr lang="zh-CN" altLang="en-US" sz="3600" b="1" i="1" baseline="-25000"/>
              </a:p>
            </p:txBody>
          </p:sp>
          <p:sp>
            <p:nvSpPr>
              <p:cNvPr id="2074" name="TextBox 24"/>
              <p:cNvSpPr txBox="1">
                <a:spLocks noChangeArrowheads="1"/>
              </p:cNvSpPr>
              <p:nvPr/>
            </p:nvSpPr>
            <p:spPr bwMode="auto">
              <a:xfrm>
                <a:off x="1691680" y="3429000"/>
                <a:ext cx="115212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/>
                  <a:t>w</a:t>
                </a:r>
                <a:r>
                  <a:rPr lang="en-US" altLang="zh-CN" sz="3600" b="1" i="1" baseline="-25000"/>
                  <a:t>2</a:t>
                </a:r>
                <a:endParaRPr lang="zh-CN" altLang="en-US" sz="3600" b="1" i="1" baseline="-25000"/>
              </a:p>
            </p:txBody>
          </p:sp>
          <p:sp>
            <p:nvSpPr>
              <p:cNvPr id="2075" name="TextBox 25"/>
              <p:cNvSpPr txBox="1">
                <a:spLocks noChangeArrowheads="1"/>
              </p:cNvSpPr>
              <p:nvPr/>
            </p:nvSpPr>
            <p:spPr bwMode="auto">
              <a:xfrm>
                <a:off x="1691680" y="5085184"/>
                <a:ext cx="115212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/>
                  <a:t>w</a:t>
                </a:r>
                <a:r>
                  <a:rPr lang="en-US" altLang="zh-CN" sz="3600" b="1" i="1" baseline="-25000"/>
                  <a:t>n</a:t>
                </a:r>
                <a:endParaRPr lang="zh-CN" altLang="en-US" sz="3600" b="1" i="1" baseline="-25000"/>
              </a:p>
            </p:txBody>
          </p:sp>
          <p:sp>
            <p:nvSpPr>
              <p:cNvPr id="2076" name="TextBox 26"/>
              <p:cNvSpPr txBox="1">
                <a:spLocks noChangeArrowheads="1"/>
              </p:cNvSpPr>
              <p:nvPr/>
            </p:nvSpPr>
            <p:spPr bwMode="auto">
              <a:xfrm>
                <a:off x="7812360" y="3286725"/>
                <a:ext cx="648072" cy="646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/>
                  <a:t>o</a:t>
                </a:r>
                <a:endParaRPr lang="zh-CN" altLang="en-US" sz="3600" b="1" i="1" dirty="0"/>
              </a:p>
            </p:txBody>
          </p:sp>
          <p:sp>
            <p:nvSpPr>
              <p:cNvPr id="2077" name="TextBox 33"/>
              <p:cNvSpPr txBox="1">
                <a:spLocks noChangeArrowheads="1"/>
              </p:cNvSpPr>
              <p:nvPr/>
            </p:nvSpPr>
            <p:spPr bwMode="auto">
              <a:xfrm>
                <a:off x="1979712" y="1486525"/>
                <a:ext cx="115212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 dirty="0"/>
                  <a:t>x</a:t>
                </a:r>
                <a:r>
                  <a:rPr lang="en-US" altLang="zh-CN" sz="3600" b="1" i="1" baseline="-25000" dirty="0"/>
                  <a:t>0</a:t>
                </a:r>
                <a:r>
                  <a:rPr lang="en-US" altLang="zh-CN" sz="3600" b="1" i="1" dirty="0"/>
                  <a:t>=1</a:t>
                </a:r>
                <a:endParaRPr lang="zh-CN" altLang="en-US" sz="3600" b="1" i="1" baseline="-25000" dirty="0"/>
              </a:p>
            </p:txBody>
          </p:sp>
          <p:sp>
            <p:nvSpPr>
              <p:cNvPr id="2078" name="TextBox 35"/>
              <p:cNvSpPr txBox="1">
                <a:spLocks noChangeArrowheads="1"/>
              </p:cNvSpPr>
              <p:nvPr/>
            </p:nvSpPr>
            <p:spPr bwMode="auto">
              <a:xfrm>
                <a:off x="2915816" y="2350621"/>
                <a:ext cx="194421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i="1"/>
                  <a:t>w</a:t>
                </a:r>
                <a:r>
                  <a:rPr lang="en-US" altLang="zh-CN" sz="3600" b="1" i="1" baseline="-25000"/>
                  <a:t>0</a:t>
                </a:r>
                <a:r>
                  <a:rPr lang="en-US" altLang="zh-CN" sz="3600" b="1" i="1"/>
                  <a:t>=-b</a:t>
                </a:r>
                <a:endParaRPr lang="zh-CN" altLang="en-US" sz="3600" b="1" i="1" baseline="-25000"/>
              </a:p>
            </p:txBody>
          </p:sp>
        </p:grpSp>
        <p:sp>
          <p:nvSpPr>
            <p:cNvPr id="2058" name="椭圆 5"/>
            <p:cNvSpPr>
              <a:spLocks noChangeArrowheads="1"/>
            </p:cNvSpPr>
            <p:nvPr/>
          </p:nvSpPr>
          <p:spPr bwMode="auto">
            <a:xfrm>
              <a:off x="8388424" y="3573016"/>
              <a:ext cx="288032" cy="288032"/>
            </a:xfrm>
            <a:prstGeom prst="ellipse">
              <a:avLst/>
            </a:prstGeom>
            <a:solidFill>
              <a:schemeClr val="tx1"/>
            </a:solidFill>
            <a:ln w="539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16338" y="4941888"/>
          <a:ext cx="4132262" cy="1152525"/>
        </p:xfrm>
        <a:graphic>
          <a:graphicData uri="http://schemas.openxmlformats.org/presentationml/2006/ole">
            <p:oleObj spid="_x0000_s379906" name="公式" r:id="rId3" imgW="1549080" imgH="431640" progId="Equation.3">
              <p:embed/>
            </p:oleObj>
          </a:graphicData>
        </a:graphic>
      </p:graphicFrame>
      <p:cxnSp>
        <p:nvCxnSpPr>
          <p:cNvPr id="2052" name="直接箭头连接符 28"/>
          <p:cNvCxnSpPr>
            <a:cxnSpLocks noChangeShapeType="1"/>
            <a:stCxn id="2073" idx="0"/>
            <a:endCxn id="2059" idx="2"/>
          </p:cNvCxnSpPr>
          <p:nvPr/>
        </p:nvCxnSpPr>
        <p:spPr bwMode="auto">
          <a:xfrm>
            <a:off x="2987675" y="2205038"/>
            <a:ext cx="431800" cy="1330325"/>
          </a:xfrm>
          <a:prstGeom prst="straightConnector1">
            <a:avLst/>
          </a:prstGeom>
          <a:noFill/>
          <a:ln w="539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53" name="椭圆 31"/>
          <p:cNvSpPr>
            <a:spLocks noChangeArrowheads="1"/>
          </p:cNvSpPr>
          <p:nvPr/>
        </p:nvSpPr>
        <p:spPr bwMode="auto">
          <a:xfrm>
            <a:off x="2813050" y="1916113"/>
            <a:ext cx="288925" cy="288925"/>
          </a:xfrm>
          <a:prstGeom prst="ellipse">
            <a:avLst/>
          </a:prstGeom>
          <a:solidFill>
            <a:schemeClr val="tx1"/>
          </a:solidFill>
          <a:ln w="539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54" name="TextBox 36"/>
          <p:cNvSpPr txBox="1">
            <a:spLocks noChangeArrowheads="1"/>
          </p:cNvSpPr>
          <p:nvPr/>
        </p:nvSpPr>
        <p:spPr bwMode="auto">
          <a:xfrm>
            <a:off x="3689350" y="3273425"/>
            <a:ext cx="11525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∑ </a:t>
            </a:r>
            <a:endParaRPr lang="zh-CN" altLang="en-US" sz="2800" i="1"/>
          </a:p>
        </p:txBody>
      </p:sp>
      <p:sp>
        <p:nvSpPr>
          <p:cNvPr id="2055" name="TextBox 5"/>
          <p:cNvSpPr txBox="1">
            <a:spLocks noChangeArrowheads="1"/>
          </p:cNvSpPr>
          <p:nvPr/>
        </p:nvSpPr>
        <p:spPr bwMode="auto">
          <a:xfrm>
            <a:off x="5954713" y="3203575"/>
            <a:ext cx="11525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3200" i="1"/>
              <a:t>σ</a:t>
            </a:r>
            <a:r>
              <a:rPr lang="en-US" altLang="zh-CN" sz="3200"/>
              <a:t>(</a:t>
            </a:r>
            <a:r>
              <a:rPr lang="en-US" altLang="zh-CN" sz="3200" i="1"/>
              <a:t>net</a:t>
            </a:r>
            <a:r>
              <a:rPr lang="en-US" altLang="zh-CN" sz="3200"/>
              <a:t>)</a:t>
            </a:r>
            <a:endParaRPr lang="zh-CN" altLang="en-US" sz="2800"/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4716463" y="2916238"/>
            <a:ext cx="11509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 dirty="0"/>
              <a:t>net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dirty="0" smtClean="0"/>
              <a:t>常用激活函数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914400" y="1718441"/>
            <a:ext cx="7772400" cy="430135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符号函数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85650" y="2582112"/>
          <a:ext cx="3046412" cy="542925"/>
        </p:xfrm>
        <a:graphic>
          <a:graphicData uri="http://schemas.openxmlformats.org/presentationml/2006/ole">
            <p:oleObj spid="_x0000_s380930" name="公式" r:id="rId4" imgW="1143000" imgH="203040" progId="Equation.3">
              <p:embed/>
            </p:oleObj>
          </a:graphicData>
        </a:graphic>
      </p:graphicFrame>
      <p:cxnSp>
        <p:nvCxnSpPr>
          <p:cNvPr id="5" name="直接箭头连接符 5"/>
          <p:cNvCxnSpPr>
            <a:cxnSpLocks noChangeShapeType="1"/>
          </p:cNvCxnSpPr>
          <p:nvPr/>
        </p:nvCxnSpPr>
        <p:spPr bwMode="auto">
          <a:xfrm>
            <a:off x="1908175" y="4715362"/>
            <a:ext cx="511175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" name="直接箭头连接符 7"/>
          <p:cNvCxnSpPr>
            <a:cxnSpLocks noChangeShapeType="1"/>
          </p:cNvCxnSpPr>
          <p:nvPr/>
        </p:nvCxnSpPr>
        <p:spPr bwMode="auto">
          <a:xfrm flipV="1">
            <a:off x="4140200" y="3707299"/>
            <a:ext cx="0" cy="18716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肘形连接符 10"/>
          <p:cNvCxnSpPr>
            <a:cxnSpLocks noChangeShapeType="1"/>
          </p:cNvCxnSpPr>
          <p:nvPr/>
        </p:nvCxnSpPr>
        <p:spPr bwMode="auto">
          <a:xfrm flipV="1">
            <a:off x="2884488" y="4240699"/>
            <a:ext cx="2520950" cy="906463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3779838" y="4037499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140200" y="4901099"/>
            <a:ext cx="503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-1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170579</TotalTime>
  <Words>1254</Words>
  <Application>Microsoft Office PowerPoint</Application>
  <PresentationFormat>全屏显示(4:3)</PresentationFormat>
  <Paragraphs>371</Paragraphs>
  <Slides>66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8" baseType="lpstr">
      <vt:lpstr>Equity</vt:lpstr>
      <vt:lpstr>公式</vt:lpstr>
      <vt:lpstr>第五章 神经网络与深度学习</vt:lpstr>
      <vt:lpstr>人工智能、机器学习与深度学习</vt:lpstr>
      <vt:lpstr>知识、特征和数据</vt:lpstr>
      <vt:lpstr>深度学习示意图</vt:lpstr>
      <vt:lpstr>什么是深度学习</vt:lpstr>
      <vt:lpstr>人工神经网络</vt:lpstr>
      <vt:lpstr>基本神经元</vt:lpstr>
      <vt:lpstr>幻灯片 8</vt:lpstr>
      <vt:lpstr> 常用激活函数</vt:lpstr>
      <vt:lpstr>幻灯片 10</vt:lpstr>
      <vt:lpstr>幻灯片 11</vt:lpstr>
      <vt:lpstr>幻灯片 12</vt:lpstr>
      <vt:lpstr>幻灯片 13</vt:lpstr>
      <vt:lpstr>全连接网络</vt:lpstr>
      <vt:lpstr>如何学习？</vt:lpstr>
      <vt:lpstr>幻灯片 16</vt:lpstr>
      <vt:lpstr>神经网络的学习（训练）</vt:lpstr>
      <vt:lpstr>损失函数</vt:lpstr>
      <vt:lpstr>反向传播算法（BP）</vt:lpstr>
      <vt:lpstr>反向传播算法（BP）</vt:lpstr>
      <vt:lpstr>反向传播算法（BP）</vt:lpstr>
      <vt:lpstr>幻灯片 22</vt:lpstr>
      <vt:lpstr>反向传播算法（BP）</vt:lpstr>
      <vt:lpstr>情况1：单元j是输出层</vt:lpstr>
      <vt:lpstr>情况1：单元j是输出层</vt:lpstr>
      <vt:lpstr>情况1：单元j是输出层</vt:lpstr>
      <vt:lpstr>情况2：单元j是隐含层</vt:lpstr>
      <vt:lpstr>情况2：单元j是隐含层</vt:lpstr>
      <vt:lpstr>情况2：单元j是隐含层</vt:lpstr>
      <vt:lpstr>BP算法（随机梯度下降版）</vt:lpstr>
      <vt:lpstr>学到了什么？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交叉熵损失函数</vt:lpstr>
      <vt:lpstr>过拟合问题</vt:lpstr>
      <vt:lpstr>减少过拟合的解决办法</vt:lpstr>
      <vt:lpstr>减少过拟合的解决办法</vt:lpstr>
      <vt:lpstr>减少过拟合的解决办法</vt:lpstr>
      <vt:lpstr>全连接神经网络存在的问题</vt:lpstr>
      <vt:lpstr>卷积神经网络(CNN)</vt:lpstr>
      <vt:lpstr>局部连接与权值共享</vt:lpstr>
      <vt:lpstr>多卷积核</vt:lpstr>
      <vt:lpstr>卷积核的作用</vt:lpstr>
      <vt:lpstr>池化</vt:lpstr>
      <vt:lpstr>例——LeNet-5</vt:lpstr>
      <vt:lpstr>例——AlexNet</vt:lpstr>
      <vt:lpstr>卷积核具有抽取特征的能力</vt:lpstr>
      <vt:lpstr>卷积神经网络的特点</vt:lpstr>
      <vt:lpstr>梯度消失问题</vt:lpstr>
      <vt:lpstr>循环神经网络</vt:lpstr>
      <vt:lpstr>长短时记忆网络</vt:lpstr>
      <vt:lpstr>递归神经网络</vt:lpstr>
      <vt:lpstr>词嵌入（Word Embedding）</vt:lpstr>
      <vt:lpstr>隐层表示</vt:lpstr>
      <vt:lpstr>幻灯片 60</vt:lpstr>
      <vt:lpstr>word2vec</vt:lpstr>
      <vt:lpstr>word2vec</vt:lpstr>
      <vt:lpstr>常用的深度学习平台</vt:lpstr>
      <vt:lpstr>平台分类</vt:lpstr>
      <vt:lpstr>平台分类</vt:lpstr>
      <vt:lpstr>平台分类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SVM: a DP Mixture of Large-margin Kernel Machines</dc:title>
  <dc:creator>SCS</dc:creator>
  <cp:lastModifiedBy>T420</cp:lastModifiedBy>
  <cp:revision>6898</cp:revision>
  <dcterms:created xsi:type="dcterms:W3CDTF">2011-04-24T18:48:21Z</dcterms:created>
  <dcterms:modified xsi:type="dcterms:W3CDTF">2017-04-10T07:26:35Z</dcterms:modified>
</cp:coreProperties>
</file>