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4"/>
  </p:notesMasterIdLst>
  <p:handoutMasterIdLst>
    <p:handoutMasterId r:id="rId55"/>
  </p:handoutMasterIdLst>
  <p:sldIdLst>
    <p:sldId id="569" r:id="rId2"/>
    <p:sldId id="570" r:id="rId3"/>
    <p:sldId id="571" r:id="rId4"/>
    <p:sldId id="572" r:id="rId5"/>
    <p:sldId id="573" r:id="rId6"/>
    <p:sldId id="574" r:id="rId7"/>
    <p:sldId id="575" r:id="rId8"/>
    <p:sldId id="576" r:id="rId9"/>
    <p:sldId id="577" r:id="rId10"/>
    <p:sldId id="578" r:id="rId11"/>
    <p:sldId id="579" r:id="rId12"/>
    <p:sldId id="580" r:id="rId13"/>
    <p:sldId id="581" r:id="rId14"/>
    <p:sldId id="582" r:id="rId15"/>
    <p:sldId id="583" r:id="rId16"/>
    <p:sldId id="584" r:id="rId17"/>
    <p:sldId id="585" r:id="rId18"/>
    <p:sldId id="586" r:id="rId19"/>
    <p:sldId id="587" r:id="rId20"/>
    <p:sldId id="588" r:id="rId21"/>
    <p:sldId id="589" r:id="rId22"/>
    <p:sldId id="590" r:id="rId23"/>
    <p:sldId id="591" r:id="rId24"/>
    <p:sldId id="592" r:id="rId25"/>
    <p:sldId id="593" r:id="rId26"/>
    <p:sldId id="594" r:id="rId27"/>
    <p:sldId id="595" r:id="rId28"/>
    <p:sldId id="596" r:id="rId29"/>
    <p:sldId id="597" r:id="rId30"/>
    <p:sldId id="598" r:id="rId31"/>
    <p:sldId id="599" r:id="rId32"/>
    <p:sldId id="600" r:id="rId33"/>
    <p:sldId id="601" r:id="rId34"/>
    <p:sldId id="602" r:id="rId35"/>
    <p:sldId id="603" r:id="rId36"/>
    <p:sldId id="604" r:id="rId37"/>
    <p:sldId id="605" r:id="rId38"/>
    <p:sldId id="606" r:id="rId39"/>
    <p:sldId id="607" r:id="rId40"/>
    <p:sldId id="608" r:id="rId41"/>
    <p:sldId id="622" r:id="rId42"/>
    <p:sldId id="623" r:id="rId43"/>
    <p:sldId id="619" r:id="rId44"/>
    <p:sldId id="620" r:id="rId45"/>
    <p:sldId id="621" r:id="rId46"/>
    <p:sldId id="609" r:id="rId47"/>
    <p:sldId id="610" r:id="rId48"/>
    <p:sldId id="611" r:id="rId49"/>
    <p:sldId id="612" r:id="rId50"/>
    <p:sldId id="613" r:id="rId51"/>
    <p:sldId id="614" r:id="rId52"/>
    <p:sldId id="615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11EF"/>
    <a:srgbClr val="0000FF"/>
    <a:srgbClr val="EFF343"/>
    <a:srgbClr val="86F260"/>
    <a:srgbClr val="ECF127"/>
    <a:srgbClr val="FB81E1"/>
    <a:srgbClr val="119F14"/>
    <a:srgbClr val="FEC2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66" autoAdjust="0"/>
    <p:restoredTop sz="85714" autoAdjust="0"/>
  </p:normalViewPr>
  <p:slideViewPr>
    <p:cSldViewPr snapToGrid="0">
      <p:cViewPr varScale="1">
        <p:scale>
          <a:sx n="60" d="100"/>
          <a:sy n="60" d="100"/>
        </p:scale>
        <p:origin x="-189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A66E1-596A-496E-B96E-FE454130F19C}" type="datetimeFigureOut">
              <a:rPr lang="zh-CN" altLang="en-US" smtClean="0"/>
              <a:pPr/>
              <a:t>2016/12/19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3B57A-208D-4E21-8008-BCE8E94FCB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56486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2705F-8347-41A8-82E6-B2920132BF3D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AF6DD-051E-413B-8808-23D5AB3BD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907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C26CE5-74D0-4E91-B3D7-319800DB865C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请同学预习谓词逻辑的有关内容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ACE6E9-970D-4C5A-88B6-FE64DE0F4E36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D1BBF4-890C-4C61-9D89-442F445F5A51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6EA187-4601-4D4C-8846-D420A5C2BB5B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C462A-2E7B-4356-9E9D-6887165288A1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z="2800" smtClean="0"/>
              <a:t>On</a:t>
            </a:r>
            <a:r>
              <a:rPr lang="zh-CN" altLang="en-US" sz="2800" smtClean="0"/>
              <a:t>（</a:t>
            </a:r>
            <a:r>
              <a:rPr lang="en-US" altLang="zh-CN" sz="2800" smtClean="0"/>
              <a:t>x</a:t>
            </a:r>
            <a:r>
              <a:rPr lang="zh-CN" altLang="en-US" sz="2800" smtClean="0"/>
              <a:t>，</a:t>
            </a:r>
            <a:r>
              <a:rPr lang="en-US" altLang="zh-CN" sz="2800" smtClean="0"/>
              <a:t>y</a:t>
            </a:r>
            <a:r>
              <a:rPr lang="zh-CN" altLang="en-US" sz="2800" smtClean="0"/>
              <a:t>）：表示</a:t>
            </a:r>
            <a:r>
              <a:rPr lang="en-US" altLang="zh-CN" sz="2800" smtClean="0"/>
              <a:t>x</a:t>
            </a:r>
            <a:r>
              <a:rPr lang="zh-CN" altLang="en-US" sz="2800" smtClean="0"/>
              <a:t>摞在</a:t>
            </a:r>
            <a:r>
              <a:rPr lang="en-US" altLang="zh-CN" sz="2800" smtClean="0"/>
              <a:t>y</a:t>
            </a:r>
            <a:r>
              <a:rPr lang="zh-CN" altLang="en-US" sz="2800" smtClean="0"/>
              <a:t>上边，二者要挨着</a:t>
            </a:r>
          </a:p>
          <a:p>
            <a:pPr eaLnBrk="1" hangingPunct="1"/>
            <a:r>
              <a:rPr lang="en-US" altLang="zh-CN" sz="2800" smtClean="0"/>
              <a:t>Above</a:t>
            </a:r>
            <a:r>
              <a:rPr lang="zh-CN" altLang="en-US" sz="2800" smtClean="0"/>
              <a:t>（</a:t>
            </a:r>
            <a:r>
              <a:rPr lang="en-US" altLang="zh-CN" sz="2800" smtClean="0"/>
              <a:t>x</a:t>
            </a:r>
            <a:r>
              <a:rPr lang="zh-CN" altLang="en-US" sz="2800" smtClean="0"/>
              <a:t>，</a:t>
            </a:r>
            <a:r>
              <a:rPr lang="en-US" altLang="zh-CN" sz="2800" smtClean="0"/>
              <a:t>y</a:t>
            </a:r>
            <a:r>
              <a:rPr lang="zh-CN" altLang="en-US" sz="2800" smtClean="0"/>
              <a:t>）：表示</a:t>
            </a:r>
            <a:r>
              <a:rPr lang="en-US" altLang="zh-CN" sz="2800" smtClean="0"/>
              <a:t>x</a:t>
            </a:r>
            <a:r>
              <a:rPr lang="zh-CN" altLang="en-US" sz="2800" smtClean="0"/>
              <a:t>在</a:t>
            </a:r>
            <a:r>
              <a:rPr lang="en-US" altLang="zh-CN" sz="2800" smtClean="0"/>
              <a:t>y</a:t>
            </a:r>
            <a:r>
              <a:rPr lang="zh-CN" altLang="en-US" sz="2800" smtClean="0"/>
              <a:t>的上边，不一定挨着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CBBE1-A0CA-4470-B13A-EE3C0D2CD5A5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AAEE68-F63B-486F-8DF7-F60E4AC4DDAE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本科生，</a:t>
            </a:r>
            <a:r>
              <a:rPr lang="en-US" altLang="zh-CN" smtClean="0"/>
              <a:t>2.16.5.17</a:t>
            </a:r>
            <a:endParaRPr lang="zh-CN" altLang="en-US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05185E-5212-4954-85D2-61DB91A24484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592EA5-56A4-43AC-9E30-9673BDB46039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EC4094-AB92-4499-B205-A1EFDEA92ECE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研究生 </a:t>
            </a:r>
            <a:r>
              <a:rPr lang="en-US" altLang="zh-CN" smtClean="0"/>
              <a:t>2016.12.19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C4A2E3-C155-4C12-8D91-88A4C8EA08A2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79E0C-5941-4208-91E8-9C72904E3246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01B3-0010-49BE-8236-66B90211FF04}" type="datetime1">
              <a:rPr lang="en-US" altLang="zh-CN" smtClean="0"/>
              <a:pPr/>
              <a:t>12/19/2016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D574-52BE-4187-8AF7-E201A70CB6DC}" type="datetime1">
              <a:rPr lang="en-US" altLang="zh-CN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6442-F0BB-4DBA-B030-4A0192701801}" type="datetime1">
              <a:rPr lang="en-US" altLang="zh-CN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920BD-17F7-4A95-B4B9-1D74D4F117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4328-A6FB-477A-B9C5-7FEFDBDE1042}" type="datetime1">
              <a:rPr lang="en-US" altLang="zh-CN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buFontTx/>
              <a:buBlip>
                <a:blip r:embed="rId2"/>
              </a:buBlip>
              <a:defRPr/>
            </a:lvl1pPr>
            <a:lvl2pPr>
              <a:buClr>
                <a:srgbClr val="503DDB"/>
              </a:buClr>
              <a:buSzPct val="45000"/>
              <a:buFont typeface="Wingdings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302081" name="Picture 1" descr="E:\resume\logo-tsinghua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1560" y="90151"/>
            <a:ext cx="2045531" cy="6438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9C65-C267-4342-9116-A00B6E7C55AD}" type="datetime1">
              <a:rPr lang="en-US" altLang="zh-CN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BA6D-2268-450C-9E6F-6553A2809D14}" type="datetime1">
              <a:rPr lang="en-US" altLang="zh-CN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6173-FFAF-40B2-BD71-0C474124F5CA}" type="datetime1">
              <a:rPr lang="en-US" altLang="zh-CN" smtClean="0"/>
              <a:pPr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AC5F-3C7D-47E2-8137-0D0E13270C17}" type="datetime1">
              <a:rPr lang="en-US" altLang="zh-CN" smtClean="0"/>
              <a:pPr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4C75-2845-4A49-8407-B10E57DDCB66}" type="datetime1">
              <a:rPr lang="en-US" altLang="zh-CN" smtClean="0"/>
              <a:pPr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93C6-C0E5-4C94-83B0-EBE524181AA9}" type="datetime1">
              <a:rPr lang="en-US" altLang="zh-CN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CFF-7119-486E-A242-14937EB72380}" type="datetime1">
              <a:rPr lang="en-US" altLang="zh-CN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17F057F-A64E-4BDF-9C5A-7B9C1755BBD0}" type="datetime1">
              <a:rPr lang="en-US" altLang="zh-CN" smtClean="0"/>
              <a:pPr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8F388C-5D26-48B3-91B5-4959AD437AE4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第六章 </a:t>
            </a:r>
            <a:r>
              <a:rPr lang="zh-CN" altLang="en-US" dirty="0" smtClean="0"/>
              <a:t>谓词演算及应用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39614"/>
            <a:ext cx="7772400" cy="445638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是一种形式语言，具有严密的理论体系</a:t>
            </a:r>
          </a:p>
          <a:p>
            <a:pPr eaLnBrk="1" hangingPunct="1"/>
            <a:r>
              <a:rPr lang="zh-CN" altLang="en-US" sz="3200" b="1" dirty="0" smtClean="0"/>
              <a:t>是一种常用的知识表示方法</a:t>
            </a:r>
          </a:p>
          <a:p>
            <a:pPr lvl="1" eaLnBrk="1" hangingPunct="1"/>
            <a:r>
              <a:rPr lang="zh-CN" altLang="en-US" sz="2800" b="1" dirty="0" smtClean="0"/>
              <a:t>例：</a:t>
            </a:r>
          </a:p>
          <a:p>
            <a:pPr lvl="1" eaLnBrk="1" hangingPunct="1"/>
            <a:r>
              <a:rPr lang="en-US" altLang="zh-CN" sz="2800" b="1" dirty="0" smtClean="0"/>
              <a:t>City</a:t>
            </a:r>
            <a:r>
              <a:rPr lang="zh-CN" altLang="en-US" sz="2800" b="1" dirty="0" smtClean="0"/>
              <a:t>（北京）</a:t>
            </a:r>
          </a:p>
          <a:p>
            <a:pPr lvl="1" eaLnBrk="1" hangingPunct="1"/>
            <a:r>
              <a:rPr lang="en-US" altLang="zh-CN" sz="2800" b="1" dirty="0" smtClean="0"/>
              <a:t>City</a:t>
            </a:r>
            <a:r>
              <a:rPr lang="zh-CN" altLang="en-US" sz="2800" b="1" dirty="0" smtClean="0"/>
              <a:t>（上海）</a:t>
            </a:r>
          </a:p>
          <a:p>
            <a:pPr lvl="1" eaLnBrk="1" hangingPunct="1"/>
            <a:r>
              <a:rPr lang="en-US" altLang="zh-CN" sz="2800" b="1" dirty="0" smtClean="0"/>
              <a:t>Age</a:t>
            </a:r>
            <a:r>
              <a:rPr lang="zh-CN" altLang="en-US" sz="2800" b="1" dirty="0" smtClean="0"/>
              <a:t>（张三，</a:t>
            </a:r>
            <a:r>
              <a:rPr lang="en-US" altLang="zh-CN" sz="2800" b="1" dirty="0" smtClean="0"/>
              <a:t>23</a:t>
            </a:r>
            <a:r>
              <a:rPr lang="zh-CN" altLang="en-US" sz="2800" b="1" dirty="0" smtClean="0"/>
              <a:t>）</a:t>
            </a:r>
          </a:p>
          <a:p>
            <a:pPr lvl="1" eaLnBrk="1" hangingPunct="1"/>
            <a:r>
              <a:rPr lang="en-US" altLang="zh-CN" sz="2800" b="1" dirty="0" smtClean="0">
                <a:sym typeface="Symbol" pitchFamily="18" charset="2"/>
              </a:rPr>
              <a:t>(x)( y)( z)(F(x, y)F(y, z)GF(x, z)</a:t>
            </a:r>
            <a:endParaRPr lang="en-US" altLang="zh-CN" sz="2800" b="1" dirty="0" smtClean="0"/>
          </a:p>
          <a:p>
            <a:pPr lvl="1" eaLnBrk="1" hangingPunct="1"/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bldLvl="2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CC73E4-AEEF-4CCE-BA41-6B2F08DA9496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5.2 </a:t>
            </a:r>
            <a:r>
              <a:rPr lang="zh-CN" altLang="en-US" dirty="0" smtClean="0"/>
              <a:t>归结方法（命题逻辑）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7006"/>
            <a:ext cx="8001000" cy="519999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设子句：</a:t>
            </a:r>
            <a:r>
              <a:rPr lang="zh-CN" altLang="en-US" sz="2800" b="1" dirty="0" smtClean="0"/>
              <a:t>							</a:t>
            </a:r>
            <a:r>
              <a:rPr lang="en-US" altLang="zh-CN" sz="2800" b="1" dirty="0" smtClean="0"/>
              <a:t>C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=L</a:t>
            </a:r>
            <a:r>
              <a:rPr lang="en-US" altLang="zh-CN" sz="2800" b="1" dirty="0" smtClean="0">
                <a:sym typeface="Symbol" pitchFamily="18" charset="2"/>
              </a:rPr>
              <a:t>C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’							</a:t>
            </a:r>
            <a:r>
              <a:rPr lang="en-US" altLang="zh-CN" sz="2800" b="1" dirty="0" smtClean="0"/>
              <a:t>C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=(~L) </a:t>
            </a:r>
            <a:r>
              <a:rPr lang="en-US" altLang="zh-CN" sz="2800" b="1" dirty="0" smtClean="0">
                <a:sym typeface="Symbol" pitchFamily="18" charset="2"/>
              </a:rPr>
              <a:t>C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’						</a:t>
            </a:r>
            <a:r>
              <a:rPr lang="zh-CN" altLang="en-US" sz="2800" b="1" dirty="0" smtClean="0">
                <a:sym typeface="Symbol" pitchFamily="18" charset="2"/>
              </a:rPr>
              <a:t>则归结式</a:t>
            </a:r>
            <a:r>
              <a:rPr lang="en-US" altLang="zh-CN" sz="2800" b="1" dirty="0" smtClean="0">
                <a:sym typeface="Symbol" pitchFamily="18" charset="2"/>
              </a:rPr>
              <a:t>C</a:t>
            </a:r>
            <a:r>
              <a:rPr lang="zh-CN" altLang="en-US" sz="2800" b="1" dirty="0" smtClean="0">
                <a:sym typeface="Symbol" pitchFamily="18" charset="2"/>
              </a:rPr>
              <a:t>为：						</a:t>
            </a:r>
            <a:r>
              <a:rPr lang="en-US" altLang="zh-CN" sz="2800" b="1" dirty="0" smtClean="0">
                <a:sym typeface="Symbol" pitchFamily="18" charset="2"/>
              </a:rPr>
              <a:t>C=C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’ C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’</a:t>
            </a:r>
          </a:p>
          <a:p>
            <a:pPr eaLnBrk="1" hangingPunct="1"/>
            <a:r>
              <a:rPr lang="zh-CN" altLang="en-US" sz="3200" b="1" dirty="0" smtClean="0">
                <a:sym typeface="Symbol" pitchFamily="18" charset="2"/>
              </a:rPr>
              <a:t>定理：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sym typeface="Symbol" pitchFamily="18" charset="2"/>
              </a:rPr>
              <a:t>	子句集</a:t>
            </a:r>
            <a:r>
              <a:rPr lang="en-US" altLang="zh-CN" sz="2800" b="1" dirty="0" smtClean="0">
                <a:sym typeface="Symbol" pitchFamily="18" charset="2"/>
              </a:rPr>
              <a:t>S={C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, C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, …, </a:t>
            </a:r>
            <a:r>
              <a:rPr lang="en-US" altLang="zh-CN" sz="2800" b="1" dirty="0" err="1" smtClean="0">
                <a:sym typeface="Symbol" pitchFamily="18" charset="2"/>
              </a:rPr>
              <a:t>C</a:t>
            </a:r>
            <a:r>
              <a:rPr lang="en-US" altLang="zh-CN" sz="2800" b="1" baseline="-25000" dirty="0" err="1" smtClean="0">
                <a:sym typeface="Symbol" pitchFamily="18" charset="2"/>
              </a:rPr>
              <a:t>n</a:t>
            </a:r>
            <a:r>
              <a:rPr lang="en-US" altLang="zh-CN" sz="2800" b="1" dirty="0" smtClean="0">
                <a:sym typeface="Symbol" pitchFamily="18" charset="2"/>
              </a:rPr>
              <a:t>}</a:t>
            </a:r>
            <a:r>
              <a:rPr lang="zh-CN" altLang="zh-CN" sz="2800" b="1" dirty="0" smtClean="0">
                <a:sym typeface="Symbol" pitchFamily="18" charset="2"/>
              </a:rPr>
              <a:t>与子句集	</a:t>
            </a:r>
            <a:r>
              <a:rPr lang="en-US" altLang="zh-CN" sz="2800" b="1" dirty="0" smtClean="0">
                <a:sym typeface="Symbol" pitchFamily="18" charset="2"/>
              </a:rPr>
              <a:t>S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={</a:t>
            </a:r>
            <a:r>
              <a:rPr lang="en-US" altLang="zh-CN" sz="2800" b="1" dirty="0" smtClean="0">
                <a:solidFill>
                  <a:schemeClr val="tx2"/>
                </a:solidFill>
                <a:sym typeface="Symbol" pitchFamily="18" charset="2"/>
              </a:rPr>
              <a:t>C</a:t>
            </a:r>
            <a:r>
              <a:rPr lang="en-US" altLang="zh-CN" sz="2800" b="1" dirty="0" smtClean="0">
                <a:sym typeface="Symbol" pitchFamily="18" charset="2"/>
              </a:rPr>
              <a:t>, C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, C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, …, </a:t>
            </a:r>
            <a:r>
              <a:rPr lang="en-US" altLang="zh-CN" sz="2800" b="1" dirty="0" err="1" smtClean="0">
                <a:sym typeface="Symbol" pitchFamily="18" charset="2"/>
              </a:rPr>
              <a:t>C</a:t>
            </a:r>
            <a:r>
              <a:rPr lang="en-US" altLang="zh-CN" sz="2800" b="1" baseline="-25000" dirty="0" err="1" smtClean="0">
                <a:sym typeface="Symbol" pitchFamily="18" charset="2"/>
              </a:rPr>
              <a:t>n</a:t>
            </a:r>
            <a:r>
              <a:rPr lang="en-US" altLang="zh-CN" sz="2800" b="1" dirty="0" smtClean="0">
                <a:sym typeface="Symbol" pitchFamily="18" charset="2"/>
              </a:rPr>
              <a:t>}</a:t>
            </a:r>
            <a:r>
              <a:rPr lang="zh-CN" altLang="en-US" sz="2800" b="1" dirty="0" smtClean="0">
                <a:sym typeface="Symbol" pitchFamily="18" charset="2"/>
              </a:rPr>
              <a:t>的不可满足性是等价的。其中，</a:t>
            </a:r>
            <a:r>
              <a:rPr lang="en-US" altLang="zh-CN" sz="2800" b="1" dirty="0" smtClean="0">
                <a:sym typeface="Symbol" pitchFamily="18" charset="2"/>
              </a:rPr>
              <a:t>C</a:t>
            </a:r>
            <a:r>
              <a:rPr lang="zh-CN" altLang="en-US" sz="2800" b="1" dirty="0" smtClean="0">
                <a:sym typeface="Symbol" pitchFamily="18" charset="2"/>
              </a:rPr>
              <a:t>是</a:t>
            </a:r>
            <a:r>
              <a:rPr lang="en-US" altLang="zh-CN" sz="2800" b="1" dirty="0" smtClean="0">
                <a:sym typeface="Symbol" pitchFamily="18" charset="2"/>
              </a:rPr>
              <a:t>C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zh-CN" altLang="zh-CN" sz="2800" b="1" dirty="0" smtClean="0">
                <a:sym typeface="Symbol" pitchFamily="18" charset="2"/>
              </a:rPr>
              <a:t>和</a:t>
            </a:r>
            <a:r>
              <a:rPr lang="en-US" altLang="zh-CN" sz="2800" b="1" dirty="0" smtClean="0">
                <a:sym typeface="Symbol" pitchFamily="18" charset="2"/>
              </a:rPr>
              <a:t>C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zh-CN" altLang="zh-CN" sz="2800" b="1" dirty="0" smtClean="0">
                <a:sym typeface="Symbol" pitchFamily="18" charset="2"/>
              </a:rPr>
              <a:t>的归结式。</a:t>
            </a:r>
            <a:endParaRPr lang="zh-CN" altLang="en-US" sz="2800" b="1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BB7F66-D714-4EBE-8C1D-DE1E1780F8F8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归结的例子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0600"/>
            <a:ext cx="3810000" cy="54102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 smtClean="0"/>
              <a:t>设公理集：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 smtClean="0"/>
              <a:t>	</a:t>
            </a:r>
            <a:r>
              <a:rPr lang="en-US" altLang="zh-CN" sz="2400" b="1" dirty="0" smtClean="0"/>
              <a:t>P,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/>
              <a:t>	(P</a:t>
            </a:r>
            <a:r>
              <a:rPr lang="en-US" altLang="zh-CN" sz="2400" b="1" dirty="0" smtClean="0">
                <a:sym typeface="Symbol" pitchFamily="18" charset="2"/>
              </a:rPr>
              <a:t>Q) R,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ym typeface="Symbol" pitchFamily="18" charset="2"/>
              </a:rPr>
              <a:t>	(ST) Q,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ym typeface="Symbol" pitchFamily="18" charset="2"/>
              </a:rPr>
              <a:t>	T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sym typeface="Symbol" pitchFamily="18" charset="2"/>
              </a:rPr>
              <a:t>求证：</a:t>
            </a:r>
            <a:r>
              <a:rPr lang="en-US" altLang="zh-CN" sz="2400" b="1" dirty="0" smtClean="0">
                <a:sym typeface="Symbol" pitchFamily="18" charset="2"/>
              </a:rPr>
              <a:t>R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sym typeface="Symbol" pitchFamily="18" charset="2"/>
              </a:rPr>
              <a:t>子句集：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sym typeface="Symbol" pitchFamily="18" charset="2"/>
              </a:rPr>
              <a:t>	</a:t>
            </a:r>
            <a:r>
              <a:rPr lang="en-US" altLang="zh-CN" sz="2400" b="1" dirty="0" smtClean="0">
                <a:sym typeface="Symbol" pitchFamily="18" charset="2"/>
              </a:rPr>
              <a:t>(1) P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ym typeface="Symbol" pitchFamily="18" charset="2"/>
              </a:rPr>
              <a:t>	(2) ~P~QR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ym typeface="Symbol" pitchFamily="18" charset="2"/>
              </a:rPr>
              <a:t>	(3) ~SQ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ym typeface="Symbol" pitchFamily="18" charset="2"/>
              </a:rPr>
              <a:t>	(4) ~TQ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ym typeface="Symbol" pitchFamily="18" charset="2"/>
              </a:rPr>
              <a:t>	(5) T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ym typeface="Symbol" pitchFamily="18" charset="2"/>
              </a:rPr>
              <a:t>	(6) ~R</a:t>
            </a:r>
            <a:r>
              <a:rPr lang="zh-CN" altLang="en-US" sz="2400" b="1" dirty="0" smtClean="0">
                <a:sym typeface="Symbol" pitchFamily="18" charset="2"/>
              </a:rPr>
              <a:t>（目标求反）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sym typeface="Symbol" pitchFamily="18" charset="2"/>
              </a:rPr>
              <a:t> 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876800" y="990600"/>
            <a:ext cx="38100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 dirty="0"/>
              <a:t>化子句集：</a:t>
            </a:r>
          </a:p>
          <a:p>
            <a:r>
              <a:rPr lang="zh-CN" altLang="en-US" sz="2400" b="1" dirty="0" smtClean="0"/>
              <a:t>      </a:t>
            </a:r>
            <a:r>
              <a:rPr lang="en-US" altLang="zh-CN" sz="2400" b="1" dirty="0" smtClean="0"/>
              <a:t>(</a:t>
            </a:r>
            <a:r>
              <a:rPr lang="en-US" altLang="zh-CN" sz="2400" b="1" dirty="0"/>
              <a:t>P</a:t>
            </a:r>
            <a:r>
              <a:rPr lang="en-US" altLang="zh-CN" sz="2400" b="1" dirty="0">
                <a:sym typeface="Symbol" pitchFamily="18" charset="2"/>
              </a:rPr>
              <a:t>Q) R</a:t>
            </a:r>
          </a:p>
          <a:p>
            <a:r>
              <a:rPr lang="en-US" altLang="zh-CN" sz="2400" b="1" dirty="0">
                <a:sym typeface="Symbol" pitchFamily="18" charset="2"/>
              </a:rPr>
              <a:t>=&gt; ~(PQ)R</a:t>
            </a:r>
          </a:p>
          <a:p>
            <a:r>
              <a:rPr lang="en-US" altLang="zh-CN" sz="2400" b="1" dirty="0">
                <a:sym typeface="Symbol" pitchFamily="18" charset="2"/>
              </a:rPr>
              <a:t>=&gt; ~P~QR</a:t>
            </a:r>
          </a:p>
          <a:p>
            <a:endParaRPr lang="en-US" altLang="zh-CN" sz="2400" b="1" dirty="0">
              <a:sym typeface="Symbol" pitchFamily="18" charset="2"/>
            </a:endParaRPr>
          </a:p>
          <a:p>
            <a:r>
              <a:rPr lang="en-US" altLang="zh-CN" sz="2400" b="1" dirty="0" smtClean="0">
                <a:sym typeface="Symbol" pitchFamily="18" charset="2"/>
              </a:rPr>
              <a:t>      </a:t>
            </a:r>
            <a:r>
              <a:rPr lang="en-US" altLang="zh-CN" sz="2400" b="1" dirty="0">
                <a:sym typeface="Symbol" pitchFamily="18" charset="2"/>
              </a:rPr>
              <a:t>(ST) Q</a:t>
            </a:r>
          </a:p>
          <a:p>
            <a:r>
              <a:rPr lang="en-US" altLang="zh-CN" sz="2400" b="1" dirty="0">
                <a:sym typeface="Symbol" pitchFamily="18" charset="2"/>
              </a:rPr>
              <a:t>=&gt; ~ (ST)Q</a:t>
            </a:r>
          </a:p>
          <a:p>
            <a:r>
              <a:rPr lang="en-US" altLang="zh-CN" sz="2400" b="1" dirty="0">
                <a:sym typeface="Symbol" pitchFamily="18" charset="2"/>
              </a:rPr>
              <a:t>=&gt; (~S~T)Q</a:t>
            </a:r>
          </a:p>
          <a:p>
            <a:r>
              <a:rPr lang="en-US" altLang="zh-CN" sz="2400" b="1" dirty="0">
                <a:sym typeface="Symbol" pitchFamily="18" charset="2"/>
              </a:rPr>
              <a:t>=&gt; (~SQ) (~TQ)</a:t>
            </a:r>
          </a:p>
          <a:p>
            <a:r>
              <a:rPr lang="en-US" altLang="zh-CN" sz="2400" b="1" dirty="0">
                <a:sym typeface="Symbol" pitchFamily="18" charset="2"/>
              </a:rPr>
              <a:t>=&gt; {~SQ, ~TQ}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  <p:bldP spid="12295" grpId="0" build="p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63FDF5-DC35-4529-B854-A0A1D08D0F6D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56006"/>
            <a:ext cx="3505200" cy="3993931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sym typeface="Symbol" pitchFamily="18" charset="2"/>
              </a:rPr>
              <a:t>子句集：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sym typeface="Symbol" pitchFamily="18" charset="2"/>
              </a:rPr>
              <a:t>	</a:t>
            </a:r>
            <a:r>
              <a:rPr lang="en-US" altLang="zh-CN" sz="2800" b="1" dirty="0" smtClean="0">
                <a:sym typeface="Symbol" pitchFamily="18" charset="2"/>
              </a:rPr>
              <a:t>(1) P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	(2) ~P~QR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	(3) ~SQ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	(4) ~TQ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	(5) T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	(6) ~R</a:t>
            </a:r>
            <a:r>
              <a:rPr lang="zh-CN" altLang="en-US" sz="2800" b="1" dirty="0" smtClean="0">
                <a:sym typeface="Symbol" pitchFamily="18" charset="2"/>
              </a:rPr>
              <a:t>（目标求反）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648200" y="1256006"/>
            <a:ext cx="3505200" cy="2953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 dirty="0">
                <a:sym typeface="Symbol" pitchFamily="18" charset="2"/>
              </a:rPr>
              <a:t>归结：</a:t>
            </a:r>
          </a:p>
          <a:p>
            <a:r>
              <a:rPr lang="en-US" altLang="zh-CN" sz="2800" b="1" dirty="0">
                <a:sym typeface="Symbol" pitchFamily="18" charset="2"/>
              </a:rPr>
              <a:t>(7) </a:t>
            </a:r>
            <a:r>
              <a:rPr lang="en-US" altLang="en-US" sz="2800" b="1" dirty="0">
                <a:sym typeface="Symbol" pitchFamily="18" charset="2"/>
              </a:rPr>
              <a:t>~</a:t>
            </a:r>
            <a:r>
              <a:rPr lang="en-US" altLang="zh-CN" sz="2800" b="1" dirty="0">
                <a:sym typeface="Symbol" pitchFamily="18" charset="2"/>
              </a:rPr>
              <a:t>P~Q      (2, 6)</a:t>
            </a:r>
          </a:p>
          <a:p>
            <a:r>
              <a:rPr lang="en-US" altLang="zh-CN" sz="2800" b="1" dirty="0">
                <a:sym typeface="Symbol" pitchFamily="18" charset="2"/>
              </a:rPr>
              <a:t>(8) ~Q 	   (1, 7)</a:t>
            </a:r>
          </a:p>
          <a:p>
            <a:r>
              <a:rPr lang="en-US" altLang="zh-CN" sz="2800" b="1" dirty="0">
                <a:sym typeface="Symbol" pitchFamily="18" charset="2"/>
              </a:rPr>
              <a:t>(9) ~T             (4, 8)</a:t>
            </a:r>
          </a:p>
          <a:p>
            <a:r>
              <a:rPr lang="en-US" altLang="zh-CN" sz="2800" b="1" dirty="0">
                <a:sym typeface="Symbol" pitchFamily="18" charset="2"/>
              </a:rPr>
              <a:t>(10) nil           (5, 9)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6C3147-D7F4-4330-990E-F94232C10526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5.3 </a:t>
            </a:r>
            <a:r>
              <a:rPr lang="zh-CN" altLang="en-US" dirty="0" smtClean="0"/>
              <a:t>谓词逻辑的归结原理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45476"/>
            <a:ext cx="7772400" cy="517109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b="1" dirty="0" smtClean="0"/>
              <a:t>问题：如何找归结对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	例：</a:t>
            </a:r>
            <a:r>
              <a:rPr lang="en-US" altLang="zh-CN" sz="2800" b="1" dirty="0" smtClean="0"/>
              <a:t>P(x)</a:t>
            </a:r>
            <a:r>
              <a:rPr lang="en-US" altLang="zh-CN" sz="2800" b="1" dirty="0" smtClean="0">
                <a:sym typeface="Symbol" pitchFamily="18" charset="2"/>
              </a:rPr>
              <a:t>Q(y)</a:t>
            </a:r>
            <a:r>
              <a:rPr lang="en-US" altLang="zh-CN" sz="2800" b="1" dirty="0" smtClean="0"/>
              <a:t>,   ~P(f(y))</a:t>
            </a:r>
            <a:r>
              <a:rPr lang="en-US" altLang="zh-CN" sz="2800" b="1" dirty="0" smtClean="0">
                <a:sym typeface="Symbol" pitchFamily="18" charset="2"/>
              </a:rPr>
              <a:t>R(y)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		  </a:t>
            </a:r>
            <a:r>
              <a:rPr lang="en-US" altLang="zh-CN" sz="2800" b="1" dirty="0" smtClean="0"/>
              <a:t>P(A)</a:t>
            </a:r>
            <a:r>
              <a:rPr lang="en-US" altLang="zh-CN" sz="2800" b="1" dirty="0" smtClean="0">
                <a:sym typeface="Symbol" pitchFamily="18" charset="2"/>
              </a:rPr>
              <a:t>Q(y)</a:t>
            </a:r>
            <a:r>
              <a:rPr lang="en-US" altLang="zh-CN" sz="2800" b="1" dirty="0" smtClean="0"/>
              <a:t>,   ~P(f(y))</a:t>
            </a:r>
            <a:r>
              <a:rPr lang="en-US" altLang="zh-CN" sz="2800" b="1" dirty="0" smtClean="0">
                <a:sym typeface="Symbol" pitchFamily="18" charset="2"/>
              </a:rPr>
              <a:t>R(y)</a:t>
            </a:r>
            <a:endParaRPr lang="en-US" altLang="zh-CN" sz="2800" b="1" dirty="0" smtClean="0"/>
          </a:p>
          <a:p>
            <a:pPr eaLnBrk="1" hangingPunct="1"/>
            <a:r>
              <a:rPr lang="zh-CN" altLang="en-US" sz="2800" b="1" dirty="0" smtClean="0"/>
              <a:t>基本概念</a:t>
            </a:r>
          </a:p>
          <a:p>
            <a:pPr lvl="1" eaLnBrk="1" hangingPunct="1"/>
            <a:r>
              <a:rPr lang="zh-CN" altLang="en-US" sz="2800" b="1" dirty="0" smtClean="0"/>
              <a:t>置换</a:t>
            </a:r>
          </a:p>
          <a:p>
            <a:pPr lvl="1" eaLnBrk="1" hangingPunct="1">
              <a:buFontTx/>
              <a:buNone/>
            </a:pPr>
            <a:r>
              <a:rPr lang="en-US" altLang="zh-CN" sz="2800" b="1" dirty="0" smtClean="0"/>
              <a:t>s={t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/v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, t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/v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, …, </a:t>
            </a:r>
            <a:r>
              <a:rPr lang="en-US" altLang="zh-CN" sz="2800" b="1" dirty="0" err="1" smtClean="0"/>
              <a:t>t</a:t>
            </a:r>
            <a:r>
              <a:rPr lang="en-US" altLang="zh-CN" sz="2800" b="1" baseline="-25000" dirty="0" err="1" smtClean="0"/>
              <a:t>n</a:t>
            </a:r>
            <a:r>
              <a:rPr lang="en-US" altLang="zh-CN" sz="2800" b="1" dirty="0" smtClean="0"/>
              <a:t>/</a:t>
            </a:r>
            <a:r>
              <a:rPr lang="en-US" altLang="zh-CN" sz="2800" b="1" dirty="0" err="1" smtClean="0"/>
              <a:t>v</a:t>
            </a:r>
            <a:r>
              <a:rPr lang="en-US" altLang="zh-CN" sz="2800" b="1" baseline="-25000" dirty="0" err="1" smtClean="0"/>
              <a:t>n</a:t>
            </a:r>
            <a:r>
              <a:rPr lang="en-US" altLang="zh-CN" sz="2800" b="1" dirty="0" smtClean="0"/>
              <a:t>}</a:t>
            </a:r>
          </a:p>
          <a:p>
            <a:pPr lvl="1" eaLnBrk="1" hangingPunct="1">
              <a:buFontTx/>
              <a:buNone/>
            </a:pPr>
            <a:r>
              <a:rPr lang="en-US" altLang="zh-CN" sz="2800" b="1" dirty="0" smtClean="0"/>
              <a:t>	</a:t>
            </a:r>
            <a:r>
              <a:rPr lang="zh-CN" altLang="en-US" sz="2800" b="1" dirty="0" smtClean="0"/>
              <a:t>对公式</a:t>
            </a:r>
            <a:r>
              <a:rPr lang="en-US" altLang="zh-CN" sz="2800" b="1" dirty="0" smtClean="0"/>
              <a:t>E</a:t>
            </a:r>
            <a:r>
              <a:rPr lang="zh-CN" altLang="en-US" sz="2800" b="1" dirty="0" smtClean="0"/>
              <a:t>实施置换</a:t>
            </a:r>
            <a:r>
              <a:rPr lang="en-US" altLang="zh-CN" sz="2800" b="1" dirty="0" smtClean="0"/>
              <a:t>s</a:t>
            </a:r>
            <a:r>
              <a:rPr lang="zh-CN" altLang="en-US" sz="2800" b="1" dirty="0" smtClean="0"/>
              <a:t>后得到的公式称为</a:t>
            </a:r>
            <a:r>
              <a:rPr lang="en-US" altLang="zh-CN" sz="2800" b="1" dirty="0" smtClean="0"/>
              <a:t>E</a:t>
            </a:r>
            <a:r>
              <a:rPr lang="zh-CN" altLang="en-US" sz="2800" b="1" dirty="0" smtClean="0"/>
              <a:t>的例，记作</a:t>
            </a:r>
            <a:r>
              <a:rPr lang="en-US" altLang="zh-CN" sz="2800" b="1" dirty="0" smtClean="0"/>
              <a:t>E</a:t>
            </a:r>
            <a:r>
              <a:rPr lang="en-US" altLang="zh-CN" sz="2800" b="1" baseline="-25000" dirty="0" smtClean="0"/>
              <a:t>s</a:t>
            </a:r>
            <a:r>
              <a:rPr lang="zh-CN" altLang="en-US" sz="2800" b="1" dirty="0" smtClean="0"/>
              <a:t>。</a:t>
            </a:r>
          </a:p>
          <a:p>
            <a:pPr lvl="1" eaLnBrk="1" hangingPunct="1">
              <a:buFontTx/>
              <a:buNone/>
            </a:pPr>
            <a:r>
              <a:rPr lang="zh-CN" altLang="en-US" sz="2800" b="1" dirty="0" smtClean="0"/>
              <a:t>例：</a:t>
            </a:r>
            <a:r>
              <a:rPr lang="en-US" altLang="zh-CN" sz="2800" b="1" dirty="0" smtClean="0"/>
              <a:t>s={z/x, A/y}, </a:t>
            </a:r>
            <a:r>
              <a:rPr lang="zh-CN" altLang="en-US" sz="2800" b="1" dirty="0" smtClean="0"/>
              <a:t>则：</a:t>
            </a:r>
          </a:p>
          <a:p>
            <a:pPr lvl="1" eaLnBrk="1" hangingPunct="1">
              <a:buFontTx/>
              <a:buNone/>
            </a:pPr>
            <a:r>
              <a:rPr lang="zh-CN" altLang="en-US" sz="2800" b="1" dirty="0" smtClean="0"/>
              <a:t>		   </a:t>
            </a:r>
            <a:r>
              <a:rPr lang="en-US" altLang="zh-CN" sz="2800" b="1" dirty="0" smtClean="0"/>
              <a:t>P[x, f(y), B]</a:t>
            </a:r>
            <a:r>
              <a:rPr lang="en-US" altLang="zh-CN" sz="2800" b="1" baseline="-25000" dirty="0" smtClean="0"/>
              <a:t>s</a:t>
            </a:r>
            <a:r>
              <a:rPr lang="en-US" altLang="zh-CN" sz="2800" b="1" dirty="0" smtClean="0"/>
              <a:t>=P[z, f(A), B]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08954E-A963-4CD5-A652-35A5DCF69279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82864"/>
            <a:ext cx="8229600" cy="559676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b="1" dirty="0" smtClean="0"/>
              <a:t>合一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	如果存在一个</a:t>
            </a:r>
            <a:r>
              <a:rPr lang="en-US" altLang="zh-CN" sz="2800" b="1" dirty="0" smtClean="0"/>
              <a:t>S</a:t>
            </a:r>
            <a:r>
              <a:rPr lang="zh-CN" altLang="en-US" sz="2800" b="1" dirty="0" smtClean="0"/>
              <a:t>置换，使得</a:t>
            </a:r>
            <a:r>
              <a:rPr lang="en-US" altLang="zh-CN" sz="2800" b="1" dirty="0" smtClean="0"/>
              <a:t>{</a:t>
            </a:r>
            <a:r>
              <a:rPr lang="en-US" altLang="zh-CN" sz="2800" b="1" dirty="0" err="1" smtClean="0"/>
              <a:t>E</a:t>
            </a:r>
            <a:r>
              <a:rPr lang="en-US" altLang="zh-CN" sz="2800" b="1" baseline="-25000" dirty="0" err="1" smtClean="0"/>
              <a:t>i</a:t>
            </a:r>
            <a:r>
              <a:rPr lang="en-US" altLang="zh-CN" sz="2800" b="1" dirty="0" smtClean="0"/>
              <a:t>}</a:t>
            </a:r>
            <a:r>
              <a:rPr lang="zh-CN" altLang="en-US" sz="2800" b="1" dirty="0" smtClean="0"/>
              <a:t>中             	</a:t>
            </a:r>
            <a:r>
              <a:rPr lang="en-US" altLang="zh-CN" sz="2800" b="1" dirty="0" smtClean="0"/>
              <a:t>E</a:t>
            </a:r>
            <a:r>
              <a:rPr lang="en-US" altLang="zh-CN" sz="2800" b="1" baseline="-25000" dirty="0" smtClean="0"/>
              <a:t>1s</a:t>
            </a:r>
            <a:r>
              <a:rPr lang="en-US" altLang="zh-CN" sz="2800" b="1" dirty="0" smtClean="0"/>
              <a:t>=E</a:t>
            </a:r>
            <a:r>
              <a:rPr lang="en-US" altLang="zh-CN" sz="2800" b="1" baseline="-25000" dirty="0" smtClean="0"/>
              <a:t>2s</a:t>
            </a:r>
            <a:r>
              <a:rPr lang="en-US" altLang="zh-CN" sz="2800" b="1" dirty="0" smtClean="0"/>
              <a:t>=E</a:t>
            </a:r>
            <a:r>
              <a:rPr lang="en-US" altLang="zh-CN" sz="2800" b="1" baseline="-25000" dirty="0" smtClean="0"/>
              <a:t>3s</a:t>
            </a:r>
            <a:r>
              <a:rPr lang="en-US" altLang="zh-CN" sz="2800" b="1" dirty="0" smtClean="0"/>
              <a:t>=…=</a:t>
            </a:r>
            <a:r>
              <a:rPr lang="en-US" altLang="zh-CN" sz="2800" b="1" dirty="0" err="1" smtClean="0"/>
              <a:t>E</a:t>
            </a:r>
            <a:r>
              <a:rPr lang="en-US" altLang="zh-CN" sz="2800" b="1" baseline="-25000" dirty="0" err="1" smtClean="0"/>
              <a:t>ns</a:t>
            </a:r>
            <a:r>
              <a:rPr lang="zh-CN" altLang="en-US" sz="2800" b="1" dirty="0" smtClean="0"/>
              <a:t>，                               </a:t>
            </a:r>
            <a:endParaRPr lang="en-US" altLang="zh-CN" sz="28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则称</a:t>
            </a:r>
            <a:r>
              <a:rPr lang="en-US" altLang="zh-CN" sz="2800" b="1" dirty="0" smtClean="0"/>
              <a:t>{</a:t>
            </a:r>
            <a:r>
              <a:rPr lang="en-US" altLang="zh-CN" sz="2800" b="1" dirty="0" err="1" smtClean="0"/>
              <a:t>E</a:t>
            </a:r>
            <a:r>
              <a:rPr lang="en-US" altLang="zh-CN" sz="2800" b="1" baseline="-25000" dirty="0" err="1" smtClean="0"/>
              <a:t>i</a:t>
            </a:r>
            <a:r>
              <a:rPr lang="en-US" altLang="zh-CN" sz="2800" b="1" dirty="0" smtClean="0"/>
              <a:t>}</a:t>
            </a:r>
            <a:r>
              <a:rPr lang="zh-CN" altLang="zh-CN" sz="2800" b="1" dirty="0" smtClean="0"/>
              <a:t>是可合一的。</a:t>
            </a:r>
            <a:r>
              <a:rPr lang="en-US" altLang="zh-CN" sz="2800" b="1" dirty="0" smtClean="0"/>
              <a:t>S</a:t>
            </a:r>
            <a:r>
              <a:rPr lang="zh-CN" altLang="zh-CN" sz="2800" b="1" dirty="0" smtClean="0"/>
              <a:t>为{</a:t>
            </a:r>
            <a:r>
              <a:rPr lang="en-US" altLang="zh-CN" sz="2800" b="1" dirty="0" err="1" smtClean="0"/>
              <a:t>E</a:t>
            </a:r>
            <a:r>
              <a:rPr lang="en-US" altLang="zh-CN" sz="2800" b="1" baseline="-25000" dirty="0" err="1" smtClean="0"/>
              <a:t>i</a:t>
            </a:r>
            <a:r>
              <a:rPr lang="en-US" altLang="zh-CN" sz="2800" b="1" dirty="0" smtClean="0"/>
              <a:t>}</a:t>
            </a:r>
            <a:r>
              <a:rPr lang="zh-CN" altLang="zh-CN" sz="2800" b="1" dirty="0" smtClean="0"/>
              <a:t>的合一者。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zh-CN" sz="2800" b="1" dirty="0" smtClean="0"/>
              <a:t>例：{</a:t>
            </a:r>
            <a:r>
              <a:rPr lang="en-US" altLang="zh-CN" sz="2800" b="1" dirty="0" smtClean="0"/>
              <a:t>P(x, f(y), B), P(z, f(B), B)}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  </a:t>
            </a:r>
            <a:r>
              <a:rPr lang="zh-CN" altLang="en-US" sz="2800" b="1" dirty="0" smtClean="0"/>
              <a:t>置换</a:t>
            </a:r>
            <a:r>
              <a:rPr lang="en-US" altLang="zh-CN" sz="2800" b="1" dirty="0" smtClean="0"/>
              <a:t>s={A/x, B/y, A/z}</a:t>
            </a:r>
            <a:r>
              <a:rPr lang="zh-CN" altLang="en-US" sz="2800" b="1" dirty="0" smtClean="0"/>
              <a:t>是一个合一者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因为：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	 </a:t>
            </a:r>
            <a:r>
              <a:rPr lang="en-US" altLang="zh-CN" sz="2800" b="1" dirty="0" smtClean="0"/>
              <a:t>P(x, f(y), B)</a:t>
            </a:r>
            <a:r>
              <a:rPr lang="en-US" altLang="zh-CN" sz="2800" b="1" baseline="-25000" dirty="0" smtClean="0"/>
              <a:t>s</a:t>
            </a:r>
            <a:r>
              <a:rPr lang="en-US" altLang="zh-CN" sz="2800" b="1" dirty="0" smtClean="0"/>
              <a:t>= P(A, f(B), B)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	 P(z, f(B), B)</a:t>
            </a:r>
            <a:r>
              <a:rPr lang="en-US" altLang="zh-CN" sz="2800" b="1" baseline="-25000" dirty="0" smtClean="0"/>
              <a:t>s</a:t>
            </a:r>
            <a:r>
              <a:rPr lang="en-US" altLang="zh-CN" sz="2800" b="1" dirty="0" smtClean="0"/>
              <a:t>= P(A, f(B), B)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	</a:t>
            </a:r>
            <a:r>
              <a:rPr lang="zh-CN" altLang="en-US" sz="2800" b="1" dirty="0" smtClean="0"/>
              <a:t>置换</a:t>
            </a:r>
            <a:r>
              <a:rPr lang="en-US" altLang="zh-CN" sz="2800" b="1" dirty="0" smtClean="0"/>
              <a:t>s={z/x, B/y}</a:t>
            </a:r>
            <a:r>
              <a:rPr lang="zh-CN" altLang="en-US" sz="2800" b="1" dirty="0" smtClean="0"/>
              <a:t>和置换</a:t>
            </a:r>
            <a:r>
              <a:rPr lang="en-US" altLang="zh-CN" sz="2800" b="1" dirty="0" smtClean="0"/>
              <a:t>s={x/z, B/y}</a:t>
            </a:r>
            <a:r>
              <a:rPr lang="zh-CN" altLang="en-US" sz="2800" b="1" dirty="0" smtClean="0"/>
              <a:t>也都是这两个谓词公式的合一者。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结论：合一者不唯一。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A21DCC-3087-44A6-BB8B-4DA9EE3E0E07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25215"/>
            <a:ext cx="7772400" cy="5754414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3200" b="1" dirty="0" smtClean="0"/>
              <a:t>最一般合一者（</a:t>
            </a:r>
            <a:r>
              <a:rPr lang="en-US" altLang="zh-CN" sz="3200" b="1" dirty="0" err="1" smtClean="0"/>
              <a:t>mgu</a:t>
            </a:r>
            <a:r>
              <a:rPr lang="zh-CN" altLang="en-US" sz="3200" b="1" dirty="0" smtClean="0"/>
              <a:t>）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200" b="1" dirty="0" smtClean="0"/>
              <a:t>	置换最少，限制最少，产生的例最具一般性。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200" b="1" dirty="0" smtClean="0"/>
              <a:t>	如前面的例子：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zh-CN" sz="3200" b="1" dirty="0" smtClean="0"/>
              <a:t>	{</a:t>
            </a:r>
            <a:r>
              <a:rPr lang="en-US" altLang="zh-CN" sz="3200" b="1" dirty="0" smtClean="0"/>
              <a:t>P(x, f(y), B), P(z, f(B), B)}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3200" b="1" dirty="0" smtClean="0"/>
              <a:t>	</a:t>
            </a:r>
            <a:r>
              <a:rPr lang="zh-CN" altLang="en-US" sz="3200" b="1" dirty="0" smtClean="0"/>
              <a:t>对于置换</a:t>
            </a:r>
            <a:r>
              <a:rPr lang="en-US" altLang="en-US" sz="3200" b="1" dirty="0" smtClean="0"/>
              <a:t>{</a:t>
            </a:r>
            <a:r>
              <a:rPr lang="en-US" altLang="zh-CN" sz="3200" b="1" dirty="0" smtClean="0"/>
              <a:t>A/x, B/y, A/z}</a:t>
            </a:r>
            <a:r>
              <a:rPr lang="zh-CN" altLang="en-US" sz="3200" b="1" dirty="0" smtClean="0"/>
              <a:t>，产生的例是：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200" b="1" dirty="0" smtClean="0"/>
              <a:t>		</a:t>
            </a:r>
            <a:r>
              <a:rPr lang="en-US" altLang="zh-CN" sz="3200" b="1" dirty="0" smtClean="0"/>
              <a:t>P(A, f(B), B)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3200" b="1" dirty="0" smtClean="0"/>
              <a:t>	</a:t>
            </a:r>
            <a:r>
              <a:rPr lang="zh-CN" altLang="en-US" sz="3200" b="1" dirty="0" smtClean="0"/>
              <a:t>对于置换</a:t>
            </a:r>
            <a:r>
              <a:rPr lang="en-US" altLang="en-US" sz="3200" b="1" dirty="0" smtClean="0"/>
              <a:t>={</a:t>
            </a:r>
            <a:r>
              <a:rPr lang="en-US" altLang="zh-CN" sz="3200" b="1" dirty="0" smtClean="0"/>
              <a:t>z/x, B/y}</a:t>
            </a:r>
            <a:r>
              <a:rPr lang="zh-CN" altLang="en-US" sz="3200" b="1" dirty="0" smtClean="0"/>
              <a:t>，产生的例是：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200" b="1" dirty="0" smtClean="0"/>
              <a:t>		</a:t>
            </a:r>
            <a:r>
              <a:rPr lang="en-US" altLang="zh-CN" sz="3200" b="1" dirty="0" smtClean="0"/>
              <a:t>P(z, f(B), B)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200" b="1" dirty="0" err="1" smtClean="0"/>
              <a:t>mgu</a:t>
            </a:r>
            <a:r>
              <a:rPr lang="zh-CN" altLang="zh-CN" sz="3200" b="1" dirty="0" smtClean="0"/>
              <a:t>也不是唯一的。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ACEB5F-5EA7-42F3-B015-F78FF079686E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合一算法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77462"/>
            <a:ext cx="7772400" cy="56519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/>
              <a:t>例：</a:t>
            </a:r>
            <a:r>
              <a:rPr lang="en-US" altLang="zh-CN" sz="2400" b="1" dirty="0" smtClean="0"/>
              <a:t>{P(x, x,  z), P(f(y), f(B), y)}</a:t>
            </a:r>
            <a:endParaRPr lang="en-US" altLang="zh-CN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/>
              <a:t>	</a:t>
            </a:r>
            <a:r>
              <a:rPr lang="zh-CN" altLang="en-US" sz="2400" b="1" dirty="0" smtClean="0"/>
              <a:t>前缀表示：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400" b="1" dirty="0" smtClean="0"/>
              <a:t>		</a:t>
            </a:r>
            <a:r>
              <a:rPr lang="en-US" altLang="zh-CN" sz="2400" b="1" dirty="0" smtClean="0"/>
              <a:t>(P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x</a:t>
            </a:r>
            <a:r>
              <a:rPr lang="en-US" altLang="zh-CN" sz="2400" b="1" dirty="0" smtClean="0"/>
              <a:t>       </a:t>
            </a:r>
            <a:r>
              <a:rPr lang="en-US" altLang="zh-CN" sz="2400" b="1" dirty="0" err="1" smtClean="0"/>
              <a:t>x</a:t>
            </a:r>
            <a:r>
              <a:rPr lang="en-US" altLang="zh-CN" sz="2400" b="1" dirty="0" smtClean="0"/>
              <a:t>     z)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 dirty="0" smtClean="0"/>
              <a:t>		(P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(f  y)</a:t>
            </a:r>
            <a:r>
              <a:rPr lang="en-US" altLang="zh-CN" sz="2400" b="1" dirty="0" smtClean="0"/>
              <a:t> (f  B) y)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 dirty="0" smtClean="0"/>
              <a:t>		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置换：{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(f  y)/x}</a:t>
            </a:r>
            <a:r>
              <a:rPr lang="en-US" altLang="zh-CN" sz="2400" b="1" dirty="0" smtClean="0"/>
              <a:t> 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 dirty="0" smtClean="0"/>
              <a:t>		(P (f  y) (f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y</a:t>
            </a:r>
            <a:r>
              <a:rPr lang="en-US" altLang="zh-CN" sz="2400" b="1" dirty="0" smtClean="0"/>
              <a:t>)     z)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 dirty="0" smtClean="0"/>
              <a:t>		(P (f  y) (f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</a:t>
            </a:r>
            <a:r>
              <a:rPr lang="en-US" altLang="zh-CN" sz="2400" b="1" dirty="0" smtClean="0"/>
              <a:t>)    y)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		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置换：{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B/y},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并使得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{(f  B)/x}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 dirty="0" smtClean="0"/>
              <a:t>		(P (f  B) (f  B)    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z</a:t>
            </a:r>
            <a:r>
              <a:rPr lang="en-US" altLang="zh-CN" sz="2400" b="1" dirty="0" smtClean="0"/>
              <a:t>)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 dirty="0" smtClean="0"/>
              <a:t>		(P (f  B) (f  B)   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B</a:t>
            </a:r>
            <a:r>
              <a:rPr lang="en-US" altLang="zh-CN" sz="2400" b="1" dirty="0" smtClean="0"/>
              <a:t>)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 dirty="0" smtClean="0"/>
              <a:t>		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置换：{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B/z}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		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得到置换：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{(f  B)/x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B/y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B/z}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		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置换后的结果：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400" b="1" dirty="0" smtClean="0"/>
              <a:t>(P (f  B) (f  B)    B)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b="1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400" b="1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3B1D5F-921C-4CC1-8CE5-5BBFBDB88482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谓词逻辑的归结方法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35052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对于子句</a:t>
            </a:r>
            <a:r>
              <a:rPr lang="en-US" altLang="zh-CN" sz="3200" b="1" dirty="0" smtClean="0"/>
              <a:t>C</a:t>
            </a:r>
            <a:r>
              <a:rPr lang="en-US" altLang="zh-CN" sz="3200" b="1" baseline="-25000" dirty="0" smtClean="0"/>
              <a:t>1</a:t>
            </a:r>
            <a:r>
              <a:rPr lang="en-US" altLang="zh-CN" sz="3200" b="1" dirty="0" smtClean="0">
                <a:sym typeface="Symbol" pitchFamily="18" charset="2"/>
              </a:rPr>
              <a:t>L</a:t>
            </a:r>
            <a:r>
              <a:rPr lang="en-US" altLang="zh-CN" sz="3200" b="1" baseline="-25000" dirty="0" smtClean="0">
                <a:sym typeface="Symbol" pitchFamily="18" charset="2"/>
              </a:rPr>
              <a:t>1</a:t>
            </a:r>
            <a:r>
              <a:rPr lang="zh-CN" altLang="zh-CN" sz="3200" b="1" dirty="0" smtClean="0">
                <a:sym typeface="Symbol" pitchFamily="18" charset="2"/>
              </a:rPr>
              <a:t>和</a:t>
            </a:r>
            <a:r>
              <a:rPr lang="en-US" altLang="zh-CN" sz="3200" b="1" dirty="0" smtClean="0">
                <a:sym typeface="Symbol" pitchFamily="18" charset="2"/>
              </a:rPr>
              <a:t>C</a:t>
            </a:r>
            <a:r>
              <a:rPr lang="en-US" altLang="zh-CN" sz="3200" b="1" baseline="-25000" dirty="0" smtClean="0">
                <a:sym typeface="Symbol" pitchFamily="18" charset="2"/>
              </a:rPr>
              <a:t>2</a:t>
            </a:r>
            <a:r>
              <a:rPr lang="en-US" altLang="zh-CN" sz="3200" b="1" dirty="0" smtClean="0">
                <a:sym typeface="Symbol" pitchFamily="18" charset="2"/>
              </a:rPr>
              <a:t>L</a:t>
            </a:r>
            <a:r>
              <a:rPr lang="en-US" altLang="zh-CN" sz="3200" b="1" baseline="-25000" dirty="0" smtClean="0">
                <a:sym typeface="Symbol" pitchFamily="18" charset="2"/>
              </a:rPr>
              <a:t>2</a:t>
            </a:r>
            <a:r>
              <a:rPr lang="zh-CN" altLang="en-US" sz="3200" b="1" dirty="0" smtClean="0">
                <a:sym typeface="Symbol" pitchFamily="18" charset="2"/>
              </a:rPr>
              <a:t>，如果</a:t>
            </a:r>
            <a:r>
              <a:rPr lang="en-US" altLang="zh-CN" sz="3200" b="1" dirty="0" smtClean="0">
                <a:sym typeface="Symbol" pitchFamily="18" charset="2"/>
              </a:rPr>
              <a:t>L</a:t>
            </a:r>
            <a:r>
              <a:rPr lang="en-US" altLang="zh-CN" sz="3200" b="1" baseline="-25000" dirty="0" smtClean="0">
                <a:sym typeface="Symbol" pitchFamily="18" charset="2"/>
              </a:rPr>
              <a:t>1</a:t>
            </a:r>
            <a:r>
              <a:rPr lang="zh-CN" altLang="en-US" sz="3200" b="1" dirty="0" smtClean="0">
                <a:sym typeface="Symbol" pitchFamily="18" charset="2"/>
              </a:rPr>
              <a:t>与</a:t>
            </a:r>
            <a:r>
              <a:rPr lang="en-US" altLang="zh-CN" sz="3200" b="1" dirty="0" smtClean="0">
                <a:sym typeface="Symbol" pitchFamily="18" charset="2"/>
              </a:rPr>
              <a:t>~L</a:t>
            </a:r>
            <a:r>
              <a:rPr lang="en-US" altLang="zh-CN" sz="3200" b="1" baseline="-25000" dirty="0" smtClean="0">
                <a:sym typeface="Symbol" pitchFamily="18" charset="2"/>
              </a:rPr>
              <a:t>2</a:t>
            </a:r>
            <a:r>
              <a:rPr lang="zh-CN" altLang="en-US" sz="3200" b="1" dirty="0" smtClean="0">
                <a:sym typeface="Symbol" pitchFamily="18" charset="2"/>
              </a:rPr>
              <a:t>可合一，且</a:t>
            </a:r>
            <a:r>
              <a:rPr lang="en-US" altLang="zh-CN" sz="3200" b="1" dirty="0" smtClean="0">
                <a:sym typeface="Symbol" pitchFamily="18" charset="2"/>
              </a:rPr>
              <a:t>S</a:t>
            </a:r>
            <a:r>
              <a:rPr lang="zh-CN" altLang="en-US" sz="3200" b="1" dirty="0" smtClean="0">
                <a:sym typeface="Symbol" pitchFamily="18" charset="2"/>
              </a:rPr>
              <a:t>是其合一者，则</a:t>
            </a:r>
            <a:r>
              <a:rPr lang="en-US" altLang="zh-CN" sz="3200" b="1" dirty="0" smtClean="0">
                <a:sym typeface="Symbol" pitchFamily="18" charset="2"/>
              </a:rPr>
              <a:t>(C</a:t>
            </a:r>
            <a:r>
              <a:rPr lang="en-US" altLang="zh-CN" sz="3200" b="1" baseline="-25000" dirty="0" smtClean="0">
                <a:sym typeface="Symbol" pitchFamily="18" charset="2"/>
              </a:rPr>
              <a:t>1</a:t>
            </a:r>
            <a:r>
              <a:rPr lang="en-US" altLang="zh-CN" sz="3200" b="1" dirty="0" smtClean="0">
                <a:sym typeface="Symbol" pitchFamily="18" charset="2"/>
              </a:rPr>
              <a:t>C</a:t>
            </a:r>
            <a:r>
              <a:rPr lang="en-US" altLang="zh-CN" sz="3200" b="1" baseline="-25000" dirty="0" smtClean="0">
                <a:sym typeface="Symbol" pitchFamily="18" charset="2"/>
              </a:rPr>
              <a:t>2</a:t>
            </a:r>
            <a:r>
              <a:rPr lang="en-US" altLang="zh-CN" sz="3200" b="1" dirty="0" smtClean="0">
                <a:sym typeface="Symbol" pitchFamily="18" charset="2"/>
              </a:rPr>
              <a:t>)</a:t>
            </a:r>
            <a:r>
              <a:rPr lang="en-US" altLang="zh-CN" sz="3200" b="1" baseline="-25000" dirty="0" smtClean="0">
                <a:sym typeface="Symbol" pitchFamily="18" charset="2"/>
              </a:rPr>
              <a:t>S</a:t>
            </a:r>
            <a:r>
              <a:rPr lang="zh-CN" altLang="zh-CN" sz="3200" b="1" dirty="0" smtClean="0">
                <a:sym typeface="Symbol" pitchFamily="18" charset="2"/>
              </a:rPr>
              <a:t>是其归结式。</a:t>
            </a:r>
          </a:p>
          <a:p>
            <a:pPr eaLnBrk="1" hangingPunct="1"/>
            <a:r>
              <a:rPr lang="zh-CN" altLang="en-US" sz="3200" b="1" dirty="0" smtClean="0">
                <a:sym typeface="Symbol" pitchFamily="18" charset="2"/>
              </a:rPr>
              <a:t>例： </a:t>
            </a:r>
            <a:r>
              <a:rPr lang="en-US" altLang="zh-CN" sz="3200" b="1" dirty="0" smtClean="0"/>
              <a:t>P(x)</a:t>
            </a:r>
            <a:r>
              <a:rPr lang="en-US" altLang="zh-CN" sz="3200" b="1" dirty="0" smtClean="0">
                <a:sym typeface="Symbol" pitchFamily="18" charset="2"/>
              </a:rPr>
              <a:t>Q(y)</a:t>
            </a:r>
            <a:r>
              <a:rPr lang="en-US" altLang="zh-CN" sz="3200" b="1" dirty="0" smtClean="0"/>
              <a:t>,   ~P(f(z))</a:t>
            </a:r>
            <a:r>
              <a:rPr lang="en-US" altLang="zh-CN" sz="3200" b="1" dirty="0" smtClean="0">
                <a:sym typeface="Symbol" pitchFamily="18" charset="2"/>
              </a:rPr>
              <a:t>R(z)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>
                <a:sym typeface="Symbol" pitchFamily="18" charset="2"/>
              </a:rPr>
              <a:t>		   =&gt; Q(y)R(z)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86EB0C-F92C-41F0-BCD7-5B57B7BA6693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mtClean="0"/>
              <a:t>归结举例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82414"/>
            <a:ext cx="7772400" cy="491358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b="1" dirty="0" smtClean="0"/>
              <a:t>设公理集：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b="1" dirty="0" smtClean="0"/>
              <a:t>	</a:t>
            </a:r>
            <a:r>
              <a:rPr lang="en-US" altLang="zh-CN" sz="3200" b="1" dirty="0" smtClean="0"/>
              <a:t>(</a:t>
            </a:r>
            <a:r>
              <a:rPr lang="en-US" altLang="zh-CN" sz="3200" b="1" dirty="0" smtClean="0">
                <a:sym typeface="Symbol" pitchFamily="18" charset="2"/>
              </a:rPr>
              <a:t>x)(R(x)L(x))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 smtClean="0">
                <a:sym typeface="Symbol" pitchFamily="18" charset="2"/>
              </a:rPr>
              <a:t>	(x)(D(x)~L(x))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 smtClean="0">
                <a:sym typeface="Symbol" pitchFamily="18" charset="2"/>
              </a:rPr>
              <a:t>	(x)(D(x)I(x))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b="1" dirty="0" smtClean="0">
                <a:sym typeface="Symbol" pitchFamily="18" charset="2"/>
              </a:rPr>
              <a:t>求证： </a:t>
            </a:r>
            <a:r>
              <a:rPr lang="en-US" altLang="zh-CN" sz="3200" b="1" dirty="0" smtClean="0">
                <a:sym typeface="Symbol" pitchFamily="18" charset="2"/>
              </a:rPr>
              <a:t>(x)(I(x)~R(x))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b="1" dirty="0" smtClean="0">
                <a:sym typeface="Symbol" pitchFamily="18" charset="2"/>
              </a:rPr>
              <a:t>化子句集：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b="1" dirty="0" smtClean="0">
                <a:sym typeface="Symbol" pitchFamily="18" charset="2"/>
              </a:rPr>
              <a:t> </a:t>
            </a:r>
            <a:r>
              <a:rPr lang="zh-CN" altLang="en-US" sz="3200" b="1" dirty="0" smtClean="0"/>
              <a:t>	 </a:t>
            </a:r>
            <a:r>
              <a:rPr lang="en-US" altLang="zh-CN" sz="3200" b="1" dirty="0" smtClean="0"/>
              <a:t>(</a:t>
            </a:r>
            <a:r>
              <a:rPr lang="en-US" altLang="zh-CN" sz="3200" b="1" dirty="0" smtClean="0">
                <a:sym typeface="Symbol" pitchFamily="18" charset="2"/>
              </a:rPr>
              <a:t>x)(R(x)L(x))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 smtClean="0">
                <a:sym typeface="Symbol" pitchFamily="18" charset="2"/>
              </a:rPr>
              <a:t>=&gt; </a:t>
            </a:r>
            <a:r>
              <a:rPr lang="en-US" altLang="zh-CN" sz="3200" b="1" dirty="0" smtClean="0"/>
              <a:t>(</a:t>
            </a:r>
            <a:r>
              <a:rPr lang="en-US" altLang="zh-CN" sz="3200" b="1" dirty="0" smtClean="0">
                <a:sym typeface="Symbol" pitchFamily="18" charset="2"/>
              </a:rPr>
              <a:t>x)(~R(x)L(x))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 smtClean="0">
                <a:sym typeface="Symbol" pitchFamily="18" charset="2"/>
              </a:rPr>
              <a:t>=&gt; ~R(x)L(x)                          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D9CD5B-424B-40AB-A935-F3AB5FB27F90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67102"/>
            <a:ext cx="7772400" cy="522889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sym typeface="Symbol" pitchFamily="18" charset="2"/>
              </a:rPr>
              <a:t>	   </a:t>
            </a:r>
            <a:r>
              <a:rPr lang="en-US" altLang="zh-CN" sz="3200" b="1" dirty="0" smtClean="0">
                <a:sym typeface="Symbol" pitchFamily="18" charset="2"/>
              </a:rPr>
              <a:t> (x)(D(x)~L(x))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>
                <a:sym typeface="Symbol" pitchFamily="18" charset="2"/>
              </a:rPr>
              <a:t>=&gt; (x)(~D(x)~L(x))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>
                <a:sym typeface="Symbol" pitchFamily="18" charset="2"/>
              </a:rPr>
              <a:t>=&gt; ~D(x)~L(x)                             (2)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3200" b="1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>
                <a:sym typeface="Symbol" pitchFamily="18" charset="2"/>
              </a:rPr>
              <a:t>	 (x)(D(x)I(x))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>
                <a:sym typeface="Symbol" pitchFamily="18" charset="2"/>
              </a:rPr>
              <a:t>=&gt; D(A)I(A)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>
                <a:sym typeface="Symbol" pitchFamily="18" charset="2"/>
              </a:rPr>
              <a:t>=&gt; D(A)                                             (3)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>
                <a:sym typeface="Symbol" pitchFamily="18" charset="2"/>
              </a:rPr>
              <a:t>	  I(A)                                                 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90592A-1BB6-4959-995C-751C942BA42C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5.1 </a:t>
            </a:r>
            <a:r>
              <a:rPr lang="zh-CN" altLang="en-US" dirty="0" smtClean="0"/>
              <a:t>归结原理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429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归结原理是一种定理证明方法，</a:t>
            </a:r>
            <a:r>
              <a:rPr lang="en-US" altLang="zh-CN" sz="3200" b="1" dirty="0" smtClean="0"/>
              <a:t>1965</a:t>
            </a:r>
            <a:r>
              <a:rPr lang="zh-CN" altLang="en-US" sz="3200" b="1" dirty="0" smtClean="0"/>
              <a:t>年由</a:t>
            </a:r>
            <a:r>
              <a:rPr lang="en-US" altLang="zh-CN" sz="3200" b="1" dirty="0" smtClean="0"/>
              <a:t>Robinson</a:t>
            </a:r>
            <a:r>
              <a:rPr lang="zh-CN" altLang="en-US" sz="3200" b="1" dirty="0" smtClean="0"/>
              <a:t>提出，从理论上解决了定理证明问题。</a:t>
            </a:r>
          </a:p>
          <a:p>
            <a:pPr eaLnBrk="1" hangingPunct="1"/>
            <a:r>
              <a:rPr lang="zh-CN" altLang="en-US" sz="3200" b="1" dirty="0" smtClean="0"/>
              <a:t>归结原理的提出，对机器定理证明问题起到了推动作用。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8A50EF-339A-42EA-9068-A8184E622FF5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76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56742"/>
            <a:ext cx="7772400" cy="5722886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800" b="1" dirty="0" smtClean="0"/>
              <a:t>目标求反：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3200" b="1" dirty="0" smtClean="0"/>
              <a:t>	 </a:t>
            </a:r>
            <a:r>
              <a:rPr lang="en-US" altLang="zh-CN" sz="3200" b="1" dirty="0" smtClean="0"/>
              <a:t>~</a:t>
            </a:r>
            <a:r>
              <a:rPr lang="en-US" altLang="zh-CN" sz="3200" b="1" dirty="0" smtClean="0">
                <a:sym typeface="Symbol" pitchFamily="18" charset="2"/>
              </a:rPr>
              <a:t>(x)(I(x)~R(x))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3200" b="1" dirty="0" smtClean="0">
                <a:sym typeface="Symbol" pitchFamily="18" charset="2"/>
              </a:rPr>
              <a:t>=&gt; (x)~(I(x)~R(x))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3200" b="1" dirty="0" smtClean="0">
                <a:sym typeface="Symbol" pitchFamily="18" charset="2"/>
              </a:rPr>
              <a:t>=&gt; (x)(~I(x)R(x))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3200" b="1" dirty="0" smtClean="0">
                <a:sym typeface="Symbol" pitchFamily="18" charset="2"/>
              </a:rPr>
              <a:t>=&gt; ~I(x)R(x)                                  (5)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zh-CN" sz="2800" b="1" dirty="0" smtClean="0">
                <a:sym typeface="Symbol" pitchFamily="18" charset="2"/>
              </a:rPr>
              <a:t>换名后得字句集：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3200" b="1" dirty="0" smtClean="0">
                <a:sym typeface="Symbol" pitchFamily="18" charset="2"/>
              </a:rPr>
              <a:t>	</a:t>
            </a:r>
            <a:r>
              <a:rPr lang="en-US" altLang="zh-CN" sz="3200" b="1" dirty="0" smtClean="0">
                <a:sym typeface="Symbol" pitchFamily="18" charset="2"/>
              </a:rPr>
              <a:t>~R(x</a:t>
            </a:r>
            <a:r>
              <a:rPr lang="en-US" altLang="zh-CN" sz="3200" b="1" baseline="-25000" dirty="0" smtClean="0">
                <a:sym typeface="Symbol" pitchFamily="18" charset="2"/>
              </a:rPr>
              <a:t>1</a:t>
            </a:r>
            <a:r>
              <a:rPr lang="en-US" altLang="zh-CN" sz="3200" b="1" dirty="0" smtClean="0">
                <a:sym typeface="Symbol" pitchFamily="18" charset="2"/>
              </a:rPr>
              <a:t>)L(x</a:t>
            </a:r>
            <a:r>
              <a:rPr lang="en-US" altLang="zh-CN" sz="3200" b="1" baseline="-25000" dirty="0" smtClean="0">
                <a:sym typeface="Symbol" pitchFamily="18" charset="2"/>
              </a:rPr>
              <a:t>1</a:t>
            </a:r>
            <a:r>
              <a:rPr lang="en-US" altLang="zh-CN" sz="3200" b="1" dirty="0" smtClean="0">
                <a:sym typeface="Symbol" pitchFamily="18" charset="2"/>
              </a:rPr>
              <a:t>)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3200" b="1" dirty="0" smtClean="0">
                <a:sym typeface="Symbol" pitchFamily="18" charset="2"/>
              </a:rPr>
              <a:t>	~D(x</a:t>
            </a:r>
            <a:r>
              <a:rPr lang="en-US" altLang="zh-CN" sz="3200" b="1" baseline="-25000" dirty="0" smtClean="0">
                <a:sym typeface="Symbol" pitchFamily="18" charset="2"/>
              </a:rPr>
              <a:t>2</a:t>
            </a:r>
            <a:r>
              <a:rPr lang="en-US" altLang="zh-CN" sz="3200" b="1" dirty="0" smtClean="0">
                <a:sym typeface="Symbol" pitchFamily="18" charset="2"/>
              </a:rPr>
              <a:t>)~L(x</a:t>
            </a:r>
            <a:r>
              <a:rPr lang="en-US" altLang="zh-CN" sz="3200" b="1" baseline="-25000" dirty="0" smtClean="0">
                <a:sym typeface="Symbol" pitchFamily="18" charset="2"/>
              </a:rPr>
              <a:t>2</a:t>
            </a:r>
            <a:r>
              <a:rPr lang="en-US" altLang="zh-CN" sz="3200" b="1" dirty="0" smtClean="0">
                <a:sym typeface="Symbol" pitchFamily="18" charset="2"/>
              </a:rPr>
              <a:t>)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3200" b="1" dirty="0" smtClean="0">
                <a:sym typeface="Symbol" pitchFamily="18" charset="2"/>
              </a:rPr>
              <a:t>	D(A) 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3200" b="1" dirty="0" smtClean="0">
                <a:sym typeface="Symbol" pitchFamily="18" charset="2"/>
              </a:rPr>
              <a:t>    I(A)                                           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3200" b="1" dirty="0" smtClean="0">
                <a:sym typeface="Symbol" pitchFamily="18" charset="2"/>
              </a:rPr>
              <a:t>    ~I(x</a:t>
            </a:r>
            <a:r>
              <a:rPr lang="en-US" altLang="zh-CN" sz="3200" b="1" baseline="-25000" dirty="0" smtClean="0">
                <a:sym typeface="Symbol" pitchFamily="18" charset="2"/>
              </a:rPr>
              <a:t>5</a:t>
            </a:r>
            <a:r>
              <a:rPr lang="en-US" altLang="zh-CN" sz="3200" b="1" dirty="0" smtClean="0">
                <a:sym typeface="Symbol" pitchFamily="18" charset="2"/>
              </a:rPr>
              <a:t>)R(x</a:t>
            </a:r>
            <a:r>
              <a:rPr lang="en-US" altLang="zh-CN" sz="3200" b="1" baseline="-25000" dirty="0" smtClean="0">
                <a:sym typeface="Symbol" pitchFamily="18" charset="2"/>
              </a:rPr>
              <a:t>5</a:t>
            </a:r>
            <a:r>
              <a:rPr lang="en-US" altLang="zh-CN" sz="3200" b="1" dirty="0" smtClean="0">
                <a:sym typeface="Symbol" pitchFamily="18" charset="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b="1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F3D97B-73E5-4CB4-AA9F-278195D1B61F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例题的归结树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852" y="1321672"/>
            <a:ext cx="2971800" cy="5029200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	~R(x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)L(x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	~D(x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)~L(x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	D(A) 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    I(A)                                           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    ~I(x</a:t>
            </a:r>
            <a:r>
              <a:rPr lang="en-US" altLang="zh-CN" sz="2800" b="1" baseline="-25000" dirty="0" smtClean="0">
                <a:sym typeface="Symbol" pitchFamily="18" charset="2"/>
              </a:rPr>
              <a:t>5</a:t>
            </a:r>
            <a:r>
              <a:rPr lang="en-US" altLang="zh-CN" sz="2800" b="1" dirty="0" smtClean="0">
                <a:sym typeface="Symbol" pitchFamily="18" charset="2"/>
              </a:rPr>
              <a:t>)R(x</a:t>
            </a:r>
            <a:r>
              <a:rPr lang="en-US" altLang="zh-CN" sz="2800" b="1" baseline="-25000" dirty="0" smtClean="0">
                <a:sym typeface="Symbol" pitchFamily="18" charset="2"/>
              </a:rPr>
              <a:t>5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789432" y="1298545"/>
            <a:ext cx="63511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chemeClr val="tx2"/>
                </a:solidFill>
                <a:sym typeface="Symbol" pitchFamily="18" charset="2"/>
              </a:rPr>
              <a:t>I(A)</a:t>
            </a:r>
            <a:endParaRPr lang="en-US" altLang="zh-CN" sz="2000" b="1" dirty="0">
              <a:sym typeface="Symbol" pitchFamily="18" charset="2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794215" y="1311245"/>
            <a:ext cx="1641796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chemeClr val="tx2"/>
                </a:solidFill>
                <a:sym typeface="Symbol" pitchFamily="18" charset="2"/>
              </a:rPr>
              <a:t>~I(x</a:t>
            </a:r>
            <a:r>
              <a:rPr lang="en-US" altLang="zh-CN" sz="2000" b="1" baseline="-25000" dirty="0">
                <a:solidFill>
                  <a:schemeClr val="tx2"/>
                </a:solidFill>
                <a:sym typeface="Symbol" pitchFamily="18" charset="2"/>
              </a:rPr>
              <a:t>5</a:t>
            </a:r>
            <a:r>
              <a:rPr lang="en-US" altLang="zh-CN" sz="2000" b="1" dirty="0">
                <a:solidFill>
                  <a:schemeClr val="tx2"/>
                </a:solidFill>
                <a:sym typeface="Symbol" pitchFamily="18" charset="2"/>
              </a:rPr>
              <a:t>)</a:t>
            </a:r>
            <a:r>
              <a:rPr lang="en-US" altLang="zh-CN" sz="2000" b="1" dirty="0">
                <a:sym typeface="Symbol" pitchFamily="18" charset="2"/>
              </a:rPr>
              <a:t>R(x</a:t>
            </a:r>
            <a:r>
              <a:rPr lang="en-US" altLang="zh-CN" sz="2000" b="1" baseline="-25000" dirty="0">
                <a:sym typeface="Symbol" pitchFamily="18" charset="2"/>
              </a:rPr>
              <a:t>5</a:t>
            </a:r>
            <a:r>
              <a:rPr lang="en-US" altLang="zh-CN" sz="2000" b="1" dirty="0">
                <a:sym typeface="Symbol" pitchFamily="18" charset="2"/>
              </a:rPr>
              <a:t>)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5105400" y="16891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flipH="1">
            <a:off x="5791200" y="16891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5465858" y="2530445"/>
            <a:ext cx="76816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chemeClr val="tx2"/>
                </a:solidFill>
                <a:sym typeface="Symbol" pitchFamily="18" charset="2"/>
              </a:rPr>
              <a:t>R(A)</a:t>
            </a:r>
            <a:endParaRPr lang="en-US" altLang="zh-CN" sz="2000" b="1">
              <a:sym typeface="Symbol" pitchFamily="18" charset="2"/>
            </a:endParaRP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6289761" y="1920846"/>
            <a:ext cx="9999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ym typeface="Symbol" pitchFamily="18" charset="2"/>
              </a:rPr>
              <a:t>{ A/x5}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690172" y="2530445"/>
            <a:ext cx="168026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chemeClr val="tx2"/>
                </a:solidFill>
                <a:sym typeface="Symbol" pitchFamily="18" charset="2"/>
              </a:rPr>
              <a:t>~R(x</a:t>
            </a:r>
            <a:r>
              <a:rPr lang="en-US" altLang="zh-CN" sz="2000" b="1" baseline="-25000">
                <a:solidFill>
                  <a:schemeClr val="tx2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chemeClr val="tx2"/>
                </a:solidFill>
                <a:sym typeface="Symbol" pitchFamily="18" charset="2"/>
              </a:rPr>
              <a:t>)</a:t>
            </a:r>
            <a:r>
              <a:rPr lang="en-US" altLang="zh-CN" sz="2000" b="1">
                <a:sym typeface="Symbol" pitchFamily="18" charset="2"/>
              </a:rPr>
              <a:t>L(x</a:t>
            </a:r>
            <a:r>
              <a:rPr lang="en-US" altLang="zh-CN" sz="2000" b="1" baseline="-25000">
                <a:sym typeface="Symbol" pitchFamily="18" charset="2"/>
              </a:rPr>
              <a:t>1</a:t>
            </a:r>
            <a:r>
              <a:rPr lang="en-US" altLang="zh-CN" sz="2000" b="1">
                <a:sym typeface="Symbol" pitchFamily="18" charset="2"/>
              </a:rPr>
              <a:t>)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5867400" y="29845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H="1">
            <a:off x="6629400" y="29083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6358211" y="3825845"/>
            <a:ext cx="73129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chemeClr val="tx2"/>
                </a:solidFill>
                <a:sym typeface="Symbol" pitchFamily="18" charset="2"/>
              </a:rPr>
              <a:t>L(A)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7271022" y="3211483"/>
            <a:ext cx="9614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ym typeface="Symbol" pitchFamily="18" charset="2"/>
              </a:rPr>
              <a:t>{ A/x</a:t>
            </a:r>
            <a:r>
              <a:rPr lang="en-US" altLang="zh-CN" sz="2000" b="1" baseline="-25000">
                <a:sym typeface="Symbol" pitchFamily="18" charset="2"/>
              </a:rPr>
              <a:t>1</a:t>
            </a:r>
            <a:r>
              <a:rPr lang="en-US" altLang="zh-CN" sz="2000" b="1">
                <a:sym typeface="Symbol" pitchFamily="18" charset="2"/>
              </a:rPr>
              <a:t>}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3887328" y="3825845"/>
            <a:ext cx="1867819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ym typeface="Symbol" pitchFamily="18" charset="2"/>
              </a:rPr>
              <a:t> ~D(x</a:t>
            </a:r>
            <a:r>
              <a:rPr lang="en-US" altLang="zh-CN" sz="2000" b="1" baseline="-25000" dirty="0">
                <a:sym typeface="Symbol" pitchFamily="18" charset="2"/>
              </a:rPr>
              <a:t>2</a:t>
            </a:r>
            <a:r>
              <a:rPr lang="en-US" altLang="zh-CN" sz="2000" b="1" dirty="0">
                <a:sym typeface="Symbol" pitchFamily="18" charset="2"/>
              </a:rPr>
              <a:t>)</a:t>
            </a:r>
            <a:r>
              <a:rPr lang="en-US" altLang="zh-CN" sz="2000" b="1" dirty="0">
                <a:solidFill>
                  <a:schemeClr val="tx2"/>
                </a:solidFill>
                <a:sym typeface="Symbol" pitchFamily="18" charset="2"/>
              </a:rPr>
              <a:t>~L(x</a:t>
            </a:r>
            <a:r>
              <a:rPr lang="en-US" altLang="zh-CN" sz="2000" b="1" baseline="-25000" dirty="0">
                <a:solidFill>
                  <a:schemeClr val="tx2"/>
                </a:solidFill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chemeClr val="tx2"/>
                </a:solidFill>
                <a:sym typeface="Symbol" pitchFamily="18" charset="2"/>
              </a:rPr>
              <a:t>)</a:t>
            </a:r>
            <a:endParaRPr lang="en-US" altLang="zh-CN" sz="2000" b="1" dirty="0">
              <a:sym typeface="Symbol" pitchFamily="18" charset="2"/>
            </a:endParaRPr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4724400" y="42799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H="1">
            <a:off x="5715000" y="42037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5407801" y="4968845"/>
            <a:ext cx="955711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ym typeface="Symbol" pitchFamily="18" charset="2"/>
              </a:rPr>
              <a:t> ~D(A)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4057922" y="4506883"/>
            <a:ext cx="9614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ym typeface="Symbol" pitchFamily="18" charset="2"/>
              </a:rPr>
              <a:t>{ A/x</a:t>
            </a:r>
            <a:r>
              <a:rPr lang="en-US" altLang="zh-CN" sz="2000" b="1" baseline="-25000" dirty="0">
                <a:sym typeface="Symbol" pitchFamily="18" charset="2"/>
              </a:rPr>
              <a:t>2</a:t>
            </a:r>
            <a:r>
              <a:rPr lang="en-US" altLang="zh-CN" sz="2000" b="1" dirty="0">
                <a:sym typeface="Symbol" pitchFamily="18" charset="2"/>
              </a:rPr>
              <a:t>}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7007243" y="4968845"/>
            <a:ext cx="784189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ym typeface="Symbol" pitchFamily="18" charset="2"/>
              </a:rPr>
              <a:t> D(A)</a:t>
            </a:r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>
            <a:off x="5867400" y="53467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 flipH="1">
            <a:off x="6781800" y="53467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6529805" y="5807045"/>
            <a:ext cx="53732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ym typeface="Symbol" pitchFamily="18" charset="2"/>
              </a:rPr>
              <a:t> nil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 autoUpdateAnimBg="0"/>
      <p:bldP spid="26630" grpId="0" animBg="1" autoUpdateAnimBg="0"/>
      <p:bldP spid="26631" grpId="0" animBg="1"/>
      <p:bldP spid="26632" grpId="0" animBg="1"/>
      <p:bldP spid="26633" grpId="0" animBg="1" autoUpdateAnimBg="0"/>
      <p:bldP spid="26634" grpId="0" autoUpdateAnimBg="0"/>
      <p:bldP spid="26635" grpId="0" animBg="1" autoUpdateAnimBg="0"/>
      <p:bldP spid="26636" grpId="0" animBg="1"/>
      <p:bldP spid="26637" grpId="0" animBg="1"/>
      <p:bldP spid="26638" grpId="0" animBg="1" autoUpdateAnimBg="0"/>
      <p:bldP spid="26639" grpId="0" autoUpdateAnimBg="0"/>
      <p:bldP spid="26640" grpId="0" animBg="1" autoUpdateAnimBg="0"/>
      <p:bldP spid="26641" grpId="0" animBg="1"/>
      <p:bldP spid="26642" grpId="0" animBg="1"/>
      <p:bldP spid="26643" grpId="0" animBg="1" autoUpdateAnimBg="0"/>
      <p:bldP spid="26644" grpId="0" autoUpdateAnimBg="0"/>
      <p:bldP spid="26645" grpId="0" animBg="1" autoUpdateAnimBg="0"/>
      <p:bldP spid="26646" grpId="0" animBg="1"/>
      <p:bldP spid="26647" grpId="0" animBg="1"/>
      <p:bldP spid="26648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2EBAF4-F280-4C84-9410-86E17D5FA1CC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5.4 </a:t>
            </a:r>
            <a:r>
              <a:rPr lang="zh-CN" altLang="en-US" dirty="0" smtClean="0"/>
              <a:t>基于归结的问答系统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55834"/>
            <a:ext cx="7772400" cy="474016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例：</a:t>
            </a:r>
          </a:p>
          <a:p>
            <a:pPr lvl="1" eaLnBrk="1" hangingPunct="1">
              <a:buFontTx/>
              <a:buNone/>
            </a:pPr>
            <a:r>
              <a:rPr lang="zh-CN" altLang="en-US" sz="2800" b="1" dirty="0" smtClean="0"/>
              <a:t>已知：</a:t>
            </a:r>
            <a:r>
              <a:rPr lang="en-US" altLang="zh-CN" sz="2800" b="1" dirty="0" smtClean="0"/>
              <a:t>(</a:t>
            </a:r>
            <a:r>
              <a:rPr lang="en-US" altLang="zh-CN" sz="2800" b="1" dirty="0" smtClean="0">
                <a:sym typeface="Symbol" pitchFamily="18" charset="2"/>
              </a:rPr>
              <a:t>x)[AT(John, x)  AT(Fido, x)]</a:t>
            </a:r>
          </a:p>
          <a:p>
            <a:pPr lvl="1" eaLnBrk="1" hangingPunct="1">
              <a:buFontTx/>
              <a:buNone/>
            </a:pPr>
            <a:r>
              <a:rPr lang="en-US" altLang="zh-CN" sz="2800" b="1" dirty="0" smtClean="0">
                <a:sym typeface="Symbol" pitchFamily="18" charset="2"/>
              </a:rPr>
              <a:t>		       AT(John, School)</a:t>
            </a:r>
          </a:p>
          <a:p>
            <a:pPr lvl="1" eaLnBrk="1" hangingPunct="1">
              <a:buFontTx/>
              <a:buNone/>
            </a:pPr>
            <a:r>
              <a:rPr lang="zh-CN" altLang="en-US" sz="2800" b="1" dirty="0" smtClean="0">
                <a:sym typeface="Symbol" pitchFamily="18" charset="2"/>
              </a:rPr>
              <a:t>求证：</a:t>
            </a:r>
            <a:r>
              <a:rPr lang="en-US" altLang="zh-CN" sz="2800" b="1" dirty="0" smtClean="0">
                <a:sym typeface="Symbol" pitchFamily="18" charset="2"/>
              </a:rPr>
              <a:t>(x)AT(Fido, x)</a:t>
            </a:r>
          </a:p>
          <a:p>
            <a:pPr lvl="1" eaLnBrk="1" hangingPunct="1">
              <a:buFontTx/>
              <a:buNone/>
            </a:pPr>
            <a:r>
              <a:rPr lang="zh-CN" altLang="en-US" sz="2800" b="1" dirty="0" smtClean="0">
                <a:sym typeface="Symbol" pitchFamily="18" charset="2"/>
              </a:rPr>
              <a:t>子句集：</a:t>
            </a:r>
          </a:p>
          <a:p>
            <a:pPr lvl="1" eaLnBrk="1" hangingPunct="1">
              <a:buFontTx/>
              <a:buNone/>
            </a:pPr>
            <a:r>
              <a:rPr lang="en-US" altLang="zh-CN" sz="2800" b="1" dirty="0" smtClean="0">
                <a:sym typeface="Symbol" pitchFamily="18" charset="2"/>
              </a:rPr>
              <a:t>~AT(John, 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)  AT(Fido, x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zh-CN" sz="2800" b="1" dirty="0" smtClean="0">
                <a:sym typeface="Symbol" pitchFamily="18" charset="2"/>
              </a:rPr>
              <a:t>AT(John, School)</a:t>
            </a:r>
          </a:p>
          <a:p>
            <a:pPr lvl="1" eaLnBrk="1" hangingPunct="1">
              <a:buFontTx/>
              <a:buNone/>
            </a:pPr>
            <a:r>
              <a:rPr lang="en-US" altLang="zh-CN" sz="2800" b="1" dirty="0" smtClean="0">
                <a:sym typeface="Symbol" pitchFamily="18" charset="2"/>
              </a:rPr>
              <a:t>~AT(Fido, x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33F51E-E4FC-4690-BE71-0F97569AFD19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604400" y="2608355"/>
            <a:ext cx="1652376" cy="40011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accent1"/>
                </a:solidFill>
              </a:rPr>
              <a:t>~AT(Fido, x</a:t>
            </a:r>
            <a:r>
              <a:rPr lang="en-US" altLang="zh-CN" sz="2000" b="1" baseline="-25000">
                <a:solidFill>
                  <a:schemeClr val="accent1"/>
                </a:solidFill>
              </a:rPr>
              <a:t>2</a:t>
            </a:r>
            <a:r>
              <a:rPr lang="en-US" altLang="zh-CN" sz="2000" b="1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211211" y="2608355"/>
            <a:ext cx="3199915" cy="40011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~AT(John, x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) </a:t>
            </a:r>
            <a:r>
              <a:rPr lang="en-US" altLang="zh-CN" sz="2000" b="1">
                <a:sym typeface="Symbol" pitchFamily="18" charset="2"/>
              </a:rPr>
              <a:t></a:t>
            </a:r>
            <a:r>
              <a:rPr lang="en-US" altLang="zh-CN" sz="2000" b="1">
                <a:solidFill>
                  <a:schemeClr val="accent1"/>
                </a:solidFill>
                <a:sym typeface="Symbol" pitchFamily="18" charset="2"/>
              </a:rPr>
              <a:t>AT(Fido, x</a:t>
            </a:r>
            <a:r>
              <a:rPr lang="en-US" altLang="zh-CN" sz="2000" b="1" baseline="-25000">
                <a:solidFill>
                  <a:schemeClr val="accent1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chemeClr val="accent1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1447800" y="836904"/>
            <a:ext cx="5094023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vl="1"/>
            <a:r>
              <a:rPr lang="zh-CN" altLang="zh-CN" sz="2000" b="1">
                <a:sym typeface="Symbol" pitchFamily="18" charset="2"/>
              </a:rPr>
              <a:t>子句集：	</a:t>
            </a:r>
            <a:r>
              <a:rPr lang="en-US" altLang="zh-CN" sz="2000" b="1">
                <a:sym typeface="Symbol" pitchFamily="18" charset="2"/>
              </a:rPr>
              <a:t>~AT(John, x</a:t>
            </a:r>
            <a:r>
              <a:rPr lang="en-US" altLang="zh-CN" sz="2000" b="1" baseline="-25000">
                <a:sym typeface="Symbol" pitchFamily="18" charset="2"/>
              </a:rPr>
              <a:t>1</a:t>
            </a:r>
            <a:r>
              <a:rPr lang="en-US" altLang="zh-CN" sz="2000" b="1">
                <a:sym typeface="Symbol" pitchFamily="18" charset="2"/>
              </a:rPr>
              <a:t>)  AT(Fido, x</a:t>
            </a:r>
            <a:r>
              <a:rPr lang="en-US" altLang="zh-CN" sz="2000" b="1" baseline="-25000">
                <a:sym typeface="Symbol" pitchFamily="18" charset="2"/>
              </a:rPr>
              <a:t>1</a:t>
            </a:r>
            <a:r>
              <a:rPr lang="en-US" altLang="zh-CN" sz="2000" b="1">
                <a:sym typeface="Symbol" pitchFamily="18" charset="2"/>
              </a:rPr>
              <a:t>)</a:t>
            </a:r>
          </a:p>
          <a:p>
            <a:pPr lvl="1"/>
            <a:r>
              <a:rPr lang="en-US" altLang="zh-CN" sz="2000" b="1">
                <a:sym typeface="Symbol" pitchFamily="18" charset="2"/>
              </a:rPr>
              <a:t>		AT(John, School)</a:t>
            </a:r>
          </a:p>
          <a:p>
            <a:pPr lvl="1"/>
            <a:r>
              <a:rPr lang="en-US" altLang="zh-CN" sz="2000" b="1">
                <a:sym typeface="Symbol" pitchFamily="18" charset="2"/>
              </a:rPr>
              <a:t>		~AT(Fido, x</a:t>
            </a:r>
            <a:r>
              <a:rPr lang="en-US" altLang="zh-CN" sz="2000" b="1" baseline="-25000">
                <a:sym typeface="Symbol" pitchFamily="18" charset="2"/>
              </a:rPr>
              <a:t>2</a:t>
            </a:r>
            <a:r>
              <a:rPr lang="en-US" altLang="zh-CN" sz="2000" b="1">
                <a:sym typeface="Symbol" pitchFamily="18" charset="2"/>
              </a:rPr>
              <a:t>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276600" y="3032249"/>
            <a:ext cx="3505200" cy="1500188"/>
            <a:chOff x="2064" y="1632"/>
            <a:chExt cx="2208" cy="945"/>
          </a:xfrm>
        </p:grpSpPr>
        <p:sp>
          <p:nvSpPr>
            <p:cNvPr id="26641" name="Text Box 5"/>
            <p:cNvSpPr txBox="1">
              <a:spLocks noChangeArrowheads="1"/>
            </p:cNvSpPr>
            <p:nvPr/>
          </p:nvSpPr>
          <p:spPr bwMode="auto">
            <a:xfrm>
              <a:off x="2354" y="2325"/>
              <a:ext cx="1065" cy="25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~AT(John, x</a:t>
              </a:r>
              <a:r>
                <a:rPr lang="en-US" altLang="zh-CN" sz="2000" b="1" baseline="-25000"/>
                <a:t>2</a:t>
              </a:r>
              <a:r>
                <a:rPr lang="en-US" altLang="zh-CN" sz="2000" b="1"/>
                <a:t>)</a:t>
              </a:r>
            </a:p>
          </p:txBody>
        </p:sp>
        <p:sp>
          <p:nvSpPr>
            <p:cNvPr id="26642" name="Line 6"/>
            <p:cNvSpPr>
              <a:spLocks noChangeShapeType="1"/>
            </p:cNvSpPr>
            <p:nvPr/>
          </p:nvSpPr>
          <p:spPr bwMode="auto">
            <a:xfrm>
              <a:off x="2064" y="1632"/>
              <a:ext cx="720" cy="6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26643" name="Line 7"/>
            <p:cNvSpPr>
              <a:spLocks noChangeShapeType="1"/>
            </p:cNvSpPr>
            <p:nvPr/>
          </p:nvSpPr>
          <p:spPr bwMode="auto">
            <a:xfrm flipH="1">
              <a:off x="2976" y="1632"/>
              <a:ext cx="1296" cy="6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 b="1"/>
            </a:p>
          </p:txBody>
        </p:sp>
      </p:grp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237660" y="3441793"/>
            <a:ext cx="10390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accent1"/>
                </a:solidFill>
              </a:rPr>
              <a:t>{x2/x1}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052513" y="4132355"/>
            <a:ext cx="2035174" cy="40011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AT(John, School)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057400" y="4556250"/>
            <a:ext cx="2438400" cy="1347788"/>
            <a:chOff x="1296" y="2592"/>
            <a:chExt cx="1536" cy="849"/>
          </a:xfrm>
        </p:grpSpPr>
        <p:sp>
          <p:nvSpPr>
            <p:cNvPr id="26638" name="Text Box 10"/>
            <p:cNvSpPr txBox="1">
              <a:spLocks noChangeArrowheads="1"/>
            </p:cNvSpPr>
            <p:nvPr/>
          </p:nvSpPr>
          <p:spPr bwMode="auto">
            <a:xfrm>
              <a:off x="1823" y="3189"/>
              <a:ext cx="302" cy="25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nil</a:t>
              </a:r>
            </a:p>
          </p:txBody>
        </p:sp>
        <p:sp>
          <p:nvSpPr>
            <p:cNvPr id="26639" name="Line 11"/>
            <p:cNvSpPr>
              <a:spLocks noChangeShapeType="1"/>
            </p:cNvSpPr>
            <p:nvPr/>
          </p:nvSpPr>
          <p:spPr bwMode="auto">
            <a:xfrm>
              <a:off x="1296" y="2592"/>
              <a:ext cx="672" cy="57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26640" name="Line 12"/>
            <p:cNvSpPr>
              <a:spLocks noChangeShapeType="1"/>
            </p:cNvSpPr>
            <p:nvPr/>
          </p:nvSpPr>
          <p:spPr bwMode="auto">
            <a:xfrm flipH="1">
              <a:off x="1968" y="2592"/>
              <a:ext cx="864" cy="57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 b="1"/>
            </a:p>
          </p:txBody>
        </p:sp>
      </p:grp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3963030" y="4965793"/>
            <a:ext cx="1478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accent1"/>
                </a:solidFill>
              </a:rPr>
              <a:t>{School/x</a:t>
            </a:r>
            <a:r>
              <a:rPr lang="en-US" altLang="zh-CN" sz="2000" b="1" baseline="-25000">
                <a:solidFill>
                  <a:schemeClr val="accent1"/>
                </a:solidFill>
              </a:rPr>
              <a:t>2</a:t>
            </a:r>
            <a:r>
              <a:rPr lang="en-US" altLang="zh-CN" sz="2000" b="1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779240" y="2603593"/>
            <a:ext cx="16940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2B11EF"/>
                </a:solidFill>
              </a:rPr>
              <a:t>AT(Fido, x</a:t>
            </a:r>
            <a:r>
              <a:rPr lang="en-US" altLang="zh-CN" sz="2000" b="1" baseline="-25000" dirty="0">
                <a:solidFill>
                  <a:srgbClr val="2B11EF"/>
                </a:solidFill>
              </a:rPr>
              <a:t>2</a:t>
            </a:r>
            <a:r>
              <a:rPr lang="en-US" altLang="zh-CN" sz="2000" b="1" dirty="0">
                <a:solidFill>
                  <a:srgbClr val="2B11EF"/>
                </a:solidFill>
              </a:rPr>
              <a:t>) </a:t>
            </a:r>
            <a:r>
              <a:rPr lang="en-US" altLang="zh-CN" sz="2000" b="1" dirty="0">
                <a:solidFill>
                  <a:srgbClr val="2B11EF"/>
                </a:solidFill>
                <a:sym typeface="Symbol" pitchFamily="18" charset="2"/>
              </a:rPr>
              <a:t>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5562600" y="4127593"/>
            <a:ext cx="2765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000" b="1">
                <a:solidFill>
                  <a:srgbClr val="2B11EF"/>
                </a:solidFill>
                <a:sym typeface="Symbol" pitchFamily="18" charset="2"/>
              </a:rPr>
              <a:t></a:t>
            </a:r>
            <a:r>
              <a:rPr lang="en-US" altLang="zh-CN" sz="2000" b="1">
                <a:solidFill>
                  <a:srgbClr val="2B11EF"/>
                </a:solidFill>
              </a:rPr>
              <a:t>AT(Fido, x</a:t>
            </a:r>
            <a:r>
              <a:rPr lang="en-US" altLang="zh-CN" sz="2000" b="1" baseline="-25000">
                <a:solidFill>
                  <a:srgbClr val="2B11EF"/>
                </a:solidFill>
              </a:rPr>
              <a:t>2</a:t>
            </a:r>
            <a:r>
              <a:rPr lang="en-US" altLang="zh-CN" sz="2000" b="1">
                <a:solidFill>
                  <a:srgbClr val="2B11EF"/>
                </a:solidFill>
              </a:rPr>
              <a:t>)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3429000" y="5499193"/>
            <a:ext cx="2765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000" b="1">
                <a:solidFill>
                  <a:srgbClr val="2B11EF"/>
                </a:solidFill>
              </a:rPr>
              <a:t>AT(Fido, School)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 autoUpdateAnimBg="0"/>
      <p:bldP spid="28675" grpId="0" animBg="1" autoUpdateAnimBg="0"/>
      <p:bldP spid="28680" grpId="0" autoUpdateAnimBg="0"/>
      <p:bldP spid="28681" grpId="0" animBg="1" autoUpdateAnimBg="0"/>
      <p:bldP spid="28685" grpId="0" autoUpdateAnimBg="0"/>
      <p:bldP spid="28688" grpId="0" autoUpdateAnimBg="0"/>
      <p:bldP spid="28690" grpId="0" autoUpdateAnimBg="0"/>
      <p:bldP spid="2869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078B67-DD1E-4A23-AF7A-D37907A8D9F6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提取回答的过程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49972"/>
            <a:ext cx="7772400" cy="426982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先进行归结，证明结论的正确性；</a:t>
            </a:r>
          </a:p>
          <a:p>
            <a:pPr eaLnBrk="1" hangingPunct="1"/>
            <a:r>
              <a:rPr lang="zh-CN" altLang="en-US" sz="3200" b="1" dirty="0" smtClean="0"/>
              <a:t>用重言式代替结论求反得到的子句；</a:t>
            </a:r>
          </a:p>
          <a:p>
            <a:pPr eaLnBrk="1" hangingPunct="1"/>
            <a:r>
              <a:rPr lang="zh-CN" altLang="en-US" sz="3200" b="1" dirty="0" smtClean="0"/>
              <a:t>按照证明过程，进行归结；</a:t>
            </a:r>
          </a:p>
          <a:p>
            <a:pPr eaLnBrk="1" hangingPunct="1"/>
            <a:r>
              <a:rPr lang="zh-CN" altLang="en-US" sz="3200" b="1" dirty="0" smtClean="0"/>
              <a:t>最后，在原来为空的地方，得到的就是提取的回答。</a:t>
            </a:r>
          </a:p>
          <a:p>
            <a:pPr eaLnBrk="1" hangingPunct="1"/>
            <a:r>
              <a:rPr lang="zh-CN" altLang="en-US" sz="3200" b="1" dirty="0" smtClean="0"/>
              <a:t>修改后的证明树称为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修改证明树</a:t>
            </a:r>
            <a:endParaRPr lang="zh-CN" alt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804386-56CA-46F7-81CD-98DCEC894CD1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例：猴子摘香蕉问题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 flipV="1">
            <a:off x="685800" y="1066800"/>
            <a:ext cx="7772400" cy="228600"/>
          </a:xfrm>
        </p:spPr>
        <p:txBody>
          <a:bodyPr>
            <a:normAutofit fontScale="400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zh-CN" altLang="zh-CN" sz="2800" smtClean="0"/>
          </a:p>
        </p:txBody>
      </p:sp>
      <p:grpSp>
        <p:nvGrpSpPr>
          <p:cNvPr id="2" name="Group 137"/>
          <p:cNvGrpSpPr>
            <a:grpSpLocks/>
          </p:cNvGrpSpPr>
          <p:nvPr/>
        </p:nvGrpSpPr>
        <p:grpSpPr bwMode="auto">
          <a:xfrm>
            <a:off x="1219200" y="2266950"/>
            <a:ext cx="6248400" cy="3505200"/>
            <a:chOff x="768" y="1428"/>
            <a:chExt cx="3936" cy="2208"/>
          </a:xfrm>
        </p:grpSpPr>
        <p:grpSp>
          <p:nvGrpSpPr>
            <p:cNvPr id="3" name="Group 136"/>
            <p:cNvGrpSpPr>
              <a:grpSpLocks/>
            </p:cNvGrpSpPr>
            <p:nvPr/>
          </p:nvGrpSpPr>
          <p:grpSpPr bwMode="auto">
            <a:xfrm>
              <a:off x="768" y="1428"/>
              <a:ext cx="3936" cy="2208"/>
              <a:chOff x="768" y="1428"/>
              <a:chExt cx="3936" cy="2208"/>
            </a:xfrm>
          </p:grpSpPr>
          <p:sp>
            <p:nvSpPr>
              <p:cNvPr id="28724" name="Line 89"/>
              <p:cNvSpPr>
                <a:spLocks noChangeShapeType="1"/>
              </p:cNvSpPr>
              <p:nvPr/>
            </p:nvSpPr>
            <p:spPr bwMode="auto">
              <a:xfrm flipV="1">
                <a:off x="1440" y="1428"/>
                <a:ext cx="0" cy="43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134"/>
              <p:cNvGrpSpPr>
                <a:grpSpLocks/>
              </p:cNvGrpSpPr>
              <p:nvPr/>
            </p:nvGrpSpPr>
            <p:grpSpPr bwMode="auto">
              <a:xfrm>
                <a:off x="768" y="1428"/>
                <a:ext cx="3936" cy="2208"/>
                <a:chOff x="768" y="1428"/>
                <a:chExt cx="3936" cy="2208"/>
              </a:xfrm>
            </p:grpSpPr>
            <p:sp>
              <p:nvSpPr>
                <p:cNvPr id="28726" name="Freeform 88"/>
                <p:cNvSpPr>
                  <a:spLocks/>
                </p:cNvSpPr>
                <p:nvPr/>
              </p:nvSpPr>
              <p:spPr bwMode="auto">
                <a:xfrm>
                  <a:off x="768" y="1428"/>
                  <a:ext cx="3936" cy="432"/>
                </a:xfrm>
                <a:custGeom>
                  <a:avLst/>
                  <a:gdLst>
                    <a:gd name="T0" fmla="*/ 1639686 w 2160"/>
                    <a:gd name="T1" fmla="*/ 1 h 720"/>
                    <a:gd name="T2" fmla="*/ 0 w 2160"/>
                    <a:gd name="T3" fmla="*/ 1 h 720"/>
                    <a:gd name="T4" fmla="*/ 8118481 w 2160"/>
                    <a:gd name="T5" fmla="*/ 1 h 720"/>
                    <a:gd name="T6" fmla="*/ 9613052 w 2160"/>
                    <a:gd name="T7" fmla="*/ 0 h 720"/>
                    <a:gd name="T8" fmla="*/ 1639686 w 2160"/>
                    <a:gd name="T9" fmla="*/ 1 h 7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60"/>
                    <a:gd name="T16" fmla="*/ 0 h 720"/>
                    <a:gd name="T17" fmla="*/ 2160 w 2160"/>
                    <a:gd name="T18" fmla="*/ 720 h 7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60" h="720">
                      <a:moveTo>
                        <a:pt x="368" y="3"/>
                      </a:moveTo>
                      <a:lnTo>
                        <a:pt x="0" y="720"/>
                      </a:lnTo>
                      <a:lnTo>
                        <a:pt x="1824" y="720"/>
                      </a:lnTo>
                      <a:lnTo>
                        <a:pt x="2160" y="0"/>
                      </a:lnTo>
                      <a:lnTo>
                        <a:pt x="368" y="3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27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1440" y="1860"/>
                  <a:ext cx="0" cy="1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28" name="Freeform 94"/>
                <p:cNvSpPr>
                  <a:spLocks/>
                </p:cNvSpPr>
                <p:nvPr/>
              </p:nvSpPr>
              <p:spPr bwMode="auto">
                <a:xfrm>
                  <a:off x="768" y="3156"/>
                  <a:ext cx="3936" cy="480"/>
                </a:xfrm>
                <a:custGeom>
                  <a:avLst/>
                  <a:gdLst>
                    <a:gd name="T0" fmla="*/ 1639686 w 2160"/>
                    <a:gd name="T1" fmla="*/ 1 h 720"/>
                    <a:gd name="T2" fmla="*/ 0 w 2160"/>
                    <a:gd name="T3" fmla="*/ 3 h 720"/>
                    <a:gd name="T4" fmla="*/ 8118481 w 2160"/>
                    <a:gd name="T5" fmla="*/ 3 h 720"/>
                    <a:gd name="T6" fmla="*/ 9613052 w 2160"/>
                    <a:gd name="T7" fmla="*/ 0 h 720"/>
                    <a:gd name="T8" fmla="*/ 1639686 w 2160"/>
                    <a:gd name="T9" fmla="*/ 1 h 7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60"/>
                    <a:gd name="T16" fmla="*/ 0 h 720"/>
                    <a:gd name="T17" fmla="*/ 2160 w 2160"/>
                    <a:gd name="T18" fmla="*/ 720 h 7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60" h="720">
                      <a:moveTo>
                        <a:pt x="368" y="3"/>
                      </a:moveTo>
                      <a:lnTo>
                        <a:pt x="0" y="720"/>
                      </a:lnTo>
                      <a:lnTo>
                        <a:pt x="1824" y="720"/>
                      </a:lnTo>
                      <a:lnTo>
                        <a:pt x="2160" y="0"/>
                      </a:lnTo>
                      <a:lnTo>
                        <a:pt x="368" y="3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8723" name="Line 95"/>
            <p:cNvSpPr>
              <a:spLocks noChangeShapeType="1"/>
            </p:cNvSpPr>
            <p:nvPr/>
          </p:nvSpPr>
          <p:spPr bwMode="auto">
            <a:xfrm>
              <a:off x="4704" y="1428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816" name="AutoShape 96"/>
          <p:cNvSpPr>
            <a:spLocks noChangeArrowheads="1"/>
          </p:cNvSpPr>
          <p:nvPr/>
        </p:nvSpPr>
        <p:spPr bwMode="auto">
          <a:xfrm>
            <a:off x="5295900" y="5067300"/>
            <a:ext cx="533400" cy="609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97"/>
          <p:cNvGrpSpPr>
            <a:grpSpLocks/>
          </p:cNvGrpSpPr>
          <p:nvPr/>
        </p:nvGrpSpPr>
        <p:grpSpPr bwMode="auto">
          <a:xfrm>
            <a:off x="2601913" y="3943350"/>
            <a:ext cx="908050" cy="1317625"/>
            <a:chOff x="1639" y="2784"/>
            <a:chExt cx="572" cy="830"/>
          </a:xfrm>
        </p:grpSpPr>
        <p:sp>
          <p:nvSpPr>
            <p:cNvPr id="28710" name="AutoShape 98"/>
            <p:cNvSpPr>
              <a:spLocks noChangeArrowheads="1"/>
            </p:cNvSpPr>
            <p:nvPr/>
          </p:nvSpPr>
          <p:spPr bwMode="auto">
            <a:xfrm>
              <a:off x="1776" y="2832"/>
              <a:ext cx="192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063 w 21600"/>
                <a:gd name="T13" fmla="*/ 2250 h 21600"/>
                <a:gd name="T14" fmla="*/ 16538 w 21600"/>
                <a:gd name="T15" fmla="*/ 137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noFill/>
            <a:ln w="28575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1" name="Oval 99"/>
            <p:cNvSpPr>
              <a:spLocks noChangeArrowheads="1"/>
            </p:cNvSpPr>
            <p:nvPr/>
          </p:nvSpPr>
          <p:spPr bwMode="auto">
            <a:xfrm>
              <a:off x="1776" y="2784"/>
              <a:ext cx="192" cy="24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2" name="Oval 100"/>
            <p:cNvSpPr>
              <a:spLocks noChangeArrowheads="1"/>
            </p:cNvSpPr>
            <p:nvPr/>
          </p:nvSpPr>
          <p:spPr bwMode="auto">
            <a:xfrm>
              <a:off x="1812" y="2880"/>
              <a:ext cx="48" cy="48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3" name="Oval 101"/>
            <p:cNvSpPr>
              <a:spLocks noChangeArrowheads="1"/>
            </p:cNvSpPr>
            <p:nvPr/>
          </p:nvSpPr>
          <p:spPr bwMode="auto">
            <a:xfrm>
              <a:off x="1872" y="2880"/>
              <a:ext cx="48" cy="48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4" name="AutoShape 102"/>
            <p:cNvSpPr>
              <a:spLocks noChangeArrowheads="1"/>
            </p:cNvSpPr>
            <p:nvPr/>
          </p:nvSpPr>
          <p:spPr bwMode="auto">
            <a:xfrm>
              <a:off x="1764" y="3024"/>
              <a:ext cx="240" cy="336"/>
            </a:xfrm>
            <a:prstGeom prst="pentagon">
              <a:avLst/>
            </a:prstGeom>
            <a:noFill/>
            <a:ln w="28575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5" name="Oval 103"/>
            <p:cNvSpPr>
              <a:spLocks noChangeArrowheads="1"/>
            </p:cNvSpPr>
            <p:nvPr/>
          </p:nvSpPr>
          <p:spPr bwMode="auto">
            <a:xfrm>
              <a:off x="1776" y="2784"/>
              <a:ext cx="48" cy="48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6" name="Oval 104"/>
            <p:cNvSpPr>
              <a:spLocks noChangeArrowheads="1"/>
            </p:cNvSpPr>
            <p:nvPr/>
          </p:nvSpPr>
          <p:spPr bwMode="auto">
            <a:xfrm>
              <a:off x="1920" y="2784"/>
              <a:ext cx="48" cy="48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7" name="Freeform 105"/>
            <p:cNvSpPr>
              <a:spLocks/>
            </p:cNvSpPr>
            <p:nvPr/>
          </p:nvSpPr>
          <p:spPr bwMode="auto">
            <a:xfrm>
              <a:off x="1680" y="3360"/>
              <a:ext cx="127" cy="254"/>
            </a:xfrm>
            <a:custGeom>
              <a:avLst/>
              <a:gdLst>
                <a:gd name="T0" fmla="*/ 127 w 127"/>
                <a:gd name="T1" fmla="*/ 0 h 254"/>
                <a:gd name="T2" fmla="*/ 35 w 127"/>
                <a:gd name="T3" fmla="*/ 81 h 254"/>
                <a:gd name="T4" fmla="*/ 47 w 127"/>
                <a:gd name="T5" fmla="*/ 173 h 254"/>
                <a:gd name="T6" fmla="*/ 70 w 127"/>
                <a:gd name="T7" fmla="*/ 208 h 254"/>
                <a:gd name="T8" fmla="*/ 0 w 127"/>
                <a:gd name="T9" fmla="*/ 254 h 2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254"/>
                <a:gd name="T17" fmla="*/ 127 w 127"/>
                <a:gd name="T18" fmla="*/ 254 h 2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254">
                  <a:moveTo>
                    <a:pt x="127" y="0"/>
                  </a:moveTo>
                  <a:cubicBezTo>
                    <a:pt x="89" y="25"/>
                    <a:pt x="73" y="56"/>
                    <a:pt x="35" y="81"/>
                  </a:cubicBezTo>
                  <a:cubicBezTo>
                    <a:pt x="39" y="112"/>
                    <a:pt x="39" y="143"/>
                    <a:pt x="47" y="173"/>
                  </a:cubicBezTo>
                  <a:cubicBezTo>
                    <a:pt x="51" y="186"/>
                    <a:pt x="70" y="194"/>
                    <a:pt x="70" y="208"/>
                  </a:cubicBezTo>
                  <a:cubicBezTo>
                    <a:pt x="70" y="236"/>
                    <a:pt x="0" y="254"/>
                    <a:pt x="0" y="254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28718" name="Freeform 106"/>
            <p:cNvSpPr>
              <a:spLocks/>
            </p:cNvSpPr>
            <p:nvPr/>
          </p:nvSpPr>
          <p:spPr bwMode="auto">
            <a:xfrm>
              <a:off x="1956" y="3341"/>
              <a:ext cx="138" cy="211"/>
            </a:xfrm>
            <a:custGeom>
              <a:avLst/>
              <a:gdLst>
                <a:gd name="T0" fmla="*/ 0 w 138"/>
                <a:gd name="T1" fmla="*/ 0 h 211"/>
                <a:gd name="T2" fmla="*/ 23 w 138"/>
                <a:gd name="T3" fmla="*/ 34 h 211"/>
                <a:gd name="T4" fmla="*/ 92 w 138"/>
                <a:gd name="T5" fmla="*/ 80 h 211"/>
                <a:gd name="T6" fmla="*/ 81 w 138"/>
                <a:gd name="T7" fmla="*/ 184 h 211"/>
                <a:gd name="T8" fmla="*/ 138 w 138"/>
                <a:gd name="T9" fmla="*/ 207 h 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211"/>
                <a:gd name="T17" fmla="*/ 138 w 138"/>
                <a:gd name="T18" fmla="*/ 211 h 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211">
                  <a:moveTo>
                    <a:pt x="0" y="0"/>
                  </a:moveTo>
                  <a:cubicBezTo>
                    <a:pt x="8" y="11"/>
                    <a:pt x="13" y="25"/>
                    <a:pt x="23" y="34"/>
                  </a:cubicBezTo>
                  <a:cubicBezTo>
                    <a:pt x="44" y="52"/>
                    <a:pt x="92" y="80"/>
                    <a:pt x="92" y="80"/>
                  </a:cubicBezTo>
                  <a:cubicBezTo>
                    <a:pt x="127" y="133"/>
                    <a:pt x="115" y="133"/>
                    <a:pt x="81" y="184"/>
                  </a:cubicBezTo>
                  <a:cubicBezTo>
                    <a:pt x="121" y="211"/>
                    <a:pt x="101" y="207"/>
                    <a:pt x="138" y="207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28719" name="Freeform 107"/>
            <p:cNvSpPr>
              <a:spLocks/>
            </p:cNvSpPr>
            <p:nvPr/>
          </p:nvSpPr>
          <p:spPr bwMode="auto">
            <a:xfrm>
              <a:off x="1702" y="3153"/>
              <a:ext cx="194" cy="207"/>
            </a:xfrm>
            <a:custGeom>
              <a:avLst/>
              <a:gdLst>
                <a:gd name="T0" fmla="*/ 57 w 194"/>
                <a:gd name="T1" fmla="*/ 0 h 207"/>
                <a:gd name="T2" fmla="*/ 0 w 194"/>
                <a:gd name="T3" fmla="*/ 103 h 207"/>
                <a:gd name="T4" fmla="*/ 103 w 194"/>
                <a:gd name="T5" fmla="*/ 161 h 207"/>
                <a:gd name="T6" fmla="*/ 184 w 194"/>
                <a:gd name="T7" fmla="*/ 173 h 207"/>
                <a:gd name="T8" fmla="*/ 184 w 194"/>
                <a:gd name="T9" fmla="*/ 207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207"/>
                <a:gd name="T17" fmla="*/ 194 w 194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207">
                  <a:moveTo>
                    <a:pt x="57" y="0"/>
                  </a:moveTo>
                  <a:cubicBezTo>
                    <a:pt x="34" y="34"/>
                    <a:pt x="23" y="69"/>
                    <a:pt x="0" y="103"/>
                  </a:cubicBezTo>
                  <a:cubicBezTo>
                    <a:pt x="39" y="143"/>
                    <a:pt x="36" y="151"/>
                    <a:pt x="103" y="161"/>
                  </a:cubicBezTo>
                  <a:cubicBezTo>
                    <a:pt x="130" y="165"/>
                    <a:pt x="160" y="160"/>
                    <a:pt x="184" y="173"/>
                  </a:cubicBezTo>
                  <a:cubicBezTo>
                    <a:pt x="194" y="179"/>
                    <a:pt x="184" y="196"/>
                    <a:pt x="184" y="207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28720" name="Freeform 108"/>
            <p:cNvSpPr>
              <a:spLocks/>
            </p:cNvSpPr>
            <p:nvPr/>
          </p:nvSpPr>
          <p:spPr bwMode="auto">
            <a:xfrm>
              <a:off x="2016" y="2928"/>
              <a:ext cx="195" cy="227"/>
            </a:xfrm>
            <a:custGeom>
              <a:avLst/>
              <a:gdLst>
                <a:gd name="T0" fmla="*/ 0 w 195"/>
                <a:gd name="T1" fmla="*/ 227 h 227"/>
                <a:gd name="T2" fmla="*/ 149 w 195"/>
                <a:gd name="T3" fmla="*/ 170 h 227"/>
                <a:gd name="T4" fmla="*/ 161 w 195"/>
                <a:gd name="T5" fmla="*/ 123 h 227"/>
                <a:gd name="T6" fmla="*/ 195 w 195"/>
                <a:gd name="T7" fmla="*/ 8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5"/>
                <a:gd name="T13" fmla="*/ 0 h 227"/>
                <a:gd name="T14" fmla="*/ 195 w 195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5" h="227">
                  <a:moveTo>
                    <a:pt x="0" y="227"/>
                  </a:moveTo>
                  <a:cubicBezTo>
                    <a:pt x="75" y="217"/>
                    <a:pt x="98" y="221"/>
                    <a:pt x="149" y="170"/>
                  </a:cubicBezTo>
                  <a:cubicBezTo>
                    <a:pt x="153" y="154"/>
                    <a:pt x="159" y="139"/>
                    <a:pt x="161" y="123"/>
                  </a:cubicBezTo>
                  <a:cubicBezTo>
                    <a:pt x="178" y="0"/>
                    <a:pt x="132" y="8"/>
                    <a:pt x="195" y="8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28721" name="Freeform 109"/>
            <p:cNvSpPr>
              <a:spLocks/>
            </p:cNvSpPr>
            <p:nvPr/>
          </p:nvSpPr>
          <p:spPr bwMode="auto">
            <a:xfrm>
              <a:off x="1639" y="3312"/>
              <a:ext cx="185" cy="87"/>
            </a:xfrm>
            <a:custGeom>
              <a:avLst/>
              <a:gdLst>
                <a:gd name="T0" fmla="*/ 185 w 185"/>
                <a:gd name="T1" fmla="*/ 46 h 87"/>
                <a:gd name="T2" fmla="*/ 35 w 185"/>
                <a:gd name="T3" fmla="*/ 58 h 87"/>
                <a:gd name="T4" fmla="*/ 0 w 185"/>
                <a:gd name="T5" fmla="*/ 0 h 87"/>
                <a:gd name="T6" fmla="*/ 0 60000 65536"/>
                <a:gd name="T7" fmla="*/ 0 60000 65536"/>
                <a:gd name="T8" fmla="*/ 0 60000 65536"/>
                <a:gd name="T9" fmla="*/ 0 w 185"/>
                <a:gd name="T10" fmla="*/ 0 h 87"/>
                <a:gd name="T11" fmla="*/ 185 w 185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" h="87">
                  <a:moveTo>
                    <a:pt x="185" y="46"/>
                  </a:moveTo>
                  <a:cubicBezTo>
                    <a:pt x="108" y="85"/>
                    <a:pt x="123" y="87"/>
                    <a:pt x="35" y="58"/>
                  </a:cubicBezTo>
                  <a:cubicBezTo>
                    <a:pt x="7" y="16"/>
                    <a:pt x="18" y="35"/>
                    <a:pt x="0" y="0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zh-CN" altLang="en-US"/>
            </a:p>
          </p:txBody>
        </p:sp>
      </p:grpSp>
      <p:grpSp>
        <p:nvGrpSpPr>
          <p:cNvPr id="6" name="Group 121"/>
          <p:cNvGrpSpPr>
            <a:grpSpLocks/>
          </p:cNvGrpSpPr>
          <p:nvPr/>
        </p:nvGrpSpPr>
        <p:grpSpPr bwMode="auto">
          <a:xfrm>
            <a:off x="6019800" y="4191000"/>
            <a:ext cx="908050" cy="1317625"/>
            <a:chOff x="1639" y="2784"/>
            <a:chExt cx="572" cy="830"/>
          </a:xfrm>
        </p:grpSpPr>
        <p:sp>
          <p:nvSpPr>
            <p:cNvPr id="28698" name="AutoShape 122"/>
            <p:cNvSpPr>
              <a:spLocks noChangeArrowheads="1"/>
            </p:cNvSpPr>
            <p:nvPr/>
          </p:nvSpPr>
          <p:spPr bwMode="auto">
            <a:xfrm>
              <a:off x="1776" y="2832"/>
              <a:ext cx="192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063 w 21600"/>
                <a:gd name="T13" fmla="*/ 2250 h 21600"/>
                <a:gd name="T14" fmla="*/ 16538 w 21600"/>
                <a:gd name="T15" fmla="*/ 137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noFill/>
            <a:ln w="28575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Oval 123"/>
            <p:cNvSpPr>
              <a:spLocks noChangeArrowheads="1"/>
            </p:cNvSpPr>
            <p:nvPr/>
          </p:nvSpPr>
          <p:spPr bwMode="auto">
            <a:xfrm>
              <a:off x="1776" y="2784"/>
              <a:ext cx="192" cy="24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0" name="Oval 124"/>
            <p:cNvSpPr>
              <a:spLocks noChangeArrowheads="1"/>
            </p:cNvSpPr>
            <p:nvPr/>
          </p:nvSpPr>
          <p:spPr bwMode="auto">
            <a:xfrm>
              <a:off x="1812" y="2880"/>
              <a:ext cx="48" cy="48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1" name="Oval 125"/>
            <p:cNvSpPr>
              <a:spLocks noChangeArrowheads="1"/>
            </p:cNvSpPr>
            <p:nvPr/>
          </p:nvSpPr>
          <p:spPr bwMode="auto">
            <a:xfrm>
              <a:off x="1872" y="2880"/>
              <a:ext cx="48" cy="48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2" name="AutoShape 126"/>
            <p:cNvSpPr>
              <a:spLocks noChangeArrowheads="1"/>
            </p:cNvSpPr>
            <p:nvPr/>
          </p:nvSpPr>
          <p:spPr bwMode="auto">
            <a:xfrm>
              <a:off x="1764" y="3024"/>
              <a:ext cx="240" cy="336"/>
            </a:xfrm>
            <a:prstGeom prst="pentagon">
              <a:avLst/>
            </a:prstGeom>
            <a:noFill/>
            <a:ln w="28575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3" name="Oval 127"/>
            <p:cNvSpPr>
              <a:spLocks noChangeArrowheads="1"/>
            </p:cNvSpPr>
            <p:nvPr/>
          </p:nvSpPr>
          <p:spPr bwMode="auto">
            <a:xfrm>
              <a:off x="1776" y="2784"/>
              <a:ext cx="48" cy="48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4" name="Oval 128"/>
            <p:cNvSpPr>
              <a:spLocks noChangeArrowheads="1"/>
            </p:cNvSpPr>
            <p:nvPr/>
          </p:nvSpPr>
          <p:spPr bwMode="auto">
            <a:xfrm>
              <a:off x="1920" y="2784"/>
              <a:ext cx="48" cy="48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5" name="Freeform 129"/>
            <p:cNvSpPr>
              <a:spLocks/>
            </p:cNvSpPr>
            <p:nvPr/>
          </p:nvSpPr>
          <p:spPr bwMode="auto">
            <a:xfrm>
              <a:off x="1680" y="3360"/>
              <a:ext cx="127" cy="254"/>
            </a:xfrm>
            <a:custGeom>
              <a:avLst/>
              <a:gdLst>
                <a:gd name="T0" fmla="*/ 127 w 127"/>
                <a:gd name="T1" fmla="*/ 0 h 254"/>
                <a:gd name="T2" fmla="*/ 35 w 127"/>
                <a:gd name="T3" fmla="*/ 81 h 254"/>
                <a:gd name="T4" fmla="*/ 47 w 127"/>
                <a:gd name="T5" fmla="*/ 173 h 254"/>
                <a:gd name="T6" fmla="*/ 70 w 127"/>
                <a:gd name="T7" fmla="*/ 208 h 254"/>
                <a:gd name="T8" fmla="*/ 0 w 127"/>
                <a:gd name="T9" fmla="*/ 254 h 2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254"/>
                <a:gd name="T17" fmla="*/ 127 w 127"/>
                <a:gd name="T18" fmla="*/ 254 h 2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254">
                  <a:moveTo>
                    <a:pt x="127" y="0"/>
                  </a:moveTo>
                  <a:cubicBezTo>
                    <a:pt x="89" y="25"/>
                    <a:pt x="73" y="56"/>
                    <a:pt x="35" y="81"/>
                  </a:cubicBezTo>
                  <a:cubicBezTo>
                    <a:pt x="39" y="112"/>
                    <a:pt x="39" y="143"/>
                    <a:pt x="47" y="173"/>
                  </a:cubicBezTo>
                  <a:cubicBezTo>
                    <a:pt x="51" y="186"/>
                    <a:pt x="70" y="194"/>
                    <a:pt x="70" y="208"/>
                  </a:cubicBezTo>
                  <a:cubicBezTo>
                    <a:pt x="70" y="236"/>
                    <a:pt x="0" y="254"/>
                    <a:pt x="0" y="254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28706" name="Freeform 130"/>
            <p:cNvSpPr>
              <a:spLocks/>
            </p:cNvSpPr>
            <p:nvPr/>
          </p:nvSpPr>
          <p:spPr bwMode="auto">
            <a:xfrm>
              <a:off x="1956" y="3341"/>
              <a:ext cx="138" cy="211"/>
            </a:xfrm>
            <a:custGeom>
              <a:avLst/>
              <a:gdLst>
                <a:gd name="T0" fmla="*/ 0 w 138"/>
                <a:gd name="T1" fmla="*/ 0 h 211"/>
                <a:gd name="T2" fmla="*/ 23 w 138"/>
                <a:gd name="T3" fmla="*/ 34 h 211"/>
                <a:gd name="T4" fmla="*/ 92 w 138"/>
                <a:gd name="T5" fmla="*/ 80 h 211"/>
                <a:gd name="T6" fmla="*/ 81 w 138"/>
                <a:gd name="T7" fmla="*/ 184 h 211"/>
                <a:gd name="T8" fmla="*/ 138 w 138"/>
                <a:gd name="T9" fmla="*/ 207 h 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211"/>
                <a:gd name="T17" fmla="*/ 138 w 138"/>
                <a:gd name="T18" fmla="*/ 211 h 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211">
                  <a:moveTo>
                    <a:pt x="0" y="0"/>
                  </a:moveTo>
                  <a:cubicBezTo>
                    <a:pt x="8" y="11"/>
                    <a:pt x="13" y="25"/>
                    <a:pt x="23" y="34"/>
                  </a:cubicBezTo>
                  <a:cubicBezTo>
                    <a:pt x="44" y="52"/>
                    <a:pt x="92" y="80"/>
                    <a:pt x="92" y="80"/>
                  </a:cubicBezTo>
                  <a:cubicBezTo>
                    <a:pt x="127" y="133"/>
                    <a:pt x="115" y="133"/>
                    <a:pt x="81" y="184"/>
                  </a:cubicBezTo>
                  <a:cubicBezTo>
                    <a:pt x="121" y="211"/>
                    <a:pt x="101" y="207"/>
                    <a:pt x="138" y="207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28707" name="Freeform 131"/>
            <p:cNvSpPr>
              <a:spLocks/>
            </p:cNvSpPr>
            <p:nvPr/>
          </p:nvSpPr>
          <p:spPr bwMode="auto">
            <a:xfrm>
              <a:off x="1702" y="3153"/>
              <a:ext cx="194" cy="207"/>
            </a:xfrm>
            <a:custGeom>
              <a:avLst/>
              <a:gdLst>
                <a:gd name="T0" fmla="*/ 57 w 194"/>
                <a:gd name="T1" fmla="*/ 0 h 207"/>
                <a:gd name="T2" fmla="*/ 0 w 194"/>
                <a:gd name="T3" fmla="*/ 103 h 207"/>
                <a:gd name="T4" fmla="*/ 103 w 194"/>
                <a:gd name="T5" fmla="*/ 161 h 207"/>
                <a:gd name="T6" fmla="*/ 184 w 194"/>
                <a:gd name="T7" fmla="*/ 173 h 207"/>
                <a:gd name="T8" fmla="*/ 184 w 194"/>
                <a:gd name="T9" fmla="*/ 207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207"/>
                <a:gd name="T17" fmla="*/ 194 w 194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207">
                  <a:moveTo>
                    <a:pt x="57" y="0"/>
                  </a:moveTo>
                  <a:cubicBezTo>
                    <a:pt x="34" y="34"/>
                    <a:pt x="23" y="69"/>
                    <a:pt x="0" y="103"/>
                  </a:cubicBezTo>
                  <a:cubicBezTo>
                    <a:pt x="39" y="143"/>
                    <a:pt x="36" y="151"/>
                    <a:pt x="103" y="161"/>
                  </a:cubicBezTo>
                  <a:cubicBezTo>
                    <a:pt x="130" y="165"/>
                    <a:pt x="160" y="160"/>
                    <a:pt x="184" y="173"/>
                  </a:cubicBezTo>
                  <a:cubicBezTo>
                    <a:pt x="194" y="179"/>
                    <a:pt x="184" y="196"/>
                    <a:pt x="184" y="207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28708" name="Freeform 132"/>
            <p:cNvSpPr>
              <a:spLocks/>
            </p:cNvSpPr>
            <p:nvPr/>
          </p:nvSpPr>
          <p:spPr bwMode="auto">
            <a:xfrm>
              <a:off x="2016" y="2928"/>
              <a:ext cx="195" cy="227"/>
            </a:xfrm>
            <a:custGeom>
              <a:avLst/>
              <a:gdLst>
                <a:gd name="T0" fmla="*/ 0 w 195"/>
                <a:gd name="T1" fmla="*/ 227 h 227"/>
                <a:gd name="T2" fmla="*/ 149 w 195"/>
                <a:gd name="T3" fmla="*/ 170 h 227"/>
                <a:gd name="T4" fmla="*/ 161 w 195"/>
                <a:gd name="T5" fmla="*/ 123 h 227"/>
                <a:gd name="T6" fmla="*/ 195 w 195"/>
                <a:gd name="T7" fmla="*/ 8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5"/>
                <a:gd name="T13" fmla="*/ 0 h 227"/>
                <a:gd name="T14" fmla="*/ 195 w 195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5" h="227">
                  <a:moveTo>
                    <a:pt x="0" y="227"/>
                  </a:moveTo>
                  <a:cubicBezTo>
                    <a:pt x="75" y="217"/>
                    <a:pt x="98" y="221"/>
                    <a:pt x="149" y="170"/>
                  </a:cubicBezTo>
                  <a:cubicBezTo>
                    <a:pt x="153" y="154"/>
                    <a:pt x="159" y="139"/>
                    <a:pt x="161" y="123"/>
                  </a:cubicBezTo>
                  <a:cubicBezTo>
                    <a:pt x="178" y="0"/>
                    <a:pt x="132" y="8"/>
                    <a:pt x="195" y="8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28709" name="Freeform 133"/>
            <p:cNvSpPr>
              <a:spLocks/>
            </p:cNvSpPr>
            <p:nvPr/>
          </p:nvSpPr>
          <p:spPr bwMode="auto">
            <a:xfrm>
              <a:off x="1639" y="3312"/>
              <a:ext cx="185" cy="87"/>
            </a:xfrm>
            <a:custGeom>
              <a:avLst/>
              <a:gdLst>
                <a:gd name="T0" fmla="*/ 185 w 185"/>
                <a:gd name="T1" fmla="*/ 46 h 87"/>
                <a:gd name="T2" fmla="*/ 35 w 185"/>
                <a:gd name="T3" fmla="*/ 58 h 87"/>
                <a:gd name="T4" fmla="*/ 0 w 185"/>
                <a:gd name="T5" fmla="*/ 0 h 87"/>
                <a:gd name="T6" fmla="*/ 0 60000 65536"/>
                <a:gd name="T7" fmla="*/ 0 60000 65536"/>
                <a:gd name="T8" fmla="*/ 0 60000 65536"/>
                <a:gd name="T9" fmla="*/ 0 w 185"/>
                <a:gd name="T10" fmla="*/ 0 h 87"/>
                <a:gd name="T11" fmla="*/ 185 w 185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" h="87">
                  <a:moveTo>
                    <a:pt x="185" y="46"/>
                  </a:moveTo>
                  <a:cubicBezTo>
                    <a:pt x="108" y="85"/>
                    <a:pt x="123" y="87"/>
                    <a:pt x="35" y="58"/>
                  </a:cubicBezTo>
                  <a:cubicBezTo>
                    <a:pt x="7" y="16"/>
                    <a:pt x="18" y="35"/>
                    <a:pt x="0" y="0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zh-CN" altLang="en-US"/>
            </a:p>
          </p:txBody>
        </p:sp>
      </p:grpSp>
      <p:grpSp>
        <p:nvGrpSpPr>
          <p:cNvPr id="7" name="Group 139"/>
          <p:cNvGrpSpPr>
            <a:grpSpLocks/>
          </p:cNvGrpSpPr>
          <p:nvPr/>
        </p:nvGrpSpPr>
        <p:grpSpPr bwMode="auto">
          <a:xfrm>
            <a:off x="3924300" y="2419350"/>
            <a:ext cx="647700" cy="3209926"/>
            <a:chOff x="2472" y="1524"/>
            <a:chExt cx="408" cy="2022"/>
          </a:xfrm>
          <a:solidFill>
            <a:srgbClr val="FFFF00"/>
          </a:solidFill>
        </p:grpSpPr>
        <p:grpSp>
          <p:nvGrpSpPr>
            <p:cNvPr id="8" name="Group 135"/>
            <p:cNvGrpSpPr>
              <a:grpSpLocks/>
            </p:cNvGrpSpPr>
            <p:nvPr/>
          </p:nvGrpSpPr>
          <p:grpSpPr bwMode="auto">
            <a:xfrm>
              <a:off x="2472" y="1524"/>
              <a:ext cx="342" cy="1776"/>
              <a:chOff x="2472" y="1524"/>
              <a:chExt cx="342" cy="1776"/>
            </a:xfrm>
            <a:grpFill/>
          </p:grpSpPr>
          <p:sp>
            <p:nvSpPr>
              <p:cNvPr id="28684" name="Line 91"/>
              <p:cNvSpPr>
                <a:spLocks noChangeShapeType="1"/>
              </p:cNvSpPr>
              <p:nvPr/>
            </p:nvSpPr>
            <p:spPr bwMode="auto">
              <a:xfrm>
                <a:off x="2640" y="2340"/>
                <a:ext cx="0" cy="96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85" name="Line 92"/>
              <p:cNvSpPr>
                <a:spLocks noChangeShapeType="1"/>
              </p:cNvSpPr>
              <p:nvPr/>
            </p:nvSpPr>
            <p:spPr bwMode="auto">
              <a:xfrm flipH="1" flipV="1">
                <a:off x="2640" y="1812"/>
                <a:ext cx="0" cy="180"/>
              </a:xfrm>
              <a:prstGeom prst="line">
                <a:avLst/>
              </a:prstGeom>
              <a:grp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anchor="b"/>
              <a:lstStyle/>
              <a:p>
                <a:endParaRPr lang="zh-CN" altLang="en-US"/>
              </a:p>
            </p:txBody>
          </p:sp>
          <p:sp>
            <p:nvSpPr>
              <p:cNvPr id="28686" name="Line 93"/>
              <p:cNvSpPr>
                <a:spLocks noChangeShapeType="1"/>
              </p:cNvSpPr>
              <p:nvPr/>
            </p:nvSpPr>
            <p:spPr bwMode="auto">
              <a:xfrm flipV="1">
                <a:off x="2640" y="1524"/>
                <a:ext cx="0" cy="336"/>
              </a:xfrm>
              <a:prstGeom prst="line">
                <a:avLst/>
              </a:prstGeom>
              <a:grpFill/>
              <a:ln w="12700" cap="rnd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anchor="b"/>
              <a:lstStyle/>
              <a:p>
                <a:endParaRPr lang="zh-CN" altLang="en-US"/>
              </a:p>
            </p:txBody>
          </p:sp>
          <p:grpSp>
            <p:nvGrpSpPr>
              <p:cNvPr id="9" name="Group 110"/>
              <p:cNvGrpSpPr>
                <a:grpSpLocks/>
              </p:cNvGrpSpPr>
              <p:nvPr/>
            </p:nvGrpSpPr>
            <p:grpSpPr bwMode="auto">
              <a:xfrm>
                <a:off x="2472" y="2004"/>
                <a:ext cx="342" cy="420"/>
                <a:chOff x="8955" y="12660"/>
                <a:chExt cx="405" cy="570"/>
              </a:xfrm>
              <a:grpFill/>
            </p:grpSpPr>
            <p:sp>
              <p:nvSpPr>
                <p:cNvPr id="28688" name="Oval 111"/>
                <p:cNvSpPr>
                  <a:spLocks noChangeArrowheads="1"/>
                </p:cNvSpPr>
                <p:nvPr/>
              </p:nvSpPr>
              <p:spPr bwMode="auto">
                <a:xfrm>
                  <a:off x="9030" y="12660"/>
                  <a:ext cx="85" cy="85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89" name="Oval 112"/>
                <p:cNvSpPr>
                  <a:spLocks noChangeArrowheads="1"/>
                </p:cNvSpPr>
                <p:nvPr/>
              </p:nvSpPr>
              <p:spPr bwMode="auto">
                <a:xfrm>
                  <a:off x="9030" y="12660"/>
                  <a:ext cx="71" cy="130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90" name="Oval 113"/>
                <p:cNvSpPr>
                  <a:spLocks noChangeArrowheads="1"/>
                </p:cNvSpPr>
                <p:nvPr/>
              </p:nvSpPr>
              <p:spPr bwMode="auto">
                <a:xfrm>
                  <a:off x="9075" y="12660"/>
                  <a:ext cx="71" cy="130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91" name="Oval 114"/>
                <p:cNvSpPr>
                  <a:spLocks noChangeArrowheads="1"/>
                </p:cNvSpPr>
                <p:nvPr/>
              </p:nvSpPr>
              <p:spPr bwMode="auto">
                <a:xfrm>
                  <a:off x="9120" y="12660"/>
                  <a:ext cx="71" cy="130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92" name="Oval 115"/>
                <p:cNvSpPr>
                  <a:spLocks noChangeArrowheads="1"/>
                </p:cNvSpPr>
                <p:nvPr/>
              </p:nvSpPr>
              <p:spPr bwMode="auto">
                <a:xfrm>
                  <a:off x="9165" y="12660"/>
                  <a:ext cx="71" cy="130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93" name="Oval 116"/>
                <p:cNvSpPr>
                  <a:spLocks noChangeArrowheads="1"/>
                </p:cNvSpPr>
                <p:nvPr/>
              </p:nvSpPr>
              <p:spPr bwMode="auto">
                <a:xfrm>
                  <a:off x="9210" y="12660"/>
                  <a:ext cx="71" cy="130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94" name="AutoShape 117"/>
                <p:cNvSpPr>
                  <a:spLocks noChangeArrowheads="1"/>
                </p:cNvSpPr>
                <p:nvPr/>
              </p:nvSpPr>
              <p:spPr bwMode="auto">
                <a:xfrm rot="-1168937">
                  <a:off x="8955" y="12780"/>
                  <a:ext cx="180" cy="420"/>
                </a:xfrm>
                <a:prstGeom prst="moon">
                  <a:avLst>
                    <a:gd name="adj" fmla="val 50000"/>
                  </a:avLst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95" name="AutoShape 118"/>
                <p:cNvSpPr>
                  <a:spLocks noChangeArrowheads="1"/>
                </p:cNvSpPr>
                <p:nvPr/>
              </p:nvSpPr>
              <p:spPr bwMode="auto">
                <a:xfrm rot="-1168937">
                  <a:off x="9045" y="12780"/>
                  <a:ext cx="180" cy="420"/>
                </a:xfrm>
                <a:prstGeom prst="moon">
                  <a:avLst>
                    <a:gd name="adj" fmla="val 50000"/>
                  </a:avLst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96" name="AutoShape 119"/>
                <p:cNvSpPr>
                  <a:spLocks noChangeArrowheads="1"/>
                </p:cNvSpPr>
                <p:nvPr/>
              </p:nvSpPr>
              <p:spPr bwMode="auto">
                <a:xfrm rot="-1168937">
                  <a:off x="9120" y="12795"/>
                  <a:ext cx="180" cy="420"/>
                </a:xfrm>
                <a:prstGeom prst="moon">
                  <a:avLst>
                    <a:gd name="adj" fmla="val 50000"/>
                  </a:avLst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97" name="AutoShape 120"/>
                <p:cNvSpPr>
                  <a:spLocks noChangeArrowheads="1"/>
                </p:cNvSpPr>
                <p:nvPr/>
              </p:nvSpPr>
              <p:spPr bwMode="auto">
                <a:xfrm rot="-1168937">
                  <a:off x="9180" y="12810"/>
                  <a:ext cx="180" cy="420"/>
                </a:xfrm>
                <a:prstGeom prst="moon">
                  <a:avLst>
                    <a:gd name="adj" fmla="val 50000"/>
                  </a:avLst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8683" name="Text Box 138"/>
            <p:cNvSpPr txBox="1">
              <a:spLocks noChangeArrowheads="1"/>
            </p:cNvSpPr>
            <p:nvPr/>
          </p:nvSpPr>
          <p:spPr bwMode="auto">
            <a:xfrm>
              <a:off x="2544" y="321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/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354F6D-C496-408B-90DA-3E02BDB99ADB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问题的表示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380" y="1295400"/>
            <a:ext cx="7147034" cy="48006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 smtClean="0"/>
              <a:t>已知：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/>
              <a:t>1, ~ON(s</a:t>
            </a:r>
            <a:r>
              <a:rPr lang="en-US" altLang="zh-CN" sz="3200" b="1" baseline="-25000" dirty="0" smtClean="0"/>
              <a:t>0</a:t>
            </a:r>
            <a:r>
              <a:rPr lang="en-US" altLang="zh-CN" sz="3200" b="1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/>
              <a:t>2, (</a:t>
            </a:r>
            <a:r>
              <a:rPr lang="en-US" altLang="zh-CN" sz="2800" b="1" dirty="0" smtClean="0">
                <a:sym typeface="Symbol" pitchFamily="18" charset="2"/>
              </a:rPr>
              <a:t>x)(s)(~ON(s)  AT(box, x, push(x, s)))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3, (s)(ON(climb(s)))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4, (s)((ON(s)  AT(box, c, s))  HB(grasp(s)))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5, </a:t>
            </a:r>
            <a:r>
              <a:rPr lang="en-US" altLang="zh-CN" sz="3200" b="1" dirty="0" smtClean="0"/>
              <a:t>(</a:t>
            </a:r>
            <a:r>
              <a:rPr lang="en-US" altLang="zh-CN" sz="2800" b="1" dirty="0" smtClean="0">
                <a:sym typeface="Symbol" pitchFamily="18" charset="2"/>
              </a:rPr>
              <a:t>x)(s)(AT(box, x, s)  AT(box, x, climb(s)))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b="1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sym typeface="Symbol" pitchFamily="18" charset="2"/>
              </a:rPr>
              <a:t>求解：</a:t>
            </a:r>
            <a:r>
              <a:rPr lang="en-US" altLang="zh-CN" sz="2800" b="1" dirty="0" smtClean="0">
                <a:sym typeface="Symbol" pitchFamily="18" charset="2"/>
              </a:rPr>
              <a:t>(s)HB(s)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003D24-33F7-4A78-8E94-31096D08EF01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问题的子句集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482" y="1600200"/>
            <a:ext cx="7420303" cy="44958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/>
              <a:t>1, ~ON(s</a:t>
            </a:r>
            <a:r>
              <a:rPr lang="en-US" altLang="zh-CN" sz="3200" b="1" baseline="-25000" dirty="0" smtClean="0"/>
              <a:t>0</a:t>
            </a:r>
            <a:r>
              <a:rPr lang="en-US" altLang="zh-CN" sz="3200" b="1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/>
              <a:t>2, </a:t>
            </a:r>
            <a:r>
              <a:rPr lang="en-US" altLang="zh-CN" sz="2800" b="1" dirty="0" smtClean="0">
                <a:sym typeface="Symbol" pitchFamily="18" charset="2"/>
              </a:rPr>
              <a:t>ON(s</a:t>
            </a:r>
            <a:r>
              <a:rPr lang="en-US" altLang="zh-CN" sz="32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)  AT(box, x</a:t>
            </a:r>
            <a:r>
              <a:rPr lang="en-US" altLang="zh-CN" sz="32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, push(x</a:t>
            </a:r>
            <a:r>
              <a:rPr lang="en-US" altLang="zh-CN" sz="32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, s</a:t>
            </a:r>
            <a:r>
              <a:rPr lang="en-US" altLang="zh-CN" sz="32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3, ON(climb(s</a:t>
            </a:r>
            <a:r>
              <a:rPr lang="en-US" altLang="zh-CN" sz="32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4, ~ON(s</a:t>
            </a:r>
            <a:r>
              <a:rPr lang="en-US" altLang="zh-CN" sz="3200" b="1" baseline="-25000" dirty="0" smtClean="0">
                <a:sym typeface="Symbol" pitchFamily="18" charset="2"/>
              </a:rPr>
              <a:t>3</a:t>
            </a:r>
            <a:r>
              <a:rPr lang="en-US" altLang="zh-CN" sz="2800" b="1" dirty="0" smtClean="0">
                <a:sym typeface="Symbol" pitchFamily="18" charset="2"/>
              </a:rPr>
              <a:t>)  ~AT(box, c, s</a:t>
            </a:r>
            <a:r>
              <a:rPr lang="en-US" altLang="zh-CN" sz="3200" b="1" baseline="-25000" dirty="0" smtClean="0">
                <a:sym typeface="Symbol" pitchFamily="18" charset="2"/>
              </a:rPr>
              <a:t>3</a:t>
            </a:r>
            <a:r>
              <a:rPr lang="en-US" altLang="zh-CN" sz="2800" b="1" dirty="0" smtClean="0">
                <a:sym typeface="Symbol" pitchFamily="18" charset="2"/>
              </a:rPr>
              <a:t>)  HB(grasp(s</a:t>
            </a:r>
            <a:r>
              <a:rPr lang="en-US" altLang="zh-CN" sz="3200" b="1" baseline="-25000" dirty="0" smtClean="0">
                <a:sym typeface="Symbol" pitchFamily="18" charset="2"/>
              </a:rPr>
              <a:t>3</a:t>
            </a:r>
            <a:r>
              <a:rPr lang="en-US" altLang="zh-CN" sz="2800" b="1" dirty="0" smtClean="0">
                <a:sym typeface="Symbol" pitchFamily="18" charset="2"/>
              </a:rPr>
              <a:t>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5, </a:t>
            </a:r>
            <a:r>
              <a:rPr lang="en-US" altLang="zh-CN" sz="3200" b="1" dirty="0" smtClean="0"/>
              <a:t>~</a:t>
            </a:r>
            <a:r>
              <a:rPr lang="en-US" altLang="zh-CN" sz="2800" b="1" dirty="0" smtClean="0">
                <a:sym typeface="Symbol" pitchFamily="18" charset="2"/>
              </a:rPr>
              <a:t>AT(box, x</a:t>
            </a:r>
            <a:r>
              <a:rPr lang="en-US" altLang="zh-CN" sz="3200" b="1" baseline="-25000" dirty="0" smtClean="0">
                <a:sym typeface="Symbol" pitchFamily="18" charset="2"/>
              </a:rPr>
              <a:t>4</a:t>
            </a:r>
            <a:r>
              <a:rPr lang="en-US" altLang="zh-CN" sz="2800" b="1" dirty="0" smtClean="0">
                <a:sym typeface="Symbol" pitchFamily="18" charset="2"/>
              </a:rPr>
              <a:t>, s</a:t>
            </a:r>
            <a:r>
              <a:rPr lang="en-US" altLang="zh-CN" sz="3200" b="1" baseline="-25000" dirty="0" smtClean="0">
                <a:sym typeface="Symbol" pitchFamily="18" charset="2"/>
              </a:rPr>
              <a:t>4</a:t>
            </a:r>
            <a:r>
              <a:rPr lang="en-US" altLang="zh-CN" sz="2800" b="1" dirty="0" smtClean="0">
                <a:sym typeface="Symbol" pitchFamily="18" charset="2"/>
              </a:rPr>
              <a:t>) AT(box, x</a:t>
            </a:r>
            <a:r>
              <a:rPr lang="en-US" altLang="zh-CN" sz="3200" b="1" baseline="-25000" dirty="0" smtClean="0">
                <a:sym typeface="Symbol" pitchFamily="18" charset="2"/>
              </a:rPr>
              <a:t>4</a:t>
            </a:r>
            <a:r>
              <a:rPr lang="en-US" altLang="zh-CN" sz="2800" b="1" dirty="0" smtClean="0">
                <a:sym typeface="Symbol" pitchFamily="18" charset="2"/>
              </a:rPr>
              <a:t>, climb(s</a:t>
            </a:r>
            <a:r>
              <a:rPr lang="en-US" altLang="zh-CN" sz="3200" b="1" baseline="-25000" dirty="0" smtClean="0">
                <a:sym typeface="Symbol" pitchFamily="18" charset="2"/>
              </a:rPr>
              <a:t>4</a:t>
            </a:r>
            <a:r>
              <a:rPr lang="en-US" altLang="zh-CN" sz="2800" b="1" dirty="0" smtClean="0">
                <a:sym typeface="Symbol" pitchFamily="18" charset="2"/>
              </a:rPr>
              <a:t>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6, ~HB(s</a:t>
            </a:r>
            <a:r>
              <a:rPr lang="en-US" altLang="zh-CN" sz="3200" b="1" baseline="-25000" dirty="0" smtClean="0">
                <a:sym typeface="Symbol" pitchFamily="18" charset="2"/>
              </a:rPr>
              <a:t>5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E01D83-635A-42B6-98B0-45E539D11986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460625" y="457200"/>
            <a:ext cx="9604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/>
              <a:t>~HB(s</a:t>
            </a:r>
            <a:r>
              <a:rPr lang="en-US" altLang="zh-CN" sz="1800" b="1" baseline="-25000"/>
              <a:t>5</a:t>
            </a:r>
            <a:r>
              <a:rPr lang="en-US" altLang="zh-CN" sz="1800" b="1"/>
              <a:t>)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679825" y="457200"/>
            <a:ext cx="42640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ym typeface="Symbol" pitchFamily="18" charset="2"/>
              </a:rPr>
              <a:t>~ON(s</a:t>
            </a:r>
            <a:r>
              <a:rPr lang="en-US" altLang="zh-CN" sz="1800" b="1" baseline="-25000">
                <a:sym typeface="Symbol" pitchFamily="18" charset="2"/>
              </a:rPr>
              <a:t>3</a:t>
            </a:r>
            <a:r>
              <a:rPr lang="en-US" altLang="zh-CN" sz="1800" b="1">
                <a:sym typeface="Symbol" pitchFamily="18" charset="2"/>
              </a:rPr>
              <a:t>)  ~AT(box, c, s</a:t>
            </a:r>
            <a:r>
              <a:rPr lang="en-US" altLang="zh-CN" sz="1800" b="1" baseline="-25000">
                <a:sym typeface="Symbol" pitchFamily="18" charset="2"/>
              </a:rPr>
              <a:t>3</a:t>
            </a:r>
            <a:r>
              <a:rPr lang="en-US" altLang="zh-CN" sz="1800" b="1">
                <a:sym typeface="Symbol" pitchFamily="18" charset="2"/>
              </a:rPr>
              <a:t>)  HB(grasp(s</a:t>
            </a:r>
            <a:r>
              <a:rPr lang="en-US" altLang="zh-CN" sz="1800" b="1" baseline="-25000">
                <a:sym typeface="Symbol" pitchFamily="18" charset="2"/>
              </a:rPr>
              <a:t>3</a:t>
            </a:r>
            <a:r>
              <a:rPr lang="en-US" altLang="zh-CN" sz="1800" b="1">
                <a:sym typeface="Symbol" pitchFamily="18" charset="2"/>
              </a:rPr>
              <a:t>))</a:t>
            </a:r>
            <a:endParaRPr lang="en-US" altLang="zh-CN" b="1">
              <a:sym typeface="Symbol" pitchFamily="18" charset="2"/>
            </a:endParaRP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2536825" y="762000"/>
            <a:ext cx="7620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6499225" y="762000"/>
            <a:ext cx="12954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2479675" y="1447800"/>
            <a:ext cx="2665413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ym typeface="Symbol" pitchFamily="18" charset="2"/>
              </a:rPr>
              <a:t>~ON(s</a:t>
            </a:r>
            <a:r>
              <a:rPr lang="en-US" altLang="zh-CN" sz="1800" b="1" baseline="-25000">
                <a:sym typeface="Symbol" pitchFamily="18" charset="2"/>
              </a:rPr>
              <a:t>3</a:t>
            </a:r>
            <a:r>
              <a:rPr lang="en-US" altLang="zh-CN" sz="1800" b="1">
                <a:sym typeface="Symbol" pitchFamily="18" charset="2"/>
              </a:rPr>
              <a:t>)  ~AT(box, c, s</a:t>
            </a:r>
            <a:r>
              <a:rPr lang="en-US" altLang="zh-CN" sz="1800" b="1" baseline="-25000">
                <a:sym typeface="Symbol" pitchFamily="18" charset="2"/>
              </a:rPr>
              <a:t>3</a:t>
            </a:r>
            <a:r>
              <a:rPr lang="en-US" altLang="zh-CN" sz="1800" b="1">
                <a:sym typeface="Symbol" pitchFamily="18" charset="2"/>
              </a:rPr>
              <a:t>)</a:t>
            </a:r>
            <a:endParaRPr lang="en-US" altLang="zh-CN" b="1">
              <a:sym typeface="Symbol" pitchFamily="18" charset="2"/>
            </a:endParaRP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5232987" y="989291"/>
            <a:ext cx="15069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1" dirty="0">
                <a:solidFill>
                  <a:srgbClr val="002060"/>
                </a:solidFill>
              </a:rPr>
              <a:t>{grasp(s</a:t>
            </a:r>
            <a:r>
              <a:rPr lang="en-US" altLang="zh-CN" sz="1800" b="1" baseline="-25000" dirty="0">
                <a:solidFill>
                  <a:srgbClr val="002060"/>
                </a:solidFill>
              </a:rPr>
              <a:t>3</a:t>
            </a:r>
            <a:r>
              <a:rPr lang="en-US" altLang="zh-CN" sz="1800" b="1" dirty="0">
                <a:solidFill>
                  <a:srgbClr val="002060"/>
                </a:solidFill>
              </a:rPr>
              <a:t>)/s</a:t>
            </a:r>
            <a:r>
              <a:rPr lang="en-US" altLang="zh-CN" sz="1800" b="1" baseline="-25000" dirty="0">
                <a:solidFill>
                  <a:srgbClr val="002060"/>
                </a:solidFill>
              </a:rPr>
              <a:t>5</a:t>
            </a:r>
            <a:r>
              <a:rPr lang="en-US" altLang="zh-CN" sz="1800" b="1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3013075" y="838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H="1">
            <a:off x="4156075" y="8382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5527675" y="1447800"/>
            <a:ext cx="15525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ym typeface="Symbol" pitchFamily="18" charset="2"/>
              </a:rPr>
              <a:t>ON(climb(s</a:t>
            </a:r>
            <a:r>
              <a:rPr lang="en-US" altLang="zh-CN" sz="1800" b="1" baseline="-25000">
                <a:sym typeface="Symbol" pitchFamily="18" charset="2"/>
              </a:rPr>
              <a:t>2</a:t>
            </a:r>
            <a:r>
              <a:rPr lang="en-US" altLang="zh-CN" sz="1800" b="1">
                <a:sym typeface="Symbol" pitchFamily="18" charset="2"/>
              </a:rPr>
              <a:t>))</a:t>
            </a:r>
            <a:endParaRPr lang="en-US" altLang="zh-CN" b="1">
              <a:sym typeface="Symbol" pitchFamily="18" charset="2"/>
            </a:endParaRP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2632075" y="1752600"/>
            <a:ext cx="7620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5603875" y="1752600"/>
            <a:ext cx="13716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5601899" y="1979891"/>
            <a:ext cx="15247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1">
                <a:solidFill>
                  <a:srgbClr val="002060"/>
                </a:solidFill>
              </a:rPr>
              <a:t>{climb(s</a:t>
            </a:r>
            <a:r>
              <a:rPr lang="en-US" altLang="zh-CN" sz="1800" b="1" baseline="-25000">
                <a:solidFill>
                  <a:srgbClr val="002060"/>
                </a:solidFill>
              </a:rPr>
              <a:t>2</a:t>
            </a:r>
            <a:r>
              <a:rPr lang="en-US" altLang="zh-CN" sz="1800" b="1">
                <a:solidFill>
                  <a:srgbClr val="002060"/>
                </a:solidFill>
              </a:rPr>
              <a:t>)/s</a:t>
            </a:r>
            <a:r>
              <a:rPr lang="en-US" altLang="zh-CN" sz="1800" b="1" baseline="-25000">
                <a:solidFill>
                  <a:srgbClr val="002060"/>
                </a:solidFill>
              </a:rPr>
              <a:t>3</a:t>
            </a:r>
            <a:r>
              <a:rPr lang="en-US" altLang="zh-CN" sz="1800" b="1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2555875" y="2362200"/>
            <a:ext cx="23891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ym typeface="Symbol" pitchFamily="18" charset="2"/>
              </a:rPr>
              <a:t> ~AT(box, c, climb(s</a:t>
            </a:r>
            <a:r>
              <a:rPr lang="en-US" altLang="zh-CN" sz="1800" b="1" baseline="-25000">
                <a:sym typeface="Symbol" pitchFamily="18" charset="2"/>
              </a:rPr>
              <a:t>2</a:t>
            </a:r>
            <a:r>
              <a:rPr lang="en-US" altLang="zh-CN" sz="1800" b="1">
                <a:sym typeface="Symbol" pitchFamily="18" charset="2"/>
              </a:rPr>
              <a:t>))</a:t>
            </a:r>
            <a:endParaRPr lang="en-US" altLang="zh-CN" b="1">
              <a:sym typeface="Symbol" pitchFamily="18" charset="2"/>
            </a:endParaRPr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3698875" y="182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H="1">
            <a:off x="4079875" y="1828800"/>
            <a:ext cx="2057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3375025" y="3048000"/>
            <a:ext cx="10302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ym typeface="Symbol" pitchFamily="18" charset="2"/>
              </a:rPr>
              <a:t> ~ON(s</a:t>
            </a:r>
            <a:r>
              <a:rPr lang="en-US" altLang="zh-CN" sz="1800" b="1" baseline="-25000">
                <a:sym typeface="Symbol" pitchFamily="18" charset="2"/>
              </a:rPr>
              <a:t>0</a:t>
            </a:r>
            <a:r>
              <a:rPr lang="en-US" altLang="zh-CN" sz="1800" b="1">
                <a:sym typeface="Symbol" pitchFamily="18" charset="2"/>
              </a:rPr>
              <a:t>)</a:t>
            </a:r>
            <a:endParaRPr lang="en-US" altLang="zh-CN" b="1">
              <a:sym typeface="Symbol" pitchFamily="18" charset="2"/>
            </a:endParaRP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3470275" y="3352800"/>
            <a:ext cx="9144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4841875" y="3048000"/>
            <a:ext cx="35004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ym typeface="Symbol" pitchFamily="18" charset="2"/>
              </a:rPr>
              <a:t> ON(s</a:t>
            </a:r>
            <a:r>
              <a:rPr lang="en-US" altLang="zh-CN" sz="1800" b="1" baseline="-25000">
                <a:sym typeface="Symbol" pitchFamily="18" charset="2"/>
              </a:rPr>
              <a:t>1</a:t>
            </a:r>
            <a:r>
              <a:rPr lang="en-US" altLang="zh-CN" sz="1800" b="1">
                <a:sym typeface="Symbol" pitchFamily="18" charset="2"/>
              </a:rPr>
              <a:t>)  AT(box, x</a:t>
            </a:r>
            <a:r>
              <a:rPr lang="en-US" altLang="zh-CN" sz="1800" b="1" baseline="-25000">
                <a:sym typeface="Symbol" pitchFamily="18" charset="2"/>
              </a:rPr>
              <a:t>1</a:t>
            </a:r>
            <a:r>
              <a:rPr lang="en-US" altLang="zh-CN" sz="1800" b="1">
                <a:sym typeface="Symbol" pitchFamily="18" charset="2"/>
              </a:rPr>
              <a:t>, push(x</a:t>
            </a:r>
            <a:r>
              <a:rPr lang="en-US" altLang="zh-CN" sz="1800" b="1" baseline="-25000">
                <a:sym typeface="Symbol" pitchFamily="18" charset="2"/>
              </a:rPr>
              <a:t>1</a:t>
            </a:r>
            <a:r>
              <a:rPr lang="en-US" altLang="zh-CN" sz="1800" b="1">
                <a:sym typeface="Symbol" pitchFamily="18" charset="2"/>
              </a:rPr>
              <a:t>, s</a:t>
            </a:r>
            <a:r>
              <a:rPr lang="en-US" altLang="zh-CN" sz="1800" b="1" baseline="-25000">
                <a:sym typeface="Symbol" pitchFamily="18" charset="2"/>
              </a:rPr>
              <a:t>1</a:t>
            </a:r>
            <a:r>
              <a:rPr lang="en-US" altLang="zh-CN" sz="1800" b="1">
                <a:sym typeface="Symbol" pitchFamily="18" charset="2"/>
              </a:rPr>
              <a:t>))</a:t>
            </a:r>
            <a:endParaRPr lang="en-US" altLang="zh-CN" b="1">
              <a:sym typeface="Symbol" pitchFamily="18" charset="2"/>
            </a:endParaRPr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>
            <a:off x="4994275" y="3352800"/>
            <a:ext cx="685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6053078" y="3580091"/>
            <a:ext cx="8002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1">
                <a:solidFill>
                  <a:srgbClr val="002060"/>
                </a:solidFill>
              </a:rPr>
              <a:t>{s</a:t>
            </a:r>
            <a:r>
              <a:rPr lang="en-US" altLang="zh-CN" sz="1800" b="1" baseline="-25000">
                <a:solidFill>
                  <a:srgbClr val="002060"/>
                </a:solidFill>
              </a:rPr>
              <a:t>0</a:t>
            </a:r>
            <a:r>
              <a:rPr lang="en-US" altLang="zh-CN" sz="1800" b="1">
                <a:solidFill>
                  <a:srgbClr val="002060"/>
                </a:solidFill>
              </a:rPr>
              <a:t>/s</a:t>
            </a:r>
            <a:r>
              <a:rPr lang="en-US" altLang="zh-CN" sz="1800" b="1" baseline="-25000">
                <a:solidFill>
                  <a:srgbClr val="002060"/>
                </a:solidFill>
              </a:rPr>
              <a:t>1</a:t>
            </a:r>
            <a:r>
              <a:rPr lang="en-US" altLang="zh-CN" sz="1800" b="1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3317875" y="3962400"/>
            <a:ext cx="2644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ym typeface="Symbol" pitchFamily="18" charset="2"/>
              </a:rPr>
              <a:t>AT(box, x1, push(x1, s0))</a:t>
            </a:r>
            <a:endParaRPr lang="en-US" altLang="zh-CN" b="1">
              <a:sym typeface="Symbol" pitchFamily="18" charset="2"/>
            </a:endParaRP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>
            <a:off x="3851275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 flipH="1">
            <a:off x="4765675" y="342900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>
            <a:off x="3394075" y="4267200"/>
            <a:ext cx="24384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4849813" y="4495800"/>
            <a:ext cx="40259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/>
              <a:t>~</a:t>
            </a:r>
            <a:r>
              <a:rPr lang="en-US" altLang="zh-CN" sz="1800" b="1">
                <a:sym typeface="Symbol" pitchFamily="18" charset="2"/>
              </a:rPr>
              <a:t>AT(box, x</a:t>
            </a:r>
            <a:r>
              <a:rPr lang="en-US" altLang="zh-CN" sz="1800" b="1" baseline="-25000">
                <a:sym typeface="Symbol" pitchFamily="18" charset="2"/>
              </a:rPr>
              <a:t>4</a:t>
            </a:r>
            <a:r>
              <a:rPr lang="en-US" altLang="zh-CN" sz="1800" b="1">
                <a:sym typeface="Symbol" pitchFamily="18" charset="2"/>
              </a:rPr>
              <a:t>, s</a:t>
            </a:r>
            <a:r>
              <a:rPr lang="en-US" altLang="zh-CN" sz="1800" b="1" baseline="-25000">
                <a:sym typeface="Symbol" pitchFamily="18" charset="2"/>
              </a:rPr>
              <a:t>4</a:t>
            </a:r>
            <a:r>
              <a:rPr lang="en-US" altLang="zh-CN" sz="1800" b="1">
                <a:sym typeface="Symbol" pitchFamily="18" charset="2"/>
              </a:rPr>
              <a:t>) AT(box, x</a:t>
            </a:r>
            <a:r>
              <a:rPr lang="en-US" altLang="zh-CN" sz="1800" b="1" baseline="-25000">
                <a:sym typeface="Symbol" pitchFamily="18" charset="2"/>
              </a:rPr>
              <a:t>4</a:t>
            </a:r>
            <a:r>
              <a:rPr lang="en-US" altLang="zh-CN" sz="1800" b="1">
                <a:sym typeface="Symbol" pitchFamily="18" charset="2"/>
              </a:rPr>
              <a:t>, climb(s</a:t>
            </a:r>
            <a:r>
              <a:rPr lang="en-US" altLang="zh-CN" sz="1800" b="1" baseline="-25000">
                <a:sym typeface="Symbol" pitchFamily="18" charset="2"/>
              </a:rPr>
              <a:t>4</a:t>
            </a:r>
            <a:r>
              <a:rPr lang="en-US" altLang="zh-CN" sz="1800" b="1">
                <a:sym typeface="Symbol" pitchFamily="18" charset="2"/>
              </a:rPr>
              <a:t>))</a:t>
            </a: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6768244" y="4037291"/>
            <a:ext cx="2278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1">
                <a:solidFill>
                  <a:srgbClr val="002060"/>
                </a:solidFill>
              </a:rPr>
              <a:t>{x</a:t>
            </a:r>
            <a:r>
              <a:rPr lang="en-US" altLang="zh-CN" sz="1800" b="1" baseline="-25000">
                <a:solidFill>
                  <a:srgbClr val="002060"/>
                </a:solidFill>
              </a:rPr>
              <a:t>4</a:t>
            </a:r>
            <a:r>
              <a:rPr lang="en-US" altLang="zh-CN" sz="1800" b="1">
                <a:solidFill>
                  <a:srgbClr val="002060"/>
                </a:solidFill>
              </a:rPr>
              <a:t>/x</a:t>
            </a:r>
            <a:r>
              <a:rPr lang="en-US" altLang="zh-CN" sz="1800" b="1" baseline="-25000">
                <a:solidFill>
                  <a:srgbClr val="002060"/>
                </a:solidFill>
              </a:rPr>
              <a:t>1</a:t>
            </a:r>
            <a:r>
              <a:rPr lang="en-US" altLang="zh-CN" sz="1800" b="1">
                <a:solidFill>
                  <a:srgbClr val="002060"/>
                </a:solidFill>
              </a:rPr>
              <a:t>,push(x</a:t>
            </a:r>
            <a:r>
              <a:rPr lang="en-US" altLang="zh-CN" sz="1800" b="1" baseline="-25000">
                <a:solidFill>
                  <a:srgbClr val="002060"/>
                </a:solidFill>
              </a:rPr>
              <a:t>4</a:t>
            </a:r>
            <a:r>
              <a:rPr lang="en-US" altLang="zh-CN" sz="1800" b="1">
                <a:solidFill>
                  <a:srgbClr val="002060"/>
                </a:solidFill>
              </a:rPr>
              <a:t>,s</a:t>
            </a:r>
            <a:r>
              <a:rPr lang="en-US" altLang="zh-CN" sz="1800" b="1" baseline="-25000">
                <a:solidFill>
                  <a:srgbClr val="002060"/>
                </a:solidFill>
              </a:rPr>
              <a:t>0</a:t>
            </a:r>
            <a:r>
              <a:rPr lang="en-US" altLang="zh-CN" sz="1800" b="1">
                <a:solidFill>
                  <a:srgbClr val="002060"/>
                </a:solidFill>
              </a:rPr>
              <a:t>)/s</a:t>
            </a:r>
            <a:r>
              <a:rPr lang="en-US" altLang="zh-CN" sz="1800" b="1" baseline="-25000">
                <a:solidFill>
                  <a:srgbClr val="002060"/>
                </a:solidFill>
              </a:rPr>
              <a:t>4</a:t>
            </a:r>
            <a:r>
              <a:rPr lang="en-US" altLang="zh-CN" sz="1800" b="1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>
            <a:off x="4918075" y="4800600"/>
            <a:ext cx="16002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165475" y="5181600"/>
            <a:ext cx="31718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ym typeface="Symbol" pitchFamily="18" charset="2"/>
              </a:rPr>
              <a:t>AT(box, x</a:t>
            </a:r>
            <a:r>
              <a:rPr lang="en-US" altLang="zh-CN" sz="1800" b="1" baseline="-25000">
                <a:sym typeface="Symbol" pitchFamily="18" charset="2"/>
              </a:rPr>
              <a:t>4</a:t>
            </a:r>
            <a:r>
              <a:rPr lang="en-US" altLang="zh-CN" sz="1800" b="1">
                <a:sym typeface="Symbol" pitchFamily="18" charset="2"/>
              </a:rPr>
              <a:t>, climb(push(x</a:t>
            </a:r>
            <a:r>
              <a:rPr lang="en-US" altLang="zh-CN" sz="1800" b="1" baseline="-25000">
                <a:sym typeface="Symbol" pitchFamily="18" charset="2"/>
              </a:rPr>
              <a:t>4</a:t>
            </a:r>
            <a:r>
              <a:rPr lang="en-US" altLang="zh-CN" sz="1800" b="1">
                <a:sym typeface="Symbol" pitchFamily="18" charset="2"/>
              </a:rPr>
              <a:t>,s</a:t>
            </a:r>
            <a:r>
              <a:rPr lang="en-US" altLang="zh-CN" sz="1800" b="1" baseline="-25000">
                <a:sym typeface="Symbol" pitchFamily="18" charset="2"/>
              </a:rPr>
              <a:t>0</a:t>
            </a:r>
            <a:r>
              <a:rPr lang="en-US" altLang="zh-CN" sz="1800" b="1">
                <a:sym typeface="Symbol" pitchFamily="18" charset="2"/>
              </a:rPr>
              <a:t>)))</a:t>
            </a:r>
          </a:p>
        </p:txBody>
      </p:sp>
      <p:sp>
        <p:nvSpPr>
          <p:cNvPr id="33825" name="Line 33"/>
          <p:cNvSpPr>
            <a:spLocks noChangeShapeType="1"/>
          </p:cNvSpPr>
          <p:nvPr/>
        </p:nvSpPr>
        <p:spPr bwMode="auto">
          <a:xfrm>
            <a:off x="3546475" y="4343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6" name="Line 34"/>
          <p:cNvSpPr>
            <a:spLocks noChangeShapeType="1"/>
          </p:cNvSpPr>
          <p:nvPr/>
        </p:nvSpPr>
        <p:spPr bwMode="auto">
          <a:xfrm flipH="1">
            <a:off x="4613275" y="48768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7" name="Line 35"/>
          <p:cNvSpPr>
            <a:spLocks noChangeShapeType="1"/>
          </p:cNvSpPr>
          <p:nvPr/>
        </p:nvSpPr>
        <p:spPr bwMode="auto">
          <a:xfrm>
            <a:off x="3241675" y="5486400"/>
            <a:ext cx="30480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8" name="Line 36"/>
          <p:cNvSpPr>
            <a:spLocks noChangeShapeType="1"/>
          </p:cNvSpPr>
          <p:nvPr/>
        </p:nvSpPr>
        <p:spPr bwMode="auto">
          <a:xfrm>
            <a:off x="2632075" y="2667000"/>
            <a:ext cx="21336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2514600" y="6019800"/>
            <a:ext cx="600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/>
              <a:t>NIL</a:t>
            </a:r>
          </a:p>
        </p:txBody>
      </p:sp>
      <p:sp>
        <p:nvSpPr>
          <p:cNvPr id="33830" name="Text Box 38"/>
          <p:cNvSpPr txBox="1">
            <a:spLocks noChangeArrowheads="1"/>
          </p:cNvSpPr>
          <p:nvPr/>
        </p:nvSpPr>
        <p:spPr bwMode="auto">
          <a:xfrm>
            <a:off x="6702887" y="5256491"/>
            <a:ext cx="21041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1">
                <a:solidFill>
                  <a:srgbClr val="002060"/>
                </a:solidFill>
              </a:rPr>
              <a:t>{c/x</a:t>
            </a:r>
            <a:r>
              <a:rPr lang="en-US" altLang="zh-CN" sz="1800" b="1" baseline="-25000">
                <a:solidFill>
                  <a:srgbClr val="002060"/>
                </a:solidFill>
              </a:rPr>
              <a:t>4</a:t>
            </a:r>
            <a:r>
              <a:rPr lang="en-US" altLang="zh-CN" sz="1800" b="1">
                <a:solidFill>
                  <a:srgbClr val="002060"/>
                </a:solidFill>
              </a:rPr>
              <a:t>,push(c,s</a:t>
            </a:r>
            <a:r>
              <a:rPr lang="en-US" altLang="zh-CN" sz="1800" b="1" baseline="-25000">
                <a:solidFill>
                  <a:srgbClr val="002060"/>
                </a:solidFill>
              </a:rPr>
              <a:t>0</a:t>
            </a:r>
            <a:r>
              <a:rPr lang="en-US" altLang="zh-CN" sz="1800" b="1">
                <a:solidFill>
                  <a:srgbClr val="002060"/>
                </a:solidFill>
              </a:rPr>
              <a:t>)/s</a:t>
            </a:r>
            <a:r>
              <a:rPr lang="en-US" altLang="zh-CN" sz="1800" b="1" baseline="-25000">
                <a:solidFill>
                  <a:srgbClr val="002060"/>
                </a:solidFill>
              </a:rPr>
              <a:t>2</a:t>
            </a:r>
            <a:r>
              <a:rPr lang="en-US" altLang="zh-CN" sz="1800" b="1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33831" name="Line 39"/>
          <p:cNvSpPr>
            <a:spLocks noChangeShapeType="1"/>
          </p:cNvSpPr>
          <p:nvPr/>
        </p:nvSpPr>
        <p:spPr bwMode="auto">
          <a:xfrm>
            <a:off x="2784475" y="27432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32" name="Line 40"/>
          <p:cNvSpPr>
            <a:spLocks noChangeShapeType="1"/>
          </p:cNvSpPr>
          <p:nvPr/>
        </p:nvSpPr>
        <p:spPr bwMode="auto">
          <a:xfrm flipH="1">
            <a:off x="2860675" y="55626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33" name="Text Box 41"/>
          <p:cNvSpPr txBox="1">
            <a:spLocks noChangeArrowheads="1"/>
          </p:cNvSpPr>
          <p:nvPr/>
        </p:nvSpPr>
        <p:spPr bwMode="auto">
          <a:xfrm>
            <a:off x="1295400" y="447675"/>
            <a:ext cx="1108075" cy="376238"/>
          </a:xfrm>
          <a:prstGeom prst="rect">
            <a:avLst/>
          </a:prstGeom>
          <a:noFill/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FF0000"/>
                </a:solidFill>
              </a:rPr>
              <a:t>HB(s</a:t>
            </a:r>
            <a:r>
              <a:rPr lang="en-US" altLang="zh-CN" sz="1800" b="1" baseline="-25000">
                <a:solidFill>
                  <a:srgbClr val="FF0000"/>
                </a:solidFill>
              </a:rPr>
              <a:t>5</a:t>
            </a:r>
            <a:r>
              <a:rPr lang="en-US" altLang="zh-CN" sz="1800" b="1">
                <a:solidFill>
                  <a:srgbClr val="FF0000"/>
                </a:solidFill>
              </a:rPr>
              <a:t>) </a:t>
            </a:r>
            <a:r>
              <a:rPr lang="en-US" altLang="zh-CN" sz="1800" b="1">
                <a:solidFill>
                  <a:srgbClr val="FF0000"/>
                </a:solidFill>
                <a:sym typeface="Symbol" pitchFamily="18" charset="2"/>
              </a:rPr>
              <a:t></a:t>
            </a:r>
            <a:endParaRPr lang="en-US" altLang="zh-CN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33835" name="Text Box 43"/>
          <p:cNvSpPr txBox="1">
            <a:spLocks noChangeArrowheads="1"/>
          </p:cNvSpPr>
          <p:nvPr/>
        </p:nvSpPr>
        <p:spPr bwMode="auto">
          <a:xfrm>
            <a:off x="685800" y="1431925"/>
            <a:ext cx="1752600" cy="376238"/>
          </a:xfrm>
          <a:prstGeom prst="rect">
            <a:avLst/>
          </a:prstGeom>
          <a:noFill/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FF0000"/>
                </a:solidFill>
              </a:rPr>
              <a:t>HB(grasp(s</a:t>
            </a:r>
            <a:r>
              <a:rPr lang="en-US" altLang="zh-CN" sz="1800" b="1" baseline="-25000">
                <a:solidFill>
                  <a:srgbClr val="FF0000"/>
                </a:solidFill>
              </a:rPr>
              <a:t>3</a:t>
            </a:r>
            <a:r>
              <a:rPr lang="en-US" altLang="zh-CN" sz="1800" b="1">
                <a:solidFill>
                  <a:srgbClr val="FF0000"/>
                </a:solidFill>
              </a:rPr>
              <a:t>)) </a:t>
            </a:r>
            <a:r>
              <a:rPr lang="en-US" altLang="zh-CN" sz="1800" b="1">
                <a:solidFill>
                  <a:srgbClr val="FF0000"/>
                </a:solidFill>
                <a:sym typeface="Symbol" pitchFamily="18" charset="2"/>
              </a:rPr>
              <a:t></a:t>
            </a:r>
            <a:endParaRPr lang="en-US" altLang="zh-CN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33836" name="Text Box 44"/>
          <p:cNvSpPr txBox="1">
            <a:spLocks noChangeArrowheads="1"/>
          </p:cNvSpPr>
          <p:nvPr/>
        </p:nvSpPr>
        <p:spPr bwMode="auto">
          <a:xfrm>
            <a:off x="4953000" y="2362200"/>
            <a:ext cx="2590800" cy="376238"/>
          </a:xfrm>
          <a:prstGeom prst="rect">
            <a:avLst/>
          </a:prstGeom>
          <a:noFill/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zh-CN" sz="1800" b="1">
                <a:solidFill>
                  <a:srgbClr val="FF0000"/>
                </a:solidFill>
              </a:rPr>
              <a:t> HB(grasp(climb(s</a:t>
            </a:r>
            <a:r>
              <a:rPr lang="en-US" altLang="zh-CN" sz="1800" b="1" baseline="-25000">
                <a:solidFill>
                  <a:srgbClr val="FF0000"/>
                </a:solidFill>
              </a:rPr>
              <a:t>2</a:t>
            </a:r>
            <a:r>
              <a:rPr lang="en-US" altLang="zh-CN" sz="1800" b="1">
                <a:solidFill>
                  <a:srgbClr val="FF0000"/>
                </a:solidFill>
              </a:rPr>
              <a:t>)))</a:t>
            </a:r>
          </a:p>
        </p:txBody>
      </p:sp>
      <p:sp>
        <p:nvSpPr>
          <p:cNvPr id="33837" name="Text Box 45"/>
          <p:cNvSpPr txBox="1">
            <a:spLocks noChangeArrowheads="1"/>
          </p:cNvSpPr>
          <p:nvPr/>
        </p:nvSpPr>
        <p:spPr bwMode="auto">
          <a:xfrm>
            <a:off x="3124200" y="6021388"/>
            <a:ext cx="3352800" cy="376237"/>
          </a:xfrm>
          <a:prstGeom prst="rect">
            <a:avLst/>
          </a:prstGeom>
          <a:noFill/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FF0000"/>
                </a:solidFill>
              </a:rPr>
              <a:t>HB(grasp(climb(push(c,s</a:t>
            </a:r>
            <a:r>
              <a:rPr lang="en-US" altLang="zh-CN" sz="1800" b="1" baseline="-25000">
                <a:solidFill>
                  <a:srgbClr val="FF0000"/>
                </a:solidFill>
              </a:rPr>
              <a:t>0</a:t>
            </a:r>
            <a:r>
              <a:rPr lang="en-US" altLang="zh-CN" sz="1800" b="1">
                <a:solidFill>
                  <a:srgbClr val="FF0000"/>
                </a:solidFill>
              </a:rPr>
              <a:t>))))</a:t>
            </a:r>
          </a:p>
        </p:txBody>
      </p:sp>
      <p:sp>
        <p:nvSpPr>
          <p:cNvPr id="31787" name="Text Box 46"/>
          <p:cNvSpPr txBox="1">
            <a:spLocks noChangeArrowheads="1"/>
          </p:cNvSpPr>
          <p:nvPr/>
        </p:nvSpPr>
        <p:spPr bwMode="auto">
          <a:xfrm>
            <a:off x="155030" y="2438400"/>
            <a:ext cx="2286000" cy="3395663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4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2B11EF"/>
                </a:solidFill>
              </a:rPr>
              <a:t>1, ~ON(s</a:t>
            </a:r>
            <a:r>
              <a:rPr lang="en-US" altLang="zh-CN" sz="1800" b="1" baseline="-25000">
                <a:solidFill>
                  <a:srgbClr val="2B11EF"/>
                </a:solidFill>
              </a:rPr>
              <a:t>0</a:t>
            </a:r>
            <a:r>
              <a:rPr lang="en-US" altLang="zh-CN" sz="1800" b="1">
                <a:solidFill>
                  <a:srgbClr val="2B11EF"/>
                </a:solidFill>
              </a:rPr>
              <a:t>)</a:t>
            </a:r>
          </a:p>
          <a:p>
            <a:pPr>
              <a:spcBef>
                <a:spcPct val="4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2B11EF"/>
                </a:solidFill>
              </a:rPr>
              <a:t>2, </a:t>
            </a:r>
            <a:r>
              <a:rPr lang="en-US" altLang="zh-CN" sz="1800" b="1">
                <a:solidFill>
                  <a:srgbClr val="2B11EF"/>
                </a:solidFill>
                <a:sym typeface="Symbol" pitchFamily="18" charset="2"/>
              </a:rPr>
              <a:t>ON(s</a:t>
            </a:r>
            <a:r>
              <a:rPr lang="en-US" altLang="zh-CN" sz="1800" b="1" baseline="-25000">
                <a:solidFill>
                  <a:srgbClr val="2B11EF"/>
                </a:solidFill>
                <a:sym typeface="Symbol" pitchFamily="18" charset="2"/>
              </a:rPr>
              <a:t>1</a:t>
            </a:r>
            <a:r>
              <a:rPr lang="en-US" altLang="zh-CN" sz="1800" b="1">
                <a:solidFill>
                  <a:srgbClr val="2B11EF"/>
                </a:solidFill>
                <a:sym typeface="Symbol" pitchFamily="18" charset="2"/>
              </a:rPr>
              <a:t>) ∨ AT(box, x</a:t>
            </a:r>
            <a:r>
              <a:rPr lang="en-US" altLang="zh-CN" sz="1800" b="1" baseline="-25000">
                <a:solidFill>
                  <a:srgbClr val="2B11EF"/>
                </a:solidFill>
                <a:sym typeface="Symbol" pitchFamily="18" charset="2"/>
              </a:rPr>
              <a:t>1</a:t>
            </a:r>
            <a:r>
              <a:rPr lang="en-US" altLang="zh-CN" sz="1800" b="1">
                <a:solidFill>
                  <a:srgbClr val="2B11EF"/>
                </a:solidFill>
                <a:sym typeface="Symbol" pitchFamily="18" charset="2"/>
              </a:rPr>
              <a:t>, push(x</a:t>
            </a:r>
            <a:r>
              <a:rPr lang="en-US" altLang="zh-CN" sz="1800" b="1" baseline="-25000">
                <a:solidFill>
                  <a:srgbClr val="2B11EF"/>
                </a:solidFill>
                <a:sym typeface="Symbol" pitchFamily="18" charset="2"/>
              </a:rPr>
              <a:t>1</a:t>
            </a:r>
            <a:r>
              <a:rPr lang="en-US" altLang="zh-CN" sz="1800" b="1">
                <a:solidFill>
                  <a:srgbClr val="2B11EF"/>
                </a:solidFill>
                <a:sym typeface="Symbol" pitchFamily="18" charset="2"/>
              </a:rPr>
              <a:t>, s</a:t>
            </a:r>
            <a:r>
              <a:rPr lang="en-US" altLang="zh-CN" sz="1800" b="1" baseline="-25000">
                <a:solidFill>
                  <a:srgbClr val="2B11EF"/>
                </a:solidFill>
                <a:sym typeface="Symbol" pitchFamily="18" charset="2"/>
              </a:rPr>
              <a:t>1</a:t>
            </a:r>
            <a:r>
              <a:rPr lang="en-US" altLang="zh-CN" sz="1800" b="1">
                <a:solidFill>
                  <a:srgbClr val="2B11EF"/>
                </a:solidFill>
                <a:sym typeface="Symbol" pitchFamily="18" charset="2"/>
              </a:rPr>
              <a:t>))</a:t>
            </a:r>
          </a:p>
          <a:p>
            <a:pPr>
              <a:spcBef>
                <a:spcPct val="4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2B11EF"/>
                </a:solidFill>
                <a:sym typeface="Symbol" pitchFamily="18" charset="2"/>
              </a:rPr>
              <a:t>3, ON(climb(s</a:t>
            </a:r>
            <a:r>
              <a:rPr lang="en-US" altLang="zh-CN" sz="1800" b="1" baseline="-25000">
                <a:solidFill>
                  <a:srgbClr val="2B11EF"/>
                </a:solidFill>
                <a:sym typeface="Symbol" pitchFamily="18" charset="2"/>
              </a:rPr>
              <a:t>2</a:t>
            </a:r>
            <a:r>
              <a:rPr lang="en-US" altLang="zh-CN" sz="1800" b="1">
                <a:solidFill>
                  <a:srgbClr val="2B11EF"/>
                </a:solidFill>
                <a:sym typeface="Symbol" pitchFamily="18" charset="2"/>
              </a:rPr>
              <a:t>))</a:t>
            </a:r>
          </a:p>
          <a:p>
            <a:pPr>
              <a:spcBef>
                <a:spcPct val="4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2B11EF"/>
                </a:solidFill>
                <a:sym typeface="Symbol" pitchFamily="18" charset="2"/>
              </a:rPr>
              <a:t>4, ~ON(s</a:t>
            </a:r>
            <a:r>
              <a:rPr lang="en-US" altLang="zh-CN" sz="1800" b="1" baseline="-25000">
                <a:solidFill>
                  <a:srgbClr val="2B11EF"/>
                </a:solidFill>
                <a:sym typeface="Symbol" pitchFamily="18" charset="2"/>
              </a:rPr>
              <a:t>3</a:t>
            </a:r>
            <a:r>
              <a:rPr lang="en-US" altLang="zh-CN" sz="1800" b="1">
                <a:solidFill>
                  <a:srgbClr val="2B11EF"/>
                </a:solidFill>
                <a:sym typeface="Symbol" pitchFamily="18" charset="2"/>
              </a:rPr>
              <a:t>) ∨ ~AT(box, c, s</a:t>
            </a:r>
            <a:r>
              <a:rPr lang="en-US" altLang="zh-CN" sz="1800" b="1" baseline="-25000">
                <a:solidFill>
                  <a:srgbClr val="2B11EF"/>
                </a:solidFill>
                <a:sym typeface="Symbol" pitchFamily="18" charset="2"/>
              </a:rPr>
              <a:t>3</a:t>
            </a:r>
            <a:r>
              <a:rPr lang="en-US" altLang="zh-CN" sz="1800" b="1">
                <a:solidFill>
                  <a:srgbClr val="2B11EF"/>
                </a:solidFill>
                <a:sym typeface="Symbol" pitchFamily="18" charset="2"/>
              </a:rPr>
              <a:t>) ∨ HB(grasp(s</a:t>
            </a:r>
            <a:r>
              <a:rPr lang="en-US" altLang="zh-CN" sz="1800" b="1" baseline="-25000">
                <a:solidFill>
                  <a:srgbClr val="2B11EF"/>
                </a:solidFill>
                <a:sym typeface="Symbol" pitchFamily="18" charset="2"/>
              </a:rPr>
              <a:t>3</a:t>
            </a:r>
            <a:r>
              <a:rPr lang="en-US" altLang="zh-CN" sz="1800" b="1">
                <a:solidFill>
                  <a:srgbClr val="2B11EF"/>
                </a:solidFill>
                <a:sym typeface="Symbol" pitchFamily="18" charset="2"/>
              </a:rPr>
              <a:t>))</a:t>
            </a:r>
          </a:p>
          <a:p>
            <a:pPr>
              <a:spcBef>
                <a:spcPct val="4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2B11EF"/>
                </a:solidFill>
                <a:sym typeface="Symbol" pitchFamily="18" charset="2"/>
              </a:rPr>
              <a:t>5, </a:t>
            </a:r>
            <a:r>
              <a:rPr lang="en-US" altLang="zh-CN" sz="1800" b="1">
                <a:solidFill>
                  <a:srgbClr val="2B11EF"/>
                </a:solidFill>
              </a:rPr>
              <a:t>~</a:t>
            </a:r>
            <a:r>
              <a:rPr lang="en-US" altLang="zh-CN" sz="1800" b="1">
                <a:solidFill>
                  <a:srgbClr val="2B11EF"/>
                </a:solidFill>
                <a:sym typeface="Symbol" pitchFamily="18" charset="2"/>
              </a:rPr>
              <a:t>AT(box, x</a:t>
            </a:r>
            <a:r>
              <a:rPr lang="en-US" altLang="zh-CN" sz="1800" b="1" baseline="-25000">
                <a:solidFill>
                  <a:srgbClr val="2B11EF"/>
                </a:solidFill>
                <a:sym typeface="Symbol" pitchFamily="18" charset="2"/>
              </a:rPr>
              <a:t>4</a:t>
            </a:r>
            <a:r>
              <a:rPr lang="en-US" altLang="zh-CN" sz="1800" b="1">
                <a:solidFill>
                  <a:srgbClr val="2B11EF"/>
                </a:solidFill>
                <a:sym typeface="Symbol" pitchFamily="18" charset="2"/>
              </a:rPr>
              <a:t>, s</a:t>
            </a:r>
            <a:r>
              <a:rPr lang="en-US" altLang="zh-CN" sz="1800" b="1" baseline="-25000">
                <a:solidFill>
                  <a:srgbClr val="2B11EF"/>
                </a:solidFill>
                <a:sym typeface="Symbol" pitchFamily="18" charset="2"/>
              </a:rPr>
              <a:t>4</a:t>
            </a:r>
            <a:r>
              <a:rPr lang="en-US" altLang="zh-CN" sz="1800" b="1">
                <a:solidFill>
                  <a:srgbClr val="2B11EF"/>
                </a:solidFill>
                <a:sym typeface="Symbol" pitchFamily="18" charset="2"/>
              </a:rPr>
              <a:t>) ∨ AT(box, x</a:t>
            </a:r>
            <a:r>
              <a:rPr lang="en-US" altLang="zh-CN" sz="1800" b="1" baseline="-25000">
                <a:solidFill>
                  <a:srgbClr val="2B11EF"/>
                </a:solidFill>
                <a:sym typeface="Symbol" pitchFamily="18" charset="2"/>
              </a:rPr>
              <a:t>4</a:t>
            </a:r>
            <a:r>
              <a:rPr lang="en-US" altLang="zh-CN" sz="1800" b="1">
                <a:solidFill>
                  <a:srgbClr val="2B11EF"/>
                </a:solidFill>
                <a:sym typeface="Symbol" pitchFamily="18" charset="2"/>
              </a:rPr>
              <a:t>, climb(s</a:t>
            </a:r>
            <a:r>
              <a:rPr lang="en-US" altLang="zh-CN" sz="1800" b="1" baseline="-25000">
                <a:solidFill>
                  <a:srgbClr val="2B11EF"/>
                </a:solidFill>
                <a:sym typeface="Symbol" pitchFamily="18" charset="2"/>
              </a:rPr>
              <a:t>4</a:t>
            </a:r>
            <a:r>
              <a:rPr lang="en-US" altLang="zh-CN" sz="1800" b="1">
                <a:solidFill>
                  <a:srgbClr val="2B11EF"/>
                </a:solidFill>
                <a:sym typeface="Symbol" pitchFamily="18" charset="2"/>
              </a:rPr>
              <a:t>))</a:t>
            </a:r>
          </a:p>
          <a:p>
            <a:pPr>
              <a:spcBef>
                <a:spcPct val="4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2B11EF"/>
                </a:solidFill>
                <a:sym typeface="Symbol" pitchFamily="18" charset="2"/>
              </a:rPr>
              <a:t>6, ~HB(s</a:t>
            </a:r>
            <a:r>
              <a:rPr lang="en-US" altLang="zh-CN" sz="1800" b="1" baseline="-25000">
                <a:solidFill>
                  <a:srgbClr val="2B11EF"/>
                </a:solidFill>
                <a:sym typeface="Symbol" pitchFamily="18" charset="2"/>
              </a:rPr>
              <a:t>5</a:t>
            </a:r>
            <a:r>
              <a:rPr lang="en-US" altLang="zh-CN" sz="1800" b="1">
                <a:solidFill>
                  <a:srgbClr val="2B11EF"/>
                </a:solidFill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3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3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3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3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3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3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3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3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3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3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3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3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3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3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3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3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3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3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3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3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3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3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3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33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3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3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33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33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33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33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33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33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33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33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 autoUpdateAnimBg="0"/>
      <p:bldP spid="33797" grpId="0" animBg="1" autoUpdateAnimBg="0"/>
      <p:bldP spid="33799" grpId="0" animBg="1"/>
      <p:bldP spid="33800" grpId="0" animBg="1"/>
      <p:bldP spid="33801" grpId="0" animBg="1" autoUpdateAnimBg="0"/>
      <p:bldP spid="33802" grpId="0" autoUpdateAnimBg="0"/>
      <p:bldP spid="33803" grpId="0" animBg="1"/>
      <p:bldP spid="33804" grpId="0" animBg="1"/>
      <p:bldP spid="33805" grpId="0" animBg="1" autoUpdateAnimBg="0"/>
      <p:bldP spid="33806" grpId="0" animBg="1"/>
      <p:bldP spid="33807" grpId="0" animBg="1"/>
      <p:bldP spid="33808" grpId="0" autoUpdateAnimBg="0"/>
      <p:bldP spid="33809" grpId="0" animBg="1" autoUpdateAnimBg="0"/>
      <p:bldP spid="33810" grpId="0" animBg="1"/>
      <p:bldP spid="33811" grpId="0" animBg="1"/>
      <p:bldP spid="33812" grpId="0" animBg="1" autoUpdateAnimBg="0"/>
      <p:bldP spid="33813" grpId="0" animBg="1"/>
      <p:bldP spid="33814" grpId="0" animBg="1" autoUpdateAnimBg="0"/>
      <p:bldP spid="33815" grpId="0" animBg="1"/>
      <p:bldP spid="33816" grpId="0" autoUpdateAnimBg="0"/>
      <p:bldP spid="33817" grpId="0" animBg="1" autoUpdateAnimBg="0"/>
      <p:bldP spid="33818" grpId="0" animBg="1"/>
      <p:bldP spid="33819" grpId="0" animBg="1"/>
      <p:bldP spid="33820" grpId="0" animBg="1"/>
      <p:bldP spid="33821" grpId="0" animBg="1" autoUpdateAnimBg="0"/>
      <p:bldP spid="33822" grpId="0" autoUpdateAnimBg="0"/>
      <p:bldP spid="33823" grpId="0" animBg="1"/>
      <p:bldP spid="33824" grpId="0" animBg="1" autoUpdateAnimBg="0"/>
      <p:bldP spid="33825" grpId="0" animBg="1"/>
      <p:bldP spid="33826" grpId="0" animBg="1"/>
      <p:bldP spid="33827" grpId="0" animBg="1"/>
      <p:bldP spid="33828" grpId="0" animBg="1"/>
      <p:bldP spid="33829" grpId="0" animBg="1" autoUpdateAnimBg="0"/>
      <p:bldP spid="33830" grpId="0" autoUpdateAnimBg="0"/>
      <p:bldP spid="33831" grpId="0" animBg="1"/>
      <p:bldP spid="33832" grpId="0" animBg="1"/>
      <p:bldP spid="33833" grpId="0" animBg="1" autoUpdateAnimBg="0"/>
      <p:bldP spid="33835" grpId="0" animBg="1" autoUpdateAnimBg="0"/>
      <p:bldP spid="33836" grpId="0" animBg="1" autoUpdateAnimBg="0"/>
      <p:bldP spid="33837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AC8491-24AA-4C6B-91A6-A5B99944ED49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归结方法小结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97268"/>
            <a:ext cx="7772400" cy="4222531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求子句集，进行归结，方法简单</a:t>
            </a:r>
          </a:p>
          <a:p>
            <a:pPr eaLnBrk="1" hangingPunct="1"/>
            <a:r>
              <a:rPr lang="zh-CN" altLang="en-US" sz="3200" b="1" dirty="0" smtClean="0"/>
              <a:t>通过修改证明树的方法，提取回答</a:t>
            </a:r>
          </a:p>
          <a:p>
            <a:pPr eaLnBrk="1" hangingPunct="1"/>
            <a:r>
              <a:rPr lang="zh-CN" altLang="en-US" sz="3200" b="1" dirty="0" smtClean="0"/>
              <a:t>方法通用</a:t>
            </a:r>
          </a:p>
          <a:p>
            <a:pPr eaLnBrk="1" hangingPunct="1"/>
            <a:r>
              <a:rPr lang="zh-CN" altLang="en-US" sz="3200" b="1" dirty="0" smtClean="0"/>
              <a:t>求解效率低，不宜引入启发信息</a:t>
            </a:r>
          </a:p>
          <a:p>
            <a:pPr eaLnBrk="1" hangingPunct="1"/>
            <a:r>
              <a:rPr lang="zh-CN" altLang="en-US" sz="3200" b="1" dirty="0" smtClean="0"/>
              <a:t>不宜理解推理过程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8279C6-A326-4DF0-ACD5-360B35D217B2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子句集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13034"/>
            <a:ext cx="8229600" cy="420676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无显示量词约束</a:t>
            </a:r>
          </a:p>
          <a:p>
            <a:pPr eaLnBrk="1" hangingPunct="1"/>
            <a:r>
              <a:rPr lang="zh-CN" altLang="en-US" sz="3200" b="1" dirty="0" smtClean="0"/>
              <a:t>变量默认受全程量词约束</a:t>
            </a:r>
          </a:p>
          <a:p>
            <a:pPr eaLnBrk="1" hangingPunct="1"/>
            <a:r>
              <a:rPr lang="zh-CN" altLang="en-US" sz="3200" b="1" dirty="0" smtClean="0"/>
              <a:t>元素只是文字的析取</a:t>
            </a:r>
          </a:p>
          <a:p>
            <a:pPr eaLnBrk="1" hangingPunct="1"/>
            <a:r>
              <a:rPr lang="zh-CN" altLang="en-US" sz="3200" b="1" dirty="0" smtClean="0"/>
              <a:t>否定符只作用于单个文字</a:t>
            </a:r>
          </a:p>
          <a:p>
            <a:pPr eaLnBrk="1" hangingPunct="1"/>
            <a:r>
              <a:rPr lang="zh-CN" altLang="en-US" sz="3200" b="1" dirty="0" smtClean="0"/>
              <a:t>元素间默认为合取</a:t>
            </a:r>
          </a:p>
          <a:p>
            <a:pPr eaLnBrk="1" hangingPunct="1"/>
            <a:r>
              <a:rPr lang="zh-CN" altLang="en-US" sz="3200" b="1" dirty="0" smtClean="0"/>
              <a:t>例：</a:t>
            </a:r>
            <a:r>
              <a:rPr lang="en-US" altLang="zh-CN" sz="3200" b="1" dirty="0" smtClean="0"/>
              <a:t>{~I(z)</a:t>
            </a:r>
            <a:r>
              <a:rPr lang="en-US" altLang="zh-CN" sz="3200" b="1" dirty="0" smtClean="0">
                <a:sym typeface="Symbol" pitchFamily="18" charset="2"/>
              </a:rPr>
              <a:t>R(z), I(A), ~R(x) L(x), ~D(y)</a:t>
            </a:r>
            <a:r>
              <a:rPr lang="en-US" altLang="zh-CN" sz="3200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2603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5.5 </a:t>
            </a:r>
            <a:r>
              <a:rPr lang="zh-CN" altLang="en-US" dirty="0" smtClean="0"/>
              <a:t>基于规则的逆向演绎系统</a:t>
            </a:r>
            <a:endParaRPr lang="zh-CN" altLang="en-US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685800" y="1686910"/>
            <a:ext cx="7772400" cy="440909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800" b="1" dirty="0" smtClean="0"/>
              <a:t>问题：</a:t>
            </a:r>
          </a:p>
          <a:p>
            <a:pPr lvl="1" eaLnBrk="1" hangingPunct="1"/>
            <a:r>
              <a:rPr lang="zh-CN" altLang="en-US" sz="2800" b="1" dirty="0" smtClean="0"/>
              <a:t>归结方法不自然</a:t>
            </a:r>
          </a:p>
          <a:p>
            <a:pPr lvl="1" eaLnBrk="1" hangingPunct="1"/>
            <a:r>
              <a:rPr lang="zh-CN" altLang="en-US" sz="2800" b="1" dirty="0" smtClean="0"/>
              <a:t>可能会丢失蕴涵关系中所包含的控制信息</a:t>
            </a:r>
          </a:p>
          <a:p>
            <a:pPr eaLnBrk="1" hangingPunct="1"/>
            <a:r>
              <a:rPr lang="zh-CN" altLang="en-US" sz="2800" b="1" dirty="0" smtClean="0"/>
              <a:t>例：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/>
              <a:t>	</a:t>
            </a:r>
            <a:r>
              <a:rPr lang="zh-CN" altLang="en-US" sz="2800" b="1" dirty="0" smtClean="0"/>
              <a:t>以下蕴涵式：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/>
              <a:t>	</a:t>
            </a:r>
            <a:r>
              <a:rPr lang="en-US" altLang="zh-CN" sz="2800" b="1" dirty="0" smtClean="0"/>
              <a:t>~A </a:t>
            </a:r>
            <a:r>
              <a:rPr lang="en-US" altLang="zh-CN" sz="2800" b="1" dirty="0" smtClean="0">
                <a:sym typeface="Symbol" pitchFamily="18" charset="2"/>
              </a:rPr>
              <a:t> ~B  C		~C  A  B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ym typeface="Symbol" pitchFamily="18" charset="2"/>
              </a:rPr>
              <a:t>	</a:t>
            </a:r>
            <a:r>
              <a:rPr lang="en-US" altLang="zh-CN" sz="2800" b="1" dirty="0" smtClean="0"/>
              <a:t>~A </a:t>
            </a:r>
            <a:r>
              <a:rPr lang="en-US" altLang="zh-CN" sz="2800" b="1" dirty="0" smtClean="0">
                <a:sym typeface="Symbol" pitchFamily="18" charset="2"/>
              </a:rPr>
              <a:t> ~C  B		~A  C  B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ym typeface="Symbol" pitchFamily="18" charset="2"/>
              </a:rPr>
              <a:t>	</a:t>
            </a:r>
            <a:r>
              <a:rPr lang="en-US" altLang="zh-CN" sz="2800" b="1" dirty="0" smtClean="0"/>
              <a:t>~B </a:t>
            </a:r>
            <a:r>
              <a:rPr lang="en-US" altLang="zh-CN" sz="2800" b="1" dirty="0" smtClean="0">
                <a:sym typeface="Symbol" pitchFamily="18" charset="2"/>
              </a:rPr>
              <a:t> ~C  A	          ~B  A  C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ym typeface="Symbol" pitchFamily="18" charset="2"/>
              </a:rPr>
              <a:t>	</a:t>
            </a:r>
            <a:r>
              <a:rPr lang="zh-CN" altLang="en-US" sz="2800" b="1" dirty="0" smtClean="0">
                <a:sym typeface="Symbol" pitchFamily="18" charset="2"/>
              </a:rPr>
              <a:t>均与子句</a:t>
            </a:r>
            <a:r>
              <a:rPr lang="en-US" altLang="zh-CN" sz="2800" b="1" dirty="0" smtClean="0">
                <a:sym typeface="Symbol" pitchFamily="18" charset="2"/>
              </a:rPr>
              <a:t>(A  B  C)</a:t>
            </a:r>
            <a:r>
              <a:rPr lang="zh-CN" altLang="zh-CN" sz="2800" b="1" dirty="0" smtClean="0">
                <a:sym typeface="Symbol" pitchFamily="18" charset="2"/>
              </a:rPr>
              <a:t>等价，但显然上面的蕴涵式信息更丰富。</a:t>
            </a:r>
            <a:endParaRPr lang="zh-CN" altLang="en-US" sz="2800" b="1" dirty="0" smtClean="0">
              <a:sym typeface="Symbol" pitchFamily="18" charset="2"/>
            </a:endParaRPr>
          </a:p>
          <a:p>
            <a:endParaRPr lang="zh-CN" altLang="en-US" sz="2800" b="1" dirty="0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91FCFA-BAB4-4814-BD2D-AFE7556A3E06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形式上的要求</a:t>
            </a:r>
            <a:endParaRPr lang="zh-CN" altLang="en-US" dirty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914400" y="1734206"/>
            <a:ext cx="7772400" cy="428559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sym typeface="Symbol" pitchFamily="18" charset="2"/>
              </a:rPr>
              <a:t>目标为任意表达式</a:t>
            </a:r>
            <a:endParaRPr lang="en-US" altLang="zh-CN" sz="3200" b="1" dirty="0" smtClean="0">
              <a:sym typeface="Symbol" pitchFamily="18" charset="2"/>
            </a:endParaRPr>
          </a:p>
          <a:p>
            <a:pPr eaLnBrk="1" hangingPunct="1"/>
            <a:r>
              <a:rPr lang="zh-CN" altLang="en-US" sz="3200" b="1" dirty="0" smtClean="0">
                <a:sym typeface="Symbol" pitchFamily="18" charset="2"/>
              </a:rPr>
              <a:t>事实表达式是文字的</a:t>
            </a:r>
            <a:r>
              <a:rPr lang="zh-CN" altLang="en-US" sz="3200" b="1" dirty="0" smtClean="0">
                <a:solidFill>
                  <a:schemeClr val="tx2"/>
                </a:solidFill>
                <a:sym typeface="Symbol" pitchFamily="18" charset="2"/>
              </a:rPr>
              <a:t>合取</a:t>
            </a:r>
            <a:endParaRPr lang="zh-CN" altLang="en-US" sz="3200" b="1" dirty="0" smtClean="0">
              <a:sym typeface="Symbol" pitchFamily="18" charset="2"/>
            </a:endParaRPr>
          </a:p>
          <a:p>
            <a:pPr eaLnBrk="1" hangingPunct="1"/>
            <a:r>
              <a:rPr lang="zh-CN" altLang="en-US" sz="3200" b="1" dirty="0" smtClean="0"/>
              <a:t>规则形式： </a:t>
            </a:r>
            <a:r>
              <a:rPr lang="en-US" altLang="zh-CN" sz="3200" b="1" dirty="0" smtClean="0"/>
              <a:t>L </a:t>
            </a:r>
            <a:r>
              <a:rPr lang="en-US" altLang="zh-CN" sz="3200" b="1" dirty="0" smtClean="0">
                <a:sym typeface="Symbol" pitchFamily="18" charset="2"/>
              </a:rPr>
              <a:t> W, </a:t>
            </a:r>
            <a:r>
              <a:rPr lang="zh-CN" altLang="zh-CN" sz="3200" b="1" dirty="0" smtClean="0">
                <a:sym typeface="Symbol" pitchFamily="18" charset="2"/>
              </a:rPr>
              <a:t>其中</a:t>
            </a:r>
            <a:r>
              <a:rPr lang="en-US" altLang="zh-CN" sz="3200" b="1" dirty="0" smtClean="0">
                <a:sym typeface="Symbol" pitchFamily="18" charset="2"/>
              </a:rPr>
              <a:t>W</a:t>
            </a:r>
            <a:r>
              <a:rPr lang="zh-CN" altLang="zh-CN" sz="3200" b="1" dirty="0" smtClean="0">
                <a:sym typeface="Symbol" pitchFamily="18" charset="2"/>
              </a:rPr>
              <a:t>为单文字，</a:t>
            </a:r>
            <a:endParaRPr lang="en-US" altLang="zh-CN" sz="3200" b="1" dirty="0" smtClean="0">
              <a:sym typeface="Symbol" pitchFamily="18" charset="2"/>
            </a:endParaRPr>
          </a:p>
          <a:p>
            <a:pPr eaLnBrk="1" hangingPunct="1"/>
            <a:r>
              <a:rPr lang="zh-CN" altLang="zh-CN" sz="3200" b="1" dirty="0" smtClean="0">
                <a:sym typeface="Symbol" pitchFamily="18" charset="2"/>
              </a:rPr>
              <a:t>如形为： </a:t>
            </a:r>
            <a:r>
              <a:rPr lang="en-US" altLang="zh-CN" sz="3200" b="1" dirty="0" smtClean="0"/>
              <a:t>L</a:t>
            </a:r>
            <a:r>
              <a:rPr lang="en-US" altLang="zh-CN" sz="3200" b="1" dirty="0" smtClean="0">
                <a:sym typeface="Symbol" pitchFamily="18" charset="2"/>
              </a:rPr>
              <a:t> W</a:t>
            </a:r>
            <a:r>
              <a:rPr lang="en-US" altLang="zh-CN" sz="3200" b="1" baseline="-25000" dirty="0" smtClean="0">
                <a:sym typeface="Symbol" pitchFamily="18" charset="2"/>
              </a:rPr>
              <a:t>1</a:t>
            </a:r>
            <a:r>
              <a:rPr lang="en-US" altLang="zh-CN" sz="3200" b="1" dirty="0" smtClean="0">
                <a:sym typeface="Symbol" pitchFamily="18" charset="2"/>
              </a:rPr>
              <a:t> W</a:t>
            </a:r>
            <a:r>
              <a:rPr lang="en-US" altLang="zh-CN" sz="3200" b="1" baseline="-25000" dirty="0" smtClean="0">
                <a:sym typeface="Symbol" pitchFamily="18" charset="2"/>
              </a:rPr>
              <a:t>2</a:t>
            </a:r>
            <a:r>
              <a:rPr lang="zh-CN" altLang="en-US" sz="3200" b="1" dirty="0" smtClean="0">
                <a:sym typeface="Symbol" pitchFamily="18" charset="2"/>
              </a:rPr>
              <a:t>，则变换为：      		        	  </a:t>
            </a:r>
            <a:r>
              <a:rPr lang="en-US" altLang="zh-CN" sz="3200" b="1" dirty="0" smtClean="0"/>
              <a:t>L</a:t>
            </a:r>
            <a:r>
              <a:rPr lang="en-US" altLang="zh-CN" sz="3200" b="1" dirty="0" smtClean="0">
                <a:sym typeface="Symbol" pitchFamily="18" charset="2"/>
              </a:rPr>
              <a:t> W</a:t>
            </a:r>
            <a:r>
              <a:rPr lang="en-US" altLang="zh-CN" sz="3200" b="1" baseline="-25000" dirty="0" smtClean="0">
                <a:sym typeface="Symbol" pitchFamily="18" charset="2"/>
              </a:rPr>
              <a:t>1</a:t>
            </a:r>
            <a:r>
              <a:rPr lang="en-US" altLang="zh-CN" sz="3200" b="1" dirty="0" smtClean="0">
                <a:sym typeface="Symbol" pitchFamily="18" charset="2"/>
              </a:rPr>
              <a:t> </a:t>
            </a:r>
            <a:r>
              <a:rPr lang="zh-CN" altLang="en-US" sz="3200" b="1" dirty="0" smtClean="0">
                <a:sym typeface="Symbol" pitchFamily="18" charset="2"/>
              </a:rPr>
              <a:t>和 </a:t>
            </a:r>
            <a:r>
              <a:rPr lang="en-US" altLang="zh-CN" sz="3200" b="1" dirty="0" smtClean="0"/>
              <a:t>L</a:t>
            </a:r>
            <a:r>
              <a:rPr lang="en-US" altLang="zh-CN" sz="3200" b="1" dirty="0" smtClean="0">
                <a:sym typeface="Symbol" pitchFamily="18" charset="2"/>
              </a:rPr>
              <a:t> W</a:t>
            </a:r>
            <a:r>
              <a:rPr lang="en-US" altLang="zh-CN" sz="3200" b="1" baseline="-25000" dirty="0" smtClean="0">
                <a:sym typeface="Symbol" pitchFamily="18" charset="2"/>
              </a:rPr>
              <a:t>2</a:t>
            </a:r>
          </a:p>
          <a:p>
            <a:r>
              <a:rPr lang="en-US" altLang="zh-CN" sz="3200" b="1" dirty="0" smtClean="0"/>
              <a:t>                 </a:t>
            </a:r>
            <a:r>
              <a:rPr lang="zh-CN" altLang="en-US" sz="3200" b="1" dirty="0" smtClean="0"/>
              <a:t>变量收全称量词约束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对目标逆向使用规则</a:t>
            </a: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DABCCA-2E6B-4842-B646-659E08D407C5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685800" y="1484313"/>
            <a:ext cx="7772400" cy="46116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zh-CN" sz="3200" b="1" dirty="0" smtClean="0">
                <a:solidFill>
                  <a:srgbClr val="FF0000"/>
                </a:solidFill>
                <a:sym typeface="Symbol" pitchFamily="18" charset="2"/>
              </a:rPr>
              <a:t>目标</a:t>
            </a:r>
            <a:r>
              <a:rPr lang="zh-CN" altLang="zh-CN" sz="3200" b="1" dirty="0" smtClean="0">
                <a:sym typeface="Symbol" pitchFamily="18" charset="2"/>
              </a:rPr>
              <a:t>用</a:t>
            </a:r>
            <a:r>
              <a:rPr lang="en-US" altLang="zh-CN" sz="3200" b="1" dirty="0" err="1" smtClean="0">
                <a:sym typeface="Symbol" pitchFamily="18" charset="2"/>
              </a:rPr>
              <a:t>Skolem</a:t>
            </a:r>
            <a:r>
              <a:rPr lang="en-US" altLang="zh-CN" sz="3200" b="1" dirty="0" smtClean="0">
                <a:sym typeface="Symbol" pitchFamily="18" charset="2"/>
              </a:rPr>
              <a:t> </a:t>
            </a:r>
            <a:r>
              <a:rPr lang="zh-CN" altLang="zh-CN" sz="3200" b="1" dirty="0" smtClean="0">
                <a:sym typeface="Symbol" pitchFamily="18" charset="2"/>
              </a:rPr>
              <a:t>化的</a:t>
            </a:r>
            <a:r>
              <a:rPr lang="zh-CN" altLang="zh-CN" sz="3200" b="1" dirty="0" smtClean="0">
                <a:solidFill>
                  <a:srgbClr val="FF0000"/>
                </a:solidFill>
                <a:sym typeface="Symbol" pitchFamily="18" charset="2"/>
              </a:rPr>
              <a:t>对偶形式</a:t>
            </a:r>
            <a:r>
              <a:rPr lang="zh-CN" altLang="zh-CN" sz="3200" b="1" dirty="0" smtClean="0">
                <a:sym typeface="Symbol" pitchFamily="18" charset="2"/>
              </a:rPr>
              <a:t>，即</a:t>
            </a:r>
          </a:p>
          <a:p>
            <a:pPr lvl="1" eaLnBrk="1" hangingPunct="1"/>
            <a:r>
              <a:rPr lang="zh-CN" altLang="en-US" sz="2800" b="1" dirty="0" smtClean="0">
                <a:sym typeface="Symbol" pitchFamily="18" charset="2"/>
              </a:rPr>
              <a:t>消去全称量词，用</a:t>
            </a:r>
            <a:r>
              <a:rPr lang="en-US" altLang="zh-CN" sz="2800" b="1" dirty="0" err="1" smtClean="0">
                <a:sym typeface="Symbol" pitchFamily="18" charset="2"/>
              </a:rPr>
              <a:t>Skolem</a:t>
            </a:r>
            <a:r>
              <a:rPr lang="zh-CN" altLang="en-US" sz="2800" b="1" dirty="0" smtClean="0">
                <a:sym typeface="Symbol" pitchFamily="18" charset="2"/>
              </a:rPr>
              <a:t>函数代替</a:t>
            </a:r>
          </a:p>
          <a:p>
            <a:pPr lvl="1" eaLnBrk="1" hangingPunct="1"/>
            <a:r>
              <a:rPr lang="zh-CN" altLang="en-US" sz="2800" b="1" dirty="0" smtClean="0">
                <a:sym typeface="Symbol" pitchFamily="18" charset="2"/>
              </a:rPr>
              <a:t>保留存在量词</a:t>
            </a:r>
          </a:p>
          <a:p>
            <a:pPr lvl="1" eaLnBrk="1" hangingPunct="1"/>
            <a:r>
              <a:rPr lang="zh-CN" altLang="en-US" sz="2800" b="1" dirty="0" smtClean="0">
                <a:sym typeface="Symbol" pitchFamily="18" charset="2"/>
              </a:rPr>
              <a:t>对主析取元作变量换名</a:t>
            </a:r>
            <a:endParaRPr lang="en-US" altLang="zh-CN" sz="2800" b="1" dirty="0" smtClean="0">
              <a:sym typeface="Symbol" pitchFamily="18" charset="2"/>
            </a:endParaRPr>
          </a:p>
          <a:p>
            <a:pPr lvl="1" eaLnBrk="1" hangingPunct="1"/>
            <a:endParaRPr lang="zh-CN" altLang="en-US" sz="3200" b="1" dirty="0" smtClean="0">
              <a:sym typeface="Symbol" pitchFamily="18" charset="2"/>
            </a:endParaRPr>
          </a:p>
          <a:p>
            <a:pPr lvl="1" eaLnBrk="1" hangingPunct="1">
              <a:buFontTx/>
              <a:buNone/>
            </a:pPr>
            <a:r>
              <a:rPr lang="zh-CN" altLang="en-US" sz="3200" b="1" dirty="0" smtClean="0">
                <a:sym typeface="Symbol" pitchFamily="18" charset="2"/>
              </a:rPr>
              <a:t>例：</a:t>
            </a:r>
            <a:r>
              <a:rPr lang="en-US" altLang="zh-CN" sz="3200" b="1" dirty="0" smtClean="0">
                <a:sym typeface="Symbol" pitchFamily="18" charset="2"/>
              </a:rPr>
              <a:t>(y)(x)(P(x, y)  Q(x, y))</a:t>
            </a:r>
          </a:p>
          <a:p>
            <a:pPr lvl="1" eaLnBrk="1" hangingPunct="1">
              <a:buFontTx/>
              <a:buNone/>
            </a:pPr>
            <a:r>
              <a:rPr lang="en-US" altLang="zh-CN" sz="3200" b="1" dirty="0" smtClean="0">
                <a:sym typeface="Symbol" pitchFamily="18" charset="2"/>
              </a:rPr>
              <a:t> =&gt;  (y)(P(f(y), y)  Q(f(y), y))</a:t>
            </a:r>
          </a:p>
          <a:p>
            <a:pPr lvl="1" eaLnBrk="1" hangingPunct="1">
              <a:buFontTx/>
              <a:buNone/>
            </a:pPr>
            <a:r>
              <a:rPr lang="en-US" altLang="zh-CN" sz="3200" b="1" dirty="0" smtClean="0">
                <a:sym typeface="Symbol" pitchFamily="18" charset="2"/>
              </a:rPr>
              <a:t> =&gt; P(f(y</a:t>
            </a:r>
            <a:r>
              <a:rPr lang="en-US" altLang="zh-CN" sz="3200" b="1" baseline="-25000" dirty="0" smtClean="0">
                <a:sym typeface="Symbol" pitchFamily="18" charset="2"/>
              </a:rPr>
              <a:t>1</a:t>
            </a:r>
            <a:r>
              <a:rPr lang="en-US" altLang="zh-CN" sz="3200" b="1" dirty="0" smtClean="0">
                <a:sym typeface="Symbol" pitchFamily="18" charset="2"/>
              </a:rPr>
              <a:t>), y</a:t>
            </a:r>
            <a:r>
              <a:rPr lang="en-US" altLang="zh-CN" sz="3200" b="1" baseline="-25000" dirty="0" smtClean="0">
                <a:sym typeface="Symbol" pitchFamily="18" charset="2"/>
              </a:rPr>
              <a:t>1</a:t>
            </a:r>
            <a:r>
              <a:rPr lang="en-US" altLang="zh-CN" sz="3200" b="1" dirty="0" smtClean="0">
                <a:sym typeface="Symbol" pitchFamily="18" charset="2"/>
              </a:rPr>
              <a:t>)  Q(f(y</a:t>
            </a:r>
            <a:r>
              <a:rPr lang="en-US" altLang="zh-CN" sz="3200" b="1" baseline="-25000" dirty="0" smtClean="0">
                <a:sym typeface="Symbol" pitchFamily="18" charset="2"/>
              </a:rPr>
              <a:t>2</a:t>
            </a:r>
            <a:r>
              <a:rPr lang="en-US" altLang="zh-CN" sz="3200" b="1" dirty="0" smtClean="0">
                <a:sym typeface="Symbol" pitchFamily="18" charset="2"/>
              </a:rPr>
              <a:t>), y</a:t>
            </a:r>
            <a:r>
              <a:rPr lang="en-US" altLang="zh-CN" sz="3200" b="1" baseline="-25000" dirty="0" smtClean="0">
                <a:sym typeface="Symbol" pitchFamily="18" charset="2"/>
              </a:rPr>
              <a:t>2</a:t>
            </a:r>
            <a:r>
              <a:rPr lang="en-US" altLang="zh-CN" sz="3200" b="1" dirty="0" smtClean="0">
                <a:sym typeface="Symbol" pitchFamily="18" charset="2"/>
              </a:rPr>
              <a:t>)     	</a:t>
            </a:r>
            <a:r>
              <a:rPr lang="zh-CN" altLang="zh-CN" sz="3200" b="1" dirty="0" smtClean="0">
                <a:solidFill>
                  <a:srgbClr val="FF0000"/>
                </a:solidFill>
                <a:sym typeface="Symbol" pitchFamily="18" charset="2"/>
              </a:rPr>
              <a:t>换名</a:t>
            </a: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77F303-7575-45C6-A676-22A64D55C1D0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对目标表达式的处理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目标的与或树表示</a:t>
            </a:r>
            <a:endParaRPr lang="zh-CN" altLang="en-US" dirty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20DC3D-795B-47A4-A03B-D7E0319620D8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334822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zh-CN" altLang="en-US" sz="3200" b="1" kern="0" dirty="0">
                <a:latin typeface="+mn-lt"/>
                <a:ea typeface="+mn-ea"/>
              </a:rPr>
              <a:t>例： </a:t>
            </a:r>
            <a:r>
              <a:rPr lang="en-US" altLang="zh-CN" sz="2800" b="1" kern="0" dirty="0">
                <a:latin typeface="+mn-lt"/>
                <a:ea typeface="+mn-ea"/>
                <a:sym typeface="Symbol" pitchFamily="18" charset="2"/>
              </a:rPr>
              <a:t>Q(w, A)</a:t>
            </a:r>
            <a:r>
              <a:rPr lang="en-US" altLang="zh-CN" sz="2800" b="1" dirty="0">
                <a:sym typeface="Symbol" pitchFamily="18" charset="2"/>
              </a:rPr>
              <a:t> </a:t>
            </a:r>
            <a:r>
              <a:rPr lang="en-US" altLang="zh-CN" sz="2800" b="1" kern="0" dirty="0">
                <a:latin typeface="+mn-lt"/>
                <a:ea typeface="+mn-ea"/>
                <a:sym typeface="Symbol" pitchFamily="18" charset="2"/>
              </a:rPr>
              <a:t>((~R(v) </a:t>
            </a:r>
            <a:r>
              <a:rPr lang="en-US" altLang="zh-CN" sz="2800" b="1" dirty="0">
                <a:sym typeface="Symbol" pitchFamily="18" charset="2"/>
              </a:rPr>
              <a:t></a:t>
            </a:r>
            <a:r>
              <a:rPr lang="en-US" altLang="zh-CN" sz="2800" b="1" kern="0" dirty="0">
                <a:latin typeface="+mn-lt"/>
                <a:ea typeface="+mn-ea"/>
                <a:sym typeface="Symbol" pitchFamily="18" charset="2"/>
              </a:rPr>
              <a:t> ~P(v)) </a:t>
            </a:r>
            <a:r>
              <a:rPr lang="en-US" altLang="zh-CN" sz="2800" b="1" kern="0" dirty="0">
                <a:sym typeface="Symbol" pitchFamily="18" charset="2"/>
              </a:rPr>
              <a:t></a:t>
            </a:r>
            <a:r>
              <a:rPr lang="en-US" altLang="zh-CN" sz="2800" b="1" kern="0" dirty="0">
                <a:latin typeface="+mn-lt"/>
                <a:ea typeface="+mn-ea"/>
                <a:sym typeface="Symbol" pitchFamily="18" charset="2"/>
              </a:rPr>
              <a:t> ~S(A, v))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68491" y="2099967"/>
            <a:ext cx="4303807" cy="40011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 dirty="0">
                <a:sym typeface="Symbol" pitchFamily="18" charset="2"/>
              </a:rPr>
              <a:t>Q(w, A) ((~R(v)  ~P(v)) </a:t>
            </a:r>
            <a:r>
              <a:rPr lang="en-US" altLang="zh-CN" sz="2000" b="1" kern="0" dirty="0">
                <a:sym typeface="Symbol" pitchFamily="18" charset="2"/>
              </a:rPr>
              <a:t></a:t>
            </a:r>
            <a:r>
              <a:rPr lang="en-US" altLang="zh-CN" sz="2000" b="1" dirty="0">
                <a:sym typeface="Symbol" pitchFamily="18" charset="2"/>
              </a:rPr>
              <a:t> ~S(A, v))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5563" y="3166767"/>
            <a:ext cx="1008674" cy="40011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ym typeface="Symbol" pitchFamily="18" charset="2"/>
              </a:rPr>
              <a:t>Q(w, A)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276149" y="3166767"/>
            <a:ext cx="3080652" cy="40011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 dirty="0">
                <a:sym typeface="Symbol" pitchFamily="18" charset="2"/>
              </a:rPr>
              <a:t>(~R(v)  ~P(v)) </a:t>
            </a:r>
            <a:r>
              <a:rPr lang="en-US" altLang="zh-CN" sz="2000" b="1" kern="0" dirty="0">
                <a:sym typeface="Symbol" pitchFamily="18" charset="2"/>
              </a:rPr>
              <a:t></a:t>
            </a:r>
            <a:r>
              <a:rPr lang="en-US" altLang="zh-CN" sz="2000" b="1" dirty="0">
                <a:sym typeface="Symbol" pitchFamily="18" charset="2"/>
              </a:rPr>
              <a:t> ~S(A, v)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525897" y="4309767"/>
            <a:ext cx="1734770" cy="40011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ym typeface="Symbol" pitchFamily="18" charset="2"/>
              </a:rPr>
              <a:t>~R(v)  ~P(v)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565775" y="4306622"/>
            <a:ext cx="1136650" cy="4064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ym typeface="Symbol" pitchFamily="18" charset="2"/>
              </a:rPr>
              <a:t> ~S(A, v)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927774" y="5376567"/>
            <a:ext cx="838691" cy="40011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ym typeface="Symbol" pitchFamily="18" charset="2"/>
              </a:rPr>
              <a:t>~R(v)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923401" y="5376567"/>
            <a:ext cx="809837" cy="40011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ym typeface="Symbol" pitchFamily="18" charset="2"/>
              </a:rPr>
              <a:t>~P(v)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1752600" y="2477822"/>
            <a:ext cx="2667000" cy="685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419600" y="2477822"/>
            <a:ext cx="609600" cy="685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3276600" y="3544622"/>
            <a:ext cx="14478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724400" y="3544622"/>
            <a:ext cx="1371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2362200" y="4687622"/>
            <a:ext cx="990600" cy="685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352800" y="4687622"/>
            <a:ext cx="990600" cy="685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4495800" y="3697022"/>
            <a:ext cx="457200" cy="76200"/>
          </a:xfrm>
          <a:custGeom>
            <a:avLst/>
            <a:gdLst>
              <a:gd name="T0" fmla="*/ 0 w 288"/>
              <a:gd name="T1" fmla="*/ 0 h 48"/>
              <a:gd name="T2" fmla="*/ 2147483647 w 288"/>
              <a:gd name="T3" fmla="*/ 2147483647 h 48"/>
              <a:gd name="T4" fmla="*/ 2147483647 w 288"/>
              <a:gd name="T5" fmla="*/ 2147483647 h 48"/>
              <a:gd name="T6" fmla="*/ 2147483647 w 288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48"/>
              <a:gd name="T14" fmla="*/ 288 w 288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48">
                <a:moveTo>
                  <a:pt x="0" y="0"/>
                </a:moveTo>
                <a:lnTo>
                  <a:pt x="96" y="48"/>
                </a:lnTo>
                <a:lnTo>
                  <a:pt x="192" y="48"/>
                </a:lnTo>
                <a:lnTo>
                  <a:pt x="288" y="0"/>
                </a:lnTo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A366B1-495D-44CC-ABDA-3082837A55C8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对规则的处理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35116"/>
            <a:ext cx="8305800" cy="5341883"/>
          </a:xfrm>
        </p:spPr>
        <p:txBody>
          <a:bodyPr/>
          <a:lstStyle/>
          <a:p>
            <a:pPr eaLnBrk="1" hangingPunct="1"/>
            <a:r>
              <a:rPr lang="zh-CN" altLang="en-US" sz="2800" b="1" dirty="0" smtClean="0"/>
              <a:t>对规则的形式：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L </a:t>
            </a:r>
            <a:r>
              <a:rPr lang="en-US" altLang="zh-CN" sz="2400" b="1" dirty="0" smtClean="0">
                <a:sym typeface="Symbol" pitchFamily="18" charset="2"/>
              </a:rPr>
              <a:t> W</a:t>
            </a:r>
          </a:p>
          <a:p>
            <a:pPr lvl="1" eaLnBrk="1" hangingPunct="1">
              <a:buFontTx/>
              <a:buNone/>
            </a:pPr>
            <a:r>
              <a:rPr lang="zh-CN" altLang="en-US" sz="2400" b="1" dirty="0" smtClean="0">
                <a:sym typeface="Symbol" pitchFamily="18" charset="2"/>
              </a:rPr>
              <a:t>其中，</a:t>
            </a:r>
            <a:r>
              <a:rPr lang="en-US" altLang="zh-CN" sz="2400" b="1" dirty="0" smtClean="0">
                <a:sym typeface="Symbol" pitchFamily="18" charset="2"/>
              </a:rPr>
              <a:t>W</a:t>
            </a:r>
            <a:r>
              <a:rPr lang="zh-CN" altLang="en-US" sz="2400" b="1" dirty="0" smtClean="0">
                <a:sym typeface="Symbol" pitchFamily="18" charset="2"/>
              </a:rPr>
              <a:t>是单文字，变量受全称量词约束</a:t>
            </a:r>
            <a:endParaRPr lang="en-US" altLang="zh-CN" sz="2400" b="1" dirty="0" smtClean="0">
              <a:sym typeface="Symbol" pitchFamily="18" charset="2"/>
            </a:endParaRPr>
          </a:p>
          <a:p>
            <a:pPr lvl="1" eaLnBrk="1" hangingPunct="1">
              <a:buFontTx/>
              <a:buNone/>
            </a:pPr>
            <a:endParaRPr lang="zh-CN" altLang="en-US" sz="2400" b="1" dirty="0" smtClean="0">
              <a:sym typeface="Symbol" pitchFamily="18" charset="2"/>
            </a:endParaRPr>
          </a:p>
          <a:p>
            <a:pPr eaLnBrk="1" hangingPunct="1"/>
            <a:r>
              <a:rPr lang="zh-CN" altLang="en-US" sz="2800" b="1" dirty="0" smtClean="0">
                <a:sym typeface="Symbol" pitchFamily="18" charset="2"/>
              </a:rPr>
              <a:t>例：</a:t>
            </a:r>
            <a:r>
              <a:rPr lang="en-US" altLang="zh-CN" sz="2800" b="1" dirty="0" smtClean="0">
                <a:sym typeface="Symbol" pitchFamily="18" charset="2"/>
              </a:rPr>
              <a:t>(x)(</a:t>
            </a:r>
            <a:r>
              <a:rPr lang="en-US" altLang="zh-CN" sz="2800" b="1" dirty="0" smtClean="0">
                <a:solidFill>
                  <a:srgbClr val="FF0000"/>
                </a:solidFill>
                <a:sym typeface="Symbol" pitchFamily="18" charset="2"/>
              </a:rPr>
              <a:t>((y)(z)P(x, y, z))</a:t>
            </a:r>
            <a:r>
              <a:rPr lang="en-US" altLang="zh-CN" sz="2800" b="1" dirty="0" smtClean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 (u)Q(x, u))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ym typeface="Symbol" pitchFamily="18" charset="2"/>
              </a:rPr>
              <a:t>=&gt; (x)(</a:t>
            </a:r>
            <a:r>
              <a:rPr lang="en-US" altLang="zh-CN" b="1" dirty="0" smtClean="0">
                <a:solidFill>
                  <a:srgbClr val="FF0000"/>
                </a:solidFill>
                <a:sym typeface="Symbol" pitchFamily="18" charset="2"/>
              </a:rPr>
              <a:t>~((y)(z)P(x, y, z))</a:t>
            </a:r>
            <a:r>
              <a:rPr lang="en-US" altLang="zh-CN" b="1" dirty="0" smtClean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 (u)Q(x, u))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ym typeface="Symbol" pitchFamily="18" charset="2"/>
              </a:rPr>
              <a:t>=&gt; (x)(</a:t>
            </a:r>
            <a:r>
              <a:rPr lang="en-US" altLang="zh-CN" b="1" dirty="0" smtClean="0">
                <a:solidFill>
                  <a:srgbClr val="FF0000"/>
                </a:solidFill>
                <a:sym typeface="Symbol" pitchFamily="18" charset="2"/>
              </a:rPr>
              <a:t>(y)(z)~P(x, y, z) </a:t>
            </a:r>
            <a:r>
              <a:rPr lang="en-US" altLang="zh-CN" b="1" dirty="0" smtClean="0">
                <a:sym typeface="Symbol" pitchFamily="18" charset="2"/>
              </a:rPr>
              <a:t> (u)Q(x, u))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ym typeface="Symbol" pitchFamily="18" charset="2"/>
              </a:rPr>
              <a:t>=&gt; (x)(y)(z) (u)(~P(x, y, z)  Q(x, u))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ym typeface="Symbol" pitchFamily="18" charset="2"/>
              </a:rPr>
              <a:t>=&gt; ~P(x, y, f(x, y))  Q(x, u)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ym typeface="Symbol" pitchFamily="18" charset="2"/>
              </a:rPr>
              <a:t>=&gt; P(x, y, f(x, y))  Q(x, u)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ym typeface="Symbol" pitchFamily="18" charset="2"/>
              </a:rPr>
              <a:t>=&gt; P(x</a:t>
            </a:r>
            <a:r>
              <a:rPr lang="en-US" altLang="zh-CN" b="1" baseline="-25000" dirty="0" smtClean="0">
                <a:sym typeface="Symbol" pitchFamily="18" charset="2"/>
              </a:rPr>
              <a:t>1</a:t>
            </a:r>
            <a:r>
              <a:rPr lang="en-US" altLang="zh-CN" b="1" dirty="0" smtClean="0">
                <a:sym typeface="Symbol" pitchFamily="18" charset="2"/>
              </a:rPr>
              <a:t>, y</a:t>
            </a:r>
            <a:r>
              <a:rPr lang="en-US" altLang="zh-CN" b="1" baseline="-25000" dirty="0" smtClean="0">
                <a:sym typeface="Symbol" pitchFamily="18" charset="2"/>
              </a:rPr>
              <a:t>1</a:t>
            </a:r>
            <a:r>
              <a:rPr lang="en-US" altLang="zh-CN" b="1" dirty="0" smtClean="0">
                <a:sym typeface="Symbol" pitchFamily="18" charset="2"/>
              </a:rPr>
              <a:t>, f(x</a:t>
            </a:r>
            <a:r>
              <a:rPr lang="en-US" altLang="zh-CN" b="1" baseline="-25000" dirty="0" smtClean="0">
                <a:sym typeface="Symbol" pitchFamily="18" charset="2"/>
              </a:rPr>
              <a:t>1</a:t>
            </a:r>
            <a:r>
              <a:rPr lang="en-US" altLang="zh-CN" b="1" dirty="0" smtClean="0">
                <a:sym typeface="Symbol" pitchFamily="18" charset="2"/>
              </a:rPr>
              <a:t>, y</a:t>
            </a:r>
            <a:r>
              <a:rPr lang="en-US" altLang="zh-CN" b="1" baseline="-25000" dirty="0" smtClean="0">
                <a:sym typeface="Symbol" pitchFamily="18" charset="2"/>
              </a:rPr>
              <a:t>1</a:t>
            </a:r>
            <a:r>
              <a:rPr lang="en-US" altLang="zh-CN" b="1" dirty="0" smtClean="0">
                <a:sym typeface="Symbol" pitchFamily="18" charset="2"/>
              </a:rPr>
              <a:t>))  Q(x</a:t>
            </a:r>
            <a:r>
              <a:rPr lang="en-US" altLang="zh-CN" b="1" baseline="-25000" dirty="0" smtClean="0">
                <a:sym typeface="Symbol" pitchFamily="18" charset="2"/>
              </a:rPr>
              <a:t>1</a:t>
            </a:r>
            <a:r>
              <a:rPr lang="en-US" altLang="zh-CN" b="1" dirty="0" smtClean="0">
                <a:sym typeface="Symbol" pitchFamily="18" charset="2"/>
              </a:rPr>
              <a:t>, u</a:t>
            </a:r>
            <a:r>
              <a:rPr lang="en-US" altLang="zh-CN" b="1" baseline="-25000" dirty="0" smtClean="0">
                <a:sym typeface="Symbol" pitchFamily="18" charset="2"/>
              </a:rPr>
              <a:t>1</a:t>
            </a:r>
            <a:r>
              <a:rPr lang="en-US" altLang="zh-CN" b="1" dirty="0" smtClean="0">
                <a:sym typeface="Symbol" pitchFamily="18" charset="2"/>
              </a:rPr>
              <a:t>)	</a:t>
            </a:r>
            <a:r>
              <a:rPr lang="zh-CN" altLang="zh-CN" b="1" dirty="0" smtClean="0">
                <a:solidFill>
                  <a:srgbClr val="FF0000"/>
                </a:solidFill>
                <a:sym typeface="Symbol" pitchFamily="18" charset="2"/>
              </a:rPr>
              <a:t>换名</a:t>
            </a:r>
            <a:endParaRPr lang="en-US" altLang="zh-CN" sz="3200" b="1" dirty="0" smtClean="0">
              <a:solidFill>
                <a:srgbClr val="FF0000"/>
              </a:solidFill>
              <a:sym typeface="Symbol" pitchFamily="18" charset="2"/>
            </a:endParaRPr>
          </a:p>
          <a:p>
            <a:pPr lvl="1" eaLnBrk="1" hangingPunct="1">
              <a:buFontTx/>
              <a:buNone/>
            </a:pPr>
            <a:endParaRPr lang="en-US" altLang="zh-CN" sz="2400" b="1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302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应用规则对与或图做变换</a:t>
            </a:r>
            <a:endParaRPr lang="zh-CN" altLang="en-US" dirty="0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8D5BE7-499B-4C87-A95B-8F99E7B218B2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2074863"/>
            <a:ext cx="7772400" cy="380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zh-CN" altLang="en-US" sz="3200" b="1" kern="0" dirty="0">
                <a:latin typeface="+mn-lt"/>
                <a:ea typeface="+mn-ea"/>
              </a:rPr>
              <a:t>例</a:t>
            </a:r>
            <a:r>
              <a:rPr lang="zh-CN" altLang="en-US" sz="3200" b="1" kern="0" dirty="0">
                <a:latin typeface="+mn-lt"/>
                <a:ea typeface="+mn-ea"/>
                <a:sym typeface="Wingdings" pitchFamily="2" charset="2"/>
              </a:rPr>
              <a:t>：</a:t>
            </a:r>
            <a:endParaRPr lang="en-US" altLang="zh-CN" sz="3200" b="1" kern="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zh-CN" altLang="en-US" sz="3200" b="1" kern="0" dirty="0">
                <a:latin typeface="+mn-lt"/>
                <a:ea typeface="+mn-ea"/>
              </a:rPr>
              <a:t>目标： </a:t>
            </a:r>
            <a:r>
              <a:rPr lang="en-US" altLang="zh-CN" sz="2800" b="1" kern="0" dirty="0">
                <a:latin typeface="+mn-lt"/>
                <a:ea typeface="+mn-ea"/>
                <a:sym typeface="Symbol" pitchFamily="18" charset="2"/>
              </a:rPr>
              <a:t>Q(w, A)</a:t>
            </a:r>
            <a:r>
              <a:rPr lang="en-US" altLang="zh-CN" sz="2800" b="1" dirty="0">
                <a:sym typeface="Symbol" pitchFamily="18" charset="2"/>
              </a:rPr>
              <a:t> </a:t>
            </a:r>
            <a:r>
              <a:rPr lang="en-US" altLang="zh-CN" sz="2800" b="1" kern="0" dirty="0">
                <a:latin typeface="+mn-lt"/>
                <a:ea typeface="+mn-ea"/>
                <a:sym typeface="Symbol" pitchFamily="18" charset="2"/>
              </a:rPr>
              <a:t>((~R(v) </a:t>
            </a:r>
            <a:r>
              <a:rPr lang="en-US" altLang="zh-CN" sz="2800" b="1" dirty="0">
                <a:sym typeface="Symbol" pitchFamily="18" charset="2"/>
              </a:rPr>
              <a:t></a:t>
            </a:r>
            <a:r>
              <a:rPr lang="en-US" altLang="zh-CN" sz="2800" b="1" kern="0" dirty="0">
                <a:latin typeface="+mn-lt"/>
                <a:ea typeface="+mn-ea"/>
                <a:sym typeface="Symbol" pitchFamily="18" charset="2"/>
              </a:rPr>
              <a:t> ~P(v)) </a:t>
            </a:r>
            <a:r>
              <a:rPr lang="en-US" altLang="zh-CN" sz="2800" b="1" kern="0" dirty="0">
                <a:sym typeface="Symbol" pitchFamily="18" charset="2"/>
              </a:rPr>
              <a:t></a:t>
            </a:r>
            <a:r>
              <a:rPr lang="en-US" altLang="zh-CN" sz="2800" b="1" kern="0" dirty="0">
                <a:latin typeface="+mn-lt"/>
                <a:ea typeface="+mn-ea"/>
                <a:sym typeface="Symbol" pitchFamily="18" charset="2"/>
              </a:rPr>
              <a:t> ~S(A, v))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altLang="zh-CN" sz="2800" b="1" kern="0" dirty="0">
              <a:latin typeface="+mn-lt"/>
              <a:ea typeface="+mn-ea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zh-CN" altLang="en-US" sz="2800" b="1" kern="0" dirty="0">
                <a:latin typeface="+mn-lt"/>
                <a:ea typeface="+mn-ea"/>
                <a:sym typeface="Symbol" pitchFamily="18" charset="2"/>
              </a:rPr>
              <a:t>规则：</a:t>
            </a:r>
            <a:r>
              <a:rPr lang="en-US" altLang="zh-CN" sz="2800" dirty="0">
                <a:sym typeface="Symbol" pitchFamily="18" charset="2"/>
              </a:rPr>
              <a:t> </a:t>
            </a:r>
            <a:r>
              <a:rPr lang="en-US" altLang="zh-CN" sz="2800" b="1" kern="0" dirty="0">
                <a:sym typeface="Symbol" pitchFamily="18" charset="2"/>
              </a:rPr>
              <a:t>P(u) Q(v, A) </a:t>
            </a:r>
            <a:r>
              <a:rPr lang="en-US" altLang="zh-CN" sz="2800" dirty="0">
                <a:sym typeface="Symbol" pitchFamily="18" charset="2"/>
              </a:rPr>
              <a:t> </a:t>
            </a:r>
            <a:r>
              <a:rPr lang="en-US" altLang="zh-CN" sz="2800" b="1" kern="0" dirty="0">
                <a:latin typeface="+mn-lt"/>
                <a:ea typeface="+mn-ea"/>
                <a:sym typeface="Symbol" pitchFamily="18" charset="2"/>
              </a:rPr>
              <a:t>~S(u, B)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altLang="zh-CN" sz="2800" b="1" kern="0" dirty="0">
              <a:latin typeface="+mn-lt"/>
              <a:ea typeface="+mn-ea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zh-CN" altLang="en-US" sz="2800" b="1" kern="0" dirty="0">
                <a:latin typeface="+mn-lt"/>
                <a:ea typeface="+mn-ea"/>
                <a:sym typeface="Symbol" pitchFamily="18" charset="2"/>
              </a:rPr>
              <a:t>假设</a:t>
            </a:r>
            <a:r>
              <a:rPr lang="en-US" altLang="zh-CN" sz="2800" b="1" kern="0" dirty="0">
                <a:latin typeface="+mn-lt"/>
                <a:ea typeface="+mn-ea"/>
                <a:sym typeface="Symbol" pitchFamily="18" charset="2"/>
              </a:rPr>
              <a:t>w, u, v</a:t>
            </a:r>
            <a:r>
              <a:rPr lang="zh-CN" altLang="en-US" sz="2800" b="1" kern="0" dirty="0">
                <a:latin typeface="+mn-lt"/>
                <a:ea typeface="+mn-ea"/>
                <a:sym typeface="Symbol" pitchFamily="18" charset="2"/>
              </a:rPr>
              <a:t>是变量，</a:t>
            </a:r>
            <a:r>
              <a:rPr lang="en-US" altLang="zh-CN" sz="2800" b="1" kern="0" dirty="0">
                <a:latin typeface="+mn-lt"/>
                <a:ea typeface="+mn-ea"/>
                <a:sym typeface="Symbol" pitchFamily="18" charset="2"/>
              </a:rPr>
              <a:t>A</a:t>
            </a:r>
            <a:r>
              <a:rPr lang="zh-CN" altLang="en-US" sz="2800" b="1" kern="0" dirty="0">
                <a:latin typeface="+mn-lt"/>
                <a:ea typeface="+mn-ea"/>
                <a:sym typeface="Symbol" pitchFamily="18" charset="2"/>
              </a:rPr>
              <a:t>、</a:t>
            </a:r>
            <a:r>
              <a:rPr lang="en-US" altLang="zh-CN" sz="2800" b="1" kern="0" dirty="0">
                <a:latin typeface="+mn-lt"/>
                <a:ea typeface="+mn-ea"/>
                <a:sym typeface="Symbol" pitchFamily="18" charset="2"/>
              </a:rPr>
              <a:t>B</a:t>
            </a:r>
            <a:r>
              <a:rPr lang="zh-CN" altLang="en-US" sz="2800" b="1" kern="0" dirty="0">
                <a:latin typeface="+mn-lt"/>
                <a:ea typeface="+mn-ea"/>
                <a:sym typeface="Symbol" pitchFamily="18" charset="2"/>
              </a:rPr>
              <a:t>是常量</a:t>
            </a:r>
            <a:endParaRPr lang="en-US" altLang="zh-CN" sz="2800" b="1" kern="0" dirty="0">
              <a:latin typeface="+mn-lt"/>
              <a:ea typeface="+mn-ea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F150CA-06BF-48B3-AD87-A5B016EF0F38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97113" y="1056792"/>
            <a:ext cx="4246562" cy="4000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 dirty="0">
                <a:sym typeface="Symbol" pitchFamily="18" charset="2"/>
              </a:rPr>
              <a:t>Q(w, A) ((~R(v)  ~P(v)) </a:t>
            </a:r>
            <a:r>
              <a:rPr lang="en-US" altLang="zh-CN" sz="2000" b="1" kern="0" dirty="0">
                <a:sym typeface="Symbol" pitchFamily="18" charset="2"/>
              </a:rPr>
              <a:t></a:t>
            </a:r>
            <a:r>
              <a:rPr lang="en-US" altLang="zh-CN" sz="2000" b="1" dirty="0">
                <a:sym typeface="Symbol" pitchFamily="18" charset="2"/>
              </a:rPr>
              <a:t> ~S(A, v))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12850" y="2120417"/>
            <a:ext cx="1054100" cy="4064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ym typeface="Symbol" pitchFamily="18" charset="2"/>
              </a:rPr>
              <a:t>Q(w, A)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308350" y="2123592"/>
            <a:ext cx="3016250" cy="4000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 dirty="0">
                <a:sym typeface="Symbol" pitchFamily="18" charset="2"/>
              </a:rPr>
              <a:t>(~R(v)  ~P(v)) </a:t>
            </a:r>
            <a:r>
              <a:rPr lang="en-US" altLang="zh-CN" sz="2000" b="1" kern="0" dirty="0">
                <a:sym typeface="Symbol" pitchFamily="18" charset="2"/>
              </a:rPr>
              <a:t></a:t>
            </a:r>
            <a:r>
              <a:rPr lang="en-US" altLang="zh-CN" sz="2000" b="1" dirty="0">
                <a:sym typeface="Symbol" pitchFamily="18" charset="2"/>
              </a:rPr>
              <a:t> ~S(A, v)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559050" y="3263417"/>
            <a:ext cx="1668463" cy="4064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ym typeface="Symbol" pitchFamily="18" charset="2"/>
              </a:rPr>
              <a:t>~R(v)  ~P(v)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565775" y="3263417"/>
            <a:ext cx="1136650" cy="4064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ym typeface="Symbol" pitchFamily="18" charset="2"/>
              </a:rPr>
              <a:t> ~S(A, v)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44688" y="4330217"/>
            <a:ext cx="804862" cy="4064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ym typeface="Symbol" pitchFamily="18" charset="2"/>
              </a:rPr>
              <a:t>~R(v)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40175" y="4330217"/>
            <a:ext cx="776288" cy="4064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ym typeface="Symbol" pitchFamily="18" charset="2"/>
              </a:rPr>
              <a:t>~P(v)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1752600" y="1434617"/>
            <a:ext cx="2667000" cy="685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4419600" y="1434617"/>
            <a:ext cx="609600" cy="685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3276600" y="2501417"/>
            <a:ext cx="14478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4724400" y="2501417"/>
            <a:ext cx="1371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2362200" y="3644417"/>
            <a:ext cx="990600" cy="685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352800" y="3644417"/>
            <a:ext cx="990600" cy="685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495800" y="2653817"/>
            <a:ext cx="457200" cy="76200"/>
          </a:xfrm>
          <a:custGeom>
            <a:avLst/>
            <a:gdLst>
              <a:gd name="T0" fmla="*/ 0 w 288"/>
              <a:gd name="T1" fmla="*/ 0 h 48"/>
              <a:gd name="T2" fmla="*/ 2147483647 w 288"/>
              <a:gd name="T3" fmla="*/ 2147483647 h 48"/>
              <a:gd name="T4" fmla="*/ 2147483647 w 288"/>
              <a:gd name="T5" fmla="*/ 2147483647 h 48"/>
              <a:gd name="T6" fmla="*/ 2147483647 w 288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48"/>
              <a:gd name="T14" fmla="*/ 288 w 288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48">
                <a:moveTo>
                  <a:pt x="0" y="0"/>
                </a:moveTo>
                <a:lnTo>
                  <a:pt x="96" y="48"/>
                </a:lnTo>
                <a:lnTo>
                  <a:pt x="192" y="48"/>
                </a:lnTo>
                <a:lnTo>
                  <a:pt x="288" y="0"/>
                </a:lnTo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5580063" y="4234967"/>
            <a:ext cx="1136650" cy="4016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ym typeface="Symbol" pitchFamily="18" charset="2"/>
              </a:rPr>
              <a:t> ~S(u, B)</a:t>
            </a:r>
          </a:p>
        </p:txBody>
      </p:sp>
      <p:sp>
        <p:nvSpPr>
          <p:cNvPr id="20" name="AutoShape 37"/>
          <p:cNvSpPr>
            <a:spLocks noChangeArrowheads="1"/>
          </p:cNvSpPr>
          <p:nvPr/>
        </p:nvSpPr>
        <p:spPr bwMode="auto">
          <a:xfrm>
            <a:off x="6011863" y="3728554"/>
            <a:ext cx="288925" cy="504825"/>
          </a:xfrm>
          <a:prstGeom prst="downArrow">
            <a:avLst>
              <a:gd name="adj1" fmla="val 50000"/>
              <a:gd name="adj2" fmla="val 41602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auto">
          <a:xfrm>
            <a:off x="6273800" y="3726967"/>
            <a:ext cx="1285875" cy="400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</a:rPr>
              <a:t>{A/u, B/v}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4841875" y="5387492"/>
            <a:ext cx="696913" cy="4000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ym typeface="Symbol" pitchFamily="18" charset="2"/>
              </a:rPr>
              <a:t>P(A)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6684963" y="5387492"/>
            <a:ext cx="974725" cy="4000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ym typeface="Symbol" pitchFamily="18" charset="2"/>
              </a:rPr>
              <a:t>Q(B,A)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H="1">
            <a:off x="5205413" y="4698517"/>
            <a:ext cx="990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6196013" y="4698517"/>
            <a:ext cx="990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Freeform 17"/>
          <p:cNvSpPr>
            <a:spLocks/>
          </p:cNvSpPr>
          <p:nvPr/>
        </p:nvSpPr>
        <p:spPr bwMode="auto">
          <a:xfrm>
            <a:off x="5940425" y="4881079"/>
            <a:ext cx="457200" cy="76200"/>
          </a:xfrm>
          <a:custGeom>
            <a:avLst/>
            <a:gdLst>
              <a:gd name="T0" fmla="*/ 0 w 288"/>
              <a:gd name="T1" fmla="*/ 0 h 48"/>
              <a:gd name="T2" fmla="*/ 2147483647 w 288"/>
              <a:gd name="T3" fmla="*/ 2147483647 h 48"/>
              <a:gd name="T4" fmla="*/ 2147483647 w 288"/>
              <a:gd name="T5" fmla="*/ 2147483647 h 48"/>
              <a:gd name="T6" fmla="*/ 2147483647 w 288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48"/>
              <a:gd name="T14" fmla="*/ 288 w 288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48">
                <a:moveTo>
                  <a:pt x="0" y="0"/>
                </a:moveTo>
                <a:lnTo>
                  <a:pt x="96" y="48"/>
                </a:lnTo>
                <a:lnTo>
                  <a:pt x="192" y="48"/>
                </a:lnTo>
                <a:lnTo>
                  <a:pt x="28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 autoUpdateAnimBg="0"/>
      <p:bldP spid="20" grpId="0" animBg="1"/>
      <p:bldP spid="21" grpId="0" autoUpdateAnimBg="0"/>
      <p:bldP spid="22" grpId="0" animBg="1" autoUpdateAnimBg="0"/>
      <p:bldP spid="23" grpId="0" animBg="1" autoUpdateAnimBg="0"/>
      <p:bldP spid="24" grpId="0" animBg="1"/>
      <p:bldP spid="25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4391C4-154E-4A1C-8BFA-3856B617A228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一致解图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8768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/>
              <a:t>如果一个解图中所涉及的置换是一致的，则该解图称为一致解图。</a:t>
            </a:r>
          </a:p>
          <a:p>
            <a:pPr eaLnBrk="1" hangingPunct="1"/>
            <a:r>
              <a:rPr lang="zh-CN" altLang="en-US" sz="2800" b="1" dirty="0" smtClean="0"/>
              <a:t>设有置换集</a:t>
            </a:r>
            <a:r>
              <a:rPr lang="en-US" altLang="zh-CN" sz="2800" b="1" dirty="0" smtClean="0"/>
              <a:t>{u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, u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, …, u</a:t>
            </a:r>
            <a:r>
              <a:rPr lang="en-US" altLang="zh-CN" sz="2800" b="1" baseline="-25000" dirty="0" smtClean="0"/>
              <a:t>n</a:t>
            </a:r>
            <a:r>
              <a:rPr lang="en-US" altLang="zh-CN" sz="2800" b="1" dirty="0" smtClean="0"/>
              <a:t>}, </a:t>
            </a:r>
            <a:r>
              <a:rPr lang="zh-CN" altLang="zh-CN" sz="2800" b="1" dirty="0" smtClean="0"/>
              <a:t>其中: </a:t>
            </a:r>
            <a:r>
              <a:rPr lang="en-US" altLang="zh-CN" sz="2800" b="1" dirty="0" err="1" smtClean="0"/>
              <a:t>u</a:t>
            </a:r>
            <a:r>
              <a:rPr lang="en-US" altLang="zh-CN" sz="2800" b="1" baseline="-25000" dirty="0" err="1" smtClean="0"/>
              <a:t>i</a:t>
            </a:r>
            <a:r>
              <a:rPr lang="en-US" altLang="zh-CN" sz="2800" b="1" dirty="0" smtClean="0"/>
              <a:t>={t</a:t>
            </a:r>
            <a:r>
              <a:rPr lang="en-US" altLang="zh-CN" sz="2800" b="1" baseline="-25000" dirty="0" smtClean="0"/>
              <a:t>i1</a:t>
            </a:r>
            <a:r>
              <a:rPr lang="en-US" altLang="zh-CN" sz="2800" b="1" dirty="0" smtClean="0"/>
              <a:t>/v</a:t>
            </a:r>
            <a:r>
              <a:rPr lang="en-US" altLang="zh-CN" sz="2800" b="1" baseline="-25000" dirty="0" smtClean="0"/>
              <a:t>i1</a:t>
            </a:r>
            <a:r>
              <a:rPr lang="en-US" altLang="zh-CN" sz="2800" b="1" dirty="0" smtClean="0"/>
              <a:t>, …, t</a:t>
            </a:r>
            <a:r>
              <a:rPr lang="en-US" altLang="zh-CN" sz="2800" b="1" baseline="-25000" dirty="0" smtClean="0"/>
              <a:t>in</a:t>
            </a:r>
            <a:r>
              <a:rPr lang="en-US" altLang="zh-CN" sz="2800" b="1" dirty="0" smtClean="0"/>
              <a:t>/</a:t>
            </a:r>
            <a:r>
              <a:rPr lang="en-US" altLang="zh-CN" sz="2800" b="1" dirty="0" err="1" smtClean="0"/>
              <a:t>v</a:t>
            </a:r>
            <a:r>
              <a:rPr lang="en-US" altLang="zh-CN" sz="2800" b="1" baseline="-25000" dirty="0" err="1" smtClean="0"/>
              <a:t>in</a:t>
            </a:r>
            <a:r>
              <a:rPr lang="en-US" altLang="zh-CN" sz="2800" b="1" dirty="0" smtClean="0"/>
              <a:t>}</a:t>
            </a:r>
            <a:r>
              <a:rPr lang="zh-CN" altLang="en-US" sz="2800" b="1" dirty="0" smtClean="0"/>
              <a:t>，定义表达式：</a:t>
            </a:r>
          </a:p>
          <a:p>
            <a:pPr eaLnBrk="1" hangingPunct="1"/>
            <a:r>
              <a:rPr lang="zh-CN" altLang="en-US" sz="2800" b="1" dirty="0" smtClean="0"/>
              <a:t>        </a:t>
            </a:r>
            <a:r>
              <a:rPr lang="en-US" altLang="zh-CN" sz="2800" b="1" dirty="0" smtClean="0"/>
              <a:t>U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=(v</a:t>
            </a:r>
            <a:r>
              <a:rPr lang="en-US" altLang="zh-CN" sz="2800" b="1" baseline="-25000" dirty="0" smtClean="0"/>
              <a:t>1,1</a:t>
            </a:r>
            <a:r>
              <a:rPr lang="en-US" altLang="zh-CN" sz="2800" b="1" dirty="0" smtClean="0"/>
              <a:t>, …, v</a:t>
            </a:r>
            <a:r>
              <a:rPr lang="en-US" altLang="zh-CN" sz="2800" b="1" baseline="-25000" dirty="0" smtClean="0"/>
              <a:t>1,m1</a:t>
            </a:r>
            <a:r>
              <a:rPr lang="en-US" altLang="zh-CN" sz="2800" b="1" dirty="0" smtClean="0"/>
              <a:t>, …, v</a:t>
            </a:r>
            <a:r>
              <a:rPr lang="en-US" altLang="zh-CN" sz="2800" b="1" baseline="-25000" dirty="0" smtClean="0"/>
              <a:t>n,1</a:t>
            </a:r>
            <a:r>
              <a:rPr lang="en-US" altLang="zh-CN" sz="2800" b="1" dirty="0" smtClean="0"/>
              <a:t>, …, </a:t>
            </a:r>
            <a:r>
              <a:rPr lang="en-US" altLang="zh-CN" sz="2800" b="1" dirty="0" err="1" smtClean="0"/>
              <a:t>v</a:t>
            </a:r>
            <a:r>
              <a:rPr lang="en-US" altLang="zh-CN" sz="2800" b="1" baseline="-25000" dirty="0" err="1" smtClean="0"/>
              <a:t>n,mn</a:t>
            </a:r>
            <a:r>
              <a:rPr lang="en-US" altLang="zh-CN" sz="2800" b="1" dirty="0" smtClean="0"/>
              <a:t>)</a:t>
            </a:r>
          </a:p>
          <a:p>
            <a:pPr eaLnBrk="1" hangingPunct="1"/>
            <a:r>
              <a:rPr lang="en-US" altLang="zh-CN" sz="2800" b="1" dirty="0" smtClean="0"/>
              <a:t>        U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=(t</a:t>
            </a:r>
            <a:r>
              <a:rPr lang="en-US" altLang="zh-CN" sz="2800" b="1" baseline="-25000" dirty="0" smtClean="0"/>
              <a:t>1,1</a:t>
            </a:r>
            <a:r>
              <a:rPr lang="en-US" altLang="zh-CN" sz="2800" b="1" dirty="0" smtClean="0"/>
              <a:t>, …, t</a:t>
            </a:r>
            <a:r>
              <a:rPr lang="en-US" altLang="zh-CN" sz="2800" b="1" baseline="-25000" dirty="0" smtClean="0"/>
              <a:t>1,m1</a:t>
            </a:r>
            <a:r>
              <a:rPr lang="en-US" altLang="zh-CN" sz="2800" b="1" dirty="0" smtClean="0"/>
              <a:t>, …, t</a:t>
            </a:r>
            <a:r>
              <a:rPr lang="en-US" altLang="zh-CN" sz="2800" b="1" baseline="-25000" dirty="0" smtClean="0"/>
              <a:t>n,1</a:t>
            </a:r>
            <a:r>
              <a:rPr lang="en-US" altLang="zh-CN" sz="2800" b="1" dirty="0" smtClean="0"/>
              <a:t>, …, </a:t>
            </a:r>
            <a:r>
              <a:rPr lang="en-US" altLang="zh-CN" sz="2800" b="1" dirty="0" err="1" smtClean="0"/>
              <a:t>t</a:t>
            </a:r>
            <a:r>
              <a:rPr lang="en-US" altLang="zh-CN" sz="2800" b="1" baseline="-25000" dirty="0" err="1" smtClean="0"/>
              <a:t>n,mn</a:t>
            </a:r>
            <a:r>
              <a:rPr lang="en-US" altLang="zh-CN" sz="2800" b="1" dirty="0" smtClean="0"/>
              <a:t>)    </a:t>
            </a:r>
          </a:p>
          <a:p>
            <a:pPr eaLnBrk="1" hangingPunct="1"/>
            <a:r>
              <a:rPr lang="zh-CN" altLang="zh-CN" sz="2800" b="1" dirty="0" smtClean="0"/>
              <a:t>置换集</a:t>
            </a:r>
            <a:r>
              <a:rPr lang="en-US" altLang="zh-CN" sz="2800" b="1" dirty="0" smtClean="0"/>
              <a:t>{u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, u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, …, u</a:t>
            </a:r>
            <a:r>
              <a:rPr lang="en-US" altLang="zh-CN" sz="2800" b="1" baseline="-25000" dirty="0" smtClean="0"/>
              <a:t>n</a:t>
            </a:r>
            <a:r>
              <a:rPr lang="en-US" altLang="zh-CN" sz="2800" b="1" dirty="0" smtClean="0"/>
              <a:t>}</a:t>
            </a:r>
            <a:r>
              <a:rPr lang="zh-CN" altLang="en-US" sz="2800" b="1" dirty="0" smtClean="0"/>
              <a:t>称为一致的，当且仅当</a:t>
            </a:r>
            <a:r>
              <a:rPr lang="en-US" altLang="zh-CN" sz="2800" b="1" dirty="0" smtClean="0"/>
              <a:t>U</a:t>
            </a:r>
            <a:r>
              <a:rPr lang="en-US" altLang="zh-CN" sz="2800" b="1" baseline="-25000" dirty="0" smtClean="0"/>
              <a:t>1</a:t>
            </a:r>
            <a:r>
              <a:rPr lang="zh-CN" altLang="en-US" sz="2800" b="1" dirty="0" smtClean="0"/>
              <a:t>和</a:t>
            </a:r>
            <a:r>
              <a:rPr lang="en-US" altLang="zh-CN" sz="2800" b="1" dirty="0" smtClean="0"/>
              <a:t>U</a:t>
            </a:r>
            <a:r>
              <a:rPr lang="en-US" altLang="zh-CN" sz="2800" b="1" baseline="-25000" dirty="0" smtClean="0"/>
              <a:t>2</a:t>
            </a:r>
            <a:r>
              <a:rPr lang="zh-CN" altLang="en-US" sz="2800" b="1" dirty="0" smtClean="0"/>
              <a:t>是可合一的。 </a:t>
            </a:r>
            <a:r>
              <a:rPr lang="en-US" altLang="zh-CN" sz="2800" b="1" dirty="0" smtClean="0"/>
              <a:t>U</a:t>
            </a:r>
            <a:r>
              <a:rPr lang="en-US" altLang="zh-CN" sz="2800" b="1" baseline="-25000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U</a:t>
            </a:r>
            <a:r>
              <a:rPr lang="en-US" altLang="zh-CN" sz="2800" b="1" baseline="-25000" dirty="0" smtClean="0"/>
              <a:t>2</a:t>
            </a:r>
            <a:r>
              <a:rPr lang="zh-CN" altLang="en-US" sz="2800" b="1" dirty="0" smtClean="0"/>
              <a:t>的</a:t>
            </a:r>
            <a:r>
              <a:rPr lang="en-US" altLang="zh-CN" sz="2800" b="1" dirty="0" err="1" smtClean="0"/>
              <a:t>mgu</a:t>
            </a:r>
            <a:r>
              <a:rPr lang="zh-CN" altLang="en-US" sz="2800" b="1" dirty="0" smtClean="0"/>
              <a:t>是</a:t>
            </a:r>
            <a:r>
              <a:rPr lang="en-US" altLang="zh-CN" sz="2800" b="1" dirty="0" smtClean="0"/>
              <a:t>{u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, u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, …, u</a:t>
            </a:r>
            <a:r>
              <a:rPr lang="en-US" altLang="zh-CN" sz="2800" b="1" baseline="-25000" dirty="0" smtClean="0"/>
              <a:t>n</a:t>
            </a:r>
            <a:r>
              <a:rPr lang="en-US" altLang="zh-CN" sz="2800" b="1" dirty="0" smtClean="0"/>
              <a:t>}</a:t>
            </a:r>
            <a:r>
              <a:rPr lang="zh-CN" altLang="en-US" sz="2800" b="1" dirty="0" smtClean="0"/>
              <a:t>的合一复合。</a:t>
            </a:r>
          </a:p>
          <a:p>
            <a:pPr eaLnBrk="1" hangingPunct="1"/>
            <a:r>
              <a:rPr lang="zh-CN" altLang="en-US" sz="2800" b="1" dirty="0" smtClean="0"/>
              <a:t>置换集的合一复合运算是可结合和可交换的。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5F0B3C-471C-4143-B914-E1FEC51BF1C3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一致置换举例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055688" y="1600200"/>
          <a:ext cx="6629400" cy="4765675"/>
        </p:xfrm>
        <a:graphic>
          <a:graphicData uri="http://schemas.openxmlformats.org/presentationml/2006/ole">
            <p:oleObj spid="_x0000_s378882" name="Document" r:id="rId3" imgW="7181216" imgH="5177917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0B38E8-1E0E-4742-94D9-EBC1029C8295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228600" y="273122"/>
            <a:ext cx="3248518" cy="563231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 dirty="0"/>
              <a:t>例：</a:t>
            </a:r>
          </a:p>
          <a:p>
            <a:r>
              <a:rPr lang="zh-CN" altLang="en-US" sz="2400" b="1" dirty="0"/>
              <a:t>事实：  </a:t>
            </a:r>
            <a:r>
              <a:rPr lang="en-US" altLang="zh-CN" sz="2400" b="1" dirty="0"/>
              <a:t>D(F)</a:t>
            </a:r>
          </a:p>
          <a:p>
            <a:r>
              <a:rPr lang="en-US" altLang="zh-CN" sz="2400" b="1" dirty="0"/>
              <a:t>             </a:t>
            </a:r>
            <a:r>
              <a:rPr lang="en-US" altLang="zh-CN" sz="2400" b="1" dirty="0" smtClean="0"/>
              <a:t>  ~</a:t>
            </a:r>
            <a:r>
              <a:rPr lang="en-US" altLang="zh-CN" sz="2400" b="1" dirty="0"/>
              <a:t>B(F)</a:t>
            </a:r>
          </a:p>
          <a:p>
            <a:r>
              <a:rPr lang="en-US" altLang="zh-CN" sz="2400" b="1" dirty="0"/>
              <a:t>             </a:t>
            </a:r>
            <a:r>
              <a:rPr lang="en-US" altLang="zh-CN" sz="2400" b="1" dirty="0" smtClean="0"/>
              <a:t>  W(F</a:t>
            </a:r>
            <a:r>
              <a:rPr lang="en-US" altLang="zh-CN" sz="2400" b="1" dirty="0"/>
              <a:t>)</a:t>
            </a:r>
          </a:p>
          <a:p>
            <a:r>
              <a:rPr lang="en-US" altLang="zh-CN" sz="2400" b="1" dirty="0"/>
              <a:t>            </a:t>
            </a:r>
            <a:r>
              <a:rPr lang="en-US" altLang="zh-CN" sz="2400" b="1" dirty="0" smtClean="0"/>
              <a:t>   </a:t>
            </a:r>
            <a:r>
              <a:rPr lang="en-US" altLang="zh-CN" sz="2400" b="1" dirty="0"/>
              <a:t>M(N)</a:t>
            </a:r>
          </a:p>
          <a:p>
            <a:r>
              <a:rPr lang="zh-CN" altLang="en-US" sz="2400" b="1" dirty="0"/>
              <a:t>规则：</a:t>
            </a:r>
          </a:p>
          <a:p>
            <a:r>
              <a:rPr lang="zh-CN" altLang="en-US" sz="2400" b="1" dirty="0"/>
              <a:t>  </a:t>
            </a:r>
            <a:r>
              <a:rPr lang="en-US" altLang="zh-CN" sz="2400" b="1" dirty="0"/>
              <a:t>R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: (W(x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) </a:t>
            </a:r>
            <a:r>
              <a:rPr lang="en-US" altLang="zh-CN" sz="2400" b="1" dirty="0">
                <a:sym typeface="Symbol" pitchFamily="18" charset="2"/>
              </a:rPr>
              <a:t> D(x</a:t>
            </a:r>
            <a:r>
              <a:rPr lang="en-US" altLang="zh-CN" sz="2400" b="1" baseline="-25000" dirty="0">
                <a:sym typeface="Symbol" pitchFamily="18" charset="2"/>
              </a:rPr>
              <a:t>1</a:t>
            </a:r>
            <a:r>
              <a:rPr lang="en-US" altLang="zh-CN" sz="2400" b="1" dirty="0">
                <a:sym typeface="Symbol" pitchFamily="18" charset="2"/>
              </a:rPr>
              <a:t>))</a:t>
            </a:r>
          </a:p>
          <a:p>
            <a:r>
              <a:rPr lang="en-US" altLang="zh-CN" sz="2400" b="1" dirty="0">
                <a:sym typeface="Symbol" pitchFamily="18" charset="2"/>
              </a:rPr>
              <a:t>          F(x</a:t>
            </a:r>
            <a:r>
              <a:rPr lang="en-US" altLang="zh-CN" sz="2400" b="1" baseline="-25000" dirty="0">
                <a:sym typeface="Symbol" pitchFamily="18" charset="2"/>
              </a:rPr>
              <a:t>1</a:t>
            </a:r>
            <a:r>
              <a:rPr lang="en-US" altLang="zh-CN" sz="2400" b="1" dirty="0">
                <a:sym typeface="Symbol" pitchFamily="18" charset="2"/>
              </a:rPr>
              <a:t>)</a:t>
            </a:r>
          </a:p>
          <a:p>
            <a:r>
              <a:rPr lang="en-US" altLang="zh-CN" sz="2400" b="1" dirty="0">
                <a:sym typeface="Symbol" pitchFamily="18" charset="2"/>
              </a:rPr>
              <a:t>  R</a:t>
            </a:r>
            <a:r>
              <a:rPr lang="en-US" altLang="zh-CN" sz="2400" b="1" baseline="-25000" dirty="0">
                <a:sym typeface="Symbol" pitchFamily="18" charset="2"/>
              </a:rPr>
              <a:t>2</a:t>
            </a:r>
            <a:r>
              <a:rPr lang="en-US" altLang="zh-CN" sz="2400" b="1" dirty="0">
                <a:sym typeface="Symbol" pitchFamily="18" charset="2"/>
              </a:rPr>
              <a:t>: (F(x</a:t>
            </a:r>
            <a:r>
              <a:rPr lang="en-US" altLang="zh-CN" sz="2400" b="1" baseline="-25000" dirty="0">
                <a:sym typeface="Symbol" pitchFamily="18" charset="2"/>
              </a:rPr>
              <a:t>2</a:t>
            </a:r>
            <a:r>
              <a:rPr lang="en-US" altLang="zh-CN" sz="2400" b="1" dirty="0">
                <a:sym typeface="Symbol" pitchFamily="18" charset="2"/>
              </a:rPr>
              <a:t>)  ~B(x</a:t>
            </a:r>
            <a:r>
              <a:rPr lang="en-US" altLang="zh-CN" sz="2400" b="1" baseline="-25000" dirty="0">
                <a:sym typeface="Symbol" pitchFamily="18" charset="2"/>
              </a:rPr>
              <a:t>2</a:t>
            </a:r>
            <a:r>
              <a:rPr lang="en-US" altLang="zh-CN" sz="2400" b="1" dirty="0">
                <a:sym typeface="Symbol" pitchFamily="18" charset="2"/>
              </a:rPr>
              <a:t>))</a:t>
            </a:r>
          </a:p>
          <a:p>
            <a:r>
              <a:rPr lang="en-US" altLang="zh-CN" sz="2400" b="1" dirty="0">
                <a:sym typeface="Symbol" pitchFamily="18" charset="2"/>
              </a:rPr>
              <a:t>          ~A(y</a:t>
            </a:r>
            <a:r>
              <a:rPr lang="en-US" altLang="zh-CN" sz="2400" b="1" baseline="-25000" dirty="0">
                <a:sym typeface="Symbol" pitchFamily="18" charset="2"/>
              </a:rPr>
              <a:t>2</a:t>
            </a:r>
            <a:r>
              <a:rPr lang="en-US" altLang="zh-CN" sz="2400" b="1" dirty="0">
                <a:sym typeface="Symbol" pitchFamily="18" charset="2"/>
              </a:rPr>
              <a:t>, x</a:t>
            </a:r>
            <a:r>
              <a:rPr lang="en-US" altLang="zh-CN" sz="2400" b="1" baseline="-25000" dirty="0">
                <a:sym typeface="Symbol" pitchFamily="18" charset="2"/>
              </a:rPr>
              <a:t>2</a:t>
            </a:r>
            <a:r>
              <a:rPr lang="en-US" altLang="zh-CN" sz="2400" b="1" dirty="0">
                <a:sym typeface="Symbol" pitchFamily="18" charset="2"/>
              </a:rPr>
              <a:t>)</a:t>
            </a:r>
          </a:p>
          <a:p>
            <a:r>
              <a:rPr lang="en-US" altLang="zh-CN" sz="2400" b="1" dirty="0">
                <a:sym typeface="Symbol" pitchFamily="18" charset="2"/>
              </a:rPr>
              <a:t>  R</a:t>
            </a:r>
            <a:r>
              <a:rPr lang="en-US" altLang="zh-CN" sz="2400" b="1" baseline="-25000" dirty="0">
                <a:sym typeface="Symbol" pitchFamily="18" charset="2"/>
              </a:rPr>
              <a:t>3</a:t>
            </a:r>
            <a:r>
              <a:rPr lang="en-US" altLang="zh-CN" sz="2400" b="1" dirty="0">
                <a:sym typeface="Symbol" pitchFamily="18" charset="2"/>
              </a:rPr>
              <a:t>: D(x</a:t>
            </a:r>
            <a:r>
              <a:rPr lang="en-US" altLang="zh-CN" sz="2400" b="1" baseline="-25000" dirty="0">
                <a:sym typeface="Symbol" pitchFamily="18" charset="2"/>
              </a:rPr>
              <a:t>3</a:t>
            </a:r>
            <a:r>
              <a:rPr lang="en-US" altLang="zh-CN" sz="2400" b="1" dirty="0">
                <a:sym typeface="Symbol" pitchFamily="18" charset="2"/>
              </a:rPr>
              <a:t>)  A(x</a:t>
            </a:r>
            <a:r>
              <a:rPr lang="en-US" altLang="zh-CN" sz="2400" b="1" baseline="-25000" dirty="0">
                <a:sym typeface="Symbol" pitchFamily="18" charset="2"/>
              </a:rPr>
              <a:t>3</a:t>
            </a:r>
            <a:r>
              <a:rPr lang="en-US" altLang="zh-CN" sz="2400" b="1" dirty="0">
                <a:sym typeface="Symbol" pitchFamily="18" charset="2"/>
              </a:rPr>
              <a:t>)</a:t>
            </a:r>
          </a:p>
          <a:p>
            <a:r>
              <a:rPr lang="en-US" altLang="zh-CN" sz="2400" b="1" dirty="0">
                <a:sym typeface="Symbol" pitchFamily="18" charset="2"/>
              </a:rPr>
              <a:t>  R</a:t>
            </a:r>
            <a:r>
              <a:rPr lang="en-US" altLang="zh-CN" sz="2400" b="1" baseline="-25000" dirty="0">
                <a:sym typeface="Symbol" pitchFamily="18" charset="2"/>
              </a:rPr>
              <a:t>4</a:t>
            </a:r>
            <a:r>
              <a:rPr lang="en-US" altLang="zh-CN" sz="2400" b="1" dirty="0">
                <a:sym typeface="Symbol" pitchFamily="18" charset="2"/>
              </a:rPr>
              <a:t>: C(x</a:t>
            </a:r>
            <a:r>
              <a:rPr lang="en-US" altLang="zh-CN" sz="2400" b="1" baseline="-25000" dirty="0">
                <a:sym typeface="Symbol" pitchFamily="18" charset="2"/>
              </a:rPr>
              <a:t>4</a:t>
            </a:r>
            <a:r>
              <a:rPr lang="en-US" altLang="zh-CN" sz="2400" b="1" dirty="0">
                <a:sym typeface="Symbol" pitchFamily="18" charset="2"/>
              </a:rPr>
              <a:t>)  A(x</a:t>
            </a:r>
            <a:r>
              <a:rPr lang="en-US" altLang="zh-CN" sz="2400" b="1" baseline="-25000" dirty="0">
                <a:sym typeface="Symbol" pitchFamily="18" charset="2"/>
              </a:rPr>
              <a:t>4</a:t>
            </a:r>
            <a:r>
              <a:rPr lang="en-US" altLang="zh-CN" sz="2400" b="1" dirty="0">
                <a:sym typeface="Symbol" pitchFamily="18" charset="2"/>
              </a:rPr>
              <a:t>)</a:t>
            </a:r>
          </a:p>
          <a:p>
            <a:r>
              <a:rPr lang="en-US" altLang="zh-CN" sz="2400" b="1" dirty="0">
                <a:sym typeface="Symbol" pitchFamily="18" charset="2"/>
              </a:rPr>
              <a:t>  R</a:t>
            </a:r>
            <a:r>
              <a:rPr lang="en-US" altLang="zh-CN" sz="2400" b="1" baseline="-25000" dirty="0">
                <a:sym typeface="Symbol" pitchFamily="18" charset="2"/>
              </a:rPr>
              <a:t>5</a:t>
            </a:r>
            <a:r>
              <a:rPr lang="en-US" altLang="zh-CN" sz="2400" b="1" dirty="0">
                <a:sym typeface="Symbol" pitchFamily="18" charset="2"/>
              </a:rPr>
              <a:t>: M(x</a:t>
            </a:r>
            <a:r>
              <a:rPr lang="en-US" altLang="zh-CN" sz="2400" b="1" baseline="-25000" dirty="0">
                <a:sym typeface="Symbol" pitchFamily="18" charset="2"/>
              </a:rPr>
              <a:t>5</a:t>
            </a:r>
            <a:r>
              <a:rPr lang="en-US" altLang="zh-CN" sz="2400" b="1" dirty="0">
                <a:sym typeface="Symbol" pitchFamily="18" charset="2"/>
              </a:rPr>
              <a:t>)  C(x</a:t>
            </a:r>
            <a:r>
              <a:rPr lang="en-US" altLang="zh-CN" sz="2400" b="1" baseline="-25000" dirty="0">
                <a:sym typeface="Symbol" pitchFamily="18" charset="2"/>
              </a:rPr>
              <a:t>5</a:t>
            </a:r>
            <a:r>
              <a:rPr lang="en-US" altLang="zh-CN" sz="2400" b="1" dirty="0">
                <a:sym typeface="Symbol" pitchFamily="18" charset="2"/>
              </a:rPr>
              <a:t>)</a:t>
            </a:r>
          </a:p>
          <a:p>
            <a:r>
              <a:rPr lang="zh-CN" altLang="en-US" sz="2400" b="1" dirty="0">
                <a:sym typeface="Symbol" pitchFamily="18" charset="2"/>
              </a:rPr>
              <a:t>目标：</a:t>
            </a:r>
          </a:p>
          <a:p>
            <a:r>
              <a:rPr lang="zh-CN" altLang="en-US" sz="2400" b="1" dirty="0">
                <a:sym typeface="Symbol" pitchFamily="18" charset="2"/>
              </a:rPr>
              <a:t>  </a:t>
            </a:r>
            <a:r>
              <a:rPr lang="en-US" altLang="zh-CN" sz="2400" b="1" dirty="0">
                <a:sym typeface="Symbol" pitchFamily="18" charset="2"/>
              </a:rPr>
              <a:t>C(x)  D(y)  ~A(x, y)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737221" y="277296"/>
            <a:ext cx="2381165" cy="36933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ym typeface="Symbol" pitchFamily="18" charset="2"/>
              </a:rPr>
              <a:t>C(x)  D(y)  ~A(x, y)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3782296" y="1191696"/>
            <a:ext cx="623890" cy="36933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ym typeface="Symbol" pitchFamily="18" charset="2"/>
              </a:rPr>
              <a:t>C(x)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5460222" y="1191696"/>
            <a:ext cx="636713" cy="36933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ym typeface="Symbol" pitchFamily="18" charset="2"/>
              </a:rPr>
              <a:t>D(y)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7110834" y="1191696"/>
            <a:ext cx="1005789" cy="36933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ym typeface="Symbol" pitchFamily="18" charset="2"/>
              </a:rPr>
              <a:t>~A(x, y)</a:t>
            </a:r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 flipH="1">
            <a:off x="4098210" y="685800"/>
            <a:ext cx="175260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 flipH="1">
            <a:off x="5774610" y="685800"/>
            <a:ext cx="7620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5850810" y="685800"/>
            <a:ext cx="182880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5317410" y="838200"/>
            <a:ext cx="990600" cy="76200"/>
          </a:xfrm>
          <a:custGeom>
            <a:avLst/>
            <a:gdLst>
              <a:gd name="T0" fmla="*/ 0 w 624"/>
              <a:gd name="T1" fmla="*/ 0 h 48"/>
              <a:gd name="T2" fmla="*/ 2147483647 w 624"/>
              <a:gd name="T3" fmla="*/ 2147483647 h 48"/>
              <a:gd name="T4" fmla="*/ 2147483647 w 624"/>
              <a:gd name="T5" fmla="*/ 2147483647 h 48"/>
              <a:gd name="T6" fmla="*/ 2147483647 w 624"/>
              <a:gd name="T7" fmla="*/ 2147483647 h 48"/>
              <a:gd name="T8" fmla="*/ 2147483647 w 624"/>
              <a:gd name="T9" fmla="*/ 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"/>
              <a:gd name="T16" fmla="*/ 0 h 48"/>
              <a:gd name="T17" fmla="*/ 624 w 624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" h="48">
                <a:moveTo>
                  <a:pt x="0" y="0"/>
                </a:moveTo>
                <a:lnTo>
                  <a:pt x="144" y="48"/>
                </a:lnTo>
                <a:lnTo>
                  <a:pt x="336" y="48"/>
                </a:lnTo>
                <a:lnTo>
                  <a:pt x="432" y="48"/>
                </a:lnTo>
                <a:lnTo>
                  <a:pt x="624" y="0"/>
                </a:lnTo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212" name="AutoShape 12"/>
          <p:cNvSpPr>
            <a:spLocks noChangeArrowheads="1"/>
          </p:cNvSpPr>
          <p:nvPr/>
        </p:nvSpPr>
        <p:spPr bwMode="auto">
          <a:xfrm>
            <a:off x="3945810" y="16002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3747030" y="2029896"/>
            <a:ext cx="694422" cy="36933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ym typeface="Symbol" pitchFamily="18" charset="2"/>
              </a:rPr>
              <a:t>C(x</a:t>
            </a:r>
            <a:r>
              <a:rPr lang="en-US" altLang="zh-CN" b="1" baseline="-25000">
                <a:sym typeface="Symbol" pitchFamily="18" charset="2"/>
              </a:rPr>
              <a:t>5</a:t>
            </a:r>
            <a:r>
              <a:rPr lang="en-US" altLang="zh-CN" b="1">
                <a:sym typeface="Symbol" pitchFamily="18" charset="2"/>
              </a:rPr>
              <a:t>)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200935" y="1598583"/>
            <a:ext cx="8835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/>
              <a:t>{x/x</a:t>
            </a:r>
            <a:r>
              <a:rPr lang="en-US" altLang="zh-CN" sz="2000" b="1" baseline="-25000" dirty="0"/>
              <a:t>5</a:t>
            </a:r>
            <a:r>
              <a:rPr lang="en-US" altLang="zh-CN" sz="2000" b="1" dirty="0"/>
              <a:t>}</a:t>
            </a:r>
            <a:endParaRPr lang="en-US" altLang="zh-CN" b="1" dirty="0"/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3706572" y="2934771"/>
            <a:ext cx="689612" cy="36933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ym typeface="Symbol" pitchFamily="18" charset="2"/>
              </a:rPr>
              <a:t>M(x)</a:t>
            </a: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4022010" y="2438400"/>
            <a:ext cx="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4350758" y="2436783"/>
            <a:ext cx="4315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R</a:t>
            </a:r>
            <a:r>
              <a:rPr lang="en-US" altLang="zh-CN" sz="2000" b="1" baseline="-25000"/>
              <a:t>5</a:t>
            </a:r>
            <a:endParaRPr lang="en-US" altLang="zh-CN" b="1" baseline="-25000"/>
          </a:p>
        </p:txBody>
      </p:sp>
      <p:sp>
        <p:nvSpPr>
          <p:cNvPr id="51218" name="AutoShape 18"/>
          <p:cNvSpPr>
            <a:spLocks noChangeArrowheads="1"/>
          </p:cNvSpPr>
          <p:nvPr/>
        </p:nvSpPr>
        <p:spPr bwMode="auto">
          <a:xfrm>
            <a:off x="3945810" y="33528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3693740" y="3782497"/>
            <a:ext cx="716864" cy="369332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ym typeface="Symbol" pitchFamily="18" charset="2"/>
              </a:rPr>
              <a:t>M(N)</a:t>
            </a: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4218568" y="3351183"/>
            <a:ext cx="8483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{N/x}</a:t>
            </a:r>
            <a:endParaRPr lang="en-US" altLang="zh-CN" b="1"/>
          </a:p>
        </p:txBody>
      </p:sp>
      <p:sp>
        <p:nvSpPr>
          <p:cNvPr id="51221" name="AutoShape 21"/>
          <p:cNvSpPr>
            <a:spLocks noChangeArrowheads="1"/>
          </p:cNvSpPr>
          <p:nvPr/>
        </p:nvSpPr>
        <p:spPr bwMode="auto">
          <a:xfrm>
            <a:off x="5698410" y="16002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5522158" y="2029897"/>
            <a:ext cx="631904" cy="369332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ym typeface="Symbol" pitchFamily="18" charset="2"/>
              </a:rPr>
              <a:t>D(F)</a:t>
            </a: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5968302" y="1598583"/>
            <a:ext cx="7841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{F/y}</a:t>
            </a:r>
            <a:endParaRPr lang="en-US" altLang="zh-CN" b="1"/>
          </a:p>
        </p:txBody>
      </p:sp>
      <p:sp>
        <p:nvSpPr>
          <p:cNvPr id="51224" name="AutoShape 24"/>
          <p:cNvSpPr>
            <a:spLocks noChangeArrowheads="1"/>
          </p:cNvSpPr>
          <p:nvPr/>
        </p:nvSpPr>
        <p:spPr bwMode="auto">
          <a:xfrm>
            <a:off x="7527210" y="16002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7116502" y="2029896"/>
            <a:ext cx="1146853" cy="36933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ym typeface="Symbol" pitchFamily="18" charset="2"/>
              </a:rPr>
              <a:t>~A(y</a:t>
            </a:r>
            <a:r>
              <a:rPr lang="en-US" altLang="zh-CN" b="1" baseline="-25000">
                <a:sym typeface="Symbol" pitchFamily="18" charset="2"/>
              </a:rPr>
              <a:t>2</a:t>
            </a:r>
            <a:r>
              <a:rPr lang="en-US" altLang="zh-CN" b="1">
                <a:sym typeface="Symbol" pitchFamily="18" charset="2"/>
              </a:rPr>
              <a:t>, x</a:t>
            </a:r>
            <a:r>
              <a:rPr lang="en-US" altLang="zh-CN" b="1" baseline="-25000">
                <a:sym typeface="Symbol" pitchFamily="18" charset="2"/>
              </a:rPr>
              <a:t>2</a:t>
            </a:r>
            <a:r>
              <a:rPr lang="en-US" altLang="zh-CN" b="1">
                <a:sym typeface="Symbol" pitchFamily="18" charset="2"/>
              </a:rPr>
              <a:t>)</a:t>
            </a: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7686068" y="1598583"/>
            <a:ext cx="14221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{x/y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,y/x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}</a:t>
            </a:r>
            <a:endParaRPr lang="en-US" altLang="zh-CN" b="1"/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5988337" y="3020496"/>
            <a:ext cx="580608" cy="36933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ym typeface="Symbol" pitchFamily="18" charset="2"/>
              </a:rPr>
              <a:t>F(y)</a:t>
            </a: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7570969" y="3020496"/>
            <a:ext cx="766557" cy="36933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ym typeface="Symbol" pitchFamily="18" charset="2"/>
              </a:rPr>
              <a:t>~B(y)</a:t>
            </a:r>
          </a:p>
        </p:txBody>
      </p:sp>
      <p:sp>
        <p:nvSpPr>
          <p:cNvPr id="51230" name="Line 30"/>
          <p:cNvSpPr>
            <a:spLocks noChangeShapeType="1"/>
          </p:cNvSpPr>
          <p:nvPr/>
        </p:nvSpPr>
        <p:spPr bwMode="auto">
          <a:xfrm flipH="1">
            <a:off x="6198472" y="2438400"/>
            <a:ext cx="1447800" cy="533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231" name="Line 31"/>
          <p:cNvSpPr>
            <a:spLocks noChangeShapeType="1"/>
          </p:cNvSpPr>
          <p:nvPr/>
        </p:nvSpPr>
        <p:spPr bwMode="auto">
          <a:xfrm>
            <a:off x="7646272" y="2438400"/>
            <a:ext cx="381000" cy="533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232" name="Freeform 32"/>
          <p:cNvSpPr>
            <a:spLocks/>
          </p:cNvSpPr>
          <p:nvPr/>
        </p:nvSpPr>
        <p:spPr bwMode="auto">
          <a:xfrm>
            <a:off x="7265272" y="2590800"/>
            <a:ext cx="533400" cy="76200"/>
          </a:xfrm>
          <a:custGeom>
            <a:avLst/>
            <a:gdLst>
              <a:gd name="T0" fmla="*/ 0 w 336"/>
              <a:gd name="T1" fmla="*/ 0 h 48"/>
              <a:gd name="T2" fmla="*/ 2147483647 w 336"/>
              <a:gd name="T3" fmla="*/ 2147483647 h 48"/>
              <a:gd name="T4" fmla="*/ 2147483647 w 336"/>
              <a:gd name="T5" fmla="*/ 2147483647 h 48"/>
              <a:gd name="T6" fmla="*/ 2147483647 w 336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48"/>
              <a:gd name="T14" fmla="*/ 336 w 336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48">
                <a:moveTo>
                  <a:pt x="0" y="0"/>
                </a:moveTo>
                <a:lnTo>
                  <a:pt x="144" y="48"/>
                </a:lnTo>
                <a:lnTo>
                  <a:pt x="240" y="48"/>
                </a:lnTo>
                <a:lnTo>
                  <a:pt x="336" y="0"/>
                </a:lnTo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6909808" y="2665383"/>
            <a:ext cx="4315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R</a:t>
            </a:r>
            <a:r>
              <a:rPr lang="en-US" altLang="zh-CN" sz="2000" b="1" baseline="-25000"/>
              <a:t>2</a:t>
            </a:r>
            <a:endParaRPr lang="en-US" altLang="zh-CN" b="1" baseline="-25000"/>
          </a:p>
        </p:txBody>
      </p:sp>
      <p:sp>
        <p:nvSpPr>
          <p:cNvPr id="51234" name="AutoShape 34"/>
          <p:cNvSpPr>
            <a:spLocks noChangeArrowheads="1"/>
          </p:cNvSpPr>
          <p:nvPr/>
        </p:nvSpPr>
        <p:spPr bwMode="auto">
          <a:xfrm>
            <a:off x="7798672" y="34290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7572579" y="3858697"/>
            <a:ext cx="761748" cy="369332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ym typeface="Symbol" pitchFamily="18" charset="2"/>
              </a:rPr>
              <a:t>~B(F)</a:t>
            </a:r>
          </a:p>
        </p:txBody>
      </p:sp>
      <p:sp>
        <p:nvSpPr>
          <p:cNvPr id="51236" name="Text Box 36"/>
          <p:cNvSpPr txBox="1">
            <a:spLocks noChangeArrowheads="1"/>
          </p:cNvSpPr>
          <p:nvPr/>
        </p:nvSpPr>
        <p:spPr bwMode="auto">
          <a:xfrm>
            <a:off x="8039990" y="3427383"/>
            <a:ext cx="7841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{F/y}</a:t>
            </a:r>
            <a:endParaRPr lang="en-US" altLang="zh-CN" b="1"/>
          </a:p>
        </p:txBody>
      </p:sp>
      <p:sp>
        <p:nvSpPr>
          <p:cNvPr id="51237" name="AutoShape 37"/>
          <p:cNvSpPr>
            <a:spLocks noChangeArrowheads="1"/>
          </p:cNvSpPr>
          <p:nvPr/>
        </p:nvSpPr>
        <p:spPr bwMode="auto">
          <a:xfrm>
            <a:off x="6122272" y="34290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238" name="Text Box 38"/>
          <p:cNvSpPr txBox="1">
            <a:spLocks noChangeArrowheads="1"/>
          </p:cNvSpPr>
          <p:nvPr/>
        </p:nvSpPr>
        <p:spPr bwMode="auto">
          <a:xfrm>
            <a:off x="5922060" y="3858696"/>
            <a:ext cx="662361" cy="36933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ym typeface="Symbol" pitchFamily="18" charset="2"/>
              </a:rPr>
              <a:t>F(x</a:t>
            </a:r>
            <a:r>
              <a:rPr lang="en-US" altLang="zh-CN" b="1" baseline="-25000">
                <a:sym typeface="Symbol" pitchFamily="18" charset="2"/>
              </a:rPr>
              <a:t>1</a:t>
            </a:r>
            <a:r>
              <a:rPr lang="en-US" altLang="zh-CN" b="1">
                <a:sym typeface="Symbol" pitchFamily="18" charset="2"/>
              </a:rPr>
              <a:t>)</a:t>
            </a:r>
          </a:p>
        </p:txBody>
      </p:sp>
      <p:sp>
        <p:nvSpPr>
          <p:cNvPr id="51239" name="Text Box 39"/>
          <p:cNvSpPr txBox="1">
            <a:spLocks noChangeArrowheads="1"/>
          </p:cNvSpPr>
          <p:nvPr/>
        </p:nvSpPr>
        <p:spPr bwMode="auto">
          <a:xfrm>
            <a:off x="6359241" y="3427383"/>
            <a:ext cx="8627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{y/x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}</a:t>
            </a:r>
            <a:endParaRPr lang="en-US" altLang="zh-CN" b="1"/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5074235" y="4773096"/>
            <a:ext cx="683200" cy="36933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ym typeface="Symbol" pitchFamily="18" charset="2"/>
              </a:rPr>
              <a:t>W(y)</a:t>
            </a: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6696884" y="4773096"/>
            <a:ext cx="636713" cy="36933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ym typeface="Symbol" pitchFamily="18" charset="2"/>
              </a:rPr>
              <a:t>D(y)</a:t>
            </a:r>
          </a:p>
        </p:txBody>
      </p:sp>
      <p:sp>
        <p:nvSpPr>
          <p:cNvPr id="51242" name="Line 42"/>
          <p:cNvSpPr>
            <a:spLocks noChangeShapeType="1"/>
          </p:cNvSpPr>
          <p:nvPr/>
        </p:nvSpPr>
        <p:spPr bwMode="auto">
          <a:xfrm flipH="1">
            <a:off x="5360272" y="4267200"/>
            <a:ext cx="91440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243" name="Line 43"/>
          <p:cNvSpPr>
            <a:spLocks noChangeShapeType="1"/>
          </p:cNvSpPr>
          <p:nvPr/>
        </p:nvSpPr>
        <p:spPr bwMode="auto">
          <a:xfrm>
            <a:off x="6274672" y="4267200"/>
            <a:ext cx="76200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244" name="Freeform 44"/>
          <p:cNvSpPr>
            <a:spLocks/>
          </p:cNvSpPr>
          <p:nvPr/>
        </p:nvSpPr>
        <p:spPr bwMode="auto">
          <a:xfrm>
            <a:off x="5969872" y="4419600"/>
            <a:ext cx="609600" cy="76200"/>
          </a:xfrm>
          <a:custGeom>
            <a:avLst/>
            <a:gdLst>
              <a:gd name="T0" fmla="*/ 0 w 384"/>
              <a:gd name="T1" fmla="*/ 0 h 48"/>
              <a:gd name="T2" fmla="*/ 2147483647 w 384"/>
              <a:gd name="T3" fmla="*/ 2147483647 h 48"/>
              <a:gd name="T4" fmla="*/ 2147483647 w 384"/>
              <a:gd name="T5" fmla="*/ 2147483647 h 48"/>
              <a:gd name="T6" fmla="*/ 2147483647 w 38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8"/>
              <a:gd name="T14" fmla="*/ 384 w 38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8">
                <a:moveTo>
                  <a:pt x="0" y="0"/>
                </a:moveTo>
                <a:lnTo>
                  <a:pt x="144" y="48"/>
                </a:lnTo>
                <a:lnTo>
                  <a:pt x="288" y="48"/>
                </a:lnTo>
                <a:lnTo>
                  <a:pt x="384" y="0"/>
                </a:lnTo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245" name="Text Box 45"/>
          <p:cNvSpPr txBox="1">
            <a:spLocks noChangeArrowheads="1"/>
          </p:cNvSpPr>
          <p:nvPr/>
        </p:nvSpPr>
        <p:spPr bwMode="auto">
          <a:xfrm>
            <a:off x="6071608" y="4494183"/>
            <a:ext cx="4315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R</a:t>
            </a:r>
            <a:r>
              <a:rPr lang="en-US" altLang="zh-CN" sz="2000" b="1" baseline="-25000"/>
              <a:t>1</a:t>
            </a:r>
            <a:endParaRPr lang="en-US" altLang="zh-CN" b="1" baseline="-25000"/>
          </a:p>
        </p:txBody>
      </p:sp>
      <p:sp>
        <p:nvSpPr>
          <p:cNvPr id="51246" name="AutoShape 46"/>
          <p:cNvSpPr>
            <a:spLocks noChangeArrowheads="1"/>
          </p:cNvSpPr>
          <p:nvPr/>
        </p:nvSpPr>
        <p:spPr bwMode="auto">
          <a:xfrm>
            <a:off x="5284072" y="51816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247" name="Text Box 47"/>
          <p:cNvSpPr txBox="1">
            <a:spLocks noChangeArrowheads="1"/>
          </p:cNvSpPr>
          <p:nvPr/>
        </p:nvSpPr>
        <p:spPr bwMode="auto">
          <a:xfrm>
            <a:off x="5059970" y="5611297"/>
            <a:ext cx="678391" cy="369332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ym typeface="Symbol" pitchFamily="18" charset="2"/>
              </a:rPr>
              <a:t>W(F)</a:t>
            </a:r>
          </a:p>
        </p:txBody>
      </p:sp>
      <p:sp>
        <p:nvSpPr>
          <p:cNvPr id="51248" name="Text Box 48"/>
          <p:cNvSpPr txBox="1">
            <a:spLocks noChangeArrowheads="1"/>
          </p:cNvSpPr>
          <p:nvPr/>
        </p:nvSpPr>
        <p:spPr bwMode="auto">
          <a:xfrm>
            <a:off x="5560315" y="5179983"/>
            <a:ext cx="7841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{F/y}</a:t>
            </a:r>
            <a:endParaRPr lang="en-US" altLang="zh-CN" b="1"/>
          </a:p>
        </p:txBody>
      </p:sp>
      <p:sp>
        <p:nvSpPr>
          <p:cNvPr id="51249" name="AutoShape 49"/>
          <p:cNvSpPr>
            <a:spLocks noChangeArrowheads="1"/>
          </p:cNvSpPr>
          <p:nvPr/>
        </p:nvSpPr>
        <p:spPr bwMode="auto">
          <a:xfrm>
            <a:off x="6884272" y="51816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250" name="Text Box 50"/>
          <p:cNvSpPr txBox="1">
            <a:spLocks noChangeArrowheads="1"/>
          </p:cNvSpPr>
          <p:nvPr/>
        </p:nvSpPr>
        <p:spPr bwMode="auto">
          <a:xfrm>
            <a:off x="6725483" y="5611297"/>
            <a:ext cx="631904" cy="369332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ym typeface="Symbol" pitchFamily="18" charset="2"/>
              </a:rPr>
              <a:t>D(F)</a:t>
            </a:r>
          </a:p>
        </p:txBody>
      </p:sp>
      <p:sp>
        <p:nvSpPr>
          <p:cNvPr id="51251" name="Text Box 51"/>
          <p:cNvSpPr txBox="1">
            <a:spLocks noChangeArrowheads="1"/>
          </p:cNvSpPr>
          <p:nvPr/>
        </p:nvSpPr>
        <p:spPr bwMode="auto">
          <a:xfrm>
            <a:off x="7103365" y="5179983"/>
            <a:ext cx="7841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{F/y}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nimBg="1" autoUpdateAnimBg="0"/>
      <p:bldP spid="51204" grpId="0" animBg="1" autoUpdateAnimBg="0"/>
      <p:bldP spid="51205" grpId="0" animBg="1" autoUpdateAnimBg="0"/>
      <p:bldP spid="51206" grpId="0" animBg="1" autoUpdateAnimBg="0"/>
      <p:bldP spid="51207" grpId="0" animBg="1"/>
      <p:bldP spid="51208" grpId="0" animBg="1"/>
      <p:bldP spid="51209" grpId="0" animBg="1"/>
      <p:bldP spid="51210" grpId="0" animBg="1"/>
      <p:bldP spid="51212" grpId="0" animBg="1"/>
      <p:bldP spid="51213" grpId="0" animBg="1" autoUpdateAnimBg="0"/>
      <p:bldP spid="51214" grpId="0" autoUpdateAnimBg="0"/>
      <p:bldP spid="51215" grpId="0" animBg="1" autoUpdateAnimBg="0"/>
      <p:bldP spid="51216" grpId="0" animBg="1"/>
      <p:bldP spid="51217" grpId="0" autoUpdateAnimBg="0"/>
      <p:bldP spid="51218" grpId="0" animBg="1"/>
      <p:bldP spid="51219" grpId="0" animBg="1" autoUpdateAnimBg="0"/>
      <p:bldP spid="51220" grpId="0" autoUpdateAnimBg="0"/>
      <p:bldP spid="51221" grpId="0" animBg="1"/>
      <p:bldP spid="51222" grpId="0" animBg="1" autoUpdateAnimBg="0"/>
      <p:bldP spid="51223" grpId="0" autoUpdateAnimBg="0"/>
      <p:bldP spid="51224" grpId="0" animBg="1"/>
      <p:bldP spid="51225" grpId="0" animBg="1" autoUpdateAnimBg="0"/>
      <p:bldP spid="51226" grpId="0" autoUpdateAnimBg="0"/>
      <p:bldP spid="51228" grpId="0" animBg="1" autoUpdateAnimBg="0"/>
      <p:bldP spid="51229" grpId="0" animBg="1" autoUpdateAnimBg="0"/>
      <p:bldP spid="51230" grpId="0" animBg="1"/>
      <p:bldP spid="51231" grpId="0" animBg="1"/>
      <p:bldP spid="51232" grpId="0" animBg="1"/>
      <p:bldP spid="51233" grpId="0" autoUpdateAnimBg="0"/>
      <p:bldP spid="51234" grpId="0" animBg="1"/>
      <p:bldP spid="51235" grpId="0" animBg="1" autoUpdateAnimBg="0"/>
      <p:bldP spid="51236" grpId="0" autoUpdateAnimBg="0"/>
      <p:bldP spid="51237" grpId="0" animBg="1"/>
      <p:bldP spid="51238" grpId="0" animBg="1" autoUpdateAnimBg="0"/>
      <p:bldP spid="51239" grpId="0" autoUpdateAnimBg="0"/>
      <p:bldP spid="51240" grpId="0" animBg="1" autoUpdateAnimBg="0"/>
      <p:bldP spid="51241" grpId="0" animBg="1" autoUpdateAnimBg="0"/>
      <p:bldP spid="51242" grpId="0" animBg="1"/>
      <p:bldP spid="51243" grpId="0" animBg="1"/>
      <p:bldP spid="51244" grpId="0" animBg="1"/>
      <p:bldP spid="51245" grpId="0" autoUpdateAnimBg="0"/>
      <p:bldP spid="51246" grpId="0" animBg="1"/>
      <p:bldP spid="51247" grpId="0" animBg="1" autoUpdateAnimBg="0"/>
      <p:bldP spid="51248" grpId="0" autoUpdateAnimBg="0"/>
      <p:bldP spid="51249" grpId="0" animBg="1"/>
      <p:bldP spid="51250" grpId="0" animBg="1" autoUpdateAnimBg="0"/>
      <p:bldP spid="5125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86F563-EC22-4229-BBA1-18928721AEA7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mtClean="0"/>
              <a:t>化子句集的方法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19358"/>
            <a:ext cx="7772400" cy="5181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例：</a:t>
            </a:r>
            <a:r>
              <a:rPr lang="en-US" altLang="zh-CN" sz="2800" b="1" dirty="0" smtClean="0"/>
              <a:t>(</a:t>
            </a:r>
            <a:r>
              <a:rPr lang="en-US" altLang="zh-CN" sz="2800" b="1" dirty="0" smtClean="0">
                <a:sym typeface="Symbol" pitchFamily="18" charset="2"/>
              </a:rPr>
              <a:t>z) (x)(y){[(P(x) Q(x)) R(y)] U(z)}</a:t>
            </a:r>
            <a:endParaRPr lang="en-US" altLang="zh-CN" sz="28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1, </a:t>
            </a:r>
            <a:r>
              <a:rPr lang="zh-CN" altLang="en-US" sz="2800" b="1" dirty="0" smtClean="0"/>
              <a:t>消蕴涵符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	理论根据：</a:t>
            </a:r>
            <a:r>
              <a:rPr lang="en-US" altLang="zh-CN" sz="2800" b="1" dirty="0" smtClean="0"/>
              <a:t>a </a:t>
            </a:r>
            <a:r>
              <a:rPr lang="en-US" altLang="zh-CN" sz="2800" b="1" dirty="0" smtClean="0">
                <a:sym typeface="Symbol" pitchFamily="18" charset="2"/>
              </a:rPr>
              <a:t>b =&gt; ~a b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	(</a:t>
            </a:r>
            <a:r>
              <a:rPr lang="en-US" altLang="zh-CN" sz="2800" b="1" dirty="0" smtClean="0">
                <a:sym typeface="Symbol" pitchFamily="18" charset="2"/>
              </a:rPr>
              <a:t>z) (x)(y</a:t>
            </a:r>
            <a:r>
              <a:rPr lang="en-US" altLang="zh-CN" sz="2800" b="1" dirty="0" smtClean="0">
                <a:solidFill>
                  <a:srgbClr val="FF0000"/>
                </a:solidFill>
                <a:sym typeface="Symbol" pitchFamily="18" charset="2"/>
              </a:rPr>
              <a:t>){[~(P(x) Q(x))  R(y)]</a:t>
            </a:r>
            <a:r>
              <a:rPr lang="en-US" altLang="zh-CN" sz="2800" b="1" dirty="0" smtClean="0">
                <a:sym typeface="Symbol" pitchFamily="18" charset="2"/>
              </a:rPr>
              <a:t> U(z)}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2, </a:t>
            </a:r>
            <a:r>
              <a:rPr lang="zh-CN" altLang="en-US" sz="2800" b="1" dirty="0" smtClean="0">
                <a:sym typeface="Symbol" pitchFamily="18" charset="2"/>
              </a:rPr>
              <a:t>移动否定符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sym typeface="Symbol" pitchFamily="18" charset="2"/>
              </a:rPr>
              <a:t>	理论根据：</a:t>
            </a:r>
            <a:r>
              <a:rPr lang="en-US" altLang="zh-CN" sz="2800" b="1" dirty="0" smtClean="0">
                <a:sym typeface="Symbol" pitchFamily="18" charset="2"/>
              </a:rPr>
              <a:t>~(a b) =&gt; ~a ~b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			   ~(a b) =&gt; ~a ~b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			   ~(x)P(x)=&gt;(x)~P(x)</a:t>
            </a:r>
            <a:endParaRPr lang="en-US" altLang="zh-CN" b="1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			   ~(x)P(x)=&gt;(x)~P(x)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	 </a:t>
            </a:r>
            <a:r>
              <a:rPr lang="en-US" altLang="zh-CN" sz="2800" b="1" dirty="0" smtClean="0"/>
              <a:t>(</a:t>
            </a:r>
            <a:r>
              <a:rPr lang="en-US" altLang="zh-CN" sz="2800" b="1" dirty="0" smtClean="0">
                <a:sym typeface="Symbol" pitchFamily="18" charset="2"/>
              </a:rPr>
              <a:t>z) (x)(y</a:t>
            </a:r>
            <a:r>
              <a:rPr lang="en-US" altLang="zh-CN" sz="2800" b="1" dirty="0" smtClean="0">
                <a:solidFill>
                  <a:srgbClr val="FF0000"/>
                </a:solidFill>
                <a:sym typeface="Symbol" pitchFamily="18" charset="2"/>
              </a:rPr>
              <a:t>){[(~P(x) ~Q(x))  R(y)] </a:t>
            </a:r>
            <a:r>
              <a:rPr lang="en-US" altLang="zh-CN" sz="2800" b="1" dirty="0" smtClean="0">
                <a:sym typeface="Symbol" pitchFamily="18" charset="2"/>
              </a:rPr>
              <a:t>U(z)}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FBEFDE-7CA2-45D1-8C05-EC0E0FC2CCA4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54269" y="296918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一致性检查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0035" y="1229711"/>
            <a:ext cx="7772400" cy="5102772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置换集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	</a:t>
            </a:r>
            <a:r>
              <a:rPr lang="en-US" altLang="zh-CN" sz="2800" b="1" dirty="0" smtClean="0"/>
              <a:t>{{x/x</a:t>
            </a:r>
            <a:r>
              <a:rPr lang="en-US" altLang="zh-CN" sz="2800" b="1" baseline="-25000" dirty="0" smtClean="0"/>
              <a:t>5</a:t>
            </a:r>
            <a:r>
              <a:rPr lang="en-US" altLang="zh-CN" sz="2800" b="1" dirty="0" smtClean="0"/>
              <a:t>}, {N/x}, {F/y}, {x/y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, y/x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}, {F/y}, {y/x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}, {F/y}, {F/y}}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	U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=(x</a:t>
            </a:r>
            <a:r>
              <a:rPr lang="en-US" altLang="zh-CN" sz="2800" b="1" baseline="-25000" dirty="0" smtClean="0"/>
              <a:t>5</a:t>
            </a:r>
            <a:r>
              <a:rPr lang="en-US" altLang="zh-CN" sz="2800" b="1" dirty="0" smtClean="0"/>
              <a:t>, x, y,  y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, x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, y,  x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, y, y)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	U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=(x,  N, F, x,   y,  F,  y,  F, F)</a:t>
            </a:r>
          </a:p>
          <a:p>
            <a:pPr eaLnBrk="1" hangingPunct="1"/>
            <a:r>
              <a:rPr lang="zh-CN" altLang="en-US" b="1" dirty="0" smtClean="0"/>
              <a:t>合一复合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	</a:t>
            </a:r>
            <a:r>
              <a:rPr lang="en-US" altLang="zh-CN" sz="2800" b="1" dirty="0" smtClean="0"/>
              <a:t>{N/x</a:t>
            </a:r>
            <a:r>
              <a:rPr lang="en-US" altLang="zh-CN" sz="2800" b="1" baseline="-25000" dirty="0" smtClean="0"/>
              <a:t>5</a:t>
            </a:r>
            <a:r>
              <a:rPr lang="en-US" altLang="zh-CN" sz="2800" b="1" dirty="0" smtClean="0"/>
              <a:t>, N/x, F/y, N/y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, F/x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, F/x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}</a:t>
            </a:r>
          </a:p>
          <a:p>
            <a:pPr eaLnBrk="1" hangingPunct="1"/>
            <a:r>
              <a:rPr lang="zh-CN" altLang="en-US" b="1" dirty="0" smtClean="0"/>
              <a:t>目标得到的解答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	 </a:t>
            </a:r>
            <a:r>
              <a:rPr lang="en-US" altLang="zh-CN" b="1" dirty="0" smtClean="0">
                <a:sym typeface="Symbol" pitchFamily="18" charset="2"/>
              </a:rPr>
              <a:t>C(x)  D(y)  ~A(x, y)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ym typeface="Symbol" pitchFamily="18" charset="2"/>
              </a:rPr>
              <a:t>=&gt; C(N)  D(F)  ~A(N, F)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例：猴子摘香蕉问题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81502"/>
            <a:ext cx="7772400" cy="4238297"/>
          </a:xfrm>
        </p:spPr>
        <p:txBody>
          <a:bodyPr/>
          <a:lstStyle/>
          <a:p>
            <a:pPr eaLnBrk="1" hangingPunct="1"/>
            <a:r>
              <a:rPr lang="zh-CN" altLang="en-US" sz="2800" b="1" dirty="0" smtClean="0"/>
              <a:t>已知：</a:t>
            </a:r>
          </a:p>
          <a:p>
            <a:pPr eaLnBrk="1" hangingPunct="1"/>
            <a:r>
              <a:rPr lang="en-US" altLang="zh-CN" sz="2800" b="1" dirty="0" smtClean="0"/>
              <a:t>1, ~ON(s0)</a:t>
            </a:r>
          </a:p>
          <a:p>
            <a:pPr eaLnBrk="1" hangingPunct="1"/>
            <a:r>
              <a:rPr lang="en-US" altLang="zh-CN" sz="2800" b="1" dirty="0" smtClean="0"/>
              <a:t>2, (</a:t>
            </a:r>
            <a:r>
              <a:rPr lang="en-US" altLang="zh-CN" sz="2800" b="1" dirty="0" smtClean="0">
                <a:sym typeface="Symbol" pitchFamily="18" charset="2"/>
              </a:rPr>
              <a:t></a:t>
            </a:r>
            <a:r>
              <a:rPr lang="en-US" altLang="zh-CN" sz="2800" b="1" dirty="0" smtClean="0"/>
              <a:t>x)(</a:t>
            </a:r>
            <a:r>
              <a:rPr lang="en-US" altLang="zh-CN" sz="2800" b="1" dirty="0" smtClean="0">
                <a:sym typeface="Symbol" pitchFamily="18" charset="2"/>
              </a:rPr>
              <a:t></a:t>
            </a:r>
            <a:r>
              <a:rPr lang="en-US" altLang="zh-CN" sz="2800" b="1" dirty="0" smtClean="0"/>
              <a:t>s)(~ON(s)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AT(box, x, push(x, s)))</a:t>
            </a:r>
          </a:p>
          <a:p>
            <a:pPr eaLnBrk="1" hangingPunct="1"/>
            <a:r>
              <a:rPr lang="en-US" altLang="zh-CN" sz="2800" b="1" dirty="0" smtClean="0"/>
              <a:t>3, (</a:t>
            </a:r>
            <a:r>
              <a:rPr lang="en-US" altLang="zh-CN" sz="2800" b="1" dirty="0" smtClean="0">
                <a:sym typeface="Symbol" pitchFamily="18" charset="2"/>
              </a:rPr>
              <a:t></a:t>
            </a:r>
            <a:r>
              <a:rPr lang="en-US" altLang="zh-CN" sz="2800" b="1" dirty="0" smtClean="0"/>
              <a:t>s)(ON(climb(s)))</a:t>
            </a:r>
          </a:p>
          <a:p>
            <a:pPr eaLnBrk="1" hangingPunct="1"/>
            <a:r>
              <a:rPr lang="en-US" altLang="zh-CN" sz="2800" b="1" dirty="0" smtClean="0"/>
              <a:t>4, (</a:t>
            </a:r>
            <a:r>
              <a:rPr lang="en-US" altLang="zh-CN" sz="2800" b="1" dirty="0" smtClean="0">
                <a:sym typeface="Symbol" pitchFamily="18" charset="2"/>
              </a:rPr>
              <a:t></a:t>
            </a:r>
            <a:r>
              <a:rPr lang="en-US" altLang="zh-CN" sz="2800" b="1" dirty="0" smtClean="0"/>
              <a:t>s)((ON(s) </a:t>
            </a:r>
            <a:r>
              <a:rPr lang="en-US" altLang="zh-CN" sz="2800" b="1" dirty="0" smtClean="0">
                <a:sym typeface="Symbol" pitchFamily="18" charset="2"/>
              </a:rPr>
              <a:t></a:t>
            </a:r>
            <a:r>
              <a:rPr lang="en-US" altLang="zh-CN" sz="2800" b="1" dirty="0" smtClean="0"/>
              <a:t> AT(box, c, s))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HB(grasp(s)))</a:t>
            </a:r>
          </a:p>
          <a:p>
            <a:pPr eaLnBrk="1" hangingPunct="1"/>
            <a:r>
              <a:rPr lang="en-US" altLang="zh-CN" sz="2800" b="1" dirty="0" smtClean="0"/>
              <a:t>5, (</a:t>
            </a:r>
            <a:r>
              <a:rPr lang="en-US" altLang="zh-CN" sz="2800" b="1" dirty="0" smtClean="0">
                <a:sym typeface="Symbol" pitchFamily="18" charset="2"/>
              </a:rPr>
              <a:t></a:t>
            </a:r>
            <a:r>
              <a:rPr lang="en-US" altLang="zh-CN" sz="2800" b="1" dirty="0" smtClean="0"/>
              <a:t>x)(</a:t>
            </a:r>
            <a:r>
              <a:rPr lang="en-US" altLang="zh-CN" sz="2800" b="1" dirty="0" smtClean="0">
                <a:sym typeface="Symbol" pitchFamily="18" charset="2"/>
              </a:rPr>
              <a:t></a:t>
            </a:r>
            <a:r>
              <a:rPr lang="en-US" altLang="zh-CN" sz="2800" b="1" dirty="0" smtClean="0"/>
              <a:t>s)(AT(box, x, s)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AT(box, x, climb(s)))</a:t>
            </a:r>
          </a:p>
          <a:p>
            <a:pPr eaLnBrk="1" hangingPunct="1"/>
            <a:endParaRPr lang="en-US" altLang="zh-CN" sz="2800" b="1" dirty="0" smtClean="0"/>
          </a:p>
          <a:p>
            <a:pPr eaLnBrk="1" hangingPunct="1"/>
            <a:r>
              <a:rPr lang="zh-CN" altLang="en-US" sz="2800" b="1" dirty="0" smtClean="0"/>
              <a:t>求解：</a:t>
            </a:r>
            <a:r>
              <a:rPr lang="en-US" altLang="zh-CN" sz="2800" b="1" dirty="0" smtClean="0"/>
              <a:t>(</a:t>
            </a:r>
            <a:r>
              <a:rPr lang="en-US" altLang="zh-CN" sz="2800" b="1" dirty="0" smtClean="0">
                <a:sym typeface="Symbol" pitchFamily="18" charset="2"/>
              </a:rPr>
              <a:t></a:t>
            </a:r>
            <a:r>
              <a:rPr lang="en-US" altLang="zh-CN" sz="2800" b="1" dirty="0" smtClean="0"/>
              <a:t>s)HB(s)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13490"/>
            <a:ext cx="8229600" cy="461267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b="1" dirty="0" smtClean="0"/>
              <a:t>事实：</a:t>
            </a:r>
          </a:p>
          <a:p>
            <a:pPr lvl="1" eaLnBrk="1" hangingPunct="1">
              <a:buFontTx/>
              <a:buNone/>
            </a:pPr>
            <a:r>
              <a:rPr lang="en-US" altLang="zh-CN" sz="2800" b="1" dirty="0" smtClean="0"/>
              <a:t>~ON(s0)</a:t>
            </a:r>
          </a:p>
          <a:p>
            <a:pPr lvl="1" eaLnBrk="1" hangingPunct="1">
              <a:buFontTx/>
              <a:buNone/>
            </a:pPr>
            <a:r>
              <a:rPr lang="en-US" altLang="zh-CN" sz="2800" b="1" dirty="0" smtClean="0"/>
              <a:t>ON(climb(s1))</a:t>
            </a:r>
          </a:p>
          <a:p>
            <a:pPr eaLnBrk="1" hangingPunct="1"/>
            <a:r>
              <a:rPr lang="zh-CN" altLang="en-US" sz="2800" b="1" dirty="0" smtClean="0"/>
              <a:t>规则：</a:t>
            </a:r>
          </a:p>
          <a:p>
            <a:pPr lvl="1" eaLnBrk="1" hangingPunct="1">
              <a:buFontTx/>
              <a:buNone/>
            </a:pPr>
            <a:r>
              <a:rPr lang="en-US" altLang="zh-CN" sz="2800" b="1" dirty="0" smtClean="0"/>
              <a:t>~ON(s2)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AT(box, x2, push(x2, s2))</a:t>
            </a:r>
          </a:p>
          <a:p>
            <a:pPr lvl="1" eaLnBrk="1" hangingPunct="1">
              <a:buFontTx/>
              <a:buNone/>
            </a:pPr>
            <a:r>
              <a:rPr lang="en-US" altLang="zh-CN" sz="2800" b="1" dirty="0" smtClean="0"/>
              <a:t>(ON(s3) </a:t>
            </a:r>
            <a:r>
              <a:rPr lang="en-US" altLang="zh-CN" sz="2800" b="1" dirty="0" smtClean="0">
                <a:sym typeface="Symbol" pitchFamily="18" charset="2"/>
              </a:rPr>
              <a:t></a:t>
            </a:r>
            <a:r>
              <a:rPr lang="en-US" altLang="zh-CN" sz="2800" b="1" dirty="0" smtClean="0"/>
              <a:t> AT(box, c, s3))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HB(grasp(s3))</a:t>
            </a:r>
          </a:p>
          <a:p>
            <a:pPr lvl="1" eaLnBrk="1" hangingPunct="1">
              <a:buFontTx/>
              <a:buNone/>
            </a:pPr>
            <a:r>
              <a:rPr lang="en-US" altLang="zh-CN" sz="2800" b="1" dirty="0" smtClean="0"/>
              <a:t>AT(box, x4, s4)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AT(box, x4, climb(s4))</a:t>
            </a:r>
          </a:p>
          <a:p>
            <a:pPr eaLnBrk="1" hangingPunct="1"/>
            <a:r>
              <a:rPr lang="zh-CN" altLang="en-US" sz="2800" b="1" dirty="0" smtClean="0"/>
              <a:t>目标：</a:t>
            </a:r>
          </a:p>
          <a:p>
            <a:pPr lvl="1" eaLnBrk="1" hangingPunct="1">
              <a:buFontTx/>
              <a:buNone/>
            </a:pPr>
            <a:r>
              <a:rPr lang="en-US" altLang="zh-CN" sz="2800" b="1" dirty="0" smtClean="0"/>
              <a:t>HB(s5)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子句集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771775" y="115888"/>
            <a:ext cx="9366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HB(s5) 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411413" y="10525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HB(grasp(s3))  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3490913" y="620713"/>
            <a:ext cx="187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{grasp(s3)/s5}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1403350" y="1916113"/>
            <a:ext cx="1008063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ON(s3) 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3635375" y="1916113"/>
            <a:ext cx="31686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 AT(box, c, s3)</a:t>
            </a:r>
          </a:p>
        </p:txBody>
      </p:sp>
      <p:sp>
        <p:nvSpPr>
          <p:cNvPr id="5134" name="AutoShape 14"/>
          <p:cNvSpPr>
            <a:spLocks noChangeArrowheads="1"/>
          </p:cNvSpPr>
          <p:nvPr/>
        </p:nvSpPr>
        <p:spPr bwMode="auto">
          <a:xfrm>
            <a:off x="2987675" y="476250"/>
            <a:ext cx="431800" cy="576263"/>
          </a:xfrm>
          <a:prstGeom prst="downArrow">
            <a:avLst>
              <a:gd name="adj1" fmla="val 50000"/>
              <a:gd name="adj2" fmla="val 333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 flipH="1">
            <a:off x="1979613" y="1484313"/>
            <a:ext cx="1152525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3132138" y="1484313"/>
            <a:ext cx="1368425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7" name="Freeform 17"/>
          <p:cNvSpPr>
            <a:spLocks/>
          </p:cNvSpPr>
          <p:nvPr/>
        </p:nvSpPr>
        <p:spPr bwMode="auto">
          <a:xfrm>
            <a:off x="2771775" y="1628775"/>
            <a:ext cx="719138" cy="166688"/>
          </a:xfrm>
          <a:custGeom>
            <a:avLst/>
            <a:gdLst>
              <a:gd name="T0" fmla="*/ 0 w 453"/>
              <a:gd name="T1" fmla="*/ 0 h 105"/>
              <a:gd name="T2" fmla="*/ 136 w 453"/>
              <a:gd name="T3" fmla="*/ 90 h 105"/>
              <a:gd name="T4" fmla="*/ 272 w 453"/>
              <a:gd name="T5" fmla="*/ 90 h 105"/>
              <a:gd name="T6" fmla="*/ 363 w 453"/>
              <a:gd name="T7" fmla="*/ 45 h 105"/>
              <a:gd name="T8" fmla="*/ 453 w 453"/>
              <a:gd name="T9" fmla="*/ 0 h 1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3"/>
              <a:gd name="T16" fmla="*/ 0 h 105"/>
              <a:gd name="T17" fmla="*/ 453 w 453"/>
              <a:gd name="T18" fmla="*/ 105 h 1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3" h="105">
                <a:moveTo>
                  <a:pt x="0" y="0"/>
                </a:moveTo>
                <a:cubicBezTo>
                  <a:pt x="45" y="37"/>
                  <a:pt x="91" y="75"/>
                  <a:pt x="136" y="90"/>
                </a:cubicBezTo>
                <a:cubicBezTo>
                  <a:pt x="181" y="105"/>
                  <a:pt x="234" y="97"/>
                  <a:pt x="272" y="90"/>
                </a:cubicBezTo>
                <a:cubicBezTo>
                  <a:pt x="310" y="83"/>
                  <a:pt x="333" y="60"/>
                  <a:pt x="363" y="45"/>
                </a:cubicBezTo>
                <a:cubicBezTo>
                  <a:pt x="393" y="30"/>
                  <a:pt x="423" y="15"/>
                  <a:pt x="45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942975" y="2879725"/>
            <a:ext cx="18002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ON(climb(s1)) 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-36513" y="2492375"/>
            <a:ext cx="158432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{climb(s1)/s3}</a:t>
            </a:r>
          </a:p>
        </p:txBody>
      </p:sp>
      <p:sp>
        <p:nvSpPr>
          <p:cNvPr id="5140" name="AutoShape 20"/>
          <p:cNvSpPr>
            <a:spLocks noChangeArrowheads="1"/>
          </p:cNvSpPr>
          <p:nvPr/>
        </p:nvSpPr>
        <p:spPr bwMode="auto">
          <a:xfrm>
            <a:off x="1619250" y="2290763"/>
            <a:ext cx="431800" cy="576262"/>
          </a:xfrm>
          <a:prstGeom prst="downArrow">
            <a:avLst>
              <a:gd name="adj1" fmla="val 50000"/>
              <a:gd name="adj2" fmla="val 333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2843213" y="2895600"/>
            <a:ext cx="280828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AT(box, x2, push(x2, s2)) </a:t>
            </a:r>
          </a:p>
        </p:txBody>
      </p:sp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4356100" y="2305050"/>
            <a:ext cx="431800" cy="576263"/>
          </a:xfrm>
          <a:prstGeom prst="downArrow">
            <a:avLst>
              <a:gd name="adj1" fmla="val 50000"/>
              <a:gd name="adj2" fmla="val 333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5724525" y="2865438"/>
            <a:ext cx="25209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AT(box, x4, climb(s4)) </a:t>
            </a:r>
          </a:p>
        </p:txBody>
      </p:sp>
      <p:sp>
        <p:nvSpPr>
          <p:cNvPr id="5144" name="AutoShape 24"/>
          <p:cNvSpPr>
            <a:spLocks noChangeArrowheads="1"/>
          </p:cNvSpPr>
          <p:nvPr/>
        </p:nvSpPr>
        <p:spPr bwMode="auto">
          <a:xfrm>
            <a:off x="5940425" y="2276475"/>
            <a:ext cx="431800" cy="576263"/>
          </a:xfrm>
          <a:prstGeom prst="downArrow">
            <a:avLst>
              <a:gd name="adj1" fmla="val 50000"/>
              <a:gd name="adj2" fmla="val 333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2700338" y="3789363"/>
            <a:ext cx="10795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~ON(s2) </a:t>
            </a:r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6084888" y="3743325"/>
            <a:ext cx="172878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AT(box, c, s4) </a:t>
            </a:r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>
            <a:off x="3348038" y="32845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8" name="Line 28"/>
          <p:cNvSpPr>
            <a:spLocks noChangeShapeType="1"/>
          </p:cNvSpPr>
          <p:nvPr/>
        </p:nvSpPr>
        <p:spPr bwMode="auto">
          <a:xfrm>
            <a:off x="6950075" y="324008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9" name="Text Box 29"/>
          <p:cNvSpPr txBox="1">
            <a:spLocks noChangeArrowheads="1"/>
          </p:cNvSpPr>
          <p:nvPr/>
        </p:nvSpPr>
        <p:spPr bwMode="auto">
          <a:xfrm>
            <a:off x="2771775" y="2205038"/>
            <a:ext cx="17287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{c/x2,</a:t>
            </a:r>
          </a:p>
          <a:p>
            <a:r>
              <a:rPr lang="en-US" altLang="zh-CN"/>
              <a:t>push(c, s2)/s3}</a:t>
            </a:r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6659563" y="2205038"/>
            <a:ext cx="1584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{c/x4,</a:t>
            </a:r>
          </a:p>
          <a:p>
            <a:r>
              <a:rPr lang="en-US" altLang="zh-CN"/>
              <a:t> climb(s4)/s3}</a:t>
            </a:r>
          </a:p>
        </p:txBody>
      </p:sp>
      <p:sp>
        <p:nvSpPr>
          <p:cNvPr id="5151" name="Text Box 31"/>
          <p:cNvSpPr txBox="1">
            <a:spLocks noChangeArrowheads="1"/>
          </p:cNvSpPr>
          <p:nvPr/>
        </p:nvSpPr>
        <p:spPr bwMode="auto">
          <a:xfrm>
            <a:off x="2686050" y="4722813"/>
            <a:ext cx="1154113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~ON(s0)</a:t>
            </a:r>
          </a:p>
        </p:txBody>
      </p:sp>
      <p:sp>
        <p:nvSpPr>
          <p:cNvPr id="5154" name="AutoShape 34"/>
          <p:cNvSpPr>
            <a:spLocks noChangeArrowheads="1"/>
          </p:cNvSpPr>
          <p:nvPr/>
        </p:nvSpPr>
        <p:spPr bwMode="auto">
          <a:xfrm>
            <a:off x="3059113" y="4148138"/>
            <a:ext cx="431800" cy="576262"/>
          </a:xfrm>
          <a:prstGeom prst="downArrow">
            <a:avLst>
              <a:gd name="adj1" fmla="val 50000"/>
              <a:gd name="adj2" fmla="val 333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1979613" y="4221163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{s0/s2}</a:t>
            </a:r>
          </a:p>
        </p:txBody>
      </p: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5478463" y="4724400"/>
            <a:ext cx="29527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AT(box, x2’, push(x2’, s2’)) </a:t>
            </a:r>
          </a:p>
        </p:txBody>
      </p:sp>
      <p:sp>
        <p:nvSpPr>
          <p:cNvPr id="5157" name="Text Box 37"/>
          <p:cNvSpPr txBox="1">
            <a:spLocks noChangeArrowheads="1"/>
          </p:cNvSpPr>
          <p:nvPr/>
        </p:nvSpPr>
        <p:spPr bwMode="auto">
          <a:xfrm>
            <a:off x="4572000" y="4221163"/>
            <a:ext cx="2663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{c/x2’,push(c,s2’)/s4}</a:t>
            </a:r>
          </a:p>
        </p:txBody>
      </p:sp>
      <p:sp>
        <p:nvSpPr>
          <p:cNvPr id="5159" name="AutoShape 39"/>
          <p:cNvSpPr>
            <a:spLocks noChangeArrowheads="1"/>
          </p:cNvSpPr>
          <p:nvPr/>
        </p:nvSpPr>
        <p:spPr bwMode="auto">
          <a:xfrm>
            <a:off x="6732588" y="4133850"/>
            <a:ext cx="431800" cy="576263"/>
          </a:xfrm>
          <a:prstGeom prst="downArrow">
            <a:avLst>
              <a:gd name="adj1" fmla="val 50000"/>
              <a:gd name="adj2" fmla="val 333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6384925" y="5500688"/>
            <a:ext cx="1138238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~ON(s2’) </a:t>
            </a:r>
          </a:p>
        </p:txBody>
      </p:sp>
      <p:sp>
        <p:nvSpPr>
          <p:cNvPr id="5161" name="Text Box 41"/>
          <p:cNvSpPr txBox="1">
            <a:spLocks noChangeArrowheads="1"/>
          </p:cNvSpPr>
          <p:nvPr/>
        </p:nvSpPr>
        <p:spPr bwMode="auto">
          <a:xfrm>
            <a:off x="6386404" y="6311185"/>
            <a:ext cx="1154112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~ON(s0)</a:t>
            </a:r>
          </a:p>
        </p:txBody>
      </p:sp>
      <p:sp>
        <p:nvSpPr>
          <p:cNvPr id="5162" name="AutoShape 42"/>
          <p:cNvSpPr>
            <a:spLocks noChangeArrowheads="1"/>
          </p:cNvSpPr>
          <p:nvPr/>
        </p:nvSpPr>
        <p:spPr bwMode="auto">
          <a:xfrm>
            <a:off x="6743700" y="5862638"/>
            <a:ext cx="431800" cy="427803"/>
          </a:xfrm>
          <a:prstGeom prst="downArrow">
            <a:avLst>
              <a:gd name="adj1" fmla="val 50000"/>
              <a:gd name="adj2" fmla="val 333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63" name="Text Box 43"/>
          <p:cNvSpPr txBox="1">
            <a:spLocks noChangeArrowheads="1"/>
          </p:cNvSpPr>
          <p:nvPr/>
        </p:nvSpPr>
        <p:spPr bwMode="auto">
          <a:xfrm>
            <a:off x="5664200" y="5935663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{s0/s2’}</a:t>
            </a:r>
          </a:p>
        </p:txBody>
      </p:sp>
      <p:sp>
        <p:nvSpPr>
          <p:cNvPr id="5164" name="Line 44"/>
          <p:cNvSpPr>
            <a:spLocks noChangeShapeType="1"/>
          </p:cNvSpPr>
          <p:nvPr/>
        </p:nvSpPr>
        <p:spPr bwMode="auto">
          <a:xfrm>
            <a:off x="6946900" y="5141913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ext Box 45"/>
          <p:cNvSpPr txBox="1">
            <a:spLocks noChangeArrowheads="1"/>
          </p:cNvSpPr>
          <p:nvPr/>
        </p:nvSpPr>
        <p:spPr bwMode="auto">
          <a:xfrm>
            <a:off x="300858" y="5170815"/>
            <a:ext cx="3673475" cy="138499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~ON(s0)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ON(climb(s1))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~ON(s2) </a:t>
            </a:r>
            <a:r>
              <a:rPr lang="en-US" altLang="zh-CN" sz="1400" b="1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CN" sz="1400" b="1" dirty="0">
                <a:solidFill>
                  <a:srgbClr val="FF0000"/>
                </a:solidFill>
              </a:rPr>
              <a:t> AT(box, x2, push(x2, s2))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(ON(s3) </a:t>
            </a:r>
            <a:r>
              <a:rPr lang="en-US" altLang="zh-CN" sz="1400" b="1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zh-CN" sz="1400" b="1" dirty="0">
                <a:solidFill>
                  <a:srgbClr val="FF0000"/>
                </a:solidFill>
              </a:rPr>
              <a:t> AT(box, c, s3)) </a:t>
            </a:r>
            <a:r>
              <a:rPr lang="en-US" altLang="zh-CN" sz="1400" b="1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CN" sz="1400" b="1" dirty="0">
                <a:solidFill>
                  <a:srgbClr val="FF0000"/>
                </a:solidFill>
              </a:rPr>
              <a:t> HB(grasp(s3))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AT(box, x4, s4) </a:t>
            </a:r>
            <a:r>
              <a:rPr lang="en-US" altLang="zh-CN" sz="1400" b="1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CN" sz="1400" b="1" dirty="0">
                <a:solidFill>
                  <a:srgbClr val="FF0000"/>
                </a:solidFill>
              </a:rPr>
              <a:t> AT(box, x4, climb(s4))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HB(s5)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5125" grpId="0" animBg="1"/>
      <p:bldP spid="5128" grpId="0"/>
      <p:bldP spid="5129" grpId="0" animBg="1"/>
      <p:bldP spid="5132" grpId="0" animBg="1"/>
      <p:bldP spid="5134" grpId="0" animBg="1"/>
      <p:bldP spid="5135" grpId="0" animBg="1"/>
      <p:bldP spid="5136" grpId="0" animBg="1"/>
      <p:bldP spid="5137" grpId="0" animBg="1"/>
      <p:bldP spid="5138" grpId="0" animBg="1"/>
      <p:bldP spid="5139" grpId="0"/>
      <p:bldP spid="5140" grpId="0" animBg="1"/>
      <p:bldP spid="5141" grpId="0" animBg="1"/>
      <p:bldP spid="5142" grpId="0" animBg="1"/>
      <p:bldP spid="5143" grpId="0" animBg="1"/>
      <p:bldP spid="5144" grpId="0" animBg="1"/>
      <p:bldP spid="5145" grpId="0" animBg="1"/>
      <p:bldP spid="5146" grpId="0" animBg="1"/>
      <p:bldP spid="5147" grpId="0" animBg="1"/>
      <p:bldP spid="5148" grpId="0" animBg="1"/>
      <p:bldP spid="5149" grpId="0"/>
      <p:bldP spid="5150" grpId="0"/>
      <p:bldP spid="5151" grpId="0" animBg="1"/>
      <p:bldP spid="5154" grpId="0" animBg="1"/>
      <p:bldP spid="5155" grpId="0"/>
      <p:bldP spid="5156" grpId="0" animBg="1"/>
      <p:bldP spid="5157" grpId="0"/>
      <p:bldP spid="5159" grpId="0" animBg="1"/>
      <p:bldP spid="5160" grpId="0" animBg="1"/>
      <p:bldP spid="5161" grpId="0" animBg="1"/>
      <p:bldP spid="5162" grpId="0" animBg="1"/>
      <p:bldP spid="5163" grpId="0"/>
      <p:bldP spid="516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一致性检测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49972"/>
            <a:ext cx="7772400" cy="4269828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zh-CN" altLang="en-US" sz="3200" b="1" dirty="0" smtClean="0"/>
              <a:t>解图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：</a:t>
            </a:r>
          </a:p>
          <a:p>
            <a:pPr eaLnBrk="1" hangingPunct="1"/>
            <a:r>
              <a:rPr lang="zh-CN" altLang="en-US" sz="3200" b="1" dirty="0" smtClean="0"/>
              <a:t>置换集：</a:t>
            </a:r>
          </a:p>
          <a:p>
            <a:pPr eaLnBrk="1" hangingPunct="1"/>
            <a:r>
              <a:rPr lang="en-US" altLang="zh-CN" sz="3200" b="1" dirty="0" smtClean="0"/>
              <a:t>{grasp(s3)/s5, climb(s1)/s3, c/x2, push(c, s2)/s3, s0/s2} </a:t>
            </a:r>
          </a:p>
          <a:p>
            <a:pPr eaLnBrk="1" hangingPunct="1"/>
            <a:r>
              <a:rPr lang="en-US" altLang="zh-CN" sz="3200" b="1" dirty="0" smtClean="0"/>
              <a:t>U1</a:t>
            </a:r>
            <a:r>
              <a:rPr lang="zh-CN" altLang="en-US" sz="3200" b="1" dirty="0" smtClean="0"/>
              <a:t>＝ （</a:t>
            </a:r>
            <a:r>
              <a:rPr lang="en-US" altLang="zh-CN" sz="3200" b="1" dirty="0" smtClean="0"/>
              <a:t>s5, s3, x2, s3, s2</a:t>
            </a:r>
            <a:r>
              <a:rPr lang="zh-CN" altLang="en-US" sz="3200" b="1" dirty="0" smtClean="0"/>
              <a:t>） </a:t>
            </a:r>
          </a:p>
          <a:p>
            <a:pPr eaLnBrk="1" hangingPunct="1"/>
            <a:r>
              <a:rPr lang="en-US" altLang="zh-CN" sz="3200" b="1" dirty="0" smtClean="0"/>
              <a:t>U2</a:t>
            </a:r>
            <a:r>
              <a:rPr lang="zh-CN" altLang="en-US" sz="3200" b="1" dirty="0" smtClean="0"/>
              <a:t>＝ （</a:t>
            </a:r>
            <a:r>
              <a:rPr lang="en-US" altLang="zh-CN" sz="3200" b="1" dirty="0" smtClean="0"/>
              <a:t>grasp(s3), climb(s1), c, push(c, s2), s0</a:t>
            </a:r>
            <a:r>
              <a:rPr lang="zh-CN" altLang="en-US" sz="3200" b="1" dirty="0" smtClean="0"/>
              <a:t>）</a:t>
            </a:r>
          </a:p>
          <a:p>
            <a:pPr eaLnBrk="1" hangingPunct="1"/>
            <a:endParaRPr lang="zh-CN" altLang="en-US" sz="3200" b="1" dirty="0" smtClean="0"/>
          </a:p>
          <a:p>
            <a:pPr eaLnBrk="1" hangingPunct="1"/>
            <a:r>
              <a:rPr lang="zh-CN" altLang="en-US" sz="3200" b="1" dirty="0" smtClean="0"/>
              <a:t>不一致！ </a:t>
            </a:r>
          </a:p>
          <a:p>
            <a:pPr eaLnBrk="1" hangingPunct="1"/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一致性检测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772400" cy="507649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 dirty="0" smtClean="0"/>
              <a:t>解图</a:t>
            </a:r>
            <a:r>
              <a:rPr lang="en-US" altLang="zh-CN" sz="2800" b="1" dirty="0" smtClean="0"/>
              <a:t>2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 smtClean="0"/>
              <a:t>置换集：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 smtClean="0"/>
              <a:t>{grasp(s3)/s5, climb(s1)/s3, c/x4, climb(s4)/s3, c/x2’, push(c,s2’)/s4, s0/s2’}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 smtClean="0"/>
              <a:t>U1</a:t>
            </a:r>
            <a:r>
              <a:rPr lang="zh-CN" altLang="en-US" sz="2800" b="1" dirty="0" smtClean="0"/>
              <a:t>＝（</a:t>
            </a:r>
            <a:r>
              <a:rPr lang="en-US" altLang="zh-CN" sz="2800" b="1" dirty="0" smtClean="0"/>
              <a:t>s5, s3, x4, s3, x2’, s4, s2’</a:t>
            </a:r>
            <a:r>
              <a:rPr lang="zh-CN" altLang="en-US" sz="2800" b="1" dirty="0" smtClean="0"/>
              <a:t>）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 smtClean="0"/>
              <a:t>U2</a:t>
            </a:r>
            <a:r>
              <a:rPr lang="zh-CN" altLang="en-US" sz="2800" b="1" dirty="0" smtClean="0"/>
              <a:t>＝（</a:t>
            </a:r>
            <a:r>
              <a:rPr lang="en-US" altLang="zh-CN" sz="2800" b="1" dirty="0" smtClean="0"/>
              <a:t>grasp(s3), climb(s1), c, climb(s4), c, push(c,s2’), s0</a:t>
            </a:r>
            <a:r>
              <a:rPr lang="zh-CN" altLang="en-US" sz="2800" b="1" dirty="0" smtClean="0"/>
              <a:t>）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 smtClean="0"/>
              <a:t>合一复合：</a:t>
            </a:r>
            <a:r>
              <a:rPr lang="en-US" altLang="zh-CN" sz="2800" b="1" dirty="0" smtClean="0"/>
              <a:t>{grasp(climb(push(c,s0)))/s5, climb(push(c, s0))/s3, c/x4, push(c, s0)/s1, c/x2’, push(c, s0)/s4, s0/s2’}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 smtClean="0"/>
              <a:t>得到的回答：</a:t>
            </a:r>
            <a:r>
              <a:rPr lang="en-US" altLang="zh-CN" sz="2800" b="1" dirty="0" smtClean="0"/>
              <a:t>HB(grasp(climb(push(c,s0))))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CC948E-D0D0-47C0-A896-601BEE588338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Horn</a:t>
            </a:r>
            <a:r>
              <a:rPr lang="zh-CN" altLang="en-US" smtClean="0"/>
              <a:t>子句与</a:t>
            </a:r>
            <a:r>
              <a:rPr lang="en-US" altLang="zh-CN" smtClean="0"/>
              <a:t>PROLOG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18440"/>
            <a:ext cx="7772400" cy="430135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 dirty="0" smtClean="0"/>
              <a:t>程序设计语言的类型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b="1" dirty="0" smtClean="0"/>
              <a:t>过程型，函数型，逻辑型，面向对象</a:t>
            </a:r>
            <a:r>
              <a:rPr lang="en-US" altLang="zh-CN" sz="2800" b="1" dirty="0" smtClean="0"/>
              <a:t>…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b="1" dirty="0" smtClean="0"/>
          </a:p>
          <a:p>
            <a:pPr>
              <a:lnSpc>
                <a:spcPct val="90000"/>
              </a:lnSpc>
            </a:pPr>
            <a:r>
              <a:rPr lang="en-US" altLang="zh-CN" sz="3200" b="1" dirty="0" smtClean="0"/>
              <a:t>PROLOG</a:t>
            </a:r>
            <a:r>
              <a:rPr lang="zh-CN" altLang="en-US" sz="3200" b="1" dirty="0" smtClean="0"/>
              <a:t>语言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b="1" dirty="0" err="1" smtClean="0"/>
              <a:t>PROgramming</a:t>
            </a:r>
            <a:r>
              <a:rPr lang="en-US" altLang="zh-CN" sz="2800" b="1" dirty="0" smtClean="0"/>
              <a:t> in </a:t>
            </a:r>
            <a:r>
              <a:rPr lang="en-US" altLang="zh-CN" sz="2800" b="1" dirty="0" err="1" smtClean="0"/>
              <a:t>LOGic</a:t>
            </a:r>
            <a:endParaRPr lang="en-US" altLang="zh-CN" sz="28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b="1" dirty="0" smtClean="0"/>
              <a:t>1972</a:t>
            </a:r>
            <a:r>
              <a:rPr lang="zh-CN" altLang="en-US" sz="2800" b="1" dirty="0" smtClean="0"/>
              <a:t>年诞生与法国的马赛大学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800" b="1" dirty="0" smtClean="0"/>
          </a:p>
          <a:p>
            <a:pPr>
              <a:lnSpc>
                <a:spcPct val="90000"/>
              </a:lnSpc>
            </a:pPr>
            <a:r>
              <a:rPr lang="zh-CN" altLang="en-US" sz="3200" b="1" dirty="0" smtClean="0"/>
              <a:t>如何做与做什么？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9A2E62-24F1-4EB1-B598-3773576BA282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Horn</a:t>
            </a:r>
            <a:r>
              <a:rPr lang="zh-CN" altLang="en-US" smtClean="0"/>
              <a:t>子句与</a:t>
            </a:r>
            <a:r>
              <a:rPr lang="en-US" altLang="zh-CN" smtClean="0"/>
              <a:t>PROLOG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0786"/>
            <a:ext cx="7772400" cy="453521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b="1" dirty="0" smtClean="0"/>
              <a:t>Horn</a:t>
            </a:r>
            <a:r>
              <a:rPr lang="zh-CN" altLang="en-US" sz="3200" b="1" dirty="0" smtClean="0"/>
              <a:t>子句是一类特殊的子句，体现为下列三种形式：</a:t>
            </a:r>
          </a:p>
          <a:p>
            <a:pPr lvl="1" eaLnBrk="1" hangingPunct="1"/>
            <a:r>
              <a:rPr lang="zh-CN" altLang="en-US" sz="2800" b="1" dirty="0" smtClean="0"/>
              <a:t>规则：前项是正文字的合取，后项是单个正文字</a:t>
            </a:r>
          </a:p>
          <a:p>
            <a:pPr lvl="1" eaLnBrk="1" hangingPunct="1"/>
            <a:r>
              <a:rPr lang="zh-CN" altLang="en-US" sz="2800" b="1" dirty="0" smtClean="0"/>
              <a:t>事实：当前项为空时，表示事实</a:t>
            </a:r>
          </a:p>
          <a:p>
            <a:pPr lvl="1" eaLnBrk="1" hangingPunct="1"/>
            <a:r>
              <a:rPr lang="zh-CN" altLang="en-US" sz="2800" b="1" dirty="0" smtClean="0"/>
              <a:t>目标：当后项为空时，表示目标</a:t>
            </a:r>
            <a:endParaRPr lang="zh-CN" altLang="en-US" sz="3200" b="1" dirty="0" smtClean="0"/>
          </a:p>
          <a:p>
            <a:pPr eaLnBrk="1" hangingPunct="1"/>
            <a:r>
              <a:rPr lang="en-US" altLang="zh-CN" sz="3200" b="1" dirty="0" smtClean="0"/>
              <a:t>Horn</a:t>
            </a:r>
            <a:r>
              <a:rPr lang="zh-CN" altLang="en-US" sz="3200" b="1" dirty="0" smtClean="0"/>
              <a:t>子句构成了</a:t>
            </a:r>
            <a:r>
              <a:rPr lang="en-US" altLang="zh-CN" sz="3200" b="1" dirty="0" smtClean="0"/>
              <a:t>PROLOG</a:t>
            </a:r>
            <a:r>
              <a:rPr lang="zh-CN" altLang="en-US" sz="3200" b="1" dirty="0" smtClean="0"/>
              <a:t>语言的基础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BA6E9F-E976-4852-AB05-66E97DEBBCE4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在</a:t>
            </a:r>
            <a:r>
              <a:rPr lang="en-US" altLang="zh-CN" smtClean="0"/>
              <a:t>PROLOG</a:t>
            </a:r>
            <a:r>
              <a:rPr lang="zh-CN" altLang="en-US" smtClean="0"/>
              <a:t>中的表示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18440"/>
            <a:ext cx="7772400" cy="4301359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规则：</a:t>
            </a:r>
          </a:p>
          <a:p>
            <a:pPr lvl="1" eaLnBrk="1" hangingPunct="1">
              <a:buFontTx/>
              <a:buNone/>
            </a:pPr>
            <a:r>
              <a:rPr lang="en-US" altLang="zh-CN" sz="3200" b="1" dirty="0" err="1" smtClean="0"/>
              <a:t>P</a:t>
            </a:r>
            <a:r>
              <a:rPr lang="en-US" altLang="zh-CN" sz="3200" b="1" baseline="-25000" dirty="0" err="1" smtClean="0"/>
              <a:t>n</a:t>
            </a:r>
            <a:r>
              <a:rPr lang="en-US" altLang="zh-CN" sz="3200" b="1" dirty="0" smtClean="0"/>
              <a:t>:-P</a:t>
            </a:r>
            <a:r>
              <a:rPr lang="en-US" altLang="zh-CN" sz="3200" b="1" baseline="-25000" dirty="0" smtClean="0"/>
              <a:t>n1</a:t>
            </a:r>
            <a:r>
              <a:rPr lang="en-US" altLang="zh-CN" sz="3200" b="1" dirty="0" smtClean="0"/>
              <a:t>,P</a:t>
            </a:r>
            <a:r>
              <a:rPr lang="en-US" altLang="zh-CN" sz="3200" b="1" baseline="-25000" dirty="0" smtClean="0"/>
              <a:t>n2</a:t>
            </a:r>
            <a:r>
              <a:rPr lang="en-US" altLang="zh-CN" sz="3200" b="1" dirty="0" smtClean="0"/>
              <a:t>,…,P</a:t>
            </a:r>
            <a:r>
              <a:rPr lang="en-US" altLang="zh-CN" sz="3200" b="1" baseline="-25000" dirty="0" smtClean="0"/>
              <a:t>nm</a:t>
            </a:r>
          </a:p>
          <a:p>
            <a:pPr lvl="1" eaLnBrk="1" hangingPunct="1">
              <a:buFontTx/>
              <a:buNone/>
            </a:pPr>
            <a:r>
              <a:rPr lang="zh-CN" altLang="en-US" sz="3200" b="1" dirty="0" smtClean="0"/>
              <a:t>含义： </a:t>
            </a:r>
            <a:r>
              <a:rPr lang="en-US" altLang="zh-CN" sz="3200" b="1" dirty="0" smtClean="0"/>
              <a:t>P</a:t>
            </a:r>
            <a:r>
              <a:rPr lang="en-US" altLang="zh-CN" sz="3200" b="1" baseline="-25000" dirty="0" smtClean="0"/>
              <a:t>n1</a:t>
            </a:r>
            <a:r>
              <a:rPr lang="en-US" altLang="zh-CN" sz="3200" b="1" dirty="0" smtClean="0"/>
              <a:t>^P</a:t>
            </a:r>
            <a:r>
              <a:rPr lang="en-US" altLang="zh-CN" sz="3200" b="1" baseline="-25000" dirty="0" smtClean="0"/>
              <a:t>n2</a:t>
            </a:r>
            <a:r>
              <a:rPr lang="en-US" altLang="zh-CN" sz="3200" b="1" dirty="0" smtClean="0"/>
              <a:t>^…^P</a:t>
            </a:r>
            <a:r>
              <a:rPr lang="en-US" altLang="zh-CN" sz="3200" b="1" baseline="-25000" dirty="0" smtClean="0"/>
              <a:t>nm </a:t>
            </a:r>
            <a:r>
              <a:rPr lang="en-US" altLang="zh-CN" sz="3200" b="1" dirty="0" smtClean="0">
                <a:sym typeface="Symbol" pitchFamily="18" charset="2"/>
              </a:rPr>
              <a:t> </a:t>
            </a:r>
            <a:r>
              <a:rPr lang="en-US" altLang="zh-CN" sz="3200" b="1" dirty="0" err="1" smtClean="0"/>
              <a:t>P</a:t>
            </a:r>
            <a:r>
              <a:rPr lang="en-US" altLang="zh-CN" sz="3200" b="1" baseline="-25000" dirty="0" err="1" smtClean="0"/>
              <a:t>n</a:t>
            </a:r>
            <a:endParaRPr lang="en-US" altLang="zh-CN" sz="3200" b="1" dirty="0" smtClean="0"/>
          </a:p>
          <a:p>
            <a:pPr eaLnBrk="1" hangingPunct="1"/>
            <a:r>
              <a:rPr lang="zh-CN" altLang="en-US" sz="3200" b="1" dirty="0" smtClean="0"/>
              <a:t>事实：</a:t>
            </a:r>
          </a:p>
          <a:p>
            <a:pPr lvl="1" eaLnBrk="1" hangingPunct="1">
              <a:buFontTx/>
              <a:buNone/>
            </a:pPr>
            <a:r>
              <a:rPr lang="en-US" altLang="zh-CN" sz="3200" b="1" dirty="0" smtClean="0"/>
              <a:t>P</a:t>
            </a:r>
            <a:r>
              <a:rPr lang="en-US" altLang="zh-CN" sz="3200" b="1" baseline="-25000" dirty="0" smtClean="0"/>
              <a:t>i</a:t>
            </a:r>
            <a:endParaRPr lang="en-US" altLang="zh-CN" sz="3200" b="1" dirty="0" smtClean="0"/>
          </a:p>
          <a:p>
            <a:pPr eaLnBrk="1" hangingPunct="1"/>
            <a:r>
              <a:rPr lang="zh-CN" altLang="en-US" sz="3200" b="1" dirty="0" smtClean="0"/>
              <a:t>目标：</a:t>
            </a:r>
          </a:p>
          <a:p>
            <a:pPr lvl="1" eaLnBrk="1" hangingPunct="1">
              <a:buFontTx/>
              <a:buNone/>
            </a:pPr>
            <a:r>
              <a:rPr lang="en-US" altLang="zh-CN" sz="3200" b="1" dirty="0" smtClean="0"/>
              <a:t>:-P</a:t>
            </a:r>
            <a:r>
              <a:rPr lang="en-US" altLang="zh-CN" sz="3200" b="1" baseline="-25000" dirty="0" smtClean="0"/>
              <a:t>j1</a:t>
            </a:r>
            <a:r>
              <a:rPr lang="en-US" altLang="zh-CN" sz="3200" b="1" dirty="0" smtClean="0"/>
              <a:t>,P</a:t>
            </a:r>
            <a:r>
              <a:rPr lang="en-US" altLang="zh-CN" sz="3200" b="1" baseline="-25000" dirty="0" smtClean="0"/>
              <a:t>j2</a:t>
            </a:r>
            <a:r>
              <a:rPr lang="en-US" altLang="zh-CN" sz="3200" b="1" dirty="0" smtClean="0"/>
              <a:t>,…,</a:t>
            </a:r>
            <a:r>
              <a:rPr lang="en-US" altLang="zh-CN" sz="3200" b="1" dirty="0" err="1" smtClean="0"/>
              <a:t>P</a:t>
            </a:r>
            <a:r>
              <a:rPr lang="en-US" altLang="zh-CN" sz="3200" b="1" baseline="-25000" dirty="0" err="1" smtClean="0"/>
              <a:t>jk</a:t>
            </a:r>
            <a:endParaRPr lang="en-US" altLang="zh-CN" sz="3200" b="1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0691B1-EC1C-4ED0-A711-42BD39776961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PROLOG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13034"/>
            <a:ext cx="7772400" cy="420676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增加了“否定”，但不是真正意义下的否定</a:t>
            </a:r>
          </a:p>
          <a:p>
            <a:pPr eaLnBrk="1" hangingPunct="1"/>
            <a:r>
              <a:rPr lang="zh-CN" altLang="en-US" sz="3200" b="1" dirty="0" smtClean="0"/>
              <a:t>在规则前项中可以使用“或”，只是为了书写更方便。</a:t>
            </a:r>
          </a:p>
          <a:p>
            <a:pPr eaLnBrk="1" hangingPunct="1"/>
            <a:r>
              <a:rPr lang="zh-CN" altLang="en-US" sz="3200" b="1" dirty="0" smtClean="0"/>
              <a:t>采用回溯式搜索策略</a:t>
            </a:r>
          </a:p>
          <a:p>
            <a:pPr eaLnBrk="1" hangingPunct="1"/>
            <a:r>
              <a:rPr lang="en-US" altLang="zh-CN" sz="3200" b="1" dirty="0" smtClean="0"/>
              <a:t>PROLOG</a:t>
            </a:r>
            <a:r>
              <a:rPr lang="zh-CN" altLang="en-US" sz="3200" b="1" dirty="0" smtClean="0"/>
              <a:t>实际是一个基于规则的逆向系统</a:t>
            </a:r>
          </a:p>
          <a:p>
            <a:pPr eaLnBrk="1" hangingPunct="1"/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3059F4-569B-40CF-8469-C7420B36ED90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化子句集的方法（续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03587"/>
            <a:ext cx="8077200" cy="551793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3, </a:t>
            </a:r>
            <a:r>
              <a:rPr lang="zh-CN" altLang="en-US" sz="2800" b="1" dirty="0" smtClean="0"/>
              <a:t>变量标准化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	即：对于不同的约束，对应于不同的变量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	</a:t>
            </a:r>
            <a:r>
              <a:rPr lang="en-US" altLang="zh-CN" sz="2800" b="1" dirty="0" smtClean="0"/>
              <a:t>(</a:t>
            </a:r>
            <a:r>
              <a:rPr lang="en-US" altLang="zh-CN" sz="2800" b="1" dirty="0" smtClean="0">
                <a:sym typeface="Symbol" pitchFamily="18" charset="2"/>
              </a:rPr>
              <a:t>x)A(x)  (x)B(x)  =&gt; </a:t>
            </a:r>
            <a:r>
              <a:rPr lang="en-US" altLang="zh-CN" sz="2800" b="1" dirty="0" smtClean="0"/>
              <a:t>(</a:t>
            </a:r>
            <a:r>
              <a:rPr lang="en-US" altLang="zh-CN" sz="2800" b="1" dirty="0" smtClean="0">
                <a:sym typeface="Symbol" pitchFamily="18" charset="2"/>
              </a:rPr>
              <a:t>x)A(x)  (y)B(y)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4, </a:t>
            </a:r>
            <a:r>
              <a:rPr lang="zh-CN" altLang="zh-CN" sz="2800" b="1" dirty="0" smtClean="0">
                <a:sym typeface="Symbol" pitchFamily="18" charset="2"/>
              </a:rPr>
              <a:t>量词左移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2800" b="1" dirty="0" smtClean="0">
                <a:sym typeface="Symbol" pitchFamily="18" charset="2"/>
              </a:rPr>
              <a:t>	</a:t>
            </a:r>
            <a:r>
              <a:rPr lang="zh-CN" altLang="en-US" sz="2800" b="1" dirty="0" smtClean="0">
                <a:sym typeface="Symbol" pitchFamily="18" charset="2"/>
              </a:rPr>
              <a:t> </a:t>
            </a:r>
            <a:r>
              <a:rPr lang="en-US" altLang="zh-CN" sz="2800" b="1" dirty="0" smtClean="0"/>
              <a:t>(</a:t>
            </a:r>
            <a:r>
              <a:rPr lang="en-US" altLang="zh-CN" sz="2800" b="1" dirty="0" smtClean="0">
                <a:sym typeface="Symbol" pitchFamily="18" charset="2"/>
              </a:rPr>
              <a:t>x)A(x)  (y)B(y) =&gt; </a:t>
            </a:r>
            <a:r>
              <a:rPr lang="en-US" altLang="zh-CN" sz="2800" b="1" dirty="0" smtClean="0"/>
              <a:t>(</a:t>
            </a:r>
            <a:r>
              <a:rPr lang="en-US" altLang="zh-CN" sz="2800" b="1" dirty="0" smtClean="0">
                <a:sym typeface="Symbol" pitchFamily="18" charset="2"/>
              </a:rPr>
              <a:t>x) (y) {A(x)  B(y)}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5, </a:t>
            </a:r>
            <a:r>
              <a:rPr lang="zh-CN" altLang="zh-CN" sz="2800" b="1" dirty="0" smtClean="0">
                <a:sym typeface="Symbol" pitchFamily="18" charset="2"/>
              </a:rPr>
              <a:t>消存在量词 (</a:t>
            </a:r>
            <a:r>
              <a:rPr lang="en-US" altLang="zh-CN" sz="2800" b="1" dirty="0" err="1" smtClean="0">
                <a:sym typeface="Symbol" pitchFamily="18" charset="2"/>
              </a:rPr>
              <a:t>skolem</a:t>
            </a:r>
            <a:r>
              <a:rPr lang="zh-CN" altLang="zh-CN" sz="2800" b="1" dirty="0" smtClean="0">
                <a:sym typeface="Symbol" pitchFamily="18" charset="2"/>
              </a:rPr>
              <a:t>化）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2800" b="1" dirty="0" smtClean="0">
                <a:sym typeface="Symbol" pitchFamily="18" charset="2"/>
              </a:rPr>
              <a:t>	原则：对于一个受存在量词约束的变量，如果他不受全程量词约束，则该变量用一个常量代替，如果他受全程量词约束，则该变量用一个函数代替。</a:t>
            </a:r>
            <a:r>
              <a:rPr lang="zh-CN" altLang="en-US" sz="2800" b="1" dirty="0" smtClean="0">
                <a:sym typeface="Symbol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sym typeface="Symbol" pitchFamily="18" charset="2"/>
              </a:rPr>
              <a:t>	</a:t>
            </a:r>
            <a:r>
              <a:rPr lang="zh-CN" altLang="en-US" sz="28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dirty="0" smtClean="0">
                <a:solidFill>
                  <a:srgbClr val="FF0000"/>
                </a:solidFill>
                <a:sym typeface="Symbol" pitchFamily="18" charset="2"/>
              </a:rPr>
              <a:t>z) (x)(y){[(~P(x) ~Q(x))  R(y)]    U(z)}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 =&gt;       (x)       {[(~P(x) ~Q(x))  R(</a:t>
            </a:r>
            <a:r>
              <a:rPr lang="en-US" altLang="zh-CN" sz="2800" b="1" dirty="0" smtClean="0">
                <a:solidFill>
                  <a:srgbClr val="0070C0"/>
                </a:solidFill>
                <a:sym typeface="Symbol" pitchFamily="18" charset="2"/>
              </a:rPr>
              <a:t>f(x)</a:t>
            </a:r>
            <a:r>
              <a:rPr lang="en-US" altLang="zh-CN" sz="2800" b="1" dirty="0" smtClean="0">
                <a:sym typeface="Symbol" pitchFamily="18" charset="2"/>
              </a:rPr>
              <a:t>)] U(</a:t>
            </a:r>
            <a:r>
              <a:rPr lang="en-US" altLang="zh-CN" sz="2800" b="1" dirty="0" smtClean="0">
                <a:solidFill>
                  <a:srgbClr val="0070C0"/>
                </a:solidFill>
                <a:sym typeface="Symbol" pitchFamily="18" charset="2"/>
              </a:rPr>
              <a:t>a</a:t>
            </a:r>
            <a:r>
              <a:rPr lang="en-US" altLang="zh-CN" sz="2800" b="1" dirty="0" smtClean="0">
                <a:sym typeface="Symbol" pitchFamily="18" charset="2"/>
              </a:rPr>
              <a:t>)}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73CE8-F502-47D5-8BEB-B5816555D480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举例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1640" y="1752600"/>
            <a:ext cx="7438697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1, On(a, b)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2, On(b, c)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3, Above(X</a:t>
            </a:r>
            <a:r>
              <a:rPr lang="en-US" altLang="zh-CN" sz="2800" b="1" baseline="-25000" dirty="0" smtClean="0"/>
              <a:t>3</a:t>
            </a:r>
            <a:r>
              <a:rPr lang="en-US" altLang="zh-CN" sz="2800" b="1" dirty="0" smtClean="0"/>
              <a:t>, Y</a:t>
            </a:r>
            <a:r>
              <a:rPr lang="en-US" altLang="zh-CN" sz="2800" b="1" baseline="-25000" dirty="0" smtClean="0"/>
              <a:t>3</a:t>
            </a:r>
            <a:r>
              <a:rPr lang="en-US" altLang="zh-CN" sz="2800" b="1" dirty="0" smtClean="0"/>
              <a:t>) :- On(X</a:t>
            </a:r>
            <a:r>
              <a:rPr lang="en-US" altLang="zh-CN" sz="2800" b="1" baseline="-25000" dirty="0" smtClean="0"/>
              <a:t>3</a:t>
            </a:r>
            <a:r>
              <a:rPr lang="en-US" altLang="zh-CN" sz="2800" b="1" dirty="0" smtClean="0"/>
              <a:t>, Y</a:t>
            </a:r>
            <a:r>
              <a:rPr lang="en-US" altLang="zh-CN" sz="2800" b="1" baseline="-25000" dirty="0" smtClean="0"/>
              <a:t>3</a:t>
            </a:r>
            <a:r>
              <a:rPr lang="en-US" altLang="zh-CN" sz="2800" b="1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4, Above(X</a:t>
            </a:r>
            <a:r>
              <a:rPr lang="en-US" altLang="zh-CN" sz="2800" b="1" baseline="-25000" dirty="0" smtClean="0"/>
              <a:t>4</a:t>
            </a:r>
            <a:r>
              <a:rPr lang="en-US" altLang="zh-CN" sz="2800" b="1" dirty="0" smtClean="0"/>
              <a:t>, Y</a:t>
            </a:r>
            <a:r>
              <a:rPr lang="en-US" altLang="zh-CN" sz="2800" b="1" baseline="-25000" dirty="0" smtClean="0"/>
              <a:t>4</a:t>
            </a:r>
            <a:r>
              <a:rPr lang="en-US" altLang="zh-CN" sz="2800" b="1" dirty="0" smtClean="0"/>
              <a:t>) :- On(X</a:t>
            </a:r>
            <a:r>
              <a:rPr lang="en-US" altLang="zh-CN" sz="2800" b="1" baseline="-25000" dirty="0" smtClean="0"/>
              <a:t>4</a:t>
            </a:r>
            <a:r>
              <a:rPr lang="en-US" altLang="zh-CN" sz="2800" b="1" dirty="0" smtClean="0"/>
              <a:t>, Z</a:t>
            </a:r>
            <a:r>
              <a:rPr lang="en-US" altLang="zh-CN" sz="2800" b="1" baseline="-25000" dirty="0" smtClean="0"/>
              <a:t>4</a:t>
            </a:r>
            <a:r>
              <a:rPr lang="en-US" altLang="zh-CN" sz="2800" b="1" dirty="0" smtClean="0"/>
              <a:t>),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                                  Above(Z</a:t>
            </a:r>
            <a:r>
              <a:rPr lang="en-US" altLang="zh-CN" sz="2800" b="1" baseline="-25000" dirty="0" smtClean="0"/>
              <a:t>4</a:t>
            </a:r>
            <a:r>
              <a:rPr lang="en-US" altLang="zh-CN" sz="2800" b="1" dirty="0" smtClean="0"/>
              <a:t>, Y</a:t>
            </a:r>
            <a:r>
              <a:rPr lang="en-US" altLang="zh-CN" sz="2800" b="1" baseline="-25000" dirty="0" smtClean="0"/>
              <a:t>4</a:t>
            </a:r>
            <a:r>
              <a:rPr lang="en-US" altLang="zh-CN" sz="2800" b="1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目标：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:- Above(a, 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83932" y="4635064"/>
            <a:ext cx="3581400" cy="2027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 b="1"/>
              <a:t>1, On(A, B):-</a:t>
            </a:r>
          </a:p>
          <a:p>
            <a:pPr>
              <a:spcBef>
                <a:spcPct val="20000"/>
              </a:spcBef>
            </a:pPr>
            <a:r>
              <a:rPr lang="en-US" altLang="zh-CN" sz="1800" b="1"/>
              <a:t>2, On(B, C):-</a:t>
            </a:r>
          </a:p>
          <a:p>
            <a:pPr>
              <a:spcBef>
                <a:spcPct val="20000"/>
              </a:spcBef>
            </a:pPr>
            <a:r>
              <a:rPr lang="en-US" altLang="zh-CN" sz="1800" b="1"/>
              <a:t>3, Above(x</a:t>
            </a:r>
            <a:r>
              <a:rPr lang="en-US" altLang="zh-CN" sz="1800" b="1" baseline="-25000"/>
              <a:t>3</a:t>
            </a:r>
            <a:r>
              <a:rPr lang="en-US" altLang="zh-CN" sz="1800" b="1"/>
              <a:t>, y</a:t>
            </a:r>
            <a:r>
              <a:rPr lang="en-US" altLang="zh-CN" sz="1800" b="1" baseline="-25000"/>
              <a:t>3</a:t>
            </a:r>
            <a:r>
              <a:rPr lang="en-US" altLang="zh-CN" sz="1800" b="1"/>
              <a:t>) :- On(x</a:t>
            </a:r>
            <a:r>
              <a:rPr lang="en-US" altLang="zh-CN" sz="1800" b="1" baseline="-25000"/>
              <a:t>3</a:t>
            </a:r>
            <a:r>
              <a:rPr lang="en-US" altLang="zh-CN" sz="1800" b="1"/>
              <a:t>, y</a:t>
            </a:r>
            <a:r>
              <a:rPr lang="en-US" altLang="zh-CN" sz="1800" b="1" baseline="-25000"/>
              <a:t>3</a:t>
            </a:r>
            <a:r>
              <a:rPr lang="en-US" altLang="zh-CN" sz="1800" b="1"/>
              <a:t>)</a:t>
            </a:r>
          </a:p>
          <a:p>
            <a:pPr>
              <a:spcBef>
                <a:spcPct val="20000"/>
              </a:spcBef>
            </a:pPr>
            <a:r>
              <a:rPr lang="en-US" altLang="zh-CN" sz="1800" b="1"/>
              <a:t>4, Above(x4, y4) :- On(x4, z</a:t>
            </a:r>
            <a:r>
              <a:rPr lang="en-US" altLang="zh-CN" sz="1800" b="1" baseline="-25000"/>
              <a:t>4</a:t>
            </a:r>
            <a:r>
              <a:rPr lang="en-US" altLang="zh-CN" sz="1800" b="1"/>
              <a:t>), </a:t>
            </a:r>
          </a:p>
          <a:p>
            <a:pPr>
              <a:spcBef>
                <a:spcPct val="20000"/>
              </a:spcBef>
            </a:pPr>
            <a:r>
              <a:rPr lang="en-US" altLang="zh-CN" sz="1800" b="1"/>
              <a:t>                                 Above(z</a:t>
            </a:r>
            <a:r>
              <a:rPr lang="en-US" altLang="zh-CN" sz="1800" b="1" baseline="-25000"/>
              <a:t>4</a:t>
            </a:r>
            <a:r>
              <a:rPr lang="en-US" altLang="zh-CN" sz="1800" b="1"/>
              <a:t>, y</a:t>
            </a:r>
            <a:r>
              <a:rPr lang="en-US" altLang="zh-CN" sz="1800" b="1" baseline="-25000"/>
              <a:t>4</a:t>
            </a:r>
            <a:r>
              <a:rPr lang="en-US" altLang="zh-CN" sz="1800" b="1"/>
              <a:t>)</a:t>
            </a:r>
          </a:p>
          <a:p>
            <a:pPr>
              <a:spcBef>
                <a:spcPct val="20000"/>
              </a:spcBef>
            </a:pPr>
            <a:r>
              <a:rPr lang="en-US" altLang="zh-CN" sz="1800" b="1"/>
              <a:t>:- Above(A, C)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146332" y="215464"/>
            <a:ext cx="16764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/>
              <a:t>Above(A,C)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2012732" y="1434664"/>
            <a:ext cx="19812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/>
              <a:t>Above(x</a:t>
            </a:r>
            <a:r>
              <a:rPr lang="en-US" altLang="zh-CN" b="1" baseline="-25000"/>
              <a:t>3</a:t>
            </a:r>
            <a:r>
              <a:rPr lang="en-US" altLang="zh-CN" b="1"/>
              <a:t>,y</a:t>
            </a:r>
            <a:r>
              <a:rPr lang="en-US" altLang="zh-CN" b="1" baseline="-25000"/>
              <a:t>3</a:t>
            </a:r>
            <a:r>
              <a:rPr lang="en-US" altLang="zh-CN" b="1"/>
              <a:t>)</a:t>
            </a:r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 flipH="1">
            <a:off x="2927132" y="672664"/>
            <a:ext cx="1981200" cy="685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2012732" y="2501464"/>
            <a:ext cx="16764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/>
              <a:t>On(A,C)</a:t>
            </a:r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>
            <a:off x="2927132" y="189186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1631732" y="672664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{A/x</a:t>
            </a:r>
            <a:r>
              <a:rPr lang="en-US" altLang="zh-CN" b="1" baseline="-25000"/>
              <a:t>3</a:t>
            </a:r>
            <a:r>
              <a:rPr lang="en-US" altLang="zh-CN" b="1"/>
              <a:t>,C/y</a:t>
            </a:r>
            <a:r>
              <a:rPr lang="en-US" altLang="zh-CN" b="1" baseline="-25000"/>
              <a:t>3</a:t>
            </a:r>
            <a:r>
              <a:rPr lang="en-US" altLang="zh-CN" b="1"/>
              <a:t>}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1555532" y="1968064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R</a:t>
            </a:r>
            <a:r>
              <a:rPr lang="en-US" altLang="zh-CN" b="1" baseline="-25000"/>
              <a:t>3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2317532" y="3111064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无匹配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5365532" y="1434664"/>
            <a:ext cx="19812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/>
              <a:t>Above(x</a:t>
            </a:r>
            <a:r>
              <a:rPr lang="en-US" altLang="zh-CN" b="1" baseline="-25000"/>
              <a:t>4</a:t>
            </a:r>
            <a:r>
              <a:rPr lang="en-US" altLang="zh-CN" b="1"/>
              <a:t>,y</a:t>
            </a:r>
            <a:r>
              <a:rPr lang="en-US" altLang="zh-CN" b="1" baseline="-25000"/>
              <a:t>4</a:t>
            </a:r>
            <a:r>
              <a:rPr lang="en-US" altLang="zh-CN" b="1"/>
              <a:t>)</a:t>
            </a:r>
          </a:p>
        </p:txBody>
      </p:sp>
      <p:sp>
        <p:nvSpPr>
          <p:cNvPr id="62480" name="Line 16"/>
          <p:cNvSpPr>
            <a:spLocks noChangeShapeType="1"/>
          </p:cNvSpPr>
          <p:nvPr/>
        </p:nvSpPr>
        <p:spPr bwMode="auto">
          <a:xfrm>
            <a:off x="5213132" y="672664"/>
            <a:ext cx="1219200" cy="762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4222532" y="2577664"/>
            <a:ext cx="16764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/>
              <a:t>On(A,z</a:t>
            </a:r>
            <a:r>
              <a:rPr lang="en-US" altLang="zh-CN" b="1" baseline="-25000"/>
              <a:t>4</a:t>
            </a:r>
            <a:r>
              <a:rPr lang="en-US" altLang="zh-CN" b="1"/>
              <a:t>)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6660932" y="2577664"/>
            <a:ext cx="19812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/>
              <a:t>Above(z</a:t>
            </a:r>
            <a:r>
              <a:rPr lang="en-US" altLang="zh-CN" b="1" baseline="-25000"/>
              <a:t>4</a:t>
            </a:r>
            <a:r>
              <a:rPr lang="en-US" altLang="zh-CN" b="1"/>
              <a:t>,C)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6356132" y="748864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{A/x</a:t>
            </a:r>
            <a:r>
              <a:rPr lang="en-US" altLang="zh-CN" b="1" baseline="-25000"/>
              <a:t>4</a:t>
            </a:r>
            <a:r>
              <a:rPr lang="en-US" altLang="zh-CN" b="1"/>
              <a:t>,C/y</a:t>
            </a:r>
            <a:r>
              <a:rPr lang="en-US" altLang="zh-CN" b="1" baseline="-25000"/>
              <a:t>4</a:t>
            </a:r>
            <a:r>
              <a:rPr lang="en-US" altLang="zh-CN" b="1"/>
              <a:t>}</a:t>
            </a:r>
          </a:p>
        </p:txBody>
      </p:sp>
      <p:sp>
        <p:nvSpPr>
          <p:cNvPr id="62484" name="Line 20"/>
          <p:cNvSpPr>
            <a:spLocks noChangeShapeType="1"/>
          </p:cNvSpPr>
          <p:nvPr/>
        </p:nvSpPr>
        <p:spPr bwMode="auto">
          <a:xfrm flipH="1">
            <a:off x="5136932" y="1891864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2485" name="Line 21"/>
          <p:cNvSpPr>
            <a:spLocks noChangeShapeType="1"/>
          </p:cNvSpPr>
          <p:nvPr/>
        </p:nvSpPr>
        <p:spPr bwMode="auto">
          <a:xfrm>
            <a:off x="6279932" y="1891864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2486" name="Freeform 22"/>
          <p:cNvSpPr>
            <a:spLocks/>
          </p:cNvSpPr>
          <p:nvPr/>
        </p:nvSpPr>
        <p:spPr bwMode="auto">
          <a:xfrm>
            <a:off x="5975132" y="2044264"/>
            <a:ext cx="685800" cy="152400"/>
          </a:xfrm>
          <a:custGeom>
            <a:avLst/>
            <a:gdLst>
              <a:gd name="T0" fmla="*/ 0 w 432"/>
              <a:gd name="T1" fmla="*/ 0 h 96"/>
              <a:gd name="T2" fmla="*/ 2147483647 w 432"/>
              <a:gd name="T3" fmla="*/ 2147483647 h 96"/>
              <a:gd name="T4" fmla="*/ 2147483647 w 432"/>
              <a:gd name="T5" fmla="*/ 2147483647 h 96"/>
              <a:gd name="T6" fmla="*/ 2147483647 w 432"/>
              <a:gd name="T7" fmla="*/ 2147483647 h 96"/>
              <a:gd name="T8" fmla="*/ 2147483647 w 432"/>
              <a:gd name="T9" fmla="*/ 2147483647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2"/>
              <a:gd name="T16" fmla="*/ 0 h 96"/>
              <a:gd name="T17" fmla="*/ 432 w 432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2" h="96">
                <a:moveTo>
                  <a:pt x="0" y="0"/>
                </a:moveTo>
                <a:lnTo>
                  <a:pt x="48" y="48"/>
                </a:lnTo>
                <a:lnTo>
                  <a:pt x="144" y="96"/>
                </a:lnTo>
                <a:lnTo>
                  <a:pt x="288" y="96"/>
                </a:lnTo>
                <a:lnTo>
                  <a:pt x="432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5441732" y="2120464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/>
              <a:t>R</a:t>
            </a:r>
            <a:r>
              <a:rPr lang="en-US" altLang="zh-CN" b="1" baseline="-25000"/>
              <a:t>4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4222532" y="3796864"/>
            <a:ext cx="16764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/>
              <a:t>On(A,B)</a:t>
            </a:r>
          </a:p>
        </p:txBody>
      </p:sp>
      <p:sp>
        <p:nvSpPr>
          <p:cNvPr id="62489" name="Line 25"/>
          <p:cNvSpPr>
            <a:spLocks noChangeShapeType="1"/>
          </p:cNvSpPr>
          <p:nvPr/>
        </p:nvSpPr>
        <p:spPr bwMode="auto">
          <a:xfrm>
            <a:off x="5060732" y="3034864"/>
            <a:ext cx="0" cy="762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3460532" y="3187264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/>
              <a:t>{B/z</a:t>
            </a:r>
            <a:r>
              <a:rPr lang="en-US" altLang="zh-CN" b="1" baseline="-25000"/>
              <a:t>4</a:t>
            </a:r>
            <a:r>
              <a:rPr lang="en-US" altLang="zh-CN" b="1"/>
              <a:t>}</a:t>
            </a: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4146332" y="4482664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/>
              <a:t>事实</a:t>
            </a:r>
            <a:r>
              <a:rPr lang="en-US" altLang="zh-CN" b="1"/>
              <a:t>1</a:t>
            </a:r>
          </a:p>
        </p:txBody>
      </p:sp>
      <p:sp>
        <p:nvSpPr>
          <p:cNvPr id="62493" name="AutoShape 29"/>
          <p:cNvSpPr>
            <a:spLocks noChangeArrowheads="1"/>
          </p:cNvSpPr>
          <p:nvPr/>
        </p:nvSpPr>
        <p:spPr bwMode="auto">
          <a:xfrm>
            <a:off x="7575332" y="1587064"/>
            <a:ext cx="1143000" cy="685800"/>
          </a:xfrm>
          <a:prstGeom prst="wedgeEllipseCallout">
            <a:avLst>
              <a:gd name="adj1" fmla="val -22500"/>
              <a:gd name="adj2" fmla="val 11157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b="1" dirty="0"/>
              <a:t>B/z4</a:t>
            </a:r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6660932" y="3873064"/>
            <a:ext cx="20574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/>
              <a:t>Above(x</a:t>
            </a:r>
            <a:r>
              <a:rPr lang="en-US" altLang="zh-CN" b="1" baseline="-25000"/>
              <a:t>3</a:t>
            </a:r>
            <a:r>
              <a:rPr lang="en-US" altLang="zh-CN" b="1"/>
              <a:t>’,y</a:t>
            </a:r>
            <a:r>
              <a:rPr lang="en-US" altLang="zh-CN" b="1" baseline="-25000"/>
              <a:t>3</a:t>
            </a:r>
            <a:r>
              <a:rPr lang="en-US" altLang="zh-CN" b="1"/>
              <a:t>’)</a:t>
            </a:r>
          </a:p>
        </p:txBody>
      </p:sp>
      <p:sp>
        <p:nvSpPr>
          <p:cNvPr id="62495" name="Line 31"/>
          <p:cNvSpPr>
            <a:spLocks noChangeShapeType="1"/>
          </p:cNvSpPr>
          <p:nvPr/>
        </p:nvSpPr>
        <p:spPr bwMode="auto">
          <a:xfrm>
            <a:off x="7727732" y="3111064"/>
            <a:ext cx="0" cy="762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2496" name="Text Box 32"/>
          <p:cNvSpPr txBox="1">
            <a:spLocks noChangeArrowheads="1"/>
          </p:cNvSpPr>
          <p:nvPr/>
        </p:nvSpPr>
        <p:spPr bwMode="auto">
          <a:xfrm>
            <a:off x="5822732" y="3187264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{B/x</a:t>
            </a:r>
            <a:r>
              <a:rPr lang="en-US" altLang="zh-CN" b="1" baseline="-25000"/>
              <a:t>3</a:t>
            </a:r>
            <a:r>
              <a:rPr lang="en-US" altLang="zh-CN" b="1"/>
              <a:t>’,C/y</a:t>
            </a:r>
            <a:r>
              <a:rPr lang="en-US" altLang="zh-CN" b="1" baseline="-25000"/>
              <a:t>3</a:t>
            </a:r>
            <a:r>
              <a:rPr lang="en-US" altLang="zh-CN" b="1"/>
              <a:t>’}</a:t>
            </a:r>
          </a:p>
        </p:txBody>
      </p:sp>
      <p:sp>
        <p:nvSpPr>
          <p:cNvPr id="62497" name="Text Box 33"/>
          <p:cNvSpPr txBox="1">
            <a:spLocks noChangeArrowheads="1"/>
          </p:cNvSpPr>
          <p:nvPr/>
        </p:nvSpPr>
        <p:spPr bwMode="auto">
          <a:xfrm>
            <a:off x="6813332" y="4939864"/>
            <a:ext cx="16764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/>
              <a:t>On(B,C)</a:t>
            </a:r>
          </a:p>
        </p:txBody>
      </p:sp>
      <p:sp>
        <p:nvSpPr>
          <p:cNvPr id="62498" name="Line 34"/>
          <p:cNvSpPr>
            <a:spLocks noChangeShapeType="1"/>
          </p:cNvSpPr>
          <p:nvPr/>
        </p:nvSpPr>
        <p:spPr bwMode="auto">
          <a:xfrm>
            <a:off x="7651532" y="433026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6737132" y="5549464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/>
              <a:t>事实</a:t>
            </a:r>
            <a:r>
              <a:rPr lang="en-US" altLang="zh-CN" b="1"/>
              <a:t>2</a:t>
            </a:r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7651532" y="4406464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R</a:t>
            </a:r>
            <a:r>
              <a:rPr lang="en-US" altLang="zh-CN" b="1" baseline="-25000"/>
              <a:t>3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689132" y="139264"/>
            <a:ext cx="5334000" cy="6400800"/>
            <a:chOff x="2304" y="48"/>
            <a:chExt cx="3360" cy="4032"/>
          </a:xfrm>
        </p:grpSpPr>
        <p:sp>
          <p:nvSpPr>
            <p:cNvPr id="49186" name="Freeform 37"/>
            <p:cNvSpPr>
              <a:spLocks/>
            </p:cNvSpPr>
            <p:nvPr/>
          </p:nvSpPr>
          <p:spPr bwMode="auto">
            <a:xfrm>
              <a:off x="2304" y="48"/>
              <a:ext cx="3360" cy="4032"/>
            </a:xfrm>
            <a:custGeom>
              <a:avLst/>
              <a:gdLst>
                <a:gd name="T0" fmla="*/ 96 w 3360"/>
                <a:gd name="T1" fmla="*/ 0 h 4032"/>
                <a:gd name="T2" fmla="*/ 1584 w 3360"/>
                <a:gd name="T3" fmla="*/ 0 h 4032"/>
                <a:gd name="T4" fmla="*/ 2208 w 3360"/>
                <a:gd name="T5" fmla="*/ 192 h 4032"/>
                <a:gd name="T6" fmla="*/ 3168 w 3360"/>
                <a:gd name="T7" fmla="*/ 480 h 4032"/>
                <a:gd name="T8" fmla="*/ 3360 w 3360"/>
                <a:gd name="T9" fmla="*/ 1056 h 4032"/>
                <a:gd name="T10" fmla="*/ 3360 w 3360"/>
                <a:gd name="T11" fmla="*/ 1968 h 4032"/>
                <a:gd name="T12" fmla="*/ 3264 w 3360"/>
                <a:gd name="T13" fmla="*/ 2640 h 4032"/>
                <a:gd name="T14" fmla="*/ 3216 w 3360"/>
                <a:gd name="T15" fmla="*/ 3312 h 4032"/>
                <a:gd name="T16" fmla="*/ 2880 w 3360"/>
                <a:gd name="T17" fmla="*/ 3792 h 4032"/>
                <a:gd name="T18" fmla="*/ 2400 w 3360"/>
                <a:gd name="T19" fmla="*/ 4032 h 4032"/>
                <a:gd name="T20" fmla="*/ 1632 w 3360"/>
                <a:gd name="T21" fmla="*/ 3744 h 4032"/>
                <a:gd name="T22" fmla="*/ 1488 w 3360"/>
                <a:gd name="T23" fmla="*/ 3360 h 4032"/>
                <a:gd name="T24" fmla="*/ 672 w 3360"/>
                <a:gd name="T25" fmla="*/ 3264 h 4032"/>
                <a:gd name="T26" fmla="*/ 432 w 3360"/>
                <a:gd name="T27" fmla="*/ 2928 h 4032"/>
                <a:gd name="T28" fmla="*/ 48 w 3360"/>
                <a:gd name="T29" fmla="*/ 2496 h 4032"/>
                <a:gd name="T30" fmla="*/ 48 w 3360"/>
                <a:gd name="T31" fmla="*/ 1872 h 4032"/>
                <a:gd name="T32" fmla="*/ 288 w 3360"/>
                <a:gd name="T33" fmla="*/ 1440 h 4032"/>
                <a:gd name="T34" fmla="*/ 672 w 3360"/>
                <a:gd name="T35" fmla="*/ 1104 h 4032"/>
                <a:gd name="T36" fmla="*/ 624 w 3360"/>
                <a:gd name="T37" fmla="*/ 672 h 4032"/>
                <a:gd name="T38" fmla="*/ 240 w 3360"/>
                <a:gd name="T39" fmla="*/ 384 h 4032"/>
                <a:gd name="T40" fmla="*/ 0 w 3360"/>
                <a:gd name="T41" fmla="*/ 144 h 4032"/>
                <a:gd name="T42" fmla="*/ 96 w 3360"/>
                <a:gd name="T43" fmla="*/ 0 h 403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360"/>
                <a:gd name="T67" fmla="*/ 0 h 4032"/>
                <a:gd name="T68" fmla="*/ 3360 w 3360"/>
                <a:gd name="T69" fmla="*/ 4032 h 403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360" h="4032">
                  <a:moveTo>
                    <a:pt x="96" y="0"/>
                  </a:moveTo>
                  <a:lnTo>
                    <a:pt x="1584" y="0"/>
                  </a:lnTo>
                  <a:lnTo>
                    <a:pt x="2208" y="192"/>
                  </a:lnTo>
                  <a:lnTo>
                    <a:pt x="3168" y="480"/>
                  </a:lnTo>
                  <a:lnTo>
                    <a:pt x="3360" y="1056"/>
                  </a:lnTo>
                  <a:lnTo>
                    <a:pt x="3360" y="1968"/>
                  </a:lnTo>
                  <a:lnTo>
                    <a:pt x="3264" y="2640"/>
                  </a:lnTo>
                  <a:lnTo>
                    <a:pt x="3216" y="3312"/>
                  </a:lnTo>
                  <a:lnTo>
                    <a:pt x="2880" y="3792"/>
                  </a:lnTo>
                  <a:lnTo>
                    <a:pt x="2400" y="4032"/>
                  </a:lnTo>
                  <a:lnTo>
                    <a:pt x="1632" y="3744"/>
                  </a:lnTo>
                  <a:lnTo>
                    <a:pt x="1488" y="3360"/>
                  </a:lnTo>
                  <a:lnTo>
                    <a:pt x="672" y="3264"/>
                  </a:lnTo>
                  <a:lnTo>
                    <a:pt x="432" y="2928"/>
                  </a:lnTo>
                  <a:lnTo>
                    <a:pt x="48" y="2496"/>
                  </a:lnTo>
                  <a:lnTo>
                    <a:pt x="48" y="1872"/>
                  </a:lnTo>
                  <a:lnTo>
                    <a:pt x="288" y="1440"/>
                  </a:lnTo>
                  <a:lnTo>
                    <a:pt x="672" y="1104"/>
                  </a:lnTo>
                  <a:lnTo>
                    <a:pt x="624" y="672"/>
                  </a:lnTo>
                  <a:lnTo>
                    <a:pt x="240" y="384"/>
                  </a:lnTo>
                  <a:lnTo>
                    <a:pt x="0" y="144"/>
                  </a:lnTo>
                  <a:lnTo>
                    <a:pt x="96" y="0"/>
                  </a:lnTo>
                  <a:close/>
                </a:path>
              </a:pathLst>
            </a:custGeom>
            <a:noFill/>
            <a:ln w="57150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9187" name="AutoShape 38"/>
            <p:cNvSpPr>
              <a:spLocks noChangeArrowheads="1"/>
            </p:cNvSpPr>
            <p:nvPr/>
          </p:nvSpPr>
          <p:spPr bwMode="auto">
            <a:xfrm>
              <a:off x="2496" y="3600"/>
              <a:ext cx="1248" cy="432"/>
            </a:xfrm>
            <a:prstGeom prst="wedgeEllipseCallout">
              <a:avLst>
                <a:gd name="adj1" fmla="val 41829"/>
                <a:gd name="adj2" fmla="val -80093"/>
              </a:avLst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b="1"/>
                <a:t>一致解图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 autoUpdateAnimBg="0"/>
      <p:bldP spid="62467" grpId="0" animBg="1" autoUpdateAnimBg="0"/>
      <p:bldP spid="62468" grpId="0" animBg="1" autoUpdateAnimBg="0"/>
      <p:bldP spid="62472" grpId="0" animBg="1"/>
      <p:bldP spid="62474" grpId="0" animBg="1" autoUpdateAnimBg="0"/>
      <p:bldP spid="62475" grpId="0" animBg="1"/>
      <p:bldP spid="62476" grpId="0" autoUpdateAnimBg="0"/>
      <p:bldP spid="62477" grpId="0" autoUpdateAnimBg="0"/>
      <p:bldP spid="62478" grpId="0" autoUpdateAnimBg="0"/>
      <p:bldP spid="62479" grpId="0" animBg="1" autoUpdateAnimBg="0"/>
      <p:bldP spid="62480" grpId="0" animBg="1"/>
      <p:bldP spid="62481" grpId="0" animBg="1" autoUpdateAnimBg="0"/>
      <p:bldP spid="62482" grpId="0" animBg="1" autoUpdateAnimBg="0"/>
      <p:bldP spid="62483" grpId="0" autoUpdateAnimBg="0"/>
      <p:bldP spid="62484" grpId="0" animBg="1"/>
      <p:bldP spid="62485" grpId="0" animBg="1"/>
      <p:bldP spid="62486" grpId="0" animBg="1"/>
      <p:bldP spid="62487" grpId="0" autoUpdateAnimBg="0"/>
      <p:bldP spid="62488" grpId="0" animBg="1" autoUpdateAnimBg="0"/>
      <p:bldP spid="62489" grpId="0" animBg="1"/>
      <p:bldP spid="62490" grpId="0" autoUpdateAnimBg="0"/>
      <p:bldP spid="62492" grpId="0" autoUpdateAnimBg="0"/>
      <p:bldP spid="62493" grpId="0" animBg="1" autoUpdateAnimBg="0"/>
      <p:bldP spid="62494" grpId="0" animBg="1" autoUpdateAnimBg="0"/>
      <p:bldP spid="62495" grpId="0" animBg="1"/>
      <p:bldP spid="62496" grpId="0" autoUpdateAnimBg="0"/>
      <p:bldP spid="62497" grpId="0" animBg="1" autoUpdateAnimBg="0"/>
      <p:bldP spid="62498" grpId="0" animBg="1"/>
      <p:bldP spid="62499" grpId="0" autoUpdateAnimBg="0"/>
      <p:bldP spid="6250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D35F02-46E6-4C32-B891-773279C7FE1C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5</a:t>
            </a:r>
            <a:r>
              <a:rPr lang="en-US" altLang="zh-CN" smtClean="0"/>
              <a:t>.6 </a:t>
            </a:r>
            <a:r>
              <a:rPr lang="zh-CN" altLang="en-US" dirty="0" smtClean="0"/>
              <a:t>一些深入的问题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13034"/>
            <a:ext cx="7772400" cy="420676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/>
              <a:t>修剪不一致的局部解图</a:t>
            </a:r>
          </a:p>
          <a:p>
            <a:pPr eaLnBrk="1" hangingPunct="1"/>
            <a:r>
              <a:rPr lang="zh-CN" altLang="en-US" sz="3200" b="1" dirty="0" smtClean="0"/>
              <a:t>建立规则连接图结构</a:t>
            </a:r>
          </a:p>
          <a:p>
            <a:pPr eaLnBrk="1" hangingPunct="1"/>
            <a:r>
              <a:rPr lang="zh-CN" altLang="en-US" sz="3200" b="1" dirty="0" smtClean="0"/>
              <a:t>规则的多次调用</a:t>
            </a:r>
          </a:p>
          <a:p>
            <a:pPr eaLnBrk="1" hangingPunct="1"/>
            <a:r>
              <a:rPr lang="zh-CN" altLang="en-US" sz="3200" b="1" dirty="0" smtClean="0"/>
              <a:t>规则的递归调用</a:t>
            </a:r>
          </a:p>
          <a:p>
            <a:pPr eaLnBrk="1" hangingPunct="1"/>
            <a:r>
              <a:rPr lang="zh-CN" altLang="en-US" sz="3200" b="1" dirty="0" smtClean="0"/>
              <a:t>加快匹配的速度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811B0D-B556-4EE8-869F-0818BB250A48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化子句集的方法（续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08392"/>
            <a:ext cx="82296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6, </a:t>
            </a:r>
            <a:r>
              <a:rPr lang="zh-CN" altLang="en-US" sz="2800" b="1" dirty="0" smtClean="0"/>
              <a:t>化为合取范式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/>
              <a:t>	即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a</a:t>
            </a:r>
            <a:r>
              <a:rPr lang="en-US" altLang="zh-CN" sz="2800" b="1" dirty="0" err="1" smtClean="0">
                <a:sym typeface="Symbol" pitchFamily="18" charset="2"/>
              </a:rPr>
              <a:t>b</a:t>
            </a:r>
            <a:r>
              <a:rPr lang="en-US" altLang="zh-CN" sz="2800" b="1" dirty="0" smtClean="0">
                <a:sym typeface="Symbol" pitchFamily="18" charset="2"/>
              </a:rPr>
              <a:t>)  (</a:t>
            </a:r>
            <a:r>
              <a:rPr lang="en-US" altLang="zh-CN" sz="2800" b="1" dirty="0" err="1" smtClean="0">
                <a:sym typeface="Symbol" pitchFamily="18" charset="2"/>
              </a:rPr>
              <a:t>cd</a:t>
            </a:r>
            <a:r>
              <a:rPr lang="en-US" altLang="zh-CN" sz="2800" b="1" dirty="0" smtClean="0">
                <a:sym typeface="Symbol" pitchFamily="18" charset="2"/>
              </a:rPr>
              <a:t>)  (</a:t>
            </a:r>
            <a:r>
              <a:rPr lang="en-US" altLang="zh-CN" sz="2800" b="1" dirty="0" err="1" smtClean="0">
                <a:sym typeface="Symbol" pitchFamily="18" charset="2"/>
              </a:rPr>
              <a:t>ef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  <a:r>
              <a:rPr lang="zh-CN" altLang="zh-CN" sz="2800" b="1" dirty="0" smtClean="0">
                <a:sym typeface="Symbol" pitchFamily="18" charset="2"/>
              </a:rPr>
              <a:t>的形式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tx2"/>
                </a:solidFill>
              </a:rPr>
              <a:t>     </a:t>
            </a:r>
            <a:r>
              <a:rPr lang="en-US" altLang="zh-CN" sz="2800" b="1" dirty="0" smtClean="0">
                <a:solidFill>
                  <a:srgbClr val="FF0000"/>
                </a:solidFill>
                <a:sym typeface="Symbol" pitchFamily="18" charset="2"/>
              </a:rPr>
              <a:t>(x){[(~P(x) ~Q(x))  R(f(x))]U(a)}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=&gt; (x){(~P(x) ~Q(x))  R(f(x))U(a)}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=&gt; (x){[~P(x) </a:t>
            </a:r>
            <a:r>
              <a:rPr lang="en-US" altLang="zh-CN" sz="2800" b="1" dirty="0" smtClean="0">
                <a:solidFill>
                  <a:schemeClr val="accent1"/>
                </a:solidFill>
                <a:sym typeface="Symbol" pitchFamily="18" charset="2"/>
              </a:rPr>
              <a:t></a:t>
            </a:r>
            <a:r>
              <a:rPr lang="en-US" altLang="zh-CN" sz="2800" b="1" dirty="0" smtClean="0">
                <a:sym typeface="Symbol" pitchFamily="18" charset="2"/>
              </a:rPr>
              <a:t> R(f(x))</a:t>
            </a:r>
            <a:r>
              <a:rPr lang="en-US" altLang="zh-CN" sz="2800" b="1" dirty="0" smtClean="0">
                <a:solidFill>
                  <a:schemeClr val="accent1"/>
                </a:solidFill>
                <a:sym typeface="Symbol" pitchFamily="18" charset="2"/>
              </a:rPr>
              <a:t></a:t>
            </a:r>
            <a:r>
              <a:rPr lang="en-US" altLang="zh-CN" sz="2800" b="1" dirty="0" smtClean="0">
                <a:sym typeface="Symbol" pitchFamily="18" charset="2"/>
              </a:rPr>
              <a:t>U(a)] </a:t>
            </a:r>
            <a:r>
              <a:rPr lang="en-US" altLang="zh-CN" sz="2800" b="1" dirty="0" smtClean="0">
                <a:solidFill>
                  <a:srgbClr val="FF0000"/>
                </a:solidFill>
                <a:sym typeface="Symbol" pitchFamily="18" charset="2"/>
              </a:rPr>
              <a:t>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               [~Q(x))</a:t>
            </a:r>
            <a:r>
              <a:rPr lang="en-US" altLang="zh-CN" sz="2800" b="1" dirty="0" smtClean="0">
                <a:solidFill>
                  <a:schemeClr val="accent1"/>
                </a:solidFill>
                <a:sym typeface="Symbol" pitchFamily="18" charset="2"/>
              </a:rPr>
              <a:t></a:t>
            </a:r>
            <a:r>
              <a:rPr lang="en-US" altLang="zh-CN" sz="2800" b="1" dirty="0" smtClean="0">
                <a:sym typeface="Symbol" pitchFamily="18" charset="2"/>
              </a:rPr>
              <a:t> R(f(x))</a:t>
            </a:r>
            <a:r>
              <a:rPr lang="en-US" altLang="zh-CN" sz="2800" b="1" dirty="0" smtClean="0">
                <a:solidFill>
                  <a:schemeClr val="accent1"/>
                </a:solidFill>
                <a:sym typeface="Symbol" pitchFamily="18" charset="2"/>
              </a:rPr>
              <a:t></a:t>
            </a:r>
            <a:r>
              <a:rPr lang="en-US" altLang="zh-CN" sz="2800" b="1" dirty="0" smtClean="0">
                <a:sym typeface="Symbol" pitchFamily="18" charset="2"/>
              </a:rPr>
              <a:t>U(a)]}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7, </a:t>
            </a:r>
            <a:r>
              <a:rPr lang="zh-CN" altLang="zh-CN" sz="2800" b="1" dirty="0" smtClean="0">
                <a:sym typeface="Symbol" pitchFamily="18" charset="2"/>
              </a:rPr>
              <a:t>隐去全程量词</a:t>
            </a:r>
            <a:endParaRPr lang="zh-CN" altLang="zh-CN" sz="3200" b="1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zh-CN" sz="2800" b="1" dirty="0" smtClean="0">
                <a:sym typeface="Symbol" pitchFamily="18" charset="2"/>
              </a:rPr>
              <a:t>	 </a:t>
            </a:r>
            <a:r>
              <a:rPr lang="en-US" altLang="zh-CN" sz="2800" b="1" dirty="0" smtClean="0">
                <a:sym typeface="Symbol" pitchFamily="18" charset="2"/>
              </a:rPr>
              <a:t>{[~P(x)  R(f(x))U(a)] [~Q(x)) R(f(x))U(a)]}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3222DB-C9E7-4755-89F6-9C6B490D996D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化子句集的方法（续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76552"/>
            <a:ext cx="7772400" cy="451944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8, </a:t>
            </a:r>
            <a:r>
              <a:rPr lang="zh-CN" altLang="en-US" sz="2800" b="1" dirty="0" smtClean="0"/>
              <a:t>表示为子句集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{~P(x)  R(f(x))U(a), ~Q(x)) R(f(x))U(a)}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ym typeface="Symbol" pitchFamily="18" charset="2"/>
              </a:rPr>
              <a:t>9, </a:t>
            </a:r>
            <a:r>
              <a:rPr lang="zh-CN" altLang="en-US" b="1" dirty="0" smtClean="0">
                <a:sym typeface="Symbol" pitchFamily="18" charset="2"/>
              </a:rPr>
              <a:t>变量标准化（变量换名）</a:t>
            </a:r>
            <a:endParaRPr lang="zh-CN" altLang="en-US" sz="2800" b="1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ym typeface="Symbol" pitchFamily="18" charset="2"/>
              </a:rPr>
              <a:t>{~P(x1)  R(f(x1))U(a), ~Q(x2)) R(f(x2))U(a)}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3CEA80-9A85-4C31-ACBD-48AAE7F48E9F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归结原理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0386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 smtClean="0">
                <a:sym typeface="Symbol" pitchFamily="18" charset="2"/>
              </a:rPr>
              <a:t>定理：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 smtClean="0">
                <a:sym typeface="Symbol" pitchFamily="18" charset="2"/>
              </a:rPr>
              <a:t>	若</a:t>
            </a:r>
            <a:r>
              <a:rPr lang="en-US" altLang="zh-CN" sz="3200" b="1" dirty="0" smtClean="0">
                <a:sym typeface="Symbol" pitchFamily="18" charset="2"/>
              </a:rPr>
              <a:t>S</a:t>
            </a:r>
            <a:r>
              <a:rPr lang="zh-CN" altLang="en-US" sz="3200" b="1" dirty="0" smtClean="0">
                <a:sym typeface="Symbol" pitchFamily="18" charset="2"/>
              </a:rPr>
              <a:t>是合式公式</a:t>
            </a:r>
            <a:r>
              <a:rPr lang="en-US" altLang="zh-CN" sz="3200" b="1" dirty="0" smtClean="0">
                <a:sym typeface="Symbol" pitchFamily="18" charset="2"/>
              </a:rPr>
              <a:t>F</a:t>
            </a:r>
            <a:r>
              <a:rPr lang="zh-CN" altLang="en-US" sz="3200" b="1" dirty="0" smtClean="0">
                <a:sym typeface="Symbol" pitchFamily="18" charset="2"/>
              </a:rPr>
              <a:t>的子句集，则</a:t>
            </a:r>
            <a:r>
              <a:rPr lang="en-US" altLang="zh-CN" sz="3200" b="1" dirty="0" smtClean="0">
                <a:sym typeface="Symbol" pitchFamily="18" charset="2"/>
              </a:rPr>
              <a:t>F</a:t>
            </a:r>
            <a:r>
              <a:rPr lang="zh-CN" altLang="en-US" sz="3200" b="1" dirty="0" smtClean="0">
                <a:sym typeface="Symbol" pitchFamily="18" charset="2"/>
              </a:rPr>
              <a:t>永假的充要条件是</a:t>
            </a:r>
            <a:r>
              <a:rPr lang="en-US" altLang="zh-CN" sz="3200" b="1" dirty="0" smtClean="0">
                <a:sym typeface="Symbol" pitchFamily="18" charset="2"/>
              </a:rPr>
              <a:t>S</a:t>
            </a:r>
            <a:r>
              <a:rPr lang="zh-CN" altLang="en-US" sz="3200" b="1" dirty="0" smtClean="0">
                <a:sym typeface="Symbol" pitchFamily="18" charset="2"/>
              </a:rPr>
              <a:t>不可满足。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3200" b="1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>
                <a:sym typeface="Symbol" pitchFamily="18" charset="2"/>
              </a:rPr>
              <a:t>S</a:t>
            </a:r>
            <a:r>
              <a:rPr lang="zh-CN" altLang="zh-CN" sz="3200" b="1" dirty="0" smtClean="0">
                <a:sym typeface="Symbol" pitchFamily="18" charset="2"/>
              </a:rPr>
              <a:t>不可满足：若</a:t>
            </a:r>
            <a:r>
              <a:rPr lang="en-US" altLang="zh-CN" sz="3200" b="1" dirty="0" err="1" smtClean="0">
                <a:sym typeface="Symbol" pitchFamily="18" charset="2"/>
              </a:rPr>
              <a:t>nilS</a:t>
            </a:r>
            <a:r>
              <a:rPr lang="zh-CN" altLang="en-US" sz="3200" b="1" dirty="0" smtClean="0">
                <a:sym typeface="Symbol" pitchFamily="18" charset="2"/>
              </a:rPr>
              <a:t>，则</a:t>
            </a:r>
            <a:r>
              <a:rPr lang="en-US" altLang="zh-CN" sz="3200" b="1" dirty="0" smtClean="0">
                <a:sym typeface="Symbol" pitchFamily="18" charset="2"/>
              </a:rPr>
              <a:t>S</a:t>
            </a:r>
            <a:r>
              <a:rPr lang="zh-CN" altLang="en-US" sz="3200" b="1" dirty="0" smtClean="0">
                <a:sym typeface="Symbol" pitchFamily="18" charset="2"/>
              </a:rPr>
              <a:t>不可满足。</a:t>
            </a:r>
            <a:endParaRPr lang="zh-CN" altLang="en-US" sz="3600" b="1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032B50-6150-4820-BECC-8A78EA8852A2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使用归结原理证明定理的思路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3124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sym typeface="Symbol" pitchFamily="18" charset="2"/>
              </a:rPr>
              <a:t>	</a:t>
            </a:r>
            <a:r>
              <a:rPr lang="zh-CN" altLang="en-US" sz="3200" b="1" dirty="0" smtClean="0">
                <a:sym typeface="Symbol" pitchFamily="18" charset="2"/>
              </a:rPr>
              <a:t>目标的否定连同已知条件一起，化为子句集，并给出一种变换的方法，使得        </a:t>
            </a:r>
            <a:r>
              <a:rPr lang="en-US" altLang="zh-CN" sz="3200" b="1" dirty="0" smtClean="0">
                <a:sym typeface="Symbol" pitchFamily="18" charset="2"/>
              </a:rPr>
              <a:t>S S</a:t>
            </a:r>
            <a:r>
              <a:rPr lang="en-US" altLang="zh-CN" sz="3200" b="1" baseline="-25000" dirty="0" smtClean="0">
                <a:sym typeface="Symbol" pitchFamily="18" charset="2"/>
              </a:rPr>
              <a:t>1</a:t>
            </a:r>
            <a:r>
              <a:rPr lang="en-US" altLang="zh-CN" sz="3200" b="1" dirty="0" smtClean="0">
                <a:sym typeface="Symbol" pitchFamily="18" charset="2"/>
              </a:rPr>
              <a:t> S</a:t>
            </a:r>
            <a:r>
              <a:rPr lang="en-US" altLang="zh-CN" sz="3200" b="1" baseline="-25000" dirty="0" smtClean="0">
                <a:sym typeface="Symbol" pitchFamily="18" charset="2"/>
              </a:rPr>
              <a:t>2</a:t>
            </a:r>
            <a:r>
              <a:rPr lang="en-US" altLang="zh-CN" sz="3200" b="1" dirty="0" smtClean="0">
                <a:sym typeface="Symbol" pitchFamily="18" charset="2"/>
              </a:rPr>
              <a:t> ... </a:t>
            </a:r>
            <a:r>
              <a:rPr lang="en-US" altLang="zh-CN" sz="3200" b="1" dirty="0" err="1" smtClean="0">
                <a:sym typeface="Symbol" pitchFamily="18" charset="2"/>
              </a:rPr>
              <a:t>S</a:t>
            </a:r>
            <a:r>
              <a:rPr lang="en-US" altLang="zh-CN" sz="3200" b="1" baseline="-25000" dirty="0" err="1" smtClean="0">
                <a:sym typeface="Symbol" pitchFamily="18" charset="2"/>
              </a:rPr>
              <a:t>n</a:t>
            </a:r>
            <a:r>
              <a:rPr lang="zh-CN" altLang="en-US" sz="3200" b="1" dirty="0" smtClean="0">
                <a:sym typeface="Symbol" pitchFamily="18" charset="2"/>
              </a:rPr>
              <a:t>同时保证当</a:t>
            </a:r>
            <a:r>
              <a:rPr lang="en-US" altLang="zh-CN" sz="3200" b="1" dirty="0" err="1" smtClean="0">
                <a:sym typeface="Symbol" pitchFamily="18" charset="2"/>
              </a:rPr>
              <a:t>S</a:t>
            </a:r>
            <a:r>
              <a:rPr lang="en-US" altLang="zh-CN" sz="3200" b="1" baseline="-25000" dirty="0" err="1" smtClean="0">
                <a:sym typeface="Symbol" pitchFamily="18" charset="2"/>
              </a:rPr>
              <a:t>n</a:t>
            </a:r>
            <a:r>
              <a:rPr lang="zh-CN" altLang="en-US" sz="3200" b="1" dirty="0" smtClean="0">
                <a:sym typeface="Symbol" pitchFamily="18" charset="2"/>
              </a:rPr>
              <a:t>不可满足时，有</a:t>
            </a:r>
            <a:r>
              <a:rPr lang="en-US" altLang="zh-CN" sz="3200" b="1" dirty="0" smtClean="0">
                <a:sym typeface="Symbol" pitchFamily="18" charset="2"/>
              </a:rPr>
              <a:t>S</a:t>
            </a:r>
            <a:r>
              <a:rPr lang="zh-CN" altLang="en-US" sz="3200" b="1" dirty="0" smtClean="0">
                <a:sym typeface="Symbol" pitchFamily="18" charset="2"/>
              </a:rPr>
              <a:t>不可满足。</a:t>
            </a:r>
            <a:endParaRPr lang="zh-CN" altLang="en-US" sz="2800" b="1" dirty="0" smtClean="0">
              <a:sym typeface="Symbol" pitchFamily="18" charset="2"/>
            </a:endParaRP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168915</TotalTime>
  <Words>2718</Words>
  <Application>Microsoft Office PowerPoint</Application>
  <PresentationFormat>全屏显示(4:3)</PresentationFormat>
  <Paragraphs>596</Paragraphs>
  <Slides>52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4" baseType="lpstr">
      <vt:lpstr>Equity</vt:lpstr>
      <vt:lpstr>Document</vt:lpstr>
      <vt:lpstr>第六章 谓词演算及应用</vt:lpstr>
      <vt:lpstr>5.1 归结原理</vt:lpstr>
      <vt:lpstr>子句集</vt:lpstr>
      <vt:lpstr>化子句集的方法</vt:lpstr>
      <vt:lpstr>化子句集的方法（续1）</vt:lpstr>
      <vt:lpstr>化子句集的方法（续2）</vt:lpstr>
      <vt:lpstr>化子句集的方法（续3）</vt:lpstr>
      <vt:lpstr>归结原理</vt:lpstr>
      <vt:lpstr>使用归结原理证明定理的思路</vt:lpstr>
      <vt:lpstr>5.2 归结方法（命题逻辑）</vt:lpstr>
      <vt:lpstr>归结的例子</vt:lpstr>
      <vt:lpstr>幻灯片 12</vt:lpstr>
      <vt:lpstr>5.3 谓词逻辑的归结原理</vt:lpstr>
      <vt:lpstr>幻灯片 14</vt:lpstr>
      <vt:lpstr>幻灯片 15</vt:lpstr>
      <vt:lpstr>合一算法</vt:lpstr>
      <vt:lpstr>谓词逻辑的归结方法</vt:lpstr>
      <vt:lpstr>归结举例</vt:lpstr>
      <vt:lpstr>幻灯片 19</vt:lpstr>
      <vt:lpstr>幻灯片 20</vt:lpstr>
      <vt:lpstr>例题的归结树</vt:lpstr>
      <vt:lpstr>5.4 基于归结的问答系统</vt:lpstr>
      <vt:lpstr>幻灯片 23</vt:lpstr>
      <vt:lpstr>提取回答的过程</vt:lpstr>
      <vt:lpstr>例：猴子摘香蕉问题</vt:lpstr>
      <vt:lpstr>问题的表示</vt:lpstr>
      <vt:lpstr>问题的子句集</vt:lpstr>
      <vt:lpstr>幻灯片 28</vt:lpstr>
      <vt:lpstr>归结方法小结</vt:lpstr>
      <vt:lpstr>5.5 基于规则的逆向演绎系统</vt:lpstr>
      <vt:lpstr>形式上的要求</vt:lpstr>
      <vt:lpstr>对目标表达式的处理</vt:lpstr>
      <vt:lpstr>目标的与或树表示</vt:lpstr>
      <vt:lpstr>对规则的处理</vt:lpstr>
      <vt:lpstr>应用规则对与或图做变换</vt:lpstr>
      <vt:lpstr>幻灯片 36</vt:lpstr>
      <vt:lpstr>一致解图</vt:lpstr>
      <vt:lpstr>一致置换举例</vt:lpstr>
      <vt:lpstr>幻灯片 39</vt:lpstr>
      <vt:lpstr>一致性检查</vt:lpstr>
      <vt:lpstr>例：猴子摘香蕉问题</vt:lpstr>
      <vt:lpstr>子句集</vt:lpstr>
      <vt:lpstr>幻灯片 43</vt:lpstr>
      <vt:lpstr>一致性检测</vt:lpstr>
      <vt:lpstr>一致性检测</vt:lpstr>
      <vt:lpstr>Horn子句与PROLOG</vt:lpstr>
      <vt:lpstr>Horn子句与PROLOG</vt:lpstr>
      <vt:lpstr>在PROLOG中的表示</vt:lpstr>
      <vt:lpstr>PROLOG</vt:lpstr>
      <vt:lpstr>举例</vt:lpstr>
      <vt:lpstr>幻灯片 51</vt:lpstr>
      <vt:lpstr>5.6 一些深入的问题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Infinite SVM: a DP Mixture of Large-margin Kernel Machines</dc:title>
  <dc:creator>SCS</dc:creator>
  <cp:lastModifiedBy>T420</cp:lastModifiedBy>
  <cp:revision>6880</cp:revision>
  <dcterms:created xsi:type="dcterms:W3CDTF">2011-04-24T18:48:21Z</dcterms:created>
  <dcterms:modified xsi:type="dcterms:W3CDTF">2016-12-19T09:00:23Z</dcterms:modified>
</cp:coreProperties>
</file>