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8"/>
  </p:notesMasterIdLst>
  <p:handoutMasterIdLst>
    <p:handoutMasterId r:id="rId129"/>
  </p:handoutMasterIdLst>
  <p:sldIdLst>
    <p:sldId id="568" r:id="rId2"/>
    <p:sldId id="569" r:id="rId3"/>
    <p:sldId id="570" r:id="rId4"/>
    <p:sldId id="571" r:id="rId5"/>
    <p:sldId id="572" r:id="rId6"/>
    <p:sldId id="573" r:id="rId7"/>
    <p:sldId id="574" r:id="rId8"/>
    <p:sldId id="575" r:id="rId9"/>
    <p:sldId id="576" r:id="rId10"/>
    <p:sldId id="577" r:id="rId11"/>
    <p:sldId id="578" r:id="rId12"/>
    <p:sldId id="579" r:id="rId13"/>
    <p:sldId id="580" r:id="rId14"/>
    <p:sldId id="581" r:id="rId15"/>
    <p:sldId id="582" r:id="rId16"/>
    <p:sldId id="583" r:id="rId17"/>
    <p:sldId id="584" r:id="rId18"/>
    <p:sldId id="585" r:id="rId19"/>
    <p:sldId id="586" r:id="rId20"/>
    <p:sldId id="587" r:id="rId21"/>
    <p:sldId id="588" r:id="rId22"/>
    <p:sldId id="589" r:id="rId23"/>
    <p:sldId id="590" r:id="rId24"/>
    <p:sldId id="591" r:id="rId25"/>
    <p:sldId id="592" r:id="rId26"/>
    <p:sldId id="593" r:id="rId27"/>
    <p:sldId id="594" r:id="rId28"/>
    <p:sldId id="595" r:id="rId29"/>
    <p:sldId id="596" r:id="rId30"/>
    <p:sldId id="597" r:id="rId31"/>
    <p:sldId id="598" r:id="rId32"/>
    <p:sldId id="599" r:id="rId33"/>
    <p:sldId id="600" r:id="rId34"/>
    <p:sldId id="601" r:id="rId35"/>
    <p:sldId id="602" r:id="rId36"/>
    <p:sldId id="603" r:id="rId37"/>
    <p:sldId id="604" r:id="rId38"/>
    <p:sldId id="605" r:id="rId39"/>
    <p:sldId id="606" r:id="rId40"/>
    <p:sldId id="607" r:id="rId41"/>
    <p:sldId id="608" r:id="rId42"/>
    <p:sldId id="609" r:id="rId43"/>
    <p:sldId id="610" r:id="rId44"/>
    <p:sldId id="611" r:id="rId45"/>
    <p:sldId id="612" r:id="rId46"/>
    <p:sldId id="613" r:id="rId47"/>
    <p:sldId id="614" r:id="rId48"/>
    <p:sldId id="615" r:id="rId49"/>
    <p:sldId id="616" r:id="rId50"/>
    <p:sldId id="617" r:id="rId51"/>
    <p:sldId id="618" r:id="rId52"/>
    <p:sldId id="619" r:id="rId53"/>
    <p:sldId id="620" r:id="rId54"/>
    <p:sldId id="621" r:id="rId55"/>
    <p:sldId id="622" r:id="rId56"/>
    <p:sldId id="623" r:id="rId57"/>
    <p:sldId id="624" r:id="rId58"/>
    <p:sldId id="625" r:id="rId59"/>
    <p:sldId id="626" r:id="rId60"/>
    <p:sldId id="627" r:id="rId61"/>
    <p:sldId id="628" r:id="rId62"/>
    <p:sldId id="629" r:id="rId63"/>
    <p:sldId id="630" r:id="rId64"/>
    <p:sldId id="631" r:id="rId65"/>
    <p:sldId id="632" r:id="rId66"/>
    <p:sldId id="633" r:id="rId67"/>
    <p:sldId id="634" r:id="rId68"/>
    <p:sldId id="635" r:id="rId69"/>
    <p:sldId id="636" r:id="rId70"/>
    <p:sldId id="637" r:id="rId71"/>
    <p:sldId id="638" r:id="rId72"/>
    <p:sldId id="639" r:id="rId73"/>
    <p:sldId id="640" r:id="rId74"/>
    <p:sldId id="641" r:id="rId75"/>
    <p:sldId id="642" r:id="rId76"/>
    <p:sldId id="643" r:id="rId77"/>
    <p:sldId id="644" r:id="rId78"/>
    <p:sldId id="645" r:id="rId79"/>
    <p:sldId id="646" r:id="rId80"/>
    <p:sldId id="647" r:id="rId81"/>
    <p:sldId id="648" r:id="rId82"/>
    <p:sldId id="649" r:id="rId83"/>
    <p:sldId id="650" r:id="rId84"/>
    <p:sldId id="651" r:id="rId85"/>
    <p:sldId id="652" r:id="rId86"/>
    <p:sldId id="653" r:id="rId87"/>
    <p:sldId id="654" r:id="rId88"/>
    <p:sldId id="655" r:id="rId89"/>
    <p:sldId id="656" r:id="rId90"/>
    <p:sldId id="657" r:id="rId91"/>
    <p:sldId id="658" r:id="rId92"/>
    <p:sldId id="659" r:id="rId93"/>
    <p:sldId id="660" r:id="rId94"/>
    <p:sldId id="661" r:id="rId95"/>
    <p:sldId id="662" r:id="rId96"/>
    <p:sldId id="663" r:id="rId97"/>
    <p:sldId id="664" r:id="rId98"/>
    <p:sldId id="665" r:id="rId99"/>
    <p:sldId id="666" r:id="rId100"/>
    <p:sldId id="667" r:id="rId101"/>
    <p:sldId id="668" r:id="rId102"/>
    <p:sldId id="669" r:id="rId103"/>
    <p:sldId id="670" r:id="rId104"/>
    <p:sldId id="671" r:id="rId105"/>
    <p:sldId id="672" r:id="rId106"/>
    <p:sldId id="673" r:id="rId107"/>
    <p:sldId id="674" r:id="rId108"/>
    <p:sldId id="675" r:id="rId109"/>
    <p:sldId id="676" r:id="rId110"/>
    <p:sldId id="677" r:id="rId111"/>
    <p:sldId id="678" r:id="rId112"/>
    <p:sldId id="679" r:id="rId113"/>
    <p:sldId id="680" r:id="rId114"/>
    <p:sldId id="681" r:id="rId115"/>
    <p:sldId id="682" r:id="rId116"/>
    <p:sldId id="683" r:id="rId117"/>
    <p:sldId id="684" r:id="rId118"/>
    <p:sldId id="685" r:id="rId119"/>
    <p:sldId id="686" r:id="rId120"/>
    <p:sldId id="687" r:id="rId121"/>
    <p:sldId id="688" r:id="rId122"/>
    <p:sldId id="689" r:id="rId123"/>
    <p:sldId id="690" r:id="rId124"/>
    <p:sldId id="691" r:id="rId125"/>
    <p:sldId id="692" r:id="rId126"/>
    <p:sldId id="693"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B11EF"/>
    <a:srgbClr val="EFF343"/>
    <a:srgbClr val="86F260"/>
    <a:srgbClr val="ECF127"/>
    <a:srgbClr val="FB81E1"/>
    <a:srgbClr val="119F14"/>
    <a:srgbClr val="FEC2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66" autoAdjust="0"/>
    <p:restoredTop sz="85714" autoAdjust="0"/>
  </p:normalViewPr>
  <p:slideViewPr>
    <p:cSldViewPr snapToGrid="0">
      <p:cViewPr varScale="1">
        <p:scale>
          <a:sx n="60" d="100"/>
          <a:sy n="60" d="100"/>
        </p:scale>
        <p:origin x="-18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8" d="100"/>
          <a:sy n="88" d="100"/>
        </p:scale>
        <p:origin x="-387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20.wmf"/><Relationship Id="rId1" Type="http://schemas.openxmlformats.org/officeDocument/2006/relationships/image" Target="../media/image36.wmf"/><Relationship Id="rId4"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86.wmf"/><Relationship Id="rId4" Type="http://schemas.openxmlformats.org/officeDocument/2006/relationships/image" Target="../media/image85.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5A66E1-596A-496E-B96E-FE454130F19C}" type="datetimeFigureOut">
              <a:rPr lang="zh-CN" altLang="en-US" smtClean="0"/>
              <a:pPr/>
              <a:t>2017/5/7</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53B57A-208D-4E21-8008-BCE8E94FCB4F}" type="slidenum">
              <a:rPr lang="zh-CN" altLang="en-US" smtClean="0"/>
              <a:pPr/>
              <a:t>‹#›</a:t>
            </a:fld>
            <a:endParaRPr lang="zh-CN" altLang="en-US"/>
          </a:p>
        </p:txBody>
      </p:sp>
    </p:spTree>
    <p:extLst>
      <p:ext uri="{BB962C8B-B14F-4D97-AF65-F5344CB8AC3E}">
        <p14:creationId xmlns="" xmlns:p14="http://schemas.microsoft.com/office/powerpoint/2010/main" val="2356486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2705F-8347-41A8-82E6-B2920132BF3D}" type="datetimeFigureOut">
              <a:rPr lang="en-US" smtClean="0"/>
              <a:pPr/>
              <a:t>5/7/2017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AF6DD-051E-413B-8808-23D5AB3BD9E4}" type="slidenum">
              <a:rPr lang="en-US" smtClean="0"/>
              <a:pPr/>
              <a:t>‹#›</a:t>
            </a:fld>
            <a:endParaRPr lang="en-US"/>
          </a:p>
        </p:txBody>
      </p:sp>
    </p:spTree>
    <p:extLst>
      <p:ext uri="{BB962C8B-B14F-4D97-AF65-F5344CB8AC3E}">
        <p14:creationId xmlns="" xmlns:p14="http://schemas.microsoft.com/office/powerpoint/2010/main" val="417907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p:spPr>
        <p:txBody>
          <a:bodyPr/>
          <a:lstStyle/>
          <a:p>
            <a:r>
              <a:rPr lang="zh-CN" altLang="en-US" smtClean="0">
                <a:ea typeface="黑体" pitchFamily="49" charset="-122"/>
              </a:rPr>
              <a:t>希望 </a:t>
            </a:r>
            <a:r>
              <a:rPr lang="en-US" altLang="zh-CN" smtClean="0">
                <a:ea typeface="黑体" pitchFamily="49" charset="-122"/>
              </a:rPr>
              <a:t>g</a:t>
            </a:r>
            <a:r>
              <a:rPr lang="zh-CN" altLang="en-US" smtClean="0">
                <a:ea typeface="黑体" pitchFamily="49" charset="-122"/>
              </a:rPr>
              <a:t>≈</a:t>
            </a:r>
            <a:r>
              <a:rPr lang="en-US" altLang="zh-CN" smtClean="0">
                <a:ea typeface="黑体" pitchFamily="49" charset="-122"/>
              </a:rPr>
              <a:t>f</a:t>
            </a:r>
            <a:endParaRPr lang="zh-CN" altLang="en-US" smtClean="0">
              <a:ea typeface="黑体" pitchFamily="49" charset="-122"/>
            </a:endParaRPr>
          </a:p>
        </p:txBody>
      </p:sp>
      <p:sp>
        <p:nvSpPr>
          <p:cNvPr id="133124" name="灯片编号占位符 3"/>
          <p:cNvSpPr>
            <a:spLocks noGrp="1"/>
          </p:cNvSpPr>
          <p:nvPr>
            <p:ph type="sldNum" sz="quarter" idx="5"/>
          </p:nvPr>
        </p:nvSpPr>
        <p:spPr>
          <a:noFill/>
        </p:spPr>
        <p:txBody>
          <a:bodyPr/>
          <a:lstStyle/>
          <a:p>
            <a:fld id="{D6FF18AA-9B2D-4EA1-B2C2-CFF91A20757B}" type="slidenum">
              <a:rPr lang="en-US" altLang="zh-CN" smtClean="0">
                <a:ea typeface="黑体" pitchFamily="49" charset="-122"/>
              </a:rPr>
              <a:pPr/>
              <a:t>3</a:t>
            </a:fld>
            <a:endParaRPr lang="en-US" altLang="zh-CN" smtClean="0">
              <a:ea typeface="黑体"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p:spPr>
        <p:txBody>
          <a:bodyPr/>
          <a:lstStyle/>
          <a:p>
            <a:endParaRPr lang="zh-CN" altLang="en-US" dirty="0" smtClean="0">
              <a:ea typeface="黑体" pitchFamily="49" charset="-122"/>
            </a:endParaRPr>
          </a:p>
        </p:txBody>
      </p:sp>
      <p:sp>
        <p:nvSpPr>
          <p:cNvPr id="142340" name="灯片编号占位符 3"/>
          <p:cNvSpPr>
            <a:spLocks noGrp="1"/>
          </p:cNvSpPr>
          <p:nvPr>
            <p:ph type="sldNum" sz="quarter" idx="5"/>
          </p:nvPr>
        </p:nvSpPr>
        <p:spPr>
          <a:noFill/>
        </p:spPr>
        <p:txBody>
          <a:bodyPr/>
          <a:lstStyle/>
          <a:p>
            <a:fld id="{52F5BE0E-A075-4D50-BA71-FCEDE201F743}" type="slidenum">
              <a:rPr lang="en-US" altLang="zh-CN" smtClean="0">
                <a:ea typeface="黑体" pitchFamily="49" charset="-122"/>
              </a:rPr>
              <a:pPr/>
              <a:t>27</a:t>
            </a:fld>
            <a:endParaRPr lang="en-US" altLang="zh-CN" smtClean="0">
              <a:ea typeface="黑体"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43364" name="灯片编号占位符 3"/>
          <p:cNvSpPr>
            <a:spLocks noGrp="1"/>
          </p:cNvSpPr>
          <p:nvPr>
            <p:ph type="sldNum" sz="quarter" idx="5"/>
          </p:nvPr>
        </p:nvSpPr>
        <p:spPr>
          <a:noFill/>
        </p:spPr>
        <p:txBody>
          <a:bodyPr/>
          <a:lstStyle/>
          <a:p>
            <a:fld id="{59C136E3-126B-4B9F-A1E1-BA02C669F0A1}" type="slidenum">
              <a:rPr lang="en-US" altLang="zh-CN" smtClean="0">
                <a:ea typeface="黑体" pitchFamily="49" charset="-122"/>
              </a:rPr>
              <a:pPr/>
              <a:t>32</a:t>
            </a:fld>
            <a:endParaRPr lang="en-US" altLang="zh-CN" smtClean="0">
              <a:ea typeface="黑体"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35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a:ln/>
        </p:spPr>
        <p:txBody>
          <a:bodyPr/>
          <a:lstStyle/>
          <a:p>
            <a:endParaRPr lang="zh-CN" altLang="en-US" dirty="0" smtClean="0">
              <a:ea typeface="黑体" pitchFamily="49" charset="-122"/>
            </a:endParaRPr>
          </a:p>
        </p:txBody>
      </p:sp>
      <p:sp>
        <p:nvSpPr>
          <p:cNvPr id="144388" name="灯片编号占位符 3"/>
          <p:cNvSpPr>
            <a:spLocks noGrp="1"/>
          </p:cNvSpPr>
          <p:nvPr>
            <p:ph type="sldNum" sz="quarter" idx="5"/>
          </p:nvPr>
        </p:nvSpPr>
        <p:spPr>
          <a:noFill/>
        </p:spPr>
        <p:txBody>
          <a:bodyPr/>
          <a:lstStyle/>
          <a:p>
            <a:fld id="{AC71A61E-1CB0-4A64-A0E3-7BE22AC40B34}" type="slidenum">
              <a:rPr lang="en-US" altLang="zh-CN" smtClean="0">
                <a:ea typeface="黑体" pitchFamily="49" charset="-122"/>
              </a:rPr>
              <a:pPr/>
              <a:t>48</a:t>
            </a:fld>
            <a:endParaRPr lang="en-US" altLang="zh-CN" smtClean="0">
              <a:ea typeface="黑体" pitchFamily="49"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endParaRPr lang="zh-CN" altLang="en-US" dirty="0" smtClean="0">
              <a:ea typeface="黑体" pitchFamily="49" charset="-122"/>
            </a:endParaRPr>
          </a:p>
        </p:txBody>
      </p:sp>
      <p:sp>
        <p:nvSpPr>
          <p:cNvPr id="145412" name="灯片编号占位符 3"/>
          <p:cNvSpPr>
            <a:spLocks noGrp="1"/>
          </p:cNvSpPr>
          <p:nvPr>
            <p:ph type="sldNum" sz="quarter" idx="5"/>
          </p:nvPr>
        </p:nvSpPr>
        <p:spPr>
          <a:noFill/>
        </p:spPr>
        <p:txBody>
          <a:bodyPr/>
          <a:lstStyle/>
          <a:p>
            <a:fld id="{8F65A651-3B8E-4ED7-9EE2-CDF6140B3D7B}" type="slidenum">
              <a:rPr lang="en-US" altLang="zh-CN" smtClean="0">
                <a:ea typeface="黑体" pitchFamily="49" charset="-122"/>
              </a:rPr>
              <a:pPr/>
              <a:t>49</a:t>
            </a:fld>
            <a:endParaRPr lang="en-US" altLang="zh-CN" smtClean="0">
              <a:ea typeface="黑体" pitchFamily="49"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p:spPr>
        <p:txBody>
          <a:bodyPr/>
          <a:lstStyle/>
          <a:p>
            <a:r>
              <a:rPr lang="zh-CN" altLang="en-US" smtClean="0">
                <a:ea typeface="黑体" pitchFamily="49" charset="-122"/>
              </a:rPr>
              <a:t>注意与线性可分的差别在于</a:t>
            </a:r>
            <a:r>
              <a:rPr lang="en-US" altLang="zh-CN" smtClean="0">
                <a:ea typeface="黑体" pitchFamily="49" charset="-122"/>
              </a:rPr>
              <a:t>ai</a:t>
            </a:r>
            <a:r>
              <a:rPr lang="zh-CN" altLang="en-US" smtClean="0">
                <a:ea typeface="黑体" pitchFamily="49" charset="-122"/>
              </a:rPr>
              <a:t>的限制</a:t>
            </a:r>
          </a:p>
        </p:txBody>
      </p:sp>
      <p:sp>
        <p:nvSpPr>
          <p:cNvPr id="146436" name="灯片编号占位符 3"/>
          <p:cNvSpPr>
            <a:spLocks noGrp="1"/>
          </p:cNvSpPr>
          <p:nvPr>
            <p:ph type="sldNum" sz="quarter" idx="5"/>
          </p:nvPr>
        </p:nvSpPr>
        <p:spPr>
          <a:noFill/>
        </p:spPr>
        <p:txBody>
          <a:bodyPr/>
          <a:lstStyle/>
          <a:p>
            <a:fld id="{292AD3DD-260E-451C-8D85-9134AAF72DC7}" type="slidenum">
              <a:rPr lang="en-US" altLang="zh-CN" smtClean="0">
                <a:ea typeface="黑体" pitchFamily="49" charset="-122"/>
              </a:rPr>
              <a:pPr/>
              <a:t>53</a:t>
            </a:fld>
            <a:endParaRPr lang="en-US" altLang="zh-CN" smtClean="0">
              <a:ea typeface="黑体" pitchFamily="49"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p:spPr>
        <p:txBody>
          <a:bodyPr/>
          <a:lstStyle/>
          <a:p>
            <a:r>
              <a:rPr lang="zh-CN" altLang="en-US" smtClean="0">
                <a:ea typeface="黑体" pitchFamily="49" charset="-122"/>
              </a:rPr>
              <a:t>注意与线性可分的差别在于</a:t>
            </a:r>
            <a:r>
              <a:rPr lang="en-US" altLang="zh-CN" smtClean="0">
                <a:ea typeface="黑体" pitchFamily="49" charset="-122"/>
              </a:rPr>
              <a:t>ai</a:t>
            </a:r>
            <a:r>
              <a:rPr lang="zh-CN" altLang="en-US" smtClean="0">
                <a:ea typeface="黑体" pitchFamily="49" charset="-122"/>
              </a:rPr>
              <a:t>的限制</a:t>
            </a:r>
          </a:p>
        </p:txBody>
      </p:sp>
      <p:sp>
        <p:nvSpPr>
          <p:cNvPr id="147460" name="灯片编号占位符 3"/>
          <p:cNvSpPr>
            <a:spLocks noGrp="1"/>
          </p:cNvSpPr>
          <p:nvPr>
            <p:ph type="sldNum" sz="quarter" idx="5"/>
          </p:nvPr>
        </p:nvSpPr>
        <p:spPr>
          <a:noFill/>
        </p:spPr>
        <p:txBody>
          <a:bodyPr/>
          <a:lstStyle/>
          <a:p>
            <a:fld id="{14415DBB-E651-4E15-996B-4F8AD7FB75E9}" type="slidenum">
              <a:rPr lang="en-US" altLang="zh-CN" smtClean="0">
                <a:ea typeface="黑体" pitchFamily="49" charset="-122"/>
              </a:rPr>
              <a:pPr/>
              <a:t>54</a:t>
            </a:fld>
            <a:endParaRPr lang="en-US" altLang="zh-CN" smtClean="0">
              <a:ea typeface="黑体" pitchFamily="49"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48484" name="灯片编号占位符 3"/>
          <p:cNvSpPr>
            <a:spLocks noGrp="1"/>
          </p:cNvSpPr>
          <p:nvPr>
            <p:ph type="sldNum" sz="quarter" idx="5"/>
          </p:nvPr>
        </p:nvSpPr>
        <p:spPr>
          <a:noFill/>
        </p:spPr>
        <p:txBody>
          <a:bodyPr/>
          <a:lstStyle/>
          <a:p>
            <a:fld id="{759BDE37-F490-4D43-84D1-E931DD116FFB}" type="slidenum">
              <a:rPr lang="en-US" altLang="zh-CN" smtClean="0">
                <a:ea typeface="黑体" pitchFamily="49" charset="-122"/>
              </a:rPr>
              <a:pPr/>
              <a:t>56</a:t>
            </a:fld>
            <a:endParaRPr lang="en-US" altLang="zh-CN" smtClean="0">
              <a:ea typeface="黑体" pitchFamily="49"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r>
              <a:rPr lang="en-US" altLang="zh-CN" smtClean="0">
                <a:ea typeface="黑体" pitchFamily="49" charset="-122"/>
              </a:rPr>
              <a:t> Yiboxinong</a:t>
            </a:r>
            <a:r>
              <a:rPr lang="zh-CN" altLang="en-US" smtClean="0">
                <a:ea typeface="黑体" pitchFamily="49" charset="-122"/>
              </a:rPr>
              <a:t>是函数间隔，线性可分时，最大间隔是取函数间隔为</a:t>
            </a:r>
            <a:r>
              <a:rPr lang="en-US" altLang="zh-CN" smtClean="0">
                <a:ea typeface="黑体" pitchFamily="49" charset="-122"/>
              </a:rPr>
              <a:t>1</a:t>
            </a:r>
            <a:r>
              <a:rPr lang="zh-CN" altLang="en-US" smtClean="0">
                <a:ea typeface="黑体" pitchFamily="49" charset="-122"/>
              </a:rPr>
              <a:t>，软划分时，是</a:t>
            </a:r>
            <a:r>
              <a:rPr lang="en-US" altLang="zh-CN" smtClean="0">
                <a:ea typeface="黑体" pitchFamily="49" charset="-122"/>
              </a:rPr>
              <a:t>1-yiboxinong</a:t>
            </a:r>
            <a:endParaRPr lang="zh-CN" altLang="en-US" smtClean="0">
              <a:ea typeface="黑体" pitchFamily="49" charset="-122"/>
            </a:endParaRPr>
          </a:p>
        </p:txBody>
      </p:sp>
      <p:sp>
        <p:nvSpPr>
          <p:cNvPr id="149508" name="灯片编号占位符 3"/>
          <p:cNvSpPr>
            <a:spLocks noGrp="1"/>
          </p:cNvSpPr>
          <p:nvPr>
            <p:ph type="sldNum" sz="quarter" idx="5"/>
          </p:nvPr>
        </p:nvSpPr>
        <p:spPr>
          <a:noFill/>
        </p:spPr>
        <p:txBody>
          <a:bodyPr/>
          <a:lstStyle/>
          <a:p>
            <a:fld id="{78C4BEE5-2227-49A3-9A83-51C6F417DF0E}" type="slidenum">
              <a:rPr lang="en-US" altLang="zh-CN" smtClean="0">
                <a:ea typeface="黑体" pitchFamily="49" charset="-122"/>
              </a:rPr>
              <a:pPr/>
              <a:t>57</a:t>
            </a:fld>
            <a:endParaRPr lang="en-US" altLang="zh-CN" smtClean="0">
              <a:ea typeface="黑体" pitchFamily="49"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p:spPr>
        <p:txBody>
          <a:bodyPr/>
          <a:lstStyle/>
          <a:p>
            <a:r>
              <a:rPr lang="en-US" altLang="zh-CN" smtClean="0">
                <a:ea typeface="黑体" pitchFamily="49" charset="-122"/>
              </a:rPr>
              <a:t>GRAM</a:t>
            </a:r>
            <a:r>
              <a:rPr lang="zh-CN" altLang="en-US" smtClean="0">
                <a:ea typeface="黑体" pitchFamily="49" charset="-122"/>
              </a:rPr>
              <a:t>矩阵：</a:t>
            </a:r>
            <a:r>
              <a:rPr lang="en-US" altLang="zh-CN" smtClean="0">
                <a:ea typeface="黑体" pitchFamily="49" charset="-122"/>
              </a:rPr>
              <a:t>{xi}</a:t>
            </a:r>
            <a:r>
              <a:rPr lang="zh-CN" altLang="en-US" smtClean="0">
                <a:ea typeface="黑体" pitchFamily="49" charset="-122"/>
              </a:rPr>
              <a:t>为</a:t>
            </a:r>
            <a:r>
              <a:rPr lang="en-US" altLang="zh-CN" smtClean="0">
                <a:ea typeface="黑体" pitchFamily="49" charset="-122"/>
              </a:rPr>
              <a:t>N</a:t>
            </a:r>
            <a:r>
              <a:rPr lang="zh-CN" altLang="en-US" smtClean="0">
                <a:ea typeface="黑体" pitchFamily="49" charset="-122"/>
              </a:rPr>
              <a:t>个样本，</a:t>
            </a:r>
            <a:r>
              <a:rPr lang="en-US" altLang="zh-CN" smtClean="0">
                <a:ea typeface="黑体" pitchFamily="49" charset="-122"/>
              </a:rPr>
              <a:t>[K(xi,xj)]N*N</a:t>
            </a:r>
            <a:r>
              <a:rPr lang="zh-CN" altLang="en-US" smtClean="0">
                <a:ea typeface="黑体" pitchFamily="49" charset="-122"/>
              </a:rPr>
              <a:t>，即对所有的样本点用</a:t>
            </a:r>
            <a:r>
              <a:rPr lang="en-US" altLang="zh-CN" smtClean="0">
                <a:ea typeface="黑体" pitchFamily="49" charset="-122"/>
              </a:rPr>
              <a:t>fai(xi).fai(xj)</a:t>
            </a:r>
            <a:endParaRPr lang="zh-CN" altLang="en-US" smtClean="0">
              <a:ea typeface="黑体" pitchFamily="49" charset="-122"/>
            </a:endParaRPr>
          </a:p>
        </p:txBody>
      </p:sp>
      <p:sp>
        <p:nvSpPr>
          <p:cNvPr id="150532" name="灯片编号占位符 3"/>
          <p:cNvSpPr>
            <a:spLocks noGrp="1"/>
          </p:cNvSpPr>
          <p:nvPr>
            <p:ph type="sldNum" sz="quarter" idx="5"/>
          </p:nvPr>
        </p:nvSpPr>
        <p:spPr>
          <a:noFill/>
        </p:spPr>
        <p:txBody>
          <a:bodyPr/>
          <a:lstStyle/>
          <a:p>
            <a:fld id="{63F10186-1D96-40DF-8E2C-9870E5FAE4C9}" type="slidenum">
              <a:rPr lang="en-US" altLang="zh-CN" smtClean="0">
                <a:ea typeface="黑体" pitchFamily="49" charset="-122"/>
              </a:rPr>
              <a:pPr/>
              <a:t>67</a:t>
            </a:fld>
            <a:endParaRPr lang="en-US" altLang="zh-CN" smtClean="0">
              <a:ea typeface="黑体"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a:ln/>
        </p:spPr>
        <p:txBody>
          <a:bodyPr/>
          <a:lstStyle/>
          <a:p>
            <a:r>
              <a:rPr lang="zh-CN" altLang="en-US" smtClean="0">
                <a:ea typeface="黑体" pitchFamily="49" charset="-122"/>
              </a:rPr>
              <a:t>经验风险容易引起过拟合，结构风险是在经验风险的基础上加上体现模型复杂度的正则化项</a:t>
            </a:r>
          </a:p>
        </p:txBody>
      </p:sp>
      <p:sp>
        <p:nvSpPr>
          <p:cNvPr id="134148" name="灯片编号占位符 3"/>
          <p:cNvSpPr>
            <a:spLocks noGrp="1"/>
          </p:cNvSpPr>
          <p:nvPr>
            <p:ph type="sldNum" sz="quarter" idx="5"/>
          </p:nvPr>
        </p:nvSpPr>
        <p:spPr>
          <a:noFill/>
        </p:spPr>
        <p:txBody>
          <a:bodyPr/>
          <a:lstStyle/>
          <a:p>
            <a:fld id="{CD0B859F-82F3-4E63-B8F6-DECE510EBAA9}" type="slidenum">
              <a:rPr lang="en-US" altLang="zh-CN" smtClean="0">
                <a:ea typeface="黑体" pitchFamily="49" charset="-122"/>
              </a:rPr>
              <a:pPr/>
              <a:t>5</a:t>
            </a:fld>
            <a:endParaRPr lang="en-US" altLang="zh-CN" smtClean="0">
              <a:ea typeface="黑体"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ln/>
        </p:spPr>
        <p:txBody>
          <a:bodyPr/>
          <a:lstStyle/>
          <a:p>
            <a:r>
              <a:rPr lang="zh-CN" altLang="en-US" smtClean="0">
                <a:ea typeface="黑体" pitchFamily="49" charset="-122"/>
              </a:rPr>
              <a:t>求</a:t>
            </a:r>
            <a:r>
              <a:rPr lang="en-US" altLang="zh-CN" smtClean="0">
                <a:ea typeface="黑体" pitchFamily="49" charset="-122"/>
              </a:rPr>
              <a:t>min W(α)</a:t>
            </a:r>
            <a:endParaRPr lang="zh-CN" altLang="en-US" smtClean="0">
              <a:ea typeface="黑体" pitchFamily="49" charset="-122"/>
            </a:endParaRPr>
          </a:p>
        </p:txBody>
      </p:sp>
      <p:sp>
        <p:nvSpPr>
          <p:cNvPr id="151556" name="灯片编号占位符 3"/>
          <p:cNvSpPr>
            <a:spLocks noGrp="1"/>
          </p:cNvSpPr>
          <p:nvPr>
            <p:ph type="sldNum" sz="quarter" idx="5"/>
          </p:nvPr>
        </p:nvSpPr>
        <p:spPr>
          <a:noFill/>
        </p:spPr>
        <p:txBody>
          <a:bodyPr/>
          <a:lstStyle/>
          <a:p>
            <a:fld id="{4D0183B7-58F5-42FE-8C2C-C5A5123DCF4F}" type="slidenum">
              <a:rPr lang="en-US" altLang="zh-CN" smtClean="0">
                <a:ea typeface="黑体" pitchFamily="49" charset="-122"/>
              </a:rPr>
              <a:pPr/>
              <a:t>72</a:t>
            </a:fld>
            <a:endParaRPr lang="en-US" altLang="zh-CN" smtClean="0">
              <a:ea typeface="黑体" pitchFamily="49"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p:spPr>
        <p:txBody>
          <a:bodyPr/>
          <a:lstStyle/>
          <a:p>
            <a:r>
              <a:rPr lang="en-US" altLang="zh-CN" smtClean="0">
                <a:ea typeface="黑体" pitchFamily="49" charset="-122"/>
              </a:rPr>
              <a:t>Ei</a:t>
            </a:r>
            <a:r>
              <a:rPr lang="zh-CN" altLang="en-US" smtClean="0">
                <a:ea typeface="黑体" pitchFamily="49" charset="-122"/>
              </a:rPr>
              <a:t>可以认为是误差，</a:t>
            </a:r>
          </a:p>
        </p:txBody>
      </p:sp>
      <p:sp>
        <p:nvSpPr>
          <p:cNvPr id="152580" name="灯片编号占位符 3"/>
          <p:cNvSpPr>
            <a:spLocks noGrp="1"/>
          </p:cNvSpPr>
          <p:nvPr>
            <p:ph type="sldNum" sz="quarter" idx="5"/>
          </p:nvPr>
        </p:nvSpPr>
        <p:spPr>
          <a:noFill/>
        </p:spPr>
        <p:txBody>
          <a:bodyPr/>
          <a:lstStyle/>
          <a:p>
            <a:fld id="{143647CA-5D40-45A2-8918-743D50857914}" type="slidenum">
              <a:rPr lang="en-US" altLang="zh-CN" smtClean="0">
                <a:ea typeface="黑体" pitchFamily="49" charset="-122"/>
              </a:rPr>
              <a:pPr/>
              <a:t>75</a:t>
            </a:fld>
            <a:endParaRPr lang="en-US" altLang="zh-CN" smtClean="0">
              <a:ea typeface="黑体" pitchFamily="49"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ln/>
        </p:spPr>
      </p:sp>
      <p:sp>
        <p:nvSpPr>
          <p:cNvPr id="153603" name="备注占位符 2"/>
          <p:cNvSpPr>
            <a:spLocks noGrp="1"/>
          </p:cNvSpPr>
          <p:nvPr>
            <p:ph type="body" idx="1"/>
          </p:nvPr>
        </p:nvSpPr>
        <p:spPr>
          <a:noFill/>
          <a:ln/>
        </p:spPr>
        <p:txBody>
          <a:bodyPr/>
          <a:lstStyle/>
          <a:p>
            <a:r>
              <a:rPr lang="zh-CN" altLang="en-US" smtClean="0">
                <a:ea typeface="黑体" pitchFamily="49" charset="-122"/>
              </a:rPr>
              <a:t>当</a:t>
            </a:r>
            <a:r>
              <a:rPr lang="en-US" altLang="zh-CN" smtClean="0">
                <a:ea typeface="黑体" pitchFamily="49" charset="-122"/>
              </a:rPr>
              <a:t>y1=y2</a:t>
            </a:r>
            <a:r>
              <a:rPr lang="zh-CN" altLang="en-US" smtClean="0">
                <a:ea typeface="黑体" pitchFamily="49" charset="-122"/>
              </a:rPr>
              <a:t>同理</a:t>
            </a:r>
            <a:endParaRPr lang="en-US" altLang="zh-CN" smtClean="0">
              <a:ea typeface="黑体" pitchFamily="49" charset="-122"/>
            </a:endParaRPr>
          </a:p>
          <a:p>
            <a:r>
              <a:rPr lang="zh-CN" altLang="en-US" smtClean="0">
                <a:ea typeface="黑体" pitchFamily="49" charset="-122"/>
              </a:rPr>
              <a:t>黄线为</a:t>
            </a:r>
            <a:r>
              <a:rPr lang="en-US" altLang="zh-CN" smtClean="0">
                <a:ea typeface="黑体" pitchFamily="49" charset="-122"/>
              </a:rPr>
              <a:t>α2</a:t>
            </a:r>
            <a:r>
              <a:rPr lang="zh-CN" altLang="en-US" smtClean="0">
                <a:ea typeface="黑体" pitchFamily="49" charset="-122"/>
              </a:rPr>
              <a:t>的取值范围，可以从截距得到</a:t>
            </a:r>
          </a:p>
        </p:txBody>
      </p:sp>
      <p:sp>
        <p:nvSpPr>
          <p:cNvPr id="153604" name="灯片编号占位符 3"/>
          <p:cNvSpPr>
            <a:spLocks noGrp="1"/>
          </p:cNvSpPr>
          <p:nvPr>
            <p:ph type="sldNum" sz="quarter" idx="5"/>
          </p:nvPr>
        </p:nvSpPr>
        <p:spPr>
          <a:noFill/>
        </p:spPr>
        <p:txBody>
          <a:bodyPr/>
          <a:lstStyle/>
          <a:p>
            <a:fld id="{C9B27A95-C171-4ECF-B848-84A98522EECB}" type="slidenum">
              <a:rPr lang="en-US" altLang="zh-CN" smtClean="0">
                <a:ea typeface="黑体" pitchFamily="49" charset="-122"/>
              </a:rPr>
              <a:pPr/>
              <a:t>77</a:t>
            </a:fld>
            <a:endParaRPr lang="en-US" altLang="zh-CN" smtClean="0">
              <a:ea typeface="黑体" pitchFamily="49"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83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54628" name="灯片编号占位符 3"/>
          <p:cNvSpPr>
            <a:spLocks noGrp="1"/>
          </p:cNvSpPr>
          <p:nvPr>
            <p:ph type="sldNum" sz="quarter" idx="5"/>
          </p:nvPr>
        </p:nvSpPr>
        <p:spPr>
          <a:noFill/>
        </p:spPr>
        <p:txBody>
          <a:bodyPr/>
          <a:lstStyle/>
          <a:p>
            <a:fld id="{96A3C77B-E6A6-45A0-99F4-4FD4A733D980}" type="slidenum">
              <a:rPr lang="en-US" altLang="zh-CN" smtClean="0">
                <a:ea typeface="黑体" pitchFamily="49" charset="-122"/>
              </a:rPr>
              <a:pPr/>
              <a:t>90</a:t>
            </a:fld>
            <a:endParaRPr lang="en-US" altLang="zh-CN" smtClean="0">
              <a:ea typeface="黑体" pitchFamily="49"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p:spPr>
        <p:txBody>
          <a:bodyPr/>
          <a:lstStyle/>
          <a:p>
            <a:endParaRPr lang="zh-CN" altLang="en-US" dirty="0" smtClean="0">
              <a:ea typeface="黑体" pitchFamily="49" charset="-122"/>
            </a:endParaRPr>
          </a:p>
        </p:txBody>
      </p:sp>
      <p:sp>
        <p:nvSpPr>
          <p:cNvPr id="155652" name="灯片编号占位符 3"/>
          <p:cNvSpPr>
            <a:spLocks noGrp="1"/>
          </p:cNvSpPr>
          <p:nvPr>
            <p:ph type="sldNum" sz="quarter" idx="5"/>
          </p:nvPr>
        </p:nvSpPr>
        <p:spPr>
          <a:noFill/>
        </p:spPr>
        <p:txBody>
          <a:bodyPr/>
          <a:lstStyle/>
          <a:p>
            <a:fld id="{11F9C467-631C-4AEB-92A6-7B650265FEC7}" type="slidenum">
              <a:rPr lang="en-US" altLang="zh-CN" smtClean="0">
                <a:ea typeface="黑体" pitchFamily="49" charset="-122"/>
              </a:rPr>
              <a:pPr/>
              <a:t>93</a:t>
            </a:fld>
            <a:endParaRPr lang="en-US" altLang="zh-CN" smtClean="0">
              <a:ea typeface="黑体" pitchFamily="49"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r>
              <a:rPr lang="zh-CN" altLang="en-US" smtClean="0">
                <a:ea typeface="黑体" pitchFamily="49" charset="-122"/>
              </a:rPr>
              <a:t>完全无矛盾的决策树可能不存在，或者过拟合</a:t>
            </a:r>
          </a:p>
        </p:txBody>
      </p:sp>
      <p:sp>
        <p:nvSpPr>
          <p:cNvPr id="156676" name="灯片编号占位符 3"/>
          <p:cNvSpPr>
            <a:spLocks noGrp="1"/>
          </p:cNvSpPr>
          <p:nvPr>
            <p:ph type="sldNum" sz="quarter" idx="5"/>
          </p:nvPr>
        </p:nvSpPr>
        <p:spPr>
          <a:noFill/>
        </p:spPr>
        <p:txBody>
          <a:bodyPr/>
          <a:lstStyle/>
          <a:p>
            <a:fld id="{A2EB5AB2-98D0-4612-B044-9EA5A3373FA0}" type="slidenum">
              <a:rPr lang="en-US" altLang="zh-CN" smtClean="0">
                <a:ea typeface="黑体" pitchFamily="49" charset="-122"/>
              </a:rPr>
              <a:pPr/>
              <a:t>97</a:t>
            </a:fld>
            <a:endParaRPr lang="en-US" altLang="zh-CN" smtClean="0">
              <a:ea typeface="黑体" pitchFamily="49"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57700" name="灯片编号占位符 3"/>
          <p:cNvSpPr>
            <a:spLocks noGrp="1"/>
          </p:cNvSpPr>
          <p:nvPr>
            <p:ph type="sldNum" sz="quarter" idx="5"/>
          </p:nvPr>
        </p:nvSpPr>
        <p:spPr>
          <a:noFill/>
        </p:spPr>
        <p:txBody>
          <a:bodyPr/>
          <a:lstStyle/>
          <a:p>
            <a:fld id="{020A8296-C142-422E-B29E-D1BC0446F021}" type="slidenum">
              <a:rPr lang="en-US" altLang="zh-CN" smtClean="0">
                <a:ea typeface="黑体" pitchFamily="49" charset="-122"/>
              </a:rPr>
              <a:pPr/>
              <a:t>104</a:t>
            </a:fld>
            <a:endParaRPr lang="en-US" altLang="zh-CN" smtClean="0">
              <a:ea typeface="黑体" pitchFamily="49"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58724" name="灯片编号占位符 3"/>
          <p:cNvSpPr>
            <a:spLocks noGrp="1"/>
          </p:cNvSpPr>
          <p:nvPr>
            <p:ph type="sldNum" sz="quarter" idx="5"/>
          </p:nvPr>
        </p:nvSpPr>
        <p:spPr>
          <a:noFill/>
        </p:spPr>
        <p:txBody>
          <a:bodyPr/>
          <a:lstStyle/>
          <a:p>
            <a:fld id="{E2C58FBF-F393-47C8-9376-7570EF7E418B}" type="slidenum">
              <a:rPr lang="en-US" altLang="zh-CN" smtClean="0">
                <a:ea typeface="黑体" pitchFamily="49" charset="-122"/>
              </a:rPr>
              <a:pPr/>
              <a:t>107</a:t>
            </a:fld>
            <a:endParaRPr lang="en-US" altLang="zh-CN" smtClean="0">
              <a:ea typeface="黑体" pitchFamily="49"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111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p:spPr>
        <p:txBody>
          <a:bodyPr/>
          <a:lstStyle/>
          <a:p>
            <a:r>
              <a:rPr lang="zh-CN" altLang="en-US" smtClean="0">
                <a:ea typeface="黑体" pitchFamily="49" charset="-122"/>
              </a:rPr>
              <a:t>强化学习：指的是动作序列的学习</a:t>
            </a:r>
          </a:p>
        </p:txBody>
      </p:sp>
      <p:sp>
        <p:nvSpPr>
          <p:cNvPr id="135172" name="灯片编号占位符 3"/>
          <p:cNvSpPr>
            <a:spLocks noGrp="1"/>
          </p:cNvSpPr>
          <p:nvPr>
            <p:ph type="sldNum" sz="quarter" idx="5"/>
          </p:nvPr>
        </p:nvSpPr>
        <p:spPr>
          <a:noFill/>
        </p:spPr>
        <p:txBody>
          <a:bodyPr/>
          <a:lstStyle/>
          <a:p>
            <a:fld id="{8D616275-BC4F-48F8-BCD9-EEB3052B978E}" type="slidenum">
              <a:rPr lang="en-US" altLang="zh-CN" smtClean="0">
                <a:ea typeface="黑体" pitchFamily="49" charset="-122"/>
              </a:rPr>
              <a:pPr/>
              <a:t>6</a:t>
            </a:fld>
            <a:endParaRPr lang="en-US" altLang="zh-CN" smtClean="0">
              <a:ea typeface="黑体" pitchFamily="49"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p:spPr>
        <p:txBody>
          <a:bodyPr/>
          <a:lstStyle/>
          <a:p>
            <a:r>
              <a:rPr lang="zh-CN" altLang="en-US" smtClean="0">
                <a:ea typeface="黑体" pitchFamily="49" charset="-122"/>
              </a:rPr>
              <a:t>一个属性有很多取值，划分成很多不同的子集，就说明该属性的熵大。除以</a:t>
            </a:r>
            <a:r>
              <a:rPr lang="en-US" altLang="zh-CN" smtClean="0">
                <a:ea typeface="黑体" pitchFamily="49" charset="-122"/>
              </a:rPr>
              <a:t>HA(D)</a:t>
            </a:r>
            <a:r>
              <a:rPr lang="zh-CN" altLang="en-US" smtClean="0">
                <a:ea typeface="黑体" pitchFamily="49" charset="-122"/>
              </a:rPr>
              <a:t>以避免划分太细的特征。</a:t>
            </a:r>
          </a:p>
        </p:txBody>
      </p:sp>
      <p:sp>
        <p:nvSpPr>
          <p:cNvPr id="159748" name="灯片编号占位符 3"/>
          <p:cNvSpPr>
            <a:spLocks noGrp="1"/>
          </p:cNvSpPr>
          <p:nvPr>
            <p:ph type="sldNum" sz="quarter" idx="5"/>
          </p:nvPr>
        </p:nvSpPr>
        <p:spPr>
          <a:noFill/>
        </p:spPr>
        <p:txBody>
          <a:bodyPr/>
          <a:lstStyle/>
          <a:p>
            <a:fld id="{2953F01C-8DE6-4205-9166-4DFB58485CAE}" type="slidenum">
              <a:rPr lang="en-US" altLang="zh-CN" smtClean="0">
                <a:ea typeface="黑体" pitchFamily="49" charset="-122"/>
              </a:rPr>
              <a:pPr/>
              <a:t>113</a:t>
            </a:fld>
            <a:endParaRPr lang="en-US" altLang="zh-CN" smtClean="0">
              <a:ea typeface="黑体" pitchFamily="49"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60772" name="灯片编号占位符 3"/>
          <p:cNvSpPr>
            <a:spLocks noGrp="1"/>
          </p:cNvSpPr>
          <p:nvPr>
            <p:ph type="sldNum" sz="quarter" idx="5"/>
          </p:nvPr>
        </p:nvSpPr>
        <p:spPr>
          <a:noFill/>
        </p:spPr>
        <p:txBody>
          <a:bodyPr/>
          <a:lstStyle/>
          <a:p>
            <a:fld id="{6C903F7A-011F-4D8E-96A3-93FAAA071DB2}" type="slidenum">
              <a:rPr lang="en-US" altLang="zh-CN" smtClean="0">
                <a:ea typeface="黑体" pitchFamily="49" charset="-122"/>
              </a:rPr>
              <a:pPr/>
              <a:t>126</a:t>
            </a:fld>
            <a:endParaRPr lang="en-US" altLang="zh-CN" smtClean="0">
              <a:ea typeface="黑体"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ln/>
        </p:spPr>
      </p:sp>
      <p:sp>
        <p:nvSpPr>
          <p:cNvPr id="136195" name="备注占位符 2"/>
          <p:cNvSpPr>
            <a:spLocks noGrp="1"/>
          </p:cNvSpPr>
          <p:nvPr>
            <p:ph type="body" idx="1"/>
          </p:nvPr>
        </p:nvSpPr>
        <p:spPr>
          <a:noFill/>
          <a:ln/>
        </p:spPr>
        <p:txBody>
          <a:bodyPr/>
          <a:lstStyle/>
          <a:p>
            <a:endParaRPr lang="zh-CN" altLang="en-US" dirty="0" smtClean="0">
              <a:ea typeface="黑体" pitchFamily="49" charset="-122"/>
            </a:endParaRPr>
          </a:p>
        </p:txBody>
      </p:sp>
      <p:sp>
        <p:nvSpPr>
          <p:cNvPr id="136196" name="灯片编号占位符 3"/>
          <p:cNvSpPr>
            <a:spLocks noGrp="1"/>
          </p:cNvSpPr>
          <p:nvPr>
            <p:ph type="sldNum" sz="quarter" idx="5"/>
          </p:nvPr>
        </p:nvSpPr>
        <p:spPr>
          <a:noFill/>
        </p:spPr>
        <p:txBody>
          <a:bodyPr/>
          <a:lstStyle/>
          <a:p>
            <a:fld id="{F974DB6F-50B1-48A0-9ABE-8254F590A6DB}" type="slidenum">
              <a:rPr lang="en-US" altLang="zh-CN" smtClean="0">
                <a:ea typeface="黑体" pitchFamily="49" charset="-122"/>
              </a:rPr>
              <a:pPr/>
              <a:t>7</a:t>
            </a:fld>
            <a:endParaRPr lang="en-US" altLang="zh-CN" smtClean="0">
              <a:ea typeface="黑体"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ln/>
        </p:spPr>
        <p:txBody>
          <a:bodyPr/>
          <a:lstStyle/>
          <a:p>
            <a:r>
              <a:rPr lang="zh-CN" altLang="en-US" dirty="0" smtClean="0">
                <a:ea typeface="黑体" pitchFamily="49" charset="-122"/>
              </a:rPr>
              <a:t>本科，</a:t>
            </a:r>
            <a:r>
              <a:rPr lang="en-US" altLang="zh-CN" smtClean="0">
                <a:ea typeface="黑体" pitchFamily="49" charset="-122"/>
              </a:rPr>
              <a:t>2017.5.7</a:t>
            </a:r>
            <a:endParaRPr lang="zh-CN" altLang="en-US" smtClean="0">
              <a:ea typeface="黑体" pitchFamily="49" charset="-122"/>
            </a:endParaRPr>
          </a:p>
        </p:txBody>
      </p:sp>
      <p:sp>
        <p:nvSpPr>
          <p:cNvPr id="137220" name="灯片编号占位符 3"/>
          <p:cNvSpPr>
            <a:spLocks noGrp="1"/>
          </p:cNvSpPr>
          <p:nvPr>
            <p:ph type="sldNum" sz="quarter" idx="5"/>
          </p:nvPr>
        </p:nvSpPr>
        <p:spPr>
          <a:noFill/>
        </p:spPr>
        <p:txBody>
          <a:bodyPr/>
          <a:lstStyle/>
          <a:p>
            <a:fld id="{DCFC1EDE-3041-4A8D-8A0C-A9715C3C6289}" type="slidenum">
              <a:rPr lang="en-US" altLang="zh-CN" smtClean="0">
                <a:ea typeface="黑体" pitchFamily="49" charset="-122"/>
              </a:rPr>
              <a:pPr/>
              <a:t>9</a:t>
            </a:fld>
            <a:endParaRPr lang="en-US" altLang="zh-CN" smtClean="0">
              <a:ea typeface="黑体"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a:ln/>
        </p:spPr>
        <p:txBody>
          <a:bodyPr/>
          <a:lstStyle/>
          <a:p>
            <a:r>
              <a:rPr lang="en-US" altLang="zh-CN" smtClean="0">
                <a:ea typeface="黑体" pitchFamily="49" charset="-122"/>
              </a:rPr>
              <a:t>X(j)</a:t>
            </a:r>
            <a:r>
              <a:rPr lang="zh-CN" altLang="en-US" smtClean="0">
                <a:ea typeface="黑体" pitchFamily="49" charset="-122"/>
              </a:rPr>
              <a:t>上标，表示</a:t>
            </a:r>
            <a:r>
              <a:rPr lang="en-US" altLang="zh-CN" smtClean="0">
                <a:ea typeface="黑体" pitchFamily="49" charset="-122"/>
              </a:rPr>
              <a:t>X</a:t>
            </a:r>
            <a:r>
              <a:rPr lang="zh-CN" altLang="en-US" smtClean="0">
                <a:ea typeface="黑体" pitchFamily="49" charset="-122"/>
              </a:rPr>
              <a:t>的第</a:t>
            </a:r>
            <a:r>
              <a:rPr lang="en-US" altLang="zh-CN" smtClean="0">
                <a:ea typeface="黑体" pitchFamily="49" charset="-122"/>
              </a:rPr>
              <a:t>j</a:t>
            </a:r>
            <a:r>
              <a:rPr lang="zh-CN" altLang="en-US" smtClean="0">
                <a:ea typeface="黑体" pitchFamily="49" charset="-122"/>
              </a:rPr>
              <a:t>个分量</a:t>
            </a:r>
          </a:p>
        </p:txBody>
      </p:sp>
      <p:sp>
        <p:nvSpPr>
          <p:cNvPr id="138244" name="灯片编号占位符 3"/>
          <p:cNvSpPr>
            <a:spLocks noGrp="1"/>
          </p:cNvSpPr>
          <p:nvPr>
            <p:ph type="sldNum" sz="quarter" idx="5"/>
          </p:nvPr>
        </p:nvSpPr>
        <p:spPr>
          <a:noFill/>
        </p:spPr>
        <p:txBody>
          <a:bodyPr/>
          <a:lstStyle/>
          <a:p>
            <a:fld id="{006E85C0-A425-47F7-AC6E-465AD120CC66}" type="slidenum">
              <a:rPr lang="en-US" altLang="zh-CN" smtClean="0">
                <a:ea typeface="黑体" pitchFamily="49" charset="-122"/>
              </a:rPr>
              <a:pPr/>
              <a:t>12</a:t>
            </a:fld>
            <a:endParaRPr lang="en-US" altLang="zh-CN" smtClean="0">
              <a:ea typeface="黑体"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a:ln/>
        </p:spPr>
        <p:txBody>
          <a:bodyPr/>
          <a:lstStyle/>
          <a:p>
            <a:r>
              <a:rPr lang="en-US" altLang="zh-CN" smtClean="0">
                <a:ea typeface="黑体" pitchFamily="49" charset="-122"/>
              </a:rPr>
              <a:t>K</a:t>
            </a:r>
            <a:r>
              <a:rPr lang="zh-CN" altLang="en-US" smtClean="0">
                <a:ea typeface="黑体" pitchFamily="49" charset="-122"/>
              </a:rPr>
              <a:t>是类别数，</a:t>
            </a:r>
            <a:r>
              <a:rPr lang="en-US" altLang="zh-CN" smtClean="0">
                <a:ea typeface="黑体" pitchFamily="49" charset="-122"/>
              </a:rPr>
              <a:t>Sj</a:t>
            </a:r>
            <a:r>
              <a:rPr lang="zh-CN" altLang="en-US" smtClean="0">
                <a:ea typeface="黑体" pitchFamily="49" charset="-122"/>
              </a:rPr>
              <a:t>是第</a:t>
            </a:r>
            <a:r>
              <a:rPr lang="en-US" altLang="zh-CN" smtClean="0">
                <a:ea typeface="黑体" pitchFamily="49" charset="-122"/>
              </a:rPr>
              <a:t>j</a:t>
            </a:r>
            <a:r>
              <a:rPr lang="zh-CN" altLang="en-US" smtClean="0">
                <a:ea typeface="黑体" pitchFamily="49" charset="-122"/>
              </a:rPr>
              <a:t>个特征的取值数。</a:t>
            </a:r>
          </a:p>
        </p:txBody>
      </p:sp>
      <p:sp>
        <p:nvSpPr>
          <p:cNvPr id="139268" name="灯片编号占位符 3"/>
          <p:cNvSpPr>
            <a:spLocks noGrp="1"/>
          </p:cNvSpPr>
          <p:nvPr>
            <p:ph type="sldNum" sz="quarter" idx="5"/>
          </p:nvPr>
        </p:nvSpPr>
        <p:spPr>
          <a:noFill/>
        </p:spPr>
        <p:txBody>
          <a:bodyPr/>
          <a:lstStyle/>
          <a:p>
            <a:fld id="{32A3E0B5-C14C-4580-8244-24C317BC7D40}" type="slidenum">
              <a:rPr lang="en-US" altLang="zh-CN" smtClean="0">
                <a:ea typeface="黑体" pitchFamily="49" charset="-122"/>
              </a:rPr>
              <a:pPr/>
              <a:t>16</a:t>
            </a:fld>
            <a:endParaRPr lang="en-US" altLang="zh-CN" smtClean="0">
              <a:ea typeface="黑体" pitchFamily="49"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40292" name="灯片编号占位符 3"/>
          <p:cNvSpPr>
            <a:spLocks noGrp="1"/>
          </p:cNvSpPr>
          <p:nvPr>
            <p:ph type="sldNum" sz="quarter" idx="5"/>
          </p:nvPr>
        </p:nvSpPr>
        <p:spPr>
          <a:noFill/>
        </p:spPr>
        <p:txBody>
          <a:bodyPr/>
          <a:lstStyle/>
          <a:p>
            <a:fld id="{4AB4142A-729A-4184-B24A-7FEFBD28626A}" type="slidenum">
              <a:rPr lang="en-US" altLang="zh-CN" smtClean="0">
                <a:ea typeface="黑体" pitchFamily="49" charset="-122"/>
              </a:rPr>
              <a:pPr/>
              <a:t>20</a:t>
            </a:fld>
            <a:endParaRPr lang="en-US" altLang="zh-CN" smtClean="0">
              <a:ea typeface="黑体"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41316" name="灯片编号占位符 3"/>
          <p:cNvSpPr>
            <a:spLocks noGrp="1"/>
          </p:cNvSpPr>
          <p:nvPr>
            <p:ph type="sldNum" sz="quarter" idx="5"/>
          </p:nvPr>
        </p:nvSpPr>
        <p:spPr>
          <a:noFill/>
        </p:spPr>
        <p:txBody>
          <a:bodyPr/>
          <a:lstStyle/>
          <a:p>
            <a:fld id="{40F404C5-38E5-4766-90F9-46BEC0F1AD05}" type="slidenum">
              <a:rPr lang="en-US" altLang="zh-CN" smtClean="0">
                <a:ea typeface="黑体" pitchFamily="49" charset="-122"/>
              </a:rPr>
              <a:pPr/>
              <a:t>21</a:t>
            </a:fld>
            <a:endParaRPr lang="en-US" altLang="zh-CN" smtClean="0">
              <a:ea typeface="黑体"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35101B3-0010-49BE-8236-66B90211FF04}" type="datetime1">
              <a:rPr lang="en-US" altLang="zh-CN" smtClean="0"/>
              <a:pPr/>
              <a:t>5/7/2017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01D8D0-7646-4D22-887C-459A4F2FEB6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97D574-52BE-4187-8AF7-E201A70CB6DC}" type="datetime1">
              <a:rPr lang="en-US" altLang="zh-CN" smtClean="0"/>
              <a:pPr/>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CC6442-F0BB-4DBA-B030-4A0192701801}" type="datetime1">
              <a:rPr lang="en-US" altLang="zh-CN" smtClean="0"/>
              <a:pPr/>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C00000"/>
                </a:solidFill>
                <a:latin typeface="Times New Roman" pitchFamily="18" charset="0"/>
                <a:cs typeface="Times New Roman" pitchFamily="18"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79694328-A6FB-477A-B9C5-7FEFDBDE1042}" type="datetime1">
              <a:rPr lang="en-US" altLang="zh-CN" smtClean="0"/>
              <a:pPr/>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lvl1pPr>
              <a:buFontTx/>
              <a:buBlip>
                <a:blip r:embed="rId2"/>
              </a:buBlip>
              <a:defRPr/>
            </a:lvl1pPr>
            <a:lvl2pPr>
              <a:buClr>
                <a:srgbClr val="503DDB"/>
              </a:buClr>
              <a:buSzPct val="45000"/>
              <a:buFont typeface="Wingdings" pitchFamily="2" charset="2"/>
              <a:buChar char="q"/>
              <a:defRPr/>
            </a:lvl2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302081" name="Picture 1" descr="E:\resume\logo-tsinghua.jpg"/>
          <p:cNvPicPr>
            <a:picLocks noChangeAspect="1" noChangeArrowheads="1"/>
          </p:cNvPicPr>
          <p:nvPr userDrawn="1"/>
        </p:nvPicPr>
        <p:blipFill>
          <a:blip r:embed="rId3" cstate="print"/>
          <a:srcRect/>
          <a:stretch>
            <a:fillRect/>
          </a:stretch>
        </p:blipFill>
        <p:spPr bwMode="auto">
          <a:xfrm>
            <a:off x="6851560" y="90151"/>
            <a:ext cx="2045531" cy="643813"/>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629C65-C267-4342-9116-A00B6E7C55AD}" type="datetime1">
              <a:rPr lang="en-US" altLang="zh-CN" smtClean="0"/>
              <a:pPr/>
              <a:t>5/7/2017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48BA6D-2268-450C-9E6F-6553A2809D14}" type="datetime1">
              <a:rPr lang="en-US" altLang="zh-CN" smtClean="0"/>
              <a:pPr/>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1976173-FFAF-40B2-BD71-0C474124F5CA}" type="datetime1">
              <a:rPr lang="en-US" altLang="zh-CN" smtClean="0"/>
              <a:pPr/>
              <a:t>5/7/2017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EAAC5F-3C7D-47E2-8137-0D0E13270C17}" type="datetime1">
              <a:rPr lang="en-US" altLang="zh-CN" smtClean="0"/>
              <a:pPr/>
              <a:t>5/7/2017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44C75-2845-4A49-8407-B10E57DDCB66}" type="datetime1">
              <a:rPr lang="en-US" altLang="zh-CN" smtClean="0"/>
              <a:pPr/>
              <a:t>5/7/2017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9D93C6-C0E5-4C94-83B0-EBE524181AA9}" type="datetime1">
              <a:rPr lang="en-US" altLang="zh-CN" smtClean="0"/>
              <a:pPr/>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5A46CFF-7119-486E-A242-14937EB72380}" type="datetime1">
              <a:rPr lang="en-US" altLang="zh-CN" smtClean="0"/>
              <a:pPr/>
              <a:t>5/7/2017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7F057F-A64E-4BDF-9C5A-7B9C1755BBD0}" type="datetime1">
              <a:rPr lang="en-US" altLang="zh-CN" smtClean="0"/>
              <a:pPr/>
              <a:t>5/7/2017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01D8D0-7646-4D22-887C-459A4F2FEB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59.v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60.v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61.v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62.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63.v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oleObject" Target="../embeddings/oleObject101.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65.v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37.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3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oleObject" Target="../embeddings/oleObject52.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oleObject" Target="../embeddings/oleObject54.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oleObject" Target="../embeddings/oleObject55.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57.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oleObject" Target="../embeddings/oleObject5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40.v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42.v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oleObject" Target="../embeddings/oleObject66.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44.v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45.v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oleObject" Target="../embeddings/oleObject72.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oleObject" Target="../embeddings/oleObject74.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oleObject" Target="../embeddings/oleObject75.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 Id="rId9" Type="http://schemas.openxmlformats.org/officeDocument/2006/relationships/oleObject" Target="../embeddings/oleObject82.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22.xml"/><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oleObject" Target="../embeddings/oleObject89.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5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54.v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55.v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56.v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oleObject" Target="../embeddings/oleObject94.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oleObject" Target="../embeddings/oleObject95.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第四章 机器学习</a:t>
            </a:r>
            <a:endParaRPr lang="zh-CN" altLang="en-US" dirty="0"/>
          </a:p>
        </p:txBody>
      </p:sp>
      <p:sp>
        <p:nvSpPr>
          <p:cNvPr id="69635" name="内容占位符 2"/>
          <p:cNvSpPr>
            <a:spLocks noGrp="1"/>
          </p:cNvSpPr>
          <p:nvPr>
            <p:ph idx="1"/>
          </p:nvPr>
        </p:nvSpPr>
        <p:spPr>
          <a:xfrm>
            <a:off x="685800" y="1747838"/>
            <a:ext cx="7772400" cy="4348162"/>
          </a:xfrm>
        </p:spPr>
        <p:txBody>
          <a:bodyPr>
            <a:normAutofit/>
          </a:bodyPr>
          <a:lstStyle/>
          <a:p>
            <a:r>
              <a:rPr lang="zh-CN" altLang="en-US" sz="3200" b="1" dirty="0" smtClean="0"/>
              <a:t>“如果一个系统能够通过执行某个过程改进它的性能，这就是学习”</a:t>
            </a:r>
            <a:r>
              <a:rPr lang="en-US" altLang="zh-CN" sz="3200" b="1" dirty="0" smtClean="0"/>
              <a:t>——</a:t>
            </a:r>
            <a:r>
              <a:rPr lang="zh-CN" altLang="en-US" sz="3200" b="1" dirty="0" smtClean="0"/>
              <a:t>西蒙</a:t>
            </a:r>
            <a:endParaRPr lang="en-US" altLang="zh-CN" sz="3200" b="1" dirty="0" smtClean="0"/>
          </a:p>
          <a:p>
            <a:endParaRPr lang="en-US" altLang="zh-CN" sz="3200" b="1" dirty="0" smtClean="0"/>
          </a:p>
          <a:p>
            <a:r>
              <a:rPr lang="zh-CN" altLang="en-US" sz="3200" b="1" dirty="0" smtClean="0"/>
              <a:t>现在的机器学习方法主要是统计机器学习</a:t>
            </a:r>
            <a:endParaRPr lang="en-US" altLang="zh-CN" sz="3200" b="1" dirty="0" smtClean="0"/>
          </a:p>
          <a:p>
            <a:endParaRPr lang="en-US" altLang="zh-CN" sz="3200" b="1" dirty="0" smtClean="0"/>
          </a:p>
          <a:p>
            <a:r>
              <a:rPr lang="zh-CN" altLang="en-US" sz="3200" b="1" dirty="0" smtClean="0"/>
              <a:t>统计学习就是计算机系统通过运用数据及统计方法提高系统性能的机器学习</a:t>
            </a:r>
          </a:p>
        </p:txBody>
      </p:sp>
      <p:sp>
        <p:nvSpPr>
          <p:cNvPr id="69636" name="灯片编号占位符 3"/>
          <p:cNvSpPr>
            <a:spLocks noGrp="1"/>
          </p:cNvSpPr>
          <p:nvPr>
            <p:ph type="sldNum" sz="quarter" idx="12"/>
          </p:nvPr>
        </p:nvSpPr>
        <p:spPr>
          <a:noFill/>
        </p:spPr>
        <p:txBody>
          <a:bodyPr/>
          <a:lstStyle/>
          <a:p>
            <a:fld id="{DA3E646C-0F32-48D8-88B7-ADD99299751C}" type="slidenum">
              <a:rPr lang="en-US" altLang="zh-CN" smtClean="0">
                <a:ea typeface="黑体" pitchFamily="49" charset="-122"/>
              </a:rPr>
              <a:pPr/>
              <a:t>1</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500" y="609600"/>
            <a:ext cx="8013700" cy="809297"/>
          </a:xfrm>
        </p:spPr>
        <p:txBody>
          <a:bodyPr/>
          <a:lstStyle/>
          <a:p>
            <a:pPr>
              <a:defRPr/>
            </a:pPr>
            <a:r>
              <a:rPr lang="en-US" altLang="zh-CN" dirty="0" smtClean="0"/>
              <a:t>4.1 </a:t>
            </a:r>
            <a:r>
              <a:rPr lang="zh-CN" altLang="en-US" dirty="0" smtClean="0"/>
              <a:t>朴素贝叶斯法（</a:t>
            </a:r>
            <a:r>
              <a:rPr lang="en-US" altLang="zh-CN" dirty="0" smtClean="0"/>
              <a:t>Naïve </a:t>
            </a:r>
            <a:r>
              <a:rPr lang="en-US" altLang="zh-CN" dirty="0" err="1" smtClean="0"/>
              <a:t>Bayes</a:t>
            </a:r>
            <a:r>
              <a:rPr lang="zh-CN" altLang="en-US" dirty="0" smtClean="0"/>
              <a:t>）</a:t>
            </a:r>
            <a:endParaRPr lang="zh-CN" altLang="en-US" dirty="0"/>
          </a:p>
        </p:txBody>
      </p:sp>
      <p:sp>
        <p:nvSpPr>
          <p:cNvPr id="78851" name="内容占位符 2"/>
          <p:cNvSpPr>
            <a:spLocks noGrp="1"/>
          </p:cNvSpPr>
          <p:nvPr>
            <p:ph idx="1"/>
          </p:nvPr>
        </p:nvSpPr>
        <p:spPr>
          <a:xfrm>
            <a:off x="914400" y="1765738"/>
            <a:ext cx="7772400" cy="4254061"/>
          </a:xfrm>
        </p:spPr>
        <p:txBody>
          <a:bodyPr>
            <a:normAutofit/>
          </a:bodyPr>
          <a:lstStyle/>
          <a:p>
            <a:r>
              <a:rPr lang="zh-CN" altLang="en-US" sz="3200" b="1" dirty="0" smtClean="0"/>
              <a:t>朴素贝叶斯法属于一种分类方法，基于特征条件独立假设学习输入</a:t>
            </a:r>
            <a:r>
              <a:rPr lang="en-US" altLang="zh-CN" sz="3200" b="1" dirty="0" smtClean="0"/>
              <a:t>/</a:t>
            </a:r>
            <a:r>
              <a:rPr lang="zh-CN" altLang="en-US" sz="3200" b="1" dirty="0" smtClean="0"/>
              <a:t>输出的联合概率分布，以此为模型，对于给定的输入</a:t>
            </a:r>
            <a:r>
              <a:rPr lang="en-US" altLang="zh-CN" sz="3200" b="1" dirty="0" smtClean="0"/>
              <a:t>x</a:t>
            </a:r>
            <a:r>
              <a:rPr lang="zh-CN" altLang="en-US" sz="3200" b="1" dirty="0" smtClean="0"/>
              <a:t>，利用贝叶斯定理求出后验概率最大的输出</a:t>
            </a:r>
            <a:r>
              <a:rPr lang="en-US" altLang="zh-CN" sz="3200" b="1" dirty="0" smtClean="0"/>
              <a:t>y</a:t>
            </a:r>
            <a:r>
              <a:rPr lang="zh-CN" altLang="en-US" sz="3200" b="1" dirty="0" smtClean="0"/>
              <a:t>。</a:t>
            </a:r>
            <a:endParaRPr lang="en-US" altLang="zh-CN" sz="3200" b="1" dirty="0" smtClean="0"/>
          </a:p>
          <a:p>
            <a:endParaRPr lang="en-US" altLang="zh-CN" sz="3200" b="1" dirty="0" smtClean="0"/>
          </a:p>
          <a:p>
            <a:r>
              <a:rPr lang="zh-CN" altLang="en-US" sz="3200" b="1" dirty="0" smtClean="0"/>
              <a:t>简单有效，是一种常用的机器学习方法</a:t>
            </a:r>
          </a:p>
        </p:txBody>
      </p:sp>
      <p:sp>
        <p:nvSpPr>
          <p:cNvPr id="78852" name="灯片编号占位符 3"/>
          <p:cNvSpPr>
            <a:spLocks noGrp="1"/>
          </p:cNvSpPr>
          <p:nvPr>
            <p:ph type="sldNum" sz="quarter" idx="12"/>
          </p:nvPr>
        </p:nvSpPr>
        <p:spPr>
          <a:noFill/>
        </p:spPr>
        <p:txBody>
          <a:bodyPr/>
          <a:lstStyle/>
          <a:p>
            <a:fld id="{27CAF9C7-F182-48B3-A518-BB8F1B530C3C}" type="slidenum">
              <a:rPr lang="en-US" altLang="zh-CN" smtClean="0">
                <a:ea typeface="黑体" pitchFamily="49" charset="-122"/>
              </a:rPr>
              <a:pPr/>
              <a:t>10</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特征选择</a:t>
            </a:r>
            <a:endParaRPr lang="zh-CN" altLang="en-US" dirty="0"/>
          </a:p>
        </p:txBody>
      </p:sp>
      <p:sp>
        <p:nvSpPr>
          <p:cNvPr id="111619" name="内容占位符 2"/>
          <p:cNvSpPr>
            <a:spLocks noGrp="1"/>
          </p:cNvSpPr>
          <p:nvPr>
            <p:ph idx="1"/>
          </p:nvPr>
        </p:nvSpPr>
        <p:spPr/>
        <p:txBody>
          <a:bodyPr/>
          <a:lstStyle/>
          <a:p>
            <a:r>
              <a:rPr lang="zh-CN" altLang="en-US" sz="3200" b="1" dirty="0" smtClean="0"/>
              <a:t>一个问题中可能有不同的特征，不同的特征具有不同的分类能力，特征选择就是如何选取出那些分类能力强的特征。</a:t>
            </a:r>
            <a:endParaRPr lang="en-US" altLang="zh-CN" sz="3200" b="1" dirty="0" smtClean="0"/>
          </a:p>
          <a:p>
            <a:endParaRPr lang="en-US" altLang="zh-CN" sz="3200" b="1" dirty="0" smtClean="0"/>
          </a:p>
          <a:p>
            <a:r>
              <a:rPr lang="zh-CN" altLang="en-US" sz="3200" b="1" dirty="0" smtClean="0"/>
              <a:t>决策树中一般按照</a:t>
            </a:r>
            <a:r>
              <a:rPr lang="zh-CN" altLang="en-US" sz="3200" b="1" dirty="0" smtClean="0">
                <a:solidFill>
                  <a:srgbClr val="FF0000"/>
                </a:solidFill>
              </a:rPr>
              <a:t>信息增益</a:t>
            </a:r>
            <a:r>
              <a:rPr lang="zh-CN" altLang="en-US" sz="3200" b="1" dirty="0" smtClean="0"/>
              <a:t>选择特征</a:t>
            </a:r>
            <a:endParaRPr lang="en-US" altLang="zh-CN" sz="3200" b="1" dirty="0" smtClean="0"/>
          </a:p>
          <a:p>
            <a:endParaRPr lang="en-US" altLang="zh-CN" sz="3200" b="1" dirty="0" smtClean="0"/>
          </a:p>
          <a:p>
            <a:r>
              <a:rPr lang="zh-CN" altLang="en-US" sz="3200" b="1" dirty="0" smtClean="0"/>
              <a:t>所谓的信息增益就是某个特征</a:t>
            </a:r>
            <a:r>
              <a:rPr lang="en-US" altLang="zh-CN" sz="3200" b="1" dirty="0" smtClean="0"/>
              <a:t>A</a:t>
            </a:r>
            <a:r>
              <a:rPr lang="zh-CN" altLang="en-US" sz="3200" b="1" dirty="0" smtClean="0"/>
              <a:t>对数据集</a:t>
            </a:r>
            <a:r>
              <a:rPr lang="en-US" altLang="zh-CN" sz="3200" b="1" dirty="0" smtClean="0"/>
              <a:t>D</a:t>
            </a:r>
            <a:r>
              <a:rPr lang="zh-CN" altLang="en-US" sz="3200" b="1" dirty="0" smtClean="0"/>
              <a:t>进行分类的不确定性减少的程度</a:t>
            </a:r>
            <a:endParaRPr lang="en-US" altLang="zh-CN" sz="3200" b="1" dirty="0" smtClean="0"/>
          </a:p>
          <a:p>
            <a:endParaRPr lang="zh-CN" altLang="en-US" dirty="0" smtClean="0"/>
          </a:p>
        </p:txBody>
      </p:sp>
      <p:sp>
        <p:nvSpPr>
          <p:cNvPr id="111620" name="灯片编号占位符 3"/>
          <p:cNvSpPr>
            <a:spLocks noGrp="1"/>
          </p:cNvSpPr>
          <p:nvPr>
            <p:ph type="sldNum" sz="quarter" idx="12"/>
          </p:nvPr>
        </p:nvSpPr>
        <p:spPr>
          <a:noFill/>
        </p:spPr>
        <p:txBody>
          <a:bodyPr/>
          <a:lstStyle/>
          <a:p>
            <a:fld id="{DA6DBFE2-34C4-4054-8E55-E4C35D50AD38}" type="slidenum">
              <a:rPr lang="en-US" altLang="zh-CN" smtClean="0">
                <a:ea typeface="黑体" pitchFamily="49" charset="-122"/>
              </a:rPr>
              <a:pPr/>
              <a:t>100</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信息增益</a:t>
            </a:r>
            <a:endParaRPr lang="zh-CN" altLang="en-US" dirty="0"/>
          </a:p>
        </p:txBody>
      </p:sp>
      <p:sp>
        <p:nvSpPr>
          <p:cNvPr id="60420" name="内容占位符 2"/>
          <p:cNvSpPr>
            <a:spLocks noGrp="1"/>
          </p:cNvSpPr>
          <p:nvPr>
            <p:ph idx="1"/>
          </p:nvPr>
        </p:nvSpPr>
        <p:spPr/>
        <p:txBody>
          <a:bodyPr/>
          <a:lstStyle/>
          <a:p>
            <a:endParaRPr lang="zh-CN" altLang="en-US" smtClean="0"/>
          </a:p>
        </p:txBody>
      </p:sp>
      <p:sp>
        <p:nvSpPr>
          <p:cNvPr id="60421" name="灯片编号占位符 3"/>
          <p:cNvSpPr>
            <a:spLocks noGrp="1"/>
          </p:cNvSpPr>
          <p:nvPr>
            <p:ph type="sldNum" sz="quarter" idx="12"/>
          </p:nvPr>
        </p:nvSpPr>
        <p:spPr>
          <a:noFill/>
        </p:spPr>
        <p:txBody>
          <a:bodyPr/>
          <a:lstStyle/>
          <a:p>
            <a:fld id="{A0A0C364-3ED6-4D15-80D5-9337AB6C6044}" type="slidenum">
              <a:rPr lang="en-US" altLang="zh-CN" smtClean="0">
                <a:ea typeface="黑体" pitchFamily="49" charset="-122"/>
              </a:rPr>
              <a:pPr/>
              <a:t>101</a:t>
            </a:fld>
            <a:endParaRPr lang="en-US" altLang="zh-CN" smtClean="0">
              <a:ea typeface="黑体" pitchFamily="49" charset="-122"/>
            </a:endParaRPr>
          </a:p>
        </p:txBody>
      </p:sp>
      <p:graphicFrame>
        <p:nvGraphicFramePr>
          <p:cNvPr id="60418" name="Object 1" descr="羊皮纸"/>
          <p:cNvGraphicFramePr>
            <a:graphicFrameLocks noChangeAspect="1"/>
          </p:cNvGraphicFramePr>
          <p:nvPr/>
        </p:nvGraphicFramePr>
        <p:xfrm>
          <a:off x="290513" y="1946275"/>
          <a:ext cx="8621712" cy="4090988"/>
        </p:xfrm>
        <a:graphic>
          <a:graphicData uri="http://schemas.openxmlformats.org/presentationml/2006/ole">
            <p:oleObj spid="_x0000_s438274" name="公式" r:id="rId3" imgW="3733560" imgH="1803240" progId="Equation.3">
              <p:embed/>
            </p:oleObj>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61444" name="内容占位符 2"/>
          <p:cNvSpPr>
            <a:spLocks noGrp="1"/>
          </p:cNvSpPr>
          <p:nvPr>
            <p:ph idx="1"/>
          </p:nvPr>
        </p:nvSpPr>
        <p:spPr/>
        <p:txBody>
          <a:bodyPr>
            <a:normAutofit/>
          </a:bodyPr>
          <a:lstStyle/>
          <a:p>
            <a:r>
              <a:rPr lang="zh-CN" altLang="en-US" sz="3200" b="1" dirty="0" smtClean="0"/>
              <a:t>特征</a:t>
            </a:r>
            <a:r>
              <a:rPr lang="en-US" altLang="zh-CN" sz="3200" b="1" dirty="0" smtClean="0"/>
              <a:t>A</a:t>
            </a:r>
            <a:r>
              <a:rPr lang="zh-CN" altLang="en-US" sz="3200" b="1" dirty="0" smtClean="0"/>
              <a:t>对数据集</a:t>
            </a:r>
            <a:r>
              <a:rPr lang="en-US" altLang="zh-CN" sz="3200" b="1" dirty="0" smtClean="0"/>
              <a:t>D</a:t>
            </a:r>
            <a:r>
              <a:rPr lang="zh-CN" altLang="en-US" sz="3200" b="1" dirty="0" smtClean="0"/>
              <a:t>的信息增益定义为：</a:t>
            </a:r>
            <a:endParaRPr lang="en-US" altLang="zh-CN" sz="3200" b="1" dirty="0" smtClean="0"/>
          </a:p>
          <a:p>
            <a:endParaRPr lang="en-US" altLang="zh-CN" sz="3200" b="1" dirty="0" smtClean="0"/>
          </a:p>
          <a:p>
            <a:endParaRPr lang="en-US" altLang="zh-CN" sz="3200" b="1" dirty="0" smtClean="0"/>
          </a:p>
          <a:p>
            <a:r>
              <a:rPr lang="zh-CN" altLang="en-US" sz="3200" b="1" dirty="0" smtClean="0"/>
              <a:t>表示特征</a:t>
            </a:r>
            <a:r>
              <a:rPr lang="en-US" altLang="zh-CN" sz="3200" b="1" dirty="0" smtClean="0"/>
              <a:t>A</a:t>
            </a:r>
            <a:r>
              <a:rPr lang="zh-CN" altLang="en-US" sz="3200" b="1" dirty="0" smtClean="0"/>
              <a:t>对数据集</a:t>
            </a:r>
            <a:r>
              <a:rPr lang="en-US" altLang="zh-CN" sz="3200" b="1" dirty="0" smtClean="0"/>
              <a:t>D</a:t>
            </a:r>
            <a:r>
              <a:rPr lang="zh-CN" altLang="en-US" sz="3200" b="1" dirty="0" smtClean="0"/>
              <a:t>的分类的不确定性减少的程度</a:t>
            </a:r>
            <a:endParaRPr lang="en-US" altLang="zh-CN" sz="3200" b="1" dirty="0" smtClean="0"/>
          </a:p>
          <a:p>
            <a:r>
              <a:rPr lang="zh-CN" altLang="en-US" sz="3200" b="1" dirty="0" smtClean="0"/>
              <a:t>信息增益大的特征具有更强的分类能力</a:t>
            </a:r>
          </a:p>
        </p:txBody>
      </p:sp>
      <p:sp>
        <p:nvSpPr>
          <p:cNvPr id="61445" name="灯片编号占位符 3"/>
          <p:cNvSpPr>
            <a:spLocks noGrp="1"/>
          </p:cNvSpPr>
          <p:nvPr>
            <p:ph type="sldNum" sz="quarter" idx="12"/>
          </p:nvPr>
        </p:nvSpPr>
        <p:spPr>
          <a:noFill/>
        </p:spPr>
        <p:txBody>
          <a:bodyPr/>
          <a:lstStyle/>
          <a:p>
            <a:fld id="{10002FE3-1E90-423F-8827-2C69B9D72F83}" type="slidenum">
              <a:rPr lang="en-US" altLang="zh-CN" smtClean="0">
                <a:ea typeface="黑体" pitchFamily="49" charset="-122"/>
              </a:rPr>
              <a:pPr/>
              <a:t>102</a:t>
            </a:fld>
            <a:endParaRPr lang="en-US" altLang="zh-CN" smtClean="0">
              <a:ea typeface="黑体" pitchFamily="49" charset="-122"/>
            </a:endParaRPr>
          </a:p>
        </p:txBody>
      </p:sp>
      <p:graphicFrame>
        <p:nvGraphicFramePr>
          <p:cNvPr id="61442" name="Object 1" descr="羊皮纸"/>
          <p:cNvGraphicFramePr>
            <a:graphicFrameLocks noChangeAspect="1"/>
          </p:cNvGraphicFramePr>
          <p:nvPr/>
        </p:nvGraphicFramePr>
        <p:xfrm>
          <a:off x="1924050" y="2267372"/>
          <a:ext cx="3987800" cy="461963"/>
        </p:xfrm>
        <a:graphic>
          <a:graphicData uri="http://schemas.openxmlformats.org/presentationml/2006/ole">
            <p:oleObj spid="_x0000_s439298" name="公式" r:id="rId3" imgW="1726920" imgH="203040" progId="Equation.3">
              <p:embed/>
            </p:oleObj>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685800" y="851338"/>
            <a:ext cx="7772400" cy="5244662"/>
          </a:xfrm>
        </p:spPr>
        <p:txBody>
          <a:bodyPr/>
          <a:lstStyle/>
          <a:p>
            <a:r>
              <a:rPr lang="zh-CN" altLang="en-US" sz="3200" b="1" dirty="0" smtClean="0"/>
              <a:t>设训练集</a:t>
            </a:r>
            <a:r>
              <a:rPr lang="en-US" altLang="zh-CN" sz="3200" b="1" dirty="0" smtClean="0"/>
              <a:t>D</a:t>
            </a:r>
            <a:r>
              <a:rPr lang="zh-CN" altLang="en-US" sz="3200" b="1" dirty="0" smtClean="0"/>
              <a:t>，</a:t>
            </a:r>
            <a:r>
              <a:rPr lang="en-US" altLang="zh-CN" sz="3200" b="1" dirty="0" smtClean="0"/>
              <a:t>K</a:t>
            </a:r>
            <a:r>
              <a:rPr lang="zh-CN" altLang="en-US" sz="3200" b="1" dirty="0" smtClean="0"/>
              <a:t>个类</a:t>
            </a:r>
            <a:r>
              <a:rPr lang="en-US" altLang="zh-CN" sz="3200" b="1" dirty="0" smtClean="0"/>
              <a:t>C</a:t>
            </a:r>
            <a:r>
              <a:rPr lang="en-US" altLang="zh-CN" sz="3200" b="1" baseline="-25000" dirty="0" smtClean="0"/>
              <a:t>k</a:t>
            </a:r>
            <a:r>
              <a:rPr lang="zh-CN" altLang="en-US" sz="3200" b="1" dirty="0" smtClean="0"/>
              <a:t>，特征</a:t>
            </a:r>
            <a:r>
              <a:rPr lang="en-US" altLang="zh-CN" sz="3200" b="1" dirty="0" smtClean="0"/>
              <a:t>A</a:t>
            </a:r>
            <a:r>
              <a:rPr lang="zh-CN" altLang="en-US" sz="3200" b="1" dirty="0" smtClean="0"/>
              <a:t>有</a:t>
            </a:r>
            <a:r>
              <a:rPr lang="en-US" altLang="zh-CN" sz="3200" b="1" dirty="0" smtClean="0"/>
              <a:t>n</a:t>
            </a:r>
            <a:r>
              <a:rPr lang="zh-CN" altLang="en-US" sz="3200" b="1" dirty="0" smtClean="0"/>
              <a:t>个不同的取值</a:t>
            </a:r>
            <a:r>
              <a:rPr lang="en-US" altLang="zh-CN" sz="3200" b="1" dirty="0" smtClean="0"/>
              <a:t>{</a:t>
            </a:r>
            <a:r>
              <a:rPr lang="en-US" altLang="zh-CN" sz="3200" b="1" dirty="0" err="1" smtClean="0"/>
              <a:t>a</a:t>
            </a:r>
            <a:r>
              <a:rPr lang="en-US" altLang="zh-CN" sz="3200" b="1" baseline="-25000" dirty="0" err="1" smtClean="0"/>
              <a:t>i</a:t>
            </a:r>
            <a:r>
              <a:rPr lang="en-US" altLang="zh-CN" sz="3200" b="1" dirty="0" smtClean="0"/>
              <a:t>,…,a</a:t>
            </a:r>
            <a:r>
              <a:rPr lang="en-US" altLang="zh-CN" sz="3200" b="1" baseline="-25000" dirty="0" smtClean="0"/>
              <a:t>n</a:t>
            </a:r>
            <a:r>
              <a:rPr lang="en-US" altLang="zh-CN" sz="3200" b="1" dirty="0" smtClean="0"/>
              <a:t>}</a:t>
            </a:r>
            <a:r>
              <a:rPr lang="zh-CN" altLang="en-US" sz="3200" b="1" dirty="0" smtClean="0"/>
              <a:t>，</a:t>
            </a:r>
            <a:r>
              <a:rPr lang="en-US" altLang="zh-CN" sz="3200" b="1" dirty="0" smtClean="0"/>
              <a:t>A</a:t>
            </a:r>
            <a:r>
              <a:rPr lang="zh-CN" altLang="en-US" sz="3200" b="1" dirty="0" smtClean="0"/>
              <a:t>的不同取值将</a:t>
            </a:r>
            <a:r>
              <a:rPr lang="en-US" altLang="zh-CN" sz="3200" b="1" dirty="0" smtClean="0"/>
              <a:t>D</a:t>
            </a:r>
            <a:r>
              <a:rPr lang="zh-CN" altLang="en-US" sz="3200" b="1" dirty="0" smtClean="0"/>
              <a:t>划分为</a:t>
            </a:r>
            <a:r>
              <a:rPr lang="en-US" altLang="zh-CN" sz="3200" b="1" dirty="0" smtClean="0"/>
              <a:t>n</a:t>
            </a:r>
            <a:r>
              <a:rPr lang="zh-CN" altLang="en-US" sz="3200" b="1" dirty="0" smtClean="0"/>
              <a:t>个子集</a:t>
            </a:r>
            <a:r>
              <a:rPr lang="en-US" altLang="zh-CN" sz="3200" b="1" dirty="0" smtClean="0"/>
              <a:t>D</a:t>
            </a:r>
            <a:r>
              <a:rPr lang="en-US" altLang="zh-CN" sz="3200" b="1" baseline="-25000" dirty="0" smtClean="0"/>
              <a:t>1</a:t>
            </a:r>
            <a:r>
              <a:rPr lang="en-US" altLang="zh-CN" sz="3200" b="1" dirty="0" smtClean="0"/>
              <a:t>…</a:t>
            </a:r>
            <a:r>
              <a:rPr lang="en-US" altLang="zh-CN" sz="3200" b="1" dirty="0" err="1" smtClean="0"/>
              <a:t>D</a:t>
            </a:r>
            <a:r>
              <a:rPr lang="en-US" altLang="zh-CN" sz="3200" b="1" baseline="-25000" dirty="0" err="1" smtClean="0"/>
              <a:t>n</a:t>
            </a:r>
            <a:r>
              <a:rPr lang="zh-CN" altLang="en-US" sz="3200" b="1" dirty="0" smtClean="0"/>
              <a:t>，</a:t>
            </a:r>
            <a:r>
              <a:rPr lang="en-US" altLang="zh-CN" sz="3200" b="1" dirty="0" smtClean="0"/>
              <a:t>D</a:t>
            </a:r>
            <a:r>
              <a:rPr lang="en-US" altLang="zh-CN" sz="3200" b="1" baseline="-25000" dirty="0" smtClean="0"/>
              <a:t>i</a:t>
            </a:r>
            <a:r>
              <a:rPr lang="zh-CN" altLang="en-US" sz="3200" b="1" dirty="0" smtClean="0"/>
              <a:t>中属于类</a:t>
            </a:r>
            <a:r>
              <a:rPr lang="en-US" altLang="zh-CN" sz="3200" b="1" dirty="0" smtClean="0"/>
              <a:t>C</a:t>
            </a:r>
            <a:r>
              <a:rPr lang="en-US" altLang="zh-CN" sz="3200" b="1" baseline="-25000" dirty="0" smtClean="0"/>
              <a:t>k</a:t>
            </a:r>
            <a:r>
              <a:rPr lang="zh-CN" altLang="en-US" sz="3200" b="1" dirty="0" smtClean="0"/>
              <a:t>的样本的集合为</a:t>
            </a:r>
            <a:r>
              <a:rPr lang="en-US" altLang="zh-CN" sz="3200" b="1" dirty="0" err="1" smtClean="0"/>
              <a:t>D</a:t>
            </a:r>
            <a:r>
              <a:rPr lang="en-US" altLang="zh-CN" sz="3200" b="1" baseline="-25000" dirty="0" err="1" smtClean="0"/>
              <a:t>ik</a:t>
            </a:r>
            <a:r>
              <a:rPr lang="zh-CN" altLang="en-US" sz="3200" b="1" dirty="0" smtClean="0"/>
              <a:t>，</a:t>
            </a:r>
            <a:r>
              <a:rPr lang="en-US" altLang="zh-CN" sz="3200" b="1" dirty="0" smtClean="0"/>
              <a:t>|·|</a:t>
            </a:r>
            <a:r>
              <a:rPr lang="zh-CN" altLang="en-US" sz="3200" b="1" dirty="0" smtClean="0"/>
              <a:t>表示样本个数。</a:t>
            </a:r>
            <a:endParaRPr lang="en-US" altLang="zh-CN" sz="2000" b="1" dirty="0" smtClean="0"/>
          </a:p>
          <a:p>
            <a:r>
              <a:rPr lang="zh-CN" altLang="en-US" sz="3200" b="1" dirty="0" smtClean="0"/>
              <a:t>信息增益计算如下：</a:t>
            </a:r>
            <a:endParaRPr lang="en-US" altLang="zh-CN" sz="3200" b="1" dirty="0" smtClean="0"/>
          </a:p>
          <a:p>
            <a:endParaRPr lang="zh-CN" altLang="en-US" baseline="-25000" dirty="0" smtClean="0"/>
          </a:p>
        </p:txBody>
      </p:sp>
      <p:sp>
        <p:nvSpPr>
          <p:cNvPr id="62468" name="灯片编号占位符 3"/>
          <p:cNvSpPr>
            <a:spLocks noGrp="1"/>
          </p:cNvSpPr>
          <p:nvPr>
            <p:ph type="sldNum" sz="quarter" idx="12"/>
          </p:nvPr>
        </p:nvSpPr>
        <p:spPr>
          <a:noFill/>
        </p:spPr>
        <p:txBody>
          <a:bodyPr/>
          <a:lstStyle/>
          <a:p>
            <a:fld id="{1DD470D1-C934-42CE-B780-58F000CDCE62}" type="slidenum">
              <a:rPr lang="en-US" altLang="zh-CN" smtClean="0">
                <a:ea typeface="黑体" pitchFamily="49" charset="-122"/>
              </a:rPr>
              <a:pPr/>
              <a:t>103</a:t>
            </a:fld>
            <a:endParaRPr lang="en-US" altLang="zh-CN" smtClean="0">
              <a:ea typeface="黑体" pitchFamily="49" charset="-122"/>
            </a:endParaRPr>
          </a:p>
        </p:txBody>
      </p:sp>
      <p:graphicFrame>
        <p:nvGraphicFramePr>
          <p:cNvPr id="62466" name="Object 1" descr="羊皮纸"/>
          <p:cNvGraphicFramePr>
            <a:graphicFrameLocks noChangeAspect="1"/>
          </p:cNvGraphicFramePr>
          <p:nvPr/>
        </p:nvGraphicFramePr>
        <p:xfrm>
          <a:off x="892175" y="3474867"/>
          <a:ext cx="7535863" cy="2714625"/>
        </p:xfrm>
        <a:graphic>
          <a:graphicData uri="http://schemas.openxmlformats.org/presentationml/2006/ole">
            <p:oleObj spid="_x0000_s440322" name="公式" r:id="rId3" imgW="3263760" imgH="1193760" progId="Equation.3">
              <p:embed/>
            </p:oleObj>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决策树的生成</a:t>
            </a:r>
            <a:endParaRPr lang="zh-CN" altLang="en-US" dirty="0"/>
          </a:p>
        </p:txBody>
      </p:sp>
      <p:sp>
        <p:nvSpPr>
          <p:cNvPr id="112643" name="内容占位符 2"/>
          <p:cNvSpPr>
            <a:spLocks noGrp="1"/>
          </p:cNvSpPr>
          <p:nvPr>
            <p:ph idx="1"/>
          </p:nvPr>
        </p:nvSpPr>
        <p:spPr>
          <a:xfrm>
            <a:off x="914400" y="1828800"/>
            <a:ext cx="7772400" cy="4191000"/>
          </a:xfrm>
        </p:spPr>
        <p:txBody>
          <a:bodyPr>
            <a:normAutofit/>
          </a:bodyPr>
          <a:lstStyle/>
          <a:p>
            <a:r>
              <a:rPr lang="zh-CN" altLang="en-US" sz="3200" b="1" dirty="0" smtClean="0"/>
              <a:t>两个常用的算法</a:t>
            </a:r>
            <a:endParaRPr lang="en-US" altLang="zh-CN" sz="3200" b="1" dirty="0" smtClean="0"/>
          </a:p>
          <a:p>
            <a:endParaRPr lang="en-US" altLang="zh-CN" sz="2800" b="1" dirty="0" smtClean="0"/>
          </a:p>
          <a:p>
            <a:r>
              <a:rPr lang="en-US" altLang="zh-CN" sz="3200" b="1" dirty="0" smtClean="0"/>
              <a:t>ID3</a:t>
            </a:r>
          </a:p>
          <a:p>
            <a:pPr lvl="1"/>
            <a:r>
              <a:rPr lang="zh-CN" altLang="en-US" sz="2800" b="1" dirty="0" smtClean="0"/>
              <a:t>一个基本的决策树生成算法</a:t>
            </a:r>
            <a:endParaRPr lang="en-US" altLang="zh-CN" sz="2800" b="1" dirty="0" smtClean="0"/>
          </a:p>
          <a:p>
            <a:r>
              <a:rPr lang="en-US" altLang="zh-CN" sz="3200" b="1" dirty="0" smtClean="0"/>
              <a:t>C4.5</a:t>
            </a:r>
          </a:p>
          <a:p>
            <a:pPr lvl="1"/>
            <a:r>
              <a:rPr lang="zh-CN" altLang="en-US" sz="2800" b="1" dirty="0" smtClean="0"/>
              <a:t>对</a:t>
            </a:r>
            <a:r>
              <a:rPr lang="en-US" altLang="zh-CN" sz="2800" b="1" dirty="0" smtClean="0"/>
              <a:t>ID3</a:t>
            </a:r>
            <a:r>
              <a:rPr lang="zh-CN" altLang="en-US" sz="2800" b="1" dirty="0" smtClean="0"/>
              <a:t>的改进</a:t>
            </a:r>
            <a:endParaRPr lang="en-US" altLang="zh-CN" sz="2800" b="1" dirty="0" smtClean="0"/>
          </a:p>
        </p:txBody>
      </p:sp>
      <p:sp>
        <p:nvSpPr>
          <p:cNvPr id="112644" name="灯片编号占位符 3"/>
          <p:cNvSpPr>
            <a:spLocks noGrp="1"/>
          </p:cNvSpPr>
          <p:nvPr>
            <p:ph type="sldNum" sz="quarter" idx="12"/>
          </p:nvPr>
        </p:nvSpPr>
        <p:spPr>
          <a:noFill/>
        </p:spPr>
        <p:txBody>
          <a:bodyPr/>
          <a:lstStyle/>
          <a:p>
            <a:fld id="{492BC4AD-D109-4007-9CC8-5CD9999DF320}" type="slidenum">
              <a:rPr lang="en-US" altLang="zh-CN" smtClean="0">
                <a:ea typeface="黑体" pitchFamily="49" charset="-122"/>
              </a:rPr>
              <a:pPr/>
              <a:t>104</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ID3</a:t>
            </a:r>
            <a:r>
              <a:rPr lang="zh-CN" altLang="en-US" dirty="0" smtClean="0"/>
              <a:t>算法</a:t>
            </a:r>
            <a:endParaRPr lang="zh-CN" altLang="en-US" dirty="0"/>
          </a:p>
        </p:txBody>
      </p:sp>
      <p:sp>
        <p:nvSpPr>
          <p:cNvPr id="113667" name="内容占位符 2"/>
          <p:cNvSpPr>
            <a:spLocks noGrp="1"/>
          </p:cNvSpPr>
          <p:nvPr>
            <p:ph idx="1"/>
          </p:nvPr>
        </p:nvSpPr>
        <p:spPr>
          <a:xfrm>
            <a:off x="685799" y="1655379"/>
            <a:ext cx="8269015" cy="4440621"/>
          </a:xfrm>
        </p:spPr>
        <p:txBody>
          <a:bodyPr>
            <a:noAutofit/>
          </a:bodyPr>
          <a:lstStyle/>
          <a:p>
            <a:r>
              <a:rPr lang="zh-CN" altLang="en-US" b="1" dirty="0" smtClean="0"/>
              <a:t>输入：训练集</a:t>
            </a:r>
            <a:r>
              <a:rPr lang="en-US" altLang="zh-CN" b="1" dirty="0" smtClean="0"/>
              <a:t>D</a:t>
            </a:r>
            <a:r>
              <a:rPr lang="zh-CN" altLang="en-US" b="1" dirty="0" smtClean="0"/>
              <a:t>，特征集</a:t>
            </a:r>
            <a:r>
              <a:rPr lang="en-US" altLang="zh-CN" b="1" dirty="0" smtClean="0"/>
              <a:t>A</a:t>
            </a:r>
            <a:r>
              <a:rPr lang="zh-CN" altLang="en-US" b="1" dirty="0" smtClean="0"/>
              <a:t>，阈值</a:t>
            </a:r>
            <a:r>
              <a:rPr lang="en-US" altLang="zh-CN" b="1" dirty="0" smtClean="0"/>
              <a:t>e</a:t>
            </a:r>
          </a:p>
          <a:p>
            <a:r>
              <a:rPr lang="zh-CN" altLang="en-US" b="1" dirty="0" smtClean="0"/>
              <a:t>输出：决策树</a:t>
            </a:r>
            <a:r>
              <a:rPr lang="en-US" altLang="zh-CN" b="1" dirty="0" smtClean="0"/>
              <a:t>T</a:t>
            </a:r>
          </a:p>
          <a:p>
            <a:r>
              <a:rPr lang="en-US" altLang="zh-CN" b="1" dirty="0" smtClean="0"/>
              <a:t>1</a:t>
            </a:r>
            <a:r>
              <a:rPr lang="zh-CN" altLang="en-US" b="1" dirty="0" smtClean="0"/>
              <a:t>，若</a:t>
            </a:r>
            <a:r>
              <a:rPr lang="en-US" altLang="zh-CN" b="1" dirty="0" smtClean="0"/>
              <a:t>D</a:t>
            </a:r>
            <a:r>
              <a:rPr lang="zh-CN" altLang="en-US" b="1" dirty="0" smtClean="0"/>
              <a:t>中所有实例属于同一类</a:t>
            </a:r>
            <a:r>
              <a:rPr lang="en-US" altLang="zh-CN" b="1" dirty="0" smtClean="0"/>
              <a:t>C</a:t>
            </a:r>
            <a:r>
              <a:rPr lang="en-US" altLang="zh-CN" b="1" baseline="-25000" dirty="0" smtClean="0"/>
              <a:t>k</a:t>
            </a:r>
            <a:r>
              <a:rPr lang="zh-CN" altLang="en-US" b="1" dirty="0" smtClean="0"/>
              <a:t>，则</a:t>
            </a:r>
            <a:r>
              <a:rPr lang="en-US" altLang="zh-CN" b="1" dirty="0" smtClean="0"/>
              <a:t>T</a:t>
            </a:r>
            <a:r>
              <a:rPr lang="zh-CN" altLang="en-US" b="1" dirty="0" smtClean="0"/>
              <a:t>为单节点树，将</a:t>
            </a:r>
            <a:r>
              <a:rPr lang="en-US" altLang="zh-CN" b="1" dirty="0" smtClean="0"/>
              <a:t>C</a:t>
            </a:r>
            <a:r>
              <a:rPr lang="en-US" altLang="zh-CN" b="1" baseline="-25000" dirty="0" smtClean="0"/>
              <a:t>k</a:t>
            </a:r>
            <a:r>
              <a:rPr lang="zh-CN" altLang="en-US" b="1" dirty="0" smtClean="0"/>
              <a:t>作为该节点的类标记，返回</a:t>
            </a:r>
            <a:r>
              <a:rPr lang="en-US" altLang="zh-CN" b="1" dirty="0" smtClean="0"/>
              <a:t>T</a:t>
            </a:r>
          </a:p>
          <a:p>
            <a:r>
              <a:rPr lang="en-US" altLang="zh-CN" b="1" dirty="0" smtClean="0"/>
              <a:t>2</a:t>
            </a:r>
            <a:r>
              <a:rPr lang="zh-CN" altLang="en-US" b="1" dirty="0" smtClean="0"/>
              <a:t>，若</a:t>
            </a:r>
            <a:r>
              <a:rPr lang="en-US" altLang="zh-CN" b="1" dirty="0" smtClean="0"/>
              <a:t>A</a:t>
            </a:r>
            <a:r>
              <a:rPr lang="zh-CN" altLang="en-US" b="1" dirty="0" smtClean="0"/>
              <a:t>为空，则</a:t>
            </a:r>
            <a:r>
              <a:rPr lang="en-US" altLang="zh-CN" b="1" dirty="0" smtClean="0"/>
              <a:t>T</a:t>
            </a:r>
            <a:r>
              <a:rPr lang="zh-CN" altLang="en-US" b="1" dirty="0" smtClean="0"/>
              <a:t>为单节点树，将</a:t>
            </a:r>
            <a:r>
              <a:rPr lang="en-US" altLang="zh-CN" b="1" dirty="0" smtClean="0"/>
              <a:t>D</a:t>
            </a:r>
            <a:r>
              <a:rPr lang="zh-CN" altLang="en-US" b="1" dirty="0" smtClean="0"/>
              <a:t>中实例数最大的类</a:t>
            </a:r>
            <a:r>
              <a:rPr lang="en-US" altLang="zh-CN" b="1" dirty="0" smtClean="0"/>
              <a:t>C</a:t>
            </a:r>
            <a:r>
              <a:rPr lang="en-US" altLang="zh-CN" b="1" baseline="-25000" dirty="0" smtClean="0"/>
              <a:t>k</a:t>
            </a:r>
            <a:r>
              <a:rPr lang="zh-CN" altLang="en-US" b="1" dirty="0" smtClean="0"/>
              <a:t>作为该节点的类标记，返回</a:t>
            </a:r>
            <a:r>
              <a:rPr lang="en-US" altLang="zh-CN" b="1" dirty="0" smtClean="0"/>
              <a:t>T</a:t>
            </a:r>
          </a:p>
          <a:p>
            <a:r>
              <a:rPr lang="en-US" altLang="zh-CN" b="1" dirty="0" smtClean="0"/>
              <a:t>3</a:t>
            </a:r>
            <a:r>
              <a:rPr lang="zh-CN" altLang="en-US" b="1" dirty="0" smtClean="0"/>
              <a:t>，否则计算</a:t>
            </a:r>
            <a:r>
              <a:rPr lang="en-US" altLang="zh-CN" b="1" dirty="0" smtClean="0"/>
              <a:t>A</a:t>
            </a:r>
            <a:r>
              <a:rPr lang="zh-CN" altLang="en-US" b="1" dirty="0" smtClean="0"/>
              <a:t>中各特征对</a:t>
            </a:r>
            <a:r>
              <a:rPr lang="en-US" altLang="zh-CN" b="1" dirty="0" smtClean="0"/>
              <a:t>D</a:t>
            </a:r>
            <a:r>
              <a:rPr lang="zh-CN" altLang="en-US" b="1" dirty="0" smtClean="0"/>
              <a:t>的信息增益，选择信息最大的特征</a:t>
            </a:r>
            <a:r>
              <a:rPr lang="en-US" altLang="zh-CN" b="1" dirty="0" smtClean="0"/>
              <a:t>A</a:t>
            </a:r>
            <a:r>
              <a:rPr lang="en-US" altLang="zh-CN" b="1" baseline="-25000" dirty="0" smtClean="0"/>
              <a:t>g</a:t>
            </a:r>
          </a:p>
          <a:p>
            <a:r>
              <a:rPr lang="en-US" altLang="zh-CN" b="1" dirty="0" smtClean="0"/>
              <a:t>4</a:t>
            </a:r>
            <a:r>
              <a:rPr lang="zh-CN" altLang="en-US" b="1" dirty="0" smtClean="0"/>
              <a:t>，如果</a:t>
            </a:r>
            <a:r>
              <a:rPr lang="en-US" altLang="zh-CN" b="1" dirty="0" smtClean="0"/>
              <a:t>A</a:t>
            </a:r>
            <a:r>
              <a:rPr lang="en-US" altLang="zh-CN" b="1" baseline="-25000" dirty="0" smtClean="0"/>
              <a:t>g</a:t>
            </a:r>
            <a:r>
              <a:rPr lang="zh-CN" altLang="en-US" b="1" dirty="0" smtClean="0"/>
              <a:t>的信息增益小于阈值</a:t>
            </a:r>
            <a:r>
              <a:rPr lang="en-US" altLang="zh-CN" b="1" dirty="0" smtClean="0"/>
              <a:t>e</a:t>
            </a:r>
            <a:r>
              <a:rPr lang="zh-CN" altLang="en-US" b="1" dirty="0" smtClean="0"/>
              <a:t>，则置</a:t>
            </a:r>
            <a:r>
              <a:rPr lang="en-US" altLang="zh-CN" b="1" dirty="0" smtClean="0"/>
              <a:t>T</a:t>
            </a:r>
            <a:r>
              <a:rPr lang="zh-CN" altLang="en-US" b="1" dirty="0" smtClean="0"/>
              <a:t>为单节点树，将</a:t>
            </a:r>
            <a:r>
              <a:rPr lang="en-US" altLang="zh-CN" b="1" dirty="0" smtClean="0"/>
              <a:t>D</a:t>
            </a:r>
            <a:r>
              <a:rPr lang="zh-CN" altLang="en-US" b="1" dirty="0" smtClean="0"/>
              <a:t>中实例数最大的类</a:t>
            </a:r>
            <a:r>
              <a:rPr lang="en-US" altLang="zh-CN" b="1" dirty="0" smtClean="0"/>
              <a:t>C</a:t>
            </a:r>
            <a:r>
              <a:rPr lang="en-US" altLang="zh-CN" b="1" baseline="-25000" dirty="0" smtClean="0"/>
              <a:t>k</a:t>
            </a:r>
            <a:r>
              <a:rPr lang="zh-CN" altLang="en-US" b="1" dirty="0" smtClean="0"/>
              <a:t>作为该节点的类标记，返回</a:t>
            </a:r>
            <a:r>
              <a:rPr lang="en-US" altLang="zh-CN" b="1" dirty="0" smtClean="0"/>
              <a:t>T</a:t>
            </a:r>
            <a:endParaRPr lang="zh-CN" altLang="en-US" b="1" dirty="0" smtClean="0"/>
          </a:p>
        </p:txBody>
      </p:sp>
      <p:sp>
        <p:nvSpPr>
          <p:cNvPr id="113668" name="灯片编号占位符 3"/>
          <p:cNvSpPr>
            <a:spLocks noGrp="1"/>
          </p:cNvSpPr>
          <p:nvPr>
            <p:ph type="sldNum" sz="quarter" idx="12"/>
          </p:nvPr>
        </p:nvSpPr>
        <p:spPr>
          <a:noFill/>
        </p:spPr>
        <p:txBody>
          <a:bodyPr/>
          <a:lstStyle/>
          <a:p>
            <a:fld id="{4B3868FD-877C-4777-A301-AF2354B4D152}" type="slidenum">
              <a:rPr lang="en-US" altLang="zh-CN" smtClean="0">
                <a:ea typeface="黑体" pitchFamily="49" charset="-122"/>
              </a:rPr>
              <a:pPr/>
              <a:t>105</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4691" name="内容占位符 2"/>
          <p:cNvSpPr>
            <a:spLocks noGrp="1"/>
          </p:cNvSpPr>
          <p:nvPr>
            <p:ph idx="1"/>
          </p:nvPr>
        </p:nvSpPr>
        <p:spPr/>
        <p:txBody>
          <a:bodyPr>
            <a:normAutofit/>
          </a:bodyPr>
          <a:lstStyle/>
          <a:p>
            <a:r>
              <a:rPr lang="en-US" altLang="zh-CN" b="1" dirty="0" smtClean="0"/>
              <a:t>5</a:t>
            </a:r>
            <a:r>
              <a:rPr lang="zh-CN" altLang="en-US" b="1" dirty="0" smtClean="0"/>
              <a:t>，否则对</a:t>
            </a:r>
            <a:r>
              <a:rPr lang="en-US" altLang="zh-CN" b="1" dirty="0" smtClean="0"/>
              <a:t>A</a:t>
            </a:r>
            <a:r>
              <a:rPr lang="en-US" altLang="zh-CN" b="1" baseline="-25000" dirty="0" smtClean="0"/>
              <a:t>g</a:t>
            </a:r>
            <a:r>
              <a:rPr lang="zh-CN" altLang="en-US" b="1" dirty="0" smtClean="0"/>
              <a:t>的每一可能值</a:t>
            </a:r>
            <a:r>
              <a:rPr lang="en-US" altLang="zh-CN" b="1" dirty="0" err="1" smtClean="0"/>
              <a:t>a</a:t>
            </a:r>
            <a:r>
              <a:rPr lang="en-US" altLang="zh-CN" b="1" baseline="-25000" dirty="0" err="1" smtClean="0"/>
              <a:t>i</a:t>
            </a:r>
            <a:r>
              <a:rPr lang="zh-CN" altLang="en-US" b="1" dirty="0" smtClean="0"/>
              <a:t>，依</a:t>
            </a:r>
            <a:r>
              <a:rPr lang="en-US" altLang="zh-CN" b="1" dirty="0" smtClean="0"/>
              <a:t>A</a:t>
            </a:r>
            <a:r>
              <a:rPr lang="en-US" altLang="zh-CN" b="1" baseline="-25000" dirty="0" smtClean="0"/>
              <a:t>g</a:t>
            </a:r>
            <a:r>
              <a:rPr lang="en-US" altLang="zh-CN" b="1" dirty="0" smtClean="0"/>
              <a:t>=</a:t>
            </a:r>
            <a:r>
              <a:rPr lang="en-US" altLang="zh-CN" b="1" dirty="0" err="1" smtClean="0"/>
              <a:t>a</a:t>
            </a:r>
            <a:r>
              <a:rPr lang="en-US" altLang="zh-CN" b="1" baseline="-25000" dirty="0" err="1" smtClean="0"/>
              <a:t>i</a:t>
            </a:r>
            <a:r>
              <a:rPr lang="zh-CN" altLang="en-US" b="1" dirty="0" smtClean="0"/>
              <a:t>将</a:t>
            </a:r>
            <a:r>
              <a:rPr lang="en-US" altLang="zh-CN" b="1" dirty="0" smtClean="0"/>
              <a:t>D</a:t>
            </a:r>
            <a:r>
              <a:rPr lang="zh-CN" altLang="en-US" b="1" dirty="0" smtClean="0"/>
              <a:t>分割为若干子集</a:t>
            </a:r>
            <a:r>
              <a:rPr lang="en-US" altLang="zh-CN" b="1" dirty="0" smtClean="0"/>
              <a:t>D</a:t>
            </a:r>
            <a:r>
              <a:rPr lang="en-US" altLang="zh-CN" b="1" baseline="-25000" dirty="0" smtClean="0"/>
              <a:t>i</a:t>
            </a:r>
            <a:r>
              <a:rPr lang="zh-CN" altLang="en-US" b="1" dirty="0" smtClean="0"/>
              <a:t>，作为</a:t>
            </a:r>
            <a:r>
              <a:rPr lang="en-US" altLang="zh-CN" b="1" dirty="0" smtClean="0"/>
              <a:t>D</a:t>
            </a:r>
            <a:r>
              <a:rPr lang="zh-CN" altLang="en-US" b="1" dirty="0" smtClean="0"/>
              <a:t>的子节点</a:t>
            </a:r>
            <a:endParaRPr lang="en-US" altLang="zh-CN" b="1" dirty="0" smtClean="0"/>
          </a:p>
          <a:p>
            <a:r>
              <a:rPr lang="en-US" altLang="zh-CN" b="1" dirty="0" smtClean="0"/>
              <a:t>6</a:t>
            </a:r>
            <a:r>
              <a:rPr lang="zh-CN" altLang="en-US" b="1" dirty="0" smtClean="0"/>
              <a:t>，对于</a:t>
            </a:r>
            <a:r>
              <a:rPr lang="en-US" altLang="zh-CN" b="1" dirty="0" smtClean="0"/>
              <a:t>D</a:t>
            </a:r>
            <a:r>
              <a:rPr lang="zh-CN" altLang="en-US" b="1" dirty="0" smtClean="0"/>
              <a:t>的每个子节点</a:t>
            </a:r>
            <a:r>
              <a:rPr lang="en-US" altLang="zh-CN" b="1" dirty="0" smtClean="0"/>
              <a:t>D</a:t>
            </a:r>
            <a:r>
              <a:rPr lang="en-US" altLang="zh-CN" b="1" baseline="-25000" dirty="0" smtClean="0"/>
              <a:t>i</a:t>
            </a:r>
            <a:r>
              <a:rPr lang="zh-CN" altLang="en-US" b="1" dirty="0" smtClean="0"/>
              <a:t>，如果</a:t>
            </a:r>
            <a:r>
              <a:rPr lang="en-US" altLang="zh-CN" b="1" dirty="0" smtClean="0"/>
              <a:t>D</a:t>
            </a:r>
            <a:r>
              <a:rPr lang="en-US" altLang="zh-CN" b="1" baseline="-25000" dirty="0" smtClean="0"/>
              <a:t>i</a:t>
            </a:r>
            <a:r>
              <a:rPr lang="zh-CN" altLang="en-US" b="1" dirty="0" smtClean="0"/>
              <a:t>为空，则将</a:t>
            </a:r>
            <a:r>
              <a:rPr lang="en-US" altLang="zh-CN" b="1" dirty="0" smtClean="0"/>
              <a:t>D</a:t>
            </a:r>
            <a:r>
              <a:rPr lang="zh-CN" altLang="en-US" b="1" dirty="0" smtClean="0"/>
              <a:t>中实例最大的类作为标记，构建子节点</a:t>
            </a:r>
            <a:endParaRPr lang="en-US" altLang="zh-CN" b="1" dirty="0" smtClean="0"/>
          </a:p>
          <a:p>
            <a:r>
              <a:rPr lang="en-US" altLang="zh-CN" b="1" dirty="0" smtClean="0"/>
              <a:t>7</a:t>
            </a:r>
            <a:r>
              <a:rPr lang="zh-CN" altLang="en-US" b="1" dirty="0" smtClean="0"/>
              <a:t>，否则以</a:t>
            </a:r>
            <a:r>
              <a:rPr lang="en-US" altLang="zh-CN" b="1" dirty="0" smtClean="0"/>
              <a:t>D</a:t>
            </a:r>
            <a:r>
              <a:rPr lang="en-US" altLang="zh-CN" b="1" baseline="-25000" dirty="0" smtClean="0"/>
              <a:t>i</a:t>
            </a:r>
            <a:r>
              <a:rPr lang="zh-CN" altLang="en-US" b="1" dirty="0" smtClean="0"/>
              <a:t>为训练集，以</a:t>
            </a:r>
            <a:r>
              <a:rPr lang="en-US" altLang="zh-CN" b="1" dirty="0" smtClean="0"/>
              <a:t>A-{A</a:t>
            </a:r>
            <a:r>
              <a:rPr lang="en-US" altLang="zh-CN" b="1" baseline="-25000" dirty="0" smtClean="0"/>
              <a:t>g</a:t>
            </a:r>
            <a:r>
              <a:rPr lang="en-US" altLang="zh-CN" b="1" dirty="0" smtClean="0"/>
              <a:t>}</a:t>
            </a:r>
            <a:r>
              <a:rPr lang="zh-CN" altLang="en-US" b="1" dirty="0" smtClean="0"/>
              <a:t>为特征集，递归地调用步</a:t>
            </a:r>
            <a:r>
              <a:rPr lang="en-US" altLang="zh-CN" b="1" dirty="0" smtClean="0"/>
              <a:t>1~</a:t>
            </a:r>
            <a:r>
              <a:rPr lang="zh-CN" altLang="en-US" b="1" dirty="0" smtClean="0"/>
              <a:t>步</a:t>
            </a:r>
            <a:r>
              <a:rPr lang="en-US" altLang="zh-CN" b="1" dirty="0" smtClean="0"/>
              <a:t>6</a:t>
            </a:r>
            <a:r>
              <a:rPr lang="zh-CN" altLang="en-US" b="1" dirty="0" smtClean="0"/>
              <a:t>，得到子树</a:t>
            </a:r>
            <a:r>
              <a:rPr lang="en-US" altLang="zh-CN" b="1" dirty="0" smtClean="0"/>
              <a:t>T</a:t>
            </a:r>
            <a:r>
              <a:rPr lang="en-US" altLang="zh-CN" b="1" baseline="-25000" dirty="0" smtClean="0"/>
              <a:t>i</a:t>
            </a:r>
            <a:r>
              <a:rPr lang="zh-CN" altLang="en-US" b="1" dirty="0" smtClean="0"/>
              <a:t>，返回</a:t>
            </a:r>
            <a:r>
              <a:rPr lang="en-US" altLang="zh-CN" b="1" dirty="0" smtClean="0"/>
              <a:t>T</a:t>
            </a:r>
            <a:r>
              <a:rPr lang="en-US" altLang="zh-CN" b="1" baseline="-25000" dirty="0" smtClean="0"/>
              <a:t>i</a:t>
            </a:r>
            <a:endParaRPr lang="en-US" altLang="zh-CN" b="1" dirty="0" smtClean="0"/>
          </a:p>
          <a:p>
            <a:endParaRPr lang="zh-CN" altLang="en-US" b="1" baseline="-25000" dirty="0" smtClean="0"/>
          </a:p>
        </p:txBody>
      </p:sp>
      <p:sp>
        <p:nvSpPr>
          <p:cNvPr id="114692" name="灯片编号占位符 3"/>
          <p:cNvSpPr>
            <a:spLocks noGrp="1"/>
          </p:cNvSpPr>
          <p:nvPr>
            <p:ph type="sldNum" sz="quarter" idx="12"/>
          </p:nvPr>
        </p:nvSpPr>
        <p:spPr>
          <a:noFill/>
        </p:spPr>
        <p:txBody>
          <a:bodyPr/>
          <a:lstStyle/>
          <a:p>
            <a:fld id="{BF6AC9C6-7B64-4707-B9DC-D41948C49379}" type="slidenum">
              <a:rPr lang="en-US" altLang="zh-CN" smtClean="0">
                <a:ea typeface="黑体" pitchFamily="49" charset="-122"/>
              </a:rPr>
              <a:pPr/>
              <a:t>106</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5715" name="内容占位符 2"/>
          <p:cNvSpPr>
            <a:spLocks noGrp="1"/>
          </p:cNvSpPr>
          <p:nvPr>
            <p:ph idx="1"/>
          </p:nvPr>
        </p:nvSpPr>
        <p:spPr/>
        <p:txBody>
          <a:bodyPr>
            <a:normAutofit/>
          </a:bodyPr>
          <a:lstStyle/>
          <a:p>
            <a:r>
              <a:rPr lang="zh-CN" altLang="en-US" sz="3200" b="1" dirty="0" smtClean="0"/>
              <a:t>例：贷款申请样本如下表所示，试用</a:t>
            </a:r>
            <a:r>
              <a:rPr lang="en-US" altLang="zh-CN" sz="3200" b="1" dirty="0" smtClean="0"/>
              <a:t>ID3</a:t>
            </a:r>
            <a:r>
              <a:rPr lang="zh-CN" altLang="en-US" sz="3200" b="1" dirty="0" smtClean="0"/>
              <a:t>算法构建决策树。</a:t>
            </a:r>
          </a:p>
        </p:txBody>
      </p:sp>
      <p:sp>
        <p:nvSpPr>
          <p:cNvPr id="115716" name="灯片编号占位符 3"/>
          <p:cNvSpPr>
            <a:spLocks noGrp="1"/>
          </p:cNvSpPr>
          <p:nvPr>
            <p:ph type="sldNum" sz="quarter" idx="12"/>
          </p:nvPr>
        </p:nvSpPr>
        <p:spPr>
          <a:noFill/>
        </p:spPr>
        <p:txBody>
          <a:bodyPr/>
          <a:lstStyle/>
          <a:p>
            <a:fld id="{7067FA86-DFAD-470F-A47C-CD09FA3364ED}" type="slidenum">
              <a:rPr lang="en-US" altLang="zh-CN" smtClean="0">
                <a:ea typeface="黑体" pitchFamily="49" charset="-122"/>
              </a:rPr>
              <a:pPr/>
              <a:t>107</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p:spPr>
        <p:txBody>
          <a:bodyPr/>
          <a:lstStyle/>
          <a:p>
            <a:fld id="{818FCF74-8801-41CA-81AB-CC28E42ABA61}" type="slidenum">
              <a:rPr lang="en-US" altLang="zh-CN" smtClean="0">
                <a:ea typeface="黑体" pitchFamily="49" charset="-122"/>
              </a:rPr>
              <a:pPr/>
              <a:t>108</a:t>
            </a:fld>
            <a:endParaRPr lang="en-US" altLang="zh-CN" smtClean="0">
              <a:ea typeface="黑体" pitchFamily="49" charset="-122"/>
            </a:endParaRPr>
          </a:p>
        </p:txBody>
      </p:sp>
      <p:graphicFrame>
        <p:nvGraphicFramePr>
          <p:cNvPr id="6" name="表格 5"/>
          <p:cNvGraphicFramePr>
            <a:graphicFrameLocks noGrp="1"/>
          </p:cNvGraphicFramePr>
          <p:nvPr/>
        </p:nvGraphicFramePr>
        <p:xfrm>
          <a:off x="347663" y="373063"/>
          <a:ext cx="8244114" cy="5996213"/>
        </p:xfrm>
        <a:graphic>
          <a:graphicData uri="http://schemas.openxmlformats.org/drawingml/2006/table">
            <a:tbl>
              <a:tblPr firstRow="1" bandRow="1">
                <a:tableStyleId>{073A0DAA-6AF3-43AB-8588-CEC1D06C72B9}</a:tableStyleId>
              </a:tblPr>
              <a:tblGrid>
                <a:gridCol w="1374019"/>
                <a:gridCol w="1374019"/>
                <a:gridCol w="1374019"/>
                <a:gridCol w="1374019"/>
                <a:gridCol w="1529518"/>
                <a:gridCol w="1218520"/>
              </a:tblGrid>
              <a:tr h="369479">
                <a:tc>
                  <a:txBody>
                    <a:bodyPr/>
                    <a:lstStyle/>
                    <a:p>
                      <a:r>
                        <a:rPr lang="en-US" altLang="zh-CN" dirty="0" smtClean="0"/>
                        <a:t>ID</a:t>
                      </a:r>
                      <a:endParaRPr lang="zh-CN" altLang="en-US" dirty="0"/>
                    </a:p>
                  </a:txBody>
                  <a:tcPr/>
                </a:tc>
                <a:tc>
                  <a:txBody>
                    <a:bodyPr/>
                    <a:lstStyle/>
                    <a:p>
                      <a:r>
                        <a:rPr lang="zh-CN" altLang="en-US" dirty="0" smtClean="0"/>
                        <a:t>年龄</a:t>
                      </a:r>
                      <a:r>
                        <a:rPr lang="en-US" altLang="zh-CN" baseline="0" dirty="0" smtClean="0"/>
                        <a:t> A1</a:t>
                      </a:r>
                      <a:endParaRPr lang="zh-CN" altLang="en-US" dirty="0"/>
                    </a:p>
                  </a:txBody>
                  <a:tcPr/>
                </a:tc>
                <a:tc>
                  <a:txBody>
                    <a:bodyPr/>
                    <a:lstStyle/>
                    <a:p>
                      <a:r>
                        <a:rPr lang="zh-CN" altLang="en-US" dirty="0" smtClean="0"/>
                        <a:t>有工作 </a:t>
                      </a:r>
                      <a:r>
                        <a:rPr lang="en-US" altLang="zh-CN" dirty="0" smtClean="0"/>
                        <a:t>A2</a:t>
                      </a:r>
                      <a:endParaRPr lang="zh-CN" altLang="en-US" dirty="0"/>
                    </a:p>
                  </a:txBody>
                  <a:tcPr/>
                </a:tc>
                <a:tc>
                  <a:txBody>
                    <a:bodyPr/>
                    <a:lstStyle/>
                    <a:p>
                      <a:r>
                        <a:rPr lang="zh-CN" altLang="en-US" dirty="0" smtClean="0"/>
                        <a:t>有房子 </a:t>
                      </a:r>
                      <a:r>
                        <a:rPr lang="en-US" altLang="zh-CN" dirty="0" smtClean="0"/>
                        <a:t>A3</a:t>
                      </a:r>
                      <a:endParaRPr lang="zh-CN" altLang="en-US" dirty="0"/>
                    </a:p>
                  </a:txBody>
                  <a:tcPr/>
                </a:tc>
                <a:tc>
                  <a:txBody>
                    <a:bodyPr/>
                    <a:lstStyle/>
                    <a:p>
                      <a:r>
                        <a:rPr lang="zh-CN" altLang="en-US" dirty="0" smtClean="0"/>
                        <a:t>信贷情况 </a:t>
                      </a:r>
                      <a:r>
                        <a:rPr lang="en-US" altLang="zh-CN" dirty="0" smtClean="0"/>
                        <a:t>A4</a:t>
                      </a:r>
                      <a:endParaRPr lang="zh-CN" altLang="en-US" dirty="0"/>
                    </a:p>
                  </a:txBody>
                  <a:tcPr/>
                </a:tc>
                <a:tc>
                  <a:txBody>
                    <a:bodyPr/>
                    <a:lstStyle/>
                    <a:p>
                      <a:r>
                        <a:rPr lang="zh-CN" altLang="en-US" dirty="0" smtClean="0"/>
                        <a:t>类别</a:t>
                      </a:r>
                      <a:endParaRPr lang="zh-CN" altLang="en-US" dirty="0"/>
                    </a:p>
                  </a:txBody>
                  <a:tcPr/>
                </a:tc>
              </a:tr>
              <a:tr h="369479">
                <a:tc>
                  <a:txBody>
                    <a:bodyPr/>
                    <a:lstStyle/>
                    <a:p>
                      <a:r>
                        <a:rPr lang="en-US" altLang="zh-CN" dirty="0" smtClean="0"/>
                        <a:t>1</a:t>
                      </a:r>
                      <a:endParaRPr lang="zh-CN" altLang="en-US" dirty="0"/>
                    </a:p>
                  </a:txBody>
                  <a:tcPr/>
                </a:tc>
                <a:tc>
                  <a:txBody>
                    <a:bodyPr/>
                    <a:lstStyle/>
                    <a:p>
                      <a:r>
                        <a:rPr lang="zh-CN" altLang="en-US" dirty="0" smtClean="0"/>
                        <a:t>青年</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一般</a:t>
                      </a:r>
                      <a:endParaRPr lang="zh-CN" altLang="en-US" dirty="0"/>
                    </a:p>
                  </a:txBody>
                  <a:tcPr/>
                </a:tc>
                <a:tc>
                  <a:txBody>
                    <a:bodyPr/>
                    <a:lstStyle/>
                    <a:p>
                      <a:r>
                        <a:rPr lang="zh-CN" altLang="en-US" dirty="0" smtClean="0"/>
                        <a:t>否</a:t>
                      </a:r>
                      <a:endParaRPr lang="zh-CN" altLang="en-US" dirty="0"/>
                    </a:p>
                  </a:txBody>
                  <a:tcPr/>
                </a:tc>
              </a:tr>
              <a:tr h="369479">
                <a:tc>
                  <a:txBody>
                    <a:bodyPr/>
                    <a:lstStyle/>
                    <a:p>
                      <a:r>
                        <a:rPr lang="en-US" altLang="zh-CN" dirty="0" smtClean="0"/>
                        <a:t>2</a:t>
                      </a:r>
                      <a:endParaRPr lang="zh-CN" altLang="en-US" dirty="0"/>
                    </a:p>
                  </a:txBody>
                  <a:tcPr/>
                </a:tc>
                <a:tc>
                  <a:txBody>
                    <a:bodyPr/>
                    <a:lstStyle/>
                    <a:p>
                      <a:r>
                        <a:rPr lang="zh-CN" altLang="en-US" dirty="0" smtClean="0"/>
                        <a:t>青年</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否</a:t>
                      </a:r>
                      <a:endParaRPr lang="zh-CN" altLang="en-US" dirty="0"/>
                    </a:p>
                  </a:txBody>
                  <a:tcPr/>
                </a:tc>
              </a:tr>
              <a:tr h="369479">
                <a:tc>
                  <a:txBody>
                    <a:bodyPr/>
                    <a:lstStyle/>
                    <a:p>
                      <a:r>
                        <a:rPr lang="en-US" altLang="zh-CN" dirty="0" smtClean="0"/>
                        <a:t>3</a:t>
                      </a:r>
                      <a:endParaRPr lang="zh-CN" altLang="en-US" dirty="0"/>
                    </a:p>
                  </a:txBody>
                  <a:tcPr/>
                </a:tc>
                <a:tc>
                  <a:txBody>
                    <a:bodyPr/>
                    <a:lstStyle/>
                    <a:p>
                      <a:r>
                        <a:rPr lang="zh-CN" altLang="en-US" dirty="0" smtClean="0"/>
                        <a:t>青年</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是</a:t>
                      </a:r>
                      <a:endParaRPr lang="zh-CN" altLang="en-US" dirty="0"/>
                    </a:p>
                  </a:txBody>
                  <a:tcPr/>
                </a:tc>
              </a:tr>
              <a:tr h="369479">
                <a:tc>
                  <a:txBody>
                    <a:bodyPr/>
                    <a:lstStyle/>
                    <a:p>
                      <a:r>
                        <a:rPr lang="en-US" altLang="zh-CN" dirty="0" smtClean="0"/>
                        <a:t>4</a:t>
                      </a:r>
                      <a:endParaRPr lang="zh-CN" altLang="en-US" dirty="0"/>
                    </a:p>
                  </a:txBody>
                  <a:tcPr/>
                </a:tc>
                <a:tc>
                  <a:txBody>
                    <a:bodyPr/>
                    <a:lstStyle/>
                    <a:p>
                      <a:r>
                        <a:rPr lang="zh-CN" altLang="en-US" dirty="0" smtClean="0"/>
                        <a:t>青年</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一般</a:t>
                      </a:r>
                      <a:endParaRPr lang="zh-CN" altLang="en-US" dirty="0"/>
                    </a:p>
                  </a:txBody>
                  <a:tcPr/>
                </a:tc>
                <a:tc>
                  <a:txBody>
                    <a:bodyPr/>
                    <a:lstStyle/>
                    <a:p>
                      <a:r>
                        <a:rPr lang="zh-CN" altLang="en-US" dirty="0" smtClean="0"/>
                        <a:t>是</a:t>
                      </a:r>
                      <a:endParaRPr lang="zh-CN" altLang="en-US" dirty="0"/>
                    </a:p>
                  </a:txBody>
                  <a:tcPr/>
                </a:tc>
              </a:tr>
              <a:tr h="369479">
                <a:tc>
                  <a:txBody>
                    <a:bodyPr/>
                    <a:lstStyle/>
                    <a:p>
                      <a:r>
                        <a:rPr lang="en-US" altLang="zh-CN" dirty="0" smtClean="0"/>
                        <a:t>5</a:t>
                      </a:r>
                      <a:endParaRPr lang="zh-CN" altLang="en-US" dirty="0"/>
                    </a:p>
                  </a:txBody>
                  <a:tcPr/>
                </a:tc>
                <a:tc>
                  <a:txBody>
                    <a:bodyPr/>
                    <a:lstStyle/>
                    <a:p>
                      <a:r>
                        <a:rPr lang="zh-CN" altLang="en-US" dirty="0" smtClean="0"/>
                        <a:t>青年</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一般</a:t>
                      </a:r>
                      <a:endParaRPr lang="zh-CN" altLang="en-US" dirty="0"/>
                    </a:p>
                  </a:txBody>
                  <a:tcPr/>
                </a:tc>
                <a:tc>
                  <a:txBody>
                    <a:bodyPr/>
                    <a:lstStyle/>
                    <a:p>
                      <a:r>
                        <a:rPr lang="zh-CN" altLang="en-US" dirty="0" smtClean="0"/>
                        <a:t>否</a:t>
                      </a:r>
                      <a:endParaRPr lang="zh-CN" altLang="en-US" dirty="0"/>
                    </a:p>
                  </a:txBody>
                  <a:tcPr/>
                </a:tc>
              </a:tr>
              <a:tr h="369479">
                <a:tc>
                  <a:txBody>
                    <a:bodyPr/>
                    <a:lstStyle/>
                    <a:p>
                      <a:r>
                        <a:rPr lang="en-US" altLang="zh-CN" dirty="0" smtClean="0"/>
                        <a:t>6</a:t>
                      </a:r>
                      <a:endParaRPr lang="zh-CN" altLang="en-US" dirty="0"/>
                    </a:p>
                  </a:txBody>
                  <a:tcPr/>
                </a:tc>
                <a:tc>
                  <a:txBody>
                    <a:bodyPr/>
                    <a:lstStyle/>
                    <a:p>
                      <a:r>
                        <a:rPr lang="zh-CN" altLang="en-US" dirty="0" smtClean="0"/>
                        <a:t>中年</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一般</a:t>
                      </a:r>
                      <a:endParaRPr lang="zh-CN" altLang="en-US" dirty="0"/>
                    </a:p>
                  </a:txBody>
                  <a:tcPr/>
                </a:tc>
                <a:tc>
                  <a:txBody>
                    <a:bodyPr/>
                    <a:lstStyle/>
                    <a:p>
                      <a:r>
                        <a:rPr lang="zh-CN" altLang="en-US" dirty="0" smtClean="0"/>
                        <a:t>否</a:t>
                      </a:r>
                      <a:endParaRPr lang="zh-CN" altLang="en-US" dirty="0"/>
                    </a:p>
                  </a:txBody>
                  <a:tcPr/>
                </a:tc>
              </a:tr>
              <a:tr h="369479">
                <a:tc>
                  <a:txBody>
                    <a:bodyPr/>
                    <a:lstStyle/>
                    <a:p>
                      <a:r>
                        <a:rPr lang="en-US" altLang="zh-CN" dirty="0" smtClean="0"/>
                        <a:t>7</a:t>
                      </a:r>
                      <a:endParaRPr lang="zh-CN" altLang="en-US" dirty="0"/>
                    </a:p>
                  </a:txBody>
                  <a:tcPr/>
                </a:tc>
                <a:tc>
                  <a:txBody>
                    <a:bodyPr/>
                    <a:lstStyle/>
                    <a:p>
                      <a:r>
                        <a:rPr lang="zh-CN" altLang="en-US" dirty="0" smtClean="0"/>
                        <a:t>中年</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否</a:t>
                      </a:r>
                      <a:endParaRPr lang="zh-CN" altLang="en-US" dirty="0"/>
                    </a:p>
                  </a:txBody>
                  <a:tcPr/>
                </a:tc>
              </a:tr>
              <a:tr h="369479">
                <a:tc>
                  <a:txBody>
                    <a:bodyPr/>
                    <a:lstStyle/>
                    <a:p>
                      <a:r>
                        <a:rPr lang="en-US" altLang="zh-CN" dirty="0" smtClean="0"/>
                        <a:t>8</a:t>
                      </a:r>
                      <a:endParaRPr lang="zh-CN" altLang="en-US" dirty="0"/>
                    </a:p>
                  </a:txBody>
                  <a:tcPr/>
                </a:tc>
                <a:tc>
                  <a:txBody>
                    <a:bodyPr/>
                    <a:lstStyle/>
                    <a:p>
                      <a:r>
                        <a:rPr lang="zh-CN" altLang="en-US" dirty="0" smtClean="0"/>
                        <a:t>中年</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是</a:t>
                      </a:r>
                      <a:endParaRPr lang="zh-CN" altLang="en-US" dirty="0"/>
                    </a:p>
                  </a:txBody>
                  <a:tcPr/>
                </a:tc>
              </a:tr>
              <a:tr h="369479">
                <a:tc>
                  <a:txBody>
                    <a:bodyPr/>
                    <a:lstStyle/>
                    <a:p>
                      <a:r>
                        <a:rPr lang="en-US" altLang="zh-CN" dirty="0" smtClean="0"/>
                        <a:t>9</a:t>
                      </a:r>
                      <a:endParaRPr lang="zh-CN" altLang="en-US" dirty="0"/>
                    </a:p>
                  </a:txBody>
                  <a:tcPr/>
                </a:tc>
                <a:tc>
                  <a:txBody>
                    <a:bodyPr/>
                    <a:lstStyle/>
                    <a:p>
                      <a:r>
                        <a:rPr lang="zh-CN" altLang="en-US" dirty="0" smtClean="0"/>
                        <a:t>中年</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非常好</a:t>
                      </a:r>
                      <a:endParaRPr lang="zh-CN" altLang="en-US" dirty="0"/>
                    </a:p>
                  </a:txBody>
                  <a:tcPr/>
                </a:tc>
                <a:tc>
                  <a:txBody>
                    <a:bodyPr/>
                    <a:lstStyle/>
                    <a:p>
                      <a:r>
                        <a:rPr lang="zh-CN" altLang="en-US" dirty="0" smtClean="0"/>
                        <a:t>是</a:t>
                      </a:r>
                      <a:endParaRPr lang="zh-CN" altLang="en-US" dirty="0"/>
                    </a:p>
                  </a:txBody>
                  <a:tcPr/>
                </a:tc>
              </a:tr>
              <a:tr h="369479">
                <a:tc>
                  <a:txBody>
                    <a:bodyPr/>
                    <a:lstStyle/>
                    <a:p>
                      <a:r>
                        <a:rPr lang="en-US" altLang="zh-CN" dirty="0" smtClean="0"/>
                        <a:t>10</a:t>
                      </a:r>
                      <a:endParaRPr lang="zh-CN" altLang="en-US" dirty="0"/>
                    </a:p>
                  </a:txBody>
                  <a:tcPr/>
                </a:tc>
                <a:tc>
                  <a:txBody>
                    <a:bodyPr/>
                    <a:lstStyle/>
                    <a:p>
                      <a:r>
                        <a:rPr lang="zh-CN" altLang="en-US" dirty="0" smtClean="0"/>
                        <a:t>中年</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非常好</a:t>
                      </a:r>
                      <a:endParaRPr lang="zh-CN" altLang="en-US" dirty="0"/>
                    </a:p>
                  </a:txBody>
                  <a:tcPr/>
                </a:tc>
                <a:tc>
                  <a:txBody>
                    <a:bodyPr/>
                    <a:lstStyle/>
                    <a:p>
                      <a:r>
                        <a:rPr lang="zh-CN" altLang="en-US" dirty="0" smtClean="0"/>
                        <a:t>是</a:t>
                      </a:r>
                      <a:endParaRPr lang="zh-CN" altLang="en-US" dirty="0"/>
                    </a:p>
                  </a:txBody>
                  <a:tcPr/>
                </a:tc>
              </a:tr>
              <a:tr h="454028">
                <a:tc>
                  <a:txBody>
                    <a:bodyPr/>
                    <a:lstStyle/>
                    <a:p>
                      <a:r>
                        <a:rPr lang="en-US" altLang="zh-CN" dirty="0" smtClean="0"/>
                        <a:t>11</a:t>
                      </a:r>
                      <a:endParaRPr lang="zh-CN" altLang="en-US" dirty="0"/>
                    </a:p>
                  </a:txBody>
                  <a:tcPr/>
                </a:tc>
                <a:tc>
                  <a:txBody>
                    <a:bodyPr/>
                    <a:lstStyle/>
                    <a:p>
                      <a:r>
                        <a:rPr lang="zh-CN" altLang="en-US" dirty="0" smtClean="0"/>
                        <a:t>老年</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非常好</a:t>
                      </a:r>
                      <a:endParaRPr lang="zh-CN" altLang="en-US" dirty="0"/>
                    </a:p>
                  </a:txBody>
                  <a:tcPr/>
                </a:tc>
                <a:tc>
                  <a:txBody>
                    <a:bodyPr/>
                    <a:lstStyle/>
                    <a:p>
                      <a:r>
                        <a:rPr lang="zh-CN" altLang="en-US" dirty="0" smtClean="0"/>
                        <a:t>是</a:t>
                      </a:r>
                      <a:endParaRPr lang="zh-CN" altLang="en-US" dirty="0"/>
                    </a:p>
                  </a:txBody>
                  <a:tcPr/>
                </a:tc>
              </a:tr>
              <a:tr h="369479">
                <a:tc>
                  <a:txBody>
                    <a:bodyPr/>
                    <a:lstStyle/>
                    <a:p>
                      <a:r>
                        <a:rPr lang="en-US" altLang="zh-CN" dirty="0" smtClean="0"/>
                        <a:t>12</a:t>
                      </a:r>
                      <a:endParaRPr lang="zh-CN" altLang="en-US" dirty="0"/>
                    </a:p>
                  </a:txBody>
                  <a:tcPr/>
                </a:tc>
                <a:tc>
                  <a:txBody>
                    <a:bodyPr/>
                    <a:lstStyle/>
                    <a:p>
                      <a:r>
                        <a:rPr lang="zh-CN" altLang="en-US" dirty="0" smtClean="0"/>
                        <a:t>老年</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是</a:t>
                      </a:r>
                      <a:endParaRPr lang="zh-CN" altLang="en-US" dirty="0"/>
                    </a:p>
                  </a:txBody>
                  <a:tcPr/>
                </a:tc>
              </a:tr>
              <a:tr h="369479">
                <a:tc>
                  <a:txBody>
                    <a:bodyPr/>
                    <a:lstStyle/>
                    <a:p>
                      <a:r>
                        <a:rPr lang="en-US" altLang="zh-CN" dirty="0" smtClean="0"/>
                        <a:t>13</a:t>
                      </a:r>
                      <a:endParaRPr lang="zh-CN" altLang="en-US" dirty="0"/>
                    </a:p>
                  </a:txBody>
                  <a:tcPr/>
                </a:tc>
                <a:tc>
                  <a:txBody>
                    <a:bodyPr/>
                    <a:lstStyle/>
                    <a:p>
                      <a:r>
                        <a:rPr lang="zh-CN" altLang="en-US" dirty="0" smtClean="0"/>
                        <a:t>老年</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是</a:t>
                      </a:r>
                      <a:endParaRPr lang="zh-CN" altLang="en-US" dirty="0"/>
                    </a:p>
                  </a:txBody>
                  <a:tcPr/>
                </a:tc>
              </a:tr>
              <a:tr h="369479">
                <a:tc>
                  <a:txBody>
                    <a:bodyPr/>
                    <a:lstStyle/>
                    <a:p>
                      <a:r>
                        <a:rPr lang="en-US" altLang="zh-CN" dirty="0" smtClean="0"/>
                        <a:t>14</a:t>
                      </a:r>
                      <a:endParaRPr lang="zh-CN" altLang="en-US" dirty="0"/>
                    </a:p>
                  </a:txBody>
                  <a:tcPr/>
                </a:tc>
                <a:tc>
                  <a:txBody>
                    <a:bodyPr/>
                    <a:lstStyle/>
                    <a:p>
                      <a:r>
                        <a:rPr lang="zh-CN" altLang="en-US" dirty="0" smtClean="0"/>
                        <a:t>老年</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非常好</a:t>
                      </a:r>
                      <a:endParaRPr lang="zh-CN" altLang="en-US" dirty="0"/>
                    </a:p>
                  </a:txBody>
                  <a:tcPr/>
                </a:tc>
                <a:tc>
                  <a:txBody>
                    <a:bodyPr/>
                    <a:lstStyle/>
                    <a:p>
                      <a:r>
                        <a:rPr lang="zh-CN" altLang="en-US" dirty="0" smtClean="0"/>
                        <a:t>是</a:t>
                      </a:r>
                      <a:endParaRPr lang="zh-CN" altLang="en-US" dirty="0"/>
                    </a:p>
                  </a:txBody>
                  <a:tcPr/>
                </a:tc>
              </a:tr>
              <a:tr h="369479">
                <a:tc>
                  <a:txBody>
                    <a:bodyPr/>
                    <a:lstStyle/>
                    <a:p>
                      <a:r>
                        <a:rPr lang="en-US" altLang="zh-CN" dirty="0" smtClean="0"/>
                        <a:t>15</a:t>
                      </a:r>
                      <a:endParaRPr lang="zh-CN" altLang="en-US" dirty="0"/>
                    </a:p>
                  </a:txBody>
                  <a:tcPr/>
                </a:tc>
                <a:tc>
                  <a:txBody>
                    <a:bodyPr/>
                    <a:lstStyle/>
                    <a:p>
                      <a:r>
                        <a:rPr lang="zh-CN" altLang="en-US" dirty="0" smtClean="0"/>
                        <a:t>老年</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一般</a:t>
                      </a:r>
                      <a:endParaRPr lang="zh-CN" altLang="en-US" dirty="0"/>
                    </a:p>
                  </a:txBody>
                  <a:tcPr/>
                </a:tc>
                <a:tc>
                  <a:txBody>
                    <a:bodyPr/>
                    <a:lstStyle/>
                    <a:p>
                      <a:r>
                        <a:rPr lang="zh-CN" altLang="en-US" smtClean="0"/>
                        <a:t>否</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63492" name="内容占位符 2"/>
          <p:cNvSpPr>
            <a:spLocks noGrp="1"/>
          </p:cNvSpPr>
          <p:nvPr>
            <p:ph idx="1"/>
          </p:nvPr>
        </p:nvSpPr>
        <p:spPr/>
        <p:txBody>
          <a:bodyPr/>
          <a:lstStyle/>
          <a:p>
            <a:endParaRPr lang="zh-CN" altLang="en-US" smtClean="0"/>
          </a:p>
        </p:txBody>
      </p:sp>
      <p:sp>
        <p:nvSpPr>
          <p:cNvPr id="63493" name="灯片编号占位符 3"/>
          <p:cNvSpPr>
            <a:spLocks noGrp="1"/>
          </p:cNvSpPr>
          <p:nvPr>
            <p:ph type="sldNum" sz="quarter" idx="12"/>
          </p:nvPr>
        </p:nvSpPr>
        <p:spPr>
          <a:noFill/>
        </p:spPr>
        <p:txBody>
          <a:bodyPr/>
          <a:lstStyle/>
          <a:p>
            <a:fld id="{A5E44D6F-7EF7-4C92-84D8-7B4EEBBD1775}" type="slidenum">
              <a:rPr lang="en-US" altLang="zh-CN" smtClean="0">
                <a:ea typeface="黑体" pitchFamily="49" charset="-122"/>
              </a:rPr>
              <a:pPr/>
              <a:t>109</a:t>
            </a:fld>
            <a:endParaRPr lang="en-US" altLang="zh-CN" smtClean="0">
              <a:ea typeface="黑体" pitchFamily="49" charset="-122"/>
            </a:endParaRPr>
          </a:p>
        </p:txBody>
      </p:sp>
      <p:graphicFrame>
        <p:nvGraphicFramePr>
          <p:cNvPr id="63490" name="Object 1" descr="羊皮纸"/>
          <p:cNvGraphicFramePr>
            <a:graphicFrameLocks noChangeAspect="1"/>
          </p:cNvGraphicFramePr>
          <p:nvPr/>
        </p:nvGraphicFramePr>
        <p:xfrm>
          <a:off x="290513" y="760413"/>
          <a:ext cx="8621712" cy="5510212"/>
        </p:xfrm>
        <a:graphic>
          <a:graphicData uri="http://schemas.openxmlformats.org/presentationml/2006/ole">
            <p:oleObj spid="_x0000_s441346" name="公式" r:id="rId3" imgW="3873240" imgH="251460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1030" name="内容占位符 2"/>
          <p:cNvSpPr>
            <a:spLocks noGrp="1"/>
          </p:cNvSpPr>
          <p:nvPr>
            <p:ph idx="1"/>
          </p:nvPr>
        </p:nvSpPr>
        <p:spPr/>
        <p:txBody>
          <a:bodyPr>
            <a:normAutofit/>
          </a:bodyPr>
          <a:lstStyle/>
          <a:p>
            <a:r>
              <a:rPr lang="zh-CN" altLang="en-US" sz="3200" b="1" dirty="0" smtClean="0"/>
              <a:t>设输入空间             为</a:t>
            </a:r>
            <a:r>
              <a:rPr lang="en-US" altLang="zh-CN" sz="3200" b="1" dirty="0" smtClean="0"/>
              <a:t>n</a:t>
            </a:r>
            <a:r>
              <a:rPr lang="zh-CN" altLang="en-US" sz="3200" b="1" dirty="0" smtClean="0"/>
              <a:t>维向量的集合</a:t>
            </a:r>
            <a:endParaRPr lang="en-US" altLang="zh-CN" sz="3200" b="1" dirty="0" smtClean="0"/>
          </a:p>
          <a:p>
            <a:r>
              <a:rPr lang="zh-CN" altLang="en-US" sz="3200" b="1" dirty="0" smtClean="0"/>
              <a:t>输出空间为类标记集合</a:t>
            </a:r>
            <a:endParaRPr lang="en-US" altLang="zh-CN" sz="3200" b="1" dirty="0" smtClean="0"/>
          </a:p>
          <a:p>
            <a:r>
              <a:rPr lang="en-US" altLang="zh-CN" sz="3200" b="1" i="1" dirty="0" smtClean="0"/>
              <a:t>X</a:t>
            </a:r>
            <a:r>
              <a:rPr lang="zh-CN" altLang="en-US" sz="3200" b="1" dirty="0" smtClean="0"/>
              <a:t>是定义在输入空间上的随机变量</a:t>
            </a:r>
            <a:endParaRPr lang="en-US" altLang="zh-CN" sz="3200" b="1" dirty="0" smtClean="0"/>
          </a:p>
          <a:p>
            <a:r>
              <a:rPr lang="en-US" altLang="zh-CN" sz="3200" b="1" i="1" dirty="0" smtClean="0"/>
              <a:t>Y</a:t>
            </a:r>
            <a:r>
              <a:rPr lang="zh-CN" altLang="en-US" sz="3200" b="1" dirty="0" smtClean="0"/>
              <a:t>是定义在输出空间上的随机变量</a:t>
            </a:r>
            <a:endParaRPr lang="en-US" altLang="zh-CN" sz="3200" b="1" dirty="0" smtClean="0"/>
          </a:p>
          <a:p>
            <a:r>
              <a:rPr lang="en-US" altLang="zh-CN" sz="3200" b="1" i="1" dirty="0" smtClean="0"/>
              <a:t>P(X,Y)</a:t>
            </a:r>
            <a:r>
              <a:rPr lang="zh-CN" altLang="en-US" sz="3200" b="1" dirty="0" smtClean="0"/>
              <a:t>是</a:t>
            </a:r>
            <a:r>
              <a:rPr lang="en-US" altLang="zh-CN" sz="3200" b="1" i="1" dirty="0" smtClean="0"/>
              <a:t>X</a:t>
            </a:r>
            <a:r>
              <a:rPr lang="zh-CN" altLang="en-US" sz="3200" b="1" dirty="0" smtClean="0"/>
              <a:t>和</a:t>
            </a:r>
            <a:r>
              <a:rPr lang="en-US" altLang="zh-CN" sz="3200" b="1" i="1" dirty="0" smtClean="0"/>
              <a:t>Y</a:t>
            </a:r>
            <a:r>
              <a:rPr lang="zh-CN" altLang="en-US" sz="3200" b="1" dirty="0" smtClean="0"/>
              <a:t>的联合概率分布</a:t>
            </a:r>
            <a:endParaRPr lang="en-US" altLang="zh-CN" sz="3200" b="1" dirty="0" smtClean="0"/>
          </a:p>
          <a:p>
            <a:endParaRPr lang="en-US" altLang="zh-CN" sz="3200" b="1" dirty="0" smtClean="0"/>
          </a:p>
          <a:p>
            <a:pPr>
              <a:buNone/>
            </a:pPr>
            <a:r>
              <a:rPr lang="zh-CN" altLang="en-US" sz="3200" b="1" dirty="0" smtClean="0"/>
              <a:t>    是由</a:t>
            </a:r>
            <a:r>
              <a:rPr lang="en-US" altLang="zh-CN" sz="3200" b="1" i="1" dirty="0" smtClean="0"/>
              <a:t>P(X,Y)</a:t>
            </a:r>
            <a:r>
              <a:rPr lang="zh-CN" altLang="en-US" sz="3200" b="1" dirty="0" smtClean="0"/>
              <a:t>独立同分布产生的训练集</a:t>
            </a:r>
          </a:p>
        </p:txBody>
      </p:sp>
      <p:sp>
        <p:nvSpPr>
          <p:cNvPr id="1031" name="灯片编号占位符 3"/>
          <p:cNvSpPr>
            <a:spLocks noGrp="1"/>
          </p:cNvSpPr>
          <p:nvPr>
            <p:ph type="sldNum" sz="quarter" idx="12"/>
          </p:nvPr>
        </p:nvSpPr>
        <p:spPr>
          <a:noFill/>
        </p:spPr>
        <p:txBody>
          <a:bodyPr/>
          <a:lstStyle/>
          <a:p>
            <a:fld id="{8AA7CF2A-AECE-425E-9D3C-DD65F67D9FF5}" type="slidenum">
              <a:rPr lang="en-US" altLang="zh-CN" smtClean="0">
                <a:ea typeface="黑体" pitchFamily="49" charset="-122"/>
              </a:rPr>
              <a:pPr/>
              <a:t>11</a:t>
            </a:fld>
            <a:endParaRPr lang="en-US" altLang="zh-CN" smtClean="0">
              <a:ea typeface="黑体" pitchFamily="49" charset="-122"/>
            </a:endParaRPr>
          </a:p>
        </p:txBody>
      </p:sp>
      <p:graphicFrame>
        <p:nvGraphicFramePr>
          <p:cNvPr id="1026" name="Object 2" descr="羊皮纸"/>
          <p:cNvGraphicFramePr>
            <a:graphicFrameLocks noChangeAspect="1"/>
          </p:cNvGraphicFramePr>
          <p:nvPr/>
        </p:nvGraphicFramePr>
        <p:xfrm>
          <a:off x="3406946" y="1483256"/>
          <a:ext cx="1090612" cy="463550"/>
        </p:xfrm>
        <a:graphic>
          <a:graphicData uri="http://schemas.openxmlformats.org/presentationml/2006/ole">
            <p:oleObj spid="_x0000_s378882" name="公式" r:id="rId3" imgW="507960" imgH="215640" progId="Equation.3">
              <p:embed/>
            </p:oleObj>
          </a:graphicData>
        </a:graphic>
      </p:graphicFrame>
      <p:graphicFrame>
        <p:nvGraphicFramePr>
          <p:cNvPr id="1027" name="Object 2" descr="羊皮纸"/>
          <p:cNvGraphicFramePr>
            <a:graphicFrameLocks noChangeAspect="1"/>
          </p:cNvGraphicFramePr>
          <p:nvPr/>
        </p:nvGraphicFramePr>
        <p:xfrm>
          <a:off x="5387103" y="2017092"/>
          <a:ext cx="2181225" cy="490538"/>
        </p:xfrm>
        <a:graphic>
          <a:graphicData uri="http://schemas.openxmlformats.org/presentationml/2006/ole">
            <p:oleObj spid="_x0000_s378883" name="公式" r:id="rId4" imgW="1015920" imgH="228600" progId="Equation.3">
              <p:embed/>
            </p:oleObj>
          </a:graphicData>
        </a:graphic>
      </p:graphicFrame>
      <p:graphicFrame>
        <p:nvGraphicFramePr>
          <p:cNvPr id="1028" name="Object 2" descr="羊皮纸"/>
          <p:cNvGraphicFramePr>
            <a:graphicFrameLocks noChangeAspect="1"/>
          </p:cNvGraphicFramePr>
          <p:nvPr/>
        </p:nvGraphicFramePr>
        <p:xfrm>
          <a:off x="1889125" y="4270409"/>
          <a:ext cx="4198938" cy="492125"/>
        </p:xfrm>
        <a:graphic>
          <a:graphicData uri="http://schemas.openxmlformats.org/presentationml/2006/ole">
            <p:oleObj spid="_x0000_s378884" name="公式" r:id="rId5" imgW="1955520" imgH="228600" progId="Equation.3">
              <p:embed/>
            </p:oleObj>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idx="1"/>
          </p:nvPr>
        </p:nvSpPr>
        <p:spPr/>
        <p:txBody>
          <a:bodyPr/>
          <a:lstStyle/>
          <a:p>
            <a:endParaRPr lang="zh-CN" altLang="en-US" smtClean="0"/>
          </a:p>
        </p:txBody>
      </p:sp>
      <p:sp>
        <p:nvSpPr>
          <p:cNvPr id="64516" name="灯片编号占位符 3"/>
          <p:cNvSpPr>
            <a:spLocks noGrp="1"/>
          </p:cNvSpPr>
          <p:nvPr>
            <p:ph type="sldNum" sz="quarter" idx="12"/>
          </p:nvPr>
        </p:nvSpPr>
        <p:spPr>
          <a:noFill/>
        </p:spPr>
        <p:txBody>
          <a:bodyPr/>
          <a:lstStyle/>
          <a:p>
            <a:fld id="{EEA2FFF9-AD9E-4CB7-978C-79E8B69B5642}" type="slidenum">
              <a:rPr lang="en-US" altLang="zh-CN" smtClean="0">
                <a:ea typeface="黑体" pitchFamily="49" charset="-122"/>
              </a:rPr>
              <a:pPr/>
              <a:t>110</a:t>
            </a:fld>
            <a:endParaRPr lang="en-US" altLang="zh-CN" smtClean="0">
              <a:ea typeface="黑体" pitchFamily="49" charset="-122"/>
            </a:endParaRPr>
          </a:p>
        </p:txBody>
      </p:sp>
      <p:graphicFrame>
        <p:nvGraphicFramePr>
          <p:cNvPr id="64514" name="Object 1" descr="羊皮纸"/>
          <p:cNvGraphicFramePr>
            <a:graphicFrameLocks noChangeAspect="1"/>
          </p:cNvGraphicFramePr>
          <p:nvPr/>
        </p:nvGraphicFramePr>
        <p:xfrm>
          <a:off x="431800" y="957263"/>
          <a:ext cx="8339138" cy="5119687"/>
        </p:xfrm>
        <a:graphic>
          <a:graphicData uri="http://schemas.openxmlformats.org/presentationml/2006/ole">
            <p:oleObj spid="_x0000_s442370" name="公式" r:id="rId3" imgW="3746160" imgH="2336760" progId="Equation.3">
              <p:embed/>
            </p:oleObj>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685800" y="623888"/>
            <a:ext cx="7772400" cy="5892800"/>
          </a:xfrm>
        </p:spPr>
        <p:txBody>
          <a:bodyPr>
            <a:normAutofit/>
          </a:bodyPr>
          <a:lstStyle/>
          <a:p>
            <a:r>
              <a:rPr lang="zh-CN" altLang="en-US" sz="3200" b="1" dirty="0" smtClean="0"/>
              <a:t>生成的决策树如下：</a:t>
            </a:r>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en-US" altLang="zh-CN" sz="3200" b="1" dirty="0" smtClean="0"/>
          </a:p>
          <a:p>
            <a:r>
              <a:rPr lang="en-US" altLang="zh-CN" sz="3200" b="1" dirty="0" smtClean="0"/>
              <a:t>ID3</a:t>
            </a:r>
            <a:r>
              <a:rPr lang="zh-CN" altLang="en-US" sz="3200" b="1" dirty="0" smtClean="0"/>
              <a:t>只有树的生成，所以容易产生过拟合</a:t>
            </a:r>
          </a:p>
        </p:txBody>
      </p:sp>
      <p:sp>
        <p:nvSpPr>
          <p:cNvPr id="117763" name="灯片编号占位符 3"/>
          <p:cNvSpPr>
            <a:spLocks noGrp="1"/>
          </p:cNvSpPr>
          <p:nvPr>
            <p:ph type="sldNum" sz="quarter" idx="12"/>
          </p:nvPr>
        </p:nvSpPr>
        <p:spPr>
          <a:noFill/>
        </p:spPr>
        <p:txBody>
          <a:bodyPr/>
          <a:lstStyle/>
          <a:p>
            <a:fld id="{86202069-0C41-41AE-91E5-9584B255B047}" type="slidenum">
              <a:rPr lang="en-US" altLang="zh-CN" smtClean="0">
                <a:ea typeface="黑体" pitchFamily="49" charset="-122"/>
              </a:rPr>
              <a:pPr/>
              <a:t>111</a:t>
            </a:fld>
            <a:endParaRPr lang="en-US" altLang="zh-CN" smtClean="0">
              <a:ea typeface="黑体" pitchFamily="49" charset="-122"/>
            </a:endParaRPr>
          </a:p>
        </p:txBody>
      </p:sp>
      <p:sp>
        <p:nvSpPr>
          <p:cNvPr id="117764" name="椭圆 6"/>
          <p:cNvSpPr>
            <a:spLocks noChangeArrowheads="1"/>
          </p:cNvSpPr>
          <p:nvPr/>
        </p:nvSpPr>
        <p:spPr bwMode="auto">
          <a:xfrm>
            <a:off x="4078288" y="1944688"/>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5" name="椭圆 7"/>
          <p:cNvSpPr>
            <a:spLocks noChangeArrowheads="1"/>
          </p:cNvSpPr>
          <p:nvPr/>
        </p:nvSpPr>
        <p:spPr bwMode="auto">
          <a:xfrm>
            <a:off x="5384800" y="3236913"/>
            <a:ext cx="261938" cy="246062"/>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6" name="矩形 8"/>
          <p:cNvSpPr>
            <a:spLocks noChangeArrowheads="1"/>
          </p:cNvSpPr>
          <p:nvPr/>
        </p:nvSpPr>
        <p:spPr bwMode="auto">
          <a:xfrm>
            <a:off x="2830513" y="3352800"/>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7" name="矩形 9"/>
          <p:cNvSpPr>
            <a:spLocks noChangeArrowheads="1"/>
          </p:cNvSpPr>
          <p:nvPr/>
        </p:nvSpPr>
        <p:spPr bwMode="auto">
          <a:xfrm>
            <a:off x="4238625" y="4687888"/>
            <a:ext cx="434975" cy="261937"/>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8" name="矩形 10"/>
          <p:cNvSpPr>
            <a:spLocks noChangeArrowheads="1"/>
          </p:cNvSpPr>
          <p:nvPr/>
        </p:nvSpPr>
        <p:spPr bwMode="auto">
          <a:xfrm>
            <a:off x="6691313" y="4732338"/>
            <a:ext cx="434975" cy="260350"/>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17769" name="直接箭头连接符 12"/>
          <p:cNvCxnSpPr>
            <a:cxnSpLocks noChangeShapeType="1"/>
            <a:stCxn id="117764" idx="4"/>
            <a:endCxn id="117766" idx="0"/>
          </p:cNvCxnSpPr>
          <p:nvPr/>
        </p:nvCxnSpPr>
        <p:spPr bwMode="auto">
          <a:xfrm flipH="1">
            <a:off x="3048000" y="2192338"/>
            <a:ext cx="1160463" cy="1160462"/>
          </a:xfrm>
          <a:prstGeom prst="straightConnector1">
            <a:avLst/>
          </a:prstGeom>
          <a:noFill/>
          <a:ln w="38100" algn="ctr">
            <a:solidFill>
              <a:schemeClr val="tx1"/>
            </a:solidFill>
            <a:round/>
            <a:headEnd/>
            <a:tailEnd type="arrow" w="med" len="med"/>
          </a:ln>
        </p:spPr>
      </p:cxnSp>
      <p:cxnSp>
        <p:nvCxnSpPr>
          <p:cNvPr id="117770" name="直接箭头连接符 16"/>
          <p:cNvCxnSpPr>
            <a:cxnSpLocks noChangeShapeType="1"/>
            <a:stCxn id="117764" idx="4"/>
            <a:endCxn id="117765" idx="1"/>
          </p:cNvCxnSpPr>
          <p:nvPr/>
        </p:nvCxnSpPr>
        <p:spPr bwMode="auto">
          <a:xfrm>
            <a:off x="4208463" y="2192338"/>
            <a:ext cx="1214437" cy="1081087"/>
          </a:xfrm>
          <a:prstGeom prst="straightConnector1">
            <a:avLst/>
          </a:prstGeom>
          <a:noFill/>
          <a:ln w="38100" algn="ctr">
            <a:solidFill>
              <a:schemeClr val="tx1"/>
            </a:solidFill>
            <a:round/>
            <a:headEnd/>
            <a:tailEnd type="arrow" w="med" len="med"/>
          </a:ln>
        </p:spPr>
      </p:cxnSp>
      <p:cxnSp>
        <p:nvCxnSpPr>
          <p:cNvPr id="117771" name="直接箭头连接符 18"/>
          <p:cNvCxnSpPr>
            <a:cxnSpLocks noChangeShapeType="1"/>
            <a:stCxn id="117765" idx="4"/>
            <a:endCxn id="117767" idx="0"/>
          </p:cNvCxnSpPr>
          <p:nvPr/>
        </p:nvCxnSpPr>
        <p:spPr bwMode="auto">
          <a:xfrm flipH="1">
            <a:off x="4456113" y="3482975"/>
            <a:ext cx="1058862" cy="1204913"/>
          </a:xfrm>
          <a:prstGeom prst="straightConnector1">
            <a:avLst/>
          </a:prstGeom>
          <a:noFill/>
          <a:ln w="38100" algn="ctr">
            <a:solidFill>
              <a:schemeClr val="tx1"/>
            </a:solidFill>
            <a:round/>
            <a:headEnd/>
            <a:tailEnd type="arrow" w="med" len="med"/>
          </a:ln>
        </p:spPr>
      </p:cxnSp>
      <p:cxnSp>
        <p:nvCxnSpPr>
          <p:cNvPr id="117772" name="直接箭头连接符 20"/>
          <p:cNvCxnSpPr>
            <a:cxnSpLocks noChangeShapeType="1"/>
            <a:stCxn id="117765" idx="4"/>
            <a:endCxn id="117768" idx="0"/>
          </p:cNvCxnSpPr>
          <p:nvPr/>
        </p:nvCxnSpPr>
        <p:spPr bwMode="auto">
          <a:xfrm>
            <a:off x="5514975" y="3482975"/>
            <a:ext cx="1393825" cy="1249363"/>
          </a:xfrm>
          <a:prstGeom prst="straightConnector1">
            <a:avLst/>
          </a:prstGeom>
          <a:noFill/>
          <a:ln w="38100" algn="ctr">
            <a:solidFill>
              <a:schemeClr val="tx1"/>
            </a:solidFill>
            <a:round/>
            <a:headEnd/>
            <a:tailEnd type="arrow" w="med" len="med"/>
          </a:ln>
        </p:spPr>
      </p:cxnSp>
      <p:sp>
        <p:nvSpPr>
          <p:cNvPr id="117773" name="TextBox 21"/>
          <p:cNvSpPr txBox="1">
            <a:spLocks noChangeArrowheads="1"/>
          </p:cNvSpPr>
          <p:nvPr/>
        </p:nvSpPr>
        <p:spPr bwMode="auto">
          <a:xfrm>
            <a:off x="4498975" y="3744913"/>
            <a:ext cx="741363" cy="400110"/>
          </a:xfrm>
          <a:prstGeom prst="rect">
            <a:avLst/>
          </a:prstGeom>
          <a:noFill/>
          <a:ln w="9525">
            <a:noFill/>
            <a:miter lim="800000"/>
            <a:headEnd/>
            <a:tailEnd/>
          </a:ln>
        </p:spPr>
        <p:txBody>
          <a:bodyPr>
            <a:spAutoFit/>
          </a:bodyPr>
          <a:lstStyle/>
          <a:p>
            <a:r>
              <a:rPr lang="zh-CN" altLang="en-US" sz="2000" b="1"/>
              <a:t>是</a:t>
            </a:r>
          </a:p>
        </p:txBody>
      </p:sp>
      <p:sp>
        <p:nvSpPr>
          <p:cNvPr id="117774" name="TextBox 22"/>
          <p:cNvSpPr txBox="1">
            <a:spLocks noChangeArrowheads="1"/>
          </p:cNvSpPr>
          <p:nvPr/>
        </p:nvSpPr>
        <p:spPr bwMode="auto">
          <a:xfrm>
            <a:off x="3076575" y="2511425"/>
            <a:ext cx="741363" cy="400110"/>
          </a:xfrm>
          <a:prstGeom prst="rect">
            <a:avLst/>
          </a:prstGeom>
          <a:noFill/>
          <a:ln w="9525">
            <a:noFill/>
            <a:miter lim="800000"/>
            <a:headEnd/>
            <a:tailEnd/>
          </a:ln>
        </p:spPr>
        <p:txBody>
          <a:bodyPr>
            <a:spAutoFit/>
          </a:bodyPr>
          <a:lstStyle/>
          <a:p>
            <a:r>
              <a:rPr lang="zh-CN" altLang="en-US" sz="2000" b="1"/>
              <a:t>是</a:t>
            </a:r>
          </a:p>
        </p:txBody>
      </p:sp>
      <p:sp>
        <p:nvSpPr>
          <p:cNvPr id="117775" name="TextBox 23"/>
          <p:cNvSpPr txBox="1">
            <a:spLocks noChangeArrowheads="1"/>
          </p:cNvSpPr>
          <p:nvPr/>
        </p:nvSpPr>
        <p:spPr bwMode="auto">
          <a:xfrm>
            <a:off x="2641600" y="3759200"/>
            <a:ext cx="739775" cy="400110"/>
          </a:xfrm>
          <a:prstGeom prst="rect">
            <a:avLst/>
          </a:prstGeom>
          <a:noFill/>
          <a:ln w="9525">
            <a:noFill/>
            <a:miter lim="800000"/>
            <a:headEnd/>
            <a:tailEnd/>
          </a:ln>
        </p:spPr>
        <p:txBody>
          <a:bodyPr>
            <a:spAutoFit/>
          </a:bodyPr>
          <a:lstStyle/>
          <a:p>
            <a:r>
              <a:rPr lang="zh-CN" altLang="en-US" sz="2000" b="1"/>
              <a:t>是</a:t>
            </a:r>
          </a:p>
        </p:txBody>
      </p:sp>
      <p:sp>
        <p:nvSpPr>
          <p:cNvPr id="117776" name="TextBox 24"/>
          <p:cNvSpPr txBox="1">
            <a:spLocks noChangeArrowheads="1"/>
          </p:cNvSpPr>
          <p:nvPr/>
        </p:nvSpPr>
        <p:spPr bwMode="auto">
          <a:xfrm>
            <a:off x="4064000" y="5080000"/>
            <a:ext cx="739775" cy="400110"/>
          </a:xfrm>
          <a:prstGeom prst="rect">
            <a:avLst/>
          </a:prstGeom>
          <a:noFill/>
          <a:ln w="9525">
            <a:noFill/>
            <a:miter lim="800000"/>
            <a:headEnd/>
            <a:tailEnd/>
          </a:ln>
        </p:spPr>
        <p:txBody>
          <a:bodyPr>
            <a:spAutoFit/>
          </a:bodyPr>
          <a:lstStyle/>
          <a:p>
            <a:r>
              <a:rPr lang="zh-CN" altLang="en-US" sz="2000" b="1"/>
              <a:t>是</a:t>
            </a:r>
          </a:p>
        </p:txBody>
      </p:sp>
      <p:sp>
        <p:nvSpPr>
          <p:cNvPr id="117777" name="TextBox 25"/>
          <p:cNvSpPr txBox="1">
            <a:spLocks noChangeArrowheads="1"/>
          </p:cNvSpPr>
          <p:nvPr/>
        </p:nvSpPr>
        <p:spPr bwMode="auto">
          <a:xfrm>
            <a:off x="4716463" y="2308225"/>
            <a:ext cx="741362" cy="400110"/>
          </a:xfrm>
          <a:prstGeom prst="rect">
            <a:avLst/>
          </a:prstGeom>
          <a:noFill/>
          <a:ln w="9525">
            <a:noFill/>
            <a:miter lim="800000"/>
            <a:headEnd/>
            <a:tailEnd/>
          </a:ln>
        </p:spPr>
        <p:txBody>
          <a:bodyPr>
            <a:spAutoFit/>
          </a:bodyPr>
          <a:lstStyle/>
          <a:p>
            <a:r>
              <a:rPr lang="zh-CN" altLang="en-US" sz="2000" b="1"/>
              <a:t>否</a:t>
            </a:r>
          </a:p>
        </p:txBody>
      </p:sp>
      <p:sp>
        <p:nvSpPr>
          <p:cNvPr id="117778" name="TextBox 26"/>
          <p:cNvSpPr txBox="1">
            <a:spLocks noChangeArrowheads="1"/>
          </p:cNvSpPr>
          <p:nvPr/>
        </p:nvSpPr>
        <p:spPr bwMode="auto">
          <a:xfrm>
            <a:off x="6053138" y="3598863"/>
            <a:ext cx="739775" cy="400110"/>
          </a:xfrm>
          <a:prstGeom prst="rect">
            <a:avLst/>
          </a:prstGeom>
          <a:noFill/>
          <a:ln w="9525">
            <a:noFill/>
            <a:miter lim="800000"/>
            <a:headEnd/>
            <a:tailEnd/>
          </a:ln>
        </p:spPr>
        <p:txBody>
          <a:bodyPr>
            <a:spAutoFit/>
          </a:bodyPr>
          <a:lstStyle/>
          <a:p>
            <a:r>
              <a:rPr lang="zh-CN" altLang="en-US" sz="2000" b="1"/>
              <a:t>否</a:t>
            </a:r>
          </a:p>
        </p:txBody>
      </p:sp>
      <p:sp>
        <p:nvSpPr>
          <p:cNvPr id="117779" name="TextBox 27"/>
          <p:cNvSpPr txBox="1">
            <a:spLocks noChangeArrowheads="1"/>
          </p:cNvSpPr>
          <p:nvPr/>
        </p:nvSpPr>
        <p:spPr bwMode="auto">
          <a:xfrm>
            <a:off x="6561138" y="5065713"/>
            <a:ext cx="739775" cy="400110"/>
          </a:xfrm>
          <a:prstGeom prst="rect">
            <a:avLst/>
          </a:prstGeom>
          <a:noFill/>
          <a:ln w="9525">
            <a:noFill/>
            <a:miter lim="800000"/>
            <a:headEnd/>
            <a:tailEnd/>
          </a:ln>
        </p:spPr>
        <p:txBody>
          <a:bodyPr>
            <a:spAutoFit/>
          </a:bodyPr>
          <a:lstStyle/>
          <a:p>
            <a:r>
              <a:rPr lang="zh-CN" altLang="en-US" sz="2000" b="1"/>
              <a:t>否</a:t>
            </a:r>
          </a:p>
        </p:txBody>
      </p:sp>
      <p:sp>
        <p:nvSpPr>
          <p:cNvPr id="117780" name="TextBox 28"/>
          <p:cNvSpPr txBox="1">
            <a:spLocks noChangeArrowheads="1"/>
          </p:cNvSpPr>
          <p:nvPr/>
        </p:nvSpPr>
        <p:spPr bwMode="auto">
          <a:xfrm>
            <a:off x="3629025" y="1393825"/>
            <a:ext cx="1814513" cy="400110"/>
          </a:xfrm>
          <a:prstGeom prst="rect">
            <a:avLst/>
          </a:prstGeom>
          <a:noFill/>
          <a:ln w="9525">
            <a:noFill/>
            <a:miter lim="800000"/>
            <a:headEnd/>
            <a:tailEnd/>
          </a:ln>
        </p:spPr>
        <p:txBody>
          <a:bodyPr>
            <a:spAutoFit/>
          </a:bodyPr>
          <a:lstStyle/>
          <a:p>
            <a:r>
              <a:rPr lang="zh-CN" altLang="en-US" sz="2000" b="1"/>
              <a:t>有房子</a:t>
            </a:r>
          </a:p>
        </p:txBody>
      </p:sp>
      <p:sp>
        <p:nvSpPr>
          <p:cNvPr id="117781" name="TextBox 29"/>
          <p:cNvSpPr txBox="1">
            <a:spLocks noChangeArrowheads="1"/>
          </p:cNvSpPr>
          <p:nvPr/>
        </p:nvSpPr>
        <p:spPr bwMode="auto">
          <a:xfrm>
            <a:off x="5732463" y="3005138"/>
            <a:ext cx="1814512" cy="400110"/>
          </a:xfrm>
          <a:prstGeom prst="rect">
            <a:avLst/>
          </a:prstGeom>
          <a:noFill/>
          <a:ln w="9525">
            <a:noFill/>
            <a:miter lim="800000"/>
            <a:headEnd/>
            <a:tailEnd/>
          </a:ln>
        </p:spPr>
        <p:txBody>
          <a:bodyPr>
            <a:spAutoFit/>
          </a:bodyPr>
          <a:lstStyle/>
          <a:p>
            <a:r>
              <a:rPr lang="zh-CN" altLang="en-US" sz="2000" b="1"/>
              <a:t>有工作</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ID3</a:t>
            </a:r>
            <a:r>
              <a:rPr lang="zh-CN" altLang="en-US" dirty="0" smtClean="0"/>
              <a:t>存在的问题</a:t>
            </a:r>
            <a:endParaRPr lang="zh-CN" altLang="en-US" dirty="0"/>
          </a:p>
        </p:txBody>
      </p:sp>
      <p:sp>
        <p:nvSpPr>
          <p:cNvPr id="118787" name="内容占位符 2"/>
          <p:cNvSpPr>
            <a:spLocks noGrp="1"/>
          </p:cNvSpPr>
          <p:nvPr>
            <p:ph idx="1"/>
          </p:nvPr>
        </p:nvSpPr>
        <p:spPr>
          <a:xfrm>
            <a:off x="914400" y="1671144"/>
            <a:ext cx="7772400" cy="4348655"/>
          </a:xfrm>
        </p:spPr>
        <p:txBody>
          <a:bodyPr>
            <a:normAutofit/>
          </a:bodyPr>
          <a:lstStyle/>
          <a:p>
            <a:r>
              <a:rPr lang="zh-CN" altLang="en-US" sz="3200" b="1" dirty="0" smtClean="0"/>
              <a:t>信息增益倾向于选择分枝比较多的属性</a:t>
            </a:r>
            <a:endParaRPr lang="en-US" altLang="zh-CN" sz="3200" b="1" dirty="0" smtClean="0"/>
          </a:p>
          <a:p>
            <a:endParaRPr lang="en-US" altLang="zh-CN" sz="3200" b="1" dirty="0" smtClean="0"/>
          </a:p>
          <a:p>
            <a:r>
              <a:rPr lang="zh-CN" altLang="en-US" sz="3200" b="1" dirty="0" smtClean="0"/>
              <a:t>比如前面贷款的例子中，如果用</a:t>
            </a:r>
            <a:r>
              <a:rPr lang="en-US" altLang="zh-CN" sz="3200" b="1" dirty="0" smtClean="0"/>
              <a:t>ID</a:t>
            </a:r>
            <a:r>
              <a:rPr lang="zh-CN" altLang="en-US" sz="3200" b="1" dirty="0" smtClean="0"/>
              <a:t>做属性，将获得最大的信息增益值</a:t>
            </a:r>
          </a:p>
        </p:txBody>
      </p:sp>
      <p:sp>
        <p:nvSpPr>
          <p:cNvPr id="118788" name="灯片编号占位符 3"/>
          <p:cNvSpPr>
            <a:spLocks noGrp="1"/>
          </p:cNvSpPr>
          <p:nvPr>
            <p:ph type="sldNum" sz="quarter" idx="12"/>
          </p:nvPr>
        </p:nvSpPr>
        <p:spPr>
          <a:noFill/>
        </p:spPr>
        <p:txBody>
          <a:bodyPr/>
          <a:lstStyle/>
          <a:p>
            <a:fld id="{84D9FF24-7B55-4602-916B-195D43A09ED4}" type="slidenum">
              <a:rPr lang="en-US" altLang="zh-CN" smtClean="0">
                <a:ea typeface="黑体" pitchFamily="49" charset="-122"/>
              </a:rPr>
              <a:pPr/>
              <a:t>112</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信息增益比</a:t>
            </a:r>
            <a:endParaRPr lang="zh-CN" altLang="en-US" dirty="0"/>
          </a:p>
        </p:txBody>
      </p:sp>
      <p:sp>
        <p:nvSpPr>
          <p:cNvPr id="65540" name="内容占位符 2"/>
          <p:cNvSpPr>
            <a:spLocks noGrp="1"/>
          </p:cNvSpPr>
          <p:nvPr>
            <p:ph idx="1"/>
          </p:nvPr>
        </p:nvSpPr>
        <p:spPr>
          <a:xfrm>
            <a:off x="627063" y="1749425"/>
            <a:ext cx="7772400" cy="4114800"/>
          </a:xfrm>
        </p:spPr>
        <p:txBody>
          <a:bodyPr>
            <a:normAutofit lnSpcReduction="100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sz="3200" b="1" dirty="0" smtClean="0"/>
              <a:t>其中</a:t>
            </a:r>
            <a:r>
              <a:rPr lang="en-US" altLang="zh-CN" sz="3200" b="1" dirty="0" smtClean="0"/>
              <a:t>A</a:t>
            </a:r>
            <a:r>
              <a:rPr lang="zh-CN" altLang="en-US" sz="3200" b="1" dirty="0" smtClean="0"/>
              <a:t>为属性，</a:t>
            </a:r>
            <a:r>
              <a:rPr lang="en-US" altLang="zh-CN" sz="3200" b="1" dirty="0" smtClean="0"/>
              <a:t>A</a:t>
            </a:r>
            <a:r>
              <a:rPr lang="zh-CN" altLang="en-US" sz="3200" b="1" dirty="0" smtClean="0"/>
              <a:t>的不同取值将</a:t>
            </a:r>
            <a:r>
              <a:rPr lang="en-US" altLang="zh-CN" sz="3200" b="1" dirty="0" smtClean="0"/>
              <a:t>D</a:t>
            </a:r>
            <a:r>
              <a:rPr lang="zh-CN" altLang="en-US" sz="3200" b="1" dirty="0" smtClean="0"/>
              <a:t>划分为</a:t>
            </a:r>
            <a:r>
              <a:rPr lang="en-US" altLang="zh-CN" sz="3200" b="1" dirty="0" smtClean="0"/>
              <a:t>n</a:t>
            </a:r>
            <a:r>
              <a:rPr lang="zh-CN" altLang="en-US" sz="3200" b="1" dirty="0" smtClean="0"/>
              <a:t>个子集</a:t>
            </a:r>
            <a:r>
              <a:rPr lang="en-US" altLang="zh-CN" sz="3200" b="1" dirty="0" smtClean="0"/>
              <a:t>D</a:t>
            </a:r>
            <a:r>
              <a:rPr lang="en-US" altLang="zh-CN" sz="3200" b="1" baseline="-25000" dirty="0" smtClean="0"/>
              <a:t>1</a:t>
            </a:r>
            <a:r>
              <a:rPr lang="en-US" altLang="zh-CN" sz="3200" b="1" dirty="0" smtClean="0"/>
              <a:t>…</a:t>
            </a:r>
            <a:r>
              <a:rPr lang="en-US" altLang="zh-CN" sz="3200" b="1" dirty="0" err="1" smtClean="0"/>
              <a:t>D</a:t>
            </a:r>
            <a:r>
              <a:rPr lang="en-US" altLang="zh-CN" sz="3200" b="1" baseline="-25000" dirty="0" err="1" smtClean="0"/>
              <a:t>n</a:t>
            </a:r>
            <a:endParaRPr lang="zh-CN" altLang="en-US" sz="3200" b="1" dirty="0" smtClean="0"/>
          </a:p>
        </p:txBody>
      </p:sp>
      <p:sp>
        <p:nvSpPr>
          <p:cNvPr id="65541" name="灯片编号占位符 3"/>
          <p:cNvSpPr>
            <a:spLocks noGrp="1"/>
          </p:cNvSpPr>
          <p:nvPr>
            <p:ph type="sldNum" sz="quarter" idx="12"/>
          </p:nvPr>
        </p:nvSpPr>
        <p:spPr>
          <a:noFill/>
        </p:spPr>
        <p:txBody>
          <a:bodyPr/>
          <a:lstStyle/>
          <a:p>
            <a:fld id="{4AA57C96-8621-47B5-B042-B216CA180E27}" type="slidenum">
              <a:rPr lang="en-US" altLang="zh-CN" smtClean="0">
                <a:ea typeface="黑体" pitchFamily="49" charset="-122"/>
              </a:rPr>
              <a:pPr/>
              <a:t>113</a:t>
            </a:fld>
            <a:endParaRPr lang="en-US" altLang="zh-CN" smtClean="0">
              <a:ea typeface="黑体" pitchFamily="49" charset="-122"/>
            </a:endParaRPr>
          </a:p>
        </p:txBody>
      </p:sp>
      <p:graphicFrame>
        <p:nvGraphicFramePr>
          <p:cNvPr id="65538" name="Object 1" descr="羊皮纸"/>
          <p:cNvGraphicFramePr>
            <a:graphicFrameLocks noChangeAspect="1"/>
          </p:cNvGraphicFramePr>
          <p:nvPr/>
        </p:nvGraphicFramePr>
        <p:xfrm>
          <a:off x="1455301" y="1432357"/>
          <a:ext cx="5811837" cy="3097213"/>
        </p:xfrm>
        <a:graphic>
          <a:graphicData uri="http://schemas.openxmlformats.org/presentationml/2006/ole">
            <p:oleObj spid="_x0000_s443394" name="公式" r:id="rId4" imgW="1688760" imgH="914400" progId="Equation.3">
              <p:embed/>
            </p:oleObj>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C4.5</a:t>
            </a:r>
            <a:r>
              <a:rPr lang="zh-CN" altLang="en-US" dirty="0" smtClean="0"/>
              <a:t>的生成算法</a:t>
            </a:r>
            <a:endParaRPr lang="zh-CN" altLang="en-US" dirty="0"/>
          </a:p>
        </p:txBody>
      </p:sp>
      <p:sp>
        <p:nvSpPr>
          <p:cNvPr id="119811" name="内容占位符 2"/>
          <p:cNvSpPr>
            <a:spLocks noGrp="1"/>
          </p:cNvSpPr>
          <p:nvPr>
            <p:ph idx="1"/>
          </p:nvPr>
        </p:nvSpPr>
        <p:spPr>
          <a:xfrm>
            <a:off x="914400" y="1797268"/>
            <a:ext cx="7772400" cy="4222531"/>
          </a:xfrm>
        </p:spPr>
        <p:txBody>
          <a:bodyPr>
            <a:normAutofit/>
          </a:bodyPr>
          <a:lstStyle/>
          <a:p>
            <a:r>
              <a:rPr lang="en-US" altLang="zh-CN" sz="3200" b="1" dirty="0" smtClean="0"/>
              <a:t>C4.5</a:t>
            </a:r>
            <a:r>
              <a:rPr lang="zh-CN" altLang="en-US" sz="3200" b="1" dirty="0" smtClean="0"/>
              <a:t>与</a:t>
            </a:r>
            <a:r>
              <a:rPr lang="en-US" altLang="zh-CN" sz="3200" b="1" dirty="0" smtClean="0"/>
              <a:t>ID3</a:t>
            </a:r>
            <a:r>
              <a:rPr lang="zh-CN" altLang="en-US" sz="3200" b="1" dirty="0" smtClean="0"/>
              <a:t>的唯一不同，就是根据信息增益比选择特征，其他与</a:t>
            </a:r>
            <a:r>
              <a:rPr lang="en-US" altLang="zh-CN" sz="3200" b="1" dirty="0" smtClean="0"/>
              <a:t>ID3</a:t>
            </a:r>
            <a:r>
              <a:rPr lang="zh-CN" altLang="en-US" sz="3200" b="1" dirty="0" smtClean="0"/>
              <a:t>完全一样。</a:t>
            </a:r>
            <a:endParaRPr lang="en-US" altLang="zh-CN" sz="3200" b="1" dirty="0" smtClean="0"/>
          </a:p>
          <a:p>
            <a:endParaRPr lang="en-US" altLang="zh-CN" sz="3200" b="1" dirty="0" smtClean="0"/>
          </a:p>
          <a:p>
            <a:r>
              <a:rPr lang="zh-CN" altLang="en-US" sz="3200" b="1" dirty="0" smtClean="0"/>
              <a:t>同时</a:t>
            </a:r>
            <a:r>
              <a:rPr lang="en-US" altLang="zh-CN" sz="3200" b="1" dirty="0" smtClean="0"/>
              <a:t>C4.5</a:t>
            </a:r>
            <a:r>
              <a:rPr lang="zh-CN" altLang="en-US" sz="3200" b="1" dirty="0" smtClean="0"/>
              <a:t>增加了对连续值属性的处理，对于连续值属性</a:t>
            </a:r>
            <a:r>
              <a:rPr lang="en-US" altLang="zh-CN" sz="3200" b="1" dirty="0" smtClean="0"/>
              <a:t>A</a:t>
            </a:r>
            <a:r>
              <a:rPr lang="zh-CN" altLang="en-US" sz="3200" b="1" dirty="0" smtClean="0"/>
              <a:t>，找到一个属性值</a:t>
            </a:r>
            <a:r>
              <a:rPr lang="en-US" altLang="zh-CN" sz="3200" b="1" dirty="0" smtClean="0"/>
              <a:t>a</a:t>
            </a:r>
            <a:r>
              <a:rPr lang="en-US" altLang="zh-CN" sz="3200" b="1" baseline="-25000" dirty="0" smtClean="0"/>
              <a:t>0</a:t>
            </a:r>
            <a:r>
              <a:rPr lang="zh-CN" altLang="en-US" sz="3200" b="1" dirty="0" smtClean="0"/>
              <a:t>，将≤</a:t>
            </a:r>
            <a:r>
              <a:rPr lang="en-US" altLang="zh-CN" sz="3200" b="1" dirty="0" smtClean="0"/>
              <a:t>a</a:t>
            </a:r>
            <a:r>
              <a:rPr lang="en-US" altLang="zh-CN" sz="3200" b="1" baseline="-25000" dirty="0" smtClean="0"/>
              <a:t>0</a:t>
            </a:r>
            <a:r>
              <a:rPr lang="zh-CN" altLang="en-US" sz="3200" b="1" dirty="0" smtClean="0"/>
              <a:t>的划分到左子树，＞</a:t>
            </a:r>
            <a:r>
              <a:rPr lang="en-US" altLang="zh-CN" sz="3200" b="1" dirty="0" smtClean="0"/>
              <a:t>a</a:t>
            </a:r>
            <a:r>
              <a:rPr lang="en-US" altLang="zh-CN" sz="3200" b="1" baseline="-25000" dirty="0" smtClean="0"/>
              <a:t>0</a:t>
            </a:r>
            <a:r>
              <a:rPr lang="zh-CN" altLang="en-US" sz="3200" b="1" dirty="0" smtClean="0"/>
              <a:t>的划分到右子树</a:t>
            </a:r>
          </a:p>
        </p:txBody>
      </p:sp>
      <p:sp>
        <p:nvSpPr>
          <p:cNvPr id="119812" name="灯片编号占位符 3"/>
          <p:cNvSpPr>
            <a:spLocks noGrp="1"/>
          </p:cNvSpPr>
          <p:nvPr>
            <p:ph type="sldNum" sz="quarter" idx="12"/>
          </p:nvPr>
        </p:nvSpPr>
        <p:spPr>
          <a:noFill/>
        </p:spPr>
        <p:txBody>
          <a:bodyPr/>
          <a:lstStyle/>
          <a:p>
            <a:fld id="{E84C0309-7E31-40E8-AA49-7EBA662F2598}" type="slidenum">
              <a:rPr lang="en-US" altLang="zh-CN" smtClean="0">
                <a:ea typeface="黑体" pitchFamily="49" charset="-122"/>
              </a:rPr>
              <a:pPr/>
              <a:t>114</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120835" name="内容占位符 2"/>
          <p:cNvSpPr>
            <a:spLocks noGrp="1"/>
          </p:cNvSpPr>
          <p:nvPr>
            <p:ph idx="1"/>
          </p:nvPr>
        </p:nvSpPr>
        <p:spPr/>
        <p:txBody>
          <a:bodyPr>
            <a:normAutofit/>
          </a:bodyPr>
          <a:lstStyle/>
          <a:p>
            <a:r>
              <a:rPr lang="zh-CN" altLang="en-US" sz="3200" b="1" dirty="0" smtClean="0"/>
              <a:t>信息增益比的问题：</a:t>
            </a:r>
            <a:endParaRPr lang="en-US" altLang="zh-CN" sz="3200" b="1" dirty="0" smtClean="0"/>
          </a:p>
          <a:p>
            <a:pPr lvl="1"/>
            <a:r>
              <a:rPr lang="zh-CN" altLang="en-US" sz="2800" b="1" dirty="0" smtClean="0"/>
              <a:t>倾向于选择分割不均匀的特征</a:t>
            </a:r>
            <a:endParaRPr lang="en-US" altLang="zh-CN" sz="2800" b="1" dirty="0" smtClean="0"/>
          </a:p>
          <a:p>
            <a:endParaRPr lang="en-US" altLang="zh-CN" sz="2800" b="1" dirty="0" smtClean="0"/>
          </a:p>
          <a:p>
            <a:r>
              <a:rPr lang="zh-CN" altLang="en-US" sz="3200" b="1" dirty="0" smtClean="0"/>
              <a:t>解决办法</a:t>
            </a:r>
            <a:endParaRPr lang="en-US" altLang="zh-CN" sz="3200" b="1" dirty="0" smtClean="0"/>
          </a:p>
          <a:p>
            <a:pPr lvl="1"/>
            <a:r>
              <a:rPr lang="zh-CN" altLang="en-US" sz="2800" b="1" dirty="0" smtClean="0"/>
              <a:t>先选择</a:t>
            </a:r>
            <a:r>
              <a:rPr lang="en-US" altLang="zh-CN" sz="2800" b="1" dirty="0" smtClean="0"/>
              <a:t>n</a:t>
            </a:r>
            <a:r>
              <a:rPr lang="zh-CN" altLang="en-US" sz="2800" b="1" dirty="0" smtClean="0"/>
              <a:t>个信息增益大的特征，再从这</a:t>
            </a:r>
            <a:r>
              <a:rPr lang="en-US" altLang="zh-CN" sz="2800" b="1" dirty="0" smtClean="0"/>
              <a:t>n</a:t>
            </a:r>
            <a:r>
              <a:rPr lang="zh-CN" altLang="en-US" sz="2800" b="1" dirty="0" smtClean="0"/>
              <a:t>个特征中选择信息增益比最大的特征</a:t>
            </a:r>
            <a:endParaRPr lang="en-US" altLang="zh-CN" sz="2800" b="1" dirty="0" smtClean="0"/>
          </a:p>
        </p:txBody>
      </p:sp>
      <p:sp>
        <p:nvSpPr>
          <p:cNvPr id="120836" name="灯片编号占位符 3"/>
          <p:cNvSpPr>
            <a:spLocks noGrp="1"/>
          </p:cNvSpPr>
          <p:nvPr>
            <p:ph type="sldNum" sz="quarter" idx="12"/>
          </p:nvPr>
        </p:nvSpPr>
        <p:spPr>
          <a:noFill/>
        </p:spPr>
        <p:txBody>
          <a:bodyPr/>
          <a:lstStyle/>
          <a:p>
            <a:fld id="{98C54635-238B-4D90-BE7F-5522484D7A66}" type="slidenum">
              <a:rPr lang="en-US" altLang="zh-CN" smtClean="0">
                <a:ea typeface="黑体" pitchFamily="49" charset="-122"/>
              </a:rPr>
              <a:pPr/>
              <a:t>115</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过拟合问题</a:t>
            </a:r>
            <a:endParaRPr lang="zh-CN" altLang="en-US" dirty="0"/>
          </a:p>
        </p:txBody>
      </p:sp>
      <p:sp>
        <p:nvSpPr>
          <p:cNvPr id="121859" name="内容占位符 2"/>
          <p:cNvSpPr>
            <a:spLocks noGrp="1"/>
          </p:cNvSpPr>
          <p:nvPr>
            <p:ph idx="1"/>
          </p:nvPr>
        </p:nvSpPr>
        <p:spPr/>
        <p:txBody>
          <a:bodyPr/>
          <a:lstStyle/>
          <a:p>
            <a:endParaRPr lang="zh-CN" altLang="en-US" smtClean="0"/>
          </a:p>
        </p:txBody>
      </p:sp>
      <p:sp>
        <p:nvSpPr>
          <p:cNvPr id="121860" name="灯片编号占位符 3"/>
          <p:cNvSpPr>
            <a:spLocks noGrp="1"/>
          </p:cNvSpPr>
          <p:nvPr>
            <p:ph type="sldNum" sz="quarter" idx="12"/>
          </p:nvPr>
        </p:nvSpPr>
        <p:spPr>
          <a:noFill/>
        </p:spPr>
        <p:txBody>
          <a:bodyPr/>
          <a:lstStyle/>
          <a:p>
            <a:fld id="{8FF3A44B-A945-460F-91AA-9EB17D7646E3}" type="slidenum">
              <a:rPr lang="en-US" altLang="zh-CN" smtClean="0">
                <a:ea typeface="黑体" pitchFamily="49" charset="-122"/>
              </a:rPr>
              <a:pPr/>
              <a:t>116</a:t>
            </a:fld>
            <a:endParaRPr lang="en-US" altLang="zh-CN" smtClean="0">
              <a:ea typeface="黑体" pitchFamily="49" charset="-122"/>
            </a:endParaRPr>
          </a:p>
        </p:txBody>
      </p:sp>
      <p:grpSp>
        <p:nvGrpSpPr>
          <p:cNvPr id="3" name="组合 18"/>
          <p:cNvGrpSpPr>
            <a:grpSpLocks/>
          </p:cNvGrpSpPr>
          <p:nvPr/>
        </p:nvGrpSpPr>
        <p:grpSpPr bwMode="auto">
          <a:xfrm>
            <a:off x="682625" y="1930400"/>
            <a:ext cx="7910513" cy="4383088"/>
            <a:chOff x="-3024386" y="0"/>
            <a:chExt cx="12994585" cy="7852229"/>
          </a:xfrm>
        </p:grpSpPr>
        <p:pic>
          <p:nvPicPr>
            <p:cNvPr id="121862" name="Picture 2" descr="F:\人工智能导论\2016本科生\img-160304144917-001.jpg"/>
            <p:cNvPicPr>
              <a:picLocks noChangeAspect="1" noChangeArrowheads="1"/>
            </p:cNvPicPr>
            <p:nvPr/>
          </p:nvPicPr>
          <p:blipFill>
            <a:blip r:embed="rId2" cstate="print"/>
            <a:srcRect/>
            <a:stretch>
              <a:fillRect/>
            </a:stretch>
          </p:blipFill>
          <p:spPr bwMode="auto">
            <a:xfrm>
              <a:off x="-3024386" y="0"/>
              <a:ext cx="12994585" cy="7852229"/>
            </a:xfrm>
            <a:prstGeom prst="rect">
              <a:avLst/>
            </a:prstGeom>
            <a:noFill/>
            <a:ln w="9525">
              <a:noFill/>
              <a:miter lim="800000"/>
              <a:headEnd/>
              <a:tailEnd/>
            </a:ln>
          </p:spPr>
        </p:pic>
        <p:sp>
          <p:nvSpPr>
            <p:cNvPr id="121863" name="任意多边形 10"/>
            <p:cNvSpPr>
              <a:spLocks/>
            </p:cNvSpPr>
            <p:nvPr/>
          </p:nvSpPr>
          <p:spPr bwMode="auto">
            <a:xfrm>
              <a:off x="-1233714" y="928915"/>
              <a:ext cx="9622972" cy="3236685"/>
            </a:xfrm>
            <a:custGeom>
              <a:avLst/>
              <a:gdLst>
                <a:gd name="T0" fmla="*/ 0 w 9622971"/>
                <a:gd name="T1" fmla="*/ 3236686 h 3236686"/>
                <a:gd name="T2" fmla="*/ 711200 w 9622971"/>
                <a:gd name="T3" fmla="*/ 1349829 h 3236686"/>
                <a:gd name="T4" fmla="*/ 1930400 w 9622971"/>
                <a:gd name="T5" fmla="*/ 1335315 h 3236686"/>
                <a:gd name="T6" fmla="*/ 2380343 w 9622971"/>
                <a:gd name="T7" fmla="*/ 928915 h 3236686"/>
                <a:gd name="T8" fmla="*/ 3178629 w 9622971"/>
                <a:gd name="T9" fmla="*/ 899886 h 3236686"/>
                <a:gd name="T10" fmla="*/ 3962401 w 9622971"/>
                <a:gd name="T11" fmla="*/ 638629 h 3236686"/>
                <a:gd name="T12" fmla="*/ 4354286 w 9622971"/>
                <a:gd name="T13" fmla="*/ 653143 h 3236686"/>
                <a:gd name="T14" fmla="*/ 6487885 w 9622971"/>
                <a:gd name="T15" fmla="*/ 377372 h 3236686"/>
                <a:gd name="T16" fmla="*/ 6937829 w 9622971"/>
                <a:gd name="T17" fmla="*/ 232229 h 3236686"/>
                <a:gd name="T18" fmla="*/ 8505371 w 9622971"/>
                <a:gd name="T19" fmla="*/ 130629 h 3236686"/>
                <a:gd name="T20" fmla="*/ 8897259 w 9622971"/>
                <a:gd name="T21" fmla="*/ 0 h 3236686"/>
                <a:gd name="T22" fmla="*/ 9622971 w 9622971"/>
                <a:gd name="T23" fmla="*/ 0 h 32366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22971"/>
                <a:gd name="T37" fmla="*/ 0 h 3236686"/>
                <a:gd name="T38" fmla="*/ 9622971 w 9622971"/>
                <a:gd name="T39" fmla="*/ 3236686 h 32366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22971" h="3236686">
                  <a:moveTo>
                    <a:pt x="0" y="3236686"/>
                  </a:moveTo>
                  <a:lnTo>
                    <a:pt x="711200" y="1349829"/>
                  </a:lnTo>
                  <a:lnTo>
                    <a:pt x="1930400" y="1335315"/>
                  </a:lnTo>
                  <a:lnTo>
                    <a:pt x="2380343" y="928915"/>
                  </a:lnTo>
                  <a:lnTo>
                    <a:pt x="3178628" y="899886"/>
                  </a:lnTo>
                  <a:lnTo>
                    <a:pt x="3962400" y="638629"/>
                  </a:lnTo>
                  <a:lnTo>
                    <a:pt x="4354285" y="653143"/>
                  </a:lnTo>
                  <a:lnTo>
                    <a:pt x="6487885" y="377372"/>
                  </a:lnTo>
                  <a:lnTo>
                    <a:pt x="6937828" y="232229"/>
                  </a:lnTo>
                  <a:lnTo>
                    <a:pt x="8505371" y="130629"/>
                  </a:lnTo>
                  <a:lnTo>
                    <a:pt x="8897257" y="0"/>
                  </a:lnTo>
                  <a:lnTo>
                    <a:pt x="9622971" y="0"/>
                  </a:lnTo>
                </a:path>
              </a:pathLst>
            </a:custGeom>
            <a:noFill/>
            <a:ln w="57150" cap="flat" cmpd="sng" algn="ctr">
              <a:solidFill>
                <a:srgbClr val="002060"/>
              </a:solidFill>
              <a:prstDash val="solid"/>
              <a:round/>
              <a:headEnd type="none" w="med" len="med"/>
              <a:tailEnd type="none" w="med" len="med"/>
            </a:ln>
          </p:spPr>
          <p:txBody>
            <a:bodyPr wrap="none"/>
            <a:lstStyle/>
            <a:p>
              <a:endParaRPr lang="zh-CN" altLang="en-US"/>
            </a:p>
          </p:txBody>
        </p:sp>
        <p:sp>
          <p:nvSpPr>
            <p:cNvPr id="121864" name="任意多边形 13"/>
            <p:cNvSpPr>
              <a:spLocks/>
            </p:cNvSpPr>
            <p:nvPr/>
          </p:nvSpPr>
          <p:spPr bwMode="auto">
            <a:xfrm>
              <a:off x="-1219200" y="2656114"/>
              <a:ext cx="9506857" cy="1582057"/>
            </a:xfrm>
            <a:custGeom>
              <a:avLst/>
              <a:gdLst>
                <a:gd name="T0" fmla="*/ 0 w 9506857"/>
                <a:gd name="T1" fmla="*/ 1582057 h 1582057"/>
                <a:gd name="T2" fmla="*/ 261257 w 9506857"/>
                <a:gd name="T3" fmla="*/ 261257 h 1582057"/>
                <a:gd name="T4" fmla="*/ 667657 w 9506857"/>
                <a:gd name="T5" fmla="*/ 43543 h 1582057"/>
                <a:gd name="T6" fmla="*/ 1161143 w 9506857"/>
                <a:gd name="T7" fmla="*/ 14515 h 1582057"/>
                <a:gd name="T8" fmla="*/ 1930400 w 9506857"/>
                <a:gd name="T9" fmla="*/ 0 h 1582057"/>
                <a:gd name="T10" fmla="*/ 2322286 w 9506857"/>
                <a:gd name="T11" fmla="*/ 261257 h 1582057"/>
                <a:gd name="T12" fmla="*/ 4557485 w 9506857"/>
                <a:gd name="T13" fmla="*/ 275772 h 1582057"/>
                <a:gd name="T14" fmla="*/ 4804228 w 9506857"/>
                <a:gd name="T15" fmla="*/ 362857 h 1582057"/>
                <a:gd name="T16" fmla="*/ 5239656 w 9506857"/>
                <a:gd name="T17" fmla="*/ 899886 h 1582057"/>
                <a:gd name="T18" fmla="*/ 6052456 w 9506857"/>
                <a:gd name="T19" fmla="*/ 899886 h 1582057"/>
                <a:gd name="T20" fmla="*/ 6574968 w 9506857"/>
                <a:gd name="T21" fmla="*/ 1030515 h 1582057"/>
                <a:gd name="T22" fmla="*/ 7997323 w 9506857"/>
                <a:gd name="T23" fmla="*/ 1045029 h 1582057"/>
                <a:gd name="T24" fmla="*/ 9492337 w 9506857"/>
                <a:gd name="T25" fmla="*/ 957943 h 1582057"/>
                <a:gd name="T26" fmla="*/ 9506857 w 9506857"/>
                <a:gd name="T27" fmla="*/ 943429 h 15820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506857"/>
                <a:gd name="T43" fmla="*/ 0 h 1582057"/>
                <a:gd name="T44" fmla="*/ 9506857 w 9506857"/>
                <a:gd name="T45" fmla="*/ 1582057 h 15820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506857" h="1582057">
                  <a:moveTo>
                    <a:pt x="0" y="1582057"/>
                  </a:moveTo>
                  <a:lnTo>
                    <a:pt x="261257" y="261257"/>
                  </a:lnTo>
                  <a:lnTo>
                    <a:pt x="667657" y="43543"/>
                  </a:lnTo>
                  <a:lnTo>
                    <a:pt x="1161143" y="14515"/>
                  </a:lnTo>
                  <a:lnTo>
                    <a:pt x="1930400" y="0"/>
                  </a:lnTo>
                  <a:lnTo>
                    <a:pt x="2322286" y="261257"/>
                  </a:lnTo>
                  <a:lnTo>
                    <a:pt x="4557486" y="275772"/>
                  </a:lnTo>
                  <a:lnTo>
                    <a:pt x="4804229" y="362857"/>
                  </a:lnTo>
                  <a:lnTo>
                    <a:pt x="5239657" y="899886"/>
                  </a:lnTo>
                  <a:lnTo>
                    <a:pt x="6052457" y="899886"/>
                  </a:lnTo>
                  <a:lnTo>
                    <a:pt x="6574971" y="1030515"/>
                  </a:lnTo>
                  <a:lnTo>
                    <a:pt x="7997371" y="1045029"/>
                  </a:lnTo>
                  <a:lnTo>
                    <a:pt x="9492343" y="957943"/>
                  </a:lnTo>
                  <a:lnTo>
                    <a:pt x="9506857" y="943429"/>
                  </a:lnTo>
                </a:path>
              </a:pathLst>
            </a:custGeom>
            <a:noFill/>
            <a:ln w="57150" cap="flat" cmpd="sng" algn="ctr">
              <a:solidFill>
                <a:srgbClr val="FF0000"/>
              </a:solidFill>
              <a:prstDash val="solid"/>
              <a:round/>
              <a:headEnd type="none" w="med" len="med"/>
              <a:tailEnd type="none" w="med" len="med"/>
            </a:ln>
          </p:spPr>
          <p:txBody>
            <a:bodyPr wrap="none"/>
            <a:lstStyle/>
            <a:p>
              <a:endParaRPr lang="zh-CN" altLang="en-US"/>
            </a:p>
          </p:txBody>
        </p:sp>
        <p:cxnSp>
          <p:nvCxnSpPr>
            <p:cNvPr id="121865" name="直接连接符 15"/>
            <p:cNvCxnSpPr>
              <a:cxnSpLocks noChangeShapeType="1"/>
            </p:cNvCxnSpPr>
            <p:nvPr/>
          </p:nvCxnSpPr>
          <p:spPr bwMode="auto">
            <a:xfrm>
              <a:off x="7082971" y="4949371"/>
              <a:ext cx="551543" cy="14515"/>
            </a:xfrm>
            <a:prstGeom prst="line">
              <a:avLst/>
            </a:prstGeom>
            <a:noFill/>
            <a:ln w="57150" algn="ctr">
              <a:solidFill>
                <a:srgbClr val="002060"/>
              </a:solidFill>
              <a:round/>
              <a:headEnd/>
              <a:tailEnd/>
            </a:ln>
          </p:spPr>
        </p:cxnSp>
        <p:cxnSp>
          <p:nvCxnSpPr>
            <p:cNvPr id="121866" name="直接连接符 16"/>
            <p:cNvCxnSpPr>
              <a:cxnSpLocks noChangeShapeType="1"/>
            </p:cNvCxnSpPr>
            <p:nvPr/>
          </p:nvCxnSpPr>
          <p:spPr bwMode="auto">
            <a:xfrm>
              <a:off x="7097484" y="5254171"/>
              <a:ext cx="551543" cy="14515"/>
            </a:xfrm>
            <a:prstGeom prst="line">
              <a:avLst/>
            </a:prstGeom>
            <a:noFill/>
            <a:ln w="57150" algn="ctr">
              <a:solidFill>
                <a:srgbClr val="FF0000"/>
              </a:solidFill>
              <a:round/>
              <a:headEnd/>
              <a:tailEnd/>
            </a:ln>
          </p:spPr>
        </p:cxnSp>
      </p:gr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决策树的剪枝</a:t>
            </a:r>
            <a:endParaRPr lang="zh-CN" altLang="en-US" dirty="0"/>
          </a:p>
        </p:txBody>
      </p:sp>
      <p:sp>
        <p:nvSpPr>
          <p:cNvPr id="122883" name="内容占位符 2"/>
          <p:cNvSpPr>
            <a:spLocks noGrp="1"/>
          </p:cNvSpPr>
          <p:nvPr>
            <p:ph idx="1"/>
          </p:nvPr>
        </p:nvSpPr>
        <p:spPr>
          <a:xfrm>
            <a:off x="685800" y="1981200"/>
            <a:ext cx="8269288" cy="4114800"/>
          </a:xfrm>
        </p:spPr>
        <p:txBody>
          <a:bodyPr>
            <a:normAutofit/>
          </a:bodyPr>
          <a:lstStyle/>
          <a:p>
            <a:r>
              <a:rPr lang="zh-CN" altLang="en-US" sz="3200" b="1" dirty="0" smtClean="0"/>
              <a:t>为了防止出现过拟合，对生成的决策树进行简化的过程称为剪枝。也就是从已经生成的树上裁掉一些子树或者叶节点，将其父节点作为新的页节点，用其实例数最大的类别作为标记。</a:t>
            </a:r>
            <a:endParaRPr lang="en-US" altLang="zh-CN" sz="3200" b="1" dirty="0" smtClean="0"/>
          </a:p>
          <a:p>
            <a:endParaRPr lang="en-US" altLang="zh-CN" sz="3200" b="1" dirty="0" smtClean="0"/>
          </a:p>
          <a:p>
            <a:r>
              <a:rPr lang="zh-CN" altLang="en-US" sz="3200" b="1" dirty="0" smtClean="0"/>
              <a:t>这种先生成树再剪枝的方法称为后剪枝。</a:t>
            </a:r>
          </a:p>
        </p:txBody>
      </p:sp>
      <p:sp>
        <p:nvSpPr>
          <p:cNvPr id="122884" name="灯片编号占位符 3"/>
          <p:cNvSpPr>
            <a:spLocks noGrp="1"/>
          </p:cNvSpPr>
          <p:nvPr>
            <p:ph type="sldNum" sz="quarter" idx="12"/>
          </p:nvPr>
        </p:nvSpPr>
        <p:spPr>
          <a:noFill/>
        </p:spPr>
        <p:txBody>
          <a:bodyPr/>
          <a:lstStyle/>
          <a:p>
            <a:fld id="{F5FAFB68-36B6-43C4-99CA-64F0174B1EDF}" type="slidenum">
              <a:rPr lang="en-US" altLang="zh-CN" smtClean="0">
                <a:ea typeface="黑体" pitchFamily="49" charset="-122"/>
              </a:rPr>
              <a:pPr/>
              <a:t>117</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a:spLocks noGrp="1"/>
          </p:cNvSpPr>
          <p:nvPr>
            <p:ph type="sldNum" sz="quarter" idx="12"/>
          </p:nvPr>
        </p:nvSpPr>
        <p:spPr>
          <a:noFill/>
        </p:spPr>
        <p:txBody>
          <a:bodyPr/>
          <a:lstStyle/>
          <a:p>
            <a:fld id="{0C361ABA-3864-4621-BD5E-50BA28C0E078}" type="slidenum">
              <a:rPr lang="en-US" altLang="zh-CN" smtClean="0">
                <a:ea typeface="黑体" pitchFamily="49" charset="-122"/>
              </a:rPr>
              <a:pPr/>
              <a:t>118</a:t>
            </a:fld>
            <a:endParaRPr lang="en-US" altLang="zh-CN" smtClean="0">
              <a:ea typeface="黑体" pitchFamily="49" charset="-122"/>
            </a:endParaRPr>
          </a:p>
        </p:txBody>
      </p:sp>
      <p:grpSp>
        <p:nvGrpSpPr>
          <p:cNvPr id="2" name="组合 40"/>
          <p:cNvGrpSpPr>
            <a:grpSpLocks/>
          </p:cNvGrpSpPr>
          <p:nvPr/>
        </p:nvGrpSpPr>
        <p:grpSpPr bwMode="auto">
          <a:xfrm>
            <a:off x="1481138" y="2003425"/>
            <a:ext cx="6138862" cy="3916358"/>
            <a:chOff x="1480457" y="2002716"/>
            <a:chExt cx="6139314" cy="3916315"/>
          </a:xfrm>
        </p:grpSpPr>
        <p:sp>
          <p:nvSpPr>
            <p:cNvPr id="123909"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0" name="矩形 8"/>
            <p:cNvSpPr>
              <a:spLocks noChangeArrowheads="1"/>
            </p:cNvSpPr>
            <p:nvPr/>
          </p:nvSpPr>
          <p:spPr bwMode="auto">
            <a:xfrm>
              <a:off x="3933595" y="4920312"/>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3911" name="直接箭头连接符 12"/>
            <p:cNvCxnSpPr>
              <a:cxnSpLocks noChangeShapeType="1"/>
              <a:stCxn id="123909" idx="4"/>
              <a:endCxn id="123913" idx="0"/>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sp>
          <p:nvSpPr>
            <p:cNvPr id="123912"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3" name="椭圆 6"/>
            <p:cNvSpPr>
              <a:spLocks noChangeArrowheads="1"/>
            </p:cNvSpPr>
            <p:nvPr/>
          </p:nvSpPr>
          <p:spPr bwMode="auto">
            <a:xfrm>
              <a:off x="3134861" y="3439630"/>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4"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5"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6" name="矩形 8"/>
            <p:cNvSpPr>
              <a:spLocks noChangeArrowheads="1"/>
            </p:cNvSpPr>
            <p:nvPr/>
          </p:nvSpPr>
          <p:spPr bwMode="auto">
            <a:xfrm>
              <a:off x="1582281" y="497836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3917" name="直接箭头连接符 12"/>
            <p:cNvCxnSpPr>
              <a:cxnSpLocks noChangeShapeType="1"/>
              <a:stCxn id="123909" idx="5"/>
              <a:endCxn id="123912"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3918" name="直接箭头连接符 12"/>
            <p:cNvCxnSpPr>
              <a:cxnSpLocks noChangeShapeType="1"/>
              <a:stCxn id="123913" idx="4"/>
              <a:endCxn id="123916" idx="0"/>
            </p:cNvCxnSpPr>
            <p:nvPr/>
          </p:nvCxnSpPr>
          <p:spPr bwMode="auto">
            <a:xfrm flipH="1">
              <a:off x="1799769" y="3687280"/>
              <a:ext cx="1466061" cy="1291087"/>
            </a:xfrm>
            <a:prstGeom prst="straightConnector1">
              <a:avLst/>
            </a:prstGeom>
            <a:noFill/>
            <a:ln w="38100" algn="ctr">
              <a:solidFill>
                <a:schemeClr val="tx1"/>
              </a:solidFill>
              <a:round/>
              <a:headEnd/>
              <a:tailEnd type="arrow" w="med" len="med"/>
            </a:ln>
          </p:spPr>
        </p:cxnSp>
        <p:cxnSp>
          <p:nvCxnSpPr>
            <p:cNvPr id="123919" name="直接箭头连接符 12"/>
            <p:cNvCxnSpPr>
              <a:cxnSpLocks noChangeShapeType="1"/>
              <a:stCxn id="123913" idx="4"/>
              <a:endCxn id="123910" idx="0"/>
            </p:cNvCxnSpPr>
            <p:nvPr/>
          </p:nvCxnSpPr>
          <p:spPr bwMode="auto">
            <a:xfrm>
              <a:off x="3265830" y="3687280"/>
              <a:ext cx="885253" cy="1233032"/>
            </a:xfrm>
            <a:prstGeom prst="straightConnector1">
              <a:avLst/>
            </a:prstGeom>
            <a:noFill/>
            <a:ln w="38100" algn="ctr">
              <a:solidFill>
                <a:schemeClr val="tx1"/>
              </a:solidFill>
              <a:round/>
              <a:headEnd/>
              <a:tailEnd type="arrow" w="med" len="med"/>
            </a:ln>
          </p:spPr>
        </p:cxnSp>
        <p:cxnSp>
          <p:nvCxnSpPr>
            <p:cNvPr id="123920" name="直接箭头连接符 12"/>
            <p:cNvCxnSpPr>
              <a:cxnSpLocks noChangeShapeType="1"/>
              <a:stCxn id="123912" idx="5"/>
              <a:endCxn id="123915"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3921" name="直接箭头连接符 12"/>
            <p:cNvCxnSpPr>
              <a:cxnSpLocks noChangeShapeType="1"/>
              <a:stCxn id="123912" idx="4"/>
              <a:endCxn id="123914"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sp>
          <p:nvSpPr>
            <p:cNvPr id="123922" name="TextBox 38"/>
            <p:cNvSpPr txBox="1">
              <a:spLocks noChangeArrowheads="1"/>
            </p:cNvSpPr>
            <p:nvPr/>
          </p:nvSpPr>
          <p:spPr bwMode="auto">
            <a:xfrm>
              <a:off x="1480457" y="5457371"/>
              <a:ext cx="1436914" cy="461660"/>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endParaRPr lang="zh-CN" altLang="en-US" sz="2400" b="1" dirty="0"/>
            </a:p>
          </p:txBody>
        </p:sp>
        <p:sp>
          <p:nvSpPr>
            <p:cNvPr id="123923" name="TextBox 39"/>
            <p:cNvSpPr txBox="1">
              <a:spLocks noChangeArrowheads="1"/>
            </p:cNvSpPr>
            <p:nvPr/>
          </p:nvSpPr>
          <p:spPr bwMode="auto">
            <a:xfrm>
              <a:off x="3875309" y="5413829"/>
              <a:ext cx="1436914" cy="461660"/>
            </a:xfrm>
            <a:prstGeom prst="rect">
              <a:avLst/>
            </a:prstGeom>
            <a:noFill/>
            <a:ln w="9525">
              <a:noFill/>
              <a:miter lim="800000"/>
              <a:headEnd/>
              <a:tailEnd/>
            </a:ln>
          </p:spPr>
          <p:txBody>
            <a:bodyPr>
              <a:spAutoFit/>
            </a:bodyPr>
            <a:lstStyle/>
            <a:p>
              <a:r>
                <a:rPr lang="en-US" altLang="zh-CN" sz="2400" b="1"/>
                <a:t>b b</a:t>
              </a:r>
              <a:endParaRPr lang="zh-CN" altLang="en-US" sz="2400" b="1"/>
            </a:p>
          </p:txBody>
        </p:sp>
      </p:grpSp>
      <p:sp>
        <p:nvSpPr>
          <p:cNvPr id="72" name="标题 1"/>
          <p:cNvSpPr>
            <a:spLocks noGrp="1"/>
          </p:cNvSpPr>
          <p:nvPr>
            <p:ph type="title"/>
          </p:nvPr>
        </p:nvSpPr>
        <p:spPr/>
        <p:txBody>
          <a:bodyPr/>
          <a:lstStyle/>
          <a:p>
            <a:pPr>
              <a:defRPr/>
            </a:pPr>
            <a:r>
              <a:rPr lang="zh-CN" altLang="en-US" dirty="0" smtClean="0"/>
              <a:t>后剪枝方法示意</a:t>
            </a:r>
            <a:endParaRPr lang="zh-CN" alt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a:noFill/>
        </p:spPr>
        <p:txBody>
          <a:bodyPr/>
          <a:lstStyle/>
          <a:p>
            <a:fld id="{D47BEBAF-63E3-449C-9CF4-5AAE841587AD}" type="slidenum">
              <a:rPr lang="en-US" altLang="zh-CN" smtClean="0">
                <a:ea typeface="黑体" pitchFamily="49" charset="-122"/>
              </a:rPr>
              <a:pPr/>
              <a:t>119</a:t>
            </a:fld>
            <a:endParaRPr lang="en-US" altLang="zh-CN" smtClean="0">
              <a:ea typeface="黑体" pitchFamily="49" charset="-122"/>
            </a:endParaRPr>
          </a:p>
        </p:txBody>
      </p:sp>
      <p:grpSp>
        <p:nvGrpSpPr>
          <p:cNvPr id="2" name="组合 46"/>
          <p:cNvGrpSpPr>
            <a:grpSpLocks/>
          </p:cNvGrpSpPr>
          <p:nvPr/>
        </p:nvGrpSpPr>
        <p:grpSpPr bwMode="auto">
          <a:xfrm>
            <a:off x="1089025" y="2003425"/>
            <a:ext cx="6530975" cy="4205432"/>
            <a:chOff x="1088579" y="2002716"/>
            <a:chExt cx="6531192" cy="4206744"/>
          </a:xfrm>
        </p:grpSpPr>
        <p:sp>
          <p:nvSpPr>
            <p:cNvPr id="124933"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4" name="矩形 8"/>
            <p:cNvSpPr>
              <a:spLocks noChangeArrowheads="1"/>
            </p:cNvSpPr>
            <p:nvPr/>
          </p:nvSpPr>
          <p:spPr bwMode="auto">
            <a:xfrm>
              <a:off x="3541717" y="5210592"/>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5"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6" name="椭圆 6"/>
            <p:cNvSpPr>
              <a:spLocks noChangeArrowheads="1"/>
            </p:cNvSpPr>
            <p:nvPr/>
          </p:nvSpPr>
          <p:spPr bwMode="auto">
            <a:xfrm>
              <a:off x="2742983" y="3729910"/>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7"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8"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9" name="矩形 8"/>
            <p:cNvSpPr>
              <a:spLocks noChangeArrowheads="1"/>
            </p:cNvSpPr>
            <p:nvPr/>
          </p:nvSpPr>
          <p:spPr bwMode="auto">
            <a:xfrm>
              <a:off x="1190403" y="526864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4940" name="直接箭头连接符 12"/>
            <p:cNvCxnSpPr>
              <a:cxnSpLocks noChangeShapeType="1"/>
              <a:stCxn id="124933" idx="5"/>
              <a:endCxn id="124935"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4941" name="直接箭头连接符 12"/>
            <p:cNvCxnSpPr>
              <a:cxnSpLocks noChangeShapeType="1"/>
              <a:stCxn id="124936" idx="4"/>
              <a:endCxn id="124939" idx="0"/>
            </p:cNvCxnSpPr>
            <p:nvPr/>
          </p:nvCxnSpPr>
          <p:spPr bwMode="auto">
            <a:xfrm flipH="1">
              <a:off x="1407891" y="3977560"/>
              <a:ext cx="1466061" cy="1291087"/>
            </a:xfrm>
            <a:prstGeom prst="straightConnector1">
              <a:avLst/>
            </a:prstGeom>
            <a:noFill/>
            <a:ln w="38100" algn="ctr">
              <a:solidFill>
                <a:schemeClr val="tx1"/>
              </a:solidFill>
              <a:round/>
              <a:headEnd/>
              <a:tailEnd type="arrow" w="med" len="med"/>
            </a:ln>
          </p:spPr>
        </p:cxnSp>
        <p:cxnSp>
          <p:nvCxnSpPr>
            <p:cNvPr id="124942" name="直接箭头连接符 12"/>
            <p:cNvCxnSpPr>
              <a:cxnSpLocks noChangeShapeType="1"/>
              <a:stCxn id="124936" idx="4"/>
              <a:endCxn id="124934" idx="0"/>
            </p:cNvCxnSpPr>
            <p:nvPr/>
          </p:nvCxnSpPr>
          <p:spPr bwMode="auto">
            <a:xfrm>
              <a:off x="2873952" y="3977560"/>
              <a:ext cx="885253" cy="1233032"/>
            </a:xfrm>
            <a:prstGeom prst="straightConnector1">
              <a:avLst/>
            </a:prstGeom>
            <a:noFill/>
            <a:ln w="38100" algn="ctr">
              <a:solidFill>
                <a:schemeClr val="tx1"/>
              </a:solidFill>
              <a:round/>
              <a:headEnd/>
              <a:tailEnd type="arrow" w="med" len="med"/>
            </a:ln>
          </p:spPr>
        </p:cxnSp>
        <p:cxnSp>
          <p:nvCxnSpPr>
            <p:cNvPr id="124943" name="直接箭头连接符 12"/>
            <p:cNvCxnSpPr>
              <a:cxnSpLocks noChangeShapeType="1"/>
              <a:stCxn id="124935" idx="5"/>
              <a:endCxn id="124938"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4944" name="直接箭头连接符 12"/>
            <p:cNvCxnSpPr>
              <a:cxnSpLocks noChangeShapeType="1"/>
              <a:stCxn id="124935" idx="4"/>
              <a:endCxn id="124937"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sp>
          <p:nvSpPr>
            <p:cNvPr id="124945" name="TextBox 33"/>
            <p:cNvSpPr txBox="1">
              <a:spLocks noChangeArrowheads="1"/>
            </p:cNvSpPr>
            <p:nvPr/>
          </p:nvSpPr>
          <p:spPr bwMode="auto">
            <a:xfrm>
              <a:off x="1088579" y="5747651"/>
              <a:ext cx="1436914" cy="461809"/>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endParaRPr lang="zh-CN" altLang="en-US" sz="2400" b="1" dirty="0"/>
            </a:p>
          </p:txBody>
        </p:sp>
        <p:sp>
          <p:nvSpPr>
            <p:cNvPr id="124946" name="TextBox 34"/>
            <p:cNvSpPr txBox="1">
              <a:spLocks noChangeArrowheads="1"/>
            </p:cNvSpPr>
            <p:nvPr/>
          </p:nvSpPr>
          <p:spPr bwMode="auto">
            <a:xfrm>
              <a:off x="3483431" y="5704108"/>
              <a:ext cx="1436914" cy="461809"/>
            </a:xfrm>
            <a:prstGeom prst="rect">
              <a:avLst/>
            </a:prstGeom>
            <a:noFill/>
            <a:ln w="9525">
              <a:noFill/>
              <a:miter lim="800000"/>
              <a:headEnd/>
              <a:tailEnd/>
            </a:ln>
          </p:spPr>
          <p:txBody>
            <a:bodyPr>
              <a:spAutoFit/>
            </a:bodyPr>
            <a:lstStyle/>
            <a:p>
              <a:r>
                <a:rPr lang="en-US" altLang="zh-CN" sz="2400" b="1"/>
                <a:t>b b</a:t>
              </a:r>
              <a:endParaRPr lang="zh-CN" altLang="en-US" sz="2400" b="1"/>
            </a:p>
          </p:txBody>
        </p:sp>
        <p:cxnSp>
          <p:nvCxnSpPr>
            <p:cNvPr id="124947" name="直接箭头连接符 12"/>
            <p:cNvCxnSpPr>
              <a:cxnSpLocks noChangeShapeType="1"/>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cxnSp>
          <p:nvCxnSpPr>
            <p:cNvPr id="124948" name="直接连接符 42"/>
            <p:cNvCxnSpPr>
              <a:cxnSpLocks noChangeShapeType="1"/>
            </p:cNvCxnSpPr>
            <p:nvPr/>
          </p:nvCxnSpPr>
          <p:spPr bwMode="auto">
            <a:xfrm flipH="1">
              <a:off x="2960916" y="3338284"/>
              <a:ext cx="420914" cy="493486"/>
            </a:xfrm>
            <a:prstGeom prst="line">
              <a:avLst/>
            </a:prstGeom>
            <a:noFill/>
            <a:ln w="76200" algn="ctr">
              <a:solidFill>
                <a:srgbClr val="FF0000"/>
              </a:solidFill>
              <a:round/>
              <a:headEnd/>
              <a:tailEnd/>
            </a:ln>
          </p:spPr>
        </p:cxnSp>
        <p:cxnSp>
          <p:nvCxnSpPr>
            <p:cNvPr id="124949" name="直接连接符 44"/>
            <p:cNvCxnSpPr>
              <a:cxnSpLocks noChangeShapeType="1"/>
            </p:cNvCxnSpPr>
            <p:nvPr/>
          </p:nvCxnSpPr>
          <p:spPr bwMode="auto">
            <a:xfrm flipH="1" flipV="1">
              <a:off x="2946402" y="3338285"/>
              <a:ext cx="507999" cy="464457"/>
            </a:xfrm>
            <a:prstGeom prst="line">
              <a:avLst/>
            </a:prstGeom>
            <a:noFill/>
            <a:ln w="76200" algn="ctr">
              <a:solidFill>
                <a:srgbClr val="FF0000"/>
              </a:solidFill>
              <a:round/>
              <a:headEnd/>
              <a:tailEnd/>
            </a:ln>
          </p:spPr>
        </p:cxnSp>
      </p:grpSp>
      <p:sp>
        <p:nvSpPr>
          <p:cNvPr id="48" name="标题 1"/>
          <p:cNvSpPr>
            <a:spLocks noGrp="1"/>
          </p:cNvSpPr>
          <p:nvPr>
            <p:ph type="title"/>
          </p:nvPr>
        </p:nvSpPr>
        <p:spPr/>
        <p:txBody>
          <a:bodyPr/>
          <a:lstStyle/>
          <a:p>
            <a:pPr>
              <a:defRPr/>
            </a:pPr>
            <a:r>
              <a:rPr lang="zh-CN" altLang="en-US" dirty="0" smtClean="0"/>
              <a:t>后剪枝方法示意</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贝叶斯法则</a:t>
            </a:r>
            <a:endParaRPr lang="zh-CN" altLang="en-US" dirty="0"/>
          </a:p>
        </p:txBody>
      </p:sp>
      <p:sp>
        <p:nvSpPr>
          <p:cNvPr id="2053" name="灯片编号占位符 3"/>
          <p:cNvSpPr>
            <a:spLocks noGrp="1"/>
          </p:cNvSpPr>
          <p:nvPr>
            <p:ph type="sldNum" sz="quarter" idx="12"/>
          </p:nvPr>
        </p:nvSpPr>
        <p:spPr>
          <a:noFill/>
        </p:spPr>
        <p:txBody>
          <a:bodyPr/>
          <a:lstStyle/>
          <a:p>
            <a:fld id="{73C9CBB2-CCFA-4020-ADF2-ADC1673BBF14}" type="slidenum">
              <a:rPr lang="en-US" altLang="zh-CN" smtClean="0">
                <a:ea typeface="黑体" pitchFamily="49" charset="-122"/>
              </a:rPr>
              <a:pPr/>
              <a:t>12</a:t>
            </a:fld>
            <a:endParaRPr lang="en-US" altLang="zh-CN" smtClean="0">
              <a:ea typeface="黑体" pitchFamily="49" charset="-122"/>
            </a:endParaRPr>
          </a:p>
        </p:txBody>
      </p:sp>
      <p:graphicFrame>
        <p:nvGraphicFramePr>
          <p:cNvPr id="2050" name="Object 2" descr="羊皮纸"/>
          <p:cNvGraphicFramePr>
            <a:graphicFrameLocks noChangeAspect="1"/>
          </p:cNvGraphicFramePr>
          <p:nvPr/>
        </p:nvGraphicFramePr>
        <p:xfrm>
          <a:off x="1384300" y="1582724"/>
          <a:ext cx="6761163" cy="3167062"/>
        </p:xfrm>
        <a:graphic>
          <a:graphicData uri="http://schemas.openxmlformats.org/presentationml/2006/ole">
            <p:oleObj spid="_x0000_s379906" name="公式" r:id="rId4" imgW="3149280" imgH="1473120" progId="Equation.3">
              <p:embed/>
            </p:oleObj>
          </a:graphicData>
        </a:graphic>
      </p:graphicFrame>
      <p:graphicFrame>
        <p:nvGraphicFramePr>
          <p:cNvPr id="2051" name="Object 3" descr="羊皮纸"/>
          <p:cNvGraphicFramePr>
            <a:graphicFrameLocks noChangeAspect="1"/>
          </p:cNvGraphicFramePr>
          <p:nvPr/>
        </p:nvGraphicFramePr>
        <p:xfrm>
          <a:off x="1096963" y="5075503"/>
          <a:ext cx="7280275" cy="981075"/>
        </p:xfrm>
        <a:graphic>
          <a:graphicData uri="http://schemas.openxmlformats.org/presentationml/2006/ole">
            <p:oleObj spid="_x0000_s379907" name="公式" r:id="rId5" imgW="3390840" imgH="457200" progId="Equation.3">
              <p:embed/>
            </p:oleObj>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a:spLocks noGrp="1"/>
          </p:cNvSpPr>
          <p:nvPr>
            <p:ph type="sldNum" sz="quarter" idx="12"/>
          </p:nvPr>
        </p:nvSpPr>
        <p:spPr>
          <a:noFill/>
        </p:spPr>
        <p:txBody>
          <a:bodyPr/>
          <a:lstStyle/>
          <a:p>
            <a:fld id="{C1CDC6C7-ABB1-416F-B2AB-3306656E9565}" type="slidenum">
              <a:rPr lang="en-US" altLang="zh-CN" smtClean="0">
                <a:ea typeface="黑体" pitchFamily="49" charset="-122"/>
              </a:rPr>
              <a:pPr/>
              <a:t>120</a:t>
            </a:fld>
            <a:endParaRPr lang="en-US" altLang="zh-CN" smtClean="0">
              <a:ea typeface="黑体" pitchFamily="49" charset="-122"/>
            </a:endParaRPr>
          </a:p>
        </p:txBody>
      </p:sp>
      <p:grpSp>
        <p:nvGrpSpPr>
          <p:cNvPr id="2" name="组合 16"/>
          <p:cNvGrpSpPr>
            <a:grpSpLocks/>
          </p:cNvGrpSpPr>
          <p:nvPr/>
        </p:nvGrpSpPr>
        <p:grpSpPr bwMode="auto">
          <a:xfrm>
            <a:off x="2598738" y="2003425"/>
            <a:ext cx="5021262" cy="3194050"/>
            <a:chOff x="2598065" y="2002716"/>
            <a:chExt cx="5021706" cy="3194050"/>
          </a:xfrm>
        </p:grpSpPr>
        <p:sp>
          <p:nvSpPr>
            <p:cNvPr id="125957"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58"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59"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60"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5961" name="直接箭头连接符 12"/>
            <p:cNvCxnSpPr>
              <a:cxnSpLocks noChangeShapeType="1"/>
              <a:stCxn id="125957" idx="5"/>
              <a:endCxn id="125958"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5962" name="直接箭头连接符 12"/>
            <p:cNvCxnSpPr>
              <a:cxnSpLocks noChangeShapeType="1"/>
              <a:stCxn id="125958" idx="5"/>
              <a:endCxn id="125960"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5963" name="直接箭头连接符 12"/>
            <p:cNvCxnSpPr>
              <a:cxnSpLocks noChangeShapeType="1"/>
              <a:stCxn id="125958" idx="4"/>
              <a:endCxn id="125959"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cxnSp>
          <p:nvCxnSpPr>
            <p:cNvPr id="125964" name="直接箭头连接符 12"/>
            <p:cNvCxnSpPr>
              <a:cxnSpLocks noChangeShapeType="1"/>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sp>
          <p:nvSpPr>
            <p:cNvPr id="125965" name="矩形 8"/>
            <p:cNvSpPr>
              <a:spLocks noChangeArrowheads="1"/>
            </p:cNvSpPr>
            <p:nvPr/>
          </p:nvSpPr>
          <p:spPr bwMode="auto">
            <a:xfrm>
              <a:off x="3077253" y="34398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66" name="TextBox 14"/>
            <p:cNvSpPr txBox="1">
              <a:spLocks noChangeArrowheads="1"/>
            </p:cNvSpPr>
            <p:nvPr/>
          </p:nvSpPr>
          <p:spPr bwMode="auto">
            <a:xfrm>
              <a:off x="2612579" y="3817252"/>
              <a:ext cx="1436914" cy="461665"/>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r>
                <a:rPr lang="en-US" altLang="zh-CN" sz="2400" b="1" dirty="0"/>
                <a:t> b </a:t>
              </a:r>
              <a:r>
                <a:rPr lang="en-US" altLang="zh-CN" sz="2400" b="1" dirty="0" err="1"/>
                <a:t>b</a:t>
              </a:r>
              <a:endParaRPr lang="zh-CN" altLang="en-US" sz="2400" b="1" dirty="0"/>
            </a:p>
          </p:txBody>
        </p:sp>
        <p:sp>
          <p:nvSpPr>
            <p:cNvPr id="125967" name="TextBox 15"/>
            <p:cNvSpPr txBox="1">
              <a:spLocks noChangeArrowheads="1"/>
            </p:cNvSpPr>
            <p:nvPr/>
          </p:nvSpPr>
          <p:spPr bwMode="auto">
            <a:xfrm>
              <a:off x="2598065" y="4571999"/>
              <a:ext cx="1436914" cy="461665"/>
            </a:xfrm>
            <a:prstGeom prst="rect">
              <a:avLst/>
            </a:prstGeom>
            <a:noFill/>
            <a:ln w="9525">
              <a:noFill/>
              <a:miter lim="800000"/>
              <a:headEnd/>
              <a:tailEnd/>
            </a:ln>
          </p:spPr>
          <p:txBody>
            <a:bodyPr>
              <a:spAutoFit/>
            </a:bodyPr>
            <a:lstStyle/>
            <a:p>
              <a:r>
                <a:rPr lang="zh-CN" altLang="en-US" sz="2400" b="1"/>
                <a:t>标记为</a:t>
              </a:r>
              <a:r>
                <a:rPr lang="en-US" altLang="zh-CN" sz="2400" b="1"/>
                <a:t>a</a:t>
              </a:r>
              <a:endParaRPr lang="zh-CN" altLang="en-US" sz="2400" b="1"/>
            </a:p>
          </p:txBody>
        </p:sp>
      </p:grpSp>
      <p:sp>
        <p:nvSpPr>
          <p:cNvPr id="18" name="标题 1"/>
          <p:cNvSpPr>
            <a:spLocks noGrp="1"/>
          </p:cNvSpPr>
          <p:nvPr>
            <p:ph type="title"/>
          </p:nvPr>
        </p:nvSpPr>
        <p:spPr/>
        <p:txBody>
          <a:bodyPr/>
          <a:lstStyle/>
          <a:p>
            <a:pPr>
              <a:defRPr/>
            </a:pPr>
            <a:r>
              <a:rPr lang="zh-CN" altLang="en-US" dirty="0" smtClean="0"/>
              <a:t>后剪枝方法示意</a:t>
            </a:r>
            <a:endParaRPr lang="zh-CN" alt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决策树的剪枝</a:t>
            </a:r>
            <a:endParaRPr lang="zh-CN" altLang="en-US" dirty="0"/>
          </a:p>
        </p:txBody>
      </p:sp>
      <p:sp>
        <p:nvSpPr>
          <p:cNvPr id="126979" name="内容占位符 2"/>
          <p:cNvSpPr>
            <a:spLocks noGrp="1"/>
          </p:cNvSpPr>
          <p:nvPr>
            <p:ph idx="1"/>
          </p:nvPr>
        </p:nvSpPr>
        <p:spPr>
          <a:xfrm>
            <a:off x="914400" y="1608082"/>
            <a:ext cx="7772400" cy="4411717"/>
          </a:xfrm>
        </p:spPr>
        <p:txBody>
          <a:bodyPr>
            <a:normAutofit/>
          </a:bodyPr>
          <a:lstStyle/>
          <a:p>
            <a:r>
              <a:rPr lang="zh-CN" altLang="en-US" sz="3200" b="1" dirty="0" smtClean="0"/>
              <a:t>当数据量大时：</a:t>
            </a:r>
            <a:endParaRPr lang="en-US" altLang="zh-CN" sz="3200" b="1" dirty="0" smtClean="0"/>
          </a:p>
          <a:p>
            <a:pPr lvl="1"/>
            <a:r>
              <a:rPr lang="zh-CN" altLang="en-US" sz="2800" b="1" dirty="0" smtClean="0"/>
              <a:t>将数据划分为训练集、验证集和测试集</a:t>
            </a:r>
            <a:endParaRPr lang="en-US" altLang="zh-CN" sz="2800" b="1" dirty="0" smtClean="0"/>
          </a:p>
          <a:p>
            <a:pPr lvl="1"/>
            <a:endParaRPr lang="en-US" altLang="zh-CN" sz="2800" b="1" dirty="0" smtClean="0"/>
          </a:p>
          <a:p>
            <a:r>
              <a:rPr lang="zh-CN" altLang="en-US" sz="3200" b="1" dirty="0" smtClean="0"/>
              <a:t>用训练集训练得到决策树</a:t>
            </a:r>
            <a:endParaRPr lang="en-US" altLang="zh-CN" sz="3200" b="1" dirty="0" smtClean="0"/>
          </a:p>
          <a:p>
            <a:r>
              <a:rPr lang="zh-CN" altLang="en-US" sz="3200" b="1" dirty="0" smtClean="0"/>
              <a:t>从下向上逐步剪枝</a:t>
            </a:r>
            <a:endParaRPr lang="en-US" altLang="zh-CN" sz="3200" b="1" dirty="0" smtClean="0"/>
          </a:p>
          <a:p>
            <a:r>
              <a:rPr lang="zh-CN" altLang="en-US" sz="3200" b="1" dirty="0" smtClean="0"/>
              <a:t>在验证集上测试性能，知道性能下降为止</a:t>
            </a:r>
            <a:endParaRPr lang="en-US" altLang="zh-CN" sz="3200" b="1" dirty="0" smtClean="0"/>
          </a:p>
          <a:p>
            <a:r>
              <a:rPr lang="zh-CN" altLang="en-US" sz="3200" b="1" dirty="0" smtClean="0"/>
              <a:t>最后在测试集上的性能作为系统的性能</a:t>
            </a:r>
          </a:p>
        </p:txBody>
      </p:sp>
      <p:sp>
        <p:nvSpPr>
          <p:cNvPr id="126980" name="灯片编号占位符 3"/>
          <p:cNvSpPr>
            <a:spLocks noGrp="1"/>
          </p:cNvSpPr>
          <p:nvPr>
            <p:ph type="sldNum" sz="quarter" idx="12"/>
          </p:nvPr>
        </p:nvSpPr>
        <p:spPr>
          <a:noFill/>
        </p:spPr>
        <p:txBody>
          <a:bodyPr/>
          <a:lstStyle/>
          <a:p>
            <a:fld id="{B001201A-7956-4336-9DE6-5B5330C5D9DF}" type="slidenum">
              <a:rPr lang="en-US" altLang="zh-CN" smtClean="0">
                <a:ea typeface="黑体" pitchFamily="49" charset="-122"/>
              </a:rPr>
              <a:pPr/>
              <a:t>121</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剪枝的效果</a:t>
            </a:r>
            <a:endParaRPr lang="zh-CN" altLang="en-US" dirty="0"/>
          </a:p>
        </p:txBody>
      </p:sp>
      <p:sp>
        <p:nvSpPr>
          <p:cNvPr id="128003" name="灯片编号占位符 3"/>
          <p:cNvSpPr>
            <a:spLocks noGrp="1"/>
          </p:cNvSpPr>
          <p:nvPr>
            <p:ph type="sldNum" sz="quarter" idx="12"/>
          </p:nvPr>
        </p:nvSpPr>
        <p:spPr>
          <a:noFill/>
        </p:spPr>
        <p:txBody>
          <a:bodyPr/>
          <a:lstStyle/>
          <a:p>
            <a:fld id="{ADE51629-A8D5-4A21-8E8A-D5E20E3819D5}" type="slidenum">
              <a:rPr lang="en-US" altLang="zh-CN" smtClean="0">
                <a:ea typeface="黑体" pitchFamily="49" charset="-122"/>
              </a:rPr>
              <a:pPr/>
              <a:t>122</a:t>
            </a:fld>
            <a:endParaRPr lang="en-US" altLang="zh-CN" smtClean="0">
              <a:ea typeface="黑体" pitchFamily="49" charset="-122"/>
            </a:endParaRPr>
          </a:p>
        </p:txBody>
      </p:sp>
      <p:grpSp>
        <p:nvGrpSpPr>
          <p:cNvPr id="3" name="组合 12"/>
          <p:cNvGrpSpPr>
            <a:grpSpLocks/>
          </p:cNvGrpSpPr>
          <p:nvPr/>
        </p:nvGrpSpPr>
        <p:grpSpPr bwMode="auto">
          <a:xfrm>
            <a:off x="1001713" y="1712913"/>
            <a:ext cx="7546975" cy="4794250"/>
            <a:chOff x="-1533525" y="-200025"/>
            <a:chExt cx="12211050" cy="7258050"/>
          </a:xfrm>
        </p:grpSpPr>
        <p:pic>
          <p:nvPicPr>
            <p:cNvPr id="128005" name="Picture 2" descr="F:\人工智能导论\2016本科生\img-160304144917-002.jpg"/>
            <p:cNvPicPr>
              <a:picLocks noChangeAspect="1" noChangeArrowheads="1"/>
            </p:cNvPicPr>
            <p:nvPr/>
          </p:nvPicPr>
          <p:blipFill>
            <a:blip r:embed="rId2" cstate="print"/>
            <a:srcRect/>
            <a:stretch>
              <a:fillRect/>
            </a:stretch>
          </p:blipFill>
          <p:spPr bwMode="auto">
            <a:xfrm>
              <a:off x="-1533525" y="-200025"/>
              <a:ext cx="12211050" cy="7258050"/>
            </a:xfrm>
            <a:prstGeom prst="rect">
              <a:avLst/>
            </a:prstGeom>
            <a:noFill/>
            <a:ln w="9525">
              <a:noFill/>
              <a:miter lim="800000"/>
              <a:headEnd/>
              <a:tailEnd/>
            </a:ln>
          </p:spPr>
        </p:pic>
        <p:sp>
          <p:nvSpPr>
            <p:cNvPr id="128006" name="任意多边形 5"/>
            <p:cNvSpPr>
              <a:spLocks/>
            </p:cNvSpPr>
            <p:nvPr/>
          </p:nvSpPr>
          <p:spPr bwMode="auto">
            <a:xfrm>
              <a:off x="232229" y="856343"/>
              <a:ext cx="8665028" cy="2917371"/>
            </a:xfrm>
            <a:custGeom>
              <a:avLst/>
              <a:gdLst>
                <a:gd name="T0" fmla="*/ 0 w 8665028"/>
                <a:gd name="T1" fmla="*/ 2917371 h 2917371"/>
                <a:gd name="T2" fmla="*/ 653142 w 8665028"/>
                <a:gd name="T3" fmla="*/ 1219212 h 2917371"/>
                <a:gd name="T4" fmla="*/ 1770754 w 8665028"/>
                <a:gd name="T5" fmla="*/ 1190183 h 2917371"/>
                <a:gd name="T6" fmla="*/ 2148115 w 8665028"/>
                <a:gd name="T7" fmla="*/ 841828 h 2917371"/>
                <a:gd name="T8" fmla="*/ 2873829 w 8665028"/>
                <a:gd name="T9" fmla="*/ 812800 h 2917371"/>
                <a:gd name="T10" fmla="*/ 3468915 w 8665028"/>
                <a:gd name="T11" fmla="*/ 624114 h 2917371"/>
                <a:gd name="T12" fmla="*/ 4034971 w 8665028"/>
                <a:gd name="T13" fmla="*/ 595086 h 2917371"/>
                <a:gd name="T14" fmla="*/ 5529942 w 8665028"/>
                <a:gd name="T15" fmla="*/ 391886 h 2917371"/>
                <a:gd name="T16" fmla="*/ 6255658 w 8665028"/>
                <a:gd name="T17" fmla="*/ 217714 h 2917371"/>
                <a:gd name="T18" fmla="*/ 7779658 w 8665028"/>
                <a:gd name="T19" fmla="*/ 116114 h 2917371"/>
                <a:gd name="T20" fmla="*/ 8011886 w 8665028"/>
                <a:gd name="T21" fmla="*/ 29028 h 2917371"/>
                <a:gd name="T22" fmla="*/ 8665028 w 8665028"/>
                <a:gd name="T23" fmla="*/ 0 h 29173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65028"/>
                <a:gd name="T37" fmla="*/ 0 h 2917371"/>
                <a:gd name="T38" fmla="*/ 8665028 w 8665028"/>
                <a:gd name="T39" fmla="*/ 2917371 h 29173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65028" h="2917371">
                  <a:moveTo>
                    <a:pt x="0" y="2917371"/>
                  </a:moveTo>
                  <a:lnTo>
                    <a:pt x="653142" y="1219200"/>
                  </a:lnTo>
                  <a:lnTo>
                    <a:pt x="1770742" y="1190171"/>
                  </a:lnTo>
                  <a:lnTo>
                    <a:pt x="2148114" y="841828"/>
                  </a:lnTo>
                  <a:lnTo>
                    <a:pt x="2873828" y="812800"/>
                  </a:lnTo>
                  <a:lnTo>
                    <a:pt x="3468914" y="624114"/>
                  </a:lnTo>
                  <a:lnTo>
                    <a:pt x="4034971" y="595086"/>
                  </a:lnTo>
                  <a:lnTo>
                    <a:pt x="5529942" y="391886"/>
                  </a:lnTo>
                  <a:lnTo>
                    <a:pt x="6255657" y="217714"/>
                  </a:lnTo>
                  <a:lnTo>
                    <a:pt x="7779657" y="116114"/>
                  </a:lnTo>
                  <a:lnTo>
                    <a:pt x="8011885" y="29028"/>
                  </a:lnTo>
                  <a:lnTo>
                    <a:pt x="8665028" y="0"/>
                  </a:lnTo>
                </a:path>
              </a:pathLst>
            </a:custGeom>
            <a:noFill/>
            <a:ln w="57150" cap="flat" cmpd="sng" algn="ctr">
              <a:solidFill>
                <a:srgbClr val="002060"/>
              </a:solidFill>
              <a:prstDash val="solid"/>
              <a:round/>
              <a:headEnd type="none" w="med" len="med"/>
              <a:tailEnd type="none" w="med" len="med"/>
            </a:ln>
          </p:spPr>
          <p:txBody>
            <a:bodyPr wrap="none"/>
            <a:lstStyle/>
            <a:p>
              <a:endParaRPr lang="zh-CN" altLang="en-US"/>
            </a:p>
          </p:txBody>
        </p:sp>
        <p:sp>
          <p:nvSpPr>
            <p:cNvPr id="128007" name="任意多边形 6"/>
            <p:cNvSpPr>
              <a:spLocks/>
            </p:cNvSpPr>
            <p:nvPr/>
          </p:nvSpPr>
          <p:spPr bwMode="auto">
            <a:xfrm>
              <a:off x="246743" y="2394857"/>
              <a:ext cx="8606971" cy="1378857"/>
            </a:xfrm>
            <a:custGeom>
              <a:avLst/>
              <a:gdLst>
                <a:gd name="T0" fmla="*/ 0 w 8606971"/>
                <a:gd name="T1" fmla="*/ 1378857 h 1378857"/>
                <a:gd name="T2" fmla="*/ 304800 w 8606971"/>
                <a:gd name="T3" fmla="*/ 217714 h 1378857"/>
                <a:gd name="T4" fmla="*/ 449943 w 8606971"/>
                <a:gd name="T5" fmla="*/ 130629 h 1378857"/>
                <a:gd name="T6" fmla="*/ 711200 w 8606971"/>
                <a:gd name="T7" fmla="*/ 0 h 1378857"/>
                <a:gd name="T8" fmla="*/ 1756228 w 8606971"/>
                <a:gd name="T9" fmla="*/ 14514 h 1378857"/>
                <a:gd name="T10" fmla="*/ 2133601 w 8606971"/>
                <a:gd name="T11" fmla="*/ 232229 h 1378857"/>
                <a:gd name="T12" fmla="*/ 3715657 w 8606971"/>
                <a:gd name="T13" fmla="*/ 203200 h 1378857"/>
                <a:gd name="T14" fmla="*/ 4310741 w 8606971"/>
                <a:gd name="T15" fmla="*/ 290286 h 1378857"/>
                <a:gd name="T16" fmla="*/ 4702629 w 8606971"/>
                <a:gd name="T17" fmla="*/ 812800 h 1378857"/>
                <a:gd name="T18" fmla="*/ 5341257 w 8606971"/>
                <a:gd name="T19" fmla="*/ 812800 h 1378857"/>
                <a:gd name="T20" fmla="*/ 5849257 w 8606971"/>
                <a:gd name="T21" fmla="*/ 957943 h 1378857"/>
                <a:gd name="T22" fmla="*/ 6763657 w 8606971"/>
                <a:gd name="T23" fmla="*/ 957943 h 1378857"/>
                <a:gd name="T24" fmla="*/ 7620001 w 8606971"/>
                <a:gd name="T25" fmla="*/ 943429 h 1378857"/>
                <a:gd name="T26" fmla="*/ 8026401 w 8606971"/>
                <a:gd name="T27" fmla="*/ 870857 h 1378857"/>
                <a:gd name="T28" fmla="*/ 8606971 w 8606971"/>
                <a:gd name="T29" fmla="*/ 885372 h 13788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06971"/>
                <a:gd name="T46" fmla="*/ 0 h 1378857"/>
                <a:gd name="T47" fmla="*/ 8606971 w 8606971"/>
                <a:gd name="T48" fmla="*/ 1378857 h 13788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06971" h="1378857">
                  <a:moveTo>
                    <a:pt x="0" y="1378857"/>
                  </a:moveTo>
                  <a:lnTo>
                    <a:pt x="304800" y="217714"/>
                  </a:lnTo>
                  <a:lnTo>
                    <a:pt x="449943" y="130629"/>
                  </a:lnTo>
                  <a:lnTo>
                    <a:pt x="711200" y="0"/>
                  </a:lnTo>
                  <a:lnTo>
                    <a:pt x="1756228" y="14514"/>
                  </a:lnTo>
                  <a:lnTo>
                    <a:pt x="2133600" y="232229"/>
                  </a:lnTo>
                  <a:lnTo>
                    <a:pt x="3715657" y="203200"/>
                  </a:lnTo>
                  <a:lnTo>
                    <a:pt x="4310743" y="290286"/>
                  </a:lnTo>
                  <a:lnTo>
                    <a:pt x="4702628" y="812800"/>
                  </a:lnTo>
                  <a:lnTo>
                    <a:pt x="5341257" y="812800"/>
                  </a:lnTo>
                  <a:lnTo>
                    <a:pt x="5849257" y="957943"/>
                  </a:lnTo>
                  <a:lnTo>
                    <a:pt x="6763657" y="957943"/>
                  </a:lnTo>
                  <a:lnTo>
                    <a:pt x="7620000" y="943429"/>
                  </a:lnTo>
                  <a:lnTo>
                    <a:pt x="8026400" y="870857"/>
                  </a:lnTo>
                  <a:lnTo>
                    <a:pt x="8606971" y="885372"/>
                  </a:lnTo>
                </a:path>
              </a:pathLst>
            </a:custGeom>
            <a:noFill/>
            <a:ln w="57150" cap="flat" cmpd="sng" algn="ctr">
              <a:solidFill>
                <a:srgbClr val="FF0000"/>
              </a:solidFill>
              <a:prstDash val="solid"/>
              <a:round/>
              <a:headEnd type="none" w="med" len="med"/>
              <a:tailEnd type="none" w="med" len="med"/>
            </a:ln>
          </p:spPr>
          <p:txBody>
            <a:bodyPr wrap="none"/>
            <a:lstStyle/>
            <a:p>
              <a:endParaRPr lang="zh-CN" altLang="en-US"/>
            </a:p>
          </p:txBody>
        </p:sp>
        <p:sp>
          <p:nvSpPr>
            <p:cNvPr id="128008" name="任意多边形 7"/>
            <p:cNvSpPr>
              <a:spLocks/>
            </p:cNvSpPr>
            <p:nvPr/>
          </p:nvSpPr>
          <p:spPr bwMode="auto">
            <a:xfrm>
              <a:off x="232229" y="2336800"/>
              <a:ext cx="8636000" cy="1422400"/>
            </a:xfrm>
            <a:custGeom>
              <a:avLst/>
              <a:gdLst>
                <a:gd name="T0" fmla="*/ 0 w 8636000"/>
                <a:gd name="T1" fmla="*/ 1422400 h 1422400"/>
                <a:gd name="T2" fmla="*/ 348342 w 8636000"/>
                <a:gd name="T3" fmla="*/ 333829 h 1422400"/>
                <a:gd name="T4" fmla="*/ 580571 w 8636000"/>
                <a:gd name="T5" fmla="*/ 116114 h 1422400"/>
                <a:gd name="T6" fmla="*/ 914400 w 8636000"/>
                <a:gd name="T7" fmla="*/ 29029 h 1422400"/>
                <a:gd name="T8" fmla="*/ 1901371 w 8636000"/>
                <a:gd name="T9" fmla="*/ 29029 h 1422400"/>
                <a:gd name="T10" fmla="*/ 2627084 w 8636000"/>
                <a:gd name="T11" fmla="*/ 0 h 1422400"/>
                <a:gd name="T12" fmla="*/ 3904319 w 8636000"/>
                <a:gd name="T13" fmla="*/ 159657 h 1422400"/>
                <a:gd name="T14" fmla="*/ 5109028 w 8636000"/>
                <a:gd name="T15" fmla="*/ 377371 h 1422400"/>
                <a:gd name="T16" fmla="*/ 6531383 w 8636000"/>
                <a:gd name="T17" fmla="*/ 609600 h 1422400"/>
                <a:gd name="T18" fmla="*/ 7808638 w 8636000"/>
                <a:gd name="T19" fmla="*/ 798286 h 1422400"/>
                <a:gd name="T20" fmla="*/ 8636000 w 8636000"/>
                <a:gd name="T21" fmla="*/ 928914 h 1422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36000"/>
                <a:gd name="T34" fmla="*/ 0 h 1422400"/>
                <a:gd name="T35" fmla="*/ 8636000 w 8636000"/>
                <a:gd name="T36" fmla="*/ 1422400 h 1422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36000" h="1422400">
                  <a:moveTo>
                    <a:pt x="0" y="1422400"/>
                  </a:moveTo>
                  <a:lnTo>
                    <a:pt x="348342" y="333829"/>
                  </a:lnTo>
                  <a:lnTo>
                    <a:pt x="580571" y="116114"/>
                  </a:lnTo>
                  <a:lnTo>
                    <a:pt x="914400" y="29029"/>
                  </a:lnTo>
                  <a:lnTo>
                    <a:pt x="1901371" y="29029"/>
                  </a:lnTo>
                  <a:lnTo>
                    <a:pt x="2627085" y="0"/>
                  </a:lnTo>
                  <a:lnTo>
                    <a:pt x="3904342" y="159657"/>
                  </a:lnTo>
                  <a:lnTo>
                    <a:pt x="5109028" y="377371"/>
                  </a:lnTo>
                  <a:lnTo>
                    <a:pt x="6531428" y="609600"/>
                  </a:lnTo>
                  <a:lnTo>
                    <a:pt x="7808685" y="798286"/>
                  </a:lnTo>
                  <a:lnTo>
                    <a:pt x="8636000" y="928914"/>
                  </a:lnTo>
                </a:path>
              </a:pathLst>
            </a:custGeom>
            <a:noFill/>
            <a:ln w="57150" cap="flat" cmpd="sng" algn="ctr">
              <a:solidFill>
                <a:srgbClr val="00B0F0"/>
              </a:solidFill>
              <a:prstDash val="solid"/>
              <a:round/>
              <a:headEnd type="none" w="med" len="med"/>
              <a:tailEnd type="none" w="med" len="med"/>
            </a:ln>
          </p:spPr>
          <p:txBody>
            <a:bodyPr wrap="none"/>
            <a:lstStyle/>
            <a:p>
              <a:endParaRPr lang="zh-CN" altLang="en-US"/>
            </a:p>
          </p:txBody>
        </p:sp>
        <p:cxnSp>
          <p:nvCxnSpPr>
            <p:cNvPr id="128009" name="直接连接符 9"/>
            <p:cNvCxnSpPr>
              <a:cxnSpLocks noChangeShapeType="1"/>
            </p:cNvCxnSpPr>
            <p:nvPr/>
          </p:nvCxnSpPr>
          <p:spPr bwMode="auto">
            <a:xfrm flipV="1">
              <a:off x="7634514" y="4455886"/>
              <a:ext cx="493486" cy="14514"/>
            </a:xfrm>
            <a:prstGeom prst="line">
              <a:avLst/>
            </a:prstGeom>
            <a:noFill/>
            <a:ln w="57150" algn="ctr">
              <a:solidFill>
                <a:srgbClr val="002060"/>
              </a:solidFill>
              <a:round/>
              <a:headEnd/>
              <a:tailEnd/>
            </a:ln>
          </p:spPr>
        </p:cxnSp>
        <p:cxnSp>
          <p:nvCxnSpPr>
            <p:cNvPr id="128010" name="直接连接符 10"/>
            <p:cNvCxnSpPr>
              <a:cxnSpLocks noChangeShapeType="1"/>
            </p:cNvCxnSpPr>
            <p:nvPr/>
          </p:nvCxnSpPr>
          <p:spPr bwMode="auto">
            <a:xfrm flipV="1">
              <a:off x="7634514" y="4702629"/>
              <a:ext cx="493486" cy="14514"/>
            </a:xfrm>
            <a:prstGeom prst="line">
              <a:avLst/>
            </a:prstGeom>
            <a:noFill/>
            <a:ln w="57150" algn="ctr">
              <a:solidFill>
                <a:srgbClr val="FF0000"/>
              </a:solidFill>
              <a:round/>
              <a:headEnd/>
              <a:tailEnd/>
            </a:ln>
          </p:spPr>
        </p:cxnSp>
        <p:cxnSp>
          <p:nvCxnSpPr>
            <p:cNvPr id="128011" name="直接连接符 11"/>
            <p:cNvCxnSpPr>
              <a:cxnSpLocks noChangeShapeType="1"/>
            </p:cNvCxnSpPr>
            <p:nvPr/>
          </p:nvCxnSpPr>
          <p:spPr bwMode="auto">
            <a:xfrm flipV="1">
              <a:off x="7634514" y="4992915"/>
              <a:ext cx="493486" cy="14514"/>
            </a:xfrm>
            <a:prstGeom prst="line">
              <a:avLst/>
            </a:prstGeom>
            <a:noFill/>
            <a:ln w="57150" algn="ctr">
              <a:solidFill>
                <a:srgbClr val="00B0F0"/>
              </a:solidFill>
              <a:round/>
              <a:headEnd/>
              <a:tailEnd/>
            </a:ln>
          </p:spPr>
        </p:cxnSp>
      </p:gr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决策树的剪枝</a:t>
            </a:r>
            <a:endParaRPr lang="zh-CN" altLang="en-US" dirty="0"/>
          </a:p>
        </p:txBody>
      </p:sp>
      <p:sp>
        <p:nvSpPr>
          <p:cNvPr id="129027" name="内容占位符 2"/>
          <p:cNvSpPr>
            <a:spLocks noGrp="1"/>
          </p:cNvSpPr>
          <p:nvPr>
            <p:ph idx="1"/>
          </p:nvPr>
        </p:nvSpPr>
        <p:spPr>
          <a:xfrm>
            <a:off x="685800" y="1981200"/>
            <a:ext cx="8269288" cy="4114800"/>
          </a:xfrm>
        </p:spPr>
        <p:txBody>
          <a:bodyPr>
            <a:normAutofit/>
          </a:bodyPr>
          <a:lstStyle/>
          <a:p>
            <a:r>
              <a:rPr lang="zh-CN" altLang="en-US" sz="3200" b="1" dirty="0" smtClean="0"/>
              <a:t>当数据量小时：</a:t>
            </a:r>
            <a:endParaRPr lang="en-US" altLang="zh-CN" sz="3200" b="1" dirty="0" smtClean="0"/>
          </a:p>
          <a:p>
            <a:pPr lvl="1"/>
            <a:r>
              <a:rPr lang="zh-CN" altLang="en-US" sz="2800" b="1" dirty="0" smtClean="0"/>
              <a:t>直接利用训练集进行剪枝</a:t>
            </a:r>
            <a:endParaRPr lang="en-US" altLang="zh-CN" sz="2800" b="1" dirty="0" smtClean="0"/>
          </a:p>
          <a:p>
            <a:pPr lvl="1"/>
            <a:endParaRPr lang="en-US" altLang="zh-CN" sz="2800" b="1" dirty="0" smtClean="0"/>
          </a:p>
          <a:p>
            <a:r>
              <a:rPr lang="zh-CN" altLang="en-US" sz="3200" b="1" dirty="0" smtClean="0"/>
              <a:t>树</a:t>
            </a:r>
            <a:r>
              <a:rPr lang="en-US" altLang="zh-CN" sz="3200" b="1" dirty="0" smtClean="0"/>
              <a:t>T</a:t>
            </a:r>
            <a:r>
              <a:rPr lang="zh-CN" altLang="en-US" sz="3200" b="1" dirty="0" smtClean="0"/>
              <a:t>的叶节点个数为</a:t>
            </a:r>
            <a:r>
              <a:rPr lang="en-US" altLang="zh-CN" sz="3200" b="1" dirty="0" smtClean="0"/>
              <a:t>|T|</a:t>
            </a:r>
            <a:r>
              <a:rPr lang="zh-CN" altLang="en-US" sz="3200" b="1" dirty="0" smtClean="0"/>
              <a:t>，</a:t>
            </a:r>
            <a:r>
              <a:rPr lang="en-US" altLang="zh-CN" sz="3200" b="1" dirty="0" smtClean="0"/>
              <a:t>t</a:t>
            </a:r>
            <a:r>
              <a:rPr lang="zh-CN" altLang="en-US" sz="3200" b="1" dirty="0" smtClean="0"/>
              <a:t>是树</a:t>
            </a:r>
            <a:r>
              <a:rPr lang="en-US" altLang="zh-CN" sz="3200" b="1" dirty="0" smtClean="0"/>
              <a:t>T</a:t>
            </a:r>
            <a:r>
              <a:rPr lang="zh-CN" altLang="en-US" sz="3200" b="1" dirty="0" smtClean="0"/>
              <a:t>的叶节点，该节点有</a:t>
            </a:r>
            <a:r>
              <a:rPr lang="en-US" altLang="zh-CN" sz="3200" b="1" dirty="0" err="1" smtClean="0"/>
              <a:t>N</a:t>
            </a:r>
            <a:r>
              <a:rPr lang="en-US" altLang="zh-CN" sz="3200" b="1" baseline="-25000" dirty="0" err="1" smtClean="0"/>
              <a:t>t</a:t>
            </a:r>
            <a:r>
              <a:rPr lang="zh-CN" altLang="en-US" sz="3200" b="1" dirty="0" smtClean="0"/>
              <a:t>个样本，其中</a:t>
            </a:r>
            <a:r>
              <a:rPr lang="en-US" altLang="zh-CN" sz="3200" b="1" dirty="0" smtClean="0"/>
              <a:t>k</a:t>
            </a:r>
            <a:r>
              <a:rPr lang="zh-CN" altLang="en-US" sz="3200" b="1" dirty="0" smtClean="0"/>
              <a:t>类的样本点有</a:t>
            </a:r>
            <a:r>
              <a:rPr lang="en-US" altLang="zh-CN" sz="3200" b="1" dirty="0" err="1" smtClean="0"/>
              <a:t>N</a:t>
            </a:r>
            <a:r>
              <a:rPr lang="en-US" altLang="zh-CN" sz="3200" b="1" baseline="-25000" dirty="0" err="1" smtClean="0"/>
              <a:t>tk</a:t>
            </a:r>
            <a:r>
              <a:rPr lang="zh-CN" altLang="en-US" sz="3200" b="1" dirty="0" smtClean="0"/>
              <a:t>个（</a:t>
            </a:r>
            <a:r>
              <a:rPr lang="en-US" altLang="zh-CN" sz="3200" b="1" dirty="0" smtClean="0"/>
              <a:t>k=1,…,K</a:t>
            </a:r>
            <a:r>
              <a:rPr lang="zh-CN" altLang="en-US" sz="3200" b="1" dirty="0" smtClean="0"/>
              <a:t>），</a:t>
            </a:r>
            <a:r>
              <a:rPr lang="en-US" altLang="zh-CN" sz="3200" b="1" dirty="0" smtClean="0"/>
              <a:t>H</a:t>
            </a:r>
            <a:r>
              <a:rPr lang="en-US" altLang="zh-CN" sz="3200" b="1" baseline="-25000" dirty="0" smtClean="0"/>
              <a:t>t</a:t>
            </a:r>
            <a:r>
              <a:rPr lang="en-US" altLang="zh-CN" sz="3200" b="1" dirty="0" smtClean="0"/>
              <a:t>(T)</a:t>
            </a:r>
            <a:r>
              <a:rPr lang="zh-CN" altLang="en-US" sz="3200" b="1" dirty="0" smtClean="0"/>
              <a:t>为叶节点</a:t>
            </a:r>
            <a:r>
              <a:rPr lang="en-US" altLang="zh-CN" sz="3200" b="1" dirty="0" smtClean="0"/>
              <a:t>t</a:t>
            </a:r>
            <a:r>
              <a:rPr lang="zh-CN" altLang="en-US" sz="3200" b="1" dirty="0" smtClean="0"/>
              <a:t>上的经验熵，</a:t>
            </a:r>
            <a:r>
              <a:rPr lang="en-US" altLang="zh-CN" sz="3200" b="1" dirty="0" smtClean="0"/>
              <a:t>a</a:t>
            </a:r>
            <a:r>
              <a:rPr lang="zh-CN" altLang="en-US" sz="3200" b="1" dirty="0" smtClean="0"/>
              <a:t>≥</a:t>
            </a:r>
            <a:r>
              <a:rPr lang="en-US" altLang="zh-CN" sz="3200" b="1" dirty="0" smtClean="0"/>
              <a:t>0</a:t>
            </a:r>
            <a:r>
              <a:rPr lang="zh-CN" altLang="en-US" sz="3200" b="1" dirty="0" smtClean="0"/>
              <a:t>为参数</a:t>
            </a:r>
          </a:p>
        </p:txBody>
      </p:sp>
      <p:sp>
        <p:nvSpPr>
          <p:cNvPr id="129028" name="灯片编号占位符 3"/>
          <p:cNvSpPr>
            <a:spLocks noGrp="1"/>
          </p:cNvSpPr>
          <p:nvPr>
            <p:ph type="sldNum" sz="quarter" idx="12"/>
          </p:nvPr>
        </p:nvSpPr>
        <p:spPr>
          <a:noFill/>
        </p:spPr>
        <p:txBody>
          <a:bodyPr/>
          <a:lstStyle/>
          <a:p>
            <a:fld id="{D80B2EDD-97AF-4DB4-9BC6-C506AA4A5090}" type="slidenum">
              <a:rPr lang="en-US" altLang="zh-CN" smtClean="0">
                <a:ea typeface="黑体" pitchFamily="49" charset="-122"/>
              </a:rPr>
              <a:pPr/>
              <a:t>123</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p:cNvSpPr>
          <p:nvPr>
            <p:ph idx="1"/>
          </p:nvPr>
        </p:nvSpPr>
        <p:spPr>
          <a:xfrm>
            <a:off x="685800" y="536575"/>
            <a:ext cx="7772400" cy="5559425"/>
          </a:xfrm>
        </p:spPr>
        <p:txBody>
          <a:bodyPr/>
          <a:lstStyle/>
          <a:p>
            <a:r>
              <a:rPr lang="zh-CN" altLang="en-US" sz="3200" b="1" dirty="0" smtClean="0"/>
              <a:t>定义损失函数：</a:t>
            </a:r>
            <a:endParaRPr lang="en-US" altLang="zh-CN" b="1" dirty="0" smtClean="0"/>
          </a:p>
          <a:p>
            <a:endParaRPr lang="zh-CN" altLang="en-US" dirty="0" smtClean="0"/>
          </a:p>
        </p:txBody>
      </p:sp>
      <p:sp>
        <p:nvSpPr>
          <p:cNvPr id="66564" name="灯片编号占位符 3"/>
          <p:cNvSpPr>
            <a:spLocks noGrp="1"/>
          </p:cNvSpPr>
          <p:nvPr>
            <p:ph type="sldNum" sz="quarter" idx="12"/>
          </p:nvPr>
        </p:nvSpPr>
        <p:spPr>
          <a:noFill/>
        </p:spPr>
        <p:txBody>
          <a:bodyPr/>
          <a:lstStyle/>
          <a:p>
            <a:fld id="{865447A6-EA93-4DE9-A841-44D525921ACC}" type="slidenum">
              <a:rPr lang="en-US" altLang="zh-CN" smtClean="0">
                <a:ea typeface="黑体" pitchFamily="49" charset="-122"/>
              </a:rPr>
              <a:pPr/>
              <a:t>124</a:t>
            </a:fld>
            <a:endParaRPr lang="en-US" altLang="zh-CN" smtClean="0">
              <a:ea typeface="黑体" pitchFamily="49" charset="-122"/>
            </a:endParaRPr>
          </a:p>
        </p:txBody>
      </p:sp>
      <p:graphicFrame>
        <p:nvGraphicFramePr>
          <p:cNvPr id="66562" name="Object 1" descr="羊皮纸"/>
          <p:cNvGraphicFramePr>
            <a:graphicFrameLocks noChangeAspect="1"/>
          </p:cNvGraphicFramePr>
          <p:nvPr/>
        </p:nvGraphicFramePr>
        <p:xfrm>
          <a:off x="757238" y="1397000"/>
          <a:ext cx="7659687" cy="4675188"/>
        </p:xfrm>
        <a:graphic>
          <a:graphicData uri="http://schemas.openxmlformats.org/presentationml/2006/ole">
            <p:oleObj spid="_x0000_s444418" name="公式" r:id="rId3" imgW="3441600" imgH="2133360" progId="Equation.3">
              <p:embed/>
            </p:oleObj>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30051" name="内容占位符 2"/>
          <p:cNvSpPr>
            <a:spLocks noGrp="1"/>
          </p:cNvSpPr>
          <p:nvPr>
            <p:ph idx="1"/>
          </p:nvPr>
        </p:nvSpPr>
        <p:spPr/>
        <p:txBody>
          <a:bodyPr>
            <a:normAutofit/>
          </a:bodyPr>
          <a:lstStyle/>
          <a:p>
            <a:r>
              <a:rPr lang="zh-CN" altLang="en-US" sz="3200" b="1" dirty="0" smtClean="0"/>
              <a:t>剪枝，就是当</a:t>
            </a:r>
            <a:r>
              <a:rPr lang="en-US" altLang="zh-CN" sz="3200" b="1" dirty="0" smtClean="0"/>
              <a:t>α</a:t>
            </a:r>
            <a:r>
              <a:rPr lang="zh-CN" altLang="en-US" sz="3200" b="1" dirty="0" smtClean="0"/>
              <a:t>确定时，选择损失函数最小的模型。</a:t>
            </a:r>
          </a:p>
        </p:txBody>
      </p:sp>
      <p:sp>
        <p:nvSpPr>
          <p:cNvPr id="130052" name="灯片编号占位符 3"/>
          <p:cNvSpPr>
            <a:spLocks noGrp="1"/>
          </p:cNvSpPr>
          <p:nvPr>
            <p:ph type="sldNum" sz="quarter" idx="12"/>
          </p:nvPr>
        </p:nvSpPr>
        <p:spPr>
          <a:noFill/>
        </p:spPr>
        <p:txBody>
          <a:bodyPr/>
          <a:lstStyle/>
          <a:p>
            <a:fld id="{347D4A8A-4314-4943-A8B2-92F136F35859}" type="slidenum">
              <a:rPr lang="en-US" altLang="zh-CN" smtClean="0">
                <a:ea typeface="黑体" pitchFamily="49" charset="-122"/>
              </a:rPr>
              <a:pPr/>
              <a:t>125</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决策树的剪枝算法</a:t>
            </a:r>
            <a:endParaRPr lang="zh-CN" altLang="en-US" dirty="0"/>
          </a:p>
        </p:txBody>
      </p:sp>
      <p:sp>
        <p:nvSpPr>
          <p:cNvPr id="131075" name="内容占位符 2"/>
          <p:cNvSpPr>
            <a:spLocks noGrp="1"/>
          </p:cNvSpPr>
          <p:nvPr>
            <p:ph idx="1"/>
          </p:nvPr>
        </p:nvSpPr>
        <p:spPr/>
        <p:txBody>
          <a:bodyPr>
            <a:normAutofit/>
          </a:bodyPr>
          <a:lstStyle/>
          <a:p>
            <a:r>
              <a:rPr lang="zh-CN" altLang="en-US" sz="3200" b="1" dirty="0" smtClean="0"/>
              <a:t>输入：生成算法产生的整个树</a:t>
            </a:r>
            <a:r>
              <a:rPr lang="en-US" altLang="zh-CN" sz="3200" b="1" dirty="0" smtClean="0"/>
              <a:t>T</a:t>
            </a:r>
            <a:r>
              <a:rPr lang="zh-CN" altLang="en-US" sz="3200" b="1" dirty="0" smtClean="0"/>
              <a:t>，参数</a:t>
            </a:r>
            <a:r>
              <a:rPr lang="en-US" altLang="zh-CN" sz="3200" b="1" dirty="0" smtClean="0"/>
              <a:t>a</a:t>
            </a:r>
          </a:p>
          <a:p>
            <a:r>
              <a:rPr lang="zh-CN" altLang="en-US" sz="3200" b="1" dirty="0" smtClean="0"/>
              <a:t>输出：修剪后的子树</a:t>
            </a:r>
            <a:r>
              <a:rPr lang="en-US" altLang="zh-CN" sz="3200" b="1" dirty="0" smtClean="0"/>
              <a:t>T</a:t>
            </a:r>
            <a:r>
              <a:rPr lang="en-US" altLang="zh-CN" sz="3200" b="1" baseline="-25000" dirty="0" smtClean="0"/>
              <a:t>a</a:t>
            </a:r>
          </a:p>
          <a:p>
            <a:r>
              <a:rPr lang="en-US" altLang="zh-CN" sz="3200" b="1" dirty="0" smtClean="0"/>
              <a:t>(1)</a:t>
            </a:r>
            <a:r>
              <a:rPr lang="zh-CN" altLang="en-US" sz="3200" b="1" dirty="0" smtClean="0"/>
              <a:t>计算每个节点的经验熵</a:t>
            </a:r>
            <a:endParaRPr lang="en-US" altLang="zh-CN" sz="3200" b="1" dirty="0" smtClean="0"/>
          </a:p>
          <a:p>
            <a:r>
              <a:rPr lang="en-US" altLang="zh-CN" sz="3200" b="1" dirty="0" smtClean="0"/>
              <a:t>(2)</a:t>
            </a:r>
            <a:r>
              <a:rPr lang="zh-CN" altLang="en-US" sz="3200" b="1" dirty="0" smtClean="0"/>
              <a:t>递归地从树的叶节点向上回缩，如果回缩后的损失函数小于等于回缩前，则剪枝，将父节点变为新的叶节点</a:t>
            </a:r>
            <a:endParaRPr lang="en-US" altLang="zh-CN" sz="3200" b="1" dirty="0" smtClean="0"/>
          </a:p>
          <a:p>
            <a:r>
              <a:rPr lang="en-US" altLang="zh-CN" sz="3200" b="1" dirty="0" smtClean="0"/>
              <a:t>(3)</a:t>
            </a:r>
            <a:r>
              <a:rPr lang="zh-CN" altLang="en-US" sz="3200" b="1" dirty="0" smtClean="0"/>
              <a:t>返回</a:t>
            </a:r>
            <a:r>
              <a:rPr lang="en-US" altLang="zh-CN" sz="3200" b="1" dirty="0" smtClean="0"/>
              <a:t>2</a:t>
            </a:r>
            <a:r>
              <a:rPr lang="zh-CN" altLang="en-US" sz="3200" b="1" dirty="0" smtClean="0"/>
              <a:t>，直至不能继续为止，得到损失函数最小的子树</a:t>
            </a:r>
            <a:r>
              <a:rPr lang="en-US" altLang="zh-CN" sz="3200" b="1" dirty="0" smtClean="0"/>
              <a:t>T</a:t>
            </a:r>
            <a:r>
              <a:rPr lang="en-US" altLang="zh-CN" sz="3200" b="1" baseline="-25000" dirty="0" smtClean="0"/>
              <a:t>a</a:t>
            </a:r>
          </a:p>
          <a:p>
            <a:endParaRPr lang="en-US" altLang="zh-CN" sz="3200" b="1" dirty="0" smtClean="0"/>
          </a:p>
          <a:p>
            <a:endParaRPr lang="zh-CN" altLang="en-US" sz="3200" b="1" dirty="0" smtClean="0"/>
          </a:p>
        </p:txBody>
      </p:sp>
      <p:sp>
        <p:nvSpPr>
          <p:cNvPr id="131076" name="灯片编号占位符 3"/>
          <p:cNvSpPr>
            <a:spLocks noGrp="1"/>
          </p:cNvSpPr>
          <p:nvPr>
            <p:ph type="sldNum" sz="quarter" idx="12"/>
          </p:nvPr>
        </p:nvSpPr>
        <p:spPr>
          <a:noFill/>
        </p:spPr>
        <p:txBody>
          <a:bodyPr/>
          <a:lstStyle/>
          <a:p>
            <a:fld id="{4CB6F63E-BED2-4544-BD2B-6C4C9962E4AC}" type="slidenum">
              <a:rPr lang="en-US" altLang="zh-CN" smtClean="0">
                <a:ea typeface="黑体" pitchFamily="49" charset="-122"/>
              </a:rPr>
              <a:pPr/>
              <a:t>126</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3077" name="内容占位符 2"/>
          <p:cNvSpPr>
            <a:spLocks noGrp="1"/>
          </p:cNvSpPr>
          <p:nvPr>
            <p:ph idx="1"/>
          </p:nvPr>
        </p:nvSpPr>
        <p:spPr>
          <a:xfrm>
            <a:off x="685800" y="930275"/>
            <a:ext cx="7772400" cy="5165725"/>
          </a:xfrm>
        </p:spPr>
        <p:txBody>
          <a:bodyPr/>
          <a:lstStyle/>
          <a:p>
            <a:r>
              <a:rPr lang="zh-CN" altLang="en-US" dirty="0" smtClean="0"/>
              <a:t>为此引入独立性假设，即：</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sz="3200" b="1" dirty="0" smtClean="0"/>
              <a:t>得到朴素贝叶斯分类器：</a:t>
            </a:r>
          </a:p>
        </p:txBody>
      </p:sp>
      <p:sp>
        <p:nvSpPr>
          <p:cNvPr id="3078" name="灯片编号占位符 3"/>
          <p:cNvSpPr>
            <a:spLocks noGrp="1"/>
          </p:cNvSpPr>
          <p:nvPr>
            <p:ph type="sldNum" sz="quarter" idx="12"/>
          </p:nvPr>
        </p:nvSpPr>
        <p:spPr>
          <a:noFill/>
        </p:spPr>
        <p:txBody>
          <a:bodyPr/>
          <a:lstStyle/>
          <a:p>
            <a:fld id="{5ABA0B93-E857-4611-BD13-9557F2856C19}" type="slidenum">
              <a:rPr lang="en-US" altLang="zh-CN" smtClean="0">
                <a:ea typeface="黑体" pitchFamily="49" charset="-122"/>
              </a:rPr>
              <a:pPr/>
              <a:t>13</a:t>
            </a:fld>
            <a:endParaRPr lang="en-US" altLang="zh-CN" smtClean="0">
              <a:ea typeface="黑体" pitchFamily="49" charset="-122"/>
            </a:endParaRPr>
          </a:p>
        </p:txBody>
      </p:sp>
      <p:graphicFrame>
        <p:nvGraphicFramePr>
          <p:cNvPr id="3074" name="Object 3" descr="羊皮纸"/>
          <p:cNvGraphicFramePr>
            <a:graphicFrameLocks noChangeAspect="1"/>
          </p:cNvGraphicFramePr>
          <p:nvPr/>
        </p:nvGraphicFramePr>
        <p:xfrm>
          <a:off x="906463" y="1914525"/>
          <a:ext cx="7280275" cy="1525588"/>
        </p:xfrm>
        <a:graphic>
          <a:graphicData uri="http://schemas.openxmlformats.org/presentationml/2006/ole">
            <p:oleObj spid="_x0000_s380930" name="公式" r:id="rId3" imgW="3390840" imgH="711000" progId="Equation.3">
              <p:embed/>
            </p:oleObj>
          </a:graphicData>
        </a:graphic>
      </p:graphicFrame>
      <p:graphicFrame>
        <p:nvGraphicFramePr>
          <p:cNvPr id="3075" name="Object 4" descr="羊皮纸"/>
          <p:cNvGraphicFramePr>
            <a:graphicFrameLocks noChangeAspect="1"/>
          </p:cNvGraphicFramePr>
          <p:nvPr/>
        </p:nvGraphicFramePr>
        <p:xfrm>
          <a:off x="1069975" y="4781550"/>
          <a:ext cx="6272213" cy="954088"/>
        </p:xfrm>
        <a:graphic>
          <a:graphicData uri="http://schemas.openxmlformats.org/presentationml/2006/ole">
            <p:oleObj spid="_x0000_s380931" name="公式" r:id="rId4" imgW="2920680" imgH="44424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参数估计</a:t>
            </a:r>
            <a:r>
              <a:rPr lang="en-US" altLang="zh-CN" dirty="0" smtClean="0"/>
              <a:t>——</a:t>
            </a:r>
            <a:r>
              <a:rPr lang="zh-CN" altLang="en-US" dirty="0" smtClean="0"/>
              <a:t>极大似然估计</a:t>
            </a:r>
            <a:endParaRPr lang="zh-CN" altLang="en-US" dirty="0"/>
          </a:p>
        </p:txBody>
      </p:sp>
      <p:sp>
        <p:nvSpPr>
          <p:cNvPr id="4100" name="内容占位符 2"/>
          <p:cNvSpPr>
            <a:spLocks noGrp="1"/>
          </p:cNvSpPr>
          <p:nvPr>
            <p:ph idx="1"/>
          </p:nvPr>
        </p:nvSpPr>
        <p:spPr/>
        <p:txBody>
          <a:bodyPr/>
          <a:lstStyle/>
          <a:p>
            <a:endParaRPr lang="zh-CN" altLang="en-US" smtClean="0"/>
          </a:p>
        </p:txBody>
      </p:sp>
      <p:sp>
        <p:nvSpPr>
          <p:cNvPr id="4101" name="灯片编号占位符 3"/>
          <p:cNvSpPr>
            <a:spLocks noGrp="1"/>
          </p:cNvSpPr>
          <p:nvPr>
            <p:ph type="sldNum" sz="quarter" idx="12"/>
          </p:nvPr>
        </p:nvSpPr>
        <p:spPr>
          <a:noFill/>
        </p:spPr>
        <p:txBody>
          <a:bodyPr/>
          <a:lstStyle/>
          <a:p>
            <a:fld id="{1A2CE267-BAC0-4F41-9D93-6681AC894B7B}" type="slidenum">
              <a:rPr lang="en-US" altLang="zh-CN" smtClean="0">
                <a:ea typeface="黑体" pitchFamily="49" charset="-122"/>
              </a:rPr>
              <a:pPr/>
              <a:t>14</a:t>
            </a:fld>
            <a:endParaRPr lang="en-US" altLang="zh-CN" smtClean="0">
              <a:ea typeface="黑体" pitchFamily="49" charset="-122"/>
            </a:endParaRPr>
          </a:p>
        </p:txBody>
      </p:sp>
      <p:graphicFrame>
        <p:nvGraphicFramePr>
          <p:cNvPr id="4098" name="Object 2" descr="羊皮纸"/>
          <p:cNvGraphicFramePr>
            <a:graphicFrameLocks noChangeAspect="1"/>
          </p:cNvGraphicFramePr>
          <p:nvPr/>
        </p:nvGraphicFramePr>
        <p:xfrm>
          <a:off x="1452563" y="2482557"/>
          <a:ext cx="5262562" cy="2398712"/>
        </p:xfrm>
        <a:graphic>
          <a:graphicData uri="http://schemas.openxmlformats.org/presentationml/2006/ole">
            <p:oleObj spid="_x0000_s381954" name="公式" r:id="rId3" imgW="2450880" imgH="111744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124" name="内容占位符 2"/>
          <p:cNvSpPr>
            <a:spLocks noGrp="1"/>
          </p:cNvSpPr>
          <p:nvPr>
            <p:ph idx="1"/>
          </p:nvPr>
        </p:nvSpPr>
        <p:spPr/>
        <p:txBody>
          <a:bodyPr/>
          <a:lstStyle/>
          <a:p>
            <a:endParaRPr lang="en-US" altLang="zh-CN" smtClean="0"/>
          </a:p>
        </p:txBody>
      </p:sp>
      <p:sp>
        <p:nvSpPr>
          <p:cNvPr id="5125" name="灯片编号占位符 3"/>
          <p:cNvSpPr>
            <a:spLocks noGrp="1"/>
          </p:cNvSpPr>
          <p:nvPr>
            <p:ph type="sldNum" sz="quarter" idx="12"/>
          </p:nvPr>
        </p:nvSpPr>
        <p:spPr>
          <a:noFill/>
        </p:spPr>
        <p:txBody>
          <a:bodyPr/>
          <a:lstStyle/>
          <a:p>
            <a:fld id="{7F2745D8-99EA-419E-A17B-0CC6C70921E2}" type="slidenum">
              <a:rPr lang="en-US" altLang="zh-CN" smtClean="0">
                <a:ea typeface="黑体" pitchFamily="49" charset="-122"/>
              </a:rPr>
              <a:pPr/>
              <a:t>15</a:t>
            </a:fld>
            <a:endParaRPr lang="en-US" altLang="zh-CN" smtClean="0">
              <a:ea typeface="黑体" pitchFamily="49" charset="-122"/>
            </a:endParaRPr>
          </a:p>
        </p:txBody>
      </p:sp>
      <p:graphicFrame>
        <p:nvGraphicFramePr>
          <p:cNvPr id="5122" name="Object 2" descr="羊皮纸"/>
          <p:cNvGraphicFramePr>
            <a:graphicFrameLocks noChangeAspect="1"/>
          </p:cNvGraphicFramePr>
          <p:nvPr/>
        </p:nvGraphicFramePr>
        <p:xfrm>
          <a:off x="863600" y="2232025"/>
          <a:ext cx="7415213" cy="2943225"/>
        </p:xfrm>
        <a:graphic>
          <a:graphicData uri="http://schemas.openxmlformats.org/presentationml/2006/ole">
            <p:oleObj spid="_x0000_s382978" name="公式" r:id="rId3" imgW="3454200" imgH="13716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参数估计</a:t>
            </a:r>
            <a:r>
              <a:rPr lang="en-US" altLang="zh-CN" dirty="0" smtClean="0"/>
              <a:t>——</a:t>
            </a:r>
            <a:r>
              <a:rPr lang="zh-CN" altLang="en-US" dirty="0" smtClean="0"/>
              <a:t>贝叶斯估计</a:t>
            </a:r>
            <a:endParaRPr lang="zh-CN" altLang="en-US" dirty="0"/>
          </a:p>
        </p:txBody>
      </p:sp>
      <p:sp>
        <p:nvSpPr>
          <p:cNvPr id="6148" name="内容占位符 2"/>
          <p:cNvSpPr>
            <a:spLocks noGrp="1"/>
          </p:cNvSpPr>
          <p:nvPr>
            <p:ph idx="1"/>
          </p:nvPr>
        </p:nvSpPr>
        <p:spPr/>
        <p:txBody>
          <a:bodyPr/>
          <a:lstStyle/>
          <a:p>
            <a:endParaRPr lang="zh-CN" altLang="en-US" smtClean="0"/>
          </a:p>
        </p:txBody>
      </p:sp>
      <p:sp>
        <p:nvSpPr>
          <p:cNvPr id="6149" name="灯片编号占位符 3"/>
          <p:cNvSpPr>
            <a:spLocks noGrp="1"/>
          </p:cNvSpPr>
          <p:nvPr>
            <p:ph type="sldNum" sz="quarter" idx="12"/>
          </p:nvPr>
        </p:nvSpPr>
        <p:spPr>
          <a:noFill/>
        </p:spPr>
        <p:txBody>
          <a:bodyPr/>
          <a:lstStyle/>
          <a:p>
            <a:fld id="{66B6EED8-3F73-408B-B17D-6E74DA2E9C05}" type="slidenum">
              <a:rPr lang="en-US" altLang="zh-CN" smtClean="0">
                <a:ea typeface="黑体" pitchFamily="49" charset="-122"/>
              </a:rPr>
              <a:pPr/>
              <a:t>16</a:t>
            </a:fld>
            <a:endParaRPr lang="en-US" altLang="zh-CN" smtClean="0">
              <a:ea typeface="黑体" pitchFamily="49" charset="-122"/>
            </a:endParaRPr>
          </a:p>
        </p:txBody>
      </p:sp>
      <p:graphicFrame>
        <p:nvGraphicFramePr>
          <p:cNvPr id="6146" name="Object 2" descr="羊皮纸"/>
          <p:cNvGraphicFramePr>
            <a:graphicFrameLocks noChangeAspect="1"/>
          </p:cNvGraphicFramePr>
          <p:nvPr/>
        </p:nvGraphicFramePr>
        <p:xfrm>
          <a:off x="1263650" y="1814513"/>
          <a:ext cx="6705600" cy="4195762"/>
        </p:xfrm>
        <a:graphic>
          <a:graphicData uri="http://schemas.openxmlformats.org/presentationml/2006/ole">
            <p:oleObj spid="_x0000_s384002" name="公式" r:id="rId4" imgW="3124080" imgH="195552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685800" y="1749973"/>
            <a:ext cx="7772400" cy="4346028"/>
          </a:xfrm>
        </p:spPr>
        <p:txBody>
          <a:bodyPr>
            <a:normAutofit/>
          </a:bodyPr>
          <a:lstStyle/>
          <a:p>
            <a:r>
              <a:rPr lang="zh-CN" altLang="en-US" sz="3200" b="1" dirty="0" smtClean="0"/>
              <a:t>试用下表的训练数据学习一个朴素贝叶斯分类器，并确定</a:t>
            </a:r>
            <a:r>
              <a:rPr lang="en-US" altLang="zh-CN" sz="3200" b="1" dirty="0" smtClean="0"/>
              <a:t>x=(2,S)</a:t>
            </a:r>
            <a:r>
              <a:rPr lang="en-US" altLang="zh-CN" sz="3200" b="1" baseline="30000" dirty="0" smtClean="0"/>
              <a:t>T</a:t>
            </a:r>
            <a:r>
              <a:rPr lang="zh-CN" altLang="en-US" sz="3200" b="1" dirty="0" smtClean="0"/>
              <a:t>的类标记</a:t>
            </a:r>
            <a:r>
              <a:rPr lang="en-US" altLang="zh-CN" sz="3200" b="1" dirty="0" smtClean="0"/>
              <a:t>y</a:t>
            </a:r>
            <a:r>
              <a:rPr lang="zh-CN" altLang="en-US" sz="3200" b="1" dirty="0" smtClean="0"/>
              <a:t>。</a:t>
            </a:r>
            <a:endParaRPr lang="en-US" altLang="zh-CN" sz="3200" b="1" dirty="0" smtClean="0"/>
          </a:p>
          <a:p>
            <a:pPr>
              <a:buNone/>
            </a:pPr>
            <a:r>
              <a:rPr lang="zh-CN" altLang="en-US" sz="3200" b="1" dirty="0" smtClean="0"/>
              <a:t>   其中</a:t>
            </a:r>
            <a:r>
              <a:rPr lang="en-US" altLang="zh-CN" sz="3200" b="1" dirty="0" smtClean="0"/>
              <a:t>X</a:t>
            </a:r>
            <a:r>
              <a:rPr lang="en-US" altLang="zh-CN" sz="3200" b="1" baseline="30000" dirty="0" smtClean="0"/>
              <a:t>(1)</a:t>
            </a:r>
            <a:r>
              <a:rPr lang="zh-CN" altLang="en-US" sz="3200" b="1" dirty="0" smtClean="0"/>
              <a:t>、</a:t>
            </a:r>
            <a:r>
              <a:rPr lang="en-US" altLang="zh-CN" sz="3200" b="1" dirty="0" smtClean="0"/>
              <a:t>X</a:t>
            </a:r>
            <a:r>
              <a:rPr lang="en-US" altLang="zh-CN" sz="3200" b="1" baseline="30000" dirty="0" smtClean="0"/>
              <a:t>(2)</a:t>
            </a:r>
            <a:r>
              <a:rPr lang="zh-CN" altLang="en-US" sz="3200" b="1" dirty="0" smtClean="0"/>
              <a:t>为特征，取值的集合分别为</a:t>
            </a:r>
            <a:r>
              <a:rPr lang="en-US" altLang="zh-CN" sz="3200" b="1" dirty="0" smtClean="0"/>
              <a:t>A</a:t>
            </a:r>
            <a:r>
              <a:rPr lang="en-US" altLang="zh-CN" sz="3200" b="1" baseline="-25000" dirty="0" smtClean="0"/>
              <a:t>1</a:t>
            </a:r>
            <a:r>
              <a:rPr lang="en-US" altLang="zh-CN" sz="3200" b="1" dirty="0" smtClean="0"/>
              <a:t>={1,2,3},A</a:t>
            </a:r>
            <a:r>
              <a:rPr lang="en-US" altLang="zh-CN" sz="3200" b="1" baseline="-25000" dirty="0" smtClean="0"/>
              <a:t>2</a:t>
            </a:r>
            <a:r>
              <a:rPr lang="en-US" altLang="zh-CN" sz="3200" b="1" dirty="0" smtClean="0"/>
              <a:t>={S,M,L}</a:t>
            </a:r>
            <a:r>
              <a:rPr lang="zh-CN" altLang="en-US" sz="3200" b="1" dirty="0" smtClean="0"/>
              <a:t>，</a:t>
            </a:r>
            <a:r>
              <a:rPr lang="en-US" altLang="zh-CN" sz="3200" b="1" dirty="0" smtClean="0"/>
              <a:t>Y</a:t>
            </a:r>
            <a:r>
              <a:rPr lang="zh-CN" altLang="en-US" sz="3200" b="1" dirty="0" smtClean="0"/>
              <a:t>为类标记，取值范围为</a:t>
            </a:r>
            <a:r>
              <a:rPr lang="en-US" altLang="zh-CN" sz="3200" b="1" dirty="0" smtClean="0"/>
              <a:t>{1,-1}</a:t>
            </a:r>
          </a:p>
          <a:p>
            <a:pPr>
              <a:buNone/>
            </a:pPr>
            <a:r>
              <a:rPr lang="zh-CN" altLang="en-US" sz="3200" b="1" dirty="0" smtClean="0"/>
              <a:t>（用最大似然估计）</a:t>
            </a:r>
          </a:p>
        </p:txBody>
      </p:sp>
      <p:sp>
        <p:nvSpPr>
          <p:cNvPr id="79875" name="灯片编号占位符 3"/>
          <p:cNvSpPr>
            <a:spLocks noGrp="1"/>
          </p:cNvSpPr>
          <p:nvPr>
            <p:ph type="sldNum" sz="quarter" idx="12"/>
          </p:nvPr>
        </p:nvSpPr>
        <p:spPr>
          <a:noFill/>
        </p:spPr>
        <p:txBody>
          <a:bodyPr/>
          <a:lstStyle/>
          <a:p>
            <a:fld id="{FE59A99A-B10E-409B-AAD4-A35F1E53E19D}" type="slidenum">
              <a:rPr lang="en-US" altLang="zh-CN" smtClean="0">
                <a:ea typeface="黑体" pitchFamily="49" charset="-122"/>
              </a:rPr>
              <a:pPr/>
              <a:t>17</a:t>
            </a:fld>
            <a:endParaRPr lang="en-US" altLang="zh-CN" smtClean="0">
              <a:ea typeface="黑体" pitchFamily="49" charset="-122"/>
            </a:endParaRPr>
          </a:p>
        </p:txBody>
      </p:sp>
      <p:sp>
        <p:nvSpPr>
          <p:cNvPr id="5" name="标题 1"/>
          <p:cNvSpPr>
            <a:spLocks noGrp="1"/>
          </p:cNvSpPr>
          <p:nvPr>
            <p:ph type="title"/>
          </p:nvPr>
        </p:nvSpPr>
        <p:spPr/>
        <p:txBody>
          <a:bodyPr/>
          <a:lstStyle/>
          <a:p>
            <a:pPr>
              <a:defRPr/>
            </a:pPr>
            <a:r>
              <a:rPr lang="zh-CN" altLang="en-US" dirty="0" smtClean="0"/>
              <a:t>举例</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训练数据</a:t>
            </a:r>
            <a:endParaRPr lang="zh-CN" altLang="en-US" dirty="0"/>
          </a:p>
        </p:txBody>
      </p:sp>
      <p:graphicFrame>
        <p:nvGraphicFramePr>
          <p:cNvPr id="6" name="内容占位符 5"/>
          <p:cNvGraphicFramePr>
            <a:graphicFrameLocks noGrp="1"/>
          </p:cNvGraphicFramePr>
          <p:nvPr>
            <p:ph idx="1"/>
          </p:nvPr>
        </p:nvGraphicFramePr>
        <p:xfrm>
          <a:off x="685800" y="1792008"/>
          <a:ext cx="7772400" cy="1996440"/>
        </p:xfrm>
        <a:graphic>
          <a:graphicData uri="http://schemas.openxmlformats.org/drawingml/2006/table">
            <a:tbl>
              <a:tblPr firstRow="1" bandRow="1">
                <a:tableStyleId>{073A0DAA-6AF3-43AB-8588-CEC1D06C72B9}</a:tableStyleId>
              </a:tblPr>
              <a:tblGrid>
                <a:gridCol w="863600"/>
                <a:gridCol w="863600"/>
                <a:gridCol w="863600"/>
                <a:gridCol w="863600"/>
                <a:gridCol w="863600"/>
                <a:gridCol w="863600"/>
                <a:gridCol w="863600"/>
                <a:gridCol w="863600"/>
                <a:gridCol w="863600"/>
              </a:tblGrid>
              <a:tr h="499110">
                <a:tc>
                  <a:txBody>
                    <a:bodyPr/>
                    <a:lstStyle/>
                    <a:p>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r>
              <a:tr h="499110">
                <a:tc>
                  <a:txBody>
                    <a:bodyPr/>
                    <a:lstStyle/>
                    <a:p>
                      <a:r>
                        <a:rPr lang="en-US" altLang="zh-CN" sz="2400" b="1" dirty="0" smtClean="0">
                          <a:solidFill>
                            <a:srgbClr val="FF0000"/>
                          </a:solidFill>
                        </a:rPr>
                        <a:t>X</a:t>
                      </a:r>
                      <a:r>
                        <a:rPr lang="en-US" altLang="zh-CN" sz="2400" b="1" baseline="30000" dirty="0" smtClean="0">
                          <a:solidFill>
                            <a:srgbClr val="FF0000"/>
                          </a:solidFill>
                        </a:rPr>
                        <a:t>(1)</a:t>
                      </a:r>
                      <a:endParaRPr lang="zh-CN" altLang="en-US" sz="2400" b="1" baseline="30000" dirty="0">
                        <a:solidFill>
                          <a:srgbClr val="FF0000"/>
                        </a:solidFill>
                      </a:endParaRPr>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2</a:t>
                      </a:r>
                      <a:endParaRPr lang="zh-CN" altLang="en-US" sz="2400" b="1" dirty="0"/>
                    </a:p>
                  </a:txBody>
                  <a:tcPr/>
                </a:tc>
                <a:tc>
                  <a:txBody>
                    <a:bodyPr/>
                    <a:lstStyle/>
                    <a:p>
                      <a:r>
                        <a:rPr lang="en-US" altLang="zh-CN" sz="2400" b="1" dirty="0" smtClean="0"/>
                        <a:t>2</a:t>
                      </a:r>
                      <a:endParaRPr lang="zh-CN" altLang="en-US" sz="2400" b="1" dirty="0"/>
                    </a:p>
                  </a:txBody>
                  <a:tcPr/>
                </a:tc>
                <a:tc>
                  <a:txBody>
                    <a:bodyPr/>
                    <a:lstStyle/>
                    <a:p>
                      <a:r>
                        <a:rPr lang="en-US" altLang="zh-CN" sz="2400" b="1" dirty="0" smtClean="0"/>
                        <a:t>2</a:t>
                      </a:r>
                      <a:endParaRPr lang="zh-CN" altLang="en-US" sz="2400" b="1" dirty="0"/>
                    </a:p>
                  </a:txBody>
                  <a:tcPr/>
                </a:tc>
              </a:tr>
              <a:tr h="499110">
                <a:tc>
                  <a:txBody>
                    <a:bodyPr/>
                    <a:lstStyle/>
                    <a:p>
                      <a:r>
                        <a:rPr lang="en-US" altLang="zh-CN" sz="2400" b="1" dirty="0" smtClean="0">
                          <a:solidFill>
                            <a:srgbClr val="FF0000"/>
                          </a:solidFill>
                        </a:rPr>
                        <a:t>X</a:t>
                      </a:r>
                      <a:r>
                        <a:rPr lang="en-US" altLang="zh-CN" sz="2400" b="1" baseline="30000" dirty="0" smtClean="0">
                          <a:solidFill>
                            <a:srgbClr val="FF0000"/>
                          </a:solidFill>
                        </a:rPr>
                        <a:t>(2)</a:t>
                      </a:r>
                      <a:endParaRPr lang="zh-CN" altLang="en-US" sz="2400" b="1" baseline="30000" dirty="0">
                        <a:solidFill>
                          <a:srgbClr val="FF0000"/>
                        </a:solidFill>
                      </a:endParaRPr>
                    </a:p>
                  </a:txBody>
                  <a:tcPr/>
                </a:tc>
                <a:tc>
                  <a:txBody>
                    <a:bodyPr/>
                    <a:lstStyle/>
                    <a:p>
                      <a:r>
                        <a:rPr lang="en-US" altLang="zh-CN" sz="2400" b="1" dirty="0" smtClean="0"/>
                        <a:t>S</a:t>
                      </a:r>
                      <a:endParaRPr lang="zh-CN" altLang="en-US" sz="2400" b="1" dirty="0"/>
                    </a:p>
                  </a:txBody>
                  <a:tcPr/>
                </a:tc>
                <a:tc>
                  <a:txBody>
                    <a:bodyPr/>
                    <a:lstStyle/>
                    <a:p>
                      <a:r>
                        <a:rPr lang="en-US" altLang="zh-CN" sz="2400" b="1" dirty="0" smtClean="0"/>
                        <a:t>M</a:t>
                      </a:r>
                      <a:endParaRPr lang="zh-CN" altLang="en-US" sz="2400" b="1" dirty="0"/>
                    </a:p>
                  </a:txBody>
                  <a:tcPr/>
                </a:tc>
                <a:tc>
                  <a:txBody>
                    <a:bodyPr/>
                    <a:lstStyle/>
                    <a:p>
                      <a:r>
                        <a:rPr lang="en-US" altLang="zh-CN" sz="2400" b="1" dirty="0" smtClean="0"/>
                        <a:t>M</a:t>
                      </a:r>
                      <a:endParaRPr lang="zh-CN" altLang="en-US" sz="2400" b="1" dirty="0"/>
                    </a:p>
                  </a:txBody>
                  <a:tcPr/>
                </a:tc>
                <a:tc>
                  <a:txBody>
                    <a:bodyPr/>
                    <a:lstStyle/>
                    <a:p>
                      <a:r>
                        <a:rPr lang="en-US" altLang="zh-CN" sz="2400" b="1" dirty="0" smtClean="0"/>
                        <a:t>S</a:t>
                      </a:r>
                      <a:endParaRPr lang="zh-CN" altLang="en-US" sz="2400" b="1" dirty="0"/>
                    </a:p>
                  </a:txBody>
                  <a:tcPr/>
                </a:tc>
                <a:tc>
                  <a:txBody>
                    <a:bodyPr/>
                    <a:lstStyle/>
                    <a:p>
                      <a:r>
                        <a:rPr lang="en-US" altLang="zh-CN" sz="2400" b="1" dirty="0" smtClean="0"/>
                        <a:t>S</a:t>
                      </a:r>
                      <a:endParaRPr lang="zh-CN" altLang="en-US" sz="2400" b="1" dirty="0"/>
                    </a:p>
                  </a:txBody>
                  <a:tcPr/>
                </a:tc>
                <a:tc>
                  <a:txBody>
                    <a:bodyPr/>
                    <a:lstStyle/>
                    <a:p>
                      <a:r>
                        <a:rPr lang="en-US" altLang="zh-CN" sz="2400" b="1" dirty="0" smtClean="0"/>
                        <a:t>S</a:t>
                      </a:r>
                      <a:endParaRPr lang="zh-CN" altLang="en-US" sz="2400" b="1" dirty="0"/>
                    </a:p>
                  </a:txBody>
                  <a:tcPr/>
                </a:tc>
                <a:tc>
                  <a:txBody>
                    <a:bodyPr/>
                    <a:lstStyle/>
                    <a:p>
                      <a:r>
                        <a:rPr lang="en-US" altLang="zh-CN" sz="2400" b="1" dirty="0" smtClean="0"/>
                        <a:t>M</a:t>
                      </a:r>
                      <a:endParaRPr lang="zh-CN" altLang="en-US" sz="2400" b="1" dirty="0"/>
                    </a:p>
                  </a:txBody>
                  <a:tcPr/>
                </a:tc>
                <a:tc>
                  <a:txBody>
                    <a:bodyPr/>
                    <a:lstStyle/>
                    <a:p>
                      <a:r>
                        <a:rPr lang="en-US" altLang="zh-CN" sz="2400" b="1" dirty="0" smtClean="0"/>
                        <a:t>M</a:t>
                      </a:r>
                      <a:endParaRPr lang="zh-CN" altLang="en-US" sz="2400" b="1" dirty="0"/>
                    </a:p>
                  </a:txBody>
                  <a:tcPr/>
                </a:tc>
              </a:tr>
              <a:tr h="499110">
                <a:tc>
                  <a:txBody>
                    <a:bodyPr/>
                    <a:lstStyle/>
                    <a:p>
                      <a:r>
                        <a:rPr lang="en-US" altLang="zh-CN" sz="2400" b="1" dirty="0" smtClean="0">
                          <a:solidFill>
                            <a:srgbClr val="FF0000"/>
                          </a:solidFill>
                        </a:rPr>
                        <a:t>Y</a:t>
                      </a:r>
                      <a:endParaRPr lang="zh-CN" altLang="en-US" sz="2400" b="1" dirty="0">
                        <a:solidFill>
                          <a:srgbClr val="FF0000"/>
                        </a:solidFill>
                      </a:endParaRPr>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r>
            </a:tbl>
          </a:graphicData>
        </a:graphic>
      </p:graphicFrame>
      <p:sp>
        <p:nvSpPr>
          <p:cNvPr id="80951" name="灯片编号占位符 3"/>
          <p:cNvSpPr>
            <a:spLocks noGrp="1"/>
          </p:cNvSpPr>
          <p:nvPr>
            <p:ph type="sldNum" sz="quarter" idx="12"/>
          </p:nvPr>
        </p:nvSpPr>
        <p:spPr>
          <a:noFill/>
        </p:spPr>
        <p:txBody>
          <a:bodyPr/>
          <a:lstStyle/>
          <a:p>
            <a:fld id="{27C19085-6324-407A-B4CC-9D09BD607615}" type="slidenum">
              <a:rPr lang="en-US" altLang="zh-CN" smtClean="0">
                <a:ea typeface="黑体" pitchFamily="49" charset="-122"/>
              </a:rPr>
              <a:pPr/>
              <a:t>18</a:t>
            </a:fld>
            <a:endParaRPr lang="en-US" altLang="zh-CN" smtClean="0">
              <a:ea typeface="黑体" pitchFamily="49" charset="-122"/>
            </a:endParaRPr>
          </a:p>
        </p:txBody>
      </p:sp>
      <p:graphicFrame>
        <p:nvGraphicFramePr>
          <p:cNvPr id="7" name="内容占位符 5"/>
          <p:cNvGraphicFramePr>
            <a:graphicFrameLocks noGrp="1"/>
          </p:cNvGraphicFramePr>
          <p:nvPr>
            <p:ph idx="1"/>
          </p:nvPr>
        </p:nvGraphicFramePr>
        <p:xfrm>
          <a:off x="655638" y="4322483"/>
          <a:ext cx="7772400" cy="1996440"/>
        </p:xfrm>
        <a:graphic>
          <a:graphicData uri="http://schemas.openxmlformats.org/drawingml/2006/table">
            <a:tbl>
              <a:tblPr firstRow="1" bandRow="1">
                <a:tableStyleId>{073A0DAA-6AF3-43AB-8588-CEC1D06C72B9}</a:tableStyleId>
              </a:tblPr>
              <a:tblGrid>
                <a:gridCol w="863600"/>
                <a:gridCol w="863600"/>
                <a:gridCol w="863600"/>
                <a:gridCol w="863600"/>
                <a:gridCol w="863600"/>
                <a:gridCol w="863600"/>
                <a:gridCol w="863600"/>
                <a:gridCol w="863600"/>
                <a:gridCol w="863600"/>
              </a:tblGrid>
              <a:tr h="499110">
                <a:tc>
                  <a:txBody>
                    <a:bodyPr/>
                    <a:lstStyle/>
                    <a:p>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c>
                  <a:txBody>
                    <a:bodyPr/>
                    <a:lstStyle/>
                    <a:p>
                      <a:r>
                        <a:rPr lang="en-US" altLang="zh-CN" dirty="0" smtClean="0"/>
                        <a:t>15</a:t>
                      </a:r>
                      <a:endParaRPr lang="zh-CN" altLang="en-US" dirty="0"/>
                    </a:p>
                  </a:txBody>
                  <a:tcPr/>
                </a:tc>
                <a:tc>
                  <a:txBody>
                    <a:bodyPr/>
                    <a:lstStyle/>
                    <a:p>
                      <a:endParaRPr lang="zh-CN" altLang="en-US"/>
                    </a:p>
                  </a:txBody>
                  <a:tcPr/>
                </a:tc>
              </a:tr>
              <a:tr h="499110">
                <a:tc>
                  <a:txBody>
                    <a:bodyPr/>
                    <a:lstStyle/>
                    <a:p>
                      <a:r>
                        <a:rPr lang="en-US" altLang="zh-CN" sz="2400" b="1" dirty="0" smtClean="0">
                          <a:solidFill>
                            <a:srgbClr val="FF0000"/>
                          </a:solidFill>
                        </a:rPr>
                        <a:t>X</a:t>
                      </a:r>
                      <a:r>
                        <a:rPr lang="en-US" altLang="zh-CN" sz="2400" b="1" baseline="30000" dirty="0" smtClean="0">
                          <a:solidFill>
                            <a:srgbClr val="FF0000"/>
                          </a:solidFill>
                        </a:rPr>
                        <a:t>(1)</a:t>
                      </a:r>
                      <a:endParaRPr lang="zh-CN" altLang="en-US" sz="2400" b="1" baseline="30000" dirty="0">
                        <a:solidFill>
                          <a:srgbClr val="FF0000"/>
                        </a:solidFill>
                      </a:endParaRPr>
                    </a:p>
                  </a:txBody>
                  <a:tcPr/>
                </a:tc>
                <a:tc>
                  <a:txBody>
                    <a:bodyPr/>
                    <a:lstStyle/>
                    <a:p>
                      <a:r>
                        <a:rPr lang="en-US" altLang="zh-CN" sz="2400" b="1" dirty="0" smtClean="0"/>
                        <a:t>2</a:t>
                      </a:r>
                      <a:endParaRPr lang="zh-CN" altLang="en-US" sz="2400" b="1" dirty="0"/>
                    </a:p>
                  </a:txBody>
                  <a:tcPr/>
                </a:tc>
                <a:tc>
                  <a:txBody>
                    <a:bodyPr/>
                    <a:lstStyle/>
                    <a:p>
                      <a:r>
                        <a:rPr lang="en-US" altLang="zh-CN" sz="2400" b="1" dirty="0" smtClean="0"/>
                        <a:t>2</a:t>
                      </a:r>
                      <a:endParaRPr lang="zh-CN" altLang="en-US" sz="2400" b="1" dirty="0"/>
                    </a:p>
                  </a:txBody>
                  <a:tcPr/>
                </a:tc>
                <a:tc>
                  <a:txBody>
                    <a:bodyPr/>
                    <a:lstStyle/>
                    <a:p>
                      <a:r>
                        <a:rPr lang="en-US" altLang="zh-CN" sz="2400" b="1" dirty="0" smtClean="0"/>
                        <a:t>3</a:t>
                      </a:r>
                      <a:endParaRPr lang="zh-CN" altLang="en-US" sz="2400" b="1" dirty="0"/>
                    </a:p>
                  </a:txBody>
                  <a:tcPr/>
                </a:tc>
                <a:tc>
                  <a:txBody>
                    <a:bodyPr/>
                    <a:lstStyle/>
                    <a:p>
                      <a:r>
                        <a:rPr lang="en-US" altLang="zh-CN" sz="2400" b="1" dirty="0" smtClean="0"/>
                        <a:t>3</a:t>
                      </a:r>
                      <a:endParaRPr lang="zh-CN" altLang="en-US" sz="2400" b="1" dirty="0"/>
                    </a:p>
                  </a:txBody>
                  <a:tcPr/>
                </a:tc>
                <a:tc>
                  <a:txBody>
                    <a:bodyPr/>
                    <a:lstStyle/>
                    <a:p>
                      <a:r>
                        <a:rPr lang="en-US" altLang="zh-CN" sz="2400" b="1" dirty="0" smtClean="0"/>
                        <a:t>3</a:t>
                      </a:r>
                      <a:endParaRPr lang="zh-CN" altLang="en-US" sz="2400" b="1" dirty="0"/>
                    </a:p>
                  </a:txBody>
                  <a:tcPr/>
                </a:tc>
                <a:tc>
                  <a:txBody>
                    <a:bodyPr/>
                    <a:lstStyle/>
                    <a:p>
                      <a:r>
                        <a:rPr lang="en-US" altLang="zh-CN" sz="2400" b="1" dirty="0" smtClean="0"/>
                        <a:t>3</a:t>
                      </a:r>
                      <a:endParaRPr lang="zh-CN" altLang="en-US" sz="2400" b="1" dirty="0"/>
                    </a:p>
                  </a:txBody>
                  <a:tcPr/>
                </a:tc>
                <a:tc>
                  <a:txBody>
                    <a:bodyPr/>
                    <a:lstStyle/>
                    <a:p>
                      <a:r>
                        <a:rPr lang="en-US" altLang="zh-CN" sz="2400" b="1" dirty="0" smtClean="0"/>
                        <a:t>3</a:t>
                      </a:r>
                      <a:endParaRPr lang="zh-CN" altLang="en-US" sz="2400" b="1" dirty="0"/>
                    </a:p>
                  </a:txBody>
                  <a:tcPr/>
                </a:tc>
                <a:tc>
                  <a:txBody>
                    <a:bodyPr/>
                    <a:lstStyle/>
                    <a:p>
                      <a:endParaRPr lang="zh-CN" altLang="en-US" sz="2400" b="1"/>
                    </a:p>
                  </a:txBody>
                  <a:tcPr/>
                </a:tc>
              </a:tr>
              <a:tr h="499110">
                <a:tc>
                  <a:txBody>
                    <a:bodyPr/>
                    <a:lstStyle/>
                    <a:p>
                      <a:r>
                        <a:rPr lang="en-US" altLang="zh-CN" sz="2400" b="1" dirty="0" smtClean="0">
                          <a:solidFill>
                            <a:srgbClr val="FF0000"/>
                          </a:solidFill>
                        </a:rPr>
                        <a:t>X</a:t>
                      </a:r>
                      <a:r>
                        <a:rPr lang="en-US" altLang="zh-CN" sz="2400" b="1" baseline="30000" dirty="0" smtClean="0">
                          <a:solidFill>
                            <a:srgbClr val="FF0000"/>
                          </a:solidFill>
                        </a:rPr>
                        <a:t>(2)</a:t>
                      </a:r>
                      <a:endParaRPr lang="zh-CN" altLang="en-US" sz="2400" b="1" baseline="30000" dirty="0">
                        <a:solidFill>
                          <a:srgbClr val="FF0000"/>
                        </a:solidFill>
                      </a:endParaRPr>
                    </a:p>
                  </a:txBody>
                  <a:tcPr/>
                </a:tc>
                <a:tc>
                  <a:txBody>
                    <a:bodyPr/>
                    <a:lstStyle/>
                    <a:p>
                      <a:r>
                        <a:rPr lang="en-US" altLang="zh-CN" sz="2400" b="1" dirty="0" smtClean="0"/>
                        <a:t>L</a:t>
                      </a:r>
                      <a:endParaRPr lang="zh-CN" altLang="en-US" sz="2400" b="1" dirty="0"/>
                    </a:p>
                  </a:txBody>
                  <a:tcPr/>
                </a:tc>
                <a:tc>
                  <a:txBody>
                    <a:bodyPr/>
                    <a:lstStyle/>
                    <a:p>
                      <a:r>
                        <a:rPr lang="en-US" altLang="zh-CN" sz="2400" b="1" dirty="0" smtClean="0"/>
                        <a:t>L</a:t>
                      </a:r>
                      <a:endParaRPr lang="zh-CN" altLang="en-US" sz="2400" b="1" dirty="0"/>
                    </a:p>
                  </a:txBody>
                  <a:tcPr/>
                </a:tc>
                <a:tc>
                  <a:txBody>
                    <a:bodyPr/>
                    <a:lstStyle/>
                    <a:p>
                      <a:r>
                        <a:rPr lang="en-US" altLang="zh-CN" sz="2400" b="1" dirty="0" smtClean="0"/>
                        <a:t>L</a:t>
                      </a:r>
                      <a:endParaRPr lang="zh-CN" altLang="en-US" sz="2400" b="1" dirty="0"/>
                    </a:p>
                  </a:txBody>
                  <a:tcPr/>
                </a:tc>
                <a:tc>
                  <a:txBody>
                    <a:bodyPr/>
                    <a:lstStyle/>
                    <a:p>
                      <a:r>
                        <a:rPr lang="en-US" altLang="zh-CN" sz="2400" b="1" dirty="0" smtClean="0"/>
                        <a:t>M</a:t>
                      </a:r>
                      <a:endParaRPr lang="zh-CN" altLang="en-US" sz="2400" b="1" dirty="0"/>
                    </a:p>
                  </a:txBody>
                  <a:tcPr/>
                </a:tc>
                <a:tc>
                  <a:txBody>
                    <a:bodyPr/>
                    <a:lstStyle/>
                    <a:p>
                      <a:r>
                        <a:rPr lang="en-US" altLang="zh-CN" sz="2400" b="1" dirty="0" smtClean="0"/>
                        <a:t>M</a:t>
                      </a:r>
                      <a:endParaRPr lang="zh-CN" altLang="en-US" sz="2400" b="1" dirty="0"/>
                    </a:p>
                  </a:txBody>
                  <a:tcPr/>
                </a:tc>
                <a:tc>
                  <a:txBody>
                    <a:bodyPr/>
                    <a:lstStyle/>
                    <a:p>
                      <a:r>
                        <a:rPr lang="en-US" altLang="zh-CN" sz="2400" b="1" dirty="0" smtClean="0"/>
                        <a:t>L</a:t>
                      </a:r>
                      <a:endParaRPr lang="zh-CN" altLang="en-US" sz="2400" b="1" dirty="0"/>
                    </a:p>
                  </a:txBody>
                  <a:tcPr/>
                </a:tc>
                <a:tc>
                  <a:txBody>
                    <a:bodyPr/>
                    <a:lstStyle/>
                    <a:p>
                      <a:r>
                        <a:rPr lang="en-US" altLang="zh-CN" sz="2400" b="1" dirty="0" smtClean="0"/>
                        <a:t>L</a:t>
                      </a:r>
                      <a:endParaRPr lang="zh-CN" altLang="en-US" sz="2400" b="1" dirty="0"/>
                    </a:p>
                  </a:txBody>
                  <a:tcPr/>
                </a:tc>
                <a:tc>
                  <a:txBody>
                    <a:bodyPr/>
                    <a:lstStyle/>
                    <a:p>
                      <a:endParaRPr lang="zh-CN" altLang="en-US" sz="2400" b="1"/>
                    </a:p>
                  </a:txBody>
                  <a:tcPr/>
                </a:tc>
              </a:tr>
              <a:tr h="499110">
                <a:tc>
                  <a:txBody>
                    <a:bodyPr/>
                    <a:lstStyle/>
                    <a:p>
                      <a:r>
                        <a:rPr lang="en-US" altLang="zh-CN" sz="2400" b="1" dirty="0" smtClean="0">
                          <a:solidFill>
                            <a:srgbClr val="FF0000"/>
                          </a:solidFill>
                        </a:rPr>
                        <a:t>Y</a:t>
                      </a:r>
                      <a:endParaRPr lang="zh-CN" altLang="en-US" sz="2400" b="1" dirty="0">
                        <a:solidFill>
                          <a:srgbClr val="FF0000"/>
                        </a:solidFill>
                      </a:endParaRPr>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r>
                        <a:rPr lang="en-US" altLang="zh-CN" sz="2400" b="1" dirty="0" smtClean="0"/>
                        <a:t>-1</a:t>
                      </a:r>
                      <a:endParaRPr lang="zh-CN" altLang="en-US" sz="2400" b="1" dirty="0"/>
                    </a:p>
                  </a:txBody>
                  <a:tcPr/>
                </a:tc>
                <a:tc>
                  <a:txBody>
                    <a:bodyPr/>
                    <a:lstStyle/>
                    <a:p>
                      <a:endParaRPr lang="zh-CN" altLang="en-US" sz="2400" b="1"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685800" y="625475"/>
            <a:ext cx="7772400" cy="5470525"/>
          </a:xfrm>
        </p:spPr>
        <p:txBody>
          <a:bodyPr/>
          <a:lstStyle/>
          <a:p>
            <a:endParaRPr lang="zh-CN" altLang="en-US" smtClean="0"/>
          </a:p>
        </p:txBody>
      </p:sp>
      <p:sp>
        <p:nvSpPr>
          <p:cNvPr id="7172" name="灯片编号占位符 3"/>
          <p:cNvSpPr>
            <a:spLocks noGrp="1"/>
          </p:cNvSpPr>
          <p:nvPr>
            <p:ph type="sldNum" sz="quarter" idx="12"/>
          </p:nvPr>
        </p:nvSpPr>
        <p:spPr>
          <a:noFill/>
        </p:spPr>
        <p:txBody>
          <a:bodyPr/>
          <a:lstStyle/>
          <a:p>
            <a:fld id="{21D06051-79FE-45E7-981C-6F4B35D96269}" type="slidenum">
              <a:rPr lang="en-US" altLang="zh-CN" smtClean="0">
                <a:ea typeface="黑体" pitchFamily="49" charset="-122"/>
              </a:rPr>
              <a:pPr/>
              <a:t>19</a:t>
            </a:fld>
            <a:endParaRPr lang="en-US" altLang="zh-CN" smtClean="0">
              <a:ea typeface="黑体" pitchFamily="49" charset="-122"/>
            </a:endParaRPr>
          </a:p>
        </p:txBody>
      </p:sp>
      <p:graphicFrame>
        <p:nvGraphicFramePr>
          <p:cNvPr id="7170" name="Object 2" descr="羊皮纸"/>
          <p:cNvGraphicFramePr>
            <a:graphicFrameLocks noChangeAspect="1"/>
          </p:cNvGraphicFramePr>
          <p:nvPr/>
        </p:nvGraphicFramePr>
        <p:xfrm>
          <a:off x="901700" y="579438"/>
          <a:ext cx="7632700" cy="5524500"/>
        </p:xfrm>
        <a:graphic>
          <a:graphicData uri="http://schemas.openxmlformats.org/presentationml/2006/ole">
            <p:oleObj spid="_x0000_s385026" name="公式" r:id="rId3" imgW="3124080" imgH="226044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0659" name="内容占位符 2"/>
          <p:cNvSpPr>
            <a:spLocks noGrp="1"/>
          </p:cNvSpPr>
          <p:nvPr>
            <p:ph idx="1"/>
          </p:nvPr>
        </p:nvSpPr>
        <p:spPr>
          <a:xfrm>
            <a:off x="685800" y="1890713"/>
            <a:ext cx="8058150" cy="4205287"/>
          </a:xfrm>
        </p:spPr>
        <p:txBody>
          <a:bodyPr>
            <a:normAutofit/>
          </a:bodyPr>
          <a:lstStyle/>
          <a:p>
            <a:r>
              <a:rPr lang="zh-CN" altLang="en-US" sz="3200" b="1" dirty="0" smtClean="0"/>
              <a:t>统计学习从数据出发，提取数据的特征，抽象出数据的模型，发现数据中的知识，又回到对数据的分析与预测中。</a:t>
            </a:r>
            <a:endParaRPr lang="en-US" altLang="zh-CN" sz="3200" b="1" dirty="0" smtClean="0"/>
          </a:p>
          <a:p>
            <a:endParaRPr lang="en-US" altLang="zh-CN" sz="3200" b="1" dirty="0" smtClean="0"/>
          </a:p>
          <a:p>
            <a:r>
              <a:rPr lang="zh-CN" altLang="en-US" sz="3200" b="1" dirty="0" smtClean="0"/>
              <a:t>统计学习的目标就是考虑学习什么样的模型和如何学习，以使模型能对数据进行准确的预测和分析</a:t>
            </a:r>
          </a:p>
        </p:txBody>
      </p:sp>
      <p:sp>
        <p:nvSpPr>
          <p:cNvPr id="70660" name="灯片编号占位符 3"/>
          <p:cNvSpPr>
            <a:spLocks noGrp="1"/>
          </p:cNvSpPr>
          <p:nvPr>
            <p:ph type="sldNum" sz="quarter" idx="12"/>
          </p:nvPr>
        </p:nvSpPr>
        <p:spPr>
          <a:noFill/>
        </p:spPr>
        <p:txBody>
          <a:bodyPr/>
          <a:lstStyle/>
          <a:p>
            <a:fld id="{2BE81036-0B9E-434B-AA55-75DAF72B72E1}" type="slidenum">
              <a:rPr lang="en-US" altLang="zh-CN" smtClean="0">
                <a:ea typeface="黑体" pitchFamily="49" charset="-122"/>
              </a:rPr>
              <a:pPr/>
              <a:t>2</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8196" name="内容占位符 2"/>
          <p:cNvSpPr>
            <a:spLocks noGrp="1"/>
          </p:cNvSpPr>
          <p:nvPr>
            <p:ph idx="1"/>
          </p:nvPr>
        </p:nvSpPr>
        <p:spPr/>
        <p:txBody>
          <a:bodyPr/>
          <a:lstStyle/>
          <a:p>
            <a:endParaRPr lang="zh-CN" altLang="en-US" smtClean="0"/>
          </a:p>
        </p:txBody>
      </p:sp>
      <p:sp>
        <p:nvSpPr>
          <p:cNvPr id="8197" name="灯片编号占位符 3"/>
          <p:cNvSpPr>
            <a:spLocks noGrp="1"/>
          </p:cNvSpPr>
          <p:nvPr>
            <p:ph type="sldNum" sz="quarter" idx="12"/>
          </p:nvPr>
        </p:nvSpPr>
        <p:spPr>
          <a:noFill/>
        </p:spPr>
        <p:txBody>
          <a:bodyPr/>
          <a:lstStyle/>
          <a:p>
            <a:fld id="{6885849B-998B-49C8-AE4B-DB3CF234C92C}" type="slidenum">
              <a:rPr lang="en-US" altLang="zh-CN" smtClean="0">
                <a:ea typeface="黑体" pitchFamily="49" charset="-122"/>
              </a:rPr>
              <a:pPr/>
              <a:t>20</a:t>
            </a:fld>
            <a:endParaRPr lang="en-US" altLang="zh-CN" smtClean="0">
              <a:ea typeface="黑体" pitchFamily="49" charset="-122"/>
            </a:endParaRPr>
          </a:p>
        </p:txBody>
      </p:sp>
      <p:graphicFrame>
        <p:nvGraphicFramePr>
          <p:cNvPr id="8194" name="Object 2" descr="羊皮纸"/>
          <p:cNvGraphicFramePr>
            <a:graphicFrameLocks noChangeAspect="1"/>
          </p:cNvGraphicFramePr>
          <p:nvPr/>
        </p:nvGraphicFramePr>
        <p:xfrm>
          <a:off x="538163" y="727075"/>
          <a:ext cx="8239125" cy="5226050"/>
        </p:xfrm>
        <a:graphic>
          <a:graphicData uri="http://schemas.openxmlformats.org/presentationml/2006/ole">
            <p:oleObj spid="_x0000_s386050" name="公式" r:id="rId4" imgW="3162240" imgH="200628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朴素贝叶斯法用于文本分类</a:t>
            </a:r>
            <a:endParaRPr lang="zh-CN" altLang="en-US" dirty="0"/>
          </a:p>
        </p:txBody>
      </p:sp>
      <p:sp>
        <p:nvSpPr>
          <p:cNvPr id="81923" name="内容占位符 2"/>
          <p:cNvSpPr>
            <a:spLocks noGrp="1"/>
          </p:cNvSpPr>
          <p:nvPr>
            <p:ph idx="1"/>
          </p:nvPr>
        </p:nvSpPr>
        <p:spPr>
          <a:xfrm>
            <a:off x="914400" y="1749972"/>
            <a:ext cx="7772400" cy="4269828"/>
          </a:xfrm>
        </p:spPr>
        <p:txBody>
          <a:bodyPr>
            <a:normAutofit/>
          </a:bodyPr>
          <a:lstStyle/>
          <a:p>
            <a:r>
              <a:rPr lang="zh-CN" altLang="en-US" sz="3200" b="1" dirty="0" smtClean="0"/>
              <a:t>关键是如何把问题映射到朴素贝叶斯分类法</a:t>
            </a:r>
            <a:endParaRPr lang="en-US" altLang="zh-CN" sz="3200" b="1" dirty="0" smtClean="0"/>
          </a:p>
          <a:p>
            <a:r>
              <a:rPr lang="zh-CN" altLang="en-US" sz="3200" b="1" dirty="0" smtClean="0"/>
              <a:t>词袋模型（</a:t>
            </a:r>
            <a:r>
              <a:rPr lang="en-US" altLang="zh-CN" sz="3200" b="1" dirty="0" smtClean="0"/>
              <a:t> Bag of words </a:t>
            </a:r>
            <a:r>
              <a:rPr lang="zh-CN" altLang="en-US" sz="3200" b="1" dirty="0" smtClean="0"/>
              <a:t>）</a:t>
            </a:r>
            <a:endParaRPr lang="en-US" altLang="zh-CN" sz="3200" b="1" dirty="0" smtClean="0"/>
          </a:p>
          <a:p>
            <a:pPr lvl="1"/>
            <a:r>
              <a:rPr lang="zh-CN" altLang="en-US" sz="2800" b="1" dirty="0" smtClean="0"/>
              <a:t>一篇文章的内容只与所用的词汇有关，而与词汇的位置无关</a:t>
            </a:r>
          </a:p>
        </p:txBody>
      </p:sp>
      <p:sp>
        <p:nvSpPr>
          <p:cNvPr id="81924" name="灯片编号占位符 3"/>
          <p:cNvSpPr>
            <a:spLocks noGrp="1"/>
          </p:cNvSpPr>
          <p:nvPr>
            <p:ph type="sldNum" sz="quarter" idx="12"/>
          </p:nvPr>
        </p:nvSpPr>
        <p:spPr>
          <a:noFill/>
        </p:spPr>
        <p:txBody>
          <a:bodyPr/>
          <a:lstStyle/>
          <a:p>
            <a:fld id="{2E79BBD2-2F49-433B-8093-21B54290B0AB}" type="slidenum">
              <a:rPr lang="en-US" altLang="zh-CN" smtClean="0">
                <a:ea typeface="黑体" pitchFamily="49" charset="-122"/>
              </a:rPr>
              <a:pPr/>
              <a:t>21</a:t>
            </a:fld>
            <a:endParaRPr lang="en-US" altLang="zh-CN" smtClean="0">
              <a:ea typeface="黑体" pitchFamily="49" charset="-122"/>
            </a:endParaRPr>
          </a:p>
        </p:txBody>
      </p:sp>
      <p:pic>
        <p:nvPicPr>
          <p:cNvPr id="81925" name="Picture 2" descr="F:\人工智能导论\2012本科生\金币.jpg"/>
          <p:cNvPicPr>
            <a:picLocks noChangeAspect="1" noChangeArrowheads="1"/>
          </p:cNvPicPr>
          <p:nvPr/>
        </p:nvPicPr>
        <p:blipFill>
          <a:blip r:embed="rId3" cstate="print"/>
          <a:srcRect/>
          <a:stretch>
            <a:fillRect/>
          </a:stretch>
        </p:blipFill>
        <p:spPr bwMode="auto">
          <a:xfrm>
            <a:off x="5790332" y="4109634"/>
            <a:ext cx="2595563"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a:xfrm>
            <a:off x="381000" y="1951038"/>
            <a:ext cx="8763000" cy="4602162"/>
          </a:xfrm>
        </p:spPr>
        <p:txBody>
          <a:bodyPr>
            <a:normAutofit/>
          </a:bodyPr>
          <a:lstStyle/>
          <a:p>
            <a:r>
              <a:rPr lang="en-US" altLang="zh-CN" sz="3200" b="1" dirty="0" err="1" smtClean="0"/>
              <a:t>Learn_naive_Bayes_text</a:t>
            </a:r>
            <a:r>
              <a:rPr lang="en-US" altLang="zh-CN" sz="3200" b="1" dirty="0" smtClean="0"/>
              <a:t>(</a:t>
            </a:r>
            <a:r>
              <a:rPr lang="en-US" altLang="zh-CN" sz="3200" b="1" i="1" dirty="0" smtClean="0"/>
              <a:t>Examples</a:t>
            </a:r>
            <a:r>
              <a:rPr lang="en-US" altLang="zh-CN" sz="3200" b="1" dirty="0" smtClean="0"/>
              <a:t>, </a:t>
            </a:r>
            <a:r>
              <a:rPr lang="en-US" altLang="zh-CN" sz="3200" b="1" i="1" dirty="0" smtClean="0"/>
              <a:t>C</a:t>
            </a:r>
            <a:r>
              <a:rPr lang="en-US" altLang="zh-CN" sz="3200" b="1" dirty="0" smtClean="0"/>
              <a:t>)</a:t>
            </a:r>
            <a:endParaRPr lang="zh-CN" altLang="zh-CN" sz="3200" b="1" dirty="0" smtClean="0"/>
          </a:p>
          <a:p>
            <a:r>
              <a:rPr lang="en-US" altLang="zh-CN" sz="3200" b="1" i="1" dirty="0" smtClean="0"/>
              <a:t>Examples</a:t>
            </a:r>
            <a:r>
              <a:rPr lang="zh-CN" altLang="zh-CN" sz="3200" b="1" dirty="0" smtClean="0"/>
              <a:t>为一组文本文档以及它们的</a:t>
            </a:r>
            <a:r>
              <a:rPr lang="zh-CN" altLang="en-US" sz="3200" b="1" dirty="0" smtClean="0"/>
              <a:t>类标记</a:t>
            </a:r>
            <a:r>
              <a:rPr lang="zh-CN" altLang="zh-CN" sz="3200" b="1" dirty="0" smtClean="0"/>
              <a:t>。</a:t>
            </a:r>
            <a:r>
              <a:rPr lang="en-US" altLang="zh-CN" sz="3200" b="1" i="1" dirty="0" smtClean="0"/>
              <a:t>C=</a:t>
            </a:r>
            <a:r>
              <a:rPr lang="en-US" altLang="zh-CN" sz="3200" b="1" dirty="0" smtClean="0"/>
              <a:t>{</a:t>
            </a:r>
            <a:r>
              <a:rPr lang="en-US" altLang="zh-CN" sz="3200" b="1" i="1" dirty="0" smtClean="0"/>
              <a:t>c</a:t>
            </a:r>
            <a:r>
              <a:rPr lang="en-US" altLang="zh-CN" sz="3200" b="1" i="1" baseline="-25000" dirty="0" smtClean="0"/>
              <a:t>k</a:t>
            </a:r>
            <a:r>
              <a:rPr lang="en-US" altLang="zh-CN" sz="3200" b="1" dirty="0" smtClean="0"/>
              <a:t>}</a:t>
            </a:r>
            <a:r>
              <a:rPr lang="zh-CN" altLang="zh-CN" sz="3200" b="1" dirty="0" smtClean="0"/>
              <a:t>为所有可能</a:t>
            </a:r>
            <a:r>
              <a:rPr lang="zh-CN" altLang="en-US" sz="3200" b="1" dirty="0" smtClean="0"/>
              <a:t>类标记</a:t>
            </a:r>
            <a:r>
              <a:rPr lang="zh-CN" altLang="zh-CN" sz="3200" b="1" dirty="0" smtClean="0"/>
              <a:t>的集合</a:t>
            </a:r>
            <a:endParaRPr lang="en-US" altLang="zh-CN" sz="3200" b="1" dirty="0" smtClean="0"/>
          </a:p>
          <a:p>
            <a:endParaRPr lang="en-US" altLang="zh-CN" sz="3200" b="1" dirty="0" smtClean="0"/>
          </a:p>
          <a:p>
            <a:r>
              <a:rPr lang="zh-CN" altLang="zh-CN" sz="3200" b="1" dirty="0" smtClean="0"/>
              <a:t>此函数</a:t>
            </a:r>
            <a:r>
              <a:rPr lang="zh-CN" altLang="en-US" sz="3200" b="1" dirty="0" smtClean="0"/>
              <a:t>的功能</a:t>
            </a:r>
            <a:r>
              <a:rPr lang="zh-CN" altLang="zh-CN" sz="3200" b="1" dirty="0" smtClean="0"/>
              <a:t>是学习概率项</a:t>
            </a:r>
            <a:r>
              <a:rPr lang="en-US" altLang="zh-CN" sz="3200" b="1" i="1" dirty="0" smtClean="0"/>
              <a:t>P(</a:t>
            </a:r>
            <a:r>
              <a:rPr lang="en-US" altLang="zh-CN" sz="3200" b="1" i="1" dirty="0" err="1" smtClean="0"/>
              <a:t>w</a:t>
            </a:r>
            <a:r>
              <a:rPr lang="en-US" altLang="zh-CN" sz="3200" b="1" i="1" baseline="-25000" dirty="0" err="1" smtClean="0"/>
              <a:t>j</a:t>
            </a:r>
            <a:r>
              <a:rPr lang="en-US" altLang="zh-CN" sz="3200" b="1" i="1" dirty="0" err="1" smtClean="0"/>
              <a:t>|c</a:t>
            </a:r>
            <a:r>
              <a:rPr lang="en-US" altLang="zh-CN" sz="3200" b="1" i="1" baseline="-25000" dirty="0" err="1" smtClean="0"/>
              <a:t>k</a:t>
            </a:r>
            <a:r>
              <a:rPr lang="en-US" altLang="zh-CN" sz="3200" b="1" i="1" dirty="0" smtClean="0"/>
              <a:t>)</a:t>
            </a:r>
            <a:r>
              <a:rPr lang="zh-CN" altLang="zh-CN" sz="3200" b="1" dirty="0" smtClean="0"/>
              <a:t>，它描述了从类别</a:t>
            </a:r>
            <a:r>
              <a:rPr lang="en-US" altLang="zh-CN" sz="3200" b="1" i="1" dirty="0" smtClean="0"/>
              <a:t>c</a:t>
            </a:r>
            <a:r>
              <a:rPr lang="en-US" altLang="zh-CN" sz="3200" b="1" i="1" baseline="-25000" dirty="0" smtClean="0"/>
              <a:t>k</a:t>
            </a:r>
            <a:r>
              <a:rPr lang="zh-CN" altLang="zh-CN" sz="3200" b="1" dirty="0" smtClean="0"/>
              <a:t>中的一个文档中随机抽取的一个单词为单词</a:t>
            </a:r>
            <a:r>
              <a:rPr lang="en-US" altLang="zh-CN" sz="3200" b="1" i="1" dirty="0" err="1" smtClean="0"/>
              <a:t>w</a:t>
            </a:r>
            <a:r>
              <a:rPr lang="en-US" altLang="zh-CN" sz="3200" b="1" i="1" baseline="-25000" dirty="0" err="1" smtClean="0"/>
              <a:t>j</a:t>
            </a:r>
            <a:r>
              <a:rPr lang="zh-CN" altLang="zh-CN" sz="3200" b="1" dirty="0" smtClean="0"/>
              <a:t>的概率。该函数也</a:t>
            </a:r>
            <a:r>
              <a:rPr lang="zh-CN" altLang="en-US" sz="3200" b="1" dirty="0" smtClean="0"/>
              <a:t>同时</a:t>
            </a:r>
            <a:r>
              <a:rPr lang="zh-CN" altLang="zh-CN" sz="3200" b="1" dirty="0" smtClean="0"/>
              <a:t>学习类别的先验概率</a:t>
            </a:r>
            <a:r>
              <a:rPr lang="en-US" altLang="zh-CN" sz="3200" b="1" i="1" dirty="0" smtClean="0"/>
              <a:t>P</a:t>
            </a:r>
            <a:r>
              <a:rPr lang="en-US" altLang="zh-CN" sz="3200" b="1" dirty="0" smtClean="0"/>
              <a:t>(</a:t>
            </a:r>
            <a:r>
              <a:rPr lang="en-US" altLang="zh-CN" sz="3200" b="1" i="1" dirty="0" smtClean="0"/>
              <a:t>c</a:t>
            </a:r>
            <a:r>
              <a:rPr lang="en-US" altLang="zh-CN" sz="3200" b="1" i="1" baseline="-25000" dirty="0" smtClean="0"/>
              <a:t>k</a:t>
            </a:r>
            <a:r>
              <a:rPr lang="en-US" altLang="zh-CN" sz="3200" b="1" dirty="0" smtClean="0"/>
              <a:t>)</a:t>
            </a:r>
            <a:r>
              <a:rPr lang="zh-CN" altLang="zh-CN" sz="3200" b="1" dirty="0" smtClean="0"/>
              <a:t>。</a:t>
            </a:r>
            <a:endParaRPr lang="zh-CN" altLang="en-US" sz="3200" b="1" dirty="0" smtClean="0"/>
          </a:p>
        </p:txBody>
      </p:sp>
      <p:sp>
        <p:nvSpPr>
          <p:cNvPr id="82947" name="灯片编号占位符 3"/>
          <p:cNvSpPr>
            <a:spLocks noGrp="1"/>
          </p:cNvSpPr>
          <p:nvPr>
            <p:ph type="sldNum" sz="quarter" idx="12"/>
          </p:nvPr>
        </p:nvSpPr>
        <p:spPr>
          <a:noFill/>
        </p:spPr>
        <p:txBody>
          <a:bodyPr/>
          <a:lstStyle/>
          <a:p>
            <a:fld id="{3E1339AA-E7AE-426A-921C-57B0D5261C53}" type="slidenum">
              <a:rPr lang="en-US" altLang="zh-CN" smtClean="0">
                <a:ea typeface="黑体" pitchFamily="49" charset="-122"/>
              </a:rPr>
              <a:pPr/>
              <a:t>22</a:t>
            </a:fld>
            <a:endParaRPr lang="en-US" altLang="zh-CN" smtClean="0">
              <a:ea typeface="黑体" pitchFamily="49" charset="-122"/>
            </a:endParaRPr>
          </a:p>
        </p:txBody>
      </p:sp>
      <p:sp>
        <p:nvSpPr>
          <p:cNvPr id="5" name="标题 1"/>
          <p:cNvSpPr>
            <a:spLocks noGrp="1"/>
          </p:cNvSpPr>
          <p:nvPr>
            <p:ph type="title"/>
          </p:nvPr>
        </p:nvSpPr>
        <p:spPr/>
        <p:txBody>
          <a:bodyPr/>
          <a:lstStyle/>
          <a:p>
            <a:pPr>
              <a:defRPr/>
            </a:pPr>
            <a:r>
              <a:rPr lang="zh-CN" altLang="en-US" dirty="0" smtClean="0"/>
              <a:t>训练过程</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685800" y="549275"/>
            <a:ext cx="7772400" cy="5546725"/>
          </a:xfrm>
        </p:spPr>
        <p:txBody>
          <a:bodyPr/>
          <a:lstStyle/>
          <a:p>
            <a:pPr>
              <a:buFont typeface="Wingdings" pitchFamily="2" charset="2"/>
              <a:buNone/>
            </a:pPr>
            <a:r>
              <a:rPr lang="en-US" altLang="zh-CN" sz="2800" b="1" i="1" dirty="0" smtClean="0"/>
              <a:t>1</a:t>
            </a:r>
            <a:r>
              <a:rPr lang="zh-CN" altLang="en-US" sz="2800" b="1" i="1" dirty="0" smtClean="0"/>
              <a:t>，</a:t>
            </a:r>
            <a:r>
              <a:rPr lang="en-US" altLang="zh-CN" sz="2800" b="1" i="1" dirty="0" smtClean="0"/>
              <a:t>Vocabulary</a:t>
            </a:r>
            <a:r>
              <a:rPr lang="zh-CN" altLang="zh-CN" sz="2800" b="1" dirty="0" smtClean="0"/>
              <a:t>←在</a:t>
            </a:r>
            <a:r>
              <a:rPr lang="en-US" altLang="zh-CN" sz="2800" b="1" i="1" dirty="0" smtClean="0"/>
              <a:t>Examples</a:t>
            </a:r>
            <a:r>
              <a:rPr lang="zh-CN" altLang="zh-CN" sz="2800" b="1" dirty="0" smtClean="0"/>
              <a:t>中任意文本文档中出现的所有单词及记号的集合</a:t>
            </a:r>
          </a:p>
          <a:p>
            <a:pPr>
              <a:buFont typeface="Wingdings" pitchFamily="2" charset="2"/>
              <a:buNone/>
            </a:pPr>
            <a:r>
              <a:rPr lang="en-US" altLang="zh-CN" sz="2800" b="1" dirty="0" smtClean="0"/>
              <a:t>2</a:t>
            </a:r>
            <a:r>
              <a:rPr lang="zh-CN" altLang="en-US" sz="2800" b="1" dirty="0" smtClean="0"/>
              <a:t>，</a:t>
            </a:r>
            <a:r>
              <a:rPr lang="zh-CN" altLang="zh-CN" sz="2800" b="1" dirty="0" smtClean="0"/>
              <a:t>对</a:t>
            </a:r>
            <a:r>
              <a:rPr lang="en-US" altLang="zh-CN" sz="2800" b="1" i="1" dirty="0" smtClean="0"/>
              <a:t>C</a:t>
            </a:r>
            <a:r>
              <a:rPr lang="zh-CN" altLang="zh-CN" sz="2800" b="1" dirty="0" smtClean="0"/>
              <a:t>中每个</a:t>
            </a:r>
            <a:r>
              <a:rPr lang="zh-CN" altLang="en-US" sz="2800" b="1" dirty="0" smtClean="0"/>
              <a:t>类标记</a:t>
            </a:r>
            <a:r>
              <a:rPr lang="en-US" altLang="zh-CN" sz="2800" b="1" i="1" dirty="0" smtClean="0"/>
              <a:t>c</a:t>
            </a:r>
            <a:r>
              <a:rPr lang="en-US" altLang="zh-CN" sz="2800" b="1" i="1" baseline="-25000" dirty="0" smtClean="0"/>
              <a:t>k</a:t>
            </a:r>
          </a:p>
          <a:p>
            <a:pPr lvl="1"/>
            <a:r>
              <a:rPr lang="en-US" altLang="zh-CN" sz="2800" b="1" i="1" dirty="0" err="1" smtClean="0"/>
              <a:t>docs</a:t>
            </a:r>
            <a:r>
              <a:rPr lang="en-US" altLang="zh-CN" sz="2800" b="1" i="1" baseline="-25000" dirty="0" err="1" smtClean="0"/>
              <a:t>k</a:t>
            </a:r>
            <a:r>
              <a:rPr lang="zh-CN" altLang="zh-CN" sz="2800" b="1" dirty="0" smtClean="0"/>
              <a:t>←</a:t>
            </a:r>
            <a:r>
              <a:rPr lang="en-US" altLang="zh-CN" sz="2800" b="1" i="1" dirty="0" smtClean="0"/>
              <a:t>Examples</a:t>
            </a:r>
            <a:r>
              <a:rPr lang="zh-CN" altLang="zh-CN" sz="2800" b="1" dirty="0" smtClean="0"/>
              <a:t>中</a:t>
            </a:r>
            <a:r>
              <a:rPr lang="zh-CN" altLang="en-US" sz="2800" b="1" dirty="0" smtClean="0"/>
              <a:t>类标记</a:t>
            </a:r>
            <a:r>
              <a:rPr lang="zh-CN" altLang="zh-CN" sz="2800" b="1" dirty="0" smtClean="0"/>
              <a:t>为</a:t>
            </a:r>
            <a:r>
              <a:rPr lang="en-US" altLang="zh-CN" sz="2800" b="1" i="1" dirty="0" smtClean="0"/>
              <a:t>c</a:t>
            </a:r>
            <a:r>
              <a:rPr lang="en-US" altLang="zh-CN" sz="2800" b="1" i="1" baseline="-25000" dirty="0" smtClean="0"/>
              <a:t>k</a:t>
            </a:r>
            <a:r>
              <a:rPr lang="zh-CN" altLang="zh-CN" sz="2800" b="1" dirty="0" smtClean="0"/>
              <a:t>的文档子集</a:t>
            </a:r>
            <a:endParaRPr lang="en-US" altLang="zh-CN" sz="2800" b="1" dirty="0" smtClean="0"/>
          </a:p>
          <a:p>
            <a:pPr lvl="1"/>
            <a:r>
              <a:rPr lang="en-US" altLang="zh-CN" sz="2800" b="1" i="1" dirty="0" smtClean="0"/>
              <a:t>P</a:t>
            </a:r>
            <a:r>
              <a:rPr lang="en-US" altLang="zh-CN" sz="2800" b="1" dirty="0" smtClean="0"/>
              <a:t>(</a:t>
            </a:r>
            <a:r>
              <a:rPr lang="en-US" altLang="zh-CN" sz="2800" b="1" i="1" dirty="0" smtClean="0"/>
              <a:t>c</a:t>
            </a:r>
            <a:r>
              <a:rPr lang="en-US" altLang="zh-CN" sz="2800" b="1" i="1" baseline="-25000" dirty="0" smtClean="0"/>
              <a:t>k</a:t>
            </a:r>
            <a:r>
              <a:rPr lang="en-US" altLang="zh-CN" sz="2800" b="1" dirty="0" smtClean="0"/>
              <a:t>) </a:t>
            </a:r>
            <a:r>
              <a:rPr lang="zh-CN" altLang="zh-CN" sz="2800" b="1" dirty="0" smtClean="0"/>
              <a:t>←</a:t>
            </a:r>
            <a:r>
              <a:rPr lang="en-US" altLang="zh-CN" sz="2800" b="1" dirty="0" smtClean="0"/>
              <a:t>|</a:t>
            </a:r>
            <a:r>
              <a:rPr lang="en-US" altLang="zh-CN" sz="2800" b="1" i="1" dirty="0" err="1" smtClean="0"/>
              <a:t>docs</a:t>
            </a:r>
            <a:r>
              <a:rPr lang="en-US" altLang="zh-CN" sz="2800" b="1" i="1" baseline="-25000" dirty="0" err="1" smtClean="0"/>
              <a:t>k</a:t>
            </a:r>
            <a:r>
              <a:rPr lang="en-US" altLang="zh-CN" sz="2800" b="1" i="1" dirty="0" smtClean="0"/>
              <a:t>|/|Examples|</a:t>
            </a:r>
            <a:endParaRPr lang="zh-CN" altLang="zh-CN" sz="2800" b="1" dirty="0" smtClean="0"/>
          </a:p>
          <a:p>
            <a:pPr lvl="1"/>
            <a:r>
              <a:rPr lang="en-US" altLang="zh-CN" sz="2800" b="1" i="1" dirty="0" err="1" smtClean="0"/>
              <a:t>Text</a:t>
            </a:r>
            <a:r>
              <a:rPr lang="en-US" altLang="zh-CN" sz="2800" b="1" i="1" baseline="-25000" dirty="0" err="1" smtClean="0"/>
              <a:t>k</a:t>
            </a:r>
            <a:r>
              <a:rPr lang="zh-CN" altLang="zh-CN" sz="2800" b="1" dirty="0" smtClean="0"/>
              <a:t>←将</a:t>
            </a:r>
            <a:r>
              <a:rPr lang="en-US" altLang="zh-CN" sz="2800" b="1" i="1" dirty="0" err="1" smtClean="0"/>
              <a:t>docs</a:t>
            </a:r>
            <a:r>
              <a:rPr lang="en-US" altLang="zh-CN" sz="2800" b="1" i="1" baseline="-25000" dirty="0" err="1" smtClean="0"/>
              <a:t>k</a:t>
            </a:r>
            <a:r>
              <a:rPr lang="zh-CN" altLang="zh-CN" sz="2800" b="1" dirty="0" smtClean="0"/>
              <a:t>中所有</a:t>
            </a:r>
            <a:r>
              <a:rPr lang="zh-CN" altLang="en-US" sz="2800" b="1" dirty="0" smtClean="0"/>
              <a:t>单词</a:t>
            </a:r>
            <a:r>
              <a:rPr lang="zh-CN" altLang="zh-CN" sz="2800" b="1" dirty="0" smtClean="0"/>
              <a:t>连接起来建立的单个文档</a:t>
            </a:r>
            <a:endParaRPr lang="en-US" altLang="zh-CN" sz="2800" b="1" dirty="0" smtClean="0"/>
          </a:p>
          <a:p>
            <a:pPr lvl="1"/>
            <a:r>
              <a:rPr lang="en-US" altLang="zh-CN" sz="2800" b="1" i="1" dirty="0" smtClean="0"/>
              <a:t>n</a:t>
            </a:r>
            <a:r>
              <a:rPr lang="zh-CN" altLang="zh-CN" sz="2800" b="1" dirty="0" smtClean="0"/>
              <a:t>←</a:t>
            </a:r>
            <a:r>
              <a:rPr lang="en-US" altLang="zh-CN" sz="2800" b="1" i="1" dirty="0" err="1" smtClean="0"/>
              <a:t>Text</a:t>
            </a:r>
            <a:r>
              <a:rPr lang="en-US" altLang="zh-CN" sz="2800" b="1" i="1" baseline="-25000" dirty="0" err="1" smtClean="0"/>
              <a:t>k</a:t>
            </a:r>
            <a:r>
              <a:rPr lang="zh-CN" altLang="en-US" sz="2800" b="1" dirty="0" smtClean="0"/>
              <a:t>的长度（以词为单位）</a:t>
            </a:r>
            <a:endParaRPr lang="en-US" altLang="zh-CN" sz="2800" b="1" dirty="0" smtClean="0"/>
          </a:p>
          <a:p>
            <a:pPr lvl="1"/>
            <a:r>
              <a:rPr lang="zh-CN" altLang="zh-CN" sz="2800" b="1" dirty="0" smtClean="0"/>
              <a:t>对</a:t>
            </a:r>
            <a:r>
              <a:rPr lang="en-US" altLang="zh-CN" sz="2800" b="1" i="1" dirty="0" smtClean="0"/>
              <a:t>Vocabulary</a:t>
            </a:r>
            <a:r>
              <a:rPr lang="zh-CN" altLang="zh-CN" sz="2800" b="1" dirty="0" smtClean="0"/>
              <a:t>中每个单词</a:t>
            </a:r>
            <a:r>
              <a:rPr lang="en-US" altLang="zh-CN" sz="2800" b="1" i="1" dirty="0" err="1" smtClean="0"/>
              <a:t>w</a:t>
            </a:r>
            <a:r>
              <a:rPr lang="en-US" altLang="zh-CN" sz="2800" b="1" i="1" baseline="-25000" dirty="0" err="1" smtClean="0"/>
              <a:t>j</a:t>
            </a:r>
            <a:endParaRPr lang="en-US" altLang="zh-CN" sz="2800" b="1" i="1" baseline="-25000" dirty="0" smtClean="0"/>
          </a:p>
          <a:p>
            <a:pPr lvl="2"/>
            <a:r>
              <a:rPr lang="en-US" altLang="zh-CN" sz="2400" b="1" i="1" dirty="0" err="1" smtClean="0"/>
              <a:t>n</a:t>
            </a:r>
            <a:r>
              <a:rPr lang="en-US" altLang="zh-CN" sz="2400" b="1" i="1" baseline="-25000" dirty="0" err="1" smtClean="0"/>
              <a:t>j</a:t>
            </a:r>
            <a:r>
              <a:rPr lang="zh-CN" altLang="zh-CN" sz="2400" b="1" dirty="0" smtClean="0"/>
              <a:t>←单词</a:t>
            </a:r>
            <a:r>
              <a:rPr lang="en-US" altLang="zh-CN" sz="2400" b="1" i="1" dirty="0" err="1" smtClean="0"/>
              <a:t>w</a:t>
            </a:r>
            <a:r>
              <a:rPr lang="en-US" altLang="zh-CN" sz="2400" b="1" i="1" baseline="-25000" dirty="0" err="1" smtClean="0"/>
              <a:t>j</a:t>
            </a:r>
            <a:r>
              <a:rPr lang="zh-CN" altLang="zh-CN" sz="2400" b="1" dirty="0" smtClean="0"/>
              <a:t>出现在</a:t>
            </a:r>
            <a:r>
              <a:rPr lang="en-US" altLang="zh-CN" sz="2400" b="1" i="1" dirty="0" err="1" smtClean="0"/>
              <a:t>Text</a:t>
            </a:r>
            <a:r>
              <a:rPr lang="en-US" altLang="zh-CN" sz="2400" b="1" i="1" baseline="-25000" dirty="0" err="1" smtClean="0"/>
              <a:t>k</a:t>
            </a:r>
            <a:r>
              <a:rPr lang="zh-CN" altLang="zh-CN" sz="2400" b="1" dirty="0" smtClean="0"/>
              <a:t>中的次数</a:t>
            </a:r>
          </a:p>
          <a:p>
            <a:pPr lvl="2"/>
            <a:r>
              <a:rPr lang="en-US" altLang="zh-CN" sz="2400" b="1" i="1" dirty="0" smtClean="0"/>
              <a:t>P</a:t>
            </a:r>
            <a:r>
              <a:rPr lang="en-US" altLang="zh-CN" sz="2400" b="1" dirty="0" smtClean="0"/>
              <a:t>(</a:t>
            </a:r>
            <a:r>
              <a:rPr lang="en-US" altLang="zh-CN" sz="2400" b="1" i="1" dirty="0" err="1" smtClean="0"/>
              <a:t>w</a:t>
            </a:r>
            <a:r>
              <a:rPr lang="en-US" altLang="zh-CN" sz="2400" b="1" i="1" baseline="-25000" dirty="0" err="1" smtClean="0"/>
              <a:t>j</a:t>
            </a:r>
            <a:r>
              <a:rPr lang="en-US" altLang="zh-CN" sz="2400" b="1" dirty="0" err="1" smtClean="0"/>
              <a:t>|</a:t>
            </a:r>
            <a:r>
              <a:rPr lang="en-US" altLang="zh-CN" sz="2400" b="1" i="1" dirty="0" err="1" smtClean="0"/>
              <a:t>c</a:t>
            </a:r>
            <a:r>
              <a:rPr lang="en-US" altLang="zh-CN" sz="2400" b="1" i="1" baseline="-25000" dirty="0" err="1" smtClean="0"/>
              <a:t>k</a:t>
            </a:r>
            <a:r>
              <a:rPr lang="en-US" altLang="zh-CN" sz="2400" b="1" dirty="0" smtClean="0"/>
              <a:t>) </a:t>
            </a:r>
            <a:r>
              <a:rPr lang="zh-CN" altLang="zh-CN" sz="2400" b="1" dirty="0" smtClean="0"/>
              <a:t>←</a:t>
            </a:r>
            <a:r>
              <a:rPr lang="en-US" altLang="zh-CN" sz="2400" b="1" dirty="0" smtClean="0"/>
              <a:t>(</a:t>
            </a:r>
            <a:r>
              <a:rPr lang="en-US" altLang="zh-CN" sz="2400" b="1" i="1" dirty="0" smtClean="0"/>
              <a:t>n</a:t>
            </a:r>
            <a:r>
              <a:rPr lang="en-US" altLang="zh-CN" sz="2400" b="1" i="1" baseline="-25000" dirty="0" smtClean="0"/>
              <a:t>j</a:t>
            </a:r>
            <a:r>
              <a:rPr lang="en-US" altLang="zh-CN" sz="2400" b="1" dirty="0" smtClean="0"/>
              <a:t>+1)/(n+|</a:t>
            </a:r>
            <a:r>
              <a:rPr lang="en-US" altLang="zh-CN" sz="2400" b="1" i="1" dirty="0" smtClean="0"/>
              <a:t>Vocabulary</a:t>
            </a:r>
            <a:r>
              <a:rPr lang="en-US" altLang="zh-CN" sz="2400" b="1" dirty="0" smtClean="0"/>
              <a:t>|)</a:t>
            </a:r>
            <a:endParaRPr lang="zh-CN" altLang="zh-CN" sz="2400" b="1" dirty="0" smtClean="0"/>
          </a:p>
          <a:p>
            <a:pPr lvl="1"/>
            <a:endParaRPr lang="en-US" altLang="zh-CN" dirty="0" smtClean="0"/>
          </a:p>
          <a:p>
            <a:pPr lvl="1"/>
            <a:endParaRPr lang="zh-CN" altLang="zh-CN" dirty="0" smtClean="0"/>
          </a:p>
          <a:p>
            <a:pPr>
              <a:buFont typeface="Wingdings" pitchFamily="2" charset="2"/>
              <a:buNone/>
            </a:pPr>
            <a:endParaRPr lang="zh-CN" altLang="en-US" dirty="0" smtClean="0"/>
          </a:p>
        </p:txBody>
      </p:sp>
      <p:sp>
        <p:nvSpPr>
          <p:cNvPr id="83971" name="灯片编号占位符 3"/>
          <p:cNvSpPr>
            <a:spLocks noGrp="1"/>
          </p:cNvSpPr>
          <p:nvPr>
            <p:ph type="sldNum" sz="quarter" idx="12"/>
          </p:nvPr>
        </p:nvSpPr>
        <p:spPr>
          <a:noFill/>
        </p:spPr>
        <p:txBody>
          <a:bodyPr/>
          <a:lstStyle/>
          <a:p>
            <a:fld id="{C489A745-F871-47E3-AB5F-7ABB5B1DC052}" type="slidenum">
              <a:rPr lang="en-US" altLang="zh-CN" smtClean="0">
                <a:ea typeface="黑体" pitchFamily="49" charset="-122"/>
              </a:rPr>
              <a:pPr/>
              <a:t>23</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a:xfrm>
            <a:off x="655638" y="1752600"/>
            <a:ext cx="7772400" cy="3306763"/>
          </a:xfrm>
        </p:spPr>
        <p:txBody>
          <a:bodyPr>
            <a:noAutofit/>
          </a:bodyPr>
          <a:lstStyle/>
          <a:p>
            <a:r>
              <a:rPr lang="en-US" altLang="zh-CN" sz="2800" b="1" dirty="0" err="1" smtClean="0"/>
              <a:t>Classify_naive_Bayes_text</a:t>
            </a:r>
            <a:r>
              <a:rPr lang="en-US" altLang="zh-CN" sz="2800" b="1" dirty="0" smtClean="0"/>
              <a:t>(</a:t>
            </a:r>
            <a:r>
              <a:rPr lang="en-US" altLang="zh-CN" sz="2800" b="1" i="1" dirty="0" smtClean="0"/>
              <a:t>Doc</a:t>
            </a:r>
            <a:r>
              <a:rPr lang="en-US" altLang="zh-CN" sz="2800" b="1" dirty="0" smtClean="0"/>
              <a:t>)</a:t>
            </a:r>
          </a:p>
          <a:p>
            <a:r>
              <a:rPr lang="zh-CN" altLang="zh-CN" sz="2800" b="1" dirty="0" smtClean="0"/>
              <a:t>对文档</a:t>
            </a:r>
            <a:r>
              <a:rPr lang="en-US" altLang="zh-CN" sz="2800" b="1" i="1" dirty="0" smtClean="0"/>
              <a:t>Doc</a:t>
            </a:r>
            <a:r>
              <a:rPr lang="zh-CN" altLang="zh-CN" sz="2800" b="1" dirty="0" smtClean="0"/>
              <a:t>返回其估计的</a:t>
            </a:r>
            <a:r>
              <a:rPr lang="zh-CN" altLang="en-US" sz="2800" b="1" dirty="0" smtClean="0"/>
              <a:t>类标记</a:t>
            </a:r>
            <a:r>
              <a:rPr lang="zh-CN" altLang="zh-CN" sz="2800" b="1" dirty="0" smtClean="0"/>
              <a:t>。</a:t>
            </a:r>
            <a:r>
              <a:rPr lang="en-US" altLang="zh-CN" sz="2800" b="1" i="1" dirty="0" err="1" smtClean="0"/>
              <a:t>a</a:t>
            </a:r>
            <a:r>
              <a:rPr lang="en-US" altLang="zh-CN" sz="2800" b="1" i="1" baseline="-25000" dirty="0" err="1" smtClean="0"/>
              <a:t>i</a:t>
            </a:r>
            <a:r>
              <a:rPr lang="zh-CN" altLang="zh-CN" sz="2800" b="1" dirty="0" smtClean="0"/>
              <a:t>代表在</a:t>
            </a:r>
            <a:r>
              <a:rPr lang="en-US" altLang="zh-CN" sz="2800" b="1" i="1" dirty="0" smtClean="0"/>
              <a:t>Doc</a:t>
            </a:r>
            <a:r>
              <a:rPr lang="zh-CN" altLang="zh-CN" sz="2800" b="1" dirty="0" smtClean="0"/>
              <a:t>中的第</a:t>
            </a:r>
            <a:r>
              <a:rPr lang="en-US" altLang="zh-CN" sz="2800" b="1" i="1" dirty="0" err="1" smtClean="0"/>
              <a:t>i</a:t>
            </a:r>
            <a:r>
              <a:rPr lang="zh-CN" altLang="zh-CN" sz="2800" b="1" dirty="0" smtClean="0"/>
              <a:t>个位置上出现的单词。</a:t>
            </a:r>
            <a:endParaRPr lang="en-US" altLang="zh-CN" sz="2800" b="1" dirty="0" smtClean="0"/>
          </a:p>
          <a:p>
            <a:endParaRPr lang="en-US" altLang="zh-CN" sz="2800" b="1" dirty="0" smtClean="0"/>
          </a:p>
          <a:p>
            <a:pPr>
              <a:buFont typeface="Wingdings" pitchFamily="2" charset="2"/>
              <a:buNone/>
            </a:pPr>
            <a:r>
              <a:rPr lang="en-US" altLang="zh-CN" sz="2800" b="1" i="1" dirty="0" smtClean="0"/>
              <a:t>1</a:t>
            </a:r>
            <a:r>
              <a:rPr lang="zh-CN" altLang="en-US" sz="2800" b="1" i="1" dirty="0" smtClean="0"/>
              <a:t>，</a:t>
            </a:r>
            <a:r>
              <a:rPr lang="en-US" altLang="zh-CN" sz="2800" b="1" i="1" dirty="0" smtClean="0"/>
              <a:t>positions</a:t>
            </a:r>
            <a:r>
              <a:rPr lang="zh-CN" altLang="zh-CN" sz="2800" b="1" dirty="0" smtClean="0"/>
              <a:t>←在</a:t>
            </a:r>
            <a:r>
              <a:rPr lang="en-US" altLang="zh-CN" sz="2800" b="1" i="1" dirty="0" smtClean="0"/>
              <a:t>Doc</a:t>
            </a:r>
            <a:r>
              <a:rPr lang="zh-CN" altLang="zh-CN" sz="2800" b="1" dirty="0" smtClean="0"/>
              <a:t>中包含的能在</a:t>
            </a:r>
            <a:r>
              <a:rPr lang="en-US" altLang="zh-CN" sz="2800" b="1" i="1" dirty="0" smtClean="0"/>
              <a:t>Vocabulary</a:t>
            </a:r>
            <a:r>
              <a:rPr lang="zh-CN" altLang="zh-CN" sz="2800" b="1" dirty="0" smtClean="0"/>
              <a:t>中找到的所有单词位置</a:t>
            </a:r>
            <a:endParaRPr lang="en-US" altLang="zh-CN" sz="2800" b="1" dirty="0" smtClean="0"/>
          </a:p>
          <a:p>
            <a:pPr>
              <a:buFont typeface="Wingdings" pitchFamily="2" charset="2"/>
              <a:buNone/>
            </a:pPr>
            <a:r>
              <a:rPr lang="en-US" altLang="zh-CN" sz="2800" b="1" dirty="0" smtClean="0"/>
              <a:t>2</a:t>
            </a:r>
            <a:r>
              <a:rPr lang="zh-CN" altLang="en-US" sz="2800" b="1" dirty="0" smtClean="0"/>
              <a:t>，返回</a:t>
            </a:r>
          </a:p>
        </p:txBody>
      </p:sp>
      <p:sp>
        <p:nvSpPr>
          <p:cNvPr id="9220" name="灯片编号占位符 3"/>
          <p:cNvSpPr>
            <a:spLocks noGrp="1"/>
          </p:cNvSpPr>
          <p:nvPr>
            <p:ph type="sldNum" sz="quarter" idx="12"/>
          </p:nvPr>
        </p:nvSpPr>
        <p:spPr>
          <a:noFill/>
        </p:spPr>
        <p:txBody>
          <a:bodyPr/>
          <a:lstStyle/>
          <a:p>
            <a:fld id="{951F8266-9EFE-47EE-8AB2-20E184A3C5E2}" type="slidenum">
              <a:rPr lang="en-US" altLang="zh-CN" smtClean="0">
                <a:ea typeface="黑体" pitchFamily="49" charset="-122"/>
              </a:rPr>
              <a:pPr/>
              <a:t>24</a:t>
            </a:fld>
            <a:endParaRPr lang="en-US" altLang="zh-CN" smtClean="0">
              <a:ea typeface="黑体" pitchFamily="49" charset="-122"/>
            </a:endParaRPr>
          </a:p>
        </p:txBody>
      </p:sp>
      <p:sp>
        <p:nvSpPr>
          <p:cNvPr id="922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1" descr="羊皮纸"/>
          <p:cNvGraphicFramePr>
            <a:graphicFrameLocks noChangeAspect="1"/>
          </p:cNvGraphicFramePr>
          <p:nvPr/>
        </p:nvGraphicFramePr>
        <p:xfrm>
          <a:off x="2452688" y="5424488"/>
          <a:ext cx="5965825" cy="1052512"/>
        </p:xfrm>
        <a:graphic>
          <a:graphicData uri="http://schemas.openxmlformats.org/presentationml/2006/ole">
            <p:oleObj spid="_x0000_s387074" name="公式" r:id="rId3" imgW="1993680" imgH="355320" progId="Equation.3">
              <p:embed/>
            </p:oleObj>
          </a:graphicData>
        </a:graphic>
      </p:graphicFrame>
      <p:sp>
        <p:nvSpPr>
          <p:cNvPr id="7" name="标题 1"/>
          <p:cNvSpPr>
            <a:spLocks noGrp="1"/>
          </p:cNvSpPr>
          <p:nvPr>
            <p:ph type="title"/>
          </p:nvPr>
        </p:nvSpPr>
        <p:spPr/>
        <p:txBody>
          <a:bodyPr/>
          <a:lstStyle/>
          <a:p>
            <a:pPr>
              <a:defRPr/>
            </a:pPr>
            <a:r>
              <a:rPr lang="zh-CN" altLang="en-US" dirty="0" smtClean="0"/>
              <a:t>分类过程</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4.2 </a:t>
            </a:r>
            <a:r>
              <a:rPr lang="zh-CN" altLang="en-US" dirty="0" smtClean="0"/>
              <a:t>支持向量机（</a:t>
            </a:r>
            <a:r>
              <a:rPr lang="en-US" altLang="zh-CN" dirty="0" smtClean="0"/>
              <a:t>SVM</a:t>
            </a:r>
            <a:r>
              <a:rPr lang="zh-CN" altLang="en-US" dirty="0" smtClean="0"/>
              <a:t>）</a:t>
            </a:r>
            <a:endParaRPr lang="zh-CN" altLang="en-US" dirty="0"/>
          </a:p>
        </p:txBody>
      </p:sp>
      <p:sp>
        <p:nvSpPr>
          <p:cNvPr id="84995" name="内容占位符 2"/>
          <p:cNvSpPr>
            <a:spLocks noGrp="1"/>
          </p:cNvSpPr>
          <p:nvPr>
            <p:ph idx="1"/>
          </p:nvPr>
        </p:nvSpPr>
        <p:spPr>
          <a:xfrm>
            <a:off x="685800" y="1747838"/>
            <a:ext cx="7772400" cy="4348162"/>
          </a:xfrm>
        </p:spPr>
        <p:txBody>
          <a:bodyPr>
            <a:normAutofit/>
          </a:bodyPr>
          <a:lstStyle/>
          <a:p>
            <a:r>
              <a:rPr lang="en-US" altLang="zh-CN" sz="3200" b="1" dirty="0" smtClean="0"/>
              <a:t>Support Vector Machines, SVM</a:t>
            </a:r>
          </a:p>
          <a:p>
            <a:r>
              <a:rPr lang="zh-CN" altLang="en-US" sz="3200" b="1" dirty="0" smtClean="0"/>
              <a:t>二类分类器</a:t>
            </a:r>
            <a:endParaRPr lang="en-US" altLang="zh-CN" sz="3200" b="1" dirty="0" smtClean="0"/>
          </a:p>
          <a:p>
            <a:r>
              <a:rPr lang="zh-CN" altLang="en-US" sz="3200" b="1" dirty="0" smtClean="0"/>
              <a:t>特征空间上的间隔最大化线性分类器</a:t>
            </a:r>
            <a:endParaRPr lang="en-US" altLang="zh-CN" sz="3200" b="1" dirty="0" smtClean="0"/>
          </a:p>
          <a:p>
            <a:r>
              <a:rPr lang="zh-CN" altLang="en-US" sz="3200" b="1" dirty="0" smtClean="0"/>
              <a:t>通过核技巧可实现非线性分类</a:t>
            </a:r>
            <a:endParaRPr lang="en-US" altLang="zh-CN" sz="3200" b="1" dirty="0" smtClean="0"/>
          </a:p>
          <a:p>
            <a:r>
              <a:rPr lang="zh-CN" altLang="en-US" sz="3200" b="1" dirty="0" smtClean="0"/>
              <a:t>根据模型的复杂程度可划分为：</a:t>
            </a:r>
            <a:endParaRPr lang="en-US" altLang="zh-CN" sz="3200" b="1" dirty="0" smtClean="0"/>
          </a:p>
          <a:p>
            <a:pPr lvl="1"/>
            <a:r>
              <a:rPr lang="zh-CN" altLang="en-US" sz="2800" b="1" dirty="0" smtClean="0"/>
              <a:t>线性可分支持向量机</a:t>
            </a:r>
            <a:endParaRPr lang="en-US" altLang="zh-CN" sz="2800" b="1" dirty="0" smtClean="0"/>
          </a:p>
          <a:p>
            <a:pPr lvl="1"/>
            <a:r>
              <a:rPr lang="zh-CN" altLang="en-US" sz="2800" b="1" dirty="0" smtClean="0"/>
              <a:t>线性支持向量机</a:t>
            </a:r>
            <a:endParaRPr lang="en-US" altLang="zh-CN" sz="2800" b="1" dirty="0" smtClean="0"/>
          </a:p>
          <a:p>
            <a:pPr lvl="1"/>
            <a:r>
              <a:rPr lang="zh-CN" altLang="en-US" sz="2800" b="1" dirty="0" smtClean="0"/>
              <a:t>非线性支持向量机</a:t>
            </a:r>
            <a:endParaRPr lang="en-US" altLang="zh-CN" sz="2800" b="1" dirty="0" smtClean="0"/>
          </a:p>
          <a:p>
            <a:endParaRPr lang="zh-CN" altLang="en-US" dirty="0" smtClean="0"/>
          </a:p>
        </p:txBody>
      </p:sp>
      <p:sp>
        <p:nvSpPr>
          <p:cNvPr id="84996" name="灯片编号占位符 3"/>
          <p:cNvSpPr>
            <a:spLocks noGrp="1"/>
          </p:cNvSpPr>
          <p:nvPr>
            <p:ph type="sldNum" sz="quarter" idx="12"/>
          </p:nvPr>
        </p:nvSpPr>
        <p:spPr>
          <a:noFill/>
        </p:spPr>
        <p:txBody>
          <a:bodyPr/>
          <a:lstStyle/>
          <a:p>
            <a:fld id="{33BE5692-1A6E-4D2A-AC90-D3DBDAEF38CC}" type="slidenum">
              <a:rPr lang="en-US" altLang="zh-CN" smtClean="0">
                <a:ea typeface="黑体" pitchFamily="49" charset="-122"/>
              </a:rPr>
              <a:pPr/>
              <a:t>25</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线性可分支持向量机</a:t>
            </a:r>
            <a:endParaRPr lang="zh-CN" altLang="en-US" dirty="0"/>
          </a:p>
        </p:txBody>
      </p:sp>
      <p:sp>
        <p:nvSpPr>
          <p:cNvPr id="86019" name="灯片编号占位符 3"/>
          <p:cNvSpPr>
            <a:spLocks noGrp="1"/>
          </p:cNvSpPr>
          <p:nvPr>
            <p:ph type="sldNum" sz="quarter" idx="12"/>
          </p:nvPr>
        </p:nvSpPr>
        <p:spPr>
          <a:noFill/>
        </p:spPr>
        <p:txBody>
          <a:bodyPr/>
          <a:lstStyle/>
          <a:p>
            <a:fld id="{5B3BBD4C-24B6-45A6-89CD-8A4D4BD19B04}" type="slidenum">
              <a:rPr lang="en-US" altLang="zh-CN" smtClean="0">
                <a:ea typeface="黑体" pitchFamily="49" charset="-122"/>
              </a:rPr>
              <a:pPr/>
              <a:t>26</a:t>
            </a:fld>
            <a:endParaRPr lang="en-US" altLang="zh-CN" smtClean="0">
              <a:ea typeface="黑体" pitchFamily="49" charset="-122"/>
            </a:endParaRPr>
          </a:p>
        </p:txBody>
      </p:sp>
      <p:cxnSp>
        <p:nvCxnSpPr>
          <p:cNvPr id="86020" name="直接箭头连接符 9"/>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86021" name="直接箭头连接符 18"/>
          <p:cNvCxnSpPr>
            <a:cxnSpLocks noChangeShapeType="1"/>
          </p:cNvCxnSpPr>
          <p:nvPr/>
        </p:nvCxnSpPr>
        <p:spPr bwMode="auto">
          <a:xfrm flipV="1">
            <a:off x="1841500" y="1749972"/>
            <a:ext cx="50362" cy="4801641"/>
          </a:xfrm>
          <a:prstGeom prst="straightConnector1">
            <a:avLst/>
          </a:prstGeom>
          <a:noFill/>
          <a:ln w="38100" algn="ctr">
            <a:solidFill>
              <a:schemeClr val="tx1"/>
            </a:solidFill>
            <a:round/>
            <a:headEnd/>
            <a:tailEnd type="arrow" w="med" len="med"/>
          </a:ln>
        </p:spPr>
      </p:cxnSp>
      <p:sp>
        <p:nvSpPr>
          <p:cNvPr id="86022" name="椭圆 19"/>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3" name="椭圆 20"/>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4" name="椭圆 21"/>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5" name="椭圆 22"/>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6" name="椭圆 23"/>
          <p:cNvSpPr>
            <a:spLocks noChangeArrowheads="1"/>
          </p:cNvSpPr>
          <p:nvPr/>
        </p:nvSpPr>
        <p:spPr bwMode="auto">
          <a:xfrm>
            <a:off x="4195763" y="4321175"/>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7" name="椭圆 24"/>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8" name="椭圆 25"/>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9" name="椭圆 26"/>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30" name="椭圆 27"/>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31" name="矩形 28"/>
          <p:cNvSpPr>
            <a:spLocks noChangeArrowheads="1"/>
          </p:cNvSpPr>
          <p:nvPr/>
        </p:nvSpPr>
        <p:spPr bwMode="auto">
          <a:xfrm>
            <a:off x="4884738" y="300672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2" name="矩形 29"/>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3" name="矩形 30"/>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4" name="矩形 31"/>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5" name="矩形 32"/>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6" name="矩形 33"/>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7" name="矩形 34"/>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8" name="矩形 35"/>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65"/>
          <p:cNvGrpSpPr>
            <a:grpSpLocks/>
          </p:cNvGrpSpPr>
          <p:nvPr/>
        </p:nvGrpSpPr>
        <p:grpSpPr bwMode="auto">
          <a:xfrm>
            <a:off x="2189551" y="1853049"/>
            <a:ext cx="4736712" cy="4096901"/>
            <a:chOff x="2190117" y="1853426"/>
            <a:chExt cx="4736776" cy="4096436"/>
          </a:xfrm>
        </p:grpSpPr>
        <p:cxnSp>
          <p:nvCxnSpPr>
            <p:cNvPr id="53" name="直接连接符 52"/>
            <p:cNvCxnSpPr/>
            <p:nvPr/>
          </p:nvCxnSpPr>
          <p:spPr bwMode="auto">
            <a:xfrm>
              <a:off x="2943803" y="2467282"/>
              <a:ext cx="3494134" cy="294447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4" name="直接连接符 53"/>
            <p:cNvCxnSpPr/>
            <p:nvPr/>
          </p:nvCxnSpPr>
          <p:spPr bwMode="auto">
            <a:xfrm>
              <a:off x="4396385" y="2029181"/>
              <a:ext cx="501657" cy="3920681"/>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5" name="直接连接符 54"/>
            <p:cNvCxnSpPr/>
            <p:nvPr/>
          </p:nvCxnSpPr>
          <p:spPr bwMode="auto">
            <a:xfrm>
              <a:off x="3432759" y="2216485"/>
              <a:ext cx="3494134" cy="294447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8" name="直接连接符 57"/>
            <p:cNvCxnSpPr/>
            <p:nvPr/>
          </p:nvCxnSpPr>
          <p:spPr bwMode="auto">
            <a:xfrm>
              <a:off x="2680275" y="2781571"/>
              <a:ext cx="3495721" cy="2942892"/>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6044" name="TextBox 61"/>
            <p:cNvSpPr txBox="1">
              <a:spLocks noChangeArrowheads="1"/>
            </p:cNvSpPr>
            <p:nvPr/>
          </p:nvSpPr>
          <p:spPr bwMode="auto">
            <a:xfrm>
              <a:off x="2190117" y="2392044"/>
              <a:ext cx="388306" cy="400065"/>
            </a:xfrm>
            <a:prstGeom prst="rect">
              <a:avLst/>
            </a:prstGeom>
            <a:noFill/>
            <a:ln w="9525">
              <a:noFill/>
              <a:miter lim="800000"/>
              <a:headEnd/>
              <a:tailEnd/>
            </a:ln>
          </p:spPr>
          <p:txBody>
            <a:bodyPr>
              <a:spAutoFit/>
            </a:bodyPr>
            <a:lstStyle/>
            <a:p>
              <a:r>
                <a:rPr lang="en-US" altLang="zh-CN" sz="2000" b="1" dirty="0"/>
                <a:t>A</a:t>
              </a:r>
              <a:endParaRPr lang="zh-CN" altLang="en-US" sz="2000" b="1" dirty="0"/>
            </a:p>
          </p:txBody>
        </p:sp>
        <p:sp>
          <p:nvSpPr>
            <p:cNvPr id="86045" name="TextBox 62"/>
            <p:cNvSpPr txBox="1">
              <a:spLocks noChangeArrowheads="1"/>
            </p:cNvSpPr>
            <p:nvPr/>
          </p:nvSpPr>
          <p:spPr bwMode="auto">
            <a:xfrm>
              <a:off x="2616002" y="2016264"/>
              <a:ext cx="388306" cy="400065"/>
            </a:xfrm>
            <a:prstGeom prst="rect">
              <a:avLst/>
            </a:prstGeom>
            <a:noFill/>
            <a:ln w="9525">
              <a:noFill/>
              <a:miter lim="800000"/>
              <a:headEnd/>
              <a:tailEnd/>
            </a:ln>
          </p:spPr>
          <p:txBody>
            <a:bodyPr>
              <a:spAutoFit/>
            </a:bodyPr>
            <a:lstStyle/>
            <a:p>
              <a:r>
                <a:rPr lang="en-US" altLang="zh-CN" sz="2000" b="1"/>
                <a:t>B</a:t>
              </a:r>
              <a:endParaRPr lang="zh-CN" altLang="en-US" sz="2000" b="1"/>
            </a:p>
          </p:txBody>
        </p:sp>
        <p:sp>
          <p:nvSpPr>
            <p:cNvPr id="86046" name="TextBox 63"/>
            <p:cNvSpPr txBox="1">
              <a:spLocks noChangeArrowheads="1"/>
            </p:cNvSpPr>
            <p:nvPr/>
          </p:nvSpPr>
          <p:spPr bwMode="auto">
            <a:xfrm>
              <a:off x="3192201" y="1853426"/>
              <a:ext cx="388306" cy="400065"/>
            </a:xfrm>
            <a:prstGeom prst="rect">
              <a:avLst/>
            </a:prstGeom>
            <a:noFill/>
            <a:ln w="9525">
              <a:noFill/>
              <a:miter lim="800000"/>
              <a:headEnd/>
              <a:tailEnd/>
            </a:ln>
          </p:spPr>
          <p:txBody>
            <a:bodyPr>
              <a:spAutoFit/>
            </a:bodyPr>
            <a:lstStyle/>
            <a:p>
              <a:r>
                <a:rPr lang="en-US" altLang="zh-CN" sz="2000" b="1"/>
                <a:t>C</a:t>
              </a:r>
              <a:endParaRPr lang="zh-CN" altLang="en-US" sz="2000" b="1"/>
            </a:p>
          </p:txBody>
        </p:sp>
        <p:sp>
          <p:nvSpPr>
            <p:cNvPr id="86047" name="TextBox 64"/>
            <p:cNvSpPr txBox="1">
              <a:spLocks noChangeArrowheads="1"/>
            </p:cNvSpPr>
            <p:nvPr/>
          </p:nvSpPr>
          <p:spPr bwMode="auto">
            <a:xfrm>
              <a:off x="4459266" y="1916482"/>
              <a:ext cx="388306" cy="400065"/>
            </a:xfrm>
            <a:prstGeom prst="rect">
              <a:avLst/>
            </a:prstGeom>
            <a:noFill/>
            <a:ln w="9525">
              <a:noFill/>
              <a:miter lim="800000"/>
              <a:headEnd/>
              <a:tailEnd/>
            </a:ln>
          </p:spPr>
          <p:txBody>
            <a:bodyPr>
              <a:spAutoFit/>
            </a:bodyPr>
            <a:lstStyle/>
            <a:p>
              <a:r>
                <a:rPr lang="en-US" altLang="zh-CN" sz="2000" b="1"/>
                <a:t>D</a:t>
              </a:r>
              <a:endParaRPr lang="zh-CN" alt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71500"/>
            <a:ext cx="7772400" cy="1143000"/>
          </a:xfrm>
        </p:spPr>
        <p:txBody>
          <a:bodyPr/>
          <a:lstStyle/>
          <a:p>
            <a:pPr>
              <a:defRPr/>
            </a:pPr>
            <a:r>
              <a:rPr lang="zh-CN" altLang="en-US" dirty="0" smtClean="0"/>
              <a:t>最优分界面</a:t>
            </a:r>
            <a:endParaRPr lang="zh-CN" altLang="en-US" dirty="0"/>
          </a:p>
        </p:txBody>
      </p:sp>
      <p:sp>
        <p:nvSpPr>
          <p:cNvPr id="10245" name="灯片编号占位符 3"/>
          <p:cNvSpPr>
            <a:spLocks noGrp="1"/>
          </p:cNvSpPr>
          <p:nvPr>
            <p:ph type="sldNum" sz="quarter" idx="12"/>
          </p:nvPr>
        </p:nvSpPr>
        <p:spPr>
          <a:noFill/>
        </p:spPr>
        <p:txBody>
          <a:bodyPr/>
          <a:lstStyle/>
          <a:p>
            <a:fld id="{9BBF13A5-AF0D-4D0E-9199-9EFE8F30265A}" type="slidenum">
              <a:rPr lang="en-US" altLang="zh-CN" smtClean="0">
                <a:ea typeface="黑体" pitchFamily="49" charset="-122"/>
              </a:rPr>
              <a:pPr/>
              <a:t>27</a:t>
            </a:fld>
            <a:endParaRPr lang="en-US" altLang="zh-CN" smtClean="0">
              <a:ea typeface="黑体" pitchFamily="49" charset="-122"/>
            </a:endParaRPr>
          </a:p>
        </p:txBody>
      </p:sp>
      <p:sp>
        <p:nvSpPr>
          <p:cNvPr id="10246"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DCDE5E7E-8106-4D9D-A048-538F5085AAFF}" type="slidenum">
              <a:rPr kumimoji="0" lang="en-US" altLang="zh-CN" sz="1400"/>
              <a:pPr algn="r"/>
              <a:t>27</a:t>
            </a:fld>
            <a:endParaRPr kumimoji="0" lang="en-US" altLang="zh-CN" sz="1400"/>
          </a:p>
        </p:txBody>
      </p:sp>
      <p:cxnSp>
        <p:nvCxnSpPr>
          <p:cNvPr id="10247" name="直接箭头连接符 5"/>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10248" name="直接箭头连接符 6"/>
          <p:cNvCxnSpPr>
            <a:cxnSpLocks noChangeShapeType="1"/>
          </p:cNvCxnSpPr>
          <p:nvPr/>
        </p:nvCxnSpPr>
        <p:spPr bwMode="auto">
          <a:xfrm flipV="1">
            <a:off x="1841500" y="2943225"/>
            <a:ext cx="49213" cy="3608388"/>
          </a:xfrm>
          <a:prstGeom prst="straightConnector1">
            <a:avLst/>
          </a:prstGeom>
          <a:noFill/>
          <a:ln w="38100" algn="ctr">
            <a:solidFill>
              <a:schemeClr val="tx1"/>
            </a:solidFill>
            <a:round/>
            <a:headEnd/>
            <a:tailEnd type="arrow" w="med" len="med"/>
          </a:ln>
        </p:spPr>
      </p:cxnSp>
      <p:sp>
        <p:nvSpPr>
          <p:cNvPr id="10249" name="椭圆 7"/>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0" name="椭圆 8"/>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1" name="椭圆 9"/>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2" name="椭圆 10"/>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3" name="椭圆 11"/>
          <p:cNvSpPr>
            <a:spLocks noChangeArrowheads="1"/>
          </p:cNvSpPr>
          <p:nvPr/>
        </p:nvSpPr>
        <p:spPr bwMode="auto">
          <a:xfrm>
            <a:off x="4195763" y="4284663"/>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4" name="椭圆 12"/>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5" name="椭圆 13"/>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6" name="椭圆 14"/>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7" name="椭圆 15"/>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8" name="矩形 16"/>
          <p:cNvSpPr>
            <a:spLocks noChangeArrowheads="1"/>
          </p:cNvSpPr>
          <p:nvPr/>
        </p:nvSpPr>
        <p:spPr bwMode="auto">
          <a:xfrm>
            <a:off x="4872038" y="3055938"/>
            <a:ext cx="138112"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59" name="矩形 17"/>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0" name="矩形 18"/>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1" name="矩形 19"/>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2" name="矩形 20"/>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3" name="矩形 21"/>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4" name="矩形 22"/>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5" name="矩形 23"/>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3019425" y="2417763"/>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8" name="直接连接符 27"/>
          <p:cNvCxnSpPr/>
          <p:nvPr/>
        </p:nvCxnSpPr>
        <p:spPr bwMode="auto">
          <a:xfrm>
            <a:off x="3570288" y="1966913"/>
            <a:ext cx="3494087"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9" name="直接连接符 28"/>
          <p:cNvCxnSpPr/>
          <p:nvPr/>
        </p:nvCxnSpPr>
        <p:spPr bwMode="auto">
          <a:xfrm>
            <a:off x="2605088" y="2955925"/>
            <a:ext cx="3495675"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graphicFrame>
        <p:nvGraphicFramePr>
          <p:cNvPr id="10242" name="Object 2" descr="蓝色面巾纸"/>
          <p:cNvGraphicFramePr>
            <a:graphicFrameLocks noChangeAspect="1"/>
          </p:cNvGraphicFramePr>
          <p:nvPr/>
        </p:nvGraphicFramePr>
        <p:xfrm>
          <a:off x="895350" y="1868488"/>
          <a:ext cx="1987550" cy="465137"/>
        </p:xfrm>
        <a:graphic>
          <a:graphicData uri="http://schemas.openxmlformats.org/presentationml/2006/ole">
            <p:oleObj spid="_x0000_s388098" name="公式" r:id="rId4" imgW="761760" imgH="177480" progId="Equation.3">
              <p:embed/>
            </p:oleObj>
          </a:graphicData>
        </a:graphic>
      </p:graphicFrame>
      <p:cxnSp>
        <p:nvCxnSpPr>
          <p:cNvPr id="10269" name="直接箭头连接符 36"/>
          <p:cNvCxnSpPr>
            <a:cxnSpLocks noChangeShapeType="1"/>
          </p:cNvCxnSpPr>
          <p:nvPr/>
        </p:nvCxnSpPr>
        <p:spPr bwMode="auto">
          <a:xfrm flipH="1">
            <a:off x="6149975" y="4897438"/>
            <a:ext cx="827088" cy="1014412"/>
          </a:xfrm>
          <a:prstGeom prst="straightConnector1">
            <a:avLst/>
          </a:prstGeom>
          <a:noFill/>
          <a:ln w="38100" algn="ctr">
            <a:solidFill>
              <a:schemeClr val="tx1"/>
            </a:solidFill>
            <a:round/>
            <a:headEnd type="arrow" w="med" len="med"/>
            <a:tailEnd type="arrow" w="med" len="med"/>
          </a:ln>
        </p:spPr>
      </p:cxnSp>
      <p:graphicFrame>
        <p:nvGraphicFramePr>
          <p:cNvPr id="10243" name="Object 2" descr="蓝色面巾纸"/>
          <p:cNvGraphicFramePr>
            <a:graphicFrameLocks noChangeAspect="1"/>
          </p:cNvGraphicFramePr>
          <p:nvPr/>
        </p:nvGraphicFramePr>
        <p:xfrm>
          <a:off x="7285038" y="5056188"/>
          <a:ext cx="519112" cy="906462"/>
        </p:xfrm>
        <a:graphic>
          <a:graphicData uri="http://schemas.openxmlformats.org/presentationml/2006/ole">
            <p:oleObj spid="_x0000_s388099" name="公式" r:id="rId5" imgW="253800" imgH="444240" progId="Equation.3">
              <p:embed/>
            </p:oleObj>
          </a:graphicData>
        </a:graphic>
      </p:graphicFrame>
      <p:sp>
        <p:nvSpPr>
          <p:cNvPr id="10270" name="椭圆 38"/>
          <p:cNvSpPr>
            <a:spLocks noChangeArrowheads="1"/>
          </p:cNvSpPr>
          <p:nvPr/>
        </p:nvSpPr>
        <p:spPr bwMode="auto">
          <a:xfrm>
            <a:off x="3394075" y="3944938"/>
            <a:ext cx="188913"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71" name="TextBox 30"/>
          <p:cNvSpPr txBox="1">
            <a:spLocks noChangeArrowheads="1"/>
          </p:cNvSpPr>
          <p:nvPr/>
        </p:nvSpPr>
        <p:spPr bwMode="auto">
          <a:xfrm>
            <a:off x="8156575" y="5849938"/>
            <a:ext cx="581025" cy="522287"/>
          </a:xfrm>
          <a:prstGeom prst="rect">
            <a:avLst/>
          </a:prstGeom>
          <a:noFill/>
          <a:ln w="9525">
            <a:noFill/>
            <a:miter lim="800000"/>
            <a:headEnd/>
            <a:tailEnd/>
          </a:ln>
        </p:spPr>
        <p:txBody>
          <a:bodyPr>
            <a:spAutoFit/>
          </a:bodyPr>
          <a:lstStyle/>
          <a:p>
            <a:r>
              <a:rPr lang="en-US" altLang="zh-CN" sz="2800"/>
              <a:t>x</a:t>
            </a:r>
            <a:r>
              <a:rPr lang="en-US" altLang="zh-CN" sz="2800" baseline="30000"/>
              <a:t>(1)</a:t>
            </a:r>
            <a:endParaRPr lang="zh-CN" altLang="en-US" sz="2800" baseline="30000"/>
          </a:p>
        </p:txBody>
      </p:sp>
      <p:sp>
        <p:nvSpPr>
          <p:cNvPr id="10272" name="TextBox 31"/>
          <p:cNvSpPr txBox="1">
            <a:spLocks noChangeArrowheads="1"/>
          </p:cNvSpPr>
          <p:nvPr/>
        </p:nvSpPr>
        <p:spPr bwMode="auto">
          <a:xfrm>
            <a:off x="1424969" y="2586099"/>
            <a:ext cx="581025" cy="523875"/>
          </a:xfrm>
          <a:prstGeom prst="rect">
            <a:avLst/>
          </a:prstGeom>
          <a:noFill/>
          <a:ln w="9525">
            <a:noFill/>
            <a:miter lim="800000"/>
            <a:headEnd/>
            <a:tailEnd/>
          </a:ln>
        </p:spPr>
        <p:txBody>
          <a:bodyPr>
            <a:spAutoFit/>
          </a:bodyPr>
          <a:lstStyle/>
          <a:p>
            <a:r>
              <a:rPr lang="en-US" altLang="zh-CN" sz="2800"/>
              <a:t>x</a:t>
            </a:r>
            <a:r>
              <a:rPr lang="en-US" altLang="zh-CN" sz="2800" baseline="30000"/>
              <a:t>(2)</a:t>
            </a:r>
            <a:endParaRPr lang="zh-CN" altLang="en-US" sz="2800" baseline="30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内容占位符 2"/>
          <p:cNvSpPr>
            <a:spLocks noGrp="1"/>
          </p:cNvSpPr>
          <p:nvPr>
            <p:ph idx="1"/>
          </p:nvPr>
        </p:nvSpPr>
        <p:spPr>
          <a:xfrm>
            <a:off x="611188" y="350838"/>
            <a:ext cx="8194675" cy="6024562"/>
          </a:xfrm>
        </p:spPr>
        <p:txBody>
          <a:bodyPr>
            <a:noAutofit/>
          </a:bodyPr>
          <a:lstStyle/>
          <a:p>
            <a:r>
              <a:rPr lang="zh-CN" altLang="en-US" sz="2800" b="1" dirty="0" smtClean="0"/>
              <a:t>定义</a:t>
            </a:r>
            <a:r>
              <a:rPr lang="en-US" altLang="zh-CN" sz="2800" b="1" dirty="0" smtClean="0"/>
              <a:t>4.1</a:t>
            </a:r>
            <a:r>
              <a:rPr lang="zh-CN" altLang="en-US" sz="2800" b="1" dirty="0" smtClean="0"/>
              <a:t>：给定线性可分训练集：</a:t>
            </a:r>
            <a:endParaRPr lang="en-US" altLang="zh-CN" sz="2800" b="1" dirty="0" smtClean="0"/>
          </a:p>
          <a:p>
            <a:pPr>
              <a:buFont typeface="Wingdings" pitchFamily="2" charset="2"/>
              <a:buNone/>
            </a:pPr>
            <a:r>
              <a:rPr lang="zh-CN" altLang="en-US" sz="2800" b="1" dirty="0" smtClean="0"/>
              <a:t>其中：</a:t>
            </a:r>
            <a:endParaRPr lang="en-US" altLang="zh-CN" sz="2800" b="1" dirty="0" smtClean="0"/>
          </a:p>
          <a:p>
            <a:pPr>
              <a:buFont typeface="Wingdings" pitchFamily="2" charset="2"/>
              <a:buNone/>
            </a:pPr>
            <a:endParaRPr lang="en-US" altLang="zh-CN" sz="2800" b="1" dirty="0" smtClean="0"/>
          </a:p>
          <a:p>
            <a:pPr>
              <a:buFont typeface="Wingdings" pitchFamily="2" charset="2"/>
              <a:buNone/>
            </a:pPr>
            <a:endParaRPr lang="en-US" altLang="zh-CN" sz="2800" b="1" dirty="0" smtClean="0"/>
          </a:p>
          <a:p>
            <a:pPr>
              <a:buFont typeface="Wingdings" pitchFamily="2" charset="2"/>
              <a:buNone/>
            </a:pPr>
            <a:r>
              <a:rPr lang="zh-CN" altLang="en-US" sz="2800" b="1" dirty="0" smtClean="0"/>
              <a:t>   这里</a:t>
            </a:r>
            <a:r>
              <a:rPr lang="en-US" altLang="zh-CN" sz="2800" b="1" dirty="0" smtClean="0"/>
              <a:t>x</a:t>
            </a:r>
            <a:r>
              <a:rPr lang="en-US" altLang="zh-CN" sz="2800" b="1" baseline="-25000" dirty="0" smtClean="0"/>
              <a:t>i</a:t>
            </a:r>
            <a:r>
              <a:rPr lang="zh-CN" altLang="en-US" sz="2800" b="1" dirty="0" smtClean="0"/>
              <a:t>为第</a:t>
            </a:r>
            <a:r>
              <a:rPr lang="en-US" altLang="zh-CN" sz="2800" b="1" dirty="0" err="1" smtClean="0"/>
              <a:t>i</a:t>
            </a:r>
            <a:r>
              <a:rPr lang="zh-CN" altLang="en-US" sz="2800" b="1" dirty="0" smtClean="0"/>
              <a:t>个特征向量，</a:t>
            </a:r>
            <a:r>
              <a:rPr lang="en-US" altLang="zh-CN" sz="2800" b="1" dirty="0" err="1" smtClean="0"/>
              <a:t>y</a:t>
            </a:r>
            <a:r>
              <a:rPr lang="en-US" altLang="zh-CN" sz="2800" b="1" baseline="-25000" dirty="0" err="1" smtClean="0"/>
              <a:t>i</a:t>
            </a:r>
            <a:r>
              <a:rPr lang="zh-CN" altLang="en-US" sz="2800" b="1" dirty="0" smtClean="0"/>
              <a:t>为</a:t>
            </a:r>
            <a:r>
              <a:rPr lang="en-US" altLang="zh-CN" sz="2800" b="1" dirty="0" smtClean="0"/>
              <a:t>x</a:t>
            </a:r>
            <a:r>
              <a:rPr lang="en-US" altLang="zh-CN" sz="2800" b="1" baseline="-25000" dirty="0" smtClean="0"/>
              <a:t>i</a:t>
            </a:r>
            <a:r>
              <a:rPr lang="zh-CN" altLang="en-US" sz="2800" b="1" dirty="0" smtClean="0"/>
              <a:t>的类标记，</a:t>
            </a:r>
            <a:r>
              <a:rPr lang="en-US" altLang="zh-CN" sz="2800" b="1" dirty="0" smtClean="0"/>
              <a:t>+1</a:t>
            </a:r>
            <a:r>
              <a:rPr lang="zh-CN" altLang="en-US" sz="2800" b="1" dirty="0" smtClean="0"/>
              <a:t>表示正类，</a:t>
            </a:r>
            <a:r>
              <a:rPr lang="en-US" altLang="zh-CN" sz="2800" b="1" dirty="0" smtClean="0"/>
              <a:t>-1</a:t>
            </a:r>
            <a:r>
              <a:rPr lang="zh-CN" altLang="en-US" sz="2800" b="1" dirty="0" smtClean="0"/>
              <a:t>表示负类</a:t>
            </a:r>
            <a:endParaRPr lang="en-US" altLang="zh-CN" sz="2800" b="1" dirty="0" smtClean="0"/>
          </a:p>
          <a:p>
            <a:pPr>
              <a:buFont typeface="Wingdings" pitchFamily="2" charset="2"/>
              <a:buNone/>
            </a:pPr>
            <a:r>
              <a:rPr lang="zh-CN" altLang="en-US" sz="2800" b="1" dirty="0" smtClean="0"/>
              <a:t>通过间隔最大化得到分类超平面：</a:t>
            </a:r>
            <a:endParaRPr lang="en-US" altLang="zh-CN" sz="2800" b="1" dirty="0" smtClean="0"/>
          </a:p>
          <a:p>
            <a:pPr>
              <a:buFont typeface="Wingdings" pitchFamily="2" charset="2"/>
              <a:buNone/>
            </a:pPr>
            <a:endParaRPr lang="en-US" altLang="zh-CN" sz="2800" b="1" dirty="0" smtClean="0"/>
          </a:p>
          <a:p>
            <a:pPr>
              <a:buFont typeface="Wingdings" pitchFamily="2" charset="2"/>
              <a:buNone/>
            </a:pPr>
            <a:r>
              <a:rPr lang="zh-CN" altLang="en-US" sz="2800" b="1" dirty="0" smtClean="0"/>
              <a:t>相应的决策函数：</a:t>
            </a:r>
            <a:endParaRPr lang="en-US" altLang="zh-CN" sz="2800" b="1" dirty="0" smtClean="0"/>
          </a:p>
          <a:p>
            <a:pPr>
              <a:buFont typeface="Wingdings" pitchFamily="2" charset="2"/>
              <a:buNone/>
            </a:pPr>
            <a:endParaRPr lang="en-US" altLang="zh-CN" sz="2800" b="1" dirty="0" smtClean="0"/>
          </a:p>
          <a:p>
            <a:pPr>
              <a:buFont typeface="Wingdings" pitchFamily="2" charset="2"/>
              <a:buNone/>
            </a:pPr>
            <a:endParaRPr lang="en-US" altLang="zh-CN" sz="2800" b="1" dirty="0" smtClean="0"/>
          </a:p>
          <a:p>
            <a:pPr>
              <a:buFont typeface="Wingdings" pitchFamily="2" charset="2"/>
              <a:buNone/>
            </a:pPr>
            <a:r>
              <a:rPr lang="zh-CN" altLang="en-US" sz="2800" b="1" dirty="0" smtClean="0"/>
              <a:t>称为线性可分支持向量机</a:t>
            </a:r>
            <a:endParaRPr lang="en-US" altLang="zh-CN" sz="3200" b="1" dirty="0" smtClean="0"/>
          </a:p>
        </p:txBody>
      </p:sp>
      <p:sp>
        <p:nvSpPr>
          <p:cNvPr id="11271" name="灯片编号占位符 3"/>
          <p:cNvSpPr>
            <a:spLocks noGrp="1"/>
          </p:cNvSpPr>
          <p:nvPr>
            <p:ph type="sldNum" sz="quarter" idx="12"/>
          </p:nvPr>
        </p:nvSpPr>
        <p:spPr>
          <a:noFill/>
        </p:spPr>
        <p:txBody>
          <a:bodyPr/>
          <a:lstStyle/>
          <a:p>
            <a:fld id="{99D92C16-8A1E-4268-B360-AC4666ED14B4}" type="slidenum">
              <a:rPr lang="en-US" altLang="zh-CN" smtClean="0">
                <a:ea typeface="黑体" pitchFamily="49" charset="-122"/>
              </a:rPr>
              <a:pPr/>
              <a:t>28</a:t>
            </a:fld>
            <a:endParaRPr lang="en-US" altLang="zh-CN" smtClean="0">
              <a:ea typeface="黑体" pitchFamily="49" charset="-122"/>
            </a:endParaRPr>
          </a:p>
        </p:txBody>
      </p:sp>
      <p:graphicFrame>
        <p:nvGraphicFramePr>
          <p:cNvPr id="11266" name="Object 2" descr="蓝色面巾纸"/>
          <p:cNvGraphicFramePr>
            <a:graphicFrameLocks noChangeAspect="1"/>
          </p:cNvGraphicFramePr>
          <p:nvPr/>
        </p:nvGraphicFramePr>
        <p:xfrm>
          <a:off x="1763713" y="904875"/>
          <a:ext cx="4775200" cy="660400"/>
        </p:xfrm>
        <a:graphic>
          <a:graphicData uri="http://schemas.openxmlformats.org/presentationml/2006/ole">
            <p:oleObj spid="_x0000_s389122" name="公式" r:id="rId3" imgW="1384200" imgH="228600" progId="Equation.3">
              <p:embed/>
            </p:oleObj>
          </a:graphicData>
        </a:graphic>
      </p:graphicFrame>
      <p:graphicFrame>
        <p:nvGraphicFramePr>
          <p:cNvPr id="11267" name="Object 4" descr="蓝色面巾纸"/>
          <p:cNvGraphicFramePr>
            <a:graphicFrameLocks noChangeAspect="1"/>
          </p:cNvGraphicFramePr>
          <p:nvPr/>
        </p:nvGraphicFramePr>
        <p:xfrm>
          <a:off x="1765300" y="1520825"/>
          <a:ext cx="7127875" cy="684213"/>
        </p:xfrm>
        <a:graphic>
          <a:graphicData uri="http://schemas.openxmlformats.org/presentationml/2006/ole">
            <p:oleObj spid="_x0000_s389123" name="公式" r:id="rId4" imgW="2514600" imgH="241200" progId="Equation.3">
              <p:embed/>
            </p:oleObj>
          </a:graphicData>
        </a:graphic>
      </p:graphicFrame>
      <p:graphicFrame>
        <p:nvGraphicFramePr>
          <p:cNvPr id="11268" name="Object 5" descr="蓝色面巾纸"/>
          <p:cNvGraphicFramePr>
            <a:graphicFrameLocks noChangeAspect="1"/>
          </p:cNvGraphicFramePr>
          <p:nvPr/>
        </p:nvGraphicFramePr>
        <p:xfrm>
          <a:off x="2844800" y="5157788"/>
          <a:ext cx="4264025" cy="668337"/>
        </p:xfrm>
        <a:graphic>
          <a:graphicData uri="http://schemas.openxmlformats.org/presentationml/2006/ole">
            <p:oleObj spid="_x0000_s389124" name="公式" r:id="rId5" imgW="1460160" imgH="228600" progId="Equation.3">
              <p:embed/>
            </p:oleObj>
          </a:graphicData>
        </a:graphic>
      </p:graphicFrame>
      <p:graphicFrame>
        <p:nvGraphicFramePr>
          <p:cNvPr id="11269" name="Object 5" descr="蓝色面巾纸"/>
          <p:cNvGraphicFramePr>
            <a:graphicFrameLocks noChangeAspect="1"/>
          </p:cNvGraphicFramePr>
          <p:nvPr/>
        </p:nvGraphicFramePr>
        <p:xfrm>
          <a:off x="3019596" y="3765550"/>
          <a:ext cx="2520950" cy="593725"/>
        </p:xfrm>
        <a:graphic>
          <a:graphicData uri="http://schemas.openxmlformats.org/presentationml/2006/ole">
            <p:oleObj spid="_x0000_s389125" name="公式" r:id="rId6" imgW="863280" imgH="20304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函数间隔</a:t>
            </a:r>
            <a:endParaRPr lang="zh-CN" altLang="en-US" dirty="0"/>
          </a:p>
        </p:txBody>
      </p:sp>
      <p:sp>
        <p:nvSpPr>
          <p:cNvPr id="12293" name="内容占位符 2"/>
          <p:cNvSpPr>
            <a:spLocks noGrp="1"/>
          </p:cNvSpPr>
          <p:nvPr>
            <p:ph idx="1"/>
          </p:nvPr>
        </p:nvSpPr>
        <p:spPr>
          <a:xfrm>
            <a:off x="685800" y="1812925"/>
            <a:ext cx="7772400" cy="4283075"/>
          </a:xfrm>
        </p:spPr>
        <p:txBody>
          <a:bodyPr>
            <a:normAutofit/>
          </a:bodyPr>
          <a:lstStyle/>
          <a:p>
            <a:r>
              <a:rPr lang="zh-CN" altLang="en-US" sz="3200" b="1" dirty="0" smtClean="0"/>
              <a:t>设训练集</a:t>
            </a:r>
            <a:r>
              <a:rPr lang="en-US" altLang="zh-CN" sz="3200" b="1" dirty="0" smtClean="0"/>
              <a:t>T</a:t>
            </a:r>
            <a:r>
              <a:rPr lang="zh-CN" altLang="en-US" sz="3200" b="1" dirty="0" smtClean="0"/>
              <a:t>和超平面</a:t>
            </a:r>
            <a:r>
              <a:rPr lang="en-US" altLang="zh-CN" sz="3200" b="1" dirty="0" smtClean="0"/>
              <a:t>(</a:t>
            </a:r>
            <a:r>
              <a:rPr lang="en-US" altLang="zh-CN" sz="3200" b="1" i="1" dirty="0" err="1" smtClean="0"/>
              <a:t>w,b</a:t>
            </a:r>
            <a:r>
              <a:rPr lang="en-US" altLang="zh-CN" sz="3200" b="1" dirty="0" smtClean="0"/>
              <a:t>)</a:t>
            </a:r>
            <a:r>
              <a:rPr lang="zh-CN" altLang="en-US" sz="3200" b="1" dirty="0" smtClean="0"/>
              <a:t>，定义超平面</a:t>
            </a:r>
            <a:r>
              <a:rPr lang="en-US" altLang="zh-CN" sz="3200" b="1" dirty="0" smtClean="0"/>
              <a:t>(</a:t>
            </a:r>
            <a:r>
              <a:rPr lang="en-US" altLang="zh-CN" sz="3200" b="1" i="1" dirty="0" err="1" smtClean="0"/>
              <a:t>w,b</a:t>
            </a:r>
            <a:r>
              <a:rPr lang="en-US" altLang="zh-CN" sz="3200" b="1" dirty="0" smtClean="0"/>
              <a:t>)</a:t>
            </a:r>
            <a:r>
              <a:rPr lang="zh-CN" altLang="en-US" sz="3200" b="1" dirty="0" smtClean="0"/>
              <a:t>关于样本点</a:t>
            </a:r>
            <a:r>
              <a:rPr lang="en-US" altLang="zh-CN" sz="3200" b="1" dirty="0" smtClean="0"/>
              <a:t>(</a:t>
            </a:r>
            <a:r>
              <a:rPr lang="en-US" altLang="zh-CN" sz="3200" b="1" dirty="0" err="1" smtClean="0"/>
              <a:t>x</a:t>
            </a:r>
            <a:r>
              <a:rPr lang="en-US" altLang="zh-CN" sz="3200" b="1" baseline="-25000" dirty="0" err="1" smtClean="0"/>
              <a:t>i</a:t>
            </a:r>
            <a:r>
              <a:rPr lang="en-US" altLang="zh-CN" sz="3200" b="1" dirty="0" err="1" smtClean="0"/>
              <a:t>,y</a:t>
            </a:r>
            <a:r>
              <a:rPr lang="en-US" altLang="zh-CN" sz="3200" b="1" baseline="-25000" dirty="0" err="1" smtClean="0"/>
              <a:t>i</a:t>
            </a:r>
            <a:r>
              <a:rPr lang="en-US" altLang="zh-CN" sz="3200" b="1" dirty="0" smtClean="0"/>
              <a:t>)</a:t>
            </a:r>
            <a:r>
              <a:rPr lang="zh-CN" altLang="en-US" sz="3200" b="1" dirty="0" smtClean="0"/>
              <a:t>的函数间隔为：</a:t>
            </a:r>
            <a:endParaRPr lang="en-US" altLang="zh-CN" sz="3200" b="1" dirty="0" smtClean="0"/>
          </a:p>
          <a:p>
            <a:endParaRPr lang="en-US" altLang="zh-CN" sz="3200" b="1" dirty="0" smtClean="0"/>
          </a:p>
          <a:p>
            <a:endParaRPr lang="en-US" altLang="zh-CN" sz="3200" b="1" dirty="0" smtClean="0"/>
          </a:p>
          <a:p>
            <a:r>
              <a:rPr lang="zh-CN" altLang="en-US" sz="3200" b="1" dirty="0" smtClean="0"/>
              <a:t>定义超平面关于</a:t>
            </a:r>
            <a:r>
              <a:rPr lang="en-US" altLang="zh-CN" sz="3200" b="1" dirty="0" smtClean="0"/>
              <a:t>T</a:t>
            </a:r>
            <a:r>
              <a:rPr lang="zh-CN" altLang="en-US" sz="3200" b="1" dirty="0" smtClean="0"/>
              <a:t>的函数间隔为：</a:t>
            </a:r>
          </a:p>
        </p:txBody>
      </p:sp>
      <p:sp>
        <p:nvSpPr>
          <p:cNvPr id="12294" name="灯片编号占位符 3"/>
          <p:cNvSpPr>
            <a:spLocks noGrp="1"/>
          </p:cNvSpPr>
          <p:nvPr>
            <p:ph type="sldNum" sz="quarter" idx="12"/>
          </p:nvPr>
        </p:nvSpPr>
        <p:spPr>
          <a:noFill/>
        </p:spPr>
        <p:txBody>
          <a:bodyPr/>
          <a:lstStyle/>
          <a:p>
            <a:fld id="{122A5DA2-E1B2-4435-B1C3-40B7DC01635B}" type="slidenum">
              <a:rPr lang="en-US" altLang="zh-CN" smtClean="0">
                <a:ea typeface="黑体" pitchFamily="49" charset="-122"/>
              </a:rPr>
              <a:pPr/>
              <a:t>29</a:t>
            </a:fld>
            <a:endParaRPr lang="en-US" altLang="zh-CN" smtClean="0">
              <a:ea typeface="黑体" pitchFamily="49" charset="-122"/>
            </a:endParaRPr>
          </a:p>
        </p:txBody>
      </p:sp>
      <p:graphicFrame>
        <p:nvGraphicFramePr>
          <p:cNvPr id="12290" name="Object 2" descr="羊皮纸"/>
          <p:cNvGraphicFramePr>
            <a:graphicFrameLocks noChangeAspect="1"/>
          </p:cNvGraphicFramePr>
          <p:nvPr/>
        </p:nvGraphicFramePr>
        <p:xfrm>
          <a:off x="2540000" y="2965450"/>
          <a:ext cx="2465388" cy="733425"/>
        </p:xfrm>
        <a:graphic>
          <a:graphicData uri="http://schemas.openxmlformats.org/presentationml/2006/ole">
            <p:oleObj spid="_x0000_s390146" name="公式" r:id="rId3" imgW="1066680" imgH="317160" progId="Equation.3">
              <p:embed/>
            </p:oleObj>
          </a:graphicData>
        </a:graphic>
      </p:graphicFrame>
      <p:graphicFrame>
        <p:nvGraphicFramePr>
          <p:cNvPr id="12291" name="Object 2" descr="羊皮纸"/>
          <p:cNvGraphicFramePr>
            <a:graphicFrameLocks noChangeAspect="1"/>
          </p:cNvGraphicFramePr>
          <p:nvPr/>
        </p:nvGraphicFramePr>
        <p:xfrm>
          <a:off x="2808288" y="4703763"/>
          <a:ext cx="1527175" cy="850900"/>
        </p:xfrm>
        <a:graphic>
          <a:graphicData uri="http://schemas.openxmlformats.org/presentationml/2006/ole">
            <p:oleObj spid="_x0000_s390147" name="公式" r:id="rId4" imgW="660240" imgH="36828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什么是机器学习？</a:t>
            </a:r>
            <a:endParaRPr lang="zh-CN" altLang="en-US" dirty="0"/>
          </a:p>
        </p:txBody>
      </p:sp>
      <p:sp>
        <p:nvSpPr>
          <p:cNvPr id="71683" name="内容占位符 2"/>
          <p:cNvSpPr>
            <a:spLocks noGrp="1"/>
          </p:cNvSpPr>
          <p:nvPr>
            <p:ph idx="1"/>
          </p:nvPr>
        </p:nvSpPr>
        <p:spPr>
          <a:xfrm>
            <a:off x="642938" y="1981200"/>
            <a:ext cx="7772400" cy="4114800"/>
          </a:xfrm>
        </p:spPr>
        <p:txBody>
          <a:bodyPr/>
          <a:lstStyle/>
          <a:p>
            <a:r>
              <a:rPr lang="zh-CN" altLang="en-US" sz="2800" b="1" dirty="0" smtClean="0"/>
              <a:t>输入：</a:t>
            </a:r>
            <a:r>
              <a:rPr lang="en-US" altLang="zh-CN" sz="2800" b="1" dirty="0" smtClean="0"/>
              <a:t>x</a:t>
            </a:r>
            <a:r>
              <a:rPr lang="zh-CN" altLang="en-US" sz="2800" b="1" dirty="0" smtClean="0"/>
              <a:t>∈</a:t>
            </a:r>
            <a:r>
              <a:rPr lang="en-US" altLang="zh-CN" sz="2800" b="1" dirty="0" smtClean="0"/>
              <a:t>X</a:t>
            </a:r>
          </a:p>
          <a:p>
            <a:r>
              <a:rPr lang="zh-CN" altLang="en-US" sz="2800" b="1" dirty="0" smtClean="0"/>
              <a:t>输出：</a:t>
            </a:r>
            <a:r>
              <a:rPr lang="en-US" altLang="zh-CN" sz="2800" b="1" dirty="0" smtClean="0"/>
              <a:t>y</a:t>
            </a:r>
            <a:r>
              <a:rPr lang="zh-CN" altLang="en-US" sz="2800" b="1" dirty="0" smtClean="0"/>
              <a:t>∈</a:t>
            </a:r>
            <a:r>
              <a:rPr lang="en-US" altLang="zh-CN" sz="2800" b="1" dirty="0" smtClean="0"/>
              <a:t>Y</a:t>
            </a:r>
          </a:p>
          <a:p>
            <a:r>
              <a:rPr lang="zh-CN" altLang="en-US" sz="2800" b="1" dirty="0" smtClean="0"/>
              <a:t>未知的目标函数：</a:t>
            </a:r>
            <a:r>
              <a:rPr lang="en-US" altLang="zh-CN" sz="2800" b="1" dirty="0" smtClean="0"/>
              <a:t>f: X</a:t>
            </a:r>
            <a:r>
              <a:rPr lang="zh-CN" altLang="en-US" sz="2800" b="1" dirty="0" smtClean="0"/>
              <a:t>→</a:t>
            </a:r>
            <a:r>
              <a:rPr lang="en-US" altLang="zh-CN" sz="2800" b="1" dirty="0" smtClean="0"/>
              <a:t>Y</a:t>
            </a:r>
          </a:p>
          <a:p>
            <a:r>
              <a:rPr lang="zh-CN" altLang="en-US" sz="2800" b="1" dirty="0" smtClean="0"/>
              <a:t>训练集：</a:t>
            </a:r>
            <a:r>
              <a:rPr lang="en-US" altLang="zh-CN" sz="2800" b="1" dirty="0" smtClean="0"/>
              <a:t>D={(x</a:t>
            </a:r>
            <a:r>
              <a:rPr lang="en-US" altLang="zh-CN" sz="2800" b="1" baseline="-25000" dirty="0" smtClean="0"/>
              <a:t>1</a:t>
            </a:r>
            <a:r>
              <a:rPr lang="en-US" altLang="zh-CN" sz="2800" b="1" dirty="0" smtClean="0"/>
              <a:t>,y</a:t>
            </a:r>
            <a:r>
              <a:rPr lang="en-US" altLang="zh-CN" sz="2800" b="1" baseline="-25000" dirty="0" smtClean="0"/>
              <a:t>1</a:t>
            </a:r>
            <a:r>
              <a:rPr lang="en-US" altLang="zh-CN" sz="2800" b="1" dirty="0" smtClean="0"/>
              <a:t>),…,(</a:t>
            </a:r>
            <a:r>
              <a:rPr lang="en-US" altLang="zh-CN" sz="2800" b="1" dirty="0" err="1" smtClean="0"/>
              <a:t>x</a:t>
            </a:r>
            <a:r>
              <a:rPr lang="en-US" altLang="zh-CN" sz="2800" b="1" baseline="-25000" dirty="0" err="1" smtClean="0"/>
              <a:t>n</a:t>
            </a:r>
            <a:r>
              <a:rPr lang="en-US" altLang="zh-CN" sz="2800" b="1" dirty="0" err="1" smtClean="0"/>
              <a:t>,y</a:t>
            </a:r>
            <a:r>
              <a:rPr lang="en-US" altLang="zh-CN" sz="2800" b="1" baseline="-25000" dirty="0" err="1" smtClean="0"/>
              <a:t>n</a:t>
            </a:r>
            <a:r>
              <a:rPr lang="en-US" altLang="zh-CN" sz="2800" b="1" dirty="0" smtClean="0"/>
              <a:t>)}</a:t>
            </a:r>
            <a:r>
              <a:rPr lang="zh-CN" altLang="en-US" sz="2800" b="1" dirty="0" smtClean="0"/>
              <a:t>，</a:t>
            </a:r>
            <a:endParaRPr lang="en-US" altLang="zh-CN" sz="2800" b="1" dirty="0" smtClean="0"/>
          </a:p>
          <a:p>
            <a:pPr>
              <a:buFont typeface="Wingdings" pitchFamily="2" charset="2"/>
              <a:buNone/>
            </a:pPr>
            <a:r>
              <a:rPr lang="en-US" altLang="zh-CN" sz="2800" b="1" dirty="0" smtClean="0"/>
              <a:t>                      D</a:t>
            </a:r>
            <a:r>
              <a:rPr lang="zh-CN" altLang="en-US" sz="2800" b="1" dirty="0" smtClean="0"/>
              <a:t>由</a:t>
            </a:r>
            <a:r>
              <a:rPr lang="en-US" altLang="zh-CN" sz="2800" b="1" dirty="0" smtClean="0"/>
              <a:t>f</a:t>
            </a:r>
            <a:r>
              <a:rPr lang="zh-CN" altLang="en-US" sz="2800" b="1" dirty="0" smtClean="0"/>
              <a:t>产生（可能具有噪音）</a:t>
            </a:r>
            <a:endParaRPr lang="en-US" altLang="zh-CN" sz="2800" b="1" dirty="0" smtClean="0"/>
          </a:p>
          <a:p>
            <a:r>
              <a:rPr lang="zh-CN" altLang="en-US" sz="2800" b="1" dirty="0" smtClean="0"/>
              <a:t>假设空间：</a:t>
            </a:r>
            <a:r>
              <a:rPr lang="en-US" altLang="zh-CN" sz="2800" b="1" dirty="0" smtClean="0"/>
              <a:t>H={</a:t>
            </a:r>
            <a:r>
              <a:rPr lang="en-US" altLang="zh-CN" sz="2800" b="1" dirty="0" err="1" smtClean="0"/>
              <a:t>h</a:t>
            </a:r>
            <a:r>
              <a:rPr lang="en-US" altLang="zh-CN" sz="2800" b="1" baseline="-25000" dirty="0" err="1" smtClean="0"/>
              <a:t>k</a:t>
            </a:r>
            <a:r>
              <a:rPr lang="en-US" altLang="zh-CN" sz="2800" b="1" dirty="0" smtClean="0"/>
              <a:t>}</a:t>
            </a:r>
          </a:p>
          <a:p>
            <a:r>
              <a:rPr lang="zh-CN" altLang="en-US" sz="2800" b="1" dirty="0" smtClean="0"/>
              <a:t>学到的目标函数：</a:t>
            </a:r>
            <a:r>
              <a:rPr lang="en-US" altLang="zh-CN" sz="2800" b="1" dirty="0" smtClean="0"/>
              <a:t>g</a:t>
            </a:r>
            <a:r>
              <a:rPr lang="zh-CN" altLang="en-US" sz="2800" b="1" dirty="0" smtClean="0"/>
              <a:t>∈</a:t>
            </a:r>
            <a:r>
              <a:rPr lang="en-US" altLang="zh-CN" sz="2800" b="1" dirty="0" smtClean="0"/>
              <a:t>H</a:t>
            </a:r>
          </a:p>
          <a:p>
            <a:r>
              <a:rPr lang="zh-CN" altLang="en-US" sz="2800" b="1" dirty="0" smtClean="0"/>
              <a:t>学习算法：</a:t>
            </a:r>
            <a:r>
              <a:rPr lang="en-US" altLang="zh-CN" sz="2800" b="1" dirty="0" smtClean="0"/>
              <a:t>A</a:t>
            </a:r>
          </a:p>
          <a:p>
            <a:endParaRPr lang="en-US" altLang="zh-CN" dirty="0" smtClean="0"/>
          </a:p>
        </p:txBody>
      </p:sp>
      <p:sp>
        <p:nvSpPr>
          <p:cNvPr id="71684" name="灯片编号占位符 3"/>
          <p:cNvSpPr>
            <a:spLocks noGrp="1"/>
          </p:cNvSpPr>
          <p:nvPr>
            <p:ph type="sldNum" sz="quarter" idx="12"/>
          </p:nvPr>
        </p:nvSpPr>
        <p:spPr>
          <a:noFill/>
        </p:spPr>
        <p:txBody>
          <a:bodyPr/>
          <a:lstStyle/>
          <a:p>
            <a:fld id="{AFEF9010-E70B-4340-BF26-9BD305DDACD8}" type="slidenum">
              <a:rPr lang="en-US" altLang="zh-CN" smtClean="0">
                <a:ea typeface="黑体" pitchFamily="49" charset="-122"/>
              </a:rPr>
              <a:pPr/>
              <a:t>3</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几何间隔</a:t>
            </a:r>
            <a:endParaRPr lang="zh-CN" altLang="en-US" dirty="0"/>
          </a:p>
        </p:txBody>
      </p:sp>
      <p:sp>
        <p:nvSpPr>
          <p:cNvPr id="13317" name="灯片编号占位符 3"/>
          <p:cNvSpPr>
            <a:spLocks noGrp="1"/>
          </p:cNvSpPr>
          <p:nvPr>
            <p:ph type="sldNum" sz="quarter" idx="12"/>
          </p:nvPr>
        </p:nvSpPr>
        <p:spPr>
          <a:noFill/>
        </p:spPr>
        <p:txBody>
          <a:bodyPr/>
          <a:lstStyle/>
          <a:p>
            <a:fld id="{F25597D4-187E-48AC-A820-041C03096A9F}" type="slidenum">
              <a:rPr lang="en-US" altLang="zh-CN" smtClean="0">
                <a:ea typeface="黑体" pitchFamily="49" charset="-122"/>
              </a:rPr>
              <a:pPr/>
              <a:t>30</a:t>
            </a:fld>
            <a:endParaRPr lang="en-US" altLang="zh-CN" smtClean="0">
              <a:ea typeface="黑体" pitchFamily="49" charset="-122"/>
            </a:endParaRPr>
          </a:p>
        </p:txBody>
      </p:sp>
      <p:graphicFrame>
        <p:nvGraphicFramePr>
          <p:cNvPr id="13314" name="Object 2" descr="羊皮纸"/>
          <p:cNvGraphicFramePr>
            <a:graphicFrameLocks noChangeAspect="1"/>
          </p:cNvGraphicFramePr>
          <p:nvPr/>
        </p:nvGraphicFramePr>
        <p:xfrm>
          <a:off x="2185988" y="4124325"/>
          <a:ext cx="5222875" cy="2030413"/>
        </p:xfrm>
        <a:graphic>
          <a:graphicData uri="http://schemas.openxmlformats.org/presentationml/2006/ole">
            <p:oleObj spid="_x0000_s391170" name="公式" r:id="rId3" imgW="1371600" imgH="533160" progId="Equation.3">
              <p:embed/>
            </p:oleObj>
          </a:graphicData>
        </a:graphic>
      </p:graphicFrame>
      <p:graphicFrame>
        <p:nvGraphicFramePr>
          <p:cNvPr id="13315" name="Object 2" descr="羊皮纸"/>
          <p:cNvGraphicFramePr>
            <a:graphicFrameLocks noChangeAspect="1"/>
          </p:cNvGraphicFramePr>
          <p:nvPr/>
        </p:nvGraphicFramePr>
        <p:xfrm>
          <a:off x="2159000" y="1968500"/>
          <a:ext cx="4100513" cy="1562100"/>
        </p:xfrm>
        <a:graphic>
          <a:graphicData uri="http://schemas.openxmlformats.org/presentationml/2006/ole">
            <p:oleObj spid="_x0000_s391171" name="公式" r:id="rId4" imgW="1333440" imgH="50796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3"/>
          <p:cNvSpPr>
            <a:spLocks noGrp="1"/>
          </p:cNvSpPr>
          <p:nvPr>
            <p:ph type="sldNum" sz="quarter" idx="12"/>
          </p:nvPr>
        </p:nvSpPr>
        <p:spPr>
          <a:noFill/>
        </p:spPr>
        <p:txBody>
          <a:bodyPr/>
          <a:lstStyle/>
          <a:p>
            <a:fld id="{37AE7CF0-354B-42E7-9010-9CCC4B45D6A7}" type="slidenum">
              <a:rPr lang="en-US" altLang="zh-CN" smtClean="0">
                <a:ea typeface="黑体" pitchFamily="49" charset="-122"/>
              </a:rPr>
              <a:pPr/>
              <a:t>31</a:t>
            </a:fld>
            <a:endParaRPr lang="en-US" altLang="zh-CN" smtClean="0">
              <a:ea typeface="黑体" pitchFamily="49" charset="-122"/>
            </a:endParaRPr>
          </a:p>
        </p:txBody>
      </p:sp>
      <p:cxnSp>
        <p:nvCxnSpPr>
          <p:cNvPr id="14340" name="直接箭头连接符 6"/>
          <p:cNvCxnSpPr>
            <a:cxnSpLocks noChangeShapeType="1"/>
          </p:cNvCxnSpPr>
          <p:nvPr/>
        </p:nvCxnSpPr>
        <p:spPr bwMode="auto">
          <a:xfrm flipV="1">
            <a:off x="941388" y="5202238"/>
            <a:ext cx="6513512" cy="25400"/>
          </a:xfrm>
          <a:prstGeom prst="straightConnector1">
            <a:avLst/>
          </a:prstGeom>
          <a:noFill/>
          <a:ln w="38100" algn="ctr">
            <a:solidFill>
              <a:schemeClr val="tx1"/>
            </a:solidFill>
            <a:round/>
            <a:headEnd/>
            <a:tailEnd type="arrow" w="med" len="med"/>
          </a:ln>
        </p:spPr>
      </p:cxnSp>
      <p:cxnSp>
        <p:nvCxnSpPr>
          <p:cNvPr id="14341" name="直接箭头连接符 7"/>
          <p:cNvCxnSpPr>
            <a:cxnSpLocks noChangeShapeType="1"/>
          </p:cNvCxnSpPr>
          <p:nvPr/>
        </p:nvCxnSpPr>
        <p:spPr bwMode="auto">
          <a:xfrm flipV="1">
            <a:off x="1241425" y="744538"/>
            <a:ext cx="60325" cy="4872037"/>
          </a:xfrm>
          <a:prstGeom prst="straightConnector1">
            <a:avLst/>
          </a:prstGeom>
          <a:noFill/>
          <a:ln w="38100" algn="ctr">
            <a:solidFill>
              <a:schemeClr val="tx1"/>
            </a:solidFill>
            <a:round/>
            <a:headEnd/>
            <a:tailEnd type="arrow" w="med" len="med"/>
          </a:ln>
        </p:spPr>
      </p:cxnSp>
      <p:sp>
        <p:nvSpPr>
          <p:cNvPr id="14342" name="椭圆 8"/>
          <p:cNvSpPr>
            <a:spLocks noChangeArrowheads="1"/>
          </p:cNvSpPr>
          <p:nvPr/>
        </p:nvSpPr>
        <p:spPr bwMode="auto">
          <a:xfrm>
            <a:off x="2982913" y="35115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3" name="椭圆 9"/>
          <p:cNvSpPr>
            <a:spLocks noChangeArrowheads="1"/>
          </p:cNvSpPr>
          <p:nvPr/>
        </p:nvSpPr>
        <p:spPr bwMode="auto">
          <a:xfrm>
            <a:off x="1830388" y="29352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4" name="椭圆 10"/>
          <p:cNvSpPr>
            <a:spLocks noChangeArrowheads="1"/>
          </p:cNvSpPr>
          <p:nvPr/>
        </p:nvSpPr>
        <p:spPr bwMode="auto">
          <a:xfrm>
            <a:off x="3082925" y="41751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5" name="椭圆 11"/>
          <p:cNvSpPr>
            <a:spLocks noChangeArrowheads="1"/>
          </p:cNvSpPr>
          <p:nvPr/>
        </p:nvSpPr>
        <p:spPr bwMode="auto">
          <a:xfrm>
            <a:off x="2255838" y="38004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6" name="椭圆 12"/>
          <p:cNvSpPr>
            <a:spLocks noChangeArrowheads="1"/>
          </p:cNvSpPr>
          <p:nvPr/>
        </p:nvSpPr>
        <p:spPr bwMode="auto">
          <a:xfrm>
            <a:off x="3595688" y="3349625"/>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7" name="椭圆 13"/>
          <p:cNvSpPr>
            <a:spLocks noChangeArrowheads="1"/>
          </p:cNvSpPr>
          <p:nvPr/>
        </p:nvSpPr>
        <p:spPr bwMode="auto">
          <a:xfrm>
            <a:off x="2493963" y="24098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8" name="椭圆 14"/>
          <p:cNvSpPr>
            <a:spLocks noChangeArrowheads="1"/>
          </p:cNvSpPr>
          <p:nvPr/>
        </p:nvSpPr>
        <p:spPr bwMode="auto">
          <a:xfrm>
            <a:off x="2393950" y="3360738"/>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9" name="椭圆 15"/>
          <p:cNvSpPr>
            <a:spLocks noChangeArrowheads="1"/>
          </p:cNvSpPr>
          <p:nvPr/>
        </p:nvSpPr>
        <p:spPr bwMode="auto">
          <a:xfrm>
            <a:off x="1743075" y="36750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50" name="椭圆 16"/>
          <p:cNvSpPr>
            <a:spLocks noChangeArrowheads="1"/>
          </p:cNvSpPr>
          <p:nvPr/>
        </p:nvSpPr>
        <p:spPr bwMode="auto">
          <a:xfrm>
            <a:off x="2543175" y="4125913"/>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51" name="矩形 17"/>
          <p:cNvSpPr>
            <a:spLocks noChangeArrowheads="1"/>
          </p:cNvSpPr>
          <p:nvPr/>
        </p:nvSpPr>
        <p:spPr bwMode="auto">
          <a:xfrm>
            <a:off x="4271963" y="2120900"/>
            <a:ext cx="138112"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2" name="矩形 18"/>
          <p:cNvSpPr>
            <a:spLocks noChangeArrowheads="1"/>
          </p:cNvSpPr>
          <p:nvPr/>
        </p:nvSpPr>
        <p:spPr bwMode="auto">
          <a:xfrm>
            <a:off x="5124450" y="15700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3" name="矩形 19"/>
          <p:cNvSpPr>
            <a:spLocks noChangeArrowheads="1"/>
          </p:cNvSpPr>
          <p:nvPr/>
        </p:nvSpPr>
        <p:spPr bwMode="auto">
          <a:xfrm>
            <a:off x="5513388" y="2333625"/>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4" name="矩形 20"/>
          <p:cNvSpPr>
            <a:spLocks noChangeArrowheads="1"/>
          </p:cNvSpPr>
          <p:nvPr/>
        </p:nvSpPr>
        <p:spPr bwMode="auto">
          <a:xfrm>
            <a:off x="4848225" y="2046288"/>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5" name="矩形 21"/>
          <p:cNvSpPr>
            <a:spLocks noChangeArrowheads="1"/>
          </p:cNvSpPr>
          <p:nvPr/>
        </p:nvSpPr>
        <p:spPr bwMode="auto">
          <a:xfrm>
            <a:off x="5349875" y="3009900"/>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6" name="矩形 22"/>
          <p:cNvSpPr>
            <a:spLocks noChangeArrowheads="1"/>
          </p:cNvSpPr>
          <p:nvPr/>
        </p:nvSpPr>
        <p:spPr bwMode="auto">
          <a:xfrm>
            <a:off x="4760913" y="2509838"/>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7" name="矩形 23"/>
          <p:cNvSpPr>
            <a:spLocks noChangeArrowheads="1"/>
          </p:cNvSpPr>
          <p:nvPr/>
        </p:nvSpPr>
        <p:spPr bwMode="auto">
          <a:xfrm>
            <a:off x="6200775" y="2760663"/>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8" name="矩形 24"/>
          <p:cNvSpPr>
            <a:spLocks noChangeArrowheads="1"/>
          </p:cNvSpPr>
          <p:nvPr/>
        </p:nvSpPr>
        <p:spPr bwMode="auto">
          <a:xfrm>
            <a:off x="6000750" y="1870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2419350" y="1482725"/>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14360" name="椭圆 31"/>
          <p:cNvSpPr>
            <a:spLocks noChangeArrowheads="1"/>
          </p:cNvSpPr>
          <p:nvPr/>
        </p:nvSpPr>
        <p:spPr bwMode="auto">
          <a:xfrm>
            <a:off x="2794000" y="3009900"/>
            <a:ext cx="188913"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cxnSp>
        <p:nvCxnSpPr>
          <p:cNvPr id="14361" name="直接箭头连接符 34"/>
          <p:cNvCxnSpPr>
            <a:cxnSpLocks noChangeShapeType="1"/>
          </p:cNvCxnSpPr>
          <p:nvPr/>
        </p:nvCxnSpPr>
        <p:spPr bwMode="auto">
          <a:xfrm flipV="1">
            <a:off x="3224213" y="960438"/>
            <a:ext cx="1116012" cy="1239837"/>
          </a:xfrm>
          <a:prstGeom prst="straightConnector1">
            <a:avLst/>
          </a:prstGeom>
          <a:noFill/>
          <a:ln w="38100" algn="ctr">
            <a:solidFill>
              <a:schemeClr val="tx1"/>
            </a:solidFill>
            <a:round/>
            <a:headEnd/>
            <a:tailEnd type="arrow" w="med" len="med"/>
          </a:ln>
        </p:spPr>
      </p:cxnSp>
      <p:sp>
        <p:nvSpPr>
          <p:cNvPr id="14362" name="矩形 35"/>
          <p:cNvSpPr>
            <a:spLocks noChangeArrowheads="1"/>
          </p:cNvSpPr>
          <p:nvPr/>
        </p:nvSpPr>
        <p:spPr bwMode="auto">
          <a:xfrm>
            <a:off x="4310063" y="831850"/>
            <a:ext cx="138112"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63" name="TextBox 36"/>
          <p:cNvSpPr txBox="1">
            <a:spLocks noChangeArrowheads="1"/>
          </p:cNvSpPr>
          <p:nvPr/>
        </p:nvSpPr>
        <p:spPr bwMode="auto">
          <a:xfrm>
            <a:off x="3921125" y="341313"/>
            <a:ext cx="635000" cy="461665"/>
          </a:xfrm>
          <a:prstGeom prst="rect">
            <a:avLst/>
          </a:prstGeom>
          <a:noFill/>
          <a:ln w="9525">
            <a:noFill/>
            <a:miter lim="800000"/>
            <a:headEnd/>
            <a:tailEnd/>
          </a:ln>
        </p:spPr>
        <p:txBody>
          <a:bodyPr>
            <a:spAutoFit/>
          </a:bodyPr>
          <a:lstStyle/>
          <a:p>
            <a:r>
              <a:rPr lang="en-US" altLang="zh-CN" sz="2400" b="1"/>
              <a:t>A</a:t>
            </a:r>
            <a:endParaRPr lang="zh-CN" altLang="en-US" sz="2400" b="1"/>
          </a:p>
        </p:txBody>
      </p:sp>
      <p:sp>
        <p:nvSpPr>
          <p:cNvPr id="14364" name="TextBox 37"/>
          <p:cNvSpPr txBox="1">
            <a:spLocks noChangeArrowheads="1"/>
          </p:cNvSpPr>
          <p:nvPr/>
        </p:nvSpPr>
        <p:spPr bwMode="auto">
          <a:xfrm>
            <a:off x="2789238" y="1998663"/>
            <a:ext cx="636587" cy="461665"/>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graphicFrame>
        <p:nvGraphicFramePr>
          <p:cNvPr id="14338" name="Object 2" descr="羊皮纸"/>
          <p:cNvGraphicFramePr>
            <a:graphicFrameLocks noChangeAspect="1"/>
          </p:cNvGraphicFramePr>
          <p:nvPr/>
        </p:nvGraphicFramePr>
        <p:xfrm>
          <a:off x="3379788" y="1020763"/>
          <a:ext cx="352425" cy="528637"/>
        </p:xfrm>
        <a:graphic>
          <a:graphicData uri="http://schemas.openxmlformats.org/presentationml/2006/ole">
            <p:oleObj spid="_x0000_s392194" name="公式" r:id="rId3" imgW="152280" imgH="228600" progId="Equation.3">
              <p:embed/>
            </p:oleObj>
          </a:graphicData>
        </a:graphic>
      </p:graphicFrame>
      <p:cxnSp>
        <p:nvCxnSpPr>
          <p:cNvPr id="14365" name="直接箭头连接符 39"/>
          <p:cNvCxnSpPr>
            <a:cxnSpLocks noChangeShapeType="1"/>
          </p:cNvCxnSpPr>
          <p:nvPr/>
        </p:nvCxnSpPr>
        <p:spPr bwMode="auto">
          <a:xfrm flipV="1">
            <a:off x="5610225" y="3332163"/>
            <a:ext cx="758825" cy="836612"/>
          </a:xfrm>
          <a:prstGeom prst="straightConnector1">
            <a:avLst/>
          </a:prstGeom>
          <a:noFill/>
          <a:ln w="38100" algn="ctr">
            <a:solidFill>
              <a:schemeClr val="tx1"/>
            </a:solidFill>
            <a:round/>
            <a:headEnd/>
            <a:tailEnd type="arrow" w="med" len="med"/>
          </a:ln>
        </p:spPr>
      </p:cxnSp>
      <p:sp>
        <p:nvSpPr>
          <p:cNvPr id="14366" name="TextBox 41"/>
          <p:cNvSpPr txBox="1">
            <a:spLocks noChangeArrowheads="1"/>
          </p:cNvSpPr>
          <p:nvPr/>
        </p:nvSpPr>
        <p:spPr bwMode="auto">
          <a:xfrm>
            <a:off x="6416675" y="3022600"/>
            <a:ext cx="635000" cy="461665"/>
          </a:xfrm>
          <a:prstGeom prst="rect">
            <a:avLst/>
          </a:prstGeom>
          <a:noFill/>
          <a:ln w="9525">
            <a:noFill/>
            <a:miter lim="800000"/>
            <a:headEnd/>
            <a:tailEnd/>
          </a:ln>
        </p:spPr>
        <p:txBody>
          <a:bodyPr>
            <a:spAutoFit/>
          </a:bodyPr>
          <a:lstStyle/>
          <a:p>
            <a:r>
              <a:rPr lang="en-US" altLang="zh-CN" sz="2400" b="1" i="1" dirty="0"/>
              <a:t>w</a:t>
            </a:r>
            <a:endParaRPr lang="zh-CN" altLang="en-US" sz="2800" b="1" i="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函数间隔与几何间隔的关系</a:t>
            </a:r>
            <a:endParaRPr lang="zh-CN" altLang="en-US" dirty="0"/>
          </a:p>
        </p:txBody>
      </p:sp>
      <p:sp>
        <p:nvSpPr>
          <p:cNvPr id="15364" name="灯片编号占位符 3"/>
          <p:cNvSpPr>
            <a:spLocks noGrp="1"/>
          </p:cNvSpPr>
          <p:nvPr>
            <p:ph type="sldNum" sz="quarter" idx="12"/>
          </p:nvPr>
        </p:nvSpPr>
        <p:spPr>
          <a:noFill/>
        </p:spPr>
        <p:txBody>
          <a:bodyPr/>
          <a:lstStyle/>
          <a:p>
            <a:fld id="{465E2F5D-FDCD-4ACA-AB9D-64112507006C}" type="slidenum">
              <a:rPr lang="en-US" altLang="zh-CN" smtClean="0">
                <a:ea typeface="黑体" pitchFamily="49" charset="-122"/>
              </a:rPr>
              <a:pPr/>
              <a:t>32</a:t>
            </a:fld>
            <a:endParaRPr lang="en-US" altLang="zh-CN" smtClean="0">
              <a:ea typeface="黑体" pitchFamily="49" charset="-122"/>
            </a:endParaRPr>
          </a:p>
        </p:txBody>
      </p:sp>
      <p:graphicFrame>
        <p:nvGraphicFramePr>
          <p:cNvPr id="15362" name="Object 2" descr="羊皮纸"/>
          <p:cNvGraphicFramePr>
            <a:graphicFrameLocks noChangeAspect="1"/>
          </p:cNvGraphicFramePr>
          <p:nvPr/>
        </p:nvGraphicFramePr>
        <p:xfrm>
          <a:off x="2148547" y="1888288"/>
          <a:ext cx="1371600" cy="3471862"/>
        </p:xfrm>
        <a:graphic>
          <a:graphicData uri="http://schemas.openxmlformats.org/presentationml/2006/ole">
            <p:oleObj spid="_x0000_s393218" name="公式" r:id="rId4" imgW="520560" imgH="132048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间隔最大化</a:t>
            </a:r>
            <a:endParaRPr lang="zh-CN" altLang="en-US" dirty="0"/>
          </a:p>
        </p:txBody>
      </p:sp>
      <p:sp>
        <p:nvSpPr>
          <p:cNvPr id="16388" name="灯片编号占位符 3"/>
          <p:cNvSpPr>
            <a:spLocks noGrp="1"/>
          </p:cNvSpPr>
          <p:nvPr>
            <p:ph type="sldNum" sz="quarter" idx="12"/>
          </p:nvPr>
        </p:nvSpPr>
        <p:spPr>
          <a:noFill/>
        </p:spPr>
        <p:txBody>
          <a:bodyPr/>
          <a:lstStyle/>
          <a:p>
            <a:fld id="{B1B32D19-DC3B-47F4-8AA4-ADC6E3913345}" type="slidenum">
              <a:rPr lang="en-US" altLang="zh-CN" smtClean="0">
                <a:ea typeface="黑体" pitchFamily="49" charset="-122"/>
              </a:rPr>
              <a:pPr/>
              <a:t>33</a:t>
            </a:fld>
            <a:endParaRPr lang="en-US" altLang="zh-CN" smtClean="0">
              <a:ea typeface="黑体" pitchFamily="49" charset="-122"/>
            </a:endParaRPr>
          </a:p>
        </p:txBody>
      </p:sp>
      <p:graphicFrame>
        <p:nvGraphicFramePr>
          <p:cNvPr id="16386" name="Object 2" descr="羊皮纸"/>
          <p:cNvGraphicFramePr>
            <a:graphicFrameLocks noChangeAspect="1"/>
          </p:cNvGraphicFramePr>
          <p:nvPr/>
        </p:nvGraphicFramePr>
        <p:xfrm>
          <a:off x="1884363" y="1578895"/>
          <a:ext cx="5608637" cy="4606925"/>
        </p:xfrm>
        <a:graphic>
          <a:graphicData uri="http://schemas.openxmlformats.org/presentationml/2006/ole">
            <p:oleObj spid="_x0000_s394242" name="公式" r:id="rId3" imgW="2425680" imgH="199368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内容占位符 2"/>
          <p:cNvSpPr>
            <a:spLocks noGrp="1"/>
          </p:cNvSpPr>
          <p:nvPr>
            <p:ph idx="1"/>
          </p:nvPr>
        </p:nvSpPr>
        <p:spPr>
          <a:xfrm>
            <a:off x="685800" y="604838"/>
            <a:ext cx="8148638" cy="5827712"/>
          </a:xfrm>
        </p:spPr>
        <p:txBody>
          <a:bodyPr>
            <a:normAutofit/>
          </a:bodyPr>
          <a:lstStyle/>
          <a:p>
            <a:r>
              <a:rPr lang="zh-CN" altLang="en-US" sz="3200" b="1" dirty="0" smtClean="0"/>
              <a:t>由于函数间隔是可缩放的，成比例变化不影响最优化问题，所以可取       </a:t>
            </a:r>
            <a:endParaRPr lang="en-US" altLang="zh-CN" sz="3200" b="1" dirty="0" smtClean="0"/>
          </a:p>
          <a:p>
            <a:endParaRPr lang="en-US" altLang="zh-CN" sz="3200" b="1" dirty="0" smtClean="0"/>
          </a:p>
          <a:p>
            <a:r>
              <a:rPr lang="zh-CN" altLang="en-US" sz="3200" b="1" dirty="0" smtClean="0"/>
              <a:t>同时，最大化      与最小化        是等价的，于是问题转化为如下的凸二次规划问题：</a:t>
            </a:r>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en-US" altLang="zh-CN" sz="3200" b="1" dirty="0" smtClean="0"/>
          </a:p>
          <a:p>
            <a:r>
              <a:rPr lang="zh-CN" altLang="en-US" sz="3200" b="1" dirty="0" smtClean="0"/>
              <a:t>使上式等式成立的点构成了支持向量。</a:t>
            </a:r>
          </a:p>
        </p:txBody>
      </p:sp>
      <p:sp>
        <p:nvSpPr>
          <p:cNvPr id="17415" name="灯片编号占位符 3"/>
          <p:cNvSpPr>
            <a:spLocks noGrp="1"/>
          </p:cNvSpPr>
          <p:nvPr>
            <p:ph type="sldNum" sz="quarter" idx="12"/>
          </p:nvPr>
        </p:nvSpPr>
        <p:spPr>
          <a:noFill/>
        </p:spPr>
        <p:txBody>
          <a:bodyPr/>
          <a:lstStyle/>
          <a:p>
            <a:fld id="{276706E2-B5B6-4931-8A87-0DC88D995155}" type="slidenum">
              <a:rPr lang="en-US" altLang="zh-CN" smtClean="0">
                <a:ea typeface="黑体" pitchFamily="49" charset="-122"/>
              </a:rPr>
              <a:pPr/>
              <a:t>34</a:t>
            </a:fld>
            <a:endParaRPr lang="en-US" altLang="zh-CN" smtClean="0">
              <a:ea typeface="黑体" pitchFamily="49" charset="-122"/>
            </a:endParaRPr>
          </a:p>
        </p:txBody>
      </p:sp>
      <p:graphicFrame>
        <p:nvGraphicFramePr>
          <p:cNvPr id="17410" name="Object 2" descr="羊皮纸"/>
          <p:cNvGraphicFramePr>
            <a:graphicFrameLocks noChangeAspect="1"/>
          </p:cNvGraphicFramePr>
          <p:nvPr/>
        </p:nvGraphicFramePr>
        <p:xfrm>
          <a:off x="6135688" y="1103313"/>
          <a:ext cx="558800" cy="515937"/>
        </p:xfrm>
        <a:graphic>
          <a:graphicData uri="http://schemas.openxmlformats.org/presentationml/2006/ole">
            <p:oleObj spid="_x0000_s395266" name="公式" r:id="rId3" imgW="330120" imgH="304560" progId="Equation.3">
              <p:embed/>
            </p:oleObj>
          </a:graphicData>
        </a:graphic>
      </p:graphicFrame>
      <p:graphicFrame>
        <p:nvGraphicFramePr>
          <p:cNvPr id="17411" name="Object 2" descr="羊皮纸"/>
          <p:cNvGraphicFramePr>
            <a:graphicFrameLocks noChangeAspect="1"/>
          </p:cNvGraphicFramePr>
          <p:nvPr/>
        </p:nvGraphicFramePr>
        <p:xfrm>
          <a:off x="3635375" y="2154238"/>
          <a:ext cx="455613" cy="641350"/>
        </p:xfrm>
        <a:graphic>
          <a:graphicData uri="http://schemas.openxmlformats.org/presentationml/2006/ole">
            <p:oleObj spid="_x0000_s395267" name="公式" r:id="rId4" imgW="190440" imgH="266400" progId="Equation.3">
              <p:embed/>
            </p:oleObj>
          </a:graphicData>
        </a:graphic>
      </p:graphicFrame>
      <p:graphicFrame>
        <p:nvGraphicFramePr>
          <p:cNvPr id="17412" name="Object 2" descr="羊皮纸"/>
          <p:cNvGraphicFramePr>
            <a:graphicFrameLocks noChangeAspect="1"/>
          </p:cNvGraphicFramePr>
          <p:nvPr/>
        </p:nvGraphicFramePr>
        <p:xfrm>
          <a:off x="5832475" y="2247900"/>
          <a:ext cx="779463" cy="573088"/>
        </p:xfrm>
        <a:graphic>
          <a:graphicData uri="http://schemas.openxmlformats.org/presentationml/2006/ole">
            <p:oleObj spid="_x0000_s395268" name="公式" r:id="rId5" imgW="380880" imgH="279360" progId="Equation.3">
              <p:embed/>
            </p:oleObj>
          </a:graphicData>
        </a:graphic>
      </p:graphicFrame>
      <p:graphicFrame>
        <p:nvGraphicFramePr>
          <p:cNvPr id="17413" name="Object 2" descr="羊皮纸"/>
          <p:cNvGraphicFramePr>
            <a:graphicFrameLocks noChangeAspect="1"/>
          </p:cNvGraphicFramePr>
          <p:nvPr/>
        </p:nvGraphicFramePr>
        <p:xfrm>
          <a:off x="1192213" y="3551238"/>
          <a:ext cx="5707062" cy="1625600"/>
        </p:xfrm>
        <a:graphic>
          <a:graphicData uri="http://schemas.openxmlformats.org/presentationml/2006/ole">
            <p:oleObj spid="_x0000_s395269" name="公式" r:id="rId6" imgW="2234880" imgH="63468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71500"/>
            <a:ext cx="7772400" cy="1143000"/>
          </a:xfrm>
        </p:spPr>
        <p:txBody>
          <a:bodyPr/>
          <a:lstStyle/>
          <a:p>
            <a:pPr>
              <a:defRPr/>
            </a:pPr>
            <a:r>
              <a:rPr lang="zh-CN" altLang="en-US" dirty="0" smtClean="0"/>
              <a:t>最优分界面</a:t>
            </a:r>
            <a:endParaRPr lang="zh-CN" altLang="en-US" dirty="0"/>
          </a:p>
        </p:txBody>
      </p:sp>
      <p:sp>
        <p:nvSpPr>
          <p:cNvPr id="18439" name="灯片编号占位符 3"/>
          <p:cNvSpPr>
            <a:spLocks noGrp="1"/>
          </p:cNvSpPr>
          <p:nvPr>
            <p:ph type="sldNum" sz="quarter" idx="12"/>
          </p:nvPr>
        </p:nvSpPr>
        <p:spPr>
          <a:noFill/>
        </p:spPr>
        <p:txBody>
          <a:bodyPr/>
          <a:lstStyle/>
          <a:p>
            <a:fld id="{08D01FD5-98A9-4D4F-B86E-B016C4BD6975}" type="slidenum">
              <a:rPr lang="en-US" altLang="zh-CN" smtClean="0">
                <a:ea typeface="黑体" pitchFamily="49" charset="-122"/>
              </a:rPr>
              <a:pPr/>
              <a:t>35</a:t>
            </a:fld>
            <a:endParaRPr lang="en-US" altLang="zh-CN" smtClean="0">
              <a:ea typeface="黑体" pitchFamily="49" charset="-122"/>
            </a:endParaRPr>
          </a:p>
        </p:txBody>
      </p:sp>
      <p:sp>
        <p:nvSpPr>
          <p:cNvPr id="18440"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1B665023-B133-4E6C-B08A-6E5410581D76}" type="slidenum">
              <a:rPr kumimoji="0" lang="en-US" altLang="zh-CN" sz="1400"/>
              <a:pPr algn="r"/>
              <a:t>35</a:t>
            </a:fld>
            <a:endParaRPr kumimoji="0" lang="en-US" altLang="zh-CN" sz="1400"/>
          </a:p>
        </p:txBody>
      </p:sp>
      <p:cxnSp>
        <p:nvCxnSpPr>
          <p:cNvPr id="18441" name="直接箭头连接符 5"/>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18442" name="直接箭头连接符 6"/>
          <p:cNvCxnSpPr>
            <a:cxnSpLocks noChangeShapeType="1"/>
          </p:cNvCxnSpPr>
          <p:nvPr/>
        </p:nvCxnSpPr>
        <p:spPr bwMode="auto">
          <a:xfrm flipV="1">
            <a:off x="1841500" y="2943225"/>
            <a:ext cx="49213" cy="3608388"/>
          </a:xfrm>
          <a:prstGeom prst="straightConnector1">
            <a:avLst/>
          </a:prstGeom>
          <a:noFill/>
          <a:ln w="38100" algn="ctr">
            <a:solidFill>
              <a:schemeClr val="tx1"/>
            </a:solidFill>
            <a:round/>
            <a:headEnd/>
            <a:tailEnd type="arrow" w="med" len="med"/>
          </a:ln>
        </p:spPr>
      </p:cxnSp>
      <p:sp>
        <p:nvSpPr>
          <p:cNvPr id="18443" name="椭圆 7"/>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4" name="椭圆 8"/>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5" name="椭圆 9"/>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6" name="椭圆 10"/>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7" name="椭圆 11"/>
          <p:cNvSpPr>
            <a:spLocks noChangeArrowheads="1"/>
          </p:cNvSpPr>
          <p:nvPr/>
        </p:nvSpPr>
        <p:spPr bwMode="auto">
          <a:xfrm>
            <a:off x="4195763" y="4284663"/>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8" name="椭圆 12"/>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9" name="椭圆 13"/>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0" name="椭圆 14"/>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1" name="椭圆 15"/>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2" name="矩形 16"/>
          <p:cNvSpPr>
            <a:spLocks noChangeArrowheads="1"/>
          </p:cNvSpPr>
          <p:nvPr/>
        </p:nvSpPr>
        <p:spPr bwMode="auto">
          <a:xfrm>
            <a:off x="4872038" y="3055938"/>
            <a:ext cx="138112"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3" name="矩形 17"/>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4" name="矩形 18"/>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5" name="矩形 19"/>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6" name="矩形 20"/>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7" name="矩形 21"/>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8" name="矩形 22"/>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9" name="矩形 23"/>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3019425" y="2417763"/>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8" name="直接连接符 27"/>
          <p:cNvCxnSpPr/>
          <p:nvPr/>
        </p:nvCxnSpPr>
        <p:spPr bwMode="auto">
          <a:xfrm>
            <a:off x="3570288" y="1966913"/>
            <a:ext cx="3494087"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9" name="直接连接符 28"/>
          <p:cNvCxnSpPr/>
          <p:nvPr/>
        </p:nvCxnSpPr>
        <p:spPr bwMode="auto">
          <a:xfrm>
            <a:off x="2605088" y="2955925"/>
            <a:ext cx="3495675"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graphicFrame>
        <p:nvGraphicFramePr>
          <p:cNvPr id="18434" name="Object 2" descr="羊皮纸"/>
          <p:cNvGraphicFramePr>
            <a:graphicFrameLocks noChangeAspect="1"/>
          </p:cNvGraphicFramePr>
          <p:nvPr/>
        </p:nvGraphicFramePr>
        <p:xfrm>
          <a:off x="1485900" y="1822450"/>
          <a:ext cx="1920875" cy="465138"/>
        </p:xfrm>
        <a:graphic>
          <a:graphicData uri="http://schemas.openxmlformats.org/presentationml/2006/ole">
            <p:oleObj spid="_x0000_s396290" name="公式" r:id="rId4" imgW="736560" imgH="177480" progId="Equation.3">
              <p:embed/>
            </p:oleObj>
          </a:graphicData>
        </a:graphic>
      </p:graphicFrame>
      <p:cxnSp>
        <p:nvCxnSpPr>
          <p:cNvPr id="18463" name="直接箭头连接符 36"/>
          <p:cNvCxnSpPr>
            <a:cxnSpLocks noChangeShapeType="1"/>
          </p:cNvCxnSpPr>
          <p:nvPr/>
        </p:nvCxnSpPr>
        <p:spPr bwMode="auto">
          <a:xfrm flipH="1">
            <a:off x="6149975" y="4897438"/>
            <a:ext cx="827088" cy="1014412"/>
          </a:xfrm>
          <a:prstGeom prst="straightConnector1">
            <a:avLst/>
          </a:prstGeom>
          <a:noFill/>
          <a:ln w="38100" algn="ctr">
            <a:solidFill>
              <a:schemeClr val="tx1"/>
            </a:solidFill>
            <a:round/>
            <a:headEnd type="arrow" w="med" len="med"/>
            <a:tailEnd type="arrow" w="med" len="med"/>
          </a:ln>
        </p:spPr>
      </p:cxnSp>
      <p:graphicFrame>
        <p:nvGraphicFramePr>
          <p:cNvPr id="18435" name="Object 3" descr="蓝色面巾纸"/>
          <p:cNvGraphicFramePr>
            <a:graphicFrameLocks noChangeAspect="1"/>
          </p:cNvGraphicFramePr>
          <p:nvPr/>
        </p:nvGraphicFramePr>
        <p:xfrm>
          <a:off x="7285038" y="5056188"/>
          <a:ext cx="519112" cy="906462"/>
        </p:xfrm>
        <a:graphic>
          <a:graphicData uri="http://schemas.openxmlformats.org/presentationml/2006/ole">
            <p:oleObj spid="_x0000_s396291" name="公式" r:id="rId5" imgW="253800" imgH="444240" progId="Equation.3">
              <p:embed/>
            </p:oleObj>
          </a:graphicData>
        </a:graphic>
      </p:graphicFrame>
      <p:sp>
        <p:nvSpPr>
          <p:cNvPr id="18464" name="椭圆 38"/>
          <p:cNvSpPr>
            <a:spLocks noChangeArrowheads="1"/>
          </p:cNvSpPr>
          <p:nvPr/>
        </p:nvSpPr>
        <p:spPr bwMode="auto">
          <a:xfrm>
            <a:off x="3394075" y="3944938"/>
            <a:ext cx="188913"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cxnSp>
        <p:nvCxnSpPr>
          <p:cNvPr id="18465" name="直接箭头连接符 30"/>
          <p:cNvCxnSpPr>
            <a:cxnSpLocks noChangeShapeType="1"/>
          </p:cNvCxnSpPr>
          <p:nvPr/>
        </p:nvCxnSpPr>
        <p:spPr bwMode="auto">
          <a:xfrm flipV="1">
            <a:off x="3921125" y="2324100"/>
            <a:ext cx="758825" cy="838200"/>
          </a:xfrm>
          <a:prstGeom prst="straightConnector1">
            <a:avLst/>
          </a:prstGeom>
          <a:noFill/>
          <a:ln w="38100" algn="ctr">
            <a:solidFill>
              <a:schemeClr val="tx1"/>
            </a:solidFill>
            <a:round/>
            <a:headEnd/>
            <a:tailEnd type="arrow" w="med" len="med"/>
          </a:ln>
        </p:spPr>
      </p:cxnSp>
      <p:sp>
        <p:nvSpPr>
          <p:cNvPr id="18466" name="TextBox 31"/>
          <p:cNvSpPr txBox="1">
            <a:spLocks noChangeArrowheads="1"/>
          </p:cNvSpPr>
          <p:nvPr/>
        </p:nvSpPr>
        <p:spPr bwMode="auto">
          <a:xfrm>
            <a:off x="4727575" y="2014538"/>
            <a:ext cx="635000" cy="465137"/>
          </a:xfrm>
          <a:prstGeom prst="rect">
            <a:avLst/>
          </a:prstGeom>
          <a:noFill/>
          <a:ln w="9525">
            <a:noFill/>
            <a:miter lim="800000"/>
            <a:headEnd/>
            <a:tailEnd/>
          </a:ln>
        </p:spPr>
        <p:txBody>
          <a:bodyPr>
            <a:spAutoFit/>
          </a:bodyPr>
          <a:lstStyle/>
          <a:p>
            <a:r>
              <a:rPr lang="en-US" altLang="zh-CN" i="1"/>
              <a:t>w</a:t>
            </a:r>
            <a:endParaRPr lang="zh-CN" altLang="en-US" i="1"/>
          </a:p>
        </p:txBody>
      </p:sp>
      <p:graphicFrame>
        <p:nvGraphicFramePr>
          <p:cNvPr id="18436" name="Object 2" descr="羊皮纸"/>
          <p:cNvGraphicFramePr>
            <a:graphicFrameLocks noChangeAspect="1"/>
          </p:cNvGraphicFramePr>
          <p:nvPr/>
        </p:nvGraphicFramePr>
        <p:xfrm>
          <a:off x="3721100" y="1543050"/>
          <a:ext cx="1854200" cy="465138"/>
        </p:xfrm>
        <a:graphic>
          <a:graphicData uri="http://schemas.openxmlformats.org/presentationml/2006/ole">
            <p:oleObj spid="_x0000_s396292" name="公式" r:id="rId6" imgW="711000" imgH="177480" progId="Equation.3">
              <p:embed/>
            </p:oleObj>
          </a:graphicData>
        </a:graphic>
      </p:graphicFrame>
      <p:graphicFrame>
        <p:nvGraphicFramePr>
          <p:cNvPr id="18437" name="Object 2" descr="羊皮纸"/>
          <p:cNvGraphicFramePr>
            <a:graphicFrameLocks noChangeAspect="1"/>
          </p:cNvGraphicFramePr>
          <p:nvPr/>
        </p:nvGraphicFramePr>
        <p:xfrm>
          <a:off x="642938" y="2473325"/>
          <a:ext cx="2120900" cy="465138"/>
        </p:xfrm>
        <a:graphic>
          <a:graphicData uri="http://schemas.openxmlformats.org/presentationml/2006/ole">
            <p:oleObj spid="_x0000_s396293" name="公式" r:id="rId7" imgW="812520" imgH="177480"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685800" y="449263"/>
            <a:ext cx="7772400" cy="1549400"/>
          </a:xfrm>
        </p:spPr>
        <p:txBody>
          <a:bodyPr>
            <a:normAutofit/>
          </a:bodyPr>
          <a:lstStyle/>
          <a:p>
            <a:r>
              <a:rPr lang="zh-CN" altLang="en-US" sz="2800" b="1" dirty="0" smtClean="0"/>
              <a:t>例：设正例：</a:t>
            </a:r>
            <a:r>
              <a:rPr lang="en-US" altLang="zh-CN" sz="2800" b="1" dirty="0" smtClean="0"/>
              <a:t>x</a:t>
            </a:r>
            <a:r>
              <a:rPr lang="en-US" altLang="zh-CN" sz="2800" b="1" baseline="-25000" dirty="0" smtClean="0"/>
              <a:t>1</a:t>
            </a:r>
            <a:r>
              <a:rPr lang="en-US" altLang="zh-CN" sz="2800" b="1" dirty="0" smtClean="0"/>
              <a:t>=</a:t>
            </a:r>
            <a:r>
              <a:rPr lang="en-US" altLang="zh-CN" sz="2800" b="1" dirty="0" smtClean="0">
                <a:sym typeface="Wingdings" pitchFamily="2" charset="2"/>
              </a:rPr>
              <a:t>(3,3)</a:t>
            </a:r>
            <a:r>
              <a:rPr lang="en-US" altLang="zh-CN" sz="2800" b="1" baseline="30000" dirty="0" smtClean="0">
                <a:sym typeface="Wingdings" pitchFamily="2" charset="2"/>
              </a:rPr>
              <a:t>T</a:t>
            </a:r>
            <a:r>
              <a:rPr lang="en-US" altLang="zh-CN" sz="2800" b="1" dirty="0" smtClean="0">
                <a:sym typeface="Wingdings" pitchFamily="2" charset="2"/>
              </a:rPr>
              <a:t>, x</a:t>
            </a:r>
            <a:r>
              <a:rPr lang="en-US" altLang="zh-CN" sz="2800" b="1" baseline="-25000" dirty="0" smtClean="0">
                <a:sym typeface="Wingdings" pitchFamily="2" charset="2"/>
              </a:rPr>
              <a:t>2</a:t>
            </a:r>
            <a:r>
              <a:rPr lang="en-US" altLang="zh-CN" sz="2800" b="1" dirty="0" smtClean="0">
                <a:sym typeface="Wingdings" pitchFamily="2" charset="2"/>
              </a:rPr>
              <a:t>=(4,3)</a:t>
            </a:r>
            <a:r>
              <a:rPr lang="en-US" altLang="zh-CN" sz="2800" b="1" baseline="30000" dirty="0" smtClean="0">
                <a:sym typeface="Wingdings" pitchFamily="2" charset="2"/>
              </a:rPr>
              <a:t>T</a:t>
            </a:r>
            <a:r>
              <a:rPr lang="en-US" altLang="zh-CN" sz="2800" b="1" dirty="0" smtClean="0">
                <a:sym typeface="Wingdings" pitchFamily="2" charset="2"/>
              </a:rPr>
              <a:t>, </a:t>
            </a:r>
          </a:p>
          <a:p>
            <a:r>
              <a:rPr lang="en-US" altLang="zh-CN" sz="2800" b="1" dirty="0" smtClean="0">
                <a:sym typeface="Wingdings" pitchFamily="2" charset="2"/>
              </a:rPr>
              <a:t>          </a:t>
            </a:r>
            <a:r>
              <a:rPr lang="zh-CN" altLang="en-US" sz="2800" b="1" dirty="0" smtClean="0">
                <a:sym typeface="Wingdings" pitchFamily="2" charset="2"/>
              </a:rPr>
              <a:t>负例：</a:t>
            </a:r>
            <a:r>
              <a:rPr lang="en-US" altLang="zh-CN" sz="2800" b="1" dirty="0" smtClean="0">
                <a:sym typeface="Wingdings" pitchFamily="2" charset="2"/>
              </a:rPr>
              <a:t>x</a:t>
            </a:r>
            <a:r>
              <a:rPr lang="en-US" altLang="zh-CN" sz="2800" b="1" baseline="-25000" dirty="0" smtClean="0">
                <a:sym typeface="Wingdings" pitchFamily="2" charset="2"/>
              </a:rPr>
              <a:t>3</a:t>
            </a:r>
            <a:r>
              <a:rPr lang="en-US" altLang="zh-CN" sz="2800" b="1" dirty="0" smtClean="0">
                <a:sym typeface="Wingdings" pitchFamily="2" charset="2"/>
              </a:rPr>
              <a:t>=(1,1)</a:t>
            </a:r>
            <a:r>
              <a:rPr lang="zh-CN" altLang="en-US" sz="2800" b="1" dirty="0" smtClean="0">
                <a:sym typeface="Wingdings" pitchFamily="2" charset="2"/>
              </a:rPr>
              <a:t>，求最大间隔超平面</a:t>
            </a:r>
            <a:endParaRPr lang="zh-CN" altLang="en-US" sz="2800" b="1" baseline="30000" dirty="0" smtClean="0"/>
          </a:p>
        </p:txBody>
      </p:sp>
      <p:sp>
        <p:nvSpPr>
          <p:cNvPr id="19460" name="灯片编号占位符 3"/>
          <p:cNvSpPr>
            <a:spLocks noGrp="1"/>
          </p:cNvSpPr>
          <p:nvPr>
            <p:ph type="sldNum" sz="quarter" idx="12"/>
          </p:nvPr>
        </p:nvSpPr>
        <p:spPr>
          <a:noFill/>
        </p:spPr>
        <p:txBody>
          <a:bodyPr/>
          <a:lstStyle/>
          <a:p>
            <a:fld id="{BEF26589-C232-4603-963A-F5A7E6983B2C}" type="slidenum">
              <a:rPr lang="en-US" altLang="zh-CN" smtClean="0">
                <a:ea typeface="黑体" pitchFamily="49" charset="-122"/>
              </a:rPr>
              <a:pPr/>
              <a:t>36</a:t>
            </a:fld>
            <a:endParaRPr lang="en-US" altLang="zh-CN" smtClean="0">
              <a:ea typeface="黑体" pitchFamily="49" charset="-122"/>
            </a:endParaRPr>
          </a:p>
        </p:txBody>
      </p:sp>
      <p:graphicFrame>
        <p:nvGraphicFramePr>
          <p:cNvPr id="19458" name="Object 2" descr="羊皮纸"/>
          <p:cNvGraphicFramePr>
            <a:graphicFrameLocks noChangeAspect="1"/>
          </p:cNvGraphicFramePr>
          <p:nvPr/>
        </p:nvGraphicFramePr>
        <p:xfrm>
          <a:off x="1703388" y="1534724"/>
          <a:ext cx="5780087" cy="4781550"/>
        </p:xfrm>
        <a:graphic>
          <a:graphicData uri="http://schemas.openxmlformats.org/presentationml/2006/ole">
            <p:oleObj spid="_x0000_s397314" name="公式" r:id="rId3" imgW="2400120" imgH="1981080" progId="Equation.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2"/>
          </p:nvPr>
        </p:nvSpPr>
        <p:spPr>
          <a:noFill/>
        </p:spPr>
        <p:txBody>
          <a:bodyPr/>
          <a:lstStyle/>
          <a:p>
            <a:fld id="{1A236568-5701-4A04-8295-B9FF37E05F76}" type="slidenum">
              <a:rPr lang="en-US" altLang="zh-CN" smtClean="0">
                <a:ea typeface="黑体" pitchFamily="49" charset="-122"/>
              </a:rPr>
              <a:pPr/>
              <a:t>37</a:t>
            </a:fld>
            <a:endParaRPr lang="en-US" altLang="zh-CN" smtClean="0">
              <a:ea typeface="黑体" pitchFamily="49" charset="-122"/>
            </a:endParaRPr>
          </a:p>
        </p:txBody>
      </p:sp>
      <p:sp>
        <p:nvSpPr>
          <p:cNvPr id="87043"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7C9D522E-0D84-4FB2-B655-4F2BF0018EB1}" type="slidenum">
              <a:rPr kumimoji="0" lang="en-US" altLang="zh-CN" sz="1400"/>
              <a:pPr algn="r"/>
              <a:t>37</a:t>
            </a:fld>
            <a:endParaRPr kumimoji="0" lang="en-US" altLang="zh-CN" sz="1400"/>
          </a:p>
        </p:txBody>
      </p:sp>
      <p:sp>
        <p:nvSpPr>
          <p:cNvPr id="87044"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0D995B94-25E9-4CC7-A8D0-1F1A0BAB70CD}" type="slidenum">
              <a:rPr kumimoji="0" lang="en-US" altLang="zh-CN" sz="1400"/>
              <a:pPr algn="r"/>
              <a:t>37</a:t>
            </a:fld>
            <a:endParaRPr kumimoji="0" lang="en-US" altLang="zh-CN" sz="1400"/>
          </a:p>
        </p:txBody>
      </p:sp>
      <p:cxnSp>
        <p:nvCxnSpPr>
          <p:cNvPr id="87045" name="直接箭头连接符 5"/>
          <p:cNvCxnSpPr>
            <a:cxnSpLocks noChangeShapeType="1"/>
          </p:cNvCxnSpPr>
          <p:nvPr/>
        </p:nvCxnSpPr>
        <p:spPr bwMode="auto">
          <a:xfrm>
            <a:off x="1439863" y="5872163"/>
            <a:ext cx="7210425" cy="6350"/>
          </a:xfrm>
          <a:prstGeom prst="straightConnector1">
            <a:avLst/>
          </a:prstGeom>
          <a:noFill/>
          <a:ln w="38100" algn="ctr">
            <a:solidFill>
              <a:schemeClr val="tx1"/>
            </a:solidFill>
            <a:round/>
            <a:headEnd/>
            <a:tailEnd type="arrow" w="med" len="med"/>
          </a:ln>
        </p:spPr>
      </p:cxnSp>
      <p:cxnSp>
        <p:nvCxnSpPr>
          <p:cNvPr id="87046" name="直接箭头连接符 6"/>
          <p:cNvCxnSpPr>
            <a:cxnSpLocks noChangeShapeType="1"/>
          </p:cNvCxnSpPr>
          <p:nvPr/>
        </p:nvCxnSpPr>
        <p:spPr bwMode="auto">
          <a:xfrm flipV="1">
            <a:off x="1841500" y="754063"/>
            <a:ext cx="60325" cy="5653087"/>
          </a:xfrm>
          <a:prstGeom prst="straightConnector1">
            <a:avLst/>
          </a:prstGeom>
          <a:noFill/>
          <a:ln w="38100" algn="ctr">
            <a:solidFill>
              <a:schemeClr val="tx1"/>
            </a:solidFill>
            <a:round/>
            <a:headEnd/>
            <a:tailEnd type="arrow" w="med" len="med"/>
          </a:ln>
        </p:spPr>
      </p:cxnSp>
      <p:sp>
        <p:nvSpPr>
          <p:cNvPr id="87047" name="椭圆 10"/>
          <p:cNvSpPr>
            <a:spLocks noChangeArrowheads="1"/>
          </p:cNvSpPr>
          <p:nvPr/>
        </p:nvSpPr>
        <p:spPr bwMode="auto">
          <a:xfrm>
            <a:off x="3248025"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7048" name="矩形 17"/>
          <p:cNvSpPr>
            <a:spLocks noChangeArrowheads="1"/>
          </p:cNvSpPr>
          <p:nvPr/>
        </p:nvSpPr>
        <p:spPr bwMode="auto">
          <a:xfrm>
            <a:off x="6102350" y="2578100"/>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7049" name="矩形 23"/>
          <p:cNvSpPr>
            <a:spLocks noChangeArrowheads="1"/>
          </p:cNvSpPr>
          <p:nvPr/>
        </p:nvSpPr>
        <p:spPr bwMode="auto">
          <a:xfrm>
            <a:off x="7283450" y="263048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1901825" y="1684338"/>
            <a:ext cx="5557838" cy="4222750"/>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7" name="直接连接符 26"/>
          <p:cNvCxnSpPr/>
          <p:nvPr/>
        </p:nvCxnSpPr>
        <p:spPr bwMode="auto">
          <a:xfrm>
            <a:off x="4021138" y="1001713"/>
            <a:ext cx="3797300" cy="2935287"/>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8" name="直接连接符 27"/>
          <p:cNvCxnSpPr/>
          <p:nvPr/>
        </p:nvCxnSpPr>
        <p:spPr bwMode="auto">
          <a:xfrm>
            <a:off x="1727200" y="3598863"/>
            <a:ext cx="3208338" cy="2438400"/>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87053" name="直接连接符 49"/>
          <p:cNvCxnSpPr>
            <a:cxnSpLocks noChangeShapeType="1"/>
          </p:cNvCxnSpPr>
          <p:nvPr/>
        </p:nvCxnSpPr>
        <p:spPr bwMode="auto">
          <a:xfrm>
            <a:off x="3381375" y="5819775"/>
            <a:ext cx="0" cy="174625"/>
          </a:xfrm>
          <a:prstGeom prst="line">
            <a:avLst/>
          </a:prstGeom>
          <a:noFill/>
          <a:ln w="38100" algn="ctr">
            <a:solidFill>
              <a:schemeClr val="tx1"/>
            </a:solidFill>
            <a:round/>
            <a:headEnd/>
            <a:tailEnd/>
          </a:ln>
        </p:spPr>
      </p:cxnSp>
      <p:cxnSp>
        <p:nvCxnSpPr>
          <p:cNvPr id="87054" name="直接连接符 58"/>
          <p:cNvCxnSpPr>
            <a:cxnSpLocks noChangeShapeType="1"/>
          </p:cNvCxnSpPr>
          <p:nvPr/>
        </p:nvCxnSpPr>
        <p:spPr bwMode="auto">
          <a:xfrm>
            <a:off x="6270625" y="5834063"/>
            <a:ext cx="0" cy="174625"/>
          </a:xfrm>
          <a:prstGeom prst="line">
            <a:avLst/>
          </a:prstGeom>
          <a:noFill/>
          <a:ln w="38100" algn="ctr">
            <a:solidFill>
              <a:schemeClr val="tx1"/>
            </a:solidFill>
            <a:round/>
            <a:headEnd/>
            <a:tailEnd/>
          </a:ln>
        </p:spPr>
      </p:cxnSp>
      <p:cxnSp>
        <p:nvCxnSpPr>
          <p:cNvPr id="87055" name="直接连接符 59"/>
          <p:cNvCxnSpPr>
            <a:cxnSpLocks noChangeShapeType="1"/>
          </p:cNvCxnSpPr>
          <p:nvPr/>
        </p:nvCxnSpPr>
        <p:spPr bwMode="auto">
          <a:xfrm>
            <a:off x="7459663" y="5819775"/>
            <a:ext cx="0" cy="174625"/>
          </a:xfrm>
          <a:prstGeom prst="line">
            <a:avLst/>
          </a:prstGeom>
          <a:noFill/>
          <a:ln w="38100" algn="ctr">
            <a:solidFill>
              <a:schemeClr val="tx1"/>
            </a:solidFill>
            <a:round/>
            <a:headEnd/>
            <a:tailEnd/>
          </a:ln>
        </p:spPr>
      </p:cxnSp>
      <p:cxnSp>
        <p:nvCxnSpPr>
          <p:cNvPr id="87056" name="直接连接符 60"/>
          <p:cNvCxnSpPr>
            <a:cxnSpLocks noChangeShapeType="1"/>
          </p:cNvCxnSpPr>
          <p:nvPr/>
        </p:nvCxnSpPr>
        <p:spPr bwMode="auto">
          <a:xfrm>
            <a:off x="4919663" y="5819775"/>
            <a:ext cx="0" cy="174625"/>
          </a:xfrm>
          <a:prstGeom prst="line">
            <a:avLst/>
          </a:prstGeom>
          <a:noFill/>
          <a:ln w="38100" algn="ctr">
            <a:solidFill>
              <a:schemeClr val="tx1"/>
            </a:solidFill>
            <a:round/>
            <a:headEnd/>
            <a:tailEnd/>
          </a:ln>
        </p:spPr>
      </p:cxnSp>
      <p:cxnSp>
        <p:nvCxnSpPr>
          <p:cNvPr id="87058" name="直接连接符 63"/>
          <p:cNvCxnSpPr>
            <a:cxnSpLocks noChangeShapeType="1"/>
          </p:cNvCxnSpPr>
          <p:nvPr/>
        </p:nvCxnSpPr>
        <p:spPr bwMode="auto">
          <a:xfrm flipH="1">
            <a:off x="1800225" y="1684338"/>
            <a:ext cx="173038" cy="0"/>
          </a:xfrm>
          <a:prstGeom prst="line">
            <a:avLst/>
          </a:prstGeom>
          <a:noFill/>
          <a:ln w="38100" algn="ctr">
            <a:solidFill>
              <a:schemeClr val="tx1"/>
            </a:solidFill>
            <a:round/>
            <a:headEnd/>
            <a:tailEnd/>
          </a:ln>
        </p:spPr>
      </p:cxnSp>
      <p:cxnSp>
        <p:nvCxnSpPr>
          <p:cNvPr id="87059" name="直接连接符 64"/>
          <p:cNvCxnSpPr>
            <a:cxnSpLocks noChangeShapeType="1"/>
          </p:cNvCxnSpPr>
          <p:nvPr/>
        </p:nvCxnSpPr>
        <p:spPr bwMode="auto">
          <a:xfrm flipH="1">
            <a:off x="1800225" y="3629025"/>
            <a:ext cx="173038" cy="0"/>
          </a:xfrm>
          <a:prstGeom prst="line">
            <a:avLst/>
          </a:prstGeom>
          <a:noFill/>
          <a:ln w="38100" algn="ctr">
            <a:solidFill>
              <a:schemeClr val="tx1"/>
            </a:solidFill>
            <a:round/>
            <a:headEnd/>
            <a:tailEnd/>
          </a:ln>
        </p:spPr>
      </p:cxnSp>
      <p:cxnSp>
        <p:nvCxnSpPr>
          <p:cNvPr id="87060" name="直接连接符 65"/>
          <p:cNvCxnSpPr>
            <a:cxnSpLocks noChangeShapeType="1"/>
          </p:cNvCxnSpPr>
          <p:nvPr/>
        </p:nvCxnSpPr>
        <p:spPr bwMode="auto">
          <a:xfrm flipH="1">
            <a:off x="1800225" y="2582863"/>
            <a:ext cx="173038" cy="0"/>
          </a:xfrm>
          <a:prstGeom prst="line">
            <a:avLst/>
          </a:prstGeom>
          <a:noFill/>
          <a:ln w="38100" algn="ctr">
            <a:solidFill>
              <a:schemeClr val="tx1"/>
            </a:solidFill>
            <a:round/>
            <a:headEnd/>
            <a:tailEnd/>
          </a:ln>
        </p:spPr>
      </p:cxnSp>
      <p:cxnSp>
        <p:nvCxnSpPr>
          <p:cNvPr id="87061" name="直接连接符 66"/>
          <p:cNvCxnSpPr>
            <a:cxnSpLocks noChangeShapeType="1"/>
          </p:cNvCxnSpPr>
          <p:nvPr/>
        </p:nvCxnSpPr>
        <p:spPr bwMode="auto">
          <a:xfrm flipH="1">
            <a:off x="1785938" y="4760913"/>
            <a:ext cx="173037" cy="0"/>
          </a:xfrm>
          <a:prstGeom prst="line">
            <a:avLst/>
          </a:prstGeom>
          <a:noFill/>
          <a:ln w="38100" algn="ctr">
            <a:solidFill>
              <a:schemeClr val="tx1"/>
            </a:solidFill>
            <a:round/>
            <a:headEnd/>
            <a:tailEnd/>
          </a:ln>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学习的对偶算法</a:t>
            </a:r>
            <a:endParaRPr lang="zh-CN" altLang="en-US" dirty="0"/>
          </a:p>
        </p:txBody>
      </p:sp>
      <p:sp>
        <p:nvSpPr>
          <p:cNvPr id="20485" name="内容占位符 2"/>
          <p:cNvSpPr>
            <a:spLocks noGrp="1"/>
          </p:cNvSpPr>
          <p:nvPr>
            <p:ph idx="1"/>
          </p:nvPr>
        </p:nvSpPr>
        <p:spPr>
          <a:xfrm>
            <a:off x="685800" y="1639615"/>
            <a:ext cx="7772400" cy="4456386"/>
          </a:xfrm>
        </p:spPr>
        <p:txBody>
          <a:bodyPr/>
          <a:lstStyle/>
          <a:p>
            <a:r>
              <a:rPr lang="zh-CN" altLang="en-US" sz="3200" b="1" dirty="0" smtClean="0"/>
              <a:t>原始问题：</a:t>
            </a:r>
            <a:endParaRPr lang="en-US" altLang="zh-CN" sz="3200" b="1" dirty="0" smtClean="0"/>
          </a:p>
          <a:p>
            <a:endParaRPr lang="en-US" altLang="zh-CN" sz="3200" b="1" dirty="0" smtClean="0"/>
          </a:p>
          <a:p>
            <a:endParaRPr lang="en-US" altLang="zh-CN" sz="3200" b="1" dirty="0" smtClean="0"/>
          </a:p>
          <a:p>
            <a:endParaRPr lang="en-US" altLang="zh-CN" sz="3200" b="1" dirty="0" smtClean="0"/>
          </a:p>
          <a:p>
            <a:r>
              <a:rPr lang="zh-CN" altLang="en-US" sz="3200" b="1" dirty="0" smtClean="0"/>
              <a:t>定义拉格朗日函数</a:t>
            </a:r>
            <a:r>
              <a:rPr lang="zh-CN" altLang="en-US" dirty="0" smtClean="0"/>
              <a:t>：</a:t>
            </a:r>
          </a:p>
        </p:txBody>
      </p:sp>
      <p:sp>
        <p:nvSpPr>
          <p:cNvPr id="20486" name="灯片编号占位符 3"/>
          <p:cNvSpPr>
            <a:spLocks noGrp="1"/>
          </p:cNvSpPr>
          <p:nvPr>
            <p:ph type="sldNum" sz="quarter" idx="12"/>
          </p:nvPr>
        </p:nvSpPr>
        <p:spPr>
          <a:noFill/>
        </p:spPr>
        <p:txBody>
          <a:bodyPr/>
          <a:lstStyle/>
          <a:p>
            <a:fld id="{C6AB7A8A-36FD-4A37-841F-0A1946F753A2}" type="slidenum">
              <a:rPr lang="en-US" altLang="zh-CN" smtClean="0">
                <a:ea typeface="黑体" pitchFamily="49" charset="-122"/>
              </a:rPr>
              <a:pPr/>
              <a:t>38</a:t>
            </a:fld>
            <a:endParaRPr lang="en-US" altLang="zh-CN" smtClean="0">
              <a:ea typeface="黑体" pitchFamily="49" charset="-122"/>
            </a:endParaRPr>
          </a:p>
        </p:txBody>
      </p:sp>
      <p:graphicFrame>
        <p:nvGraphicFramePr>
          <p:cNvPr id="20482" name="Object 2" descr="羊皮纸"/>
          <p:cNvGraphicFramePr>
            <a:graphicFrameLocks noChangeAspect="1"/>
          </p:cNvGraphicFramePr>
          <p:nvPr/>
        </p:nvGraphicFramePr>
        <p:xfrm>
          <a:off x="1004888" y="4614583"/>
          <a:ext cx="7839075" cy="1612900"/>
        </p:xfrm>
        <a:graphic>
          <a:graphicData uri="http://schemas.openxmlformats.org/presentationml/2006/ole">
            <p:oleObj spid="_x0000_s398338" name="公式" r:id="rId3" imgW="3340080" imgH="685800" progId="Equation.3">
              <p:embed/>
            </p:oleObj>
          </a:graphicData>
        </a:graphic>
      </p:graphicFrame>
      <p:graphicFrame>
        <p:nvGraphicFramePr>
          <p:cNvPr id="20483" name="Object 2" descr="羊皮纸"/>
          <p:cNvGraphicFramePr>
            <a:graphicFrameLocks noChangeAspect="1"/>
          </p:cNvGraphicFramePr>
          <p:nvPr/>
        </p:nvGraphicFramePr>
        <p:xfrm>
          <a:off x="1114425" y="2181927"/>
          <a:ext cx="5707063" cy="1625600"/>
        </p:xfrm>
        <a:graphic>
          <a:graphicData uri="http://schemas.openxmlformats.org/presentationml/2006/ole">
            <p:oleObj spid="_x0000_s398339" name="公式" r:id="rId4" imgW="2234880" imgH="634680"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内容占位符 2"/>
          <p:cNvSpPr>
            <a:spLocks noGrp="1"/>
          </p:cNvSpPr>
          <p:nvPr>
            <p:ph idx="1"/>
          </p:nvPr>
        </p:nvSpPr>
        <p:spPr>
          <a:xfrm>
            <a:off x="685800" y="774700"/>
            <a:ext cx="7772400" cy="5321300"/>
          </a:xfrm>
        </p:spPr>
        <p:txBody>
          <a:bodyPr>
            <a:normAutofit/>
          </a:bodyPr>
          <a:lstStyle/>
          <a:p>
            <a:r>
              <a:rPr lang="zh-CN" altLang="en-US" sz="3200" b="1" dirty="0" smtClean="0"/>
              <a:t>根据拉格朗日对偶性，原始问题的对偶问题为极大极小问题：</a:t>
            </a:r>
            <a:endParaRPr lang="en-US" altLang="zh-CN" sz="3200" b="1" dirty="0" smtClean="0"/>
          </a:p>
          <a:p>
            <a:endParaRPr lang="en-US" altLang="zh-CN" sz="3200" b="1" dirty="0" smtClean="0"/>
          </a:p>
          <a:p>
            <a:endParaRPr lang="en-US" altLang="zh-CN" sz="3200" b="1" dirty="0" smtClean="0"/>
          </a:p>
          <a:p>
            <a:r>
              <a:rPr lang="zh-CN" altLang="en-US" sz="3200" b="1" dirty="0" smtClean="0"/>
              <a:t>对</a:t>
            </a:r>
            <a:r>
              <a:rPr lang="en-US" altLang="zh-CN" sz="3200" b="1" i="1" dirty="0" err="1" smtClean="0"/>
              <a:t>w,b</a:t>
            </a:r>
            <a:r>
              <a:rPr lang="zh-CN" altLang="en-US" sz="3200" b="1" dirty="0" smtClean="0"/>
              <a:t>求偏导令其为</a:t>
            </a:r>
            <a:r>
              <a:rPr lang="en-US" altLang="zh-CN" sz="3200" b="1" dirty="0" smtClean="0"/>
              <a:t>0</a:t>
            </a:r>
            <a:r>
              <a:rPr lang="zh-CN" altLang="en-US" sz="3200" b="1" dirty="0" smtClean="0"/>
              <a:t>求解并代入，得到对偶问题：</a:t>
            </a:r>
          </a:p>
        </p:txBody>
      </p:sp>
      <p:sp>
        <p:nvSpPr>
          <p:cNvPr id="21509" name="灯片编号占位符 3"/>
          <p:cNvSpPr>
            <a:spLocks noGrp="1"/>
          </p:cNvSpPr>
          <p:nvPr>
            <p:ph type="sldNum" sz="quarter" idx="12"/>
          </p:nvPr>
        </p:nvSpPr>
        <p:spPr>
          <a:noFill/>
        </p:spPr>
        <p:txBody>
          <a:bodyPr/>
          <a:lstStyle/>
          <a:p>
            <a:fld id="{73D20A1B-F092-448E-A5FF-2FF8D7AFF2A1}" type="slidenum">
              <a:rPr lang="en-US" altLang="zh-CN" smtClean="0">
                <a:ea typeface="黑体" pitchFamily="49" charset="-122"/>
              </a:rPr>
              <a:pPr/>
              <a:t>39</a:t>
            </a:fld>
            <a:endParaRPr lang="en-US" altLang="zh-CN" smtClean="0">
              <a:ea typeface="黑体" pitchFamily="49" charset="-122"/>
            </a:endParaRPr>
          </a:p>
        </p:txBody>
      </p:sp>
      <p:graphicFrame>
        <p:nvGraphicFramePr>
          <p:cNvPr id="21506" name="Object 2" descr="羊皮纸"/>
          <p:cNvGraphicFramePr>
            <a:graphicFrameLocks noChangeAspect="1"/>
          </p:cNvGraphicFramePr>
          <p:nvPr/>
        </p:nvGraphicFramePr>
        <p:xfrm>
          <a:off x="1714500" y="2005013"/>
          <a:ext cx="3144838" cy="747712"/>
        </p:xfrm>
        <a:graphic>
          <a:graphicData uri="http://schemas.openxmlformats.org/presentationml/2006/ole">
            <p:oleObj spid="_x0000_s399362" name="公式" r:id="rId3" imgW="1231560" imgH="291960" progId="Equation.3">
              <p:embed/>
            </p:oleObj>
          </a:graphicData>
        </a:graphic>
      </p:graphicFrame>
      <p:graphicFrame>
        <p:nvGraphicFramePr>
          <p:cNvPr id="21507" name="Object 2" descr="羊皮纸"/>
          <p:cNvGraphicFramePr>
            <a:graphicFrameLocks noChangeAspect="1"/>
          </p:cNvGraphicFramePr>
          <p:nvPr/>
        </p:nvGraphicFramePr>
        <p:xfrm>
          <a:off x="1590675" y="4216400"/>
          <a:ext cx="5997575" cy="2276475"/>
        </p:xfrm>
        <a:graphic>
          <a:graphicData uri="http://schemas.openxmlformats.org/presentationml/2006/ole">
            <p:oleObj spid="_x0000_s399363" name="公式" r:id="rId4" imgW="2349360" imgH="88884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p:spPr>
        <p:txBody>
          <a:bodyPr/>
          <a:lstStyle/>
          <a:p>
            <a:fld id="{AFA91C05-199B-4A51-9810-17A3F9C78658}" type="slidenum">
              <a:rPr lang="en-US" altLang="zh-CN" smtClean="0">
                <a:ea typeface="黑体" pitchFamily="49" charset="-122"/>
              </a:rPr>
              <a:pPr/>
              <a:t>4</a:t>
            </a:fld>
            <a:endParaRPr lang="en-US" altLang="zh-CN" smtClean="0">
              <a:ea typeface="黑体" pitchFamily="49" charset="-122"/>
            </a:endParaRPr>
          </a:p>
        </p:txBody>
      </p:sp>
      <p:sp>
        <p:nvSpPr>
          <p:cNvPr id="72707" name="TextBox 6"/>
          <p:cNvSpPr txBox="1">
            <a:spLocks noChangeArrowheads="1"/>
          </p:cNvSpPr>
          <p:nvPr/>
        </p:nvSpPr>
        <p:spPr bwMode="auto">
          <a:xfrm>
            <a:off x="798513" y="1393825"/>
            <a:ext cx="2105025" cy="708025"/>
          </a:xfrm>
          <a:prstGeom prst="rect">
            <a:avLst/>
          </a:prstGeom>
          <a:noFill/>
          <a:ln w="28575">
            <a:solidFill>
              <a:schemeClr val="tx1"/>
            </a:solidFill>
            <a:miter lim="800000"/>
            <a:headEnd/>
            <a:tailEnd/>
          </a:ln>
        </p:spPr>
        <p:txBody>
          <a:bodyPr>
            <a:spAutoFit/>
          </a:bodyPr>
          <a:lstStyle/>
          <a:p>
            <a:r>
              <a:rPr lang="zh-CN" altLang="en-US" sz="2000" b="1" dirty="0"/>
              <a:t>训练集</a:t>
            </a:r>
            <a:r>
              <a:rPr lang="en-US" altLang="zh-CN" sz="2000" b="1" dirty="0"/>
              <a:t>D {(x</a:t>
            </a:r>
            <a:r>
              <a:rPr lang="en-US" altLang="zh-CN" sz="2000" b="1" baseline="-25000" dirty="0"/>
              <a:t>1</a:t>
            </a:r>
            <a:r>
              <a:rPr lang="en-US" altLang="zh-CN" sz="2000" b="1" dirty="0"/>
              <a:t>,y</a:t>
            </a:r>
            <a:r>
              <a:rPr lang="en-US" altLang="zh-CN" sz="2000" b="1" baseline="-25000" dirty="0"/>
              <a:t>1</a:t>
            </a:r>
            <a:r>
              <a:rPr lang="en-US" altLang="zh-CN" sz="2000" b="1" dirty="0"/>
              <a:t>),…,(</a:t>
            </a:r>
            <a:r>
              <a:rPr lang="en-US" altLang="zh-CN" sz="2000" b="1" dirty="0" err="1"/>
              <a:t>x</a:t>
            </a:r>
            <a:r>
              <a:rPr lang="en-US" altLang="zh-CN" sz="2000" b="1" baseline="-25000" dirty="0" err="1"/>
              <a:t>n</a:t>
            </a:r>
            <a:r>
              <a:rPr lang="en-US" altLang="zh-CN" sz="2000" b="1" dirty="0" err="1"/>
              <a:t>,y</a:t>
            </a:r>
            <a:r>
              <a:rPr lang="en-US" altLang="zh-CN" sz="2000" b="1" baseline="-25000" dirty="0" err="1"/>
              <a:t>n</a:t>
            </a:r>
            <a:r>
              <a:rPr lang="en-US" altLang="zh-CN" sz="2000" b="1" dirty="0"/>
              <a:t>)}</a:t>
            </a:r>
            <a:endParaRPr lang="zh-CN" altLang="en-US" sz="2000" b="1" dirty="0"/>
          </a:p>
        </p:txBody>
      </p:sp>
      <p:sp>
        <p:nvSpPr>
          <p:cNvPr id="72708" name="TextBox 8"/>
          <p:cNvSpPr txBox="1">
            <a:spLocks noChangeArrowheads="1"/>
          </p:cNvSpPr>
          <p:nvPr/>
        </p:nvSpPr>
        <p:spPr bwMode="auto">
          <a:xfrm>
            <a:off x="6372225" y="1379538"/>
            <a:ext cx="2089150" cy="706437"/>
          </a:xfrm>
          <a:prstGeom prst="rect">
            <a:avLst/>
          </a:prstGeom>
          <a:noFill/>
          <a:ln w="28575">
            <a:solidFill>
              <a:schemeClr val="tx1"/>
            </a:solidFill>
            <a:miter lim="800000"/>
            <a:headEnd/>
            <a:tailEnd/>
          </a:ln>
        </p:spPr>
        <p:txBody>
          <a:bodyPr>
            <a:spAutoFit/>
          </a:bodyPr>
          <a:lstStyle/>
          <a:p>
            <a:r>
              <a:rPr lang="zh-CN" altLang="en-US" sz="2000" b="1"/>
              <a:t>学到的目标函数</a:t>
            </a:r>
            <a:endParaRPr lang="en-US" altLang="zh-CN" sz="2000" b="1"/>
          </a:p>
          <a:p>
            <a:pPr algn="ctr"/>
            <a:r>
              <a:rPr lang="en-US" altLang="zh-CN" sz="2000" b="1"/>
              <a:t>    g </a:t>
            </a:r>
            <a:r>
              <a:rPr lang="zh-CN" altLang="en-US" sz="2000" b="1"/>
              <a:t>≈ </a:t>
            </a:r>
            <a:r>
              <a:rPr lang="en-US" altLang="zh-CN" sz="2000" b="1"/>
              <a:t>f</a:t>
            </a:r>
            <a:endParaRPr lang="zh-CN" altLang="en-US" sz="2000" b="1"/>
          </a:p>
        </p:txBody>
      </p:sp>
      <p:sp>
        <p:nvSpPr>
          <p:cNvPr id="72709" name="椭圆 9"/>
          <p:cNvSpPr>
            <a:spLocks noChangeArrowheads="1"/>
          </p:cNvSpPr>
          <p:nvPr/>
        </p:nvSpPr>
        <p:spPr bwMode="auto">
          <a:xfrm>
            <a:off x="3759200" y="1292225"/>
            <a:ext cx="1770063" cy="914400"/>
          </a:xfrm>
          <a:prstGeom prst="ellipse">
            <a:avLst/>
          </a:prstGeom>
          <a:noFill/>
          <a:ln w="28575" algn="ctr">
            <a:solidFill>
              <a:schemeClr val="tx1"/>
            </a:solidFill>
            <a:round/>
            <a:headEnd/>
            <a:tailEnd type="triangle" w="med" len="med"/>
          </a:ln>
        </p:spPr>
        <p:txBody>
          <a:bodyPr wrap="none"/>
          <a:lstStyle/>
          <a:p>
            <a:pPr algn="ctr"/>
            <a:r>
              <a:rPr lang="zh-CN" altLang="en-US" sz="2000" b="1"/>
              <a:t>学习算法</a:t>
            </a:r>
            <a:endParaRPr lang="en-US" altLang="zh-CN" sz="2000" b="1"/>
          </a:p>
          <a:p>
            <a:pPr algn="ctr"/>
            <a:r>
              <a:rPr lang="en-US" altLang="zh-CN" sz="2000" b="1"/>
              <a:t>A</a:t>
            </a:r>
            <a:endParaRPr lang="zh-CN" altLang="en-US" sz="2000" b="1"/>
          </a:p>
        </p:txBody>
      </p:sp>
      <p:sp>
        <p:nvSpPr>
          <p:cNvPr id="72710" name="椭圆 10"/>
          <p:cNvSpPr>
            <a:spLocks noChangeArrowheads="1"/>
          </p:cNvSpPr>
          <p:nvPr/>
        </p:nvSpPr>
        <p:spPr bwMode="auto">
          <a:xfrm>
            <a:off x="3759200" y="3381375"/>
            <a:ext cx="1770063" cy="914400"/>
          </a:xfrm>
          <a:prstGeom prst="ellipse">
            <a:avLst/>
          </a:prstGeom>
          <a:noFill/>
          <a:ln w="28575" algn="ctr">
            <a:solidFill>
              <a:schemeClr val="tx1"/>
            </a:solidFill>
            <a:round/>
            <a:headEnd/>
            <a:tailEnd type="triangle" w="med" len="med"/>
          </a:ln>
        </p:spPr>
        <p:txBody>
          <a:bodyPr wrap="none"/>
          <a:lstStyle/>
          <a:p>
            <a:pPr algn="ctr"/>
            <a:r>
              <a:rPr lang="zh-CN" altLang="en-US" sz="2000" b="1"/>
              <a:t>假设空间</a:t>
            </a:r>
            <a:endParaRPr lang="en-US" altLang="zh-CN" sz="2000" b="1"/>
          </a:p>
          <a:p>
            <a:pPr algn="ctr"/>
            <a:r>
              <a:rPr lang="en-US" altLang="zh-CN" sz="2000" b="1"/>
              <a:t>H</a:t>
            </a:r>
            <a:endParaRPr lang="zh-CN" altLang="en-US" sz="2000" b="1"/>
          </a:p>
        </p:txBody>
      </p:sp>
      <p:cxnSp>
        <p:nvCxnSpPr>
          <p:cNvPr id="72711" name="直接箭头连接符 12"/>
          <p:cNvCxnSpPr>
            <a:cxnSpLocks noChangeShapeType="1"/>
            <a:stCxn id="72707" idx="3"/>
            <a:endCxn id="72709" idx="2"/>
          </p:cNvCxnSpPr>
          <p:nvPr/>
        </p:nvCxnSpPr>
        <p:spPr bwMode="auto">
          <a:xfrm>
            <a:off x="2903538" y="1747838"/>
            <a:ext cx="855662" cy="1587"/>
          </a:xfrm>
          <a:prstGeom prst="straightConnector1">
            <a:avLst/>
          </a:prstGeom>
          <a:noFill/>
          <a:ln w="28575" algn="ctr">
            <a:solidFill>
              <a:schemeClr val="tx1"/>
            </a:solidFill>
            <a:round/>
            <a:headEnd/>
            <a:tailEnd type="arrow" w="med" len="med"/>
          </a:ln>
        </p:spPr>
      </p:cxnSp>
      <p:cxnSp>
        <p:nvCxnSpPr>
          <p:cNvPr id="72712" name="直接箭头连接符 17"/>
          <p:cNvCxnSpPr>
            <a:cxnSpLocks noChangeShapeType="1"/>
          </p:cNvCxnSpPr>
          <p:nvPr/>
        </p:nvCxnSpPr>
        <p:spPr bwMode="auto">
          <a:xfrm>
            <a:off x="5545138" y="1747838"/>
            <a:ext cx="855662" cy="1587"/>
          </a:xfrm>
          <a:prstGeom prst="straightConnector1">
            <a:avLst/>
          </a:prstGeom>
          <a:noFill/>
          <a:ln w="28575" algn="ctr">
            <a:solidFill>
              <a:schemeClr val="tx1"/>
            </a:solidFill>
            <a:round/>
            <a:headEnd/>
            <a:tailEnd type="arrow" w="med" len="med"/>
          </a:ln>
        </p:spPr>
      </p:cxnSp>
      <p:cxnSp>
        <p:nvCxnSpPr>
          <p:cNvPr id="72713" name="直接箭头连接符 18"/>
          <p:cNvCxnSpPr>
            <a:cxnSpLocks noChangeShapeType="1"/>
            <a:stCxn id="72710" idx="0"/>
            <a:endCxn id="72709" idx="4"/>
          </p:cNvCxnSpPr>
          <p:nvPr/>
        </p:nvCxnSpPr>
        <p:spPr bwMode="auto">
          <a:xfrm flipH="1" flipV="1">
            <a:off x="4645025" y="2206625"/>
            <a:ext cx="0" cy="1174750"/>
          </a:xfrm>
          <a:prstGeom prst="straightConnector1">
            <a:avLst/>
          </a:prstGeom>
          <a:noFill/>
          <a:ln w="28575" algn="ctr">
            <a:solidFill>
              <a:schemeClr val="tx1"/>
            </a:solidFill>
            <a:round/>
            <a:headEnd/>
            <a:tailEnd type="arrow" w="med" len="med"/>
          </a:ln>
        </p:spPr>
      </p:cxnSp>
      <p:sp>
        <p:nvSpPr>
          <p:cNvPr id="72714" name="内容占位符 2"/>
          <p:cNvSpPr>
            <a:spLocks noGrp="1"/>
          </p:cNvSpPr>
          <p:nvPr>
            <p:ph idx="1"/>
          </p:nvPr>
        </p:nvSpPr>
        <p:spPr>
          <a:xfrm>
            <a:off x="685800" y="4919663"/>
            <a:ext cx="8058150" cy="1176337"/>
          </a:xfrm>
        </p:spPr>
        <p:txBody>
          <a:bodyPr>
            <a:normAutofit/>
          </a:bodyPr>
          <a:lstStyle/>
          <a:p>
            <a:r>
              <a:rPr lang="zh-CN" altLang="en-US" sz="2800" b="1" dirty="0" smtClean="0"/>
              <a:t>学习算法</a:t>
            </a:r>
            <a:r>
              <a:rPr lang="en-US" altLang="zh-CN" sz="2800" b="1" dirty="0" smtClean="0"/>
              <a:t>A</a:t>
            </a:r>
            <a:r>
              <a:rPr lang="zh-CN" altLang="en-US" sz="2800" b="1" dirty="0" smtClean="0"/>
              <a:t>根据训练集</a:t>
            </a:r>
            <a:r>
              <a:rPr lang="en-US" altLang="zh-CN" sz="2800" b="1" dirty="0" smtClean="0"/>
              <a:t>D</a:t>
            </a:r>
            <a:r>
              <a:rPr lang="zh-CN" altLang="en-US" sz="2800" b="1" dirty="0" smtClean="0"/>
              <a:t>从假设空间</a:t>
            </a:r>
            <a:r>
              <a:rPr lang="en-US" altLang="zh-CN" sz="2800" b="1" dirty="0" smtClean="0"/>
              <a:t>H</a:t>
            </a:r>
            <a:r>
              <a:rPr lang="zh-CN" altLang="en-US" sz="2800" b="1" dirty="0" smtClean="0"/>
              <a:t>中选择一个最好的</a:t>
            </a:r>
            <a:r>
              <a:rPr lang="en-US" altLang="zh-CN" sz="2800" b="1" dirty="0" smtClean="0"/>
              <a:t>g</a:t>
            </a:r>
            <a:r>
              <a:rPr lang="zh-CN" altLang="en-US" sz="2800" b="1" dirty="0" smtClean="0"/>
              <a:t>≈</a:t>
            </a:r>
            <a:r>
              <a:rPr lang="en-US" altLang="zh-CN" sz="2800" b="1" dirty="0" smtClean="0"/>
              <a:t>f</a:t>
            </a:r>
            <a:endParaRPr lang="zh-CN" altLang="en-US" sz="2800" b="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685800" y="1317625"/>
            <a:ext cx="7772400" cy="4778375"/>
          </a:xfrm>
        </p:spPr>
        <p:txBody>
          <a:bodyPr>
            <a:normAutofit/>
          </a:bodyPr>
          <a:lstStyle/>
          <a:p>
            <a:r>
              <a:rPr lang="zh-CN" altLang="en-US" sz="3200" b="1" dirty="0" smtClean="0"/>
              <a:t>目标函数由求极大转换成求极小，得到等价的对偶问题：</a:t>
            </a:r>
          </a:p>
        </p:txBody>
      </p:sp>
      <p:sp>
        <p:nvSpPr>
          <p:cNvPr id="22532" name="灯片编号占位符 3"/>
          <p:cNvSpPr>
            <a:spLocks noGrp="1"/>
          </p:cNvSpPr>
          <p:nvPr>
            <p:ph type="sldNum" sz="quarter" idx="12"/>
          </p:nvPr>
        </p:nvSpPr>
        <p:spPr>
          <a:noFill/>
        </p:spPr>
        <p:txBody>
          <a:bodyPr/>
          <a:lstStyle/>
          <a:p>
            <a:fld id="{0B21DF29-4F7F-4F14-A15B-B9941DCF56C3}" type="slidenum">
              <a:rPr lang="en-US" altLang="zh-CN" smtClean="0">
                <a:ea typeface="黑体" pitchFamily="49" charset="-122"/>
              </a:rPr>
              <a:pPr/>
              <a:t>40</a:t>
            </a:fld>
            <a:endParaRPr lang="en-US" altLang="zh-CN" smtClean="0">
              <a:ea typeface="黑体" pitchFamily="49" charset="-122"/>
            </a:endParaRPr>
          </a:p>
        </p:txBody>
      </p:sp>
      <p:graphicFrame>
        <p:nvGraphicFramePr>
          <p:cNvPr id="22530" name="Object 2" descr="羊皮纸"/>
          <p:cNvGraphicFramePr>
            <a:graphicFrameLocks noChangeAspect="1"/>
          </p:cNvGraphicFramePr>
          <p:nvPr/>
        </p:nvGraphicFramePr>
        <p:xfrm>
          <a:off x="1423988" y="2760663"/>
          <a:ext cx="5738812" cy="2894012"/>
        </p:xfrm>
        <a:graphic>
          <a:graphicData uri="http://schemas.openxmlformats.org/presentationml/2006/ole">
            <p:oleObj spid="_x0000_s400386" name="公式" r:id="rId3" imgW="2247840" imgH="1130040"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灯片编号占位符 3"/>
          <p:cNvSpPr>
            <a:spLocks noGrp="1"/>
          </p:cNvSpPr>
          <p:nvPr>
            <p:ph type="sldNum" sz="quarter" idx="12"/>
          </p:nvPr>
        </p:nvSpPr>
        <p:spPr>
          <a:noFill/>
        </p:spPr>
        <p:txBody>
          <a:bodyPr/>
          <a:lstStyle/>
          <a:p>
            <a:fld id="{69DF8EEC-E868-46AF-A0E4-FD3D6AE91CDB}" type="slidenum">
              <a:rPr lang="en-US" altLang="zh-CN" smtClean="0">
                <a:ea typeface="黑体" pitchFamily="49" charset="-122"/>
              </a:rPr>
              <a:pPr/>
              <a:t>41</a:t>
            </a:fld>
            <a:endParaRPr lang="en-US" altLang="zh-CN" smtClean="0">
              <a:ea typeface="黑体" pitchFamily="49" charset="-122"/>
            </a:endParaRPr>
          </a:p>
        </p:txBody>
      </p:sp>
      <p:graphicFrame>
        <p:nvGraphicFramePr>
          <p:cNvPr id="23554" name="Object 2" descr="羊皮纸"/>
          <p:cNvGraphicFramePr>
            <a:graphicFrameLocks noChangeAspect="1"/>
          </p:cNvGraphicFramePr>
          <p:nvPr/>
        </p:nvGraphicFramePr>
        <p:xfrm>
          <a:off x="461963" y="1274763"/>
          <a:ext cx="8364537" cy="4160837"/>
        </p:xfrm>
        <a:graphic>
          <a:graphicData uri="http://schemas.openxmlformats.org/presentationml/2006/ole">
            <p:oleObj spid="_x0000_s401410" name="公式" r:id="rId3" imgW="3276360" imgH="1625400" progId="Equation.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灯片编号占位符 3"/>
          <p:cNvSpPr>
            <a:spLocks noGrp="1"/>
          </p:cNvSpPr>
          <p:nvPr>
            <p:ph type="sldNum" sz="quarter" idx="12"/>
          </p:nvPr>
        </p:nvSpPr>
        <p:spPr>
          <a:noFill/>
        </p:spPr>
        <p:txBody>
          <a:bodyPr/>
          <a:lstStyle/>
          <a:p>
            <a:fld id="{2B8AF9C0-A77C-462C-AAA5-BB2E532E2F76}" type="slidenum">
              <a:rPr lang="en-US" altLang="zh-CN" smtClean="0">
                <a:ea typeface="黑体" pitchFamily="49" charset="-122"/>
              </a:rPr>
              <a:pPr/>
              <a:t>42</a:t>
            </a:fld>
            <a:endParaRPr lang="en-US" altLang="zh-CN" smtClean="0">
              <a:ea typeface="黑体" pitchFamily="49" charset="-122"/>
            </a:endParaRPr>
          </a:p>
        </p:txBody>
      </p:sp>
      <p:graphicFrame>
        <p:nvGraphicFramePr>
          <p:cNvPr id="24578" name="Object 2" descr="羊皮纸"/>
          <p:cNvGraphicFramePr>
            <a:graphicFrameLocks noChangeAspect="1"/>
          </p:cNvGraphicFramePr>
          <p:nvPr/>
        </p:nvGraphicFramePr>
        <p:xfrm>
          <a:off x="158750" y="395288"/>
          <a:ext cx="8267700" cy="5986462"/>
        </p:xfrm>
        <a:graphic>
          <a:graphicData uri="http://schemas.openxmlformats.org/presentationml/2006/ole">
            <p:oleObj spid="_x0000_s402434" name="公式" r:id="rId3" imgW="3238200" imgH="233676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685800" y="868363"/>
            <a:ext cx="7772400" cy="5227637"/>
          </a:xfrm>
        </p:spPr>
        <p:txBody>
          <a:bodyPr/>
          <a:lstStyle/>
          <a:p>
            <a:r>
              <a:rPr lang="zh-CN" altLang="en-US" sz="3200" b="1" dirty="0" smtClean="0"/>
              <a:t>因此线性可分支持向量机就是求解如下的优化问题：</a:t>
            </a:r>
            <a:endParaRPr lang="en-US" altLang="zh-CN" sz="3200" b="1" dirty="0" smtClean="0"/>
          </a:p>
          <a:p>
            <a:endParaRPr lang="en-US" altLang="zh-CN" sz="3200" b="1"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p:txBody>
      </p:sp>
      <p:sp>
        <p:nvSpPr>
          <p:cNvPr id="25604" name="灯片编号占位符 3"/>
          <p:cNvSpPr>
            <a:spLocks noGrp="1"/>
          </p:cNvSpPr>
          <p:nvPr>
            <p:ph type="sldNum" sz="quarter" idx="12"/>
          </p:nvPr>
        </p:nvSpPr>
        <p:spPr>
          <a:noFill/>
        </p:spPr>
        <p:txBody>
          <a:bodyPr/>
          <a:lstStyle/>
          <a:p>
            <a:fld id="{E045A578-6D10-4AA8-8790-8CBE1E66D92B}" type="slidenum">
              <a:rPr lang="en-US" altLang="zh-CN" smtClean="0">
                <a:ea typeface="黑体" pitchFamily="49" charset="-122"/>
              </a:rPr>
              <a:pPr/>
              <a:t>43</a:t>
            </a:fld>
            <a:endParaRPr lang="en-US" altLang="zh-CN" smtClean="0">
              <a:ea typeface="黑体" pitchFamily="49" charset="-122"/>
            </a:endParaRPr>
          </a:p>
        </p:txBody>
      </p:sp>
      <p:graphicFrame>
        <p:nvGraphicFramePr>
          <p:cNvPr id="25602" name="Object 2" descr="羊皮纸"/>
          <p:cNvGraphicFramePr>
            <a:graphicFrameLocks noChangeAspect="1"/>
          </p:cNvGraphicFramePr>
          <p:nvPr/>
        </p:nvGraphicFramePr>
        <p:xfrm>
          <a:off x="1455738" y="2295525"/>
          <a:ext cx="5738812" cy="2894013"/>
        </p:xfrm>
        <a:graphic>
          <a:graphicData uri="http://schemas.openxmlformats.org/presentationml/2006/ole">
            <p:oleObj spid="_x0000_s403458" name="公式" r:id="rId3" imgW="2247840" imgH="113004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685800" y="573088"/>
            <a:ext cx="7772400" cy="5522912"/>
          </a:xfrm>
        </p:spPr>
        <p:txBody>
          <a:bodyPr/>
          <a:lstStyle/>
          <a:p>
            <a:r>
              <a:rPr lang="zh-CN" altLang="en-US" sz="3200" b="1" dirty="0" smtClean="0"/>
              <a:t>例：设正例：</a:t>
            </a:r>
            <a:r>
              <a:rPr lang="en-US" altLang="zh-CN" sz="3200" b="1" dirty="0" smtClean="0"/>
              <a:t>x</a:t>
            </a:r>
            <a:r>
              <a:rPr lang="en-US" altLang="zh-CN" sz="3200" b="1" baseline="-25000" dirty="0" smtClean="0"/>
              <a:t>1</a:t>
            </a:r>
            <a:r>
              <a:rPr lang="en-US" altLang="zh-CN" sz="3200" b="1" dirty="0" smtClean="0"/>
              <a:t>=</a:t>
            </a:r>
            <a:r>
              <a:rPr lang="en-US" altLang="zh-CN" sz="3200" b="1" dirty="0" smtClean="0">
                <a:sym typeface="Wingdings" pitchFamily="2" charset="2"/>
              </a:rPr>
              <a:t>(3,3)</a:t>
            </a:r>
            <a:r>
              <a:rPr lang="en-US" altLang="zh-CN" sz="3200" b="1" baseline="30000" dirty="0" smtClean="0">
                <a:sym typeface="Wingdings" pitchFamily="2" charset="2"/>
              </a:rPr>
              <a:t>T</a:t>
            </a:r>
            <a:r>
              <a:rPr lang="en-US" altLang="zh-CN" sz="3200" b="1" dirty="0" smtClean="0">
                <a:sym typeface="Wingdings" pitchFamily="2" charset="2"/>
              </a:rPr>
              <a:t>, x</a:t>
            </a:r>
            <a:r>
              <a:rPr lang="en-US" altLang="zh-CN" sz="3200" b="1" baseline="-25000" dirty="0" smtClean="0">
                <a:sym typeface="Wingdings" pitchFamily="2" charset="2"/>
              </a:rPr>
              <a:t>2</a:t>
            </a:r>
            <a:r>
              <a:rPr lang="en-US" altLang="zh-CN" sz="3200" b="1" dirty="0" smtClean="0">
                <a:sym typeface="Wingdings" pitchFamily="2" charset="2"/>
              </a:rPr>
              <a:t>=(4,3)</a:t>
            </a:r>
            <a:r>
              <a:rPr lang="en-US" altLang="zh-CN" sz="3200" b="1" baseline="30000" dirty="0" smtClean="0">
                <a:sym typeface="Wingdings" pitchFamily="2" charset="2"/>
              </a:rPr>
              <a:t>T</a:t>
            </a:r>
            <a:r>
              <a:rPr lang="en-US" altLang="zh-CN" sz="3200" b="1" dirty="0" smtClean="0">
                <a:sym typeface="Wingdings" pitchFamily="2" charset="2"/>
              </a:rPr>
              <a:t>, </a:t>
            </a:r>
          </a:p>
          <a:p>
            <a:r>
              <a:rPr lang="en-US" altLang="zh-CN" sz="3200" b="1" dirty="0" smtClean="0">
                <a:sym typeface="Wingdings" pitchFamily="2" charset="2"/>
              </a:rPr>
              <a:t>         </a:t>
            </a:r>
            <a:r>
              <a:rPr lang="zh-CN" altLang="en-US" sz="3200" b="1" dirty="0" smtClean="0">
                <a:sym typeface="Wingdings" pitchFamily="2" charset="2"/>
              </a:rPr>
              <a:t>负例：</a:t>
            </a:r>
            <a:r>
              <a:rPr lang="en-US" altLang="zh-CN" sz="3200" b="1" dirty="0" smtClean="0">
                <a:sym typeface="Wingdings" pitchFamily="2" charset="2"/>
              </a:rPr>
              <a:t>x</a:t>
            </a:r>
            <a:r>
              <a:rPr lang="en-US" altLang="zh-CN" sz="3200" b="1" baseline="-25000" dirty="0" smtClean="0">
                <a:sym typeface="Wingdings" pitchFamily="2" charset="2"/>
              </a:rPr>
              <a:t>3</a:t>
            </a:r>
            <a:r>
              <a:rPr lang="en-US" altLang="zh-CN" sz="3200" b="1" dirty="0" smtClean="0">
                <a:sym typeface="Wingdings" pitchFamily="2" charset="2"/>
              </a:rPr>
              <a:t>=(1,1)</a:t>
            </a:r>
            <a:r>
              <a:rPr lang="zh-CN" altLang="en-US" sz="3200" b="1" dirty="0" smtClean="0">
                <a:sym typeface="Wingdings" pitchFamily="2" charset="2"/>
              </a:rPr>
              <a:t>，</a:t>
            </a:r>
            <a:endParaRPr lang="en-US" altLang="zh-CN" sz="3200" b="1" dirty="0" smtClean="0">
              <a:sym typeface="Wingdings" pitchFamily="2" charset="2"/>
            </a:endParaRPr>
          </a:p>
          <a:p>
            <a:r>
              <a:rPr lang="zh-CN" altLang="en-US" sz="3200" b="1" dirty="0" smtClean="0">
                <a:sym typeface="Wingdings" pitchFamily="2" charset="2"/>
              </a:rPr>
              <a:t>用对偶问题求线性可分支持向量机。</a:t>
            </a:r>
            <a:endParaRPr lang="zh-CN" altLang="en-US" b="1" baseline="30000" dirty="0" smtClean="0"/>
          </a:p>
          <a:p>
            <a:endParaRPr lang="zh-CN" altLang="en-US" dirty="0" smtClean="0"/>
          </a:p>
        </p:txBody>
      </p:sp>
      <p:sp>
        <p:nvSpPr>
          <p:cNvPr id="26628" name="灯片编号占位符 3"/>
          <p:cNvSpPr>
            <a:spLocks noGrp="1"/>
          </p:cNvSpPr>
          <p:nvPr>
            <p:ph type="sldNum" sz="quarter" idx="12"/>
          </p:nvPr>
        </p:nvSpPr>
        <p:spPr>
          <a:noFill/>
        </p:spPr>
        <p:txBody>
          <a:bodyPr/>
          <a:lstStyle/>
          <a:p>
            <a:fld id="{926AD721-8F0C-43FE-BD94-11D0689EEDB1}" type="slidenum">
              <a:rPr lang="en-US" altLang="zh-CN" smtClean="0">
                <a:ea typeface="黑体" pitchFamily="49" charset="-122"/>
              </a:rPr>
              <a:pPr/>
              <a:t>44</a:t>
            </a:fld>
            <a:endParaRPr lang="en-US" altLang="zh-CN" smtClean="0">
              <a:ea typeface="黑体" pitchFamily="49" charset="-122"/>
            </a:endParaRPr>
          </a:p>
        </p:txBody>
      </p:sp>
      <p:graphicFrame>
        <p:nvGraphicFramePr>
          <p:cNvPr id="26626" name="Object 2" descr="羊皮纸"/>
          <p:cNvGraphicFramePr>
            <a:graphicFrameLocks noChangeAspect="1"/>
          </p:cNvGraphicFramePr>
          <p:nvPr/>
        </p:nvGraphicFramePr>
        <p:xfrm>
          <a:off x="876300" y="2360224"/>
          <a:ext cx="7359650" cy="3967163"/>
        </p:xfrm>
        <a:graphic>
          <a:graphicData uri="http://schemas.openxmlformats.org/presentationml/2006/ole">
            <p:oleObj spid="_x0000_s404482" name="公式" r:id="rId3" imgW="2882880" imgH="154908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27652" name="内容占位符 2"/>
          <p:cNvSpPr>
            <a:spLocks noGrp="1"/>
          </p:cNvSpPr>
          <p:nvPr>
            <p:ph idx="1"/>
          </p:nvPr>
        </p:nvSpPr>
        <p:spPr/>
        <p:txBody>
          <a:bodyPr/>
          <a:lstStyle/>
          <a:p>
            <a:endParaRPr lang="zh-CN" altLang="en-US" smtClean="0"/>
          </a:p>
        </p:txBody>
      </p:sp>
      <p:sp>
        <p:nvSpPr>
          <p:cNvPr id="27653" name="灯片编号占位符 3"/>
          <p:cNvSpPr>
            <a:spLocks noGrp="1"/>
          </p:cNvSpPr>
          <p:nvPr>
            <p:ph type="sldNum" sz="quarter" idx="12"/>
          </p:nvPr>
        </p:nvSpPr>
        <p:spPr>
          <a:noFill/>
        </p:spPr>
        <p:txBody>
          <a:bodyPr/>
          <a:lstStyle/>
          <a:p>
            <a:fld id="{C1BF6BCC-7BE6-40BF-A5AD-18C24EC2AE43}" type="slidenum">
              <a:rPr lang="en-US" altLang="zh-CN" smtClean="0">
                <a:ea typeface="黑体" pitchFamily="49" charset="-122"/>
              </a:rPr>
              <a:pPr/>
              <a:t>45</a:t>
            </a:fld>
            <a:endParaRPr lang="en-US" altLang="zh-CN" smtClean="0">
              <a:ea typeface="黑体" pitchFamily="49" charset="-122"/>
            </a:endParaRPr>
          </a:p>
        </p:txBody>
      </p:sp>
      <p:graphicFrame>
        <p:nvGraphicFramePr>
          <p:cNvPr id="27650" name="Object 2" descr="羊皮纸"/>
          <p:cNvGraphicFramePr>
            <a:graphicFrameLocks noChangeAspect="1"/>
          </p:cNvGraphicFramePr>
          <p:nvPr/>
        </p:nvGraphicFramePr>
        <p:xfrm>
          <a:off x="865188" y="1401763"/>
          <a:ext cx="7102475" cy="4029075"/>
        </p:xfrm>
        <a:graphic>
          <a:graphicData uri="http://schemas.openxmlformats.org/presentationml/2006/ole">
            <p:oleObj spid="_x0000_s405506" name="公式" r:id="rId3" imgW="2781000" imgH="1574640" progId="Equation.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685800" y="620713"/>
            <a:ext cx="7772400" cy="5475287"/>
          </a:xfrm>
        </p:spPr>
        <p:txBody>
          <a:bodyPr/>
          <a:lstStyle/>
          <a:p>
            <a:endParaRPr lang="zh-CN" altLang="en-US" smtClean="0"/>
          </a:p>
        </p:txBody>
      </p:sp>
      <p:sp>
        <p:nvSpPr>
          <p:cNvPr id="28676" name="灯片编号占位符 3"/>
          <p:cNvSpPr>
            <a:spLocks noGrp="1"/>
          </p:cNvSpPr>
          <p:nvPr>
            <p:ph type="sldNum" sz="quarter" idx="12"/>
          </p:nvPr>
        </p:nvSpPr>
        <p:spPr>
          <a:noFill/>
        </p:spPr>
        <p:txBody>
          <a:bodyPr/>
          <a:lstStyle/>
          <a:p>
            <a:fld id="{E9DD78FB-F315-47C2-8F7D-E5E3B88BC3C0}" type="slidenum">
              <a:rPr lang="en-US" altLang="zh-CN" smtClean="0">
                <a:ea typeface="黑体" pitchFamily="49" charset="-122"/>
              </a:rPr>
              <a:pPr/>
              <a:t>46</a:t>
            </a:fld>
            <a:endParaRPr lang="en-US" altLang="zh-CN" smtClean="0">
              <a:ea typeface="黑体" pitchFamily="49" charset="-122"/>
            </a:endParaRPr>
          </a:p>
        </p:txBody>
      </p:sp>
      <p:graphicFrame>
        <p:nvGraphicFramePr>
          <p:cNvPr id="28674" name="Object 2" descr="羊皮纸"/>
          <p:cNvGraphicFramePr>
            <a:graphicFrameLocks noChangeAspect="1"/>
          </p:cNvGraphicFramePr>
          <p:nvPr/>
        </p:nvGraphicFramePr>
        <p:xfrm>
          <a:off x="977900" y="931863"/>
          <a:ext cx="6875463" cy="4970462"/>
        </p:xfrm>
        <a:graphic>
          <a:graphicData uri="http://schemas.openxmlformats.org/presentationml/2006/ole">
            <p:oleObj spid="_x0000_s406530" name="公式" r:id="rId3" imgW="2692080" imgH="1942920" progId="Equation.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29700" name="内容占位符 2"/>
          <p:cNvSpPr>
            <a:spLocks noGrp="1"/>
          </p:cNvSpPr>
          <p:nvPr>
            <p:ph idx="1"/>
          </p:nvPr>
        </p:nvSpPr>
        <p:spPr/>
        <p:txBody>
          <a:bodyPr/>
          <a:lstStyle/>
          <a:p>
            <a:endParaRPr lang="zh-CN" altLang="en-US" smtClean="0"/>
          </a:p>
        </p:txBody>
      </p:sp>
      <p:sp>
        <p:nvSpPr>
          <p:cNvPr id="29701" name="灯片编号占位符 3"/>
          <p:cNvSpPr>
            <a:spLocks noGrp="1"/>
          </p:cNvSpPr>
          <p:nvPr>
            <p:ph type="sldNum" sz="quarter" idx="12"/>
          </p:nvPr>
        </p:nvSpPr>
        <p:spPr>
          <a:noFill/>
        </p:spPr>
        <p:txBody>
          <a:bodyPr/>
          <a:lstStyle/>
          <a:p>
            <a:fld id="{897E5434-55B4-44B2-B599-45DDD17C01E3}" type="slidenum">
              <a:rPr lang="en-US" altLang="zh-CN" smtClean="0">
                <a:ea typeface="黑体" pitchFamily="49" charset="-122"/>
              </a:rPr>
              <a:pPr/>
              <a:t>47</a:t>
            </a:fld>
            <a:endParaRPr lang="en-US" altLang="zh-CN" smtClean="0">
              <a:ea typeface="黑体" pitchFamily="49" charset="-122"/>
            </a:endParaRPr>
          </a:p>
        </p:txBody>
      </p:sp>
      <p:graphicFrame>
        <p:nvGraphicFramePr>
          <p:cNvPr id="29698" name="Object 2" descr="羊皮纸"/>
          <p:cNvGraphicFramePr>
            <a:graphicFrameLocks noChangeAspect="1"/>
          </p:cNvGraphicFramePr>
          <p:nvPr/>
        </p:nvGraphicFramePr>
        <p:xfrm>
          <a:off x="677863" y="1144588"/>
          <a:ext cx="7880350" cy="4451350"/>
        </p:xfrm>
        <a:graphic>
          <a:graphicData uri="http://schemas.openxmlformats.org/presentationml/2006/ole">
            <p:oleObj spid="_x0000_s407554" name="公式" r:id="rId3" imgW="3085920" imgH="1739880" progId="Equation.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线性支持向量机</a:t>
            </a:r>
            <a:endParaRPr lang="zh-CN" altLang="en-US"/>
          </a:p>
        </p:txBody>
      </p:sp>
      <p:sp>
        <p:nvSpPr>
          <p:cNvPr id="88067" name="灯片编号占位符 3"/>
          <p:cNvSpPr>
            <a:spLocks noGrp="1"/>
          </p:cNvSpPr>
          <p:nvPr>
            <p:ph type="sldNum" sz="quarter" idx="12"/>
          </p:nvPr>
        </p:nvSpPr>
        <p:spPr>
          <a:xfrm>
            <a:off x="6553200" y="5740400"/>
            <a:ext cx="1905000" cy="457200"/>
          </a:xfrm>
          <a:noFill/>
        </p:spPr>
        <p:txBody>
          <a:bodyPr/>
          <a:lstStyle/>
          <a:p>
            <a:fld id="{3EA00B57-2868-47F0-A092-ED942DD5AD6C}" type="slidenum">
              <a:rPr lang="en-US" altLang="zh-CN" smtClean="0">
                <a:ea typeface="黑体" pitchFamily="49" charset="-122"/>
              </a:rPr>
              <a:pPr/>
              <a:t>48</a:t>
            </a:fld>
            <a:endParaRPr lang="en-US" altLang="zh-CN" smtClean="0">
              <a:ea typeface="黑体" pitchFamily="49" charset="-122"/>
            </a:endParaRPr>
          </a:p>
        </p:txBody>
      </p:sp>
      <p:cxnSp>
        <p:nvCxnSpPr>
          <p:cNvPr id="88068" name="直接箭头连接符 4"/>
          <p:cNvCxnSpPr>
            <a:cxnSpLocks noChangeShapeType="1"/>
          </p:cNvCxnSpPr>
          <p:nvPr/>
        </p:nvCxnSpPr>
        <p:spPr bwMode="auto">
          <a:xfrm flipV="1">
            <a:off x="1316038" y="5956300"/>
            <a:ext cx="6511925" cy="25400"/>
          </a:xfrm>
          <a:prstGeom prst="straightConnector1">
            <a:avLst/>
          </a:prstGeom>
          <a:noFill/>
          <a:ln w="38100" algn="ctr">
            <a:solidFill>
              <a:schemeClr val="tx1"/>
            </a:solidFill>
            <a:round/>
            <a:headEnd/>
            <a:tailEnd type="arrow" w="med" len="med"/>
          </a:ln>
        </p:spPr>
      </p:cxnSp>
      <p:cxnSp>
        <p:nvCxnSpPr>
          <p:cNvPr id="88069" name="直接箭头连接符 5"/>
          <p:cNvCxnSpPr>
            <a:cxnSpLocks noChangeShapeType="1"/>
          </p:cNvCxnSpPr>
          <p:nvPr/>
        </p:nvCxnSpPr>
        <p:spPr bwMode="auto">
          <a:xfrm flipV="1">
            <a:off x="1614488" y="2590800"/>
            <a:ext cx="50800" cy="3608388"/>
          </a:xfrm>
          <a:prstGeom prst="straightConnector1">
            <a:avLst/>
          </a:prstGeom>
          <a:noFill/>
          <a:ln w="38100" algn="ctr">
            <a:solidFill>
              <a:schemeClr val="tx1"/>
            </a:solidFill>
            <a:round/>
            <a:headEnd/>
            <a:tailEnd type="arrow" w="med" len="med"/>
          </a:ln>
        </p:spPr>
      </p:cxnSp>
      <p:sp>
        <p:nvSpPr>
          <p:cNvPr id="88070" name="椭圆 6"/>
          <p:cNvSpPr>
            <a:spLocks noChangeArrowheads="1"/>
          </p:cNvSpPr>
          <p:nvPr/>
        </p:nvSpPr>
        <p:spPr bwMode="auto">
          <a:xfrm>
            <a:off x="3357563" y="42656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8071" name="椭圆 7"/>
          <p:cNvSpPr>
            <a:spLocks noChangeArrowheads="1"/>
          </p:cNvSpPr>
          <p:nvPr/>
        </p:nvSpPr>
        <p:spPr bwMode="auto">
          <a:xfrm>
            <a:off x="2205038" y="36893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8072" name="椭圆 8"/>
          <p:cNvSpPr>
            <a:spLocks noChangeArrowheads="1"/>
          </p:cNvSpPr>
          <p:nvPr/>
        </p:nvSpPr>
        <p:spPr bwMode="auto">
          <a:xfrm>
            <a:off x="3455988" y="49291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8073" name="椭圆 9"/>
          <p:cNvSpPr>
            <a:spLocks noChangeArrowheads="1"/>
          </p:cNvSpPr>
          <p:nvPr/>
        </p:nvSpPr>
        <p:spPr bwMode="auto">
          <a:xfrm>
            <a:off x="2630488" y="455453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8074" name="椭圆 10"/>
          <p:cNvSpPr>
            <a:spLocks noChangeArrowheads="1"/>
          </p:cNvSpPr>
          <p:nvPr/>
        </p:nvSpPr>
        <p:spPr bwMode="auto">
          <a:xfrm>
            <a:off x="3970338" y="41402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8075" name="椭圆 11"/>
          <p:cNvSpPr>
            <a:spLocks noChangeArrowheads="1"/>
          </p:cNvSpPr>
          <p:nvPr/>
        </p:nvSpPr>
        <p:spPr bwMode="auto">
          <a:xfrm>
            <a:off x="2868613" y="31638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8076" name="椭圆 12"/>
          <p:cNvSpPr>
            <a:spLocks noChangeArrowheads="1"/>
          </p:cNvSpPr>
          <p:nvPr/>
        </p:nvSpPr>
        <p:spPr bwMode="auto">
          <a:xfrm>
            <a:off x="2767013" y="4114800"/>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8077" name="椭圆 13"/>
          <p:cNvSpPr>
            <a:spLocks noChangeArrowheads="1"/>
          </p:cNvSpPr>
          <p:nvPr/>
        </p:nvSpPr>
        <p:spPr bwMode="auto">
          <a:xfrm>
            <a:off x="2116138" y="44291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8078" name="椭圆 14"/>
          <p:cNvSpPr>
            <a:spLocks noChangeArrowheads="1"/>
          </p:cNvSpPr>
          <p:nvPr/>
        </p:nvSpPr>
        <p:spPr bwMode="auto">
          <a:xfrm>
            <a:off x="2916238" y="4879975"/>
            <a:ext cx="190500"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8079" name="矩形 15"/>
          <p:cNvSpPr>
            <a:spLocks noChangeArrowheads="1"/>
          </p:cNvSpPr>
          <p:nvPr/>
        </p:nvSpPr>
        <p:spPr bwMode="auto">
          <a:xfrm>
            <a:off x="4659313" y="2825750"/>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8080" name="矩形 16"/>
          <p:cNvSpPr>
            <a:spLocks noChangeArrowheads="1"/>
          </p:cNvSpPr>
          <p:nvPr/>
        </p:nvSpPr>
        <p:spPr bwMode="auto">
          <a:xfrm>
            <a:off x="5497513" y="2324100"/>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8081" name="矩形 17"/>
          <p:cNvSpPr>
            <a:spLocks noChangeArrowheads="1"/>
          </p:cNvSpPr>
          <p:nvPr/>
        </p:nvSpPr>
        <p:spPr bwMode="auto">
          <a:xfrm>
            <a:off x="5888038" y="3087688"/>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8082" name="矩形 18"/>
          <p:cNvSpPr>
            <a:spLocks noChangeArrowheads="1"/>
          </p:cNvSpPr>
          <p:nvPr/>
        </p:nvSpPr>
        <p:spPr bwMode="auto">
          <a:xfrm>
            <a:off x="5221288" y="2800350"/>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8083" name="矩形 19"/>
          <p:cNvSpPr>
            <a:spLocks noChangeArrowheads="1"/>
          </p:cNvSpPr>
          <p:nvPr/>
        </p:nvSpPr>
        <p:spPr bwMode="auto">
          <a:xfrm>
            <a:off x="5722938" y="3763963"/>
            <a:ext cx="139700"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8084" name="矩形 20"/>
          <p:cNvSpPr>
            <a:spLocks noChangeArrowheads="1"/>
          </p:cNvSpPr>
          <p:nvPr/>
        </p:nvSpPr>
        <p:spPr bwMode="auto">
          <a:xfrm>
            <a:off x="5135563" y="3263900"/>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8085" name="矩形 21"/>
          <p:cNvSpPr>
            <a:spLocks noChangeArrowheads="1"/>
          </p:cNvSpPr>
          <p:nvPr/>
        </p:nvSpPr>
        <p:spPr bwMode="auto">
          <a:xfrm>
            <a:off x="6573838" y="3514725"/>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8086" name="矩形 22"/>
          <p:cNvSpPr>
            <a:spLocks noChangeArrowheads="1"/>
          </p:cNvSpPr>
          <p:nvPr/>
        </p:nvSpPr>
        <p:spPr bwMode="auto">
          <a:xfrm>
            <a:off x="6373813" y="2624138"/>
            <a:ext cx="139700"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23"/>
          <p:cNvGrpSpPr>
            <a:grpSpLocks/>
          </p:cNvGrpSpPr>
          <p:nvPr/>
        </p:nvGrpSpPr>
        <p:grpSpPr bwMode="auto">
          <a:xfrm>
            <a:off x="2216150" y="1735138"/>
            <a:ext cx="3995738" cy="4033837"/>
            <a:chOff x="2442575" y="1916482"/>
            <a:chExt cx="3995362" cy="4033380"/>
          </a:xfrm>
        </p:grpSpPr>
        <p:cxnSp>
          <p:nvCxnSpPr>
            <p:cNvPr id="25" name="直接连接符 24"/>
            <p:cNvCxnSpPr/>
            <p:nvPr/>
          </p:nvCxnSpPr>
          <p:spPr bwMode="auto">
            <a:xfrm>
              <a:off x="2944178" y="2467282"/>
              <a:ext cx="3493759" cy="294447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6" name="直接连接符 25"/>
            <p:cNvCxnSpPr>
              <a:stCxn id="88092" idx="1"/>
            </p:cNvCxnSpPr>
            <p:nvPr/>
          </p:nvCxnSpPr>
          <p:spPr bwMode="auto">
            <a:xfrm>
              <a:off x="4459265" y="2147289"/>
              <a:ext cx="438942" cy="3802573"/>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8091" name="TextBox 62"/>
            <p:cNvSpPr txBox="1">
              <a:spLocks noChangeArrowheads="1"/>
            </p:cNvSpPr>
            <p:nvPr/>
          </p:nvSpPr>
          <p:spPr bwMode="auto">
            <a:xfrm>
              <a:off x="2442575" y="2079320"/>
              <a:ext cx="388306" cy="461613"/>
            </a:xfrm>
            <a:prstGeom prst="rect">
              <a:avLst/>
            </a:prstGeom>
            <a:noFill/>
            <a:ln w="9525">
              <a:noFill/>
              <a:miter lim="800000"/>
              <a:headEnd/>
              <a:tailEnd/>
            </a:ln>
          </p:spPr>
          <p:txBody>
            <a:bodyPr>
              <a:spAutoFit/>
            </a:bodyPr>
            <a:lstStyle/>
            <a:p>
              <a:r>
                <a:rPr lang="en-US" altLang="zh-CN" sz="2400" b="1" dirty="0"/>
                <a:t>A</a:t>
              </a:r>
              <a:endParaRPr lang="zh-CN" altLang="en-US" sz="2400" b="1" dirty="0"/>
            </a:p>
          </p:txBody>
        </p:sp>
        <p:sp>
          <p:nvSpPr>
            <p:cNvPr id="88092" name="TextBox 64"/>
            <p:cNvSpPr txBox="1">
              <a:spLocks noChangeArrowheads="1"/>
            </p:cNvSpPr>
            <p:nvPr/>
          </p:nvSpPr>
          <p:spPr bwMode="auto">
            <a:xfrm>
              <a:off x="4459265" y="1916482"/>
              <a:ext cx="388306" cy="461613"/>
            </a:xfrm>
            <a:prstGeom prst="rect">
              <a:avLst/>
            </a:prstGeom>
            <a:noFill/>
            <a:ln w="9525">
              <a:noFill/>
              <a:miter lim="800000"/>
              <a:headEnd/>
              <a:tailEnd/>
            </a:ln>
          </p:spPr>
          <p:txBody>
            <a:bodyPr>
              <a:spAutoFit/>
            </a:bodyPr>
            <a:lstStyle/>
            <a:p>
              <a:r>
                <a:rPr lang="en-US" altLang="zh-CN" sz="2400" b="1"/>
                <a:t>B</a:t>
              </a:r>
              <a:endParaRPr lang="zh-CN" altLang="en-US" sz="2400" b="1"/>
            </a:p>
          </p:txBody>
        </p:sp>
      </p:grpSp>
      <p:sp>
        <p:nvSpPr>
          <p:cNvPr id="88088" name="椭圆 32"/>
          <p:cNvSpPr>
            <a:spLocks noChangeArrowheads="1"/>
          </p:cNvSpPr>
          <p:nvPr/>
        </p:nvSpPr>
        <p:spPr bwMode="auto">
          <a:xfrm>
            <a:off x="3890963" y="23733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线性支持向量机</a:t>
            </a:r>
            <a:endParaRPr lang="zh-CN" altLang="en-US"/>
          </a:p>
        </p:txBody>
      </p:sp>
      <p:sp>
        <p:nvSpPr>
          <p:cNvPr id="89091" name="灯片编号占位符 3"/>
          <p:cNvSpPr>
            <a:spLocks noGrp="1"/>
          </p:cNvSpPr>
          <p:nvPr>
            <p:ph type="sldNum" sz="quarter" idx="12"/>
          </p:nvPr>
        </p:nvSpPr>
        <p:spPr>
          <a:xfrm>
            <a:off x="6553200" y="5783263"/>
            <a:ext cx="1905000" cy="457200"/>
          </a:xfrm>
          <a:noFill/>
        </p:spPr>
        <p:txBody>
          <a:bodyPr/>
          <a:lstStyle/>
          <a:p>
            <a:fld id="{39E421F9-E618-4F0E-A104-91D499B13212}" type="slidenum">
              <a:rPr lang="en-US" altLang="zh-CN" smtClean="0">
                <a:ea typeface="黑体" pitchFamily="49" charset="-122"/>
              </a:rPr>
              <a:pPr/>
              <a:t>49</a:t>
            </a:fld>
            <a:endParaRPr lang="en-US" altLang="zh-CN" smtClean="0">
              <a:ea typeface="黑体" pitchFamily="49" charset="-122"/>
            </a:endParaRPr>
          </a:p>
        </p:txBody>
      </p:sp>
      <p:cxnSp>
        <p:nvCxnSpPr>
          <p:cNvPr id="89092" name="直接箭头连接符 4"/>
          <p:cNvCxnSpPr>
            <a:cxnSpLocks noChangeShapeType="1"/>
          </p:cNvCxnSpPr>
          <p:nvPr/>
        </p:nvCxnSpPr>
        <p:spPr bwMode="auto">
          <a:xfrm flipV="1">
            <a:off x="1316038" y="5999163"/>
            <a:ext cx="6511925" cy="25400"/>
          </a:xfrm>
          <a:prstGeom prst="straightConnector1">
            <a:avLst/>
          </a:prstGeom>
          <a:noFill/>
          <a:ln w="38100" algn="ctr">
            <a:solidFill>
              <a:schemeClr val="tx1"/>
            </a:solidFill>
            <a:round/>
            <a:headEnd/>
            <a:tailEnd type="arrow" w="med" len="med"/>
          </a:ln>
        </p:spPr>
      </p:cxnSp>
      <p:cxnSp>
        <p:nvCxnSpPr>
          <p:cNvPr id="89093" name="直接箭头连接符 5"/>
          <p:cNvCxnSpPr>
            <a:cxnSpLocks noChangeShapeType="1"/>
          </p:cNvCxnSpPr>
          <p:nvPr/>
        </p:nvCxnSpPr>
        <p:spPr bwMode="auto">
          <a:xfrm flipV="1">
            <a:off x="1614488" y="2633663"/>
            <a:ext cx="50800" cy="3608387"/>
          </a:xfrm>
          <a:prstGeom prst="straightConnector1">
            <a:avLst/>
          </a:prstGeom>
          <a:noFill/>
          <a:ln w="38100" algn="ctr">
            <a:solidFill>
              <a:schemeClr val="tx1"/>
            </a:solidFill>
            <a:round/>
            <a:headEnd/>
            <a:tailEnd type="arrow" w="med" len="med"/>
          </a:ln>
        </p:spPr>
      </p:cxnSp>
      <p:sp>
        <p:nvSpPr>
          <p:cNvPr id="89094" name="椭圆 6"/>
          <p:cNvSpPr>
            <a:spLocks noChangeArrowheads="1"/>
          </p:cNvSpPr>
          <p:nvPr/>
        </p:nvSpPr>
        <p:spPr bwMode="auto">
          <a:xfrm>
            <a:off x="3357563" y="43084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5" name="椭圆 7"/>
          <p:cNvSpPr>
            <a:spLocks noChangeArrowheads="1"/>
          </p:cNvSpPr>
          <p:nvPr/>
        </p:nvSpPr>
        <p:spPr bwMode="auto">
          <a:xfrm>
            <a:off x="2205038" y="37322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6" name="椭圆 8"/>
          <p:cNvSpPr>
            <a:spLocks noChangeArrowheads="1"/>
          </p:cNvSpPr>
          <p:nvPr/>
        </p:nvSpPr>
        <p:spPr bwMode="auto">
          <a:xfrm>
            <a:off x="3455988" y="49720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7" name="椭圆 9"/>
          <p:cNvSpPr>
            <a:spLocks noChangeArrowheads="1"/>
          </p:cNvSpPr>
          <p:nvPr/>
        </p:nvSpPr>
        <p:spPr bwMode="auto">
          <a:xfrm>
            <a:off x="2630488" y="45974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8" name="椭圆 10"/>
          <p:cNvSpPr>
            <a:spLocks noChangeArrowheads="1"/>
          </p:cNvSpPr>
          <p:nvPr/>
        </p:nvSpPr>
        <p:spPr bwMode="auto">
          <a:xfrm>
            <a:off x="3970338" y="41830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9" name="椭圆 11"/>
          <p:cNvSpPr>
            <a:spLocks noChangeArrowheads="1"/>
          </p:cNvSpPr>
          <p:nvPr/>
        </p:nvSpPr>
        <p:spPr bwMode="auto">
          <a:xfrm>
            <a:off x="2868613" y="32067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0" name="椭圆 12"/>
          <p:cNvSpPr>
            <a:spLocks noChangeArrowheads="1"/>
          </p:cNvSpPr>
          <p:nvPr/>
        </p:nvSpPr>
        <p:spPr bwMode="auto">
          <a:xfrm>
            <a:off x="2767013" y="4157663"/>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1" name="椭圆 13"/>
          <p:cNvSpPr>
            <a:spLocks noChangeArrowheads="1"/>
          </p:cNvSpPr>
          <p:nvPr/>
        </p:nvSpPr>
        <p:spPr bwMode="auto">
          <a:xfrm>
            <a:off x="2116138" y="44719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2" name="椭圆 14"/>
          <p:cNvSpPr>
            <a:spLocks noChangeArrowheads="1"/>
          </p:cNvSpPr>
          <p:nvPr/>
        </p:nvSpPr>
        <p:spPr bwMode="auto">
          <a:xfrm>
            <a:off x="2916238" y="4922838"/>
            <a:ext cx="190500"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3" name="矩形 15"/>
          <p:cNvSpPr>
            <a:spLocks noChangeArrowheads="1"/>
          </p:cNvSpPr>
          <p:nvPr/>
        </p:nvSpPr>
        <p:spPr bwMode="auto">
          <a:xfrm>
            <a:off x="4659313" y="286861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4" name="矩形 16"/>
          <p:cNvSpPr>
            <a:spLocks noChangeArrowheads="1"/>
          </p:cNvSpPr>
          <p:nvPr/>
        </p:nvSpPr>
        <p:spPr bwMode="auto">
          <a:xfrm>
            <a:off x="5497513" y="2366963"/>
            <a:ext cx="139700"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5" name="矩形 17"/>
          <p:cNvSpPr>
            <a:spLocks noChangeArrowheads="1"/>
          </p:cNvSpPr>
          <p:nvPr/>
        </p:nvSpPr>
        <p:spPr bwMode="auto">
          <a:xfrm>
            <a:off x="5888038" y="3130550"/>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6" name="矩形 18"/>
          <p:cNvSpPr>
            <a:spLocks noChangeArrowheads="1"/>
          </p:cNvSpPr>
          <p:nvPr/>
        </p:nvSpPr>
        <p:spPr bwMode="auto">
          <a:xfrm>
            <a:off x="5221288" y="2843213"/>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7" name="矩形 19"/>
          <p:cNvSpPr>
            <a:spLocks noChangeArrowheads="1"/>
          </p:cNvSpPr>
          <p:nvPr/>
        </p:nvSpPr>
        <p:spPr bwMode="auto">
          <a:xfrm>
            <a:off x="5722938" y="3806825"/>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8" name="矩形 20"/>
          <p:cNvSpPr>
            <a:spLocks noChangeArrowheads="1"/>
          </p:cNvSpPr>
          <p:nvPr/>
        </p:nvSpPr>
        <p:spPr bwMode="auto">
          <a:xfrm>
            <a:off x="5135563" y="33067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9" name="矩形 21"/>
          <p:cNvSpPr>
            <a:spLocks noChangeArrowheads="1"/>
          </p:cNvSpPr>
          <p:nvPr/>
        </p:nvSpPr>
        <p:spPr bwMode="auto">
          <a:xfrm>
            <a:off x="6573838" y="3557588"/>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0" name="矩形 22"/>
          <p:cNvSpPr>
            <a:spLocks noChangeArrowheads="1"/>
          </p:cNvSpPr>
          <p:nvPr/>
        </p:nvSpPr>
        <p:spPr bwMode="auto">
          <a:xfrm>
            <a:off x="6373813" y="2667000"/>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23"/>
          <p:cNvGrpSpPr>
            <a:grpSpLocks/>
          </p:cNvGrpSpPr>
          <p:nvPr/>
        </p:nvGrpSpPr>
        <p:grpSpPr bwMode="auto">
          <a:xfrm>
            <a:off x="2216150" y="1941513"/>
            <a:ext cx="3995738" cy="3332162"/>
            <a:chOff x="2442575" y="2079320"/>
            <a:chExt cx="3995362" cy="3332441"/>
          </a:xfrm>
        </p:grpSpPr>
        <p:cxnSp>
          <p:nvCxnSpPr>
            <p:cNvPr id="25" name="直接连接符 24"/>
            <p:cNvCxnSpPr/>
            <p:nvPr/>
          </p:nvCxnSpPr>
          <p:spPr bwMode="auto">
            <a:xfrm>
              <a:off x="2944178" y="2466702"/>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9117" name="TextBox 62"/>
            <p:cNvSpPr txBox="1">
              <a:spLocks noChangeArrowheads="1"/>
            </p:cNvSpPr>
            <p:nvPr/>
          </p:nvSpPr>
          <p:spPr bwMode="auto">
            <a:xfrm>
              <a:off x="2442575" y="2079320"/>
              <a:ext cx="388306" cy="461704"/>
            </a:xfrm>
            <a:prstGeom prst="rect">
              <a:avLst/>
            </a:prstGeom>
            <a:noFill/>
            <a:ln w="9525">
              <a:noFill/>
              <a:miter lim="800000"/>
              <a:headEnd/>
              <a:tailEnd/>
            </a:ln>
          </p:spPr>
          <p:txBody>
            <a:bodyPr>
              <a:spAutoFit/>
            </a:bodyPr>
            <a:lstStyle/>
            <a:p>
              <a:r>
                <a:rPr lang="en-US" altLang="zh-CN" sz="2400" b="1" dirty="0"/>
                <a:t>A</a:t>
              </a:r>
              <a:endParaRPr lang="zh-CN" altLang="en-US" sz="2400" b="1" dirty="0"/>
            </a:p>
          </p:txBody>
        </p:sp>
      </p:grpSp>
      <p:sp>
        <p:nvSpPr>
          <p:cNvPr id="89112" name="椭圆 32"/>
          <p:cNvSpPr>
            <a:spLocks noChangeArrowheads="1"/>
          </p:cNvSpPr>
          <p:nvPr/>
        </p:nvSpPr>
        <p:spPr bwMode="auto">
          <a:xfrm>
            <a:off x="3890963" y="24161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3" name="矩形 15"/>
          <p:cNvSpPr>
            <a:spLocks noChangeArrowheads="1"/>
          </p:cNvSpPr>
          <p:nvPr/>
        </p:nvSpPr>
        <p:spPr bwMode="auto">
          <a:xfrm>
            <a:off x="3556000" y="36242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4" name="椭圆 10"/>
          <p:cNvSpPr>
            <a:spLocks noChangeArrowheads="1"/>
          </p:cNvSpPr>
          <p:nvPr/>
        </p:nvSpPr>
        <p:spPr bwMode="auto">
          <a:xfrm>
            <a:off x="4362450" y="34575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5" name="矩形 15"/>
          <p:cNvSpPr>
            <a:spLocks noChangeArrowheads="1"/>
          </p:cNvSpPr>
          <p:nvPr/>
        </p:nvSpPr>
        <p:spPr bwMode="auto">
          <a:xfrm>
            <a:off x="4529138" y="4175125"/>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685800" y="1027113"/>
            <a:ext cx="7772400" cy="5068887"/>
          </a:xfrm>
        </p:spPr>
        <p:txBody>
          <a:bodyPr/>
          <a:lstStyle/>
          <a:p>
            <a:r>
              <a:rPr lang="zh-CN" altLang="en-US" sz="3200" b="1" dirty="0" smtClean="0"/>
              <a:t>统计学习三要素：</a:t>
            </a:r>
            <a:endParaRPr lang="en-US" altLang="zh-CN" sz="3200" b="1" dirty="0" smtClean="0"/>
          </a:p>
          <a:p>
            <a:endParaRPr lang="en-US" altLang="zh-CN" dirty="0" smtClean="0"/>
          </a:p>
          <a:p>
            <a:pPr lvl="1"/>
            <a:r>
              <a:rPr lang="zh-CN" altLang="en-US" sz="2800" b="1" dirty="0" smtClean="0"/>
              <a:t>模型：学习什么样的模型</a:t>
            </a:r>
            <a:endParaRPr lang="en-US" altLang="zh-CN" sz="2800" b="1" dirty="0" smtClean="0"/>
          </a:p>
          <a:p>
            <a:pPr lvl="2"/>
            <a:r>
              <a:rPr lang="zh-CN" altLang="en-US" sz="2400" b="1" dirty="0" smtClean="0"/>
              <a:t>条件概率分布、决策函数</a:t>
            </a:r>
            <a:endParaRPr lang="en-US" altLang="zh-CN" sz="2400" b="1" dirty="0" smtClean="0"/>
          </a:p>
          <a:p>
            <a:pPr lvl="2"/>
            <a:endParaRPr lang="en-US" altLang="zh-CN" dirty="0" smtClean="0"/>
          </a:p>
          <a:p>
            <a:pPr lvl="1"/>
            <a:r>
              <a:rPr lang="zh-CN" altLang="en-US" sz="2800" b="1" dirty="0" smtClean="0"/>
              <a:t>策略：模型选择的准则</a:t>
            </a:r>
            <a:endParaRPr lang="en-US" altLang="zh-CN" sz="2800" b="1" dirty="0" smtClean="0"/>
          </a:p>
          <a:p>
            <a:pPr lvl="2"/>
            <a:r>
              <a:rPr lang="zh-CN" altLang="en-US" sz="2400" b="1" dirty="0" smtClean="0"/>
              <a:t>经验风险最小化、结构风险最小化</a:t>
            </a:r>
            <a:endParaRPr lang="en-US" altLang="zh-CN" sz="2400" b="1" dirty="0" smtClean="0"/>
          </a:p>
          <a:p>
            <a:pPr lvl="2"/>
            <a:endParaRPr lang="en-US" altLang="zh-CN" dirty="0" smtClean="0"/>
          </a:p>
          <a:p>
            <a:pPr lvl="1"/>
            <a:r>
              <a:rPr lang="zh-CN" altLang="en-US" sz="2800" b="1" dirty="0" smtClean="0"/>
              <a:t>算法：模型学习的算法</a:t>
            </a:r>
            <a:endParaRPr lang="en-US" altLang="zh-CN" sz="2800" b="1" dirty="0" smtClean="0"/>
          </a:p>
          <a:p>
            <a:pPr lvl="2"/>
            <a:r>
              <a:rPr lang="zh-CN" altLang="en-US" sz="2400" b="1" dirty="0" smtClean="0"/>
              <a:t>一般归结为一个最优化问题</a:t>
            </a:r>
          </a:p>
        </p:txBody>
      </p:sp>
      <p:sp>
        <p:nvSpPr>
          <p:cNvPr id="73732" name="灯片编号占位符 3"/>
          <p:cNvSpPr>
            <a:spLocks noGrp="1"/>
          </p:cNvSpPr>
          <p:nvPr>
            <p:ph type="sldNum" sz="quarter" idx="12"/>
          </p:nvPr>
        </p:nvSpPr>
        <p:spPr>
          <a:noFill/>
        </p:spPr>
        <p:txBody>
          <a:bodyPr/>
          <a:lstStyle/>
          <a:p>
            <a:fld id="{221CE6C2-4EEA-4E86-9C97-3E30FF7D260E}" type="slidenum">
              <a:rPr lang="en-US" altLang="zh-CN" smtClean="0">
                <a:ea typeface="黑体" pitchFamily="49" charset="-122"/>
              </a:rPr>
              <a:pPr/>
              <a:t>5</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回顾：线性可分支持向量机</a:t>
            </a:r>
            <a:endParaRPr lang="zh-CN" altLang="en-US" dirty="0"/>
          </a:p>
        </p:txBody>
      </p:sp>
      <p:sp>
        <p:nvSpPr>
          <p:cNvPr id="30726" name="内容占位符 2"/>
          <p:cNvSpPr>
            <a:spLocks noGrp="1"/>
          </p:cNvSpPr>
          <p:nvPr>
            <p:ph idx="1"/>
          </p:nvPr>
        </p:nvSpPr>
        <p:spPr>
          <a:xfrm>
            <a:off x="685800" y="3751263"/>
            <a:ext cx="7772400" cy="2665412"/>
          </a:xfrm>
        </p:spPr>
        <p:txBody>
          <a:bodyPr>
            <a:normAutofit/>
          </a:bodyPr>
          <a:lstStyle/>
          <a:p>
            <a:r>
              <a:rPr lang="zh-CN" altLang="en-US" sz="3200" b="1" dirty="0" smtClean="0"/>
              <a:t>某些点线性不可分，意味着这些点不满足函数间隔大于等于</a:t>
            </a:r>
            <a:r>
              <a:rPr lang="en-US" altLang="zh-CN" sz="3200" b="1" dirty="0" smtClean="0"/>
              <a:t>1</a:t>
            </a:r>
            <a:r>
              <a:rPr lang="zh-CN" altLang="en-US" sz="3200" b="1" dirty="0" smtClean="0"/>
              <a:t>的条件。</a:t>
            </a:r>
            <a:endParaRPr lang="en-US" altLang="zh-CN" sz="3200" b="1" dirty="0" smtClean="0"/>
          </a:p>
          <a:p>
            <a:r>
              <a:rPr lang="zh-CN" altLang="en-US" sz="3200" b="1" dirty="0" smtClean="0"/>
              <a:t>为此引入松弛变量      ，使得：</a:t>
            </a:r>
          </a:p>
        </p:txBody>
      </p:sp>
      <p:sp>
        <p:nvSpPr>
          <p:cNvPr id="30727" name="灯片编号占位符 3"/>
          <p:cNvSpPr>
            <a:spLocks noGrp="1"/>
          </p:cNvSpPr>
          <p:nvPr>
            <p:ph type="sldNum" sz="quarter" idx="12"/>
          </p:nvPr>
        </p:nvSpPr>
        <p:spPr>
          <a:noFill/>
        </p:spPr>
        <p:txBody>
          <a:bodyPr/>
          <a:lstStyle/>
          <a:p>
            <a:fld id="{9C588B49-02F5-427E-9BAD-02DBCF8E7FED}" type="slidenum">
              <a:rPr lang="en-US" altLang="zh-CN" smtClean="0">
                <a:ea typeface="黑体" pitchFamily="49" charset="-122"/>
              </a:rPr>
              <a:pPr/>
              <a:t>50</a:t>
            </a:fld>
            <a:endParaRPr lang="en-US" altLang="zh-CN" smtClean="0">
              <a:ea typeface="黑体" pitchFamily="49" charset="-122"/>
            </a:endParaRPr>
          </a:p>
        </p:txBody>
      </p:sp>
      <p:graphicFrame>
        <p:nvGraphicFramePr>
          <p:cNvPr id="30722" name="Object 2" descr="羊皮纸"/>
          <p:cNvGraphicFramePr>
            <a:graphicFrameLocks noChangeAspect="1"/>
          </p:cNvGraphicFramePr>
          <p:nvPr/>
        </p:nvGraphicFramePr>
        <p:xfrm>
          <a:off x="1471613" y="1814840"/>
          <a:ext cx="5707062" cy="1625600"/>
        </p:xfrm>
        <a:graphic>
          <a:graphicData uri="http://schemas.openxmlformats.org/presentationml/2006/ole">
            <p:oleObj spid="_x0000_s408578" name="公式" r:id="rId3" imgW="2234880" imgH="634680" progId="Equation.3">
              <p:embed/>
            </p:oleObj>
          </a:graphicData>
        </a:graphic>
      </p:graphicFrame>
      <p:graphicFrame>
        <p:nvGraphicFramePr>
          <p:cNvPr id="30723" name="Object 2" descr="羊皮纸"/>
          <p:cNvGraphicFramePr>
            <a:graphicFrameLocks noChangeAspect="1"/>
          </p:cNvGraphicFramePr>
          <p:nvPr/>
        </p:nvGraphicFramePr>
        <p:xfrm>
          <a:off x="4378325" y="4783465"/>
          <a:ext cx="388938" cy="585787"/>
        </p:xfrm>
        <a:graphic>
          <a:graphicData uri="http://schemas.openxmlformats.org/presentationml/2006/ole">
            <p:oleObj spid="_x0000_s408579" name="公式" r:id="rId4" imgW="152280" imgH="228600" progId="Equation.3">
              <p:embed/>
            </p:oleObj>
          </a:graphicData>
        </a:graphic>
      </p:graphicFrame>
      <p:graphicFrame>
        <p:nvGraphicFramePr>
          <p:cNvPr id="30724" name="Object 2" descr="羊皮纸"/>
          <p:cNvGraphicFramePr>
            <a:graphicFrameLocks noChangeAspect="1"/>
          </p:cNvGraphicFramePr>
          <p:nvPr/>
        </p:nvGraphicFramePr>
        <p:xfrm>
          <a:off x="1195388" y="5548142"/>
          <a:ext cx="6227762" cy="584200"/>
        </p:xfrm>
        <a:graphic>
          <a:graphicData uri="http://schemas.openxmlformats.org/presentationml/2006/ole">
            <p:oleObj spid="_x0000_s408580" name="公式" r:id="rId5" imgW="2438280" imgH="228600"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内容占位符 2"/>
          <p:cNvSpPr>
            <a:spLocks noGrp="1"/>
          </p:cNvSpPr>
          <p:nvPr>
            <p:ph idx="1"/>
          </p:nvPr>
        </p:nvSpPr>
        <p:spPr>
          <a:xfrm>
            <a:off x="685800" y="758825"/>
            <a:ext cx="7772400" cy="5337175"/>
          </a:xfrm>
        </p:spPr>
        <p:txBody>
          <a:bodyPr>
            <a:noAutofit/>
          </a:bodyPr>
          <a:lstStyle/>
          <a:p>
            <a:r>
              <a:rPr lang="zh-CN" altLang="en-US" sz="3200" b="1" dirty="0" smtClean="0"/>
              <a:t>为使    尽可能的小，优化目标增加惩罚项，变为：</a:t>
            </a:r>
            <a:endParaRPr lang="en-US" altLang="zh-CN" sz="3200" b="1" dirty="0" smtClean="0"/>
          </a:p>
          <a:p>
            <a:endParaRPr lang="en-US" altLang="zh-CN" sz="3200" b="1" dirty="0" smtClean="0"/>
          </a:p>
          <a:p>
            <a:endParaRPr lang="en-US" altLang="zh-CN" sz="3200" b="1" dirty="0" smtClean="0"/>
          </a:p>
          <a:p>
            <a:endParaRPr lang="en-US" altLang="zh-CN" sz="3200" b="1" dirty="0" smtClean="0"/>
          </a:p>
          <a:p>
            <a:r>
              <a:rPr lang="zh-CN" altLang="en-US" sz="3200" b="1" dirty="0" smtClean="0"/>
              <a:t>称为软间隔最大化</a:t>
            </a:r>
            <a:endParaRPr lang="en-US" altLang="zh-CN" sz="3200" b="1" dirty="0" smtClean="0"/>
          </a:p>
          <a:p>
            <a:r>
              <a:rPr lang="zh-CN" altLang="en-US" sz="3200" b="1" dirty="0" smtClean="0"/>
              <a:t>其中</a:t>
            </a:r>
            <a:r>
              <a:rPr lang="en-US" altLang="zh-CN" sz="3200" b="1" dirty="0" smtClean="0"/>
              <a:t>C&gt;0</a:t>
            </a:r>
            <a:r>
              <a:rPr lang="zh-CN" altLang="en-US" sz="3200" b="1" dirty="0" smtClean="0"/>
              <a:t>为惩罚参数，</a:t>
            </a:r>
            <a:r>
              <a:rPr lang="en-US" altLang="zh-CN" sz="3200" b="1" dirty="0" smtClean="0"/>
              <a:t>C</a:t>
            </a:r>
            <a:r>
              <a:rPr lang="zh-CN" altLang="en-US" sz="3200" b="1" dirty="0" smtClean="0"/>
              <a:t>大时对误分类的惩罚增加，</a:t>
            </a:r>
            <a:r>
              <a:rPr lang="en-US" altLang="zh-CN" sz="3200" b="1" dirty="0" smtClean="0"/>
              <a:t>C</a:t>
            </a:r>
            <a:r>
              <a:rPr lang="zh-CN" altLang="en-US" sz="3200" b="1" dirty="0" smtClean="0"/>
              <a:t>小时对误分类的惩罚减少。</a:t>
            </a:r>
            <a:endParaRPr lang="en-US" altLang="zh-CN" sz="3200" b="1" dirty="0" smtClean="0"/>
          </a:p>
          <a:p>
            <a:r>
              <a:rPr lang="zh-CN" altLang="en-US" sz="3200" b="1" dirty="0" smtClean="0"/>
              <a:t>上式的含义：间隔尽量最大，同时误分类的点数尽可能小，二者由</a:t>
            </a:r>
            <a:r>
              <a:rPr lang="en-US" altLang="zh-CN" sz="3200" b="1" dirty="0" smtClean="0"/>
              <a:t>C</a:t>
            </a:r>
            <a:r>
              <a:rPr lang="zh-CN" altLang="en-US" sz="3200" b="1" dirty="0" smtClean="0"/>
              <a:t>调和。</a:t>
            </a:r>
            <a:endParaRPr lang="en-US" altLang="zh-CN" sz="3200" b="1" dirty="0" smtClean="0"/>
          </a:p>
          <a:p>
            <a:endParaRPr lang="zh-CN" altLang="en-US" sz="3200" b="1" dirty="0" smtClean="0"/>
          </a:p>
        </p:txBody>
      </p:sp>
      <p:sp>
        <p:nvSpPr>
          <p:cNvPr id="31749" name="灯片编号占位符 3"/>
          <p:cNvSpPr>
            <a:spLocks noGrp="1"/>
          </p:cNvSpPr>
          <p:nvPr>
            <p:ph type="sldNum" sz="quarter" idx="12"/>
          </p:nvPr>
        </p:nvSpPr>
        <p:spPr>
          <a:noFill/>
        </p:spPr>
        <p:txBody>
          <a:bodyPr/>
          <a:lstStyle/>
          <a:p>
            <a:fld id="{A1415810-7F33-4987-8BA2-F560BD944C30}" type="slidenum">
              <a:rPr lang="en-US" altLang="zh-CN" smtClean="0">
                <a:ea typeface="黑体" pitchFamily="49" charset="-122"/>
              </a:rPr>
              <a:pPr/>
              <a:t>51</a:t>
            </a:fld>
            <a:endParaRPr lang="en-US" altLang="zh-CN" smtClean="0">
              <a:ea typeface="黑体" pitchFamily="49" charset="-122"/>
            </a:endParaRPr>
          </a:p>
        </p:txBody>
      </p:sp>
      <p:graphicFrame>
        <p:nvGraphicFramePr>
          <p:cNvPr id="31746" name="Object 2" descr="羊皮纸"/>
          <p:cNvGraphicFramePr>
            <a:graphicFrameLocks noChangeAspect="1"/>
          </p:cNvGraphicFramePr>
          <p:nvPr/>
        </p:nvGraphicFramePr>
        <p:xfrm>
          <a:off x="1881624" y="693300"/>
          <a:ext cx="388937" cy="585787"/>
        </p:xfrm>
        <a:graphic>
          <a:graphicData uri="http://schemas.openxmlformats.org/presentationml/2006/ole">
            <p:oleObj spid="_x0000_s409602" name="公式" r:id="rId3" imgW="152280" imgH="228600" progId="Equation.3">
              <p:embed/>
            </p:oleObj>
          </a:graphicData>
        </a:graphic>
      </p:graphicFrame>
      <p:graphicFrame>
        <p:nvGraphicFramePr>
          <p:cNvPr id="31747" name="Object 2" descr="羊皮纸"/>
          <p:cNvGraphicFramePr>
            <a:graphicFrameLocks noChangeAspect="1"/>
          </p:cNvGraphicFramePr>
          <p:nvPr/>
        </p:nvGraphicFramePr>
        <p:xfrm>
          <a:off x="2456455" y="1854357"/>
          <a:ext cx="3109913" cy="1108075"/>
        </p:xfrm>
        <a:graphic>
          <a:graphicData uri="http://schemas.openxmlformats.org/presentationml/2006/ole">
            <p:oleObj spid="_x0000_s409603" name="公式" r:id="rId4" imgW="1218960" imgH="431640" progId="Equation.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1"/>
          </p:nvPr>
        </p:nvSpPr>
        <p:spPr>
          <a:xfrm>
            <a:off x="685800" y="533400"/>
            <a:ext cx="8020050" cy="5562600"/>
          </a:xfrm>
        </p:spPr>
        <p:txBody>
          <a:bodyPr>
            <a:normAutofit lnSpcReduction="10000"/>
          </a:bodyPr>
          <a:lstStyle/>
          <a:p>
            <a:pPr>
              <a:buFont typeface="Wingdings" pitchFamily="2" charset="2"/>
              <a:buNone/>
            </a:pPr>
            <a:r>
              <a:rPr lang="zh-CN" altLang="en-US" sz="3200" b="1" dirty="0" smtClean="0"/>
              <a:t>线性支持向量机就转化为如下的优化问题</a:t>
            </a:r>
            <a:endParaRPr lang="en-US" altLang="zh-CN" sz="3200" b="1" dirty="0" smtClean="0"/>
          </a:p>
          <a:p>
            <a:pPr>
              <a:buFont typeface="Wingdings" pitchFamily="2" charset="2"/>
              <a:buNone/>
            </a:pPr>
            <a:r>
              <a:rPr lang="zh-CN" altLang="en-US" sz="3200" b="1" dirty="0" smtClean="0"/>
              <a:t>（原始问题）：</a:t>
            </a:r>
            <a:endParaRPr lang="en-US" altLang="zh-CN" sz="3200" b="1" dirty="0" smtClean="0"/>
          </a:p>
          <a:p>
            <a:pPr>
              <a:buFont typeface="Wingdings" pitchFamily="2" charset="2"/>
              <a:buNone/>
            </a:pPr>
            <a:endParaRPr lang="en-US" altLang="zh-CN" sz="3200" b="1" dirty="0" smtClean="0"/>
          </a:p>
          <a:p>
            <a:pPr>
              <a:buFont typeface="Wingdings" pitchFamily="2" charset="2"/>
              <a:buNone/>
            </a:pPr>
            <a:endParaRPr lang="en-US" altLang="zh-CN" sz="3200" b="1" dirty="0" smtClean="0"/>
          </a:p>
          <a:p>
            <a:pPr>
              <a:buFont typeface="Wingdings" pitchFamily="2" charset="2"/>
              <a:buNone/>
            </a:pPr>
            <a:endParaRPr lang="en-US" altLang="zh-CN" sz="3200" b="1" dirty="0" smtClean="0"/>
          </a:p>
          <a:p>
            <a:pPr>
              <a:buFont typeface="Wingdings" pitchFamily="2" charset="2"/>
              <a:buNone/>
            </a:pPr>
            <a:endParaRPr lang="en-US" altLang="zh-CN" sz="3200" b="1" dirty="0" smtClean="0"/>
          </a:p>
          <a:p>
            <a:pPr>
              <a:buFont typeface="Wingdings" pitchFamily="2" charset="2"/>
              <a:buNone/>
            </a:pPr>
            <a:endParaRPr lang="en-US" altLang="zh-CN" sz="3200" b="1" dirty="0" smtClean="0"/>
          </a:p>
          <a:p>
            <a:pPr>
              <a:buFont typeface="Wingdings" pitchFamily="2" charset="2"/>
              <a:buNone/>
            </a:pPr>
            <a:endParaRPr lang="en-US" altLang="zh-CN" sz="3200" b="1" dirty="0" smtClean="0"/>
          </a:p>
          <a:p>
            <a:pPr>
              <a:buFont typeface="Wingdings" pitchFamily="2" charset="2"/>
              <a:buNone/>
            </a:pPr>
            <a:r>
              <a:rPr lang="zh-CN" altLang="en-US" sz="3200" b="1" dirty="0" smtClean="0"/>
              <a:t>可以证明</a:t>
            </a:r>
            <a:r>
              <a:rPr lang="en-US" altLang="zh-CN" sz="3200" b="1" i="1" dirty="0" smtClean="0"/>
              <a:t>w</a:t>
            </a:r>
            <a:r>
              <a:rPr lang="zh-CN" altLang="en-US" sz="3200" b="1" dirty="0" smtClean="0"/>
              <a:t>的解是唯一的，但</a:t>
            </a:r>
            <a:r>
              <a:rPr lang="en-US" altLang="zh-CN" sz="3200" b="1" i="1" dirty="0" smtClean="0"/>
              <a:t>b</a:t>
            </a:r>
            <a:r>
              <a:rPr lang="zh-CN" altLang="en-US" sz="3200" b="1" dirty="0" smtClean="0"/>
              <a:t>的解不唯一，而是存在于一个区间</a:t>
            </a:r>
            <a:endParaRPr lang="en-US" altLang="zh-CN" sz="3200" b="1" dirty="0" smtClean="0"/>
          </a:p>
          <a:p>
            <a:pPr>
              <a:buFont typeface="Wingdings" pitchFamily="2" charset="2"/>
              <a:buNone/>
            </a:pPr>
            <a:endParaRPr lang="zh-CN" altLang="en-US" dirty="0" smtClean="0"/>
          </a:p>
        </p:txBody>
      </p:sp>
      <p:sp>
        <p:nvSpPr>
          <p:cNvPr id="32772" name="灯片编号占位符 3"/>
          <p:cNvSpPr>
            <a:spLocks noGrp="1"/>
          </p:cNvSpPr>
          <p:nvPr>
            <p:ph type="sldNum" sz="quarter" idx="12"/>
          </p:nvPr>
        </p:nvSpPr>
        <p:spPr>
          <a:noFill/>
        </p:spPr>
        <p:txBody>
          <a:bodyPr/>
          <a:lstStyle/>
          <a:p>
            <a:fld id="{2555E7D6-8DBE-4327-94BF-72389A9DB891}" type="slidenum">
              <a:rPr lang="en-US" altLang="zh-CN" smtClean="0">
                <a:ea typeface="黑体" pitchFamily="49" charset="-122"/>
              </a:rPr>
              <a:pPr/>
              <a:t>52</a:t>
            </a:fld>
            <a:endParaRPr lang="en-US" altLang="zh-CN" smtClean="0">
              <a:ea typeface="黑体" pitchFamily="49" charset="-122"/>
            </a:endParaRPr>
          </a:p>
        </p:txBody>
      </p:sp>
      <p:graphicFrame>
        <p:nvGraphicFramePr>
          <p:cNvPr id="32770" name="Object 2" descr="羊皮纸"/>
          <p:cNvGraphicFramePr>
            <a:graphicFrameLocks noChangeAspect="1"/>
          </p:cNvGraphicFramePr>
          <p:nvPr/>
        </p:nvGraphicFramePr>
        <p:xfrm>
          <a:off x="1066800" y="1824848"/>
          <a:ext cx="5803900" cy="2308225"/>
        </p:xfrm>
        <a:graphic>
          <a:graphicData uri="http://schemas.openxmlformats.org/presentationml/2006/ole">
            <p:oleObj spid="_x0000_s410626" name="公式" r:id="rId3" imgW="2273040" imgH="901440" progId="Equation.3">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685800" y="609600"/>
            <a:ext cx="7772400" cy="5486400"/>
          </a:xfrm>
        </p:spPr>
        <p:txBody>
          <a:bodyPr>
            <a:normAutofit/>
          </a:bodyPr>
          <a:lstStyle/>
          <a:p>
            <a:r>
              <a:rPr lang="zh-CN" altLang="en-US" sz="3200" b="1" dirty="0" smtClean="0"/>
              <a:t>同样，通过求解对偶问题求解原始问题</a:t>
            </a:r>
          </a:p>
        </p:txBody>
      </p:sp>
      <p:sp>
        <p:nvSpPr>
          <p:cNvPr id="33796" name="灯片编号占位符 3"/>
          <p:cNvSpPr>
            <a:spLocks noGrp="1"/>
          </p:cNvSpPr>
          <p:nvPr>
            <p:ph type="sldNum" sz="quarter" idx="12"/>
          </p:nvPr>
        </p:nvSpPr>
        <p:spPr>
          <a:noFill/>
        </p:spPr>
        <p:txBody>
          <a:bodyPr/>
          <a:lstStyle/>
          <a:p>
            <a:fld id="{1778BE81-9F06-4A5B-A4F1-126856A85D7B}" type="slidenum">
              <a:rPr lang="en-US" altLang="zh-CN" smtClean="0">
                <a:ea typeface="黑体" pitchFamily="49" charset="-122"/>
              </a:rPr>
              <a:pPr/>
              <a:t>53</a:t>
            </a:fld>
            <a:endParaRPr lang="en-US" altLang="zh-CN" smtClean="0">
              <a:ea typeface="黑体" pitchFamily="49" charset="-122"/>
            </a:endParaRPr>
          </a:p>
        </p:txBody>
      </p:sp>
      <p:graphicFrame>
        <p:nvGraphicFramePr>
          <p:cNvPr id="33794" name="Object 2" descr="羊皮纸"/>
          <p:cNvGraphicFramePr>
            <a:graphicFrameLocks noChangeAspect="1"/>
          </p:cNvGraphicFramePr>
          <p:nvPr/>
        </p:nvGraphicFramePr>
        <p:xfrm>
          <a:off x="1004888" y="1447786"/>
          <a:ext cx="6913562" cy="4230688"/>
        </p:xfrm>
        <a:graphic>
          <a:graphicData uri="http://schemas.openxmlformats.org/presentationml/2006/ole">
            <p:oleObj spid="_x0000_s411650" name="公式" r:id="rId4" imgW="2247840" imgH="1371600" progId="Equation.3">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533400" y="609600"/>
            <a:ext cx="7772400" cy="5486400"/>
          </a:xfrm>
        </p:spPr>
        <p:txBody>
          <a:bodyPr/>
          <a:lstStyle/>
          <a:p>
            <a:endParaRPr lang="zh-CN" altLang="en-US" smtClean="0"/>
          </a:p>
        </p:txBody>
      </p:sp>
      <p:sp>
        <p:nvSpPr>
          <p:cNvPr id="34820" name="灯片编号占位符 3"/>
          <p:cNvSpPr>
            <a:spLocks noGrp="1"/>
          </p:cNvSpPr>
          <p:nvPr>
            <p:ph type="sldNum" sz="quarter" idx="12"/>
          </p:nvPr>
        </p:nvSpPr>
        <p:spPr>
          <a:noFill/>
        </p:spPr>
        <p:txBody>
          <a:bodyPr/>
          <a:lstStyle/>
          <a:p>
            <a:fld id="{BA483A6F-3599-4180-99A7-D1482FD21EE2}" type="slidenum">
              <a:rPr lang="en-US" altLang="zh-CN" smtClean="0">
                <a:ea typeface="黑体" pitchFamily="49" charset="-122"/>
              </a:rPr>
              <a:pPr/>
              <a:t>54</a:t>
            </a:fld>
            <a:endParaRPr lang="en-US" altLang="zh-CN" smtClean="0">
              <a:ea typeface="黑体" pitchFamily="49" charset="-122"/>
            </a:endParaRPr>
          </a:p>
        </p:txBody>
      </p:sp>
      <p:graphicFrame>
        <p:nvGraphicFramePr>
          <p:cNvPr id="34818" name="Object 2" descr="羊皮纸"/>
          <p:cNvGraphicFramePr>
            <a:graphicFrameLocks noChangeAspect="1"/>
          </p:cNvGraphicFramePr>
          <p:nvPr/>
        </p:nvGraphicFramePr>
        <p:xfrm>
          <a:off x="973138" y="455613"/>
          <a:ext cx="6989762" cy="5514975"/>
        </p:xfrm>
        <a:graphic>
          <a:graphicData uri="http://schemas.openxmlformats.org/presentationml/2006/ole">
            <p:oleObj spid="_x0000_s412674" name="公式" r:id="rId4" imgW="2082600" imgH="1638000" progId="Equation.3">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5845" name="内容占位符 2"/>
          <p:cNvSpPr>
            <a:spLocks noGrp="1"/>
          </p:cNvSpPr>
          <p:nvPr>
            <p:ph idx="1"/>
          </p:nvPr>
        </p:nvSpPr>
        <p:spPr/>
        <p:txBody>
          <a:bodyPr>
            <a:normAutofit/>
          </a:bodyPr>
          <a:lstStyle/>
          <a:p>
            <a:r>
              <a:rPr lang="zh-CN" altLang="en-US" sz="3200" b="1" dirty="0" smtClean="0"/>
              <a:t>分类超平面：</a:t>
            </a:r>
            <a:endParaRPr lang="en-US" altLang="zh-CN" sz="3200" b="1" dirty="0" smtClean="0"/>
          </a:p>
          <a:p>
            <a:endParaRPr lang="en-US" altLang="zh-CN" sz="3200" b="1" dirty="0" smtClean="0"/>
          </a:p>
          <a:p>
            <a:endParaRPr lang="en-US" altLang="zh-CN" sz="3200" b="1" dirty="0" smtClean="0"/>
          </a:p>
          <a:p>
            <a:endParaRPr lang="en-US" altLang="zh-CN" sz="3200" b="1" dirty="0" smtClean="0"/>
          </a:p>
          <a:p>
            <a:r>
              <a:rPr lang="zh-CN" altLang="en-US" sz="3200" b="1" dirty="0" smtClean="0"/>
              <a:t>分类决策函数为：</a:t>
            </a:r>
            <a:endParaRPr lang="en-US" altLang="zh-CN" sz="3200" b="1" dirty="0" smtClean="0"/>
          </a:p>
          <a:p>
            <a:endParaRPr lang="zh-CN" altLang="en-US" sz="3200" b="1" dirty="0" smtClean="0"/>
          </a:p>
        </p:txBody>
      </p:sp>
      <p:sp>
        <p:nvSpPr>
          <p:cNvPr id="35846" name="灯片编号占位符 3"/>
          <p:cNvSpPr>
            <a:spLocks noGrp="1"/>
          </p:cNvSpPr>
          <p:nvPr>
            <p:ph type="sldNum" sz="quarter" idx="12"/>
          </p:nvPr>
        </p:nvSpPr>
        <p:spPr>
          <a:noFill/>
        </p:spPr>
        <p:txBody>
          <a:bodyPr/>
          <a:lstStyle/>
          <a:p>
            <a:fld id="{610A0EDE-0B3F-46F9-8CB5-51C19494988E}" type="slidenum">
              <a:rPr lang="en-US" altLang="zh-CN" smtClean="0">
                <a:ea typeface="黑体" pitchFamily="49" charset="-122"/>
              </a:rPr>
              <a:pPr/>
              <a:t>55</a:t>
            </a:fld>
            <a:endParaRPr lang="en-US" altLang="zh-CN" smtClean="0">
              <a:ea typeface="黑体" pitchFamily="49" charset="-122"/>
            </a:endParaRPr>
          </a:p>
        </p:txBody>
      </p:sp>
      <p:graphicFrame>
        <p:nvGraphicFramePr>
          <p:cNvPr id="35842" name="Object 5" descr="羊皮纸"/>
          <p:cNvGraphicFramePr>
            <a:graphicFrameLocks noChangeAspect="1"/>
          </p:cNvGraphicFramePr>
          <p:nvPr/>
        </p:nvGraphicFramePr>
        <p:xfrm>
          <a:off x="2105025" y="4552936"/>
          <a:ext cx="5327650" cy="835025"/>
        </p:xfrm>
        <a:graphic>
          <a:graphicData uri="http://schemas.openxmlformats.org/presentationml/2006/ole">
            <p:oleObj spid="_x0000_s413698" name="公式" r:id="rId3" imgW="1460160" imgH="228600" progId="Equation.3">
              <p:embed/>
            </p:oleObj>
          </a:graphicData>
        </a:graphic>
      </p:graphicFrame>
      <p:graphicFrame>
        <p:nvGraphicFramePr>
          <p:cNvPr id="35843" name="Object 5" descr="羊皮纸"/>
          <p:cNvGraphicFramePr>
            <a:graphicFrameLocks noChangeAspect="1"/>
          </p:cNvGraphicFramePr>
          <p:nvPr/>
        </p:nvGraphicFramePr>
        <p:xfrm>
          <a:off x="2133600" y="2188106"/>
          <a:ext cx="3868738" cy="911225"/>
        </p:xfrm>
        <a:graphic>
          <a:graphicData uri="http://schemas.openxmlformats.org/presentationml/2006/ole">
            <p:oleObj spid="_x0000_s413699" name="公式" r:id="rId4" imgW="863280" imgH="203040" progId="Equation.3">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3"/>
          <p:cNvSpPr>
            <a:spLocks noGrp="1"/>
          </p:cNvSpPr>
          <p:nvPr>
            <p:ph type="sldNum" sz="quarter" idx="12"/>
          </p:nvPr>
        </p:nvSpPr>
        <p:spPr>
          <a:noFill/>
        </p:spPr>
        <p:txBody>
          <a:bodyPr/>
          <a:lstStyle/>
          <a:p>
            <a:fld id="{E5899F69-A93A-4CEB-B420-E6954821A1CB}" type="slidenum">
              <a:rPr lang="en-US" altLang="zh-CN" smtClean="0">
                <a:ea typeface="黑体" pitchFamily="49" charset="-122"/>
              </a:rPr>
              <a:pPr/>
              <a:t>56</a:t>
            </a:fld>
            <a:endParaRPr lang="en-US" altLang="zh-CN" smtClean="0">
              <a:ea typeface="黑体" pitchFamily="49" charset="-122"/>
            </a:endParaRPr>
          </a:p>
        </p:txBody>
      </p:sp>
      <p:graphicFrame>
        <p:nvGraphicFramePr>
          <p:cNvPr id="36866" name="Object 5" descr="羊皮纸"/>
          <p:cNvGraphicFramePr>
            <a:graphicFrameLocks noChangeAspect="1"/>
          </p:cNvGraphicFramePr>
          <p:nvPr/>
        </p:nvGraphicFramePr>
        <p:xfrm>
          <a:off x="514350" y="454025"/>
          <a:ext cx="8039100" cy="5965825"/>
        </p:xfrm>
        <a:graphic>
          <a:graphicData uri="http://schemas.openxmlformats.org/presentationml/2006/ole">
            <p:oleObj spid="_x0000_s414722" name="公式" r:id="rId4" imgW="2311200" imgH="1714320" progId="Equation.3">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灯片编号占位符 3"/>
          <p:cNvSpPr>
            <a:spLocks noGrp="1"/>
          </p:cNvSpPr>
          <p:nvPr>
            <p:ph type="sldNum" sz="quarter" idx="12"/>
          </p:nvPr>
        </p:nvSpPr>
        <p:spPr>
          <a:noFill/>
        </p:spPr>
        <p:txBody>
          <a:bodyPr/>
          <a:lstStyle/>
          <a:p>
            <a:fld id="{19AE65D0-95F7-42F2-9E14-F8BD1C6EA711}" type="slidenum">
              <a:rPr lang="en-US" altLang="zh-CN" smtClean="0">
                <a:ea typeface="黑体" pitchFamily="49" charset="-122"/>
              </a:rPr>
              <a:pPr/>
              <a:t>57</a:t>
            </a:fld>
            <a:endParaRPr lang="en-US" altLang="zh-CN" smtClean="0">
              <a:ea typeface="黑体" pitchFamily="49" charset="-122"/>
            </a:endParaRPr>
          </a:p>
        </p:txBody>
      </p:sp>
      <p:cxnSp>
        <p:nvCxnSpPr>
          <p:cNvPr id="37893" name="直接连接符 5"/>
          <p:cNvCxnSpPr>
            <a:cxnSpLocks noChangeShapeType="1"/>
          </p:cNvCxnSpPr>
          <p:nvPr/>
        </p:nvCxnSpPr>
        <p:spPr bwMode="auto">
          <a:xfrm>
            <a:off x="2209800" y="1905000"/>
            <a:ext cx="4838700" cy="2971800"/>
          </a:xfrm>
          <a:prstGeom prst="line">
            <a:avLst/>
          </a:prstGeom>
          <a:noFill/>
          <a:ln w="38100" algn="ctr">
            <a:solidFill>
              <a:schemeClr val="tx1"/>
            </a:solidFill>
            <a:round/>
            <a:headEnd/>
            <a:tailEnd/>
          </a:ln>
        </p:spPr>
      </p:cxnSp>
      <p:cxnSp>
        <p:nvCxnSpPr>
          <p:cNvPr id="37894" name="直接连接符 7"/>
          <p:cNvCxnSpPr>
            <a:cxnSpLocks noChangeShapeType="1"/>
          </p:cNvCxnSpPr>
          <p:nvPr/>
        </p:nvCxnSpPr>
        <p:spPr bwMode="auto">
          <a:xfrm>
            <a:off x="1562100" y="2914650"/>
            <a:ext cx="4838700" cy="2971800"/>
          </a:xfrm>
          <a:prstGeom prst="line">
            <a:avLst/>
          </a:prstGeom>
          <a:noFill/>
          <a:ln w="38100" algn="ctr">
            <a:solidFill>
              <a:schemeClr val="tx1"/>
            </a:solidFill>
            <a:prstDash val="dash"/>
            <a:round/>
            <a:headEnd/>
            <a:tailEnd/>
          </a:ln>
        </p:spPr>
      </p:cxnSp>
      <p:cxnSp>
        <p:nvCxnSpPr>
          <p:cNvPr id="37895" name="直接连接符 8"/>
          <p:cNvCxnSpPr>
            <a:cxnSpLocks noChangeShapeType="1"/>
          </p:cNvCxnSpPr>
          <p:nvPr/>
        </p:nvCxnSpPr>
        <p:spPr bwMode="auto">
          <a:xfrm>
            <a:off x="2914650" y="914400"/>
            <a:ext cx="4838700" cy="2971800"/>
          </a:xfrm>
          <a:prstGeom prst="line">
            <a:avLst/>
          </a:prstGeom>
          <a:noFill/>
          <a:ln w="38100" algn="ctr">
            <a:solidFill>
              <a:schemeClr val="tx1"/>
            </a:solidFill>
            <a:prstDash val="dash"/>
            <a:round/>
            <a:headEnd/>
            <a:tailEnd/>
          </a:ln>
        </p:spPr>
      </p:cxnSp>
      <p:grpSp>
        <p:nvGrpSpPr>
          <p:cNvPr id="2" name="组合 15"/>
          <p:cNvGrpSpPr>
            <a:grpSpLocks/>
          </p:cNvGrpSpPr>
          <p:nvPr/>
        </p:nvGrpSpPr>
        <p:grpSpPr bwMode="auto">
          <a:xfrm>
            <a:off x="2247900" y="2476500"/>
            <a:ext cx="209550" cy="247650"/>
            <a:chOff x="685800" y="2114550"/>
            <a:chExt cx="209550" cy="247650"/>
          </a:xfrm>
        </p:grpSpPr>
        <p:cxnSp>
          <p:nvCxnSpPr>
            <p:cNvPr id="37941" name="直接连接符 1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42" name="直接连接符 1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897" name="椭圆 16"/>
          <p:cNvSpPr>
            <a:spLocks noChangeArrowheads="1"/>
          </p:cNvSpPr>
          <p:nvPr/>
        </p:nvSpPr>
        <p:spPr bwMode="auto">
          <a:xfrm>
            <a:off x="3429000" y="11811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aphicFrame>
        <p:nvGraphicFramePr>
          <p:cNvPr id="37890" name="Object 5" descr="羊皮纸"/>
          <p:cNvGraphicFramePr>
            <a:graphicFrameLocks noChangeAspect="1"/>
          </p:cNvGraphicFramePr>
          <p:nvPr/>
        </p:nvGraphicFramePr>
        <p:xfrm>
          <a:off x="4244917" y="708137"/>
          <a:ext cx="4421187" cy="1123950"/>
        </p:xfrm>
        <a:graphic>
          <a:graphicData uri="http://schemas.openxmlformats.org/presentationml/2006/ole">
            <p:oleObj spid="_x0000_s415746" name="公式" r:id="rId4" imgW="1600200" imgH="406080" progId="Equation.3">
              <p:embed/>
            </p:oleObj>
          </a:graphicData>
        </a:graphic>
      </p:graphicFrame>
      <p:cxnSp>
        <p:nvCxnSpPr>
          <p:cNvPr id="37898" name="直接箭头连接符 21"/>
          <p:cNvCxnSpPr>
            <a:cxnSpLocks noChangeShapeType="1"/>
          </p:cNvCxnSpPr>
          <p:nvPr/>
        </p:nvCxnSpPr>
        <p:spPr bwMode="auto">
          <a:xfrm flipV="1">
            <a:off x="1981200" y="2667000"/>
            <a:ext cx="304800" cy="457200"/>
          </a:xfrm>
          <a:prstGeom prst="straightConnector1">
            <a:avLst/>
          </a:prstGeom>
          <a:noFill/>
          <a:ln w="57150" algn="ctr">
            <a:solidFill>
              <a:schemeClr val="tx1"/>
            </a:solidFill>
            <a:round/>
            <a:headEnd/>
            <a:tailEnd type="arrow" w="med" len="med"/>
          </a:ln>
        </p:spPr>
      </p:cxnSp>
      <p:grpSp>
        <p:nvGrpSpPr>
          <p:cNvPr id="3" name="组合 22"/>
          <p:cNvGrpSpPr>
            <a:grpSpLocks/>
          </p:cNvGrpSpPr>
          <p:nvPr/>
        </p:nvGrpSpPr>
        <p:grpSpPr bwMode="auto">
          <a:xfrm>
            <a:off x="3981450" y="2171700"/>
            <a:ext cx="209550" cy="247650"/>
            <a:chOff x="685800" y="2114550"/>
            <a:chExt cx="209550" cy="247650"/>
          </a:xfrm>
        </p:grpSpPr>
        <p:cxnSp>
          <p:nvCxnSpPr>
            <p:cNvPr id="37939" name="直接连接符 2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40" name="直接连接符 2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cxnSp>
        <p:nvCxnSpPr>
          <p:cNvPr id="37900" name="直接箭头连接符 25"/>
          <p:cNvCxnSpPr>
            <a:cxnSpLocks noChangeShapeType="1"/>
          </p:cNvCxnSpPr>
          <p:nvPr/>
        </p:nvCxnSpPr>
        <p:spPr bwMode="auto">
          <a:xfrm flipV="1">
            <a:off x="2933700" y="2362200"/>
            <a:ext cx="1066800" cy="1390650"/>
          </a:xfrm>
          <a:prstGeom prst="straightConnector1">
            <a:avLst/>
          </a:prstGeom>
          <a:noFill/>
          <a:ln w="57150" algn="ctr">
            <a:solidFill>
              <a:schemeClr val="tx1"/>
            </a:solidFill>
            <a:round/>
            <a:headEnd/>
            <a:tailEnd type="arrow" w="med" len="med"/>
          </a:ln>
        </p:spPr>
      </p:cxnSp>
      <p:sp>
        <p:nvSpPr>
          <p:cNvPr id="37901" name="椭圆 27"/>
          <p:cNvSpPr>
            <a:spLocks noChangeArrowheads="1"/>
          </p:cNvSpPr>
          <p:nvPr/>
        </p:nvSpPr>
        <p:spPr bwMode="auto">
          <a:xfrm>
            <a:off x="4419600" y="3905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37902" name="直接箭头连接符 28"/>
          <p:cNvCxnSpPr>
            <a:cxnSpLocks noChangeShapeType="1"/>
          </p:cNvCxnSpPr>
          <p:nvPr/>
        </p:nvCxnSpPr>
        <p:spPr bwMode="auto">
          <a:xfrm flipH="1">
            <a:off x="4572000" y="2533650"/>
            <a:ext cx="876300" cy="1390650"/>
          </a:xfrm>
          <a:prstGeom prst="straightConnector1">
            <a:avLst/>
          </a:prstGeom>
          <a:noFill/>
          <a:ln w="57150" algn="ctr">
            <a:solidFill>
              <a:schemeClr val="tx1"/>
            </a:solidFill>
            <a:round/>
            <a:headEnd/>
            <a:tailEnd type="arrow" w="med" len="med"/>
          </a:ln>
        </p:spPr>
      </p:cxnSp>
      <p:sp>
        <p:nvSpPr>
          <p:cNvPr id="37903" name="椭圆 33"/>
          <p:cNvSpPr>
            <a:spLocks noChangeArrowheads="1"/>
          </p:cNvSpPr>
          <p:nvPr/>
        </p:nvSpPr>
        <p:spPr bwMode="auto">
          <a:xfrm>
            <a:off x="5791200" y="34671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04" name="椭圆 34"/>
          <p:cNvSpPr>
            <a:spLocks noChangeArrowheads="1"/>
          </p:cNvSpPr>
          <p:nvPr/>
        </p:nvSpPr>
        <p:spPr bwMode="auto">
          <a:xfrm>
            <a:off x="5524500" y="6019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37905" name="直接箭头连接符 35"/>
          <p:cNvCxnSpPr>
            <a:cxnSpLocks noChangeShapeType="1"/>
            <a:endCxn id="37904" idx="7"/>
          </p:cNvCxnSpPr>
          <p:nvPr/>
        </p:nvCxnSpPr>
        <p:spPr bwMode="auto">
          <a:xfrm flipH="1">
            <a:off x="5703888" y="3638550"/>
            <a:ext cx="1535112" cy="2409825"/>
          </a:xfrm>
          <a:prstGeom prst="straightConnector1">
            <a:avLst/>
          </a:prstGeom>
          <a:noFill/>
          <a:ln w="57150" algn="ctr">
            <a:solidFill>
              <a:schemeClr val="tx1"/>
            </a:solidFill>
            <a:round/>
            <a:headEnd/>
            <a:tailEnd type="arrow" w="med" len="med"/>
          </a:ln>
        </p:spPr>
      </p:cxnSp>
      <p:cxnSp>
        <p:nvCxnSpPr>
          <p:cNvPr id="37906" name="直接箭头连接符 37"/>
          <p:cNvCxnSpPr>
            <a:cxnSpLocks noChangeShapeType="1"/>
            <a:endCxn id="37903" idx="7"/>
          </p:cNvCxnSpPr>
          <p:nvPr/>
        </p:nvCxnSpPr>
        <p:spPr bwMode="auto">
          <a:xfrm flipH="1">
            <a:off x="5970588" y="2990850"/>
            <a:ext cx="296862" cy="504825"/>
          </a:xfrm>
          <a:prstGeom prst="straightConnector1">
            <a:avLst/>
          </a:prstGeom>
          <a:noFill/>
          <a:ln w="57150" algn="ctr">
            <a:solidFill>
              <a:schemeClr val="tx1"/>
            </a:solidFill>
            <a:round/>
            <a:headEnd/>
            <a:tailEnd type="arrow" w="med" len="med"/>
          </a:ln>
        </p:spPr>
      </p:cxnSp>
      <p:grpSp>
        <p:nvGrpSpPr>
          <p:cNvPr id="4" name="组合 41"/>
          <p:cNvGrpSpPr>
            <a:grpSpLocks/>
          </p:cNvGrpSpPr>
          <p:nvPr/>
        </p:nvGrpSpPr>
        <p:grpSpPr bwMode="auto">
          <a:xfrm>
            <a:off x="1733550" y="4286250"/>
            <a:ext cx="209550" cy="247650"/>
            <a:chOff x="685800" y="2114550"/>
            <a:chExt cx="209550" cy="247650"/>
          </a:xfrm>
        </p:grpSpPr>
        <p:cxnSp>
          <p:nvCxnSpPr>
            <p:cNvPr id="37937" name="直接连接符 42"/>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8" name="直接连接符 43"/>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44"/>
          <p:cNvGrpSpPr>
            <a:grpSpLocks/>
          </p:cNvGrpSpPr>
          <p:nvPr/>
        </p:nvGrpSpPr>
        <p:grpSpPr bwMode="auto">
          <a:xfrm>
            <a:off x="3429000" y="5353050"/>
            <a:ext cx="209550" cy="247650"/>
            <a:chOff x="685800" y="2114550"/>
            <a:chExt cx="209550" cy="247650"/>
          </a:xfrm>
        </p:grpSpPr>
        <p:cxnSp>
          <p:nvCxnSpPr>
            <p:cNvPr id="37935" name="直接连接符 4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6" name="直接连接符 4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47"/>
          <p:cNvGrpSpPr>
            <a:grpSpLocks/>
          </p:cNvGrpSpPr>
          <p:nvPr/>
        </p:nvGrpSpPr>
        <p:grpSpPr bwMode="auto">
          <a:xfrm>
            <a:off x="2781300" y="4343400"/>
            <a:ext cx="209550" cy="247650"/>
            <a:chOff x="685800" y="2114550"/>
            <a:chExt cx="209550" cy="247650"/>
          </a:xfrm>
        </p:grpSpPr>
        <p:cxnSp>
          <p:nvCxnSpPr>
            <p:cNvPr id="37933"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4"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50"/>
          <p:cNvGrpSpPr>
            <a:grpSpLocks/>
          </p:cNvGrpSpPr>
          <p:nvPr/>
        </p:nvGrpSpPr>
        <p:grpSpPr bwMode="auto">
          <a:xfrm>
            <a:off x="2571750" y="5848350"/>
            <a:ext cx="209550" cy="247650"/>
            <a:chOff x="685800" y="2114550"/>
            <a:chExt cx="209550" cy="247650"/>
          </a:xfrm>
        </p:grpSpPr>
        <p:cxnSp>
          <p:nvCxnSpPr>
            <p:cNvPr id="37931" name="直接连接符 5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2" name="直接连接符 5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53"/>
          <p:cNvGrpSpPr>
            <a:grpSpLocks/>
          </p:cNvGrpSpPr>
          <p:nvPr/>
        </p:nvGrpSpPr>
        <p:grpSpPr bwMode="auto">
          <a:xfrm>
            <a:off x="2286000" y="4972050"/>
            <a:ext cx="209550" cy="247650"/>
            <a:chOff x="685800" y="2114550"/>
            <a:chExt cx="209550" cy="247650"/>
          </a:xfrm>
        </p:grpSpPr>
        <p:cxnSp>
          <p:nvCxnSpPr>
            <p:cNvPr id="37929" name="直接连接符 54"/>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0" name="直接连接符 55"/>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12" name="椭圆 56"/>
          <p:cNvSpPr>
            <a:spLocks noChangeArrowheads="1"/>
          </p:cNvSpPr>
          <p:nvPr/>
        </p:nvSpPr>
        <p:spPr bwMode="auto">
          <a:xfrm>
            <a:off x="601980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3" name="椭圆 57"/>
          <p:cNvSpPr>
            <a:spLocks noChangeArrowheads="1"/>
          </p:cNvSpPr>
          <p:nvPr/>
        </p:nvSpPr>
        <p:spPr bwMode="auto">
          <a:xfrm>
            <a:off x="6686550" y="26479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4" name="椭圆 58"/>
          <p:cNvSpPr>
            <a:spLocks noChangeArrowheads="1"/>
          </p:cNvSpPr>
          <p:nvPr/>
        </p:nvSpPr>
        <p:spPr bwMode="auto">
          <a:xfrm>
            <a:off x="5334000" y="19812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5" name="椭圆 59"/>
          <p:cNvSpPr>
            <a:spLocks noChangeArrowheads="1"/>
          </p:cNvSpPr>
          <p:nvPr/>
        </p:nvSpPr>
        <p:spPr bwMode="auto">
          <a:xfrm>
            <a:off x="5257800" y="15811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6" name="椭圆 60"/>
          <p:cNvSpPr>
            <a:spLocks noChangeArrowheads="1"/>
          </p:cNvSpPr>
          <p:nvPr/>
        </p:nvSpPr>
        <p:spPr bwMode="auto">
          <a:xfrm>
            <a:off x="6324600" y="18669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aphicFrame>
        <p:nvGraphicFramePr>
          <p:cNvPr id="37891" name="Object 5" descr="羊皮纸"/>
          <p:cNvGraphicFramePr>
            <a:graphicFrameLocks noChangeAspect="1"/>
          </p:cNvGraphicFramePr>
          <p:nvPr/>
        </p:nvGraphicFramePr>
        <p:xfrm>
          <a:off x="7591425" y="4595813"/>
          <a:ext cx="701675" cy="1230312"/>
        </p:xfrm>
        <a:graphic>
          <a:graphicData uri="http://schemas.openxmlformats.org/presentationml/2006/ole">
            <p:oleObj spid="_x0000_s415747" name="公式" r:id="rId5" imgW="253800" imgH="444240" progId="Equation.3">
              <p:embed/>
            </p:oleObj>
          </a:graphicData>
        </a:graphic>
      </p:graphicFrame>
      <p:cxnSp>
        <p:nvCxnSpPr>
          <p:cNvPr id="37917" name="直接箭头连接符 62"/>
          <p:cNvCxnSpPr>
            <a:cxnSpLocks noChangeShapeType="1"/>
          </p:cNvCxnSpPr>
          <p:nvPr/>
        </p:nvCxnSpPr>
        <p:spPr bwMode="auto">
          <a:xfrm flipH="1">
            <a:off x="6496050" y="3886200"/>
            <a:ext cx="1200150" cy="1981200"/>
          </a:xfrm>
          <a:prstGeom prst="straightConnector1">
            <a:avLst/>
          </a:prstGeom>
          <a:noFill/>
          <a:ln w="57150" algn="ctr">
            <a:solidFill>
              <a:srgbClr val="C00000"/>
            </a:solidFill>
            <a:round/>
            <a:headEnd type="triangle" w="med" len="med"/>
            <a:tailEnd type="triangle" w="med" len="med"/>
          </a:ln>
        </p:spPr>
      </p:cxnSp>
      <p:grpSp>
        <p:nvGrpSpPr>
          <p:cNvPr id="9" name="组合 44"/>
          <p:cNvGrpSpPr>
            <a:grpSpLocks/>
          </p:cNvGrpSpPr>
          <p:nvPr/>
        </p:nvGrpSpPr>
        <p:grpSpPr bwMode="auto">
          <a:xfrm>
            <a:off x="4924425" y="4960938"/>
            <a:ext cx="209550" cy="247650"/>
            <a:chOff x="685800" y="2114550"/>
            <a:chExt cx="209550" cy="247650"/>
          </a:xfrm>
        </p:grpSpPr>
        <p:cxnSp>
          <p:nvCxnSpPr>
            <p:cNvPr id="37927" name="直接连接符 4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8" name="直接连接符 4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10" name="组合 47"/>
          <p:cNvGrpSpPr>
            <a:grpSpLocks/>
          </p:cNvGrpSpPr>
          <p:nvPr/>
        </p:nvGrpSpPr>
        <p:grpSpPr bwMode="auto">
          <a:xfrm>
            <a:off x="3086100" y="3821113"/>
            <a:ext cx="209550" cy="247650"/>
            <a:chOff x="685800" y="2114550"/>
            <a:chExt cx="209550" cy="247650"/>
          </a:xfrm>
        </p:grpSpPr>
        <p:cxnSp>
          <p:nvCxnSpPr>
            <p:cNvPr id="37925"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6"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20" name="椭圆 58"/>
          <p:cNvSpPr>
            <a:spLocks noChangeArrowheads="1"/>
          </p:cNvSpPr>
          <p:nvPr/>
        </p:nvSpPr>
        <p:spPr bwMode="auto">
          <a:xfrm>
            <a:off x="4970463" y="2155825"/>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11" name="组合 47"/>
          <p:cNvGrpSpPr>
            <a:grpSpLocks/>
          </p:cNvGrpSpPr>
          <p:nvPr/>
        </p:nvGrpSpPr>
        <p:grpSpPr bwMode="auto">
          <a:xfrm>
            <a:off x="2868613" y="2268538"/>
            <a:ext cx="209550" cy="247650"/>
            <a:chOff x="685800" y="2114550"/>
            <a:chExt cx="209550" cy="247650"/>
          </a:xfrm>
        </p:grpSpPr>
        <p:cxnSp>
          <p:nvCxnSpPr>
            <p:cNvPr id="37923"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4"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22" name="椭圆 60"/>
          <p:cNvSpPr>
            <a:spLocks noChangeArrowheads="1"/>
          </p:cNvSpPr>
          <p:nvPr/>
        </p:nvSpPr>
        <p:spPr bwMode="auto">
          <a:xfrm>
            <a:off x="5351463" y="37973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非线性支持向量机</a:t>
            </a:r>
            <a:endParaRPr lang="zh-CN" altLang="en-US" dirty="0"/>
          </a:p>
        </p:txBody>
      </p:sp>
      <p:sp>
        <p:nvSpPr>
          <p:cNvPr id="90115" name="灯片编号占位符 3"/>
          <p:cNvSpPr>
            <a:spLocks noGrp="1"/>
          </p:cNvSpPr>
          <p:nvPr>
            <p:ph type="sldNum" sz="quarter" idx="12"/>
          </p:nvPr>
        </p:nvSpPr>
        <p:spPr>
          <a:noFill/>
        </p:spPr>
        <p:txBody>
          <a:bodyPr/>
          <a:lstStyle/>
          <a:p>
            <a:fld id="{60457028-EEC9-40A8-AF20-A3B9A658A0B8}" type="slidenum">
              <a:rPr lang="en-US" altLang="zh-CN" smtClean="0">
                <a:ea typeface="黑体" pitchFamily="49" charset="-122"/>
              </a:rPr>
              <a:pPr/>
              <a:t>58</a:t>
            </a:fld>
            <a:endParaRPr lang="en-US" altLang="zh-CN" smtClean="0">
              <a:ea typeface="黑体" pitchFamily="49" charset="-122"/>
            </a:endParaRPr>
          </a:p>
        </p:txBody>
      </p:sp>
      <p:cxnSp>
        <p:nvCxnSpPr>
          <p:cNvPr id="90116" name="直接箭头连接符 5"/>
          <p:cNvCxnSpPr>
            <a:cxnSpLocks noChangeShapeType="1"/>
          </p:cNvCxnSpPr>
          <p:nvPr/>
        </p:nvCxnSpPr>
        <p:spPr bwMode="auto">
          <a:xfrm>
            <a:off x="1333500" y="3962400"/>
            <a:ext cx="6667500" cy="0"/>
          </a:xfrm>
          <a:prstGeom prst="straightConnector1">
            <a:avLst/>
          </a:prstGeom>
          <a:noFill/>
          <a:ln w="57150" algn="ctr">
            <a:solidFill>
              <a:schemeClr val="tx1"/>
            </a:solidFill>
            <a:round/>
            <a:headEnd/>
            <a:tailEnd type="arrow" w="med" len="med"/>
          </a:ln>
        </p:spPr>
      </p:cxnSp>
      <p:cxnSp>
        <p:nvCxnSpPr>
          <p:cNvPr id="90117" name="直接箭头连接符 7"/>
          <p:cNvCxnSpPr>
            <a:cxnSpLocks noChangeShapeType="1"/>
          </p:cNvCxnSpPr>
          <p:nvPr/>
        </p:nvCxnSpPr>
        <p:spPr bwMode="auto">
          <a:xfrm flipV="1">
            <a:off x="4591050" y="1924050"/>
            <a:ext cx="19050" cy="3695700"/>
          </a:xfrm>
          <a:prstGeom prst="straightConnector1">
            <a:avLst/>
          </a:prstGeom>
          <a:noFill/>
          <a:ln w="57150" algn="ctr">
            <a:solidFill>
              <a:schemeClr val="tx1"/>
            </a:solidFill>
            <a:round/>
            <a:headEnd/>
            <a:tailEnd type="arrow" w="med" len="med"/>
          </a:ln>
        </p:spPr>
      </p:cxnSp>
      <p:sp>
        <p:nvSpPr>
          <p:cNvPr id="90118" name="椭圆 8"/>
          <p:cNvSpPr>
            <a:spLocks noChangeArrowheads="1"/>
          </p:cNvSpPr>
          <p:nvPr/>
        </p:nvSpPr>
        <p:spPr bwMode="auto">
          <a:xfrm>
            <a:off x="2438400" y="2800350"/>
            <a:ext cx="4343400" cy="2305050"/>
          </a:xfrm>
          <a:prstGeom prst="ellipse">
            <a:avLst/>
          </a:prstGeom>
          <a:noFill/>
          <a:ln w="28575" algn="ctr">
            <a:solidFill>
              <a:srgbClr val="C00000"/>
            </a:solidFill>
            <a:round/>
            <a:headEnd/>
            <a:tailEnd type="triangle" w="med" len="med"/>
          </a:ln>
        </p:spPr>
        <p:txBody>
          <a:bodyPr wrap="none"/>
          <a:lstStyle/>
          <a:p>
            <a:endParaRPr lang="zh-CN" altLang="en-US"/>
          </a:p>
        </p:txBody>
      </p:sp>
      <p:grpSp>
        <p:nvGrpSpPr>
          <p:cNvPr id="3" name="组合 9"/>
          <p:cNvGrpSpPr>
            <a:grpSpLocks/>
          </p:cNvGrpSpPr>
          <p:nvPr/>
        </p:nvGrpSpPr>
        <p:grpSpPr bwMode="auto">
          <a:xfrm>
            <a:off x="3352800" y="4343400"/>
            <a:ext cx="209550" cy="247650"/>
            <a:chOff x="685800" y="2114550"/>
            <a:chExt cx="209550" cy="247650"/>
          </a:xfrm>
        </p:grpSpPr>
        <p:cxnSp>
          <p:nvCxnSpPr>
            <p:cNvPr id="90154" name="直接连接符 1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5" name="直接连接符 11"/>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4" name="组合 12"/>
          <p:cNvGrpSpPr>
            <a:grpSpLocks/>
          </p:cNvGrpSpPr>
          <p:nvPr/>
        </p:nvGrpSpPr>
        <p:grpSpPr bwMode="auto">
          <a:xfrm>
            <a:off x="3219450" y="3505200"/>
            <a:ext cx="209550" cy="247650"/>
            <a:chOff x="685800" y="2114550"/>
            <a:chExt cx="209550" cy="247650"/>
          </a:xfrm>
        </p:grpSpPr>
        <p:cxnSp>
          <p:nvCxnSpPr>
            <p:cNvPr id="90152" name="直接连接符 1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3" name="直接连接符 1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15"/>
          <p:cNvGrpSpPr>
            <a:grpSpLocks/>
          </p:cNvGrpSpPr>
          <p:nvPr/>
        </p:nvGrpSpPr>
        <p:grpSpPr bwMode="auto">
          <a:xfrm>
            <a:off x="3962400" y="3124200"/>
            <a:ext cx="209550" cy="247650"/>
            <a:chOff x="685800" y="2114550"/>
            <a:chExt cx="209550" cy="247650"/>
          </a:xfrm>
        </p:grpSpPr>
        <p:cxnSp>
          <p:nvCxnSpPr>
            <p:cNvPr id="90150" name="直接连接符 16"/>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1" name="直接连接符 17"/>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18"/>
          <p:cNvGrpSpPr>
            <a:grpSpLocks/>
          </p:cNvGrpSpPr>
          <p:nvPr/>
        </p:nvGrpSpPr>
        <p:grpSpPr bwMode="auto">
          <a:xfrm>
            <a:off x="3924300" y="4324350"/>
            <a:ext cx="209550" cy="247650"/>
            <a:chOff x="685800" y="2114550"/>
            <a:chExt cx="209550" cy="247650"/>
          </a:xfrm>
        </p:grpSpPr>
        <p:cxnSp>
          <p:nvCxnSpPr>
            <p:cNvPr id="90148" name="直接连接符 19"/>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9" name="直接连接符 20"/>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21"/>
          <p:cNvGrpSpPr>
            <a:grpSpLocks/>
          </p:cNvGrpSpPr>
          <p:nvPr/>
        </p:nvGrpSpPr>
        <p:grpSpPr bwMode="auto">
          <a:xfrm>
            <a:off x="4953000" y="4514850"/>
            <a:ext cx="209550" cy="247650"/>
            <a:chOff x="685800" y="2114550"/>
            <a:chExt cx="209550" cy="247650"/>
          </a:xfrm>
        </p:grpSpPr>
        <p:cxnSp>
          <p:nvCxnSpPr>
            <p:cNvPr id="90146" name="直接连接符 22"/>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7" name="直接连接符 23"/>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24"/>
          <p:cNvGrpSpPr>
            <a:grpSpLocks/>
          </p:cNvGrpSpPr>
          <p:nvPr/>
        </p:nvGrpSpPr>
        <p:grpSpPr bwMode="auto">
          <a:xfrm>
            <a:off x="5810250" y="4229100"/>
            <a:ext cx="209550" cy="247650"/>
            <a:chOff x="685800" y="2114550"/>
            <a:chExt cx="209550" cy="247650"/>
          </a:xfrm>
        </p:grpSpPr>
        <p:cxnSp>
          <p:nvCxnSpPr>
            <p:cNvPr id="90144" name="直接连接符 2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5" name="直接连接符 2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9" name="组合 27"/>
          <p:cNvGrpSpPr>
            <a:grpSpLocks/>
          </p:cNvGrpSpPr>
          <p:nvPr/>
        </p:nvGrpSpPr>
        <p:grpSpPr bwMode="auto">
          <a:xfrm>
            <a:off x="5886450" y="3486150"/>
            <a:ext cx="209550" cy="247650"/>
            <a:chOff x="685800" y="2114550"/>
            <a:chExt cx="209550" cy="247650"/>
          </a:xfrm>
        </p:grpSpPr>
        <p:cxnSp>
          <p:nvCxnSpPr>
            <p:cNvPr id="90142" name="直接连接符 2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3" name="直接连接符 2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10" name="组合 30"/>
          <p:cNvGrpSpPr>
            <a:grpSpLocks/>
          </p:cNvGrpSpPr>
          <p:nvPr/>
        </p:nvGrpSpPr>
        <p:grpSpPr bwMode="auto">
          <a:xfrm>
            <a:off x="5067300" y="3257550"/>
            <a:ext cx="209550" cy="247650"/>
            <a:chOff x="685800" y="2114550"/>
            <a:chExt cx="209550" cy="247650"/>
          </a:xfrm>
        </p:grpSpPr>
        <p:cxnSp>
          <p:nvCxnSpPr>
            <p:cNvPr id="90140" name="直接连接符 3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1" name="直接连接符 3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90127" name="椭圆 33"/>
          <p:cNvSpPr>
            <a:spLocks noChangeArrowheads="1"/>
          </p:cNvSpPr>
          <p:nvPr/>
        </p:nvSpPr>
        <p:spPr bwMode="auto">
          <a:xfrm>
            <a:off x="3905250" y="21526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28" name="椭圆 34"/>
          <p:cNvSpPr>
            <a:spLocks noChangeArrowheads="1"/>
          </p:cNvSpPr>
          <p:nvPr/>
        </p:nvSpPr>
        <p:spPr bwMode="auto">
          <a:xfrm>
            <a:off x="605790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29" name="椭圆 35"/>
          <p:cNvSpPr>
            <a:spLocks noChangeArrowheads="1"/>
          </p:cNvSpPr>
          <p:nvPr/>
        </p:nvSpPr>
        <p:spPr bwMode="auto">
          <a:xfrm>
            <a:off x="7143750" y="34290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0" name="椭圆 36"/>
          <p:cNvSpPr>
            <a:spLocks noChangeArrowheads="1"/>
          </p:cNvSpPr>
          <p:nvPr/>
        </p:nvSpPr>
        <p:spPr bwMode="auto">
          <a:xfrm>
            <a:off x="5200650" y="20764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1" name="椭圆 37"/>
          <p:cNvSpPr>
            <a:spLocks noChangeArrowheads="1"/>
          </p:cNvSpPr>
          <p:nvPr/>
        </p:nvSpPr>
        <p:spPr bwMode="auto">
          <a:xfrm>
            <a:off x="6419850" y="2819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2" name="椭圆 38"/>
          <p:cNvSpPr>
            <a:spLocks noChangeArrowheads="1"/>
          </p:cNvSpPr>
          <p:nvPr/>
        </p:nvSpPr>
        <p:spPr bwMode="auto">
          <a:xfrm>
            <a:off x="2895600" y="2381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3" name="椭圆 39"/>
          <p:cNvSpPr>
            <a:spLocks noChangeArrowheads="1"/>
          </p:cNvSpPr>
          <p:nvPr/>
        </p:nvSpPr>
        <p:spPr bwMode="auto">
          <a:xfrm>
            <a:off x="2019300" y="2990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4" name="椭圆 40"/>
          <p:cNvSpPr>
            <a:spLocks noChangeArrowheads="1"/>
          </p:cNvSpPr>
          <p:nvPr/>
        </p:nvSpPr>
        <p:spPr bwMode="auto">
          <a:xfrm>
            <a:off x="2000250" y="4876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5" name="椭圆 41"/>
          <p:cNvSpPr>
            <a:spLocks noChangeArrowheads="1"/>
          </p:cNvSpPr>
          <p:nvPr/>
        </p:nvSpPr>
        <p:spPr bwMode="auto">
          <a:xfrm>
            <a:off x="3333750" y="55626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6" name="椭圆 42"/>
          <p:cNvSpPr>
            <a:spLocks noChangeArrowheads="1"/>
          </p:cNvSpPr>
          <p:nvPr/>
        </p:nvSpPr>
        <p:spPr bwMode="auto">
          <a:xfrm>
            <a:off x="7086600" y="44577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7" name="椭圆 43"/>
          <p:cNvSpPr>
            <a:spLocks noChangeArrowheads="1"/>
          </p:cNvSpPr>
          <p:nvPr/>
        </p:nvSpPr>
        <p:spPr bwMode="auto">
          <a:xfrm>
            <a:off x="6667500" y="49720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8" name="椭圆 44"/>
          <p:cNvSpPr>
            <a:spLocks noChangeArrowheads="1"/>
          </p:cNvSpPr>
          <p:nvPr/>
        </p:nvSpPr>
        <p:spPr bwMode="auto">
          <a:xfrm>
            <a:off x="6076950" y="52959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9" name="椭圆 45"/>
          <p:cNvSpPr>
            <a:spLocks noChangeArrowheads="1"/>
          </p:cNvSpPr>
          <p:nvPr/>
        </p:nvSpPr>
        <p:spPr bwMode="auto">
          <a:xfrm>
            <a:off x="5200650" y="5486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8916" name="内容占位符 2"/>
          <p:cNvSpPr>
            <a:spLocks noGrp="1"/>
          </p:cNvSpPr>
          <p:nvPr>
            <p:ph idx="1"/>
          </p:nvPr>
        </p:nvSpPr>
        <p:spPr/>
        <p:txBody>
          <a:bodyPr/>
          <a:lstStyle/>
          <a:p>
            <a:endParaRPr lang="zh-CN" altLang="en-US" smtClean="0"/>
          </a:p>
        </p:txBody>
      </p:sp>
      <p:sp>
        <p:nvSpPr>
          <p:cNvPr id="38917" name="灯片编号占位符 3"/>
          <p:cNvSpPr>
            <a:spLocks noGrp="1"/>
          </p:cNvSpPr>
          <p:nvPr>
            <p:ph type="sldNum" sz="quarter" idx="12"/>
          </p:nvPr>
        </p:nvSpPr>
        <p:spPr>
          <a:noFill/>
        </p:spPr>
        <p:txBody>
          <a:bodyPr/>
          <a:lstStyle/>
          <a:p>
            <a:fld id="{4A0B3F9E-4904-4FF8-8289-503B8A15FE7D}" type="slidenum">
              <a:rPr lang="en-US" altLang="zh-CN" smtClean="0">
                <a:ea typeface="黑体" pitchFamily="49" charset="-122"/>
              </a:rPr>
              <a:pPr/>
              <a:t>59</a:t>
            </a:fld>
            <a:endParaRPr lang="en-US" altLang="zh-CN" smtClean="0">
              <a:ea typeface="黑体" pitchFamily="49" charset="-122"/>
            </a:endParaRPr>
          </a:p>
        </p:txBody>
      </p:sp>
      <p:graphicFrame>
        <p:nvGraphicFramePr>
          <p:cNvPr id="38914" name="Object 5" descr="羊皮纸"/>
          <p:cNvGraphicFramePr>
            <a:graphicFrameLocks noChangeAspect="1"/>
          </p:cNvGraphicFramePr>
          <p:nvPr/>
        </p:nvGraphicFramePr>
        <p:xfrm>
          <a:off x="1228725" y="747713"/>
          <a:ext cx="5578475" cy="5270500"/>
        </p:xfrm>
        <a:graphic>
          <a:graphicData uri="http://schemas.openxmlformats.org/presentationml/2006/ole">
            <p:oleObj spid="_x0000_s416770" name="公式" r:id="rId3" imgW="2019240" imgH="190476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4755" name="内容占位符 2"/>
          <p:cNvSpPr>
            <a:spLocks noGrp="1"/>
          </p:cNvSpPr>
          <p:nvPr>
            <p:ph idx="1"/>
          </p:nvPr>
        </p:nvSpPr>
        <p:spPr/>
        <p:txBody>
          <a:bodyPr>
            <a:normAutofit/>
          </a:bodyPr>
          <a:lstStyle/>
          <a:p>
            <a:r>
              <a:rPr lang="zh-CN" altLang="en-US" sz="3200" b="1" dirty="0" smtClean="0"/>
              <a:t>机器学习分类：</a:t>
            </a:r>
            <a:endParaRPr lang="en-US" altLang="zh-CN" sz="3200" b="1" dirty="0" smtClean="0"/>
          </a:p>
          <a:p>
            <a:endParaRPr lang="en-US" altLang="zh-CN" sz="2800" b="1" dirty="0" smtClean="0"/>
          </a:p>
          <a:p>
            <a:pPr lvl="1"/>
            <a:r>
              <a:rPr lang="zh-CN" altLang="en-US" sz="2800" b="1" dirty="0" smtClean="0"/>
              <a:t>监督学习</a:t>
            </a:r>
            <a:endParaRPr lang="en-US" altLang="zh-CN" sz="2800" b="1" dirty="0" smtClean="0"/>
          </a:p>
          <a:p>
            <a:pPr lvl="1"/>
            <a:r>
              <a:rPr lang="zh-CN" altLang="en-US" sz="2800" b="1" dirty="0" smtClean="0"/>
              <a:t>非监督学习</a:t>
            </a:r>
            <a:endParaRPr lang="en-US" altLang="zh-CN" sz="2800" b="1" dirty="0" smtClean="0"/>
          </a:p>
          <a:p>
            <a:pPr lvl="1"/>
            <a:r>
              <a:rPr lang="zh-CN" altLang="en-US" sz="2800" b="1" dirty="0" smtClean="0"/>
              <a:t>半监督学习</a:t>
            </a:r>
            <a:endParaRPr lang="en-US" altLang="zh-CN" sz="2800" b="1" dirty="0" smtClean="0"/>
          </a:p>
          <a:p>
            <a:pPr lvl="1"/>
            <a:r>
              <a:rPr lang="zh-CN" altLang="en-US" sz="2800" b="1" dirty="0" smtClean="0"/>
              <a:t>强化学习</a:t>
            </a:r>
          </a:p>
        </p:txBody>
      </p:sp>
      <p:sp>
        <p:nvSpPr>
          <p:cNvPr id="74756" name="灯片编号占位符 3"/>
          <p:cNvSpPr>
            <a:spLocks noGrp="1"/>
          </p:cNvSpPr>
          <p:nvPr>
            <p:ph type="sldNum" sz="quarter" idx="12"/>
          </p:nvPr>
        </p:nvSpPr>
        <p:spPr>
          <a:noFill/>
        </p:spPr>
        <p:txBody>
          <a:bodyPr/>
          <a:lstStyle/>
          <a:p>
            <a:fld id="{5865B15F-6BA0-466C-A2F5-E86091C536B8}" type="slidenum">
              <a:rPr lang="en-US" altLang="zh-CN" smtClean="0">
                <a:ea typeface="黑体" pitchFamily="49" charset="-122"/>
              </a:rPr>
              <a:pPr/>
              <a:t>6</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p:spPr>
        <p:txBody>
          <a:bodyPr/>
          <a:lstStyle/>
          <a:p>
            <a:fld id="{A8916A14-C182-4CE6-BD30-FCA938765E91}" type="slidenum">
              <a:rPr lang="en-US" altLang="zh-CN" smtClean="0">
                <a:ea typeface="黑体" pitchFamily="49" charset="-122"/>
              </a:rPr>
              <a:pPr/>
              <a:t>60</a:t>
            </a:fld>
            <a:endParaRPr lang="en-US" altLang="zh-CN" smtClean="0">
              <a:ea typeface="黑体" pitchFamily="49" charset="-122"/>
            </a:endParaRPr>
          </a:p>
        </p:txBody>
      </p:sp>
      <p:cxnSp>
        <p:nvCxnSpPr>
          <p:cNvPr id="91139" name="直接箭头连接符 4"/>
          <p:cNvCxnSpPr>
            <a:cxnSpLocks noChangeShapeType="1"/>
          </p:cNvCxnSpPr>
          <p:nvPr/>
        </p:nvCxnSpPr>
        <p:spPr bwMode="auto">
          <a:xfrm>
            <a:off x="1333500" y="5276850"/>
            <a:ext cx="6667500" cy="0"/>
          </a:xfrm>
          <a:prstGeom prst="straightConnector1">
            <a:avLst/>
          </a:prstGeom>
          <a:noFill/>
          <a:ln w="57150" algn="ctr">
            <a:solidFill>
              <a:schemeClr val="tx1"/>
            </a:solidFill>
            <a:round/>
            <a:headEnd/>
            <a:tailEnd type="arrow" w="med" len="med"/>
          </a:ln>
        </p:spPr>
      </p:cxnSp>
      <p:cxnSp>
        <p:nvCxnSpPr>
          <p:cNvPr id="91140" name="直接箭头连接符 5"/>
          <p:cNvCxnSpPr>
            <a:cxnSpLocks noChangeShapeType="1"/>
          </p:cNvCxnSpPr>
          <p:nvPr/>
        </p:nvCxnSpPr>
        <p:spPr bwMode="auto">
          <a:xfrm flipV="1">
            <a:off x="1657350" y="1924050"/>
            <a:ext cx="19050" cy="3695700"/>
          </a:xfrm>
          <a:prstGeom prst="straightConnector1">
            <a:avLst/>
          </a:prstGeom>
          <a:noFill/>
          <a:ln w="57150" algn="ctr">
            <a:solidFill>
              <a:schemeClr val="tx1"/>
            </a:solidFill>
            <a:round/>
            <a:headEnd/>
            <a:tailEnd type="arrow" w="med" len="med"/>
          </a:ln>
        </p:spPr>
      </p:cxnSp>
      <p:grpSp>
        <p:nvGrpSpPr>
          <p:cNvPr id="2" name="组合 7"/>
          <p:cNvGrpSpPr>
            <a:grpSpLocks/>
          </p:cNvGrpSpPr>
          <p:nvPr/>
        </p:nvGrpSpPr>
        <p:grpSpPr bwMode="auto">
          <a:xfrm>
            <a:off x="3352800" y="4343400"/>
            <a:ext cx="209550" cy="247650"/>
            <a:chOff x="685800" y="2114550"/>
            <a:chExt cx="209550" cy="247650"/>
          </a:xfrm>
        </p:grpSpPr>
        <p:cxnSp>
          <p:nvCxnSpPr>
            <p:cNvPr id="91177" name="直接连接符 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8" name="直接连接符 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3" name="组合 10"/>
          <p:cNvGrpSpPr>
            <a:grpSpLocks/>
          </p:cNvGrpSpPr>
          <p:nvPr/>
        </p:nvGrpSpPr>
        <p:grpSpPr bwMode="auto">
          <a:xfrm>
            <a:off x="2000250" y="4191000"/>
            <a:ext cx="209550" cy="247650"/>
            <a:chOff x="685800" y="2114550"/>
            <a:chExt cx="209550" cy="247650"/>
          </a:xfrm>
        </p:grpSpPr>
        <p:cxnSp>
          <p:nvCxnSpPr>
            <p:cNvPr id="91175" name="直接连接符 1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6" name="直接连接符 1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4" name="组合 13"/>
          <p:cNvGrpSpPr>
            <a:grpSpLocks/>
          </p:cNvGrpSpPr>
          <p:nvPr/>
        </p:nvGrpSpPr>
        <p:grpSpPr bwMode="auto">
          <a:xfrm>
            <a:off x="2533650" y="4229100"/>
            <a:ext cx="209550" cy="247650"/>
            <a:chOff x="685800" y="2114550"/>
            <a:chExt cx="209550" cy="247650"/>
          </a:xfrm>
        </p:grpSpPr>
        <p:cxnSp>
          <p:nvCxnSpPr>
            <p:cNvPr id="91173" name="直接连接符 14"/>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4" name="直接连接符 15"/>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16"/>
          <p:cNvGrpSpPr>
            <a:grpSpLocks/>
          </p:cNvGrpSpPr>
          <p:nvPr/>
        </p:nvGrpSpPr>
        <p:grpSpPr bwMode="auto">
          <a:xfrm>
            <a:off x="3924300" y="4324350"/>
            <a:ext cx="209550" cy="247650"/>
            <a:chOff x="685800" y="2114550"/>
            <a:chExt cx="209550" cy="247650"/>
          </a:xfrm>
        </p:grpSpPr>
        <p:cxnSp>
          <p:nvCxnSpPr>
            <p:cNvPr id="91171" name="直接连接符 17"/>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2" name="直接连接符 18"/>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19"/>
          <p:cNvGrpSpPr>
            <a:grpSpLocks/>
          </p:cNvGrpSpPr>
          <p:nvPr/>
        </p:nvGrpSpPr>
        <p:grpSpPr bwMode="auto">
          <a:xfrm>
            <a:off x="4953000" y="4914900"/>
            <a:ext cx="209550" cy="247650"/>
            <a:chOff x="685800" y="2114550"/>
            <a:chExt cx="209550" cy="247650"/>
          </a:xfrm>
        </p:grpSpPr>
        <p:cxnSp>
          <p:nvCxnSpPr>
            <p:cNvPr id="91169" name="直接连接符 2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0" name="直接连接符 21"/>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22"/>
          <p:cNvGrpSpPr>
            <a:grpSpLocks/>
          </p:cNvGrpSpPr>
          <p:nvPr/>
        </p:nvGrpSpPr>
        <p:grpSpPr bwMode="auto">
          <a:xfrm>
            <a:off x="2590800" y="4743450"/>
            <a:ext cx="209550" cy="247650"/>
            <a:chOff x="685800" y="2114550"/>
            <a:chExt cx="209550" cy="247650"/>
          </a:xfrm>
        </p:grpSpPr>
        <p:cxnSp>
          <p:nvCxnSpPr>
            <p:cNvPr id="91167" name="直接连接符 2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8" name="直接连接符 2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25"/>
          <p:cNvGrpSpPr>
            <a:grpSpLocks/>
          </p:cNvGrpSpPr>
          <p:nvPr/>
        </p:nvGrpSpPr>
        <p:grpSpPr bwMode="auto">
          <a:xfrm>
            <a:off x="3448050" y="4781550"/>
            <a:ext cx="209550" cy="247650"/>
            <a:chOff x="685800" y="2114550"/>
            <a:chExt cx="209550" cy="247650"/>
          </a:xfrm>
        </p:grpSpPr>
        <p:cxnSp>
          <p:nvCxnSpPr>
            <p:cNvPr id="91165" name="直接连接符 26"/>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6" name="直接连接符 27"/>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9" name="组合 28"/>
          <p:cNvGrpSpPr>
            <a:grpSpLocks/>
          </p:cNvGrpSpPr>
          <p:nvPr/>
        </p:nvGrpSpPr>
        <p:grpSpPr bwMode="auto">
          <a:xfrm>
            <a:off x="4400550" y="4838700"/>
            <a:ext cx="209550" cy="247650"/>
            <a:chOff x="685800" y="2114550"/>
            <a:chExt cx="209550" cy="247650"/>
          </a:xfrm>
        </p:grpSpPr>
        <p:cxnSp>
          <p:nvCxnSpPr>
            <p:cNvPr id="91163" name="直接连接符 29"/>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4" name="直接连接符 30"/>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91149" name="椭圆 31"/>
          <p:cNvSpPr>
            <a:spLocks noChangeArrowheads="1"/>
          </p:cNvSpPr>
          <p:nvPr/>
        </p:nvSpPr>
        <p:spPr bwMode="auto">
          <a:xfrm>
            <a:off x="3905250" y="2762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0" name="椭圆 32"/>
          <p:cNvSpPr>
            <a:spLocks noChangeArrowheads="1"/>
          </p:cNvSpPr>
          <p:nvPr/>
        </p:nvSpPr>
        <p:spPr bwMode="auto">
          <a:xfrm>
            <a:off x="451485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1" name="椭圆 33"/>
          <p:cNvSpPr>
            <a:spLocks noChangeArrowheads="1"/>
          </p:cNvSpPr>
          <p:nvPr/>
        </p:nvSpPr>
        <p:spPr bwMode="auto">
          <a:xfrm>
            <a:off x="6019800" y="3752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2" name="椭圆 34"/>
          <p:cNvSpPr>
            <a:spLocks noChangeArrowheads="1"/>
          </p:cNvSpPr>
          <p:nvPr/>
        </p:nvSpPr>
        <p:spPr bwMode="auto">
          <a:xfrm>
            <a:off x="3524250" y="20764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3" name="椭圆 35"/>
          <p:cNvSpPr>
            <a:spLocks noChangeArrowheads="1"/>
          </p:cNvSpPr>
          <p:nvPr/>
        </p:nvSpPr>
        <p:spPr bwMode="auto">
          <a:xfrm>
            <a:off x="6419850" y="2819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4" name="椭圆 36"/>
          <p:cNvSpPr>
            <a:spLocks noChangeArrowheads="1"/>
          </p:cNvSpPr>
          <p:nvPr/>
        </p:nvSpPr>
        <p:spPr bwMode="auto">
          <a:xfrm>
            <a:off x="2895600" y="2381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5" name="椭圆 37"/>
          <p:cNvSpPr>
            <a:spLocks noChangeArrowheads="1"/>
          </p:cNvSpPr>
          <p:nvPr/>
        </p:nvSpPr>
        <p:spPr bwMode="auto">
          <a:xfrm>
            <a:off x="2019300" y="2990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6" name="椭圆 38"/>
          <p:cNvSpPr>
            <a:spLocks noChangeArrowheads="1"/>
          </p:cNvSpPr>
          <p:nvPr/>
        </p:nvSpPr>
        <p:spPr bwMode="auto">
          <a:xfrm>
            <a:off x="3314700" y="2971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7" name="椭圆 39"/>
          <p:cNvSpPr>
            <a:spLocks noChangeArrowheads="1"/>
          </p:cNvSpPr>
          <p:nvPr/>
        </p:nvSpPr>
        <p:spPr bwMode="auto">
          <a:xfrm>
            <a:off x="4343400" y="37147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8" name="椭圆 40"/>
          <p:cNvSpPr>
            <a:spLocks noChangeArrowheads="1"/>
          </p:cNvSpPr>
          <p:nvPr/>
        </p:nvSpPr>
        <p:spPr bwMode="auto">
          <a:xfrm>
            <a:off x="6076950" y="44005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9" name="椭圆 41"/>
          <p:cNvSpPr>
            <a:spLocks noChangeArrowheads="1"/>
          </p:cNvSpPr>
          <p:nvPr/>
        </p:nvSpPr>
        <p:spPr bwMode="auto">
          <a:xfrm>
            <a:off x="5486400" y="3200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60" name="椭圆 42"/>
          <p:cNvSpPr>
            <a:spLocks noChangeArrowheads="1"/>
          </p:cNvSpPr>
          <p:nvPr/>
        </p:nvSpPr>
        <p:spPr bwMode="auto">
          <a:xfrm>
            <a:off x="4781550" y="2971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61" name="椭圆 43"/>
          <p:cNvSpPr>
            <a:spLocks noChangeArrowheads="1"/>
          </p:cNvSpPr>
          <p:nvPr/>
        </p:nvSpPr>
        <p:spPr bwMode="auto">
          <a:xfrm>
            <a:off x="5467350" y="38862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91162" name="直接箭头连接符 44"/>
          <p:cNvCxnSpPr>
            <a:cxnSpLocks noChangeShapeType="1"/>
          </p:cNvCxnSpPr>
          <p:nvPr/>
        </p:nvCxnSpPr>
        <p:spPr bwMode="auto">
          <a:xfrm>
            <a:off x="1619250" y="3276600"/>
            <a:ext cx="5676900" cy="2133600"/>
          </a:xfrm>
          <a:prstGeom prst="straightConnector1">
            <a:avLst/>
          </a:prstGeom>
          <a:noFill/>
          <a:ln w="57150" algn="ctr">
            <a:solidFill>
              <a:schemeClr val="tx1"/>
            </a:solidFill>
            <a:round/>
            <a:headEnd/>
            <a:tailEnd/>
          </a:ln>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685800" y="1028700"/>
            <a:ext cx="7772400" cy="5067300"/>
          </a:xfrm>
        </p:spPr>
        <p:txBody>
          <a:bodyPr/>
          <a:lstStyle/>
          <a:p>
            <a:r>
              <a:rPr lang="zh-CN" altLang="en-US" sz="3200" b="1" dirty="0" smtClean="0"/>
              <a:t>用线性分类的方法求解非线性分类问题</a:t>
            </a:r>
            <a:endParaRPr lang="en-US" altLang="zh-CN" sz="3200" b="1" dirty="0" smtClean="0"/>
          </a:p>
          <a:p>
            <a:endParaRPr lang="en-US" altLang="zh-CN" sz="2800" b="1" dirty="0" smtClean="0"/>
          </a:p>
          <a:p>
            <a:pPr lvl="1">
              <a:buFontTx/>
              <a:buNone/>
            </a:pPr>
            <a:r>
              <a:rPr lang="zh-CN" altLang="en-US" sz="2800" b="1" dirty="0" smtClean="0"/>
              <a:t>（</a:t>
            </a:r>
            <a:r>
              <a:rPr lang="en-US" altLang="zh-CN" sz="2800" b="1" dirty="0" smtClean="0"/>
              <a:t>1</a:t>
            </a:r>
            <a:r>
              <a:rPr lang="zh-CN" altLang="en-US" sz="2800" b="1" dirty="0" smtClean="0"/>
              <a:t>）使用一个变换，将原空间数据映射到新空间；</a:t>
            </a:r>
            <a:endParaRPr lang="en-US" altLang="zh-CN" sz="2800" b="1" dirty="0" smtClean="0"/>
          </a:p>
          <a:p>
            <a:endParaRPr lang="en-US" altLang="zh-CN" sz="2800" b="1" dirty="0" smtClean="0"/>
          </a:p>
          <a:p>
            <a:pPr lvl="1">
              <a:buFontTx/>
              <a:buNone/>
            </a:pPr>
            <a:r>
              <a:rPr lang="zh-CN" altLang="en-US" sz="2800" b="1" dirty="0" smtClean="0"/>
              <a:t>（</a:t>
            </a:r>
            <a:r>
              <a:rPr lang="en-US" altLang="zh-CN" sz="2800" b="1" dirty="0" smtClean="0"/>
              <a:t>2</a:t>
            </a:r>
            <a:r>
              <a:rPr lang="zh-CN" altLang="en-US" sz="2800" b="1" dirty="0" smtClean="0"/>
              <a:t>）在新空间用线性分类方法从训练数据中学习分类模型</a:t>
            </a:r>
            <a:endParaRPr lang="en-US" altLang="zh-CN" sz="2800" b="1" dirty="0" smtClean="0"/>
          </a:p>
          <a:p>
            <a:pPr lvl="1">
              <a:buFontTx/>
              <a:buNone/>
            </a:pPr>
            <a:endParaRPr lang="en-US" altLang="zh-CN" dirty="0" smtClean="0"/>
          </a:p>
        </p:txBody>
      </p:sp>
      <p:sp>
        <p:nvSpPr>
          <p:cNvPr id="92163" name="灯片编号占位符 3"/>
          <p:cNvSpPr>
            <a:spLocks noGrp="1"/>
          </p:cNvSpPr>
          <p:nvPr>
            <p:ph type="sldNum" sz="quarter" idx="12"/>
          </p:nvPr>
        </p:nvSpPr>
        <p:spPr>
          <a:noFill/>
        </p:spPr>
        <p:txBody>
          <a:bodyPr/>
          <a:lstStyle/>
          <a:p>
            <a:fld id="{8AB82332-8370-4E7C-8AD7-3D3354CFD34B}" type="slidenum">
              <a:rPr lang="en-US" altLang="zh-CN" smtClean="0">
                <a:ea typeface="黑体" pitchFamily="49" charset="-122"/>
              </a:rPr>
              <a:pPr/>
              <a:t>61</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核技巧应用于支持向量机</a:t>
            </a:r>
            <a:endParaRPr lang="zh-CN" altLang="en-US" dirty="0"/>
          </a:p>
        </p:txBody>
      </p:sp>
      <p:sp>
        <p:nvSpPr>
          <p:cNvPr id="93187" name="内容占位符 2"/>
          <p:cNvSpPr>
            <a:spLocks noGrp="1"/>
          </p:cNvSpPr>
          <p:nvPr>
            <p:ph idx="1"/>
          </p:nvPr>
        </p:nvSpPr>
        <p:spPr>
          <a:xfrm>
            <a:off x="914400" y="1860330"/>
            <a:ext cx="7772400" cy="4159469"/>
          </a:xfrm>
        </p:spPr>
        <p:txBody>
          <a:bodyPr>
            <a:normAutofit/>
          </a:bodyPr>
          <a:lstStyle/>
          <a:p>
            <a:r>
              <a:rPr lang="zh-CN" altLang="en-US" sz="3200" b="1" dirty="0" smtClean="0"/>
              <a:t>通过一个非线性变换将输入空间</a:t>
            </a:r>
            <a:r>
              <a:rPr lang="en-US" altLang="zh-CN" sz="3200" b="1" dirty="0" smtClean="0"/>
              <a:t>X</a:t>
            </a:r>
            <a:r>
              <a:rPr lang="zh-CN" altLang="en-US" sz="3200" b="1" dirty="0" smtClean="0"/>
              <a:t>（欧式空间或者离散集合）对应于一个特征空间</a:t>
            </a:r>
            <a:r>
              <a:rPr lang="en-US" altLang="zh-CN" sz="3200" b="1" dirty="0" smtClean="0"/>
              <a:t>H</a:t>
            </a:r>
            <a:r>
              <a:rPr lang="zh-CN" altLang="en-US" sz="3200" b="1" dirty="0" smtClean="0"/>
              <a:t>（希尔伯特空间），使得在输入空间</a:t>
            </a:r>
            <a:r>
              <a:rPr lang="en-US" altLang="zh-CN" sz="3200" b="1" dirty="0" smtClean="0"/>
              <a:t>X</a:t>
            </a:r>
            <a:r>
              <a:rPr lang="zh-CN" altLang="en-US" sz="3200" b="1" dirty="0" smtClean="0"/>
              <a:t>的超曲面模型对应于特征空间</a:t>
            </a:r>
            <a:r>
              <a:rPr lang="en-US" altLang="zh-CN" sz="3200" b="1" dirty="0" smtClean="0"/>
              <a:t>H</a:t>
            </a:r>
            <a:r>
              <a:rPr lang="zh-CN" altLang="en-US" sz="3200" b="1" dirty="0" smtClean="0"/>
              <a:t>中的超平面模型（支持向量机）。</a:t>
            </a:r>
            <a:endParaRPr lang="en-US" altLang="zh-CN" sz="3200" b="1" dirty="0" smtClean="0"/>
          </a:p>
          <a:p>
            <a:r>
              <a:rPr lang="zh-CN" altLang="en-US" sz="3200" b="1" dirty="0" smtClean="0"/>
              <a:t>分类问题的学习就可以通过在</a:t>
            </a:r>
            <a:r>
              <a:rPr lang="en-US" altLang="zh-CN" sz="3200" b="1" dirty="0" smtClean="0"/>
              <a:t>H</a:t>
            </a:r>
            <a:r>
              <a:rPr lang="zh-CN" altLang="en-US" sz="3200" b="1" dirty="0" smtClean="0"/>
              <a:t>空间中求解线性支持向量机完成</a:t>
            </a:r>
          </a:p>
        </p:txBody>
      </p:sp>
      <p:sp>
        <p:nvSpPr>
          <p:cNvPr id="93188" name="灯片编号占位符 3"/>
          <p:cNvSpPr>
            <a:spLocks noGrp="1"/>
          </p:cNvSpPr>
          <p:nvPr>
            <p:ph type="sldNum" sz="quarter" idx="12"/>
          </p:nvPr>
        </p:nvSpPr>
        <p:spPr>
          <a:noFill/>
        </p:spPr>
        <p:txBody>
          <a:bodyPr/>
          <a:lstStyle/>
          <a:p>
            <a:fld id="{D2211485-B7A8-43D7-8619-8041C247AB95}" type="slidenum">
              <a:rPr lang="en-US" altLang="zh-CN" smtClean="0">
                <a:ea typeface="黑体" pitchFamily="49" charset="-122"/>
              </a:rPr>
              <a:pPr/>
              <a:t>62</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9940" name="内容占位符 2"/>
          <p:cNvSpPr>
            <a:spLocks noGrp="1"/>
          </p:cNvSpPr>
          <p:nvPr>
            <p:ph idx="1"/>
          </p:nvPr>
        </p:nvSpPr>
        <p:spPr/>
        <p:txBody>
          <a:bodyPr/>
          <a:lstStyle/>
          <a:p>
            <a:endParaRPr lang="zh-CN" altLang="en-US" dirty="0" smtClean="0"/>
          </a:p>
        </p:txBody>
      </p:sp>
      <p:sp>
        <p:nvSpPr>
          <p:cNvPr id="39941" name="灯片编号占位符 3"/>
          <p:cNvSpPr>
            <a:spLocks noGrp="1"/>
          </p:cNvSpPr>
          <p:nvPr>
            <p:ph type="sldNum" sz="quarter" idx="12"/>
          </p:nvPr>
        </p:nvSpPr>
        <p:spPr>
          <a:noFill/>
        </p:spPr>
        <p:txBody>
          <a:bodyPr/>
          <a:lstStyle/>
          <a:p>
            <a:fld id="{C2A4A4DC-CDB5-4639-81AD-E4C67A2AAC88}" type="slidenum">
              <a:rPr lang="en-US" altLang="zh-CN" smtClean="0">
                <a:ea typeface="黑体" pitchFamily="49" charset="-122"/>
              </a:rPr>
              <a:pPr/>
              <a:t>63</a:t>
            </a:fld>
            <a:endParaRPr lang="en-US" altLang="zh-CN" smtClean="0">
              <a:ea typeface="黑体" pitchFamily="49" charset="-122"/>
            </a:endParaRPr>
          </a:p>
        </p:txBody>
      </p:sp>
      <p:graphicFrame>
        <p:nvGraphicFramePr>
          <p:cNvPr id="39938" name="Object 5" descr="羊皮纸"/>
          <p:cNvGraphicFramePr>
            <a:graphicFrameLocks noChangeAspect="1"/>
          </p:cNvGraphicFramePr>
          <p:nvPr/>
        </p:nvGraphicFramePr>
        <p:xfrm>
          <a:off x="1433513" y="279400"/>
          <a:ext cx="5595937" cy="6369050"/>
        </p:xfrm>
        <a:graphic>
          <a:graphicData uri="http://schemas.openxmlformats.org/presentationml/2006/ole">
            <p:oleObj spid="_x0000_s417794" name="公式" r:id="rId3" imgW="2616120" imgH="2971800" progId="Equation.3">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核函数</a:t>
            </a:r>
            <a:endParaRPr lang="zh-CN" altLang="en-US" dirty="0"/>
          </a:p>
        </p:txBody>
      </p:sp>
      <p:sp>
        <p:nvSpPr>
          <p:cNvPr id="40964" name="内容占位符 2"/>
          <p:cNvSpPr>
            <a:spLocks noGrp="1"/>
          </p:cNvSpPr>
          <p:nvPr>
            <p:ph idx="1"/>
          </p:nvPr>
        </p:nvSpPr>
        <p:spPr/>
        <p:txBody>
          <a:bodyPr/>
          <a:lstStyle/>
          <a:p>
            <a:endParaRPr lang="zh-CN" altLang="en-US" smtClean="0"/>
          </a:p>
        </p:txBody>
      </p:sp>
      <p:sp>
        <p:nvSpPr>
          <p:cNvPr id="40965" name="灯片编号占位符 3"/>
          <p:cNvSpPr>
            <a:spLocks noGrp="1"/>
          </p:cNvSpPr>
          <p:nvPr>
            <p:ph type="sldNum" sz="quarter" idx="12"/>
          </p:nvPr>
        </p:nvSpPr>
        <p:spPr>
          <a:noFill/>
        </p:spPr>
        <p:txBody>
          <a:bodyPr/>
          <a:lstStyle/>
          <a:p>
            <a:fld id="{DE549B96-B3F7-45F2-859C-CF129E8A53B9}" type="slidenum">
              <a:rPr lang="en-US" altLang="zh-CN" smtClean="0">
                <a:ea typeface="黑体" pitchFamily="49" charset="-122"/>
              </a:rPr>
              <a:pPr/>
              <a:t>64</a:t>
            </a:fld>
            <a:endParaRPr lang="en-US" altLang="zh-CN" smtClean="0">
              <a:ea typeface="黑体" pitchFamily="49" charset="-122"/>
            </a:endParaRPr>
          </a:p>
        </p:txBody>
      </p:sp>
      <p:graphicFrame>
        <p:nvGraphicFramePr>
          <p:cNvPr id="40962" name="Object 5" descr="羊皮纸"/>
          <p:cNvGraphicFramePr>
            <a:graphicFrameLocks noChangeAspect="1"/>
          </p:cNvGraphicFramePr>
          <p:nvPr/>
        </p:nvGraphicFramePr>
        <p:xfrm>
          <a:off x="852488" y="2153897"/>
          <a:ext cx="7893050" cy="3198812"/>
        </p:xfrm>
        <a:graphic>
          <a:graphicData uri="http://schemas.openxmlformats.org/presentationml/2006/ole">
            <p:oleObj spid="_x0000_s418818" name="公式" r:id="rId3" imgW="2857320" imgH="1155600" progId="Equation.3">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p:txBody>
          <a:bodyPr/>
          <a:lstStyle/>
          <a:p>
            <a:endParaRPr lang="zh-CN" altLang="en-US" smtClean="0"/>
          </a:p>
        </p:txBody>
      </p:sp>
      <p:sp>
        <p:nvSpPr>
          <p:cNvPr id="41988" name="灯片编号占位符 3"/>
          <p:cNvSpPr>
            <a:spLocks noGrp="1"/>
          </p:cNvSpPr>
          <p:nvPr>
            <p:ph type="sldNum" sz="quarter" idx="12"/>
          </p:nvPr>
        </p:nvSpPr>
        <p:spPr>
          <a:noFill/>
        </p:spPr>
        <p:txBody>
          <a:bodyPr/>
          <a:lstStyle/>
          <a:p>
            <a:fld id="{7E0E0AB9-A00B-4D51-BAE6-45FD92FE27CD}" type="slidenum">
              <a:rPr lang="en-US" altLang="zh-CN" smtClean="0">
                <a:ea typeface="黑体" pitchFamily="49" charset="-122"/>
              </a:rPr>
              <a:pPr/>
              <a:t>65</a:t>
            </a:fld>
            <a:endParaRPr lang="en-US" altLang="zh-CN" smtClean="0">
              <a:ea typeface="黑体" pitchFamily="49" charset="-122"/>
            </a:endParaRPr>
          </a:p>
        </p:txBody>
      </p:sp>
      <p:graphicFrame>
        <p:nvGraphicFramePr>
          <p:cNvPr id="41986" name="Object 5" descr="羊皮纸"/>
          <p:cNvGraphicFramePr>
            <a:graphicFrameLocks noChangeAspect="1"/>
          </p:cNvGraphicFramePr>
          <p:nvPr/>
        </p:nvGraphicFramePr>
        <p:xfrm>
          <a:off x="469900" y="863600"/>
          <a:ext cx="8180388" cy="5214938"/>
        </p:xfrm>
        <a:graphic>
          <a:graphicData uri="http://schemas.openxmlformats.org/presentationml/2006/ole">
            <p:oleObj spid="_x0000_s419842" name="公式" r:id="rId3" imgW="3454200" imgH="2197080" progId="Equation.3">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3012" name="内容占位符 2"/>
          <p:cNvSpPr>
            <a:spLocks noGrp="1"/>
          </p:cNvSpPr>
          <p:nvPr>
            <p:ph idx="1"/>
          </p:nvPr>
        </p:nvSpPr>
        <p:spPr/>
        <p:txBody>
          <a:bodyPr/>
          <a:lstStyle/>
          <a:p>
            <a:endParaRPr lang="zh-CN" altLang="en-US" smtClean="0"/>
          </a:p>
        </p:txBody>
      </p:sp>
      <p:sp>
        <p:nvSpPr>
          <p:cNvPr id="43013" name="灯片编号占位符 3"/>
          <p:cNvSpPr>
            <a:spLocks noGrp="1"/>
          </p:cNvSpPr>
          <p:nvPr>
            <p:ph type="sldNum" sz="quarter" idx="12"/>
          </p:nvPr>
        </p:nvSpPr>
        <p:spPr>
          <a:noFill/>
        </p:spPr>
        <p:txBody>
          <a:bodyPr/>
          <a:lstStyle/>
          <a:p>
            <a:fld id="{C70CA52E-37C3-4A44-AAA5-3CCB045D6B06}" type="slidenum">
              <a:rPr lang="en-US" altLang="zh-CN" smtClean="0">
                <a:ea typeface="黑体" pitchFamily="49" charset="-122"/>
              </a:rPr>
              <a:pPr/>
              <a:t>66</a:t>
            </a:fld>
            <a:endParaRPr lang="en-US" altLang="zh-CN" smtClean="0">
              <a:ea typeface="黑体" pitchFamily="49" charset="-122"/>
            </a:endParaRPr>
          </a:p>
        </p:txBody>
      </p:sp>
      <p:graphicFrame>
        <p:nvGraphicFramePr>
          <p:cNvPr id="43010" name="Object 5" descr="羊皮纸"/>
          <p:cNvGraphicFramePr>
            <a:graphicFrameLocks noChangeAspect="1"/>
          </p:cNvGraphicFramePr>
          <p:nvPr/>
        </p:nvGraphicFramePr>
        <p:xfrm>
          <a:off x="1441450" y="338138"/>
          <a:ext cx="5989638" cy="6032500"/>
        </p:xfrm>
        <a:graphic>
          <a:graphicData uri="http://schemas.openxmlformats.org/presentationml/2006/ole">
            <p:oleObj spid="_x0000_s420866" name="公式" r:id="rId3" imgW="2577960" imgH="2590560" progId="Equation.3">
              <p:embed/>
            </p:oleObj>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p:cNvSpPr>
            <a:spLocks noGrp="1"/>
          </p:cNvSpPr>
          <p:nvPr>
            <p:ph idx="1"/>
          </p:nvPr>
        </p:nvSpPr>
        <p:spPr>
          <a:xfrm>
            <a:off x="685800" y="1581150"/>
            <a:ext cx="7772400" cy="4514850"/>
          </a:xfrm>
        </p:spPr>
        <p:txBody>
          <a:bodyPr/>
          <a:lstStyle/>
          <a:p>
            <a:endParaRPr lang="zh-CN" altLang="en-US" smtClean="0"/>
          </a:p>
        </p:txBody>
      </p:sp>
      <p:sp>
        <p:nvSpPr>
          <p:cNvPr id="44036" name="灯片编号占位符 3"/>
          <p:cNvSpPr>
            <a:spLocks noGrp="1"/>
          </p:cNvSpPr>
          <p:nvPr>
            <p:ph type="sldNum" sz="quarter" idx="12"/>
          </p:nvPr>
        </p:nvSpPr>
        <p:spPr>
          <a:noFill/>
        </p:spPr>
        <p:txBody>
          <a:bodyPr/>
          <a:lstStyle/>
          <a:p>
            <a:fld id="{2C020BFA-C796-4A1F-A9A2-95AD1C34E4BF}" type="slidenum">
              <a:rPr lang="en-US" altLang="zh-CN" smtClean="0">
                <a:ea typeface="黑体" pitchFamily="49" charset="-122"/>
              </a:rPr>
              <a:pPr/>
              <a:t>67</a:t>
            </a:fld>
            <a:endParaRPr lang="en-US" altLang="zh-CN" smtClean="0">
              <a:ea typeface="黑体" pitchFamily="49" charset="-122"/>
            </a:endParaRPr>
          </a:p>
        </p:txBody>
      </p:sp>
      <p:graphicFrame>
        <p:nvGraphicFramePr>
          <p:cNvPr id="44034" name="Object 5" descr="羊皮纸"/>
          <p:cNvGraphicFramePr>
            <a:graphicFrameLocks noChangeAspect="1"/>
          </p:cNvGraphicFramePr>
          <p:nvPr/>
        </p:nvGraphicFramePr>
        <p:xfrm>
          <a:off x="327025" y="342900"/>
          <a:ext cx="8474075" cy="5600700"/>
        </p:xfrm>
        <a:graphic>
          <a:graphicData uri="http://schemas.openxmlformats.org/presentationml/2006/ole">
            <p:oleObj spid="_x0000_s421890" name="公式" r:id="rId4" imgW="3238200" imgH="2133360" progId="Equation.3">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常用的核函数</a:t>
            </a:r>
            <a:endParaRPr lang="zh-CN" altLang="en-US" dirty="0"/>
          </a:p>
        </p:txBody>
      </p:sp>
      <p:sp>
        <p:nvSpPr>
          <p:cNvPr id="45060" name="内容占位符 2"/>
          <p:cNvSpPr>
            <a:spLocks noGrp="1"/>
          </p:cNvSpPr>
          <p:nvPr>
            <p:ph idx="1"/>
          </p:nvPr>
        </p:nvSpPr>
        <p:spPr/>
        <p:txBody>
          <a:bodyPr/>
          <a:lstStyle/>
          <a:p>
            <a:endParaRPr lang="zh-CN" altLang="en-US" smtClean="0"/>
          </a:p>
        </p:txBody>
      </p:sp>
      <p:sp>
        <p:nvSpPr>
          <p:cNvPr id="45061" name="灯片编号占位符 3"/>
          <p:cNvSpPr>
            <a:spLocks noGrp="1"/>
          </p:cNvSpPr>
          <p:nvPr>
            <p:ph type="sldNum" sz="quarter" idx="12"/>
          </p:nvPr>
        </p:nvSpPr>
        <p:spPr>
          <a:noFill/>
        </p:spPr>
        <p:txBody>
          <a:bodyPr/>
          <a:lstStyle/>
          <a:p>
            <a:fld id="{A5CBAF39-FA4E-495E-8DB5-09E325D6593E}" type="slidenum">
              <a:rPr lang="en-US" altLang="zh-CN" smtClean="0">
                <a:ea typeface="黑体" pitchFamily="49" charset="-122"/>
              </a:rPr>
              <a:pPr/>
              <a:t>68</a:t>
            </a:fld>
            <a:endParaRPr lang="en-US" altLang="zh-CN" smtClean="0">
              <a:ea typeface="黑体" pitchFamily="49" charset="-122"/>
            </a:endParaRPr>
          </a:p>
        </p:txBody>
      </p:sp>
      <p:graphicFrame>
        <p:nvGraphicFramePr>
          <p:cNvPr id="45058" name="Object 5" descr="羊皮纸"/>
          <p:cNvGraphicFramePr>
            <a:graphicFrameLocks noChangeAspect="1"/>
          </p:cNvGraphicFramePr>
          <p:nvPr/>
        </p:nvGraphicFramePr>
        <p:xfrm>
          <a:off x="1510643" y="1566480"/>
          <a:ext cx="5880100" cy="4775200"/>
        </p:xfrm>
        <a:graphic>
          <a:graphicData uri="http://schemas.openxmlformats.org/presentationml/2006/ole">
            <p:oleObj spid="_x0000_s422914" name="公式" r:id="rId3" imgW="1866600" imgH="1511280" progId="Equation.3">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一个非线性分类的例子</a:t>
            </a:r>
            <a:endParaRPr lang="zh-CN" altLang="en-US" dirty="0"/>
          </a:p>
        </p:txBody>
      </p:sp>
      <p:sp>
        <p:nvSpPr>
          <p:cNvPr id="94211" name="内容占位符 2"/>
          <p:cNvSpPr>
            <a:spLocks noGrp="1"/>
          </p:cNvSpPr>
          <p:nvPr>
            <p:ph idx="1"/>
          </p:nvPr>
        </p:nvSpPr>
        <p:spPr/>
        <p:txBody>
          <a:bodyPr/>
          <a:lstStyle/>
          <a:p>
            <a:endParaRPr lang="zh-CN" altLang="en-US" dirty="0" smtClean="0"/>
          </a:p>
        </p:txBody>
      </p:sp>
      <p:sp>
        <p:nvSpPr>
          <p:cNvPr id="94212" name="灯片编号占位符 3"/>
          <p:cNvSpPr>
            <a:spLocks noGrp="1"/>
          </p:cNvSpPr>
          <p:nvPr>
            <p:ph type="sldNum" sz="quarter" idx="12"/>
          </p:nvPr>
        </p:nvSpPr>
        <p:spPr>
          <a:noFill/>
        </p:spPr>
        <p:txBody>
          <a:bodyPr/>
          <a:lstStyle/>
          <a:p>
            <a:fld id="{4AFEB721-F933-4F0D-A1E0-EF43D190DECF}" type="slidenum">
              <a:rPr lang="en-US" altLang="zh-CN" smtClean="0">
                <a:ea typeface="黑体" pitchFamily="49" charset="-122"/>
              </a:rPr>
              <a:pPr/>
              <a:t>69</a:t>
            </a:fld>
            <a:endParaRPr lang="en-US" altLang="zh-CN" smtClean="0">
              <a:ea typeface="黑体" pitchFamily="49" charset="-122"/>
            </a:endParaRPr>
          </a:p>
        </p:txBody>
      </p:sp>
      <p:pic>
        <p:nvPicPr>
          <p:cNvPr id="94213" name="Picture 2" descr="C:\Users\defaultstr\Documents\GitHub\mySVM\report\rbfc=4.png"/>
          <p:cNvPicPr>
            <a:picLocks noChangeAspect="1" noChangeArrowheads="1"/>
          </p:cNvPicPr>
          <p:nvPr/>
        </p:nvPicPr>
        <p:blipFill>
          <a:blip r:embed="rId2" cstate="print"/>
          <a:srcRect/>
          <a:stretch>
            <a:fillRect/>
          </a:stretch>
        </p:blipFill>
        <p:spPr bwMode="auto">
          <a:xfrm>
            <a:off x="987097" y="1495262"/>
            <a:ext cx="6565900" cy="4916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过拟合与泛化能力</a:t>
            </a:r>
            <a:endParaRPr lang="zh-CN" altLang="en-US" dirty="0"/>
          </a:p>
        </p:txBody>
      </p:sp>
      <p:sp>
        <p:nvSpPr>
          <p:cNvPr id="75779" name="灯片编号占位符 3"/>
          <p:cNvSpPr>
            <a:spLocks noGrp="1"/>
          </p:cNvSpPr>
          <p:nvPr>
            <p:ph type="sldNum" sz="quarter" idx="12"/>
          </p:nvPr>
        </p:nvSpPr>
        <p:spPr>
          <a:noFill/>
        </p:spPr>
        <p:txBody>
          <a:bodyPr/>
          <a:lstStyle/>
          <a:p>
            <a:fld id="{4F648100-4E6A-4E7C-8F21-F4A6FC465C55}" type="slidenum">
              <a:rPr lang="en-US" altLang="zh-CN" smtClean="0">
                <a:ea typeface="黑体" pitchFamily="49" charset="-122"/>
              </a:rPr>
              <a:pPr/>
              <a:t>7</a:t>
            </a:fld>
            <a:endParaRPr lang="en-US" altLang="zh-CN" smtClean="0">
              <a:ea typeface="黑体" pitchFamily="49" charset="-122"/>
            </a:endParaRPr>
          </a:p>
        </p:txBody>
      </p:sp>
      <p:sp>
        <p:nvSpPr>
          <p:cNvPr id="15" name="任意多边形 14"/>
          <p:cNvSpPr/>
          <p:nvPr/>
        </p:nvSpPr>
        <p:spPr bwMode="auto">
          <a:xfrm>
            <a:off x="1616075" y="2514600"/>
            <a:ext cx="6324600" cy="2514600"/>
          </a:xfrm>
          <a:custGeom>
            <a:avLst/>
            <a:gdLst>
              <a:gd name="connsiteX0" fmla="*/ 0 w 6324600"/>
              <a:gd name="connsiteY0" fmla="*/ 1569720 h 2514600"/>
              <a:gd name="connsiteX1" fmla="*/ 624840 w 6324600"/>
              <a:gd name="connsiteY1" fmla="*/ 396240 h 2514600"/>
              <a:gd name="connsiteX2" fmla="*/ 1341120 w 6324600"/>
              <a:gd name="connsiteY2" fmla="*/ 2407920 h 2514600"/>
              <a:gd name="connsiteX3" fmla="*/ 2103120 w 6324600"/>
              <a:gd name="connsiteY3" fmla="*/ 137160 h 2514600"/>
              <a:gd name="connsiteX4" fmla="*/ 2926080 w 6324600"/>
              <a:gd name="connsiteY4" fmla="*/ 2468880 h 2514600"/>
              <a:gd name="connsiteX5" fmla="*/ 4008120 w 6324600"/>
              <a:gd name="connsiteY5" fmla="*/ 45720 h 2514600"/>
              <a:gd name="connsiteX6" fmla="*/ 5303520 w 6324600"/>
              <a:gd name="connsiteY6" fmla="*/ 2194560 h 2514600"/>
              <a:gd name="connsiteX7" fmla="*/ 6324600 w 6324600"/>
              <a:gd name="connsiteY7" fmla="*/ 196596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24600" h="2514600">
                <a:moveTo>
                  <a:pt x="0" y="1569720"/>
                </a:moveTo>
                <a:cubicBezTo>
                  <a:pt x="200660" y="913130"/>
                  <a:pt x="401320" y="256540"/>
                  <a:pt x="624840" y="396240"/>
                </a:cubicBezTo>
                <a:cubicBezTo>
                  <a:pt x="848360" y="535940"/>
                  <a:pt x="1094740" y="2451100"/>
                  <a:pt x="1341120" y="2407920"/>
                </a:cubicBezTo>
                <a:cubicBezTo>
                  <a:pt x="1587500" y="2364740"/>
                  <a:pt x="1838960" y="127000"/>
                  <a:pt x="2103120" y="137160"/>
                </a:cubicBezTo>
                <a:cubicBezTo>
                  <a:pt x="2367280" y="147320"/>
                  <a:pt x="2608580" y="2484120"/>
                  <a:pt x="2926080" y="2468880"/>
                </a:cubicBezTo>
                <a:cubicBezTo>
                  <a:pt x="3243580" y="2453640"/>
                  <a:pt x="3611880" y="91440"/>
                  <a:pt x="4008120" y="45720"/>
                </a:cubicBezTo>
                <a:cubicBezTo>
                  <a:pt x="4404360" y="0"/>
                  <a:pt x="4917440" y="1874520"/>
                  <a:pt x="5303520" y="2194560"/>
                </a:cubicBezTo>
                <a:cubicBezTo>
                  <a:pt x="5689600" y="2514600"/>
                  <a:pt x="6007100" y="2240280"/>
                  <a:pt x="6324600" y="1965960"/>
                </a:cubicBezTo>
              </a:path>
            </a:pathLst>
          </a:custGeom>
          <a:noFill/>
          <a:ln w="38100" cap="flat" cmpd="sng" algn="ctr">
            <a:solidFill>
              <a:srgbClr val="FF0000"/>
            </a:solidFill>
            <a:prstDash val="solid"/>
            <a:round/>
            <a:headEnd type="none" w="med" len="med"/>
            <a:tailEnd type="none" w="med" len="med"/>
          </a:ln>
          <a:effectLst/>
        </p:spPr>
        <p:style>
          <a:lnRef idx="0">
            <a:scrgbClr r="0" g="0" b="0"/>
          </a:lnRef>
          <a:fillRef idx="1001">
            <a:schemeClr val="lt1"/>
          </a:fillRef>
          <a:effectRef idx="0">
            <a:scrgbClr r="0" g="0" b="0"/>
          </a:effectRef>
          <a:fontRef idx="major"/>
        </p:style>
        <p:txBody>
          <a:bodyPr wrap="none"/>
          <a:lstStyle/>
          <a:p>
            <a:pPr>
              <a:defRPr/>
            </a:pPr>
            <a:endParaRPr lang="zh-CN" altLang="en-US">
              <a:latin typeface="Times New Roman" pitchFamily="18" charset="0"/>
            </a:endParaRPr>
          </a:p>
        </p:txBody>
      </p:sp>
      <p:cxnSp>
        <p:nvCxnSpPr>
          <p:cNvPr id="75781" name="直接箭头连接符 16"/>
          <p:cNvCxnSpPr>
            <a:cxnSpLocks noChangeShapeType="1"/>
          </p:cNvCxnSpPr>
          <p:nvPr/>
        </p:nvCxnSpPr>
        <p:spPr bwMode="auto">
          <a:xfrm flipV="1">
            <a:off x="701675" y="5516563"/>
            <a:ext cx="7939088" cy="15875"/>
          </a:xfrm>
          <a:prstGeom prst="straightConnector1">
            <a:avLst/>
          </a:prstGeom>
          <a:noFill/>
          <a:ln w="57150" algn="ctr">
            <a:solidFill>
              <a:schemeClr val="tx1"/>
            </a:solidFill>
            <a:round/>
            <a:headEnd/>
            <a:tailEnd type="arrow" w="med" len="med"/>
          </a:ln>
        </p:spPr>
      </p:cxnSp>
      <p:cxnSp>
        <p:nvCxnSpPr>
          <p:cNvPr id="75782" name="直接箭头连接符 19"/>
          <p:cNvCxnSpPr>
            <a:cxnSpLocks noChangeShapeType="1"/>
          </p:cNvCxnSpPr>
          <p:nvPr/>
        </p:nvCxnSpPr>
        <p:spPr bwMode="auto">
          <a:xfrm flipV="1">
            <a:off x="1158875" y="1736725"/>
            <a:ext cx="14288" cy="4267200"/>
          </a:xfrm>
          <a:prstGeom prst="straightConnector1">
            <a:avLst/>
          </a:prstGeom>
          <a:noFill/>
          <a:ln w="57150" algn="ctr">
            <a:solidFill>
              <a:schemeClr val="tx1"/>
            </a:solidFill>
            <a:round/>
            <a:headEnd/>
            <a:tailEnd type="arrow" w="med" len="med"/>
          </a:ln>
        </p:spPr>
      </p:cxnSp>
      <p:cxnSp>
        <p:nvCxnSpPr>
          <p:cNvPr id="22" name="直接连接符 21"/>
          <p:cNvCxnSpPr>
            <a:cxnSpLocks noChangeShapeType="1"/>
          </p:cNvCxnSpPr>
          <p:nvPr/>
        </p:nvCxnSpPr>
        <p:spPr bwMode="auto">
          <a:xfrm flipV="1">
            <a:off x="1477963" y="3063875"/>
            <a:ext cx="6354762" cy="1339850"/>
          </a:xfrm>
          <a:prstGeom prst="line">
            <a:avLst/>
          </a:prstGeom>
          <a:noFill/>
          <a:ln w="38100" algn="ctr">
            <a:solidFill>
              <a:srgbClr val="FFFF00"/>
            </a:solidFill>
            <a:round/>
            <a:headEnd/>
            <a:tailEnd/>
          </a:ln>
        </p:spPr>
      </p:cxnSp>
      <p:sp>
        <p:nvSpPr>
          <p:cNvPr id="75784" name="椭圆 22"/>
          <p:cNvSpPr>
            <a:spLocks noChangeArrowheads="1"/>
          </p:cNvSpPr>
          <p:nvPr/>
        </p:nvSpPr>
        <p:spPr bwMode="auto">
          <a:xfrm>
            <a:off x="2514600" y="3916363"/>
            <a:ext cx="136525" cy="122237"/>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75785" name="椭圆 23"/>
          <p:cNvSpPr>
            <a:spLocks noChangeArrowheads="1"/>
          </p:cNvSpPr>
          <p:nvPr/>
        </p:nvSpPr>
        <p:spPr bwMode="auto">
          <a:xfrm>
            <a:off x="3154363" y="4130675"/>
            <a:ext cx="138112" cy="120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75786" name="椭圆 24"/>
          <p:cNvSpPr>
            <a:spLocks noChangeArrowheads="1"/>
          </p:cNvSpPr>
          <p:nvPr/>
        </p:nvSpPr>
        <p:spPr bwMode="auto">
          <a:xfrm>
            <a:off x="3978275" y="3565525"/>
            <a:ext cx="136525" cy="122238"/>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75787" name="椭圆 25"/>
          <p:cNvSpPr>
            <a:spLocks noChangeArrowheads="1"/>
          </p:cNvSpPr>
          <p:nvPr/>
        </p:nvSpPr>
        <p:spPr bwMode="auto">
          <a:xfrm>
            <a:off x="5089525" y="3398838"/>
            <a:ext cx="138113" cy="122237"/>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75788" name="椭圆 26"/>
          <p:cNvSpPr>
            <a:spLocks noChangeArrowheads="1"/>
          </p:cNvSpPr>
          <p:nvPr/>
        </p:nvSpPr>
        <p:spPr bwMode="auto">
          <a:xfrm>
            <a:off x="6248400" y="3521075"/>
            <a:ext cx="136525" cy="120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75789" name="椭圆 27"/>
          <p:cNvSpPr>
            <a:spLocks noChangeArrowheads="1"/>
          </p:cNvSpPr>
          <p:nvPr/>
        </p:nvSpPr>
        <p:spPr bwMode="auto">
          <a:xfrm>
            <a:off x="1554163" y="4068763"/>
            <a:ext cx="138112" cy="122237"/>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序列最小最优化算法</a:t>
            </a:r>
            <a:r>
              <a:rPr lang="en-US" altLang="zh-CN" dirty="0" smtClean="0"/>
              <a:t>SMO</a:t>
            </a:r>
            <a:endParaRPr lang="zh-CN" altLang="en-US" dirty="0"/>
          </a:p>
        </p:txBody>
      </p:sp>
      <p:sp>
        <p:nvSpPr>
          <p:cNvPr id="95235" name="内容占位符 2"/>
          <p:cNvSpPr>
            <a:spLocks noGrp="1"/>
          </p:cNvSpPr>
          <p:nvPr>
            <p:ph idx="1"/>
          </p:nvPr>
        </p:nvSpPr>
        <p:spPr>
          <a:xfrm>
            <a:off x="914400" y="1765738"/>
            <a:ext cx="7772400" cy="4254062"/>
          </a:xfrm>
        </p:spPr>
        <p:txBody>
          <a:bodyPr/>
          <a:lstStyle/>
          <a:p>
            <a:r>
              <a:rPr lang="zh-CN" altLang="en-US" sz="3200" b="1" dirty="0" smtClean="0"/>
              <a:t>支持向量机的学习问题是一个凸二次规划问题，具有全局最优解。</a:t>
            </a:r>
            <a:endParaRPr lang="en-US" altLang="zh-CN" sz="3200" b="1" dirty="0" smtClean="0"/>
          </a:p>
          <a:p>
            <a:r>
              <a:rPr lang="zh-CN" altLang="en-US" sz="3200" b="1" dirty="0" smtClean="0"/>
              <a:t>有很多算法可以求解这类问题，但是当样本数多时，往往非常低效，以致无法使用。</a:t>
            </a:r>
            <a:endParaRPr lang="en-US" altLang="zh-CN" sz="3200" b="1" dirty="0" smtClean="0"/>
          </a:p>
          <a:p>
            <a:r>
              <a:rPr lang="zh-CN" altLang="en-US" sz="3200" b="1" dirty="0" smtClean="0"/>
              <a:t>为此，提出了许多快速算法，</a:t>
            </a:r>
            <a:r>
              <a:rPr lang="en-US" altLang="zh-CN" sz="3200" b="1" dirty="0" smtClean="0"/>
              <a:t>SMO </a:t>
            </a:r>
            <a:r>
              <a:rPr lang="zh-CN" altLang="en-US" sz="3200" b="1" dirty="0" smtClean="0"/>
              <a:t>由微软的</a:t>
            </a:r>
            <a:r>
              <a:rPr lang="en-US" altLang="zh-CN" sz="3200" b="1" dirty="0" smtClean="0"/>
              <a:t>Platt</a:t>
            </a:r>
            <a:r>
              <a:rPr lang="zh-CN" altLang="en-US" sz="3200" b="1" dirty="0" smtClean="0"/>
              <a:t>与</a:t>
            </a:r>
            <a:r>
              <a:rPr lang="en-US" altLang="zh-CN" sz="3200" b="1" dirty="0" smtClean="0"/>
              <a:t>1998</a:t>
            </a:r>
            <a:r>
              <a:rPr lang="zh-CN" altLang="en-US" sz="3200" b="1" dirty="0" smtClean="0"/>
              <a:t>年提出，当时最快。</a:t>
            </a:r>
            <a:endParaRPr lang="en-US" altLang="zh-CN" sz="3200" b="1" dirty="0" smtClean="0"/>
          </a:p>
          <a:p>
            <a:endParaRPr lang="en-US" altLang="zh-CN" dirty="0" smtClean="0"/>
          </a:p>
          <a:p>
            <a:endParaRPr lang="zh-CN" altLang="en-US" dirty="0" smtClean="0"/>
          </a:p>
        </p:txBody>
      </p:sp>
      <p:sp>
        <p:nvSpPr>
          <p:cNvPr id="95236" name="灯片编号占位符 3"/>
          <p:cNvSpPr>
            <a:spLocks noGrp="1"/>
          </p:cNvSpPr>
          <p:nvPr>
            <p:ph type="sldNum" sz="quarter" idx="12"/>
          </p:nvPr>
        </p:nvSpPr>
        <p:spPr>
          <a:noFill/>
        </p:spPr>
        <p:txBody>
          <a:bodyPr/>
          <a:lstStyle/>
          <a:p>
            <a:fld id="{E3B3A0A0-8DDF-4FF8-9AB5-363EFD0DF86E}" type="slidenum">
              <a:rPr lang="en-US" altLang="zh-CN" smtClean="0">
                <a:ea typeface="黑体" pitchFamily="49" charset="-122"/>
              </a:rPr>
              <a:pPr/>
              <a:t>70</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SMO</a:t>
            </a:r>
            <a:r>
              <a:rPr lang="zh-CN" altLang="en-US" dirty="0" smtClean="0"/>
              <a:t>算法思路</a:t>
            </a:r>
            <a:endParaRPr lang="zh-CN" altLang="en-US" dirty="0"/>
          </a:p>
        </p:txBody>
      </p:sp>
      <p:sp>
        <p:nvSpPr>
          <p:cNvPr id="46084" name="内容占位符 2"/>
          <p:cNvSpPr>
            <a:spLocks noGrp="1"/>
          </p:cNvSpPr>
          <p:nvPr>
            <p:ph idx="1"/>
          </p:nvPr>
        </p:nvSpPr>
        <p:spPr/>
        <p:txBody>
          <a:bodyPr/>
          <a:lstStyle/>
          <a:p>
            <a:r>
              <a:rPr lang="zh-CN" altLang="en-US" sz="3200" b="1" dirty="0" smtClean="0"/>
              <a:t>求解的是如下形式的凸二次规划问题：</a:t>
            </a:r>
            <a:endParaRPr lang="en-US" altLang="zh-CN" sz="3200" b="1" dirty="0" smtClean="0"/>
          </a:p>
          <a:p>
            <a:endParaRPr lang="en-US" altLang="zh-CN" sz="3200" b="1"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sz="3200" b="1" dirty="0" smtClean="0"/>
          </a:p>
          <a:p>
            <a:r>
              <a:rPr lang="zh-CN" altLang="en-US" sz="3200" b="1" dirty="0" smtClean="0"/>
              <a:t>一种启发式的迭代算法</a:t>
            </a:r>
          </a:p>
        </p:txBody>
      </p:sp>
      <p:sp>
        <p:nvSpPr>
          <p:cNvPr id="46085" name="灯片编号占位符 3"/>
          <p:cNvSpPr>
            <a:spLocks noGrp="1"/>
          </p:cNvSpPr>
          <p:nvPr>
            <p:ph type="sldNum" sz="quarter" idx="12"/>
          </p:nvPr>
        </p:nvSpPr>
        <p:spPr>
          <a:noFill/>
        </p:spPr>
        <p:txBody>
          <a:bodyPr/>
          <a:lstStyle/>
          <a:p>
            <a:fld id="{DEDF8840-25BE-4943-96AE-1703323062DC}" type="slidenum">
              <a:rPr lang="en-US" altLang="zh-CN" smtClean="0">
                <a:ea typeface="黑体" pitchFamily="49" charset="-122"/>
              </a:rPr>
              <a:pPr/>
              <a:t>71</a:t>
            </a:fld>
            <a:endParaRPr lang="en-US" altLang="zh-CN" smtClean="0">
              <a:ea typeface="黑体" pitchFamily="49" charset="-122"/>
            </a:endParaRPr>
          </a:p>
        </p:txBody>
      </p:sp>
      <p:graphicFrame>
        <p:nvGraphicFramePr>
          <p:cNvPr id="46082" name="Object 5" descr="羊皮纸"/>
          <p:cNvGraphicFramePr>
            <a:graphicFrameLocks noChangeAspect="1"/>
          </p:cNvGraphicFramePr>
          <p:nvPr/>
        </p:nvGraphicFramePr>
        <p:xfrm>
          <a:off x="1677988" y="2217833"/>
          <a:ext cx="5429250" cy="2632075"/>
        </p:xfrm>
        <a:graphic>
          <a:graphicData uri="http://schemas.openxmlformats.org/presentationml/2006/ole">
            <p:oleObj spid="_x0000_s423938" name="公式" r:id="rId3" imgW="2336760" imgH="1130040" progId="Equation.3">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SMO</a:t>
            </a:r>
            <a:r>
              <a:rPr lang="zh-CN" altLang="en-US" dirty="0" smtClean="0"/>
              <a:t>算法基本思路</a:t>
            </a:r>
            <a:endParaRPr lang="zh-CN" altLang="en-US" dirty="0"/>
          </a:p>
        </p:txBody>
      </p:sp>
      <p:sp>
        <p:nvSpPr>
          <p:cNvPr id="47109" name="内容占位符 2"/>
          <p:cNvSpPr>
            <a:spLocks noGrp="1"/>
          </p:cNvSpPr>
          <p:nvPr>
            <p:ph idx="1"/>
          </p:nvPr>
        </p:nvSpPr>
        <p:spPr/>
        <p:txBody>
          <a:bodyPr>
            <a:normAutofit/>
          </a:bodyPr>
          <a:lstStyle/>
          <a:p>
            <a:r>
              <a:rPr lang="zh-CN" altLang="en-US" sz="3200" b="1" dirty="0" smtClean="0"/>
              <a:t>对于给定的一组</a:t>
            </a:r>
            <a:r>
              <a:rPr lang="en-US" altLang="zh-CN" sz="3200" b="1" dirty="0" err="1" smtClean="0"/>
              <a:t>α</a:t>
            </a:r>
            <a:r>
              <a:rPr lang="en-US" altLang="zh-CN" sz="3200" b="1" baseline="-25000" dirty="0" err="1" smtClean="0"/>
              <a:t>i</a:t>
            </a:r>
            <a:r>
              <a:rPr lang="zh-CN" altLang="en-US" sz="3200" b="1" dirty="0" smtClean="0"/>
              <a:t>，得到一个超平面，</a:t>
            </a:r>
            <a:r>
              <a:rPr lang="en-US" altLang="zh-CN" sz="3200" b="1" dirty="0" smtClean="0"/>
              <a:t>x</a:t>
            </a:r>
            <a:r>
              <a:rPr lang="zh-CN" altLang="en-US" sz="3200" b="1" dirty="0" smtClean="0"/>
              <a:t>到该超平面的函数距离</a:t>
            </a:r>
            <a:r>
              <a:rPr lang="en-US" altLang="zh-CN" sz="3200" b="1" dirty="0" smtClean="0"/>
              <a:t>g(x)</a:t>
            </a:r>
            <a:r>
              <a:rPr lang="zh-CN" altLang="en-US" sz="3200" b="1" dirty="0" smtClean="0"/>
              <a:t>为：</a:t>
            </a:r>
            <a:endParaRPr lang="en-US" altLang="zh-CN" sz="3200" b="1" dirty="0" smtClean="0"/>
          </a:p>
          <a:p>
            <a:endParaRPr lang="en-US" altLang="zh-CN" sz="3200" b="1" dirty="0" smtClean="0"/>
          </a:p>
          <a:p>
            <a:endParaRPr lang="en-US" altLang="zh-CN" sz="3200" b="1" dirty="0" smtClean="0"/>
          </a:p>
          <a:p>
            <a:endParaRPr lang="en-US" altLang="zh-CN" sz="3200" b="1" dirty="0" smtClean="0"/>
          </a:p>
          <a:p>
            <a:r>
              <a:rPr lang="zh-CN" altLang="en-US" sz="3200" b="1" dirty="0" smtClean="0"/>
              <a:t>记：</a:t>
            </a:r>
            <a:endParaRPr lang="en-US" altLang="zh-CN" sz="3200" b="1" dirty="0" smtClean="0"/>
          </a:p>
        </p:txBody>
      </p:sp>
      <p:sp>
        <p:nvSpPr>
          <p:cNvPr id="47110" name="灯片编号占位符 3"/>
          <p:cNvSpPr>
            <a:spLocks noGrp="1"/>
          </p:cNvSpPr>
          <p:nvPr>
            <p:ph type="sldNum" sz="quarter" idx="12"/>
          </p:nvPr>
        </p:nvSpPr>
        <p:spPr>
          <a:noFill/>
        </p:spPr>
        <p:txBody>
          <a:bodyPr/>
          <a:lstStyle/>
          <a:p>
            <a:fld id="{DCE592E0-BE97-4C20-B259-10EE9B652C28}" type="slidenum">
              <a:rPr lang="en-US" altLang="zh-CN" smtClean="0">
                <a:ea typeface="黑体" pitchFamily="49" charset="-122"/>
              </a:rPr>
              <a:pPr/>
              <a:t>72</a:t>
            </a:fld>
            <a:endParaRPr lang="en-US" altLang="zh-CN" smtClean="0">
              <a:ea typeface="黑体" pitchFamily="49" charset="-122"/>
            </a:endParaRPr>
          </a:p>
        </p:txBody>
      </p:sp>
      <p:graphicFrame>
        <p:nvGraphicFramePr>
          <p:cNvPr id="47106" name="Object 5" descr="羊皮纸"/>
          <p:cNvGraphicFramePr>
            <a:graphicFrameLocks noChangeAspect="1"/>
          </p:cNvGraphicFramePr>
          <p:nvPr/>
        </p:nvGraphicFramePr>
        <p:xfrm>
          <a:off x="1909763" y="2644046"/>
          <a:ext cx="4383087" cy="1184275"/>
        </p:xfrm>
        <a:graphic>
          <a:graphicData uri="http://schemas.openxmlformats.org/presentationml/2006/ole">
            <p:oleObj spid="_x0000_s424962" name="公式" r:id="rId4" imgW="1600200" imgH="431640" progId="Equation.3">
              <p:embed/>
            </p:oleObj>
          </a:graphicData>
        </a:graphic>
      </p:graphicFrame>
      <p:graphicFrame>
        <p:nvGraphicFramePr>
          <p:cNvPr id="47107" name="Object 5" descr="羊皮纸"/>
          <p:cNvGraphicFramePr>
            <a:graphicFrameLocks noChangeAspect="1"/>
          </p:cNvGraphicFramePr>
          <p:nvPr/>
        </p:nvGraphicFramePr>
        <p:xfrm>
          <a:off x="2008188" y="4415696"/>
          <a:ext cx="5961062" cy="1035050"/>
        </p:xfrm>
        <a:graphic>
          <a:graphicData uri="http://schemas.openxmlformats.org/presentationml/2006/ole">
            <p:oleObj spid="_x0000_s424963" name="公式" r:id="rId5" imgW="2565360" imgH="444240" progId="Equation.3">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SMO</a:t>
            </a:r>
            <a:r>
              <a:rPr lang="zh-CN" altLang="en-US" dirty="0" smtClean="0"/>
              <a:t>算法思想</a:t>
            </a:r>
            <a:endParaRPr lang="zh-CN" altLang="en-US" dirty="0"/>
          </a:p>
        </p:txBody>
      </p:sp>
      <p:sp>
        <p:nvSpPr>
          <p:cNvPr id="48133" name="内容占位符 2"/>
          <p:cNvSpPr>
            <a:spLocks noGrp="1"/>
          </p:cNvSpPr>
          <p:nvPr>
            <p:ph idx="1"/>
          </p:nvPr>
        </p:nvSpPr>
        <p:spPr>
          <a:xfrm>
            <a:off x="685800" y="1668463"/>
            <a:ext cx="7772400" cy="4427537"/>
          </a:xfrm>
        </p:spPr>
        <p:txBody>
          <a:bodyPr>
            <a:normAutofit/>
          </a:bodyPr>
          <a:lstStyle/>
          <a:p>
            <a:r>
              <a:rPr lang="en-US" altLang="zh-CN" sz="3200" b="1" dirty="0" err="1" smtClean="0"/>
              <a:t>α</a:t>
            </a:r>
            <a:r>
              <a:rPr lang="en-US" altLang="zh-CN" sz="3200" b="1" baseline="-25000" dirty="0" err="1" smtClean="0"/>
              <a:t>i</a:t>
            </a:r>
            <a:r>
              <a:rPr lang="zh-CN" altLang="en-US" sz="3200" b="1" dirty="0" smtClean="0"/>
              <a:t>满足约束条件：</a:t>
            </a:r>
            <a:endParaRPr lang="en-US" altLang="zh-CN" sz="3200" b="1" dirty="0" smtClean="0"/>
          </a:p>
          <a:p>
            <a:endParaRPr lang="en-US" altLang="zh-CN" sz="3200" b="1" dirty="0" smtClean="0"/>
          </a:p>
          <a:p>
            <a:endParaRPr lang="en-US" altLang="zh-CN" sz="3200" b="1" dirty="0" smtClean="0"/>
          </a:p>
          <a:p>
            <a:endParaRPr lang="en-US" altLang="zh-CN" sz="3200" b="1" dirty="0" smtClean="0"/>
          </a:p>
          <a:p>
            <a:r>
              <a:rPr lang="zh-CN" altLang="en-US" sz="3200" b="1" dirty="0" smtClean="0"/>
              <a:t>同时满足</a:t>
            </a:r>
            <a:r>
              <a:rPr lang="en-US" altLang="zh-CN" sz="3200" b="1" dirty="0" smtClean="0"/>
              <a:t>KKT</a:t>
            </a:r>
            <a:r>
              <a:rPr lang="zh-CN" altLang="en-US" sz="3200" b="1" dirty="0" smtClean="0"/>
              <a:t>条件（充分必要条件）：</a:t>
            </a:r>
          </a:p>
        </p:txBody>
      </p:sp>
      <p:sp>
        <p:nvSpPr>
          <p:cNvPr id="48134" name="灯片编号占位符 3"/>
          <p:cNvSpPr>
            <a:spLocks noGrp="1"/>
          </p:cNvSpPr>
          <p:nvPr>
            <p:ph type="sldNum" sz="quarter" idx="12"/>
          </p:nvPr>
        </p:nvSpPr>
        <p:spPr>
          <a:noFill/>
        </p:spPr>
        <p:txBody>
          <a:bodyPr/>
          <a:lstStyle/>
          <a:p>
            <a:fld id="{759FF1D5-B04E-4E62-B1EF-C38A8D00FBF9}" type="slidenum">
              <a:rPr lang="en-US" altLang="zh-CN" smtClean="0">
                <a:ea typeface="黑体" pitchFamily="49" charset="-122"/>
              </a:rPr>
              <a:pPr/>
              <a:t>73</a:t>
            </a:fld>
            <a:endParaRPr lang="en-US" altLang="zh-CN" smtClean="0">
              <a:ea typeface="黑体" pitchFamily="49" charset="-122"/>
            </a:endParaRPr>
          </a:p>
        </p:txBody>
      </p:sp>
      <p:graphicFrame>
        <p:nvGraphicFramePr>
          <p:cNvPr id="48130" name="Object 5" descr="羊皮纸"/>
          <p:cNvGraphicFramePr>
            <a:graphicFrameLocks noChangeAspect="1"/>
          </p:cNvGraphicFramePr>
          <p:nvPr/>
        </p:nvGraphicFramePr>
        <p:xfrm>
          <a:off x="1811338" y="2293938"/>
          <a:ext cx="3305175" cy="1538287"/>
        </p:xfrm>
        <a:graphic>
          <a:graphicData uri="http://schemas.openxmlformats.org/presentationml/2006/ole">
            <p:oleObj spid="_x0000_s425986" name="公式" r:id="rId3" imgW="1422360" imgH="660240" progId="Equation.3">
              <p:embed/>
            </p:oleObj>
          </a:graphicData>
        </a:graphic>
      </p:graphicFrame>
      <p:graphicFrame>
        <p:nvGraphicFramePr>
          <p:cNvPr id="48131" name="Object 5" descr="羊皮纸"/>
          <p:cNvGraphicFramePr>
            <a:graphicFrameLocks noChangeAspect="1"/>
          </p:cNvGraphicFramePr>
          <p:nvPr/>
        </p:nvGraphicFramePr>
        <p:xfrm>
          <a:off x="1767058" y="4645897"/>
          <a:ext cx="3535363" cy="1598613"/>
        </p:xfrm>
        <a:graphic>
          <a:graphicData uri="http://schemas.openxmlformats.org/presentationml/2006/ole">
            <p:oleObj spid="_x0000_s425987" name="公式" r:id="rId4" imgW="1523880" imgH="685800" progId="Equation.3">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SMO</a:t>
            </a:r>
            <a:r>
              <a:rPr lang="zh-CN" altLang="en-US" dirty="0" smtClean="0"/>
              <a:t>算法思想</a:t>
            </a:r>
            <a:endParaRPr lang="zh-CN" altLang="en-US" dirty="0"/>
          </a:p>
        </p:txBody>
      </p:sp>
      <p:sp>
        <p:nvSpPr>
          <p:cNvPr id="49157" name="内容占位符 2"/>
          <p:cNvSpPr>
            <a:spLocks noGrp="1"/>
          </p:cNvSpPr>
          <p:nvPr>
            <p:ph idx="1"/>
          </p:nvPr>
        </p:nvSpPr>
        <p:spPr/>
        <p:txBody>
          <a:bodyPr>
            <a:normAutofit/>
          </a:bodyPr>
          <a:lstStyle/>
          <a:p>
            <a:r>
              <a:rPr lang="zh-CN" altLang="en-US" sz="3200" b="1" dirty="0" smtClean="0"/>
              <a:t>找两个不满足</a:t>
            </a:r>
            <a:r>
              <a:rPr lang="en-US" altLang="zh-CN" sz="3200" b="1" dirty="0" smtClean="0"/>
              <a:t>KKT</a:t>
            </a:r>
            <a:r>
              <a:rPr lang="zh-CN" altLang="en-US" sz="3200" b="1" dirty="0" smtClean="0"/>
              <a:t>条件的</a:t>
            </a:r>
            <a:r>
              <a:rPr lang="en-US" altLang="zh-CN" sz="3200" b="1" dirty="0" smtClean="0"/>
              <a:t>α</a:t>
            </a:r>
            <a:r>
              <a:rPr lang="en-US" altLang="zh-CN" sz="3200" b="1" baseline="-25000" dirty="0" smtClean="0"/>
              <a:t>1</a:t>
            </a:r>
            <a:r>
              <a:rPr lang="zh-CN" altLang="en-US" sz="3200" b="1" dirty="0" smtClean="0"/>
              <a:t>和</a:t>
            </a:r>
            <a:r>
              <a:rPr lang="en-US" altLang="zh-CN" sz="3200" b="1" dirty="0" smtClean="0"/>
              <a:t>α</a:t>
            </a:r>
            <a:r>
              <a:rPr lang="en-US" altLang="zh-CN" sz="3200" b="1" baseline="-25000" dirty="0" smtClean="0"/>
              <a:t>2</a:t>
            </a:r>
            <a:r>
              <a:rPr lang="zh-CN" altLang="en-US" sz="3200" b="1" dirty="0" smtClean="0"/>
              <a:t>，其他</a:t>
            </a:r>
            <a:r>
              <a:rPr lang="en-US" altLang="zh-CN" sz="3200" b="1" dirty="0" smtClean="0"/>
              <a:t>α</a:t>
            </a:r>
            <a:r>
              <a:rPr lang="zh-CN" altLang="en-US" sz="3200" b="1" dirty="0" smtClean="0"/>
              <a:t>固定</a:t>
            </a:r>
            <a:endParaRPr lang="en-US" altLang="zh-CN" sz="3200" b="1" dirty="0" smtClean="0"/>
          </a:p>
          <a:p>
            <a:endParaRPr lang="en-US" altLang="zh-CN" sz="3200" b="1" baseline="-25000" dirty="0" smtClean="0"/>
          </a:p>
          <a:p>
            <a:r>
              <a:rPr lang="zh-CN" altLang="en-US" sz="3200" b="1" dirty="0" smtClean="0"/>
              <a:t>由约束条件：             有：</a:t>
            </a:r>
            <a:endParaRPr lang="en-US" altLang="zh-CN" sz="3200" b="1" dirty="0" smtClean="0"/>
          </a:p>
          <a:p>
            <a:endParaRPr lang="en-US" altLang="zh-CN" sz="3200" b="1" dirty="0" smtClean="0"/>
          </a:p>
          <a:p>
            <a:r>
              <a:rPr lang="zh-CN" altLang="en-US" sz="3200" b="1" dirty="0" smtClean="0"/>
              <a:t> 带入</a:t>
            </a:r>
            <a:r>
              <a:rPr lang="en-US" altLang="zh-CN" sz="3200" b="1" dirty="0" smtClean="0"/>
              <a:t>W(α)</a:t>
            </a:r>
            <a:r>
              <a:rPr lang="zh-CN" altLang="en-US" sz="3200" b="1" dirty="0" smtClean="0"/>
              <a:t>中，</a:t>
            </a:r>
            <a:r>
              <a:rPr lang="en-US" altLang="zh-CN" sz="3200" b="1" dirty="0" smtClean="0"/>
              <a:t>W(α)</a:t>
            </a:r>
            <a:r>
              <a:rPr lang="zh-CN" altLang="en-US" sz="3200" b="1" dirty="0" smtClean="0"/>
              <a:t>是</a:t>
            </a:r>
            <a:r>
              <a:rPr lang="en-US" altLang="zh-CN" sz="3200" b="1" dirty="0" smtClean="0"/>
              <a:t>α</a:t>
            </a:r>
            <a:r>
              <a:rPr lang="en-US" altLang="zh-CN" sz="3200" b="1" baseline="-25000" dirty="0" smtClean="0"/>
              <a:t>2</a:t>
            </a:r>
            <a:r>
              <a:rPr lang="zh-CN" altLang="en-US" sz="3200" b="1" dirty="0" smtClean="0"/>
              <a:t>的二次函数，可得到解析解</a:t>
            </a:r>
            <a:endParaRPr lang="en-US" altLang="zh-CN" sz="3200" b="1" dirty="0" smtClean="0"/>
          </a:p>
        </p:txBody>
      </p:sp>
      <p:sp>
        <p:nvSpPr>
          <p:cNvPr id="49158" name="灯片编号占位符 3"/>
          <p:cNvSpPr>
            <a:spLocks noGrp="1"/>
          </p:cNvSpPr>
          <p:nvPr>
            <p:ph type="sldNum" sz="quarter" idx="12"/>
          </p:nvPr>
        </p:nvSpPr>
        <p:spPr>
          <a:noFill/>
        </p:spPr>
        <p:txBody>
          <a:bodyPr/>
          <a:lstStyle/>
          <a:p>
            <a:fld id="{C4C0DDA2-21DB-4801-9AEB-F04A17CCF86B}" type="slidenum">
              <a:rPr lang="en-US" altLang="zh-CN" smtClean="0">
                <a:ea typeface="黑体" pitchFamily="49" charset="-122"/>
              </a:rPr>
              <a:pPr/>
              <a:t>74</a:t>
            </a:fld>
            <a:endParaRPr lang="en-US" altLang="zh-CN" smtClean="0">
              <a:ea typeface="黑体" pitchFamily="49" charset="-122"/>
            </a:endParaRPr>
          </a:p>
        </p:txBody>
      </p:sp>
      <p:graphicFrame>
        <p:nvGraphicFramePr>
          <p:cNvPr id="49154" name="Object 5" descr="羊皮纸"/>
          <p:cNvGraphicFramePr>
            <a:graphicFrameLocks noChangeAspect="1"/>
          </p:cNvGraphicFramePr>
          <p:nvPr/>
        </p:nvGraphicFramePr>
        <p:xfrm>
          <a:off x="3531425" y="2809098"/>
          <a:ext cx="1301750" cy="792163"/>
        </p:xfrm>
        <a:graphic>
          <a:graphicData uri="http://schemas.openxmlformats.org/presentationml/2006/ole">
            <p:oleObj spid="_x0000_s427010" name="公式" r:id="rId3" imgW="711000" imgH="431640" progId="Equation.3">
              <p:embed/>
            </p:oleObj>
          </a:graphicData>
        </a:graphic>
      </p:graphicFrame>
      <p:graphicFrame>
        <p:nvGraphicFramePr>
          <p:cNvPr id="49155" name="Object 5" descr="羊皮纸"/>
          <p:cNvGraphicFramePr>
            <a:graphicFrameLocks noChangeAspect="1"/>
          </p:cNvGraphicFramePr>
          <p:nvPr/>
        </p:nvGraphicFramePr>
        <p:xfrm>
          <a:off x="5715825" y="2763061"/>
          <a:ext cx="1836737" cy="792162"/>
        </p:xfrm>
        <a:graphic>
          <a:graphicData uri="http://schemas.openxmlformats.org/presentationml/2006/ole">
            <p:oleObj spid="_x0000_s427011" name="公式" r:id="rId4" imgW="1002960" imgH="431640" progId="Equation.3">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SMO</a:t>
            </a:r>
            <a:r>
              <a:rPr lang="zh-CN" altLang="en-US" dirty="0" smtClean="0"/>
              <a:t>算法思想</a:t>
            </a:r>
            <a:endParaRPr lang="zh-CN" altLang="en-US" dirty="0"/>
          </a:p>
        </p:txBody>
      </p:sp>
      <p:sp>
        <p:nvSpPr>
          <p:cNvPr id="50180" name="内容占位符 2"/>
          <p:cNvSpPr>
            <a:spLocks noGrp="1"/>
          </p:cNvSpPr>
          <p:nvPr>
            <p:ph idx="1"/>
          </p:nvPr>
        </p:nvSpPr>
        <p:spPr>
          <a:xfrm>
            <a:off x="914400" y="1545020"/>
            <a:ext cx="7772400" cy="4474779"/>
          </a:xfrm>
        </p:spPr>
        <p:txBody>
          <a:bodyPr>
            <a:normAutofit/>
          </a:bodyPr>
          <a:lstStyle/>
          <a:p>
            <a:r>
              <a:rPr lang="zh-CN" altLang="en-US" sz="3200" b="1" dirty="0" smtClean="0"/>
              <a:t>写成迭代的形式：</a:t>
            </a:r>
            <a:endParaRPr lang="en-US" altLang="zh-CN" sz="3200" b="1" dirty="0" smtClean="0"/>
          </a:p>
          <a:p>
            <a:endParaRPr lang="zh-CN" altLang="en-US" sz="3200" b="1" dirty="0" smtClean="0"/>
          </a:p>
        </p:txBody>
      </p:sp>
      <p:sp>
        <p:nvSpPr>
          <p:cNvPr id="50181" name="灯片编号占位符 3"/>
          <p:cNvSpPr>
            <a:spLocks noGrp="1"/>
          </p:cNvSpPr>
          <p:nvPr>
            <p:ph type="sldNum" sz="quarter" idx="12"/>
          </p:nvPr>
        </p:nvSpPr>
        <p:spPr>
          <a:noFill/>
        </p:spPr>
        <p:txBody>
          <a:bodyPr/>
          <a:lstStyle/>
          <a:p>
            <a:fld id="{7A363E59-2205-4555-8268-A4C9AA54F22B}" type="slidenum">
              <a:rPr lang="en-US" altLang="zh-CN" smtClean="0">
                <a:ea typeface="黑体" pitchFamily="49" charset="-122"/>
              </a:rPr>
              <a:pPr/>
              <a:t>75</a:t>
            </a:fld>
            <a:endParaRPr lang="en-US" altLang="zh-CN" smtClean="0">
              <a:ea typeface="黑体" pitchFamily="49" charset="-122"/>
            </a:endParaRPr>
          </a:p>
        </p:txBody>
      </p:sp>
      <p:graphicFrame>
        <p:nvGraphicFramePr>
          <p:cNvPr id="50178" name="Object 5"/>
          <p:cNvGraphicFramePr>
            <a:graphicFrameLocks noChangeAspect="1"/>
          </p:cNvGraphicFramePr>
          <p:nvPr/>
        </p:nvGraphicFramePr>
        <p:xfrm>
          <a:off x="2157413" y="2164294"/>
          <a:ext cx="4779962" cy="3878262"/>
        </p:xfrm>
        <a:graphic>
          <a:graphicData uri="http://schemas.openxmlformats.org/presentationml/2006/ole">
            <p:oleObj spid="_x0000_s428034" name="公式" r:id="rId4" imgW="1955520" imgH="1587240" progId="Equation.3">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SMO</a:t>
            </a:r>
            <a:r>
              <a:rPr lang="zh-CN" altLang="en-US" dirty="0" smtClean="0"/>
              <a:t>算法思想</a:t>
            </a:r>
            <a:endParaRPr lang="zh-CN" altLang="en-US" dirty="0"/>
          </a:p>
        </p:txBody>
      </p:sp>
      <p:sp>
        <p:nvSpPr>
          <p:cNvPr id="51210" name="内容占位符 2"/>
          <p:cNvSpPr>
            <a:spLocks noGrp="1"/>
          </p:cNvSpPr>
          <p:nvPr>
            <p:ph idx="1"/>
          </p:nvPr>
        </p:nvSpPr>
        <p:spPr>
          <a:xfrm>
            <a:off x="685800" y="1981200"/>
            <a:ext cx="8181975" cy="4114800"/>
          </a:xfrm>
        </p:spPr>
        <p:txBody>
          <a:bodyPr>
            <a:normAutofit/>
          </a:bodyPr>
          <a:lstStyle/>
          <a:p>
            <a:r>
              <a:rPr lang="zh-CN" altLang="en-US" sz="3200" b="1" dirty="0" smtClean="0"/>
              <a:t>     不等式约束                          </a:t>
            </a:r>
            <a:endParaRPr lang="en-US" altLang="zh-CN" sz="3200" b="1" dirty="0" smtClean="0"/>
          </a:p>
          <a:p>
            <a:r>
              <a:rPr lang="zh-CN" altLang="en-US" sz="3200" b="1" dirty="0" smtClean="0"/>
              <a:t>         使得            在                    矩形内</a:t>
            </a:r>
            <a:endParaRPr lang="en-US" altLang="zh-CN" sz="3200" b="1" dirty="0" smtClean="0"/>
          </a:p>
          <a:p>
            <a:endParaRPr lang="en-US" altLang="zh-CN" sz="3200" b="1" dirty="0" smtClean="0"/>
          </a:p>
          <a:p>
            <a:r>
              <a:rPr lang="en-US" altLang="zh-CN" sz="3200" b="1" dirty="0" smtClean="0"/>
              <a:t>     </a:t>
            </a:r>
            <a:r>
              <a:rPr lang="zh-CN" altLang="en-US" sz="3200" b="1" dirty="0" smtClean="0"/>
              <a:t>等式约 束               有：</a:t>
            </a:r>
            <a:endParaRPr lang="en-US" altLang="zh-CN" sz="3200" b="1" dirty="0" smtClean="0"/>
          </a:p>
          <a:p>
            <a:r>
              <a:rPr lang="en-US" altLang="zh-CN" sz="3200" b="1" dirty="0" smtClean="0"/>
              <a:t>         </a:t>
            </a:r>
            <a:r>
              <a:rPr lang="zh-CN" altLang="en-US" sz="3200" b="1" dirty="0" smtClean="0"/>
              <a:t>使             在平行于矩形                    的</a:t>
            </a:r>
            <a:endParaRPr lang="en-US" altLang="zh-CN" sz="3200" b="1" dirty="0" smtClean="0"/>
          </a:p>
          <a:p>
            <a:r>
              <a:rPr lang="en-US" altLang="zh-CN" sz="3200" b="1" dirty="0" smtClean="0"/>
              <a:t>         </a:t>
            </a:r>
            <a:r>
              <a:rPr lang="zh-CN" altLang="en-US" sz="3200" b="1" dirty="0" smtClean="0"/>
              <a:t>对角线的直线上</a:t>
            </a:r>
            <a:endParaRPr lang="en-US" altLang="zh-CN" sz="3200" b="1" dirty="0" smtClean="0"/>
          </a:p>
          <a:p>
            <a:endParaRPr lang="zh-CN" altLang="en-US" sz="3200" b="1" dirty="0" smtClean="0"/>
          </a:p>
        </p:txBody>
      </p:sp>
      <p:sp>
        <p:nvSpPr>
          <p:cNvPr id="51211" name="灯片编号占位符 3"/>
          <p:cNvSpPr>
            <a:spLocks noGrp="1"/>
          </p:cNvSpPr>
          <p:nvPr>
            <p:ph type="sldNum" sz="quarter" idx="12"/>
          </p:nvPr>
        </p:nvSpPr>
        <p:spPr>
          <a:noFill/>
        </p:spPr>
        <p:txBody>
          <a:bodyPr/>
          <a:lstStyle/>
          <a:p>
            <a:fld id="{DD68336F-14BD-4BFF-AFE3-2D6B6719E665}" type="slidenum">
              <a:rPr lang="en-US" altLang="zh-CN" smtClean="0">
                <a:ea typeface="黑体" pitchFamily="49" charset="-122"/>
              </a:rPr>
              <a:pPr/>
              <a:t>76</a:t>
            </a:fld>
            <a:endParaRPr lang="en-US" altLang="zh-CN" smtClean="0">
              <a:ea typeface="黑体" pitchFamily="49" charset="-122"/>
            </a:endParaRPr>
          </a:p>
        </p:txBody>
      </p:sp>
      <p:graphicFrame>
        <p:nvGraphicFramePr>
          <p:cNvPr id="51202" name="Object 2"/>
          <p:cNvGraphicFramePr>
            <a:graphicFrameLocks noChangeAspect="1"/>
          </p:cNvGraphicFramePr>
          <p:nvPr/>
        </p:nvGraphicFramePr>
        <p:xfrm>
          <a:off x="3779838" y="2022475"/>
          <a:ext cx="2470150" cy="517525"/>
        </p:xfrm>
        <a:graphic>
          <a:graphicData uri="http://schemas.openxmlformats.org/presentationml/2006/ole">
            <p:oleObj spid="_x0000_s429058" name="公式" r:id="rId3" imgW="1091880" imgH="228600" progId="Equation.3">
              <p:embed/>
            </p:oleObj>
          </a:graphicData>
        </a:graphic>
      </p:graphicFrame>
      <p:graphicFrame>
        <p:nvGraphicFramePr>
          <p:cNvPr id="51203" name="Object 5"/>
          <p:cNvGraphicFramePr>
            <a:graphicFrameLocks noChangeAspect="1"/>
          </p:cNvGraphicFramePr>
          <p:nvPr/>
        </p:nvGraphicFramePr>
        <p:xfrm>
          <a:off x="2699840" y="2600543"/>
          <a:ext cx="1149350" cy="488950"/>
        </p:xfrm>
        <a:graphic>
          <a:graphicData uri="http://schemas.openxmlformats.org/presentationml/2006/ole">
            <p:oleObj spid="_x0000_s429059" name="公式" r:id="rId4" imgW="507960" imgH="215640" progId="Equation.3">
              <p:embed/>
            </p:oleObj>
          </a:graphicData>
        </a:graphic>
      </p:graphicFrame>
      <p:graphicFrame>
        <p:nvGraphicFramePr>
          <p:cNvPr id="51204" name="Object 5"/>
          <p:cNvGraphicFramePr>
            <a:graphicFrameLocks noChangeAspect="1"/>
          </p:cNvGraphicFramePr>
          <p:nvPr/>
        </p:nvGraphicFramePr>
        <p:xfrm>
          <a:off x="4177959" y="2632075"/>
          <a:ext cx="1839913" cy="460375"/>
        </p:xfrm>
        <a:graphic>
          <a:graphicData uri="http://schemas.openxmlformats.org/presentationml/2006/ole">
            <p:oleObj spid="_x0000_s429060" name="公式" r:id="rId5" imgW="812520" imgH="203040" progId="Equation.3">
              <p:embed/>
            </p:oleObj>
          </a:graphicData>
        </a:graphic>
      </p:graphicFrame>
      <p:graphicFrame>
        <p:nvGraphicFramePr>
          <p:cNvPr id="51205" name="Object 5"/>
          <p:cNvGraphicFramePr>
            <a:graphicFrameLocks noChangeAspect="1"/>
          </p:cNvGraphicFramePr>
          <p:nvPr/>
        </p:nvGraphicFramePr>
        <p:xfrm>
          <a:off x="5204588" y="3426792"/>
          <a:ext cx="3509963" cy="792163"/>
        </p:xfrm>
        <a:graphic>
          <a:graphicData uri="http://schemas.openxmlformats.org/presentationml/2006/ole">
            <p:oleObj spid="_x0000_s429061" name="公式" r:id="rId6" imgW="1917360" imgH="431640" progId="Equation.3">
              <p:embed/>
            </p:oleObj>
          </a:graphicData>
        </a:graphic>
      </p:graphicFrame>
      <p:graphicFrame>
        <p:nvGraphicFramePr>
          <p:cNvPr id="51206" name="Object 5"/>
          <p:cNvGraphicFramePr>
            <a:graphicFrameLocks noChangeAspect="1"/>
          </p:cNvGraphicFramePr>
          <p:nvPr/>
        </p:nvGraphicFramePr>
        <p:xfrm>
          <a:off x="3278297" y="3469546"/>
          <a:ext cx="1347787" cy="792162"/>
        </p:xfrm>
        <a:graphic>
          <a:graphicData uri="http://schemas.openxmlformats.org/presentationml/2006/ole">
            <p:oleObj spid="_x0000_s429062" name="公式" r:id="rId7" imgW="736560" imgH="431640" progId="Equation.3">
              <p:embed/>
            </p:oleObj>
          </a:graphicData>
        </a:graphic>
      </p:graphicFrame>
      <p:graphicFrame>
        <p:nvGraphicFramePr>
          <p:cNvPr id="51207" name="Object 10"/>
          <p:cNvGraphicFramePr>
            <a:graphicFrameLocks noChangeAspect="1"/>
          </p:cNvGraphicFramePr>
          <p:nvPr/>
        </p:nvGraphicFramePr>
        <p:xfrm>
          <a:off x="2313035" y="4239095"/>
          <a:ext cx="1149350" cy="488950"/>
        </p:xfrm>
        <a:graphic>
          <a:graphicData uri="http://schemas.openxmlformats.org/presentationml/2006/ole">
            <p:oleObj spid="_x0000_s429063" name="公式" r:id="rId8" imgW="507960" imgH="215640" progId="Equation.3">
              <p:embed/>
            </p:oleObj>
          </a:graphicData>
        </a:graphic>
      </p:graphicFrame>
      <p:graphicFrame>
        <p:nvGraphicFramePr>
          <p:cNvPr id="51208" name="Object 5"/>
          <p:cNvGraphicFramePr>
            <a:graphicFrameLocks noChangeAspect="1"/>
          </p:cNvGraphicFramePr>
          <p:nvPr/>
        </p:nvGraphicFramePr>
        <p:xfrm>
          <a:off x="5928100" y="4289350"/>
          <a:ext cx="1839912" cy="460375"/>
        </p:xfrm>
        <a:graphic>
          <a:graphicData uri="http://schemas.openxmlformats.org/presentationml/2006/ole">
            <p:oleObj spid="_x0000_s429064" name="公式" r:id="rId9" imgW="812520" imgH="203040" progId="Equation.3">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231" name="直接连接符 14"/>
          <p:cNvCxnSpPr>
            <a:cxnSpLocks noChangeShapeType="1"/>
          </p:cNvCxnSpPr>
          <p:nvPr/>
        </p:nvCxnSpPr>
        <p:spPr bwMode="auto">
          <a:xfrm flipV="1">
            <a:off x="3076575" y="1901825"/>
            <a:ext cx="1873250" cy="1843088"/>
          </a:xfrm>
          <a:prstGeom prst="line">
            <a:avLst/>
          </a:prstGeom>
          <a:noFill/>
          <a:ln w="57150" algn="ctr">
            <a:solidFill>
              <a:schemeClr val="tx1"/>
            </a:solidFill>
            <a:round/>
            <a:headEnd/>
            <a:tailEnd/>
          </a:ln>
        </p:spPr>
      </p:cxnSp>
      <p:cxnSp>
        <p:nvCxnSpPr>
          <p:cNvPr id="52232" name="直接连接符 16"/>
          <p:cNvCxnSpPr>
            <a:cxnSpLocks noChangeShapeType="1"/>
          </p:cNvCxnSpPr>
          <p:nvPr/>
        </p:nvCxnSpPr>
        <p:spPr bwMode="auto">
          <a:xfrm flipV="1">
            <a:off x="4244975" y="3098800"/>
            <a:ext cx="1873250" cy="1843088"/>
          </a:xfrm>
          <a:prstGeom prst="line">
            <a:avLst/>
          </a:prstGeom>
          <a:noFill/>
          <a:ln w="57150" algn="ctr">
            <a:solidFill>
              <a:schemeClr val="tx1"/>
            </a:solidFill>
            <a:round/>
            <a:headEnd/>
            <a:tailEnd/>
          </a:ln>
        </p:spPr>
      </p:cxnSp>
      <p:sp>
        <p:nvSpPr>
          <p:cNvPr id="52233" name="灯片编号占位符 3"/>
          <p:cNvSpPr>
            <a:spLocks noGrp="1"/>
          </p:cNvSpPr>
          <p:nvPr>
            <p:ph type="sldNum" sz="quarter" idx="12"/>
          </p:nvPr>
        </p:nvSpPr>
        <p:spPr>
          <a:noFill/>
        </p:spPr>
        <p:txBody>
          <a:bodyPr/>
          <a:lstStyle/>
          <a:p>
            <a:fld id="{C6A45E3E-A5B8-40BB-883F-6390893EEAA2}" type="slidenum">
              <a:rPr lang="en-US" altLang="zh-CN" smtClean="0">
                <a:ea typeface="黑体" pitchFamily="49" charset="-122"/>
              </a:rPr>
              <a:pPr/>
              <a:t>77</a:t>
            </a:fld>
            <a:endParaRPr lang="en-US" altLang="zh-CN" smtClean="0">
              <a:ea typeface="黑体" pitchFamily="49" charset="-122"/>
            </a:endParaRPr>
          </a:p>
        </p:txBody>
      </p:sp>
      <p:sp>
        <p:nvSpPr>
          <p:cNvPr id="52234" name="矩形 11"/>
          <p:cNvSpPr>
            <a:spLocks noChangeArrowheads="1"/>
          </p:cNvSpPr>
          <p:nvPr/>
        </p:nvSpPr>
        <p:spPr bwMode="auto">
          <a:xfrm>
            <a:off x="3062288" y="1887538"/>
            <a:ext cx="3060700" cy="3059112"/>
          </a:xfrm>
          <a:prstGeom prst="rect">
            <a:avLst/>
          </a:prstGeom>
          <a:noFill/>
          <a:ln w="57150" algn="ctr">
            <a:solidFill>
              <a:srgbClr val="FF0000"/>
            </a:solidFill>
            <a:round/>
            <a:headEnd/>
            <a:tailEnd type="triangle" w="med" len="med"/>
          </a:ln>
        </p:spPr>
        <p:txBody>
          <a:bodyPr wrap="none"/>
          <a:lstStyle/>
          <a:p>
            <a:endParaRPr lang="zh-CN" altLang="en-US"/>
          </a:p>
        </p:txBody>
      </p:sp>
      <p:graphicFrame>
        <p:nvGraphicFramePr>
          <p:cNvPr id="52226" name="Object 2"/>
          <p:cNvGraphicFramePr>
            <a:graphicFrameLocks noChangeAspect="1"/>
          </p:cNvGraphicFramePr>
          <p:nvPr/>
        </p:nvGraphicFramePr>
        <p:xfrm>
          <a:off x="7429500" y="4351338"/>
          <a:ext cx="660400" cy="801687"/>
        </p:xfrm>
        <a:graphic>
          <a:graphicData uri="http://schemas.openxmlformats.org/presentationml/2006/ole">
            <p:oleObj spid="_x0000_s430082" name="公式" r:id="rId4" imgW="177480" imgH="215640" progId="Equation.3">
              <p:embed/>
            </p:oleObj>
          </a:graphicData>
        </a:graphic>
      </p:graphicFrame>
      <p:graphicFrame>
        <p:nvGraphicFramePr>
          <p:cNvPr id="52227" name="Object 3"/>
          <p:cNvGraphicFramePr>
            <a:graphicFrameLocks noChangeAspect="1"/>
          </p:cNvGraphicFramePr>
          <p:nvPr/>
        </p:nvGraphicFramePr>
        <p:xfrm>
          <a:off x="2716213" y="261938"/>
          <a:ext cx="706437" cy="801687"/>
        </p:xfrm>
        <a:graphic>
          <a:graphicData uri="http://schemas.openxmlformats.org/presentationml/2006/ole">
            <p:oleObj spid="_x0000_s430083" name="公式" r:id="rId5" imgW="190440" imgH="215640" progId="Equation.3">
              <p:embed/>
            </p:oleObj>
          </a:graphicData>
        </a:graphic>
      </p:graphicFrame>
      <p:cxnSp>
        <p:nvCxnSpPr>
          <p:cNvPr id="52235" name="直接箭头连接符 20"/>
          <p:cNvCxnSpPr>
            <a:cxnSpLocks noChangeShapeType="1"/>
          </p:cNvCxnSpPr>
          <p:nvPr/>
        </p:nvCxnSpPr>
        <p:spPr bwMode="auto">
          <a:xfrm>
            <a:off x="6124575" y="4949825"/>
            <a:ext cx="639763" cy="0"/>
          </a:xfrm>
          <a:prstGeom prst="straightConnector1">
            <a:avLst/>
          </a:prstGeom>
          <a:noFill/>
          <a:ln w="57150" algn="ctr">
            <a:solidFill>
              <a:srgbClr val="FF0000"/>
            </a:solidFill>
            <a:round/>
            <a:headEnd/>
            <a:tailEnd type="arrow" w="med" len="med"/>
          </a:ln>
        </p:spPr>
      </p:cxnSp>
      <p:cxnSp>
        <p:nvCxnSpPr>
          <p:cNvPr id="52236" name="直接箭头连接符 22"/>
          <p:cNvCxnSpPr>
            <a:cxnSpLocks noChangeShapeType="1"/>
          </p:cNvCxnSpPr>
          <p:nvPr/>
        </p:nvCxnSpPr>
        <p:spPr bwMode="auto">
          <a:xfrm flipV="1">
            <a:off x="3070225" y="1335088"/>
            <a:ext cx="6350" cy="558800"/>
          </a:xfrm>
          <a:prstGeom prst="straightConnector1">
            <a:avLst/>
          </a:prstGeom>
          <a:noFill/>
          <a:ln w="57150" algn="ctr">
            <a:solidFill>
              <a:srgbClr val="FF0000"/>
            </a:solidFill>
            <a:round/>
            <a:headEnd/>
            <a:tailEnd type="arrow" w="med" len="med"/>
          </a:ln>
        </p:spPr>
      </p:cxnSp>
      <p:cxnSp>
        <p:nvCxnSpPr>
          <p:cNvPr id="52237" name="直接连接符 25"/>
          <p:cNvCxnSpPr>
            <a:cxnSpLocks noChangeShapeType="1"/>
          </p:cNvCxnSpPr>
          <p:nvPr/>
        </p:nvCxnSpPr>
        <p:spPr bwMode="auto">
          <a:xfrm>
            <a:off x="6124575" y="3121025"/>
            <a:ext cx="0" cy="1857375"/>
          </a:xfrm>
          <a:prstGeom prst="line">
            <a:avLst/>
          </a:prstGeom>
          <a:noFill/>
          <a:ln w="76200" algn="ctr">
            <a:solidFill>
              <a:srgbClr val="FFFF00"/>
            </a:solidFill>
            <a:round/>
            <a:headEnd/>
            <a:tailEnd/>
          </a:ln>
        </p:spPr>
      </p:cxnSp>
      <p:cxnSp>
        <p:nvCxnSpPr>
          <p:cNvPr id="52238" name="直接连接符 26"/>
          <p:cNvCxnSpPr>
            <a:cxnSpLocks noChangeShapeType="1"/>
          </p:cNvCxnSpPr>
          <p:nvPr/>
        </p:nvCxnSpPr>
        <p:spPr bwMode="auto">
          <a:xfrm>
            <a:off x="3055938" y="1865313"/>
            <a:ext cx="0" cy="1857375"/>
          </a:xfrm>
          <a:prstGeom prst="line">
            <a:avLst/>
          </a:prstGeom>
          <a:noFill/>
          <a:ln w="76200" algn="ctr">
            <a:solidFill>
              <a:srgbClr val="FFFF00"/>
            </a:solidFill>
            <a:round/>
            <a:headEnd/>
            <a:tailEnd/>
          </a:ln>
        </p:spPr>
      </p:cxnSp>
      <p:sp>
        <p:nvSpPr>
          <p:cNvPr id="52239" name="TextBox 27"/>
          <p:cNvSpPr txBox="1">
            <a:spLocks noChangeArrowheads="1"/>
          </p:cNvSpPr>
          <p:nvPr/>
        </p:nvSpPr>
        <p:spPr bwMode="auto">
          <a:xfrm>
            <a:off x="5921375" y="5153025"/>
            <a:ext cx="595313" cy="461963"/>
          </a:xfrm>
          <a:prstGeom prst="rect">
            <a:avLst/>
          </a:prstGeom>
          <a:noFill/>
          <a:ln w="9525">
            <a:noFill/>
            <a:miter lim="800000"/>
            <a:headEnd/>
            <a:tailEnd/>
          </a:ln>
        </p:spPr>
        <p:txBody>
          <a:bodyPr>
            <a:spAutoFit/>
          </a:bodyPr>
          <a:lstStyle/>
          <a:p>
            <a:r>
              <a:rPr lang="en-US" altLang="zh-CN"/>
              <a:t>C</a:t>
            </a:r>
            <a:endParaRPr lang="zh-CN" altLang="en-US"/>
          </a:p>
        </p:txBody>
      </p:sp>
      <p:sp>
        <p:nvSpPr>
          <p:cNvPr id="52240" name="TextBox 28"/>
          <p:cNvSpPr txBox="1">
            <a:spLocks noChangeArrowheads="1"/>
          </p:cNvSpPr>
          <p:nvPr/>
        </p:nvSpPr>
        <p:spPr bwMode="auto">
          <a:xfrm>
            <a:off x="2613025" y="1654175"/>
            <a:ext cx="595313" cy="461963"/>
          </a:xfrm>
          <a:prstGeom prst="rect">
            <a:avLst/>
          </a:prstGeom>
          <a:noFill/>
          <a:ln w="9525">
            <a:noFill/>
            <a:miter lim="800000"/>
            <a:headEnd/>
            <a:tailEnd/>
          </a:ln>
        </p:spPr>
        <p:txBody>
          <a:bodyPr>
            <a:spAutoFit/>
          </a:bodyPr>
          <a:lstStyle/>
          <a:p>
            <a:r>
              <a:rPr lang="en-US" altLang="zh-CN"/>
              <a:t>C</a:t>
            </a:r>
            <a:endParaRPr lang="zh-CN" altLang="en-US"/>
          </a:p>
        </p:txBody>
      </p:sp>
      <p:graphicFrame>
        <p:nvGraphicFramePr>
          <p:cNvPr id="52228" name="Object 4"/>
          <p:cNvGraphicFramePr>
            <a:graphicFrameLocks noChangeAspect="1"/>
          </p:cNvGraphicFramePr>
          <p:nvPr/>
        </p:nvGraphicFramePr>
        <p:xfrm>
          <a:off x="6335713" y="2679700"/>
          <a:ext cx="1978025" cy="600075"/>
        </p:xfrm>
        <a:graphic>
          <a:graphicData uri="http://schemas.openxmlformats.org/presentationml/2006/ole">
            <p:oleObj spid="_x0000_s430084" name="公式" r:id="rId6" imgW="711000" imgH="215640" progId="Equation.3">
              <p:embed/>
            </p:oleObj>
          </a:graphicData>
        </a:graphic>
      </p:graphicFrame>
      <p:graphicFrame>
        <p:nvGraphicFramePr>
          <p:cNvPr id="52229" name="Object 5"/>
          <p:cNvGraphicFramePr>
            <a:graphicFrameLocks noChangeAspect="1"/>
          </p:cNvGraphicFramePr>
          <p:nvPr/>
        </p:nvGraphicFramePr>
        <p:xfrm>
          <a:off x="1414463" y="3417888"/>
          <a:ext cx="1306512" cy="600075"/>
        </p:xfrm>
        <a:graphic>
          <a:graphicData uri="http://schemas.openxmlformats.org/presentationml/2006/ole">
            <p:oleObj spid="_x0000_s430085" name="公式" r:id="rId7" imgW="469800" imgH="215640" progId="Equation.3">
              <p:embed/>
            </p:oleObj>
          </a:graphicData>
        </a:graphic>
      </p:graphicFrame>
      <p:graphicFrame>
        <p:nvGraphicFramePr>
          <p:cNvPr id="52230" name="Object 6"/>
          <p:cNvGraphicFramePr>
            <a:graphicFrameLocks noChangeAspect="1"/>
          </p:cNvGraphicFramePr>
          <p:nvPr/>
        </p:nvGraphicFramePr>
        <p:xfrm>
          <a:off x="1941513" y="5738813"/>
          <a:ext cx="5473700" cy="600075"/>
        </p:xfrm>
        <a:graphic>
          <a:graphicData uri="http://schemas.openxmlformats.org/presentationml/2006/ole">
            <p:oleObj spid="_x0000_s430086" name="公式" r:id="rId8" imgW="1968480" imgH="215640" progId="Equation.3">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内容占位符 2"/>
          <p:cNvSpPr>
            <a:spLocks noGrp="1"/>
          </p:cNvSpPr>
          <p:nvPr>
            <p:ph idx="1"/>
          </p:nvPr>
        </p:nvSpPr>
        <p:spPr/>
        <p:txBody>
          <a:bodyPr>
            <a:normAutofit/>
          </a:bodyPr>
          <a:lstStyle/>
          <a:p>
            <a:endParaRPr lang="en-US" altLang="zh-CN" sz="3200" b="1" dirty="0" smtClean="0"/>
          </a:p>
          <a:p>
            <a:endParaRPr lang="en-US" altLang="zh-CN" sz="3200" b="1" dirty="0" smtClean="0"/>
          </a:p>
          <a:p>
            <a:endParaRPr lang="en-US" altLang="zh-CN" sz="3200" b="1" dirty="0" smtClean="0"/>
          </a:p>
          <a:p>
            <a:r>
              <a:rPr lang="zh-CN" altLang="en-US" sz="3200" b="1" dirty="0" smtClean="0"/>
              <a:t>同理：当</a:t>
            </a:r>
            <a:r>
              <a:rPr lang="en-US" altLang="zh-CN" sz="3200" b="1" i="1" dirty="0" smtClean="0"/>
              <a:t>y</a:t>
            </a:r>
            <a:r>
              <a:rPr lang="en-US" altLang="zh-CN" sz="3200" b="1" i="1" baseline="-25000" dirty="0" smtClean="0"/>
              <a:t>1</a:t>
            </a:r>
            <a:r>
              <a:rPr lang="en-US" altLang="zh-CN" sz="3200" b="1" i="1" dirty="0" smtClean="0"/>
              <a:t>=y</a:t>
            </a:r>
            <a:r>
              <a:rPr lang="en-US" altLang="zh-CN" sz="3200" b="1" i="1" baseline="-25000" dirty="0" smtClean="0"/>
              <a:t>2</a:t>
            </a:r>
            <a:r>
              <a:rPr lang="zh-CN" altLang="en-US" sz="3200" b="1" dirty="0" smtClean="0"/>
              <a:t>时：</a:t>
            </a:r>
          </a:p>
        </p:txBody>
      </p:sp>
      <p:sp>
        <p:nvSpPr>
          <p:cNvPr id="53254" name="灯片编号占位符 3"/>
          <p:cNvSpPr>
            <a:spLocks noGrp="1"/>
          </p:cNvSpPr>
          <p:nvPr>
            <p:ph type="sldNum" sz="quarter" idx="12"/>
          </p:nvPr>
        </p:nvSpPr>
        <p:spPr>
          <a:noFill/>
        </p:spPr>
        <p:txBody>
          <a:bodyPr/>
          <a:lstStyle/>
          <a:p>
            <a:fld id="{95B890B1-0E12-4CC8-9461-A15A72169C9D}" type="slidenum">
              <a:rPr lang="en-US" altLang="zh-CN" smtClean="0">
                <a:ea typeface="黑体" pitchFamily="49" charset="-122"/>
              </a:rPr>
              <a:pPr/>
              <a:t>78</a:t>
            </a:fld>
            <a:endParaRPr lang="en-US" altLang="zh-CN" smtClean="0">
              <a:ea typeface="黑体" pitchFamily="49" charset="-122"/>
            </a:endParaRPr>
          </a:p>
        </p:txBody>
      </p:sp>
      <p:graphicFrame>
        <p:nvGraphicFramePr>
          <p:cNvPr id="53250" name="Object 4"/>
          <p:cNvGraphicFramePr>
            <a:graphicFrameLocks noChangeAspect="1"/>
          </p:cNvGraphicFramePr>
          <p:nvPr/>
        </p:nvGraphicFramePr>
        <p:xfrm>
          <a:off x="851507" y="654766"/>
          <a:ext cx="6816725" cy="2119312"/>
        </p:xfrm>
        <a:graphic>
          <a:graphicData uri="http://schemas.openxmlformats.org/presentationml/2006/ole">
            <p:oleObj spid="_x0000_s431106" name="公式" r:id="rId3" imgW="2450880" imgH="761760" progId="Equation.3">
              <p:embed/>
            </p:oleObj>
          </a:graphicData>
        </a:graphic>
      </p:graphicFrame>
      <p:graphicFrame>
        <p:nvGraphicFramePr>
          <p:cNvPr id="53251" name="Object 4"/>
          <p:cNvGraphicFramePr>
            <a:graphicFrameLocks noChangeAspect="1"/>
          </p:cNvGraphicFramePr>
          <p:nvPr/>
        </p:nvGraphicFramePr>
        <p:xfrm>
          <a:off x="866775" y="4125913"/>
          <a:ext cx="6640513" cy="2119312"/>
        </p:xfrm>
        <a:graphic>
          <a:graphicData uri="http://schemas.openxmlformats.org/presentationml/2006/ole">
            <p:oleObj spid="_x0000_s431107" name="公式" r:id="rId4" imgW="2387520" imgH="761760" progId="Equation.3">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1"/>
          </p:nvPr>
        </p:nvSpPr>
        <p:spPr>
          <a:xfrm>
            <a:off x="685800" y="1465263"/>
            <a:ext cx="7772400" cy="4630737"/>
          </a:xfrm>
        </p:spPr>
        <p:txBody>
          <a:bodyPr/>
          <a:lstStyle/>
          <a:p>
            <a:r>
              <a:rPr lang="zh-CN" altLang="en-US" sz="3200" b="1" dirty="0" smtClean="0"/>
              <a:t>综合如下：</a:t>
            </a:r>
            <a:endParaRPr lang="en-US" altLang="zh-CN" sz="3200" b="1" dirty="0" smtClean="0"/>
          </a:p>
          <a:p>
            <a:endParaRPr lang="zh-CN" altLang="en-US" dirty="0" smtClean="0"/>
          </a:p>
        </p:txBody>
      </p:sp>
      <p:sp>
        <p:nvSpPr>
          <p:cNvPr id="54276" name="灯片编号占位符 3"/>
          <p:cNvSpPr>
            <a:spLocks noGrp="1"/>
          </p:cNvSpPr>
          <p:nvPr>
            <p:ph type="sldNum" sz="quarter" idx="12"/>
          </p:nvPr>
        </p:nvSpPr>
        <p:spPr>
          <a:noFill/>
        </p:spPr>
        <p:txBody>
          <a:bodyPr/>
          <a:lstStyle/>
          <a:p>
            <a:fld id="{206CF54C-51BB-4D09-81A4-44A9E5DAEB13}" type="slidenum">
              <a:rPr lang="en-US" altLang="zh-CN" smtClean="0">
                <a:ea typeface="黑体" pitchFamily="49" charset="-122"/>
              </a:rPr>
              <a:pPr/>
              <a:t>79</a:t>
            </a:fld>
            <a:endParaRPr lang="en-US" altLang="zh-CN" smtClean="0">
              <a:ea typeface="黑体" pitchFamily="49" charset="-122"/>
            </a:endParaRPr>
          </a:p>
        </p:txBody>
      </p:sp>
      <p:graphicFrame>
        <p:nvGraphicFramePr>
          <p:cNvPr id="54274" name="Object 5"/>
          <p:cNvGraphicFramePr>
            <a:graphicFrameLocks noChangeAspect="1"/>
          </p:cNvGraphicFramePr>
          <p:nvPr/>
        </p:nvGraphicFramePr>
        <p:xfrm>
          <a:off x="1793875" y="2446338"/>
          <a:ext cx="5543550" cy="3035300"/>
        </p:xfrm>
        <a:graphic>
          <a:graphicData uri="http://schemas.openxmlformats.org/presentationml/2006/ole">
            <p:oleObj spid="_x0000_s432130" name="公式" r:id="rId3" imgW="1993680" imgH="109188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机器学习的应用</a:t>
            </a:r>
            <a:endParaRPr lang="zh-CN" altLang="en-US" dirty="0"/>
          </a:p>
        </p:txBody>
      </p:sp>
      <p:sp>
        <p:nvSpPr>
          <p:cNvPr id="76803" name="内容占位符 2"/>
          <p:cNvSpPr>
            <a:spLocks noGrp="1"/>
          </p:cNvSpPr>
          <p:nvPr>
            <p:ph idx="1"/>
          </p:nvPr>
        </p:nvSpPr>
        <p:spPr>
          <a:xfrm>
            <a:off x="914400" y="1813034"/>
            <a:ext cx="7772400" cy="4206766"/>
          </a:xfrm>
        </p:spPr>
        <p:txBody>
          <a:bodyPr>
            <a:normAutofit/>
          </a:bodyPr>
          <a:lstStyle/>
          <a:p>
            <a:r>
              <a:rPr lang="zh-CN" altLang="en-US" sz="3200" b="1" dirty="0" smtClean="0"/>
              <a:t>应用广泛，信息处理的各个方面几乎都要用到机器学习</a:t>
            </a:r>
            <a:endParaRPr lang="en-US" altLang="zh-CN" sz="3200" b="1" dirty="0" smtClean="0"/>
          </a:p>
          <a:p>
            <a:pPr lvl="1"/>
            <a:r>
              <a:rPr lang="zh-CN" altLang="en-US" sz="2800" b="1" dirty="0" smtClean="0"/>
              <a:t>文字、语音识别，输入法</a:t>
            </a:r>
            <a:endParaRPr lang="en-US" altLang="zh-CN" sz="2800" b="1" dirty="0" smtClean="0"/>
          </a:p>
          <a:p>
            <a:pPr lvl="1"/>
            <a:r>
              <a:rPr lang="zh-CN" altLang="en-US" sz="2800" b="1" dirty="0" smtClean="0"/>
              <a:t>搜索引擎</a:t>
            </a:r>
            <a:endParaRPr lang="en-US" altLang="zh-CN" sz="2800" b="1" dirty="0" smtClean="0"/>
          </a:p>
          <a:p>
            <a:pPr lvl="1"/>
            <a:r>
              <a:rPr lang="zh-CN" altLang="en-US" sz="2800" b="1" dirty="0" smtClean="0"/>
              <a:t>推荐、广告</a:t>
            </a:r>
            <a:endParaRPr lang="en-US" altLang="zh-CN" sz="2800" b="1" dirty="0" smtClean="0"/>
          </a:p>
          <a:p>
            <a:pPr lvl="1"/>
            <a:r>
              <a:rPr lang="zh-CN" altLang="en-US" sz="2800" b="1" dirty="0" smtClean="0"/>
              <a:t>文本处理、机器翻译</a:t>
            </a:r>
            <a:endParaRPr lang="en-US" altLang="zh-CN" sz="2800" b="1" dirty="0" smtClean="0"/>
          </a:p>
          <a:p>
            <a:pPr lvl="1"/>
            <a:r>
              <a:rPr lang="zh-CN" altLang="en-US" sz="2800" b="1" dirty="0" smtClean="0"/>
              <a:t>图像、视频处理</a:t>
            </a:r>
            <a:endParaRPr lang="en-US" altLang="zh-CN" sz="2800" b="1" dirty="0" smtClean="0"/>
          </a:p>
          <a:p>
            <a:pPr lvl="1"/>
            <a:r>
              <a:rPr lang="en-US" altLang="zh-CN" sz="2800" b="1" dirty="0" smtClean="0"/>
              <a:t>……</a:t>
            </a:r>
          </a:p>
        </p:txBody>
      </p:sp>
      <p:sp>
        <p:nvSpPr>
          <p:cNvPr id="76804" name="灯片编号占位符 3"/>
          <p:cNvSpPr>
            <a:spLocks noGrp="1"/>
          </p:cNvSpPr>
          <p:nvPr>
            <p:ph type="sldNum" sz="quarter" idx="12"/>
          </p:nvPr>
        </p:nvSpPr>
        <p:spPr>
          <a:noFill/>
        </p:spPr>
        <p:txBody>
          <a:bodyPr/>
          <a:lstStyle/>
          <a:p>
            <a:fld id="{50888D07-8479-49E8-826C-FF351C3E6A6D}" type="slidenum">
              <a:rPr lang="en-US" altLang="zh-CN" smtClean="0">
                <a:ea typeface="黑体" pitchFamily="49" charset="-122"/>
              </a:rPr>
              <a:pPr/>
              <a:t>8</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i="1" dirty="0" smtClean="0"/>
              <a:t>α</a:t>
            </a:r>
            <a:r>
              <a:rPr lang="en-US" altLang="zh-CN" i="1" baseline="-25000" dirty="0" smtClean="0"/>
              <a:t>1</a:t>
            </a:r>
            <a:r>
              <a:rPr lang="zh-CN" altLang="en-US" i="1" baseline="-25000" dirty="0" smtClean="0"/>
              <a:t>、</a:t>
            </a:r>
            <a:r>
              <a:rPr lang="en-US" altLang="zh-CN" i="1" dirty="0" smtClean="0"/>
              <a:t>α</a:t>
            </a:r>
            <a:r>
              <a:rPr lang="en-US" altLang="zh-CN" i="1" baseline="-25000" dirty="0" smtClean="0"/>
              <a:t>2</a:t>
            </a:r>
            <a:r>
              <a:rPr lang="zh-CN" altLang="en-US" dirty="0" smtClean="0"/>
              <a:t>的选取</a:t>
            </a:r>
            <a:endParaRPr lang="zh-CN" altLang="en-US" dirty="0"/>
          </a:p>
        </p:txBody>
      </p:sp>
      <p:sp>
        <p:nvSpPr>
          <p:cNvPr id="55300" name="内容占位符 2"/>
          <p:cNvSpPr>
            <a:spLocks noGrp="1"/>
          </p:cNvSpPr>
          <p:nvPr>
            <p:ph idx="1"/>
          </p:nvPr>
        </p:nvSpPr>
        <p:spPr>
          <a:xfrm>
            <a:off x="685800" y="1576553"/>
            <a:ext cx="7978775" cy="4519448"/>
          </a:xfrm>
        </p:spPr>
        <p:txBody>
          <a:bodyPr>
            <a:normAutofit fontScale="92500" lnSpcReduction="10000"/>
          </a:bodyPr>
          <a:lstStyle/>
          <a:p>
            <a:pPr>
              <a:lnSpc>
                <a:spcPct val="110000"/>
              </a:lnSpc>
            </a:pPr>
            <a:r>
              <a:rPr lang="en-US" altLang="zh-CN" sz="3200" b="1" i="1" dirty="0" smtClean="0"/>
              <a:t>α</a:t>
            </a:r>
            <a:r>
              <a:rPr lang="en-US" altLang="zh-CN" sz="3200" b="1" i="1" baseline="-25000" dirty="0" smtClean="0"/>
              <a:t>1</a:t>
            </a:r>
            <a:r>
              <a:rPr lang="zh-CN" altLang="en-US" sz="3200" b="1" dirty="0" smtClean="0"/>
              <a:t>的选取原则：</a:t>
            </a:r>
            <a:endParaRPr lang="en-US" altLang="zh-CN" sz="3200" b="1" dirty="0" smtClean="0"/>
          </a:p>
          <a:p>
            <a:pPr lvl="1">
              <a:lnSpc>
                <a:spcPct val="110000"/>
              </a:lnSpc>
            </a:pPr>
            <a:r>
              <a:rPr lang="zh-CN" altLang="en-US" sz="2800" b="1" dirty="0" smtClean="0"/>
              <a:t>违反</a:t>
            </a:r>
            <a:r>
              <a:rPr lang="en-US" altLang="zh-CN" sz="2800" b="1" dirty="0" smtClean="0"/>
              <a:t>KKT</a:t>
            </a:r>
            <a:r>
              <a:rPr lang="zh-CN" altLang="en-US" sz="2800" b="1" dirty="0" smtClean="0"/>
              <a:t>条件最严重的样本点</a:t>
            </a:r>
            <a:endParaRPr lang="en-US" altLang="zh-CN" sz="2800" b="1" dirty="0" smtClean="0"/>
          </a:p>
          <a:p>
            <a:pPr lvl="1"/>
            <a:endParaRPr lang="en-US" altLang="zh-CN" sz="2800" b="1" dirty="0" smtClean="0"/>
          </a:p>
          <a:p>
            <a:pPr lvl="1"/>
            <a:endParaRPr lang="en-US" altLang="zh-CN" sz="2800" b="1" dirty="0" smtClean="0"/>
          </a:p>
          <a:p>
            <a:pPr lvl="1">
              <a:buFontTx/>
              <a:buNone/>
            </a:pPr>
            <a:endParaRPr lang="en-US" altLang="zh-CN" sz="2800" b="1" dirty="0" smtClean="0"/>
          </a:p>
          <a:p>
            <a:pPr lvl="1">
              <a:buFontTx/>
              <a:buNone/>
            </a:pPr>
            <a:endParaRPr lang="en-US" altLang="zh-CN" sz="2800" b="1" dirty="0" smtClean="0"/>
          </a:p>
          <a:p>
            <a:pPr lvl="1"/>
            <a:endParaRPr lang="en-US" altLang="zh-CN" sz="2800" b="1" dirty="0" smtClean="0"/>
          </a:p>
          <a:p>
            <a:pPr lvl="1">
              <a:lnSpc>
                <a:spcPct val="110000"/>
              </a:lnSpc>
            </a:pPr>
            <a:r>
              <a:rPr lang="zh-CN" altLang="en-US" sz="2800" b="1" dirty="0" smtClean="0"/>
              <a:t>首先遍历满足条件</a:t>
            </a:r>
            <a:r>
              <a:rPr lang="en-US" altLang="zh-CN" sz="2800" b="1" dirty="0" smtClean="0"/>
              <a:t>0&lt;</a:t>
            </a:r>
            <a:r>
              <a:rPr lang="en-US" altLang="zh-CN" sz="2800" b="1" i="1" dirty="0" smtClean="0"/>
              <a:t> α</a:t>
            </a:r>
            <a:r>
              <a:rPr lang="en-US" altLang="zh-CN" sz="2800" b="1" i="1" baseline="-25000" dirty="0" smtClean="0"/>
              <a:t>1</a:t>
            </a:r>
            <a:r>
              <a:rPr lang="en-US" altLang="zh-CN" sz="2800" b="1" i="1" dirty="0" smtClean="0"/>
              <a:t>&lt;C</a:t>
            </a:r>
            <a:r>
              <a:rPr lang="zh-CN" altLang="en-US" sz="2800" b="1" dirty="0" smtClean="0"/>
              <a:t>的样本点，是否满足</a:t>
            </a:r>
            <a:r>
              <a:rPr lang="en-US" altLang="zh-CN" sz="2800" b="1" dirty="0" smtClean="0"/>
              <a:t>KKT</a:t>
            </a:r>
            <a:r>
              <a:rPr lang="zh-CN" altLang="en-US" sz="2800" b="1" dirty="0" smtClean="0"/>
              <a:t>条件，如果都满足，则遍历数据集，看是否满足</a:t>
            </a:r>
            <a:r>
              <a:rPr lang="en-US" altLang="zh-CN" sz="2800" b="1" dirty="0" smtClean="0"/>
              <a:t>KKT</a:t>
            </a:r>
            <a:endParaRPr lang="zh-CN" altLang="en-US" sz="2800" b="1" dirty="0" smtClean="0"/>
          </a:p>
        </p:txBody>
      </p:sp>
      <p:sp>
        <p:nvSpPr>
          <p:cNvPr id="55301" name="灯片编号占位符 3"/>
          <p:cNvSpPr>
            <a:spLocks noGrp="1"/>
          </p:cNvSpPr>
          <p:nvPr>
            <p:ph type="sldNum" sz="quarter" idx="12"/>
          </p:nvPr>
        </p:nvSpPr>
        <p:spPr>
          <a:noFill/>
        </p:spPr>
        <p:txBody>
          <a:bodyPr/>
          <a:lstStyle/>
          <a:p>
            <a:fld id="{D007B2AD-6B9C-47B4-9A3D-632FCA890F2B}" type="slidenum">
              <a:rPr lang="en-US" altLang="zh-CN" smtClean="0">
                <a:ea typeface="黑体" pitchFamily="49" charset="-122"/>
              </a:rPr>
              <a:pPr/>
              <a:t>80</a:t>
            </a:fld>
            <a:endParaRPr lang="en-US" altLang="zh-CN" smtClean="0">
              <a:ea typeface="黑体" pitchFamily="49" charset="-122"/>
            </a:endParaRPr>
          </a:p>
        </p:txBody>
      </p:sp>
      <p:graphicFrame>
        <p:nvGraphicFramePr>
          <p:cNvPr id="55298" name="Object 5" descr="羊皮纸"/>
          <p:cNvGraphicFramePr>
            <a:graphicFrameLocks noChangeAspect="1"/>
          </p:cNvGraphicFramePr>
          <p:nvPr/>
        </p:nvGraphicFramePr>
        <p:xfrm>
          <a:off x="1562100" y="2779760"/>
          <a:ext cx="3535363" cy="1598613"/>
        </p:xfrm>
        <a:graphic>
          <a:graphicData uri="http://schemas.openxmlformats.org/presentationml/2006/ole">
            <p:oleObj spid="_x0000_s433154" name="公式" r:id="rId3" imgW="1523880" imgH="685800" progId="Equation.3">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i="1" dirty="0" smtClean="0"/>
              <a:t>α</a:t>
            </a:r>
            <a:r>
              <a:rPr lang="en-US" altLang="zh-CN" i="1" baseline="-25000" dirty="0" smtClean="0"/>
              <a:t>1</a:t>
            </a:r>
            <a:r>
              <a:rPr lang="zh-CN" altLang="en-US" i="1" baseline="-25000" dirty="0" smtClean="0"/>
              <a:t>、</a:t>
            </a:r>
            <a:r>
              <a:rPr lang="en-US" altLang="zh-CN" i="1" dirty="0" smtClean="0"/>
              <a:t>α</a:t>
            </a:r>
            <a:r>
              <a:rPr lang="en-US" altLang="zh-CN" i="1" baseline="-25000" dirty="0" smtClean="0"/>
              <a:t>2</a:t>
            </a:r>
            <a:r>
              <a:rPr lang="zh-CN" altLang="en-US" dirty="0" smtClean="0"/>
              <a:t>的选取</a:t>
            </a:r>
            <a:endParaRPr lang="zh-CN" altLang="en-US" dirty="0"/>
          </a:p>
        </p:txBody>
      </p:sp>
      <p:sp>
        <p:nvSpPr>
          <p:cNvPr id="56324" name="内容占位符 2"/>
          <p:cNvSpPr>
            <a:spLocks noGrp="1"/>
          </p:cNvSpPr>
          <p:nvPr>
            <p:ph idx="1"/>
          </p:nvPr>
        </p:nvSpPr>
        <p:spPr>
          <a:xfrm>
            <a:off x="914400" y="1765738"/>
            <a:ext cx="7772400" cy="4254062"/>
          </a:xfrm>
        </p:spPr>
        <p:txBody>
          <a:bodyPr>
            <a:normAutofit/>
          </a:bodyPr>
          <a:lstStyle/>
          <a:p>
            <a:r>
              <a:rPr lang="en-US" altLang="zh-CN" sz="3200" b="1" i="1" dirty="0" smtClean="0"/>
              <a:t>α</a:t>
            </a:r>
            <a:r>
              <a:rPr lang="en-US" altLang="zh-CN" sz="3200" b="1" i="1" baseline="-25000" dirty="0" smtClean="0"/>
              <a:t>2</a:t>
            </a:r>
            <a:r>
              <a:rPr lang="zh-CN" altLang="en-US" sz="3200" b="1" dirty="0" smtClean="0"/>
              <a:t>的选取原则：</a:t>
            </a:r>
            <a:endParaRPr lang="en-US" altLang="zh-CN" sz="3200" b="1" dirty="0" smtClean="0"/>
          </a:p>
          <a:p>
            <a:endParaRPr lang="en-US" altLang="zh-CN" sz="2800" b="1" dirty="0" smtClean="0"/>
          </a:p>
          <a:p>
            <a:endParaRPr lang="en-US" altLang="zh-CN" sz="2800" b="1" dirty="0" smtClean="0"/>
          </a:p>
          <a:p>
            <a:pPr lvl="1"/>
            <a:endParaRPr lang="en-US" altLang="zh-CN" sz="2800" b="1" dirty="0" smtClean="0"/>
          </a:p>
          <a:p>
            <a:pPr lvl="1"/>
            <a:r>
              <a:rPr lang="zh-CN" altLang="en-US" sz="2800" b="1" dirty="0" smtClean="0"/>
              <a:t>希望</a:t>
            </a:r>
            <a:r>
              <a:rPr lang="en-US" altLang="zh-CN" sz="2800" b="1" i="1" dirty="0" smtClean="0"/>
              <a:t>α</a:t>
            </a:r>
            <a:r>
              <a:rPr lang="en-US" altLang="zh-CN" sz="2800" b="1" i="1" baseline="-25000" dirty="0" smtClean="0"/>
              <a:t>2</a:t>
            </a:r>
            <a:r>
              <a:rPr lang="zh-CN" altLang="en-US" sz="2800" b="1" dirty="0" smtClean="0"/>
              <a:t>的变化足够大，即选择使</a:t>
            </a:r>
            <a:r>
              <a:rPr lang="en-US" altLang="zh-CN" sz="2800" b="1" dirty="0" smtClean="0"/>
              <a:t>|E</a:t>
            </a:r>
            <a:r>
              <a:rPr lang="en-US" altLang="zh-CN" sz="2800" b="1" baseline="-25000" dirty="0" smtClean="0"/>
              <a:t>1</a:t>
            </a:r>
            <a:r>
              <a:rPr lang="en-US" altLang="zh-CN" sz="2800" b="1" dirty="0" smtClean="0"/>
              <a:t>-E</a:t>
            </a:r>
            <a:r>
              <a:rPr lang="en-US" altLang="zh-CN" sz="2800" b="1" baseline="-25000" dirty="0" smtClean="0"/>
              <a:t>2</a:t>
            </a:r>
            <a:r>
              <a:rPr lang="en-US" altLang="zh-CN" sz="2800" b="1" dirty="0" smtClean="0"/>
              <a:t>|</a:t>
            </a:r>
            <a:r>
              <a:rPr lang="zh-CN" altLang="en-US" sz="2800" b="1" dirty="0" smtClean="0"/>
              <a:t>最大的样本点</a:t>
            </a:r>
          </a:p>
        </p:txBody>
      </p:sp>
      <p:sp>
        <p:nvSpPr>
          <p:cNvPr id="56325" name="灯片编号占位符 3"/>
          <p:cNvSpPr>
            <a:spLocks noGrp="1"/>
          </p:cNvSpPr>
          <p:nvPr>
            <p:ph type="sldNum" sz="quarter" idx="12"/>
          </p:nvPr>
        </p:nvSpPr>
        <p:spPr>
          <a:noFill/>
        </p:spPr>
        <p:txBody>
          <a:bodyPr/>
          <a:lstStyle/>
          <a:p>
            <a:fld id="{5F9349D2-BAFE-400B-B4A0-D6260EFD0D6A}" type="slidenum">
              <a:rPr lang="en-US" altLang="zh-CN" smtClean="0">
                <a:ea typeface="黑体" pitchFamily="49" charset="-122"/>
              </a:rPr>
              <a:pPr/>
              <a:t>81</a:t>
            </a:fld>
            <a:endParaRPr lang="en-US" altLang="zh-CN" smtClean="0">
              <a:ea typeface="黑体" pitchFamily="49" charset="-122"/>
            </a:endParaRPr>
          </a:p>
        </p:txBody>
      </p:sp>
      <p:graphicFrame>
        <p:nvGraphicFramePr>
          <p:cNvPr id="56322" name="Object 5"/>
          <p:cNvGraphicFramePr>
            <a:graphicFrameLocks noChangeAspect="1"/>
          </p:cNvGraphicFramePr>
          <p:nvPr/>
        </p:nvGraphicFramePr>
        <p:xfrm>
          <a:off x="1951583" y="2372256"/>
          <a:ext cx="4221162" cy="1023938"/>
        </p:xfrm>
        <a:graphic>
          <a:graphicData uri="http://schemas.openxmlformats.org/presentationml/2006/ole">
            <p:oleObj spid="_x0000_s434178" name="公式" r:id="rId3" imgW="1726920" imgH="419040" progId="Equation.3">
              <p:embed/>
            </p:oleObj>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特殊处理</a:t>
            </a:r>
            <a:endParaRPr lang="zh-CN" altLang="en-US" dirty="0"/>
          </a:p>
        </p:txBody>
      </p:sp>
      <p:sp>
        <p:nvSpPr>
          <p:cNvPr id="96259" name="内容占位符 2"/>
          <p:cNvSpPr>
            <a:spLocks noGrp="1"/>
          </p:cNvSpPr>
          <p:nvPr>
            <p:ph idx="1"/>
          </p:nvPr>
        </p:nvSpPr>
        <p:spPr>
          <a:xfrm>
            <a:off x="914400" y="1765738"/>
            <a:ext cx="7772400" cy="4254062"/>
          </a:xfrm>
        </p:spPr>
        <p:txBody>
          <a:bodyPr>
            <a:normAutofit/>
          </a:bodyPr>
          <a:lstStyle/>
          <a:p>
            <a:r>
              <a:rPr lang="zh-CN" altLang="en-US" sz="3200" b="1" dirty="0" smtClean="0"/>
              <a:t>如果上述方法不能使得目标函数足够下降，则遍历间隔边界上的支持向量点，依次将其对应的变量当作的</a:t>
            </a:r>
            <a:r>
              <a:rPr lang="en-US" altLang="zh-CN" sz="3200" b="1" i="1" dirty="0" smtClean="0"/>
              <a:t>α</a:t>
            </a:r>
            <a:r>
              <a:rPr lang="en-US" altLang="zh-CN" sz="3200" b="1" i="1" baseline="-25000" dirty="0" smtClean="0"/>
              <a:t>2</a:t>
            </a:r>
            <a:r>
              <a:rPr lang="zh-CN" altLang="en-US" sz="3200" b="1" dirty="0" smtClean="0"/>
              <a:t>试用，直到目标函数有足够的下降。如果仍然找不到合适的</a:t>
            </a:r>
            <a:r>
              <a:rPr lang="en-US" altLang="zh-CN" sz="3200" b="1" i="1" dirty="0" smtClean="0"/>
              <a:t>α</a:t>
            </a:r>
            <a:r>
              <a:rPr lang="en-US" altLang="zh-CN" sz="3200" b="1" i="1" baseline="-25000" dirty="0" smtClean="0"/>
              <a:t>2</a:t>
            </a:r>
            <a:r>
              <a:rPr lang="zh-CN" altLang="en-US" sz="3200" b="1" dirty="0" smtClean="0"/>
              <a:t>，则放弃当前的</a:t>
            </a:r>
            <a:r>
              <a:rPr lang="en-US" altLang="zh-CN" sz="3200" b="1" i="1" dirty="0" smtClean="0"/>
              <a:t>α</a:t>
            </a:r>
            <a:r>
              <a:rPr lang="en-US" altLang="zh-CN" sz="3200" b="1" i="1" baseline="-25000" dirty="0" smtClean="0"/>
              <a:t>1</a:t>
            </a:r>
            <a:r>
              <a:rPr lang="zh-CN" altLang="en-US" sz="3200" b="1" dirty="0" smtClean="0"/>
              <a:t>，重新寻求另外的</a:t>
            </a:r>
            <a:r>
              <a:rPr lang="en-US" altLang="zh-CN" sz="3200" b="1" i="1" dirty="0" smtClean="0"/>
              <a:t>α</a:t>
            </a:r>
            <a:r>
              <a:rPr lang="en-US" altLang="zh-CN" sz="3200" b="1" i="1" baseline="-25000" dirty="0" smtClean="0"/>
              <a:t>1</a:t>
            </a:r>
            <a:r>
              <a:rPr lang="zh-CN" altLang="en-US" sz="3200" b="1" dirty="0" smtClean="0"/>
              <a:t>。</a:t>
            </a:r>
          </a:p>
        </p:txBody>
      </p:sp>
      <p:sp>
        <p:nvSpPr>
          <p:cNvPr id="96260" name="灯片编号占位符 3"/>
          <p:cNvSpPr>
            <a:spLocks noGrp="1"/>
          </p:cNvSpPr>
          <p:nvPr>
            <p:ph type="sldNum" sz="quarter" idx="12"/>
          </p:nvPr>
        </p:nvSpPr>
        <p:spPr>
          <a:noFill/>
        </p:spPr>
        <p:txBody>
          <a:bodyPr/>
          <a:lstStyle/>
          <a:p>
            <a:fld id="{AE431C5C-AA92-458F-A818-C30623B9D23E}" type="slidenum">
              <a:rPr lang="en-US" altLang="zh-CN" smtClean="0">
                <a:ea typeface="黑体" pitchFamily="49" charset="-122"/>
              </a:rPr>
              <a:pPr/>
              <a:t>82</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SMO</a:t>
            </a:r>
            <a:r>
              <a:rPr lang="zh-CN" altLang="en-US" dirty="0" smtClean="0"/>
              <a:t>算法</a:t>
            </a:r>
            <a:endParaRPr lang="zh-CN" altLang="en-US" dirty="0"/>
          </a:p>
        </p:txBody>
      </p:sp>
      <p:sp>
        <p:nvSpPr>
          <p:cNvPr id="97283" name="内容占位符 2"/>
          <p:cNvSpPr>
            <a:spLocks noGrp="1"/>
          </p:cNvSpPr>
          <p:nvPr>
            <p:ph idx="1"/>
          </p:nvPr>
        </p:nvSpPr>
        <p:spPr>
          <a:xfrm>
            <a:off x="914400" y="1891862"/>
            <a:ext cx="7772400" cy="4127938"/>
          </a:xfrm>
        </p:spPr>
        <p:txBody>
          <a:bodyPr/>
          <a:lstStyle/>
          <a:p>
            <a:r>
              <a:rPr lang="en-US" altLang="zh-CN" sz="3200" b="1" dirty="0" smtClean="0"/>
              <a:t>1</a:t>
            </a:r>
            <a:r>
              <a:rPr lang="zh-CN" altLang="en-US" sz="3200" b="1" dirty="0" smtClean="0"/>
              <a:t>，初始值</a:t>
            </a:r>
            <a:r>
              <a:rPr lang="en-US" altLang="zh-CN" sz="3200" b="1" dirty="0" smtClean="0"/>
              <a:t>α</a:t>
            </a:r>
            <a:r>
              <a:rPr lang="en-US" altLang="zh-CN" sz="3200" b="1" baseline="30000" dirty="0" smtClean="0"/>
              <a:t>(0)</a:t>
            </a:r>
            <a:r>
              <a:rPr lang="en-US" altLang="zh-CN" sz="3200" b="1" dirty="0" smtClean="0"/>
              <a:t>=0, </a:t>
            </a:r>
            <a:r>
              <a:rPr lang="en-US" altLang="zh-CN" sz="3200" b="1" i="1" dirty="0" smtClean="0"/>
              <a:t>k</a:t>
            </a:r>
            <a:r>
              <a:rPr lang="en-US" altLang="zh-CN" sz="3200" b="1" dirty="0" smtClean="0"/>
              <a:t>=0, </a:t>
            </a:r>
            <a:r>
              <a:rPr lang="zh-CN" altLang="en-US" sz="3200" b="1" dirty="0" smtClean="0"/>
              <a:t>精度</a:t>
            </a:r>
            <a:r>
              <a:rPr lang="en-US" altLang="zh-CN" sz="3200" b="1" dirty="0" smtClean="0">
                <a:latin typeface="Rage Italic" pitchFamily="66" charset="0"/>
              </a:rPr>
              <a:t>E</a:t>
            </a:r>
            <a:endParaRPr lang="en-US" altLang="zh-CN" sz="3200" b="1" dirty="0" smtClean="0"/>
          </a:p>
          <a:p>
            <a:r>
              <a:rPr lang="en-US" altLang="zh-CN" sz="3200" b="1" dirty="0" smtClean="0"/>
              <a:t>2</a:t>
            </a:r>
            <a:r>
              <a:rPr lang="zh-CN" altLang="en-US" sz="3200" b="1" dirty="0" smtClean="0"/>
              <a:t>，选取优化变量</a:t>
            </a:r>
            <a:r>
              <a:rPr lang="en-US" altLang="zh-CN" sz="3200" b="1" i="1" dirty="0" smtClean="0"/>
              <a:t>α</a:t>
            </a:r>
            <a:r>
              <a:rPr lang="en-US" altLang="zh-CN" sz="3200" b="1" i="1" baseline="-25000" dirty="0" smtClean="0"/>
              <a:t>1</a:t>
            </a:r>
            <a:r>
              <a:rPr lang="zh-CN" altLang="en-US" sz="3200" b="1" i="1" baseline="-25000" dirty="0" smtClean="0"/>
              <a:t>、</a:t>
            </a:r>
            <a:r>
              <a:rPr lang="en-US" altLang="zh-CN" sz="3200" b="1" i="1" dirty="0" smtClean="0"/>
              <a:t>α</a:t>
            </a:r>
            <a:r>
              <a:rPr lang="en-US" altLang="zh-CN" sz="3200" b="1" i="1" baseline="-25000" dirty="0" smtClean="0"/>
              <a:t>2</a:t>
            </a:r>
            <a:endParaRPr lang="en-US" altLang="zh-CN" sz="3200" b="1" dirty="0" smtClean="0"/>
          </a:p>
          <a:p>
            <a:r>
              <a:rPr lang="en-US" altLang="zh-CN" sz="3200" b="1" dirty="0" smtClean="0"/>
              <a:t>3</a:t>
            </a:r>
            <a:r>
              <a:rPr lang="zh-CN" altLang="en-US" sz="3200" b="1" dirty="0" smtClean="0"/>
              <a:t>，求得最优解</a:t>
            </a:r>
            <a:r>
              <a:rPr lang="en-US" altLang="zh-CN" sz="3200" b="1" i="1" dirty="0" smtClean="0"/>
              <a:t>α</a:t>
            </a:r>
            <a:r>
              <a:rPr lang="en-US" altLang="zh-CN" sz="3200" b="1" i="1" baseline="-25000" dirty="0" smtClean="0"/>
              <a:t>1</a:t>
            </a:r>
            <a:r>
              <a:rPr lang="en-US" altLang="zh-CN" sz="3200" b="1" i="1" baseline="30000" dirty="0" smtClean="0"/>
              <a:t>(k+1)</a:t>
            </a:r>
            <a:r>
              <a:rPr lang="zh-CN" altLang="en-US" sz="3200" b="1" baseline="-25000" dirty="0" smtClean="0"/>
              <a:t>、</a:t>
            </a:r>
            <a:r>
              <a:rPr lang="en-US" altLang="zh-CN" sz="3200" b="1" i="1" dirty="0" smtClean="0"/>
              <a:t>α</a:t>
            </a:r>
            <a:r>
              <a:rPr lang="en-US" altLang="zh-CN" sz="3200" b="1" i="1" baseline="-25000" dirty="0" smtClean="0"/>
              <a:t>2</a:t>
            </a:r>
            <a:r>
              <a:rPr lang="en-US" altLang="zh-CN" sz="3200" b="1" i="1" baseline="30000" dirty="0" smtClean="0"/>
              <a:t>(k+1)</a:t>
            </a:r>
            <a:endParaRPr lang="en-US" altLang="zh-CN" sz="3200" b="1" dirty="0" smtClean="0"/>
          </a:p>
          <a:p>
            <a:r>
              <a:rPr lang="en-US" altLang="zh-CN" sz="3200" b="1" dirty="0" smtClean="0"/>
              <a:t>4</a:t>
            </a:r>
            <a:r>
              <a:rPr lang="zh-CN" altLang="en-US" sz="3200" b="1" dirty="0" smtClean="0"/>
              <a:t>，重复</a:t>
            </a:r>
            <a:r>
              <a:rPr lang="en-US" altLang="zh-CN" sz="3200" b="1" dirty="0" smtClean="0"/>
              <a:t>2</a:t>
            </a:r>
            <a:r>
              <a:rPr lang="zh-CN" altLang="en-US" sz="3200" b="1" dirty="0" smtClean="0"/>
              <a:t>、</a:t>
            </a:r>
            <a:r>
              <a:rPr lang="en-US" altLang="zh-CN" sz="3200" b="1" dirty="0" smtClean="0"/>
              <a:t>3</a:t>
            </a:r>
            <a:r>
              <a:rPr lang="zh-CN" altLang="en-US" sz="3200" b="1" dirty="0" smtClean="0"/>
              <a:t>，直到所有的</a:t>
            </a:r>
            <a:r>
              <a:rPr lang="en-US" altLang="zh-CN" sz="3200" b="1" dirty="0" smtClean="0"/>
              <a:t>α</a:t>
            </a:r>
            <a:r>
              <a:rPr lang="zh-CN" altLang="en-US" sz="3200" b="1" dirty="0" smtClean="0"/>
              <a:t>在精度</a:t>
            </a:r>
            <a:r>
              <a:rPr lang="en-US" altLang="zh-CN" sz="3200" b="1" dirty="0" smtClean="0">
                <a:latin typeface="Rage Italic" pitchFamily="66" charset="0"/>
              </a:rPr>
              <a:t>E </a:t>
            </a:r>
            <a:r>
              <a:rPr lang="zh-CN" altLang="en-US" sz="3200" b="1" dirty="0" smtClean="0"/>
              <a:t>范围内满足</a:t>
            </a:r>
            <a:r>
              <a:rPr lang="en-US" altLang="zh-CN" sz="3200" b="1" dirty="0" smtClean="0"/>
              <a:t>KKT</a:t>
            </a:r>
            <a:r>
              <a:rPr lang="zh-CN" altLang="en-US" sz="3200" b="1" dirty="0" smtClean="0"/>
              <a:t>条件</a:t>
            </a:r>
            <a:endParaRPr lang="en-US" altLang="zh-CN" sz="3200" b="1" dirty="0" smtClean="0"/>
          </a:p>
          <a:p>
            <a:endParaRPr lang="zh-CN" altLang="en-US" dirty="0" smtClean="0"/>
          </a:p>
        </p:txBody>
      </p:sp>
      <p:sp>
        <p:nvSpPr>
          <p:cNvPr id="97284" name="灯片编号占位符 3"/>
          <p:cNvSpPr>
            <a:spLocks noGrp="1"/>
          </p:cNvSpPr>
          <p:nvPr>
            <p:ph type="sldNum" sz="quarter" idx="12"/>
          </p:nvPr>
        </p:nvSpPr>
        <p:spPr>
          <a:noFill/>
        </p:spPr>
        <p:txBody>
          <a:bodyPr/>
          <a:lstStyle/>
          <a:p>
            <a:fld id="{73F0D306-B7A6-463D-87D2-28BDDDF8925E}" type="slidenum">
              <a:rPr lang="en-US" altLang="zh-CN" smtClean="0">
                <a:ea typeface="黑体" pitchFamily="49" charset="-122"/>
              </a:rPr>
              <a:pPr/>
              <a:t>83</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SVM</a:t>
            </a:r>
            <a:r>
              <a:rPr lang="zh-CN" altLang="en-US" dirty="0" smtClean="0"/>
              <a:t>用于求解多类问题</a:t>
            </a:r>
            <a:endParaRPr lang="zh-CN" altLang="en-US" dirty="0"/>
          </a:p>
        </p:txBody>
      </p:sp>
      <p:sp>
        <p:nvSpPr>
          <p:cNvPr id="3" name="内容占位符 2"/>
          <p:cNvSpPr>
            <a:spLocks noGrp="1"/>
          </p:cNvSpPr>
          <p:nvPr>
            <p:ph idx="1"/>
          </p:nvPr>
        </p:nvSpPr>
        <p:spPr>
          <a:xfrm>
            <a:off x="914400" y="1844566"/>
            <a:ext cx="7772400" cy="4175234"/>
          </a:xfrm>
        </p:spPr>
        <p:txBody>
          <a:bodyPr/>
          <a:lstStyle/>
          <a:p>
            <a:pPr>
              <a:defRPr/>
            </a:pPr>
            <a:r>
              <a:rPr lang="zh-CN" altLang="en-US" sz="3200" b="1" dirty="0" smtClean="0"/>
              <a:t>一对多</a:t>
            </a:r>
            <a:endParaRPr lang="en-US" altLang="zh-CN" sz="3200" b="1" dirty="0" smtClean="0"/>
          </a:p>
          <a:p>
            <a:pPr lvl="1">
              <a:defRPr/>
            </a:pPr>
            <a:r>
              <a:rPr lang="zh-CN" altLang="en-US" sz="2800" b="1" dirty="0" smtClean="0"/>
              <a:t>某类为正例，其余类为负例。分类时将未知样本分类为具有最大分类函数值的那类</a:t>
            </a:r>
            <a:endParaRPr lang="en-US" altLang="zh-CN" sz="2800" b="1" dirty="0" smtClean="0"/>
          </a:p>
          <a:p>
            <a:pPr marL="274320" lvl="1" indent="-274320">
              <a:spcBef>
                <a:spcPts val="580"/>
              </a:spcBef>
              <a:buClr>
                <a:schemeClr val="accent1"/>
              </a:buClr>
              <a:buSzPct val="85000"/>
              <a:buBlip>
                <a:blip r:embed="rId2"/>
              </a:buBlip>
              <a:defRPr/>
            </a:pPr>
            <a:r>
              <a:rPr lang="zh-CN" altLang="en-US" sz="3200" b="1" dirty="0" smtClean="0"/>
              <a:t>一对一</a:t>
            </a:r>
            <a:endParaRPr lang="en-US" altLang="zh-CN" sz="3200" b="1" dirty="0" smtClean="0"/>
          </a:p>
          <a:p>
            <a:pPr lvl="1">
              <a:defRPr/>
            </a:pPr>
            <a:r>
              <a:rPr lang="zh-CN" altLang="en-US" sz="2800" b="1" dirty="0" smtClean="0"/>
              <a:t>任意两类构造一个</a:t>
            </a:r>
            <a:r>
              <a:rPr lang="en-US" altLang="zh-CN" sz="2800" b="1" dirty="0" smtClean="0"/>
              <a:t>SVM</a:t>
            </a:r>
            <a:r>
              <a:rPr lang="zh-CN" altLang="en-US" sz="2800" b="1" dirty="0" smtClean="0"/>
              <a:t>，分类时采取投票法决定类别</a:t>
            </a:r>
            <a:endParaRPr lang="en-US" altLang="zh-CN" sz="2800" b="1" dirty="0" smtClean="0"/>
          </a:p>
          <a:p>
            <a:pPr>
              <a:defRPr/>
            </a:pPr>
            <a:r>
              <a:rPr lang="zh-CN" altLang="en-US" sz="3200" b="1" dirty="0" smtClean="0"/>
              <a:t>层次法</a:t>
            </a:r>
            <a:endParaRPr lang="en-US" altLang="zh-CN" sz="3200" b="1" dirty="0" smtClean="0"/>
          </a:p>
          <a:p>
            <a:pPr lvl="1">
              <a:defRPr/>
            </a:pPr>
            <a:r>
              <a:rPr lang="zh-CN" altLang="en-US" sz="2800" b="1" dirty="0" smtClean="0"/>
              <a:t>所有类先分成两类，每类在分为两类</a:t>
            </a:r>
            <a:r>
              <a:rPr lang="en-US" altLang="zh-CN" sz="2800" b="1" dirty="0" smtClean="0"/>
              <a:t>……</a:t>
            </a:r>
          </a:p>
          <a:p>
            <a:pPr lvl="2">
              <a:buFont typeface="Wingdings" pitchFamily="2" charset="2"/>
              <a:buNone/>
              <a:defRPr/>
            </a:pPr>
            <a:endParaRPr lang="zh-CN" altLang="en-US" dirty="0"/>
          </a:p>
        </p:txBody>
      </p:sp>
      <p:sp>
        <p:nvSpPr>
          <p:cNvPr id="98308" name="灯片编号占位符 3"/>
          <p:cNvSpPr>
            <a:spLocks noGrp="1"/>
          </p:cNvSpPr>
          <p:nvPr>
            <p:ph type="sldNum" sz="quarter" idx="12"/>
          </p:nvPr>
        </p:nvSpPr>
        <p:spPr>
          <a:noFill/>
        </p:spPr>
        <p:txBody>
          <a:bodyPr/>
          <a:lstStyle/>
          <a:p>
            <a:fld id="{E9661419-1EFD-47EB-A377-1B4B0E87A75A}" type="slidenum">
              <a:rPr lang="en-US" altLang="zh-CN" smtClean="0">
                <a:ea typeface="黑体" pitchFamily="49" charset="-122"/>
              </a:rPr>
              <a:pPr/>
              <a:t>84</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99331" name="内容占位符 2"/>
          <p:cNvSpPr>
            <a:spLocks noGrp="1"/>
          </p:cNvSpPr>
          <p:nvPr>
            <p:ph idx="1"/>
          </p:nvPr>
        </p:nvSpPr>
        <p:spPr/>
        <p:txBody>
          <a:bodyPr>
            <a:normAutofit/>
          </a:bodyPr>
          <a:lstStyle/>
          <a:p>
            <a:r>
              <a:rPr lang="en-US" altLang="zh-CN" sz="3200" b="1" dirty="0" err="1" smtClean="0"/>
              <a:t>libSVM</a:t>
            </a:r>
            <a:r>
              <a:rPr lang="zh-CN" altLang="en-US" sz="3200" b="1" dirty="0" smtClean="0"/>
              <a:t>：一个开源的</a:t>
            </a:r>
            <a:r>
              <a:rPr lang="en-US" altLang="zh-CN" sz="3200" b="1" dirty="0" smtClean="0"/>
              <a:t>SVM</a:t>
            </a:r>
            <a:r>
              <a:rPr lang="zh-CN" altLang="en-US" sz="3200" b="1" dirty="0" smtClean="0"/>
              <a:t>软件包</a:t>
            </a:r>
            <a:endParaRPr lang="en-US" altLang="zh-CN" sz="3200" b="1" dirty="0" smtClean="0"/>
          </a:p>
          <a:p>
            <a:r>
              <a:rPr lang="zh-CN" altLang="en-US" sz="3200" b="1" dirty="0" smtClean="0"/>
              <a:t>台湾大学林智仁教授开发</a:t>
            </a:r>
          </a:p>
        </p:txBody>
      </p:sp>
      <p:sp>
        <p:nvSpPr>
          <p:cNvPr id="99332" name="灯片编号占位符 3"/>
          <p:cNvSpPr>
            <a:spLocks noGrp="1"/>
          </p:cNvSpPr>
          <p:nvPr>
            <p:ph type="sldNum" sz="quarter" idx="12"/>
          </p:nvPr>
        </p:nvSpPr>
        <p:spPr>
          <a:noFill/>
        </p:spPr>
        <p:txBody>
          <a:bodyPr/>
          <a:lstStyle/>
          <a:p>
            <a:fld id="{DD87643A-9A22-4D7C-AF9C-890ABA9D82B7}" type="slidenum">
              <a:rPr lang="en-US" altLang="zh-CN" smtClean="0">
                <a:ea typeface="黑体" pitchFamily="49" charset="-122"/>
              </a:rPr>
              <a:pPr/>
              <a:t>85</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SVM</a:t>
            </a:r>
            <a:r>
              <a:rPr lang="zh-CN" altLang="en-US" dirty="0" smtClean="0"/>
              <a:t>用于文本分类</a:t>
            </a:r>
            <a:endParaRPr lang="zh-CN" altLang="en-US" dirty="0"/>
          </a:p>
        </p:txBody>
      </p:sp>
      <p:sp>
        <p:nvSpPr>
          <p:cNvPr id="100355" name="内容占位符 2"/>
          <p:cNvSpPr>
            <a:spLocks noGrp="1"/>
          </p:cNvSpPr>
          <p:nvPr>
            <p:ph idx="1"/>
          </p:nvPr>
        </p:nvSpPr>
        <p:spPr>
          <a:xfrm>
            <a:off x="914400" y="1781502"/>
            <a:ext cx="7772400" cy="4238297"/>
          </a:xfrm>
        </p:spPr>
        <p:txBody>
          <a:bodyPr>
            <a:normAutofit/>
          </a:bodyPr>
          <a:lstStyle/>
          <a:p>
            <a:r>
              <a:rPr lang="zh-CN" altLang="en-US" sz="3200" b="1" dirty="0" smtClean="0"/>
              <a:t>文本的向量空间模型</a:t>
            </a:r>
            <a:endParaRPr lang="en-US" altLang="zh-CN" sz="3200" b="1" dirty="0" smtClean="0"/>
          </a:p>
          <a:p>
            <a:pPr lvl="1"/>
            <a:r>
              <a:rPr lang="zh-CN" altLang="en-US" sz="2800" b="1" dirty="0" smtClean="0"/>
              <a:t>文本表达为一个向量</a:t>
            </a:r>
            <a:endParaRPr lang="en-US" altLang="zh-CN" sz="2800" b="1" dirty="0" smtClean="0"/>
          </a:p>
          <a:p>
            <a:pPr lvl="1"/>
            <a:r>
              <a:rPr lang="en-US" altLang="zh-CN" sz="2800" b="1" dirty="0" smtClean="0"/>
              <a:t>(w</a:t>
            </a:r>
            <a:r>
              <a:rPr lang="en-US" altLang="zh-CN" sz="2800" b="1" baseline="-25000" dirty="0" smtClean="0"/>
              <a:t>1,j</a:t>
            </a:r>
            <a:r>
              <a:rPr lang="en-US" altLang="zh-CN" sz="2800" b="1" dirty="0" smtClean="0"/>
              <a:t>,w</a:t>
            </a:r>
            <a:r>
              <a:rPr lang="en-US" altLang="zh-CN" sz="2800" b="1" baseline="-25000" dirty="0" smtClean="0"/>
              <a:t>2,j</a:t>
            </a:r>
            <a:r>
              <a:rPr lang="en-US" altLang="zh-CN" sz="2800" b="1" dirty="0" smtClean="0"/>
              <a:t>,……</a:t>
            </a:r>
            <a:r>
              <a:rPr lang="en-US" altLang="zh-CN" sz="2800" b="1" dirty="0" err="1" smtClean="0"/>
              <a:t>w</a:t>
            </a:r>
            <a:r>
              <a:rPr lang="en-US" altLang="zh-CN" sz="2800" b="1" baseline="-25000" dirty="0" err="1" smtClean="0"/>
              <a:t>n,j</a:t>
            </a:r>
            <a:r>
              <a:rPr lang="en-US" altLang="zh-CN" sz="2800" b="1" dirty="0" smtClean="0"/>
              <a:t>)</a:t>
            </a:r>
            <a:r>
              <a:rPr lang="en-US" altLang="zh-CN" sz="2800" b="1" baseline="30000" dirty="0" smtClean="0"/>
              <a:t>T</a:t>
            </a:r>
          </a:p>
          <a:p>
            <a:pPr lvl="1"/>
            <a:r>
              <a:rPr lang="en-US" altLang="zh-CN" sz="2800" b="1" dirty="0" err="1" smtClean="0"/>
              <a:t>w</a:t>
            </a:r>
            <a:r>
              <a:rPr lang="en-US" altLang="zh-CN" sz="2800" b="1" baseline="-25000" dirty="0" err="1" smtClean="0"/>
              <a:t>ij</a:t>
            </a:r>
            <a:r>
              <a:rPr lang="zh-CN" altLang="en-US" sz="2800" b="1" dirty="0" smtClean="0"/>
              <a:t>表示词项</a:t>
            </a:r>
            <a:r>
              <a:rPr lang="en-US" altLang="zh-CN" sz="2800" b="1" dirty="0" err="1" smtClean="0"/>
              <a:t>i</a:t>
            </a:r>
            <a:r>
              <a:rPr lang="zh-CN" altLang="en-US" sz="2800" b="1" dirty="0" smtClean="0"/>
              <a:t>在文档</a:t>
            </a:r>
            <a:r>
              <a:rPr lang="en-US" altLang="zh-CN" sz="2800" b="1" dirty="0" smtClean="0"/>
              <a:t>j</a:t>
            </a:r>
            <a:r>
              <a:rPr lang="zh-CN" altLang="en-US" sz="2800" b="1" dirty="0" smtClean="0"/>
              <a:t>中的权重</a:t>
            </a:r>
            <a:endParaRPr lang="en-US" altLang="zh-CN" sz="2800" b="1" dirty="0" smtClean="0"/>
          </a:p>
          <a:p>
            <a:pPr lvl="1"/>
            <a:endParaRPr lang="en-US" altLang="zh-CN" sz="2800" b="1" dirty="0" smtClean="0"/>
          </a:p>
          <a:p>
            <a:pPr lvl="1"/>
            <a:r>
              <a:rPr lang="zh-CN" altLang="en-US" sz="2800" b="1" dirty="0" smtClean="0"/>
              <a:t>词项频率</a:t>
            </a:r>
            <a:r>
              <a:rPr lang="en-US" altLang="zh-CN" sz="2800" b="1" dirty="0" err="1" smtClean="0"/>
              <a:t>tf</a:t>
            </a:r>
            <a:r>
              <a:rPr lang="en-US" altLang="zh-CN" sz="2800" b="1" baseline="-25000" dirty="0" err="1" smtClean="0"/>
              <a:t>ij</a:t>
            </a:r>
            <a:r>
              <a:rPr lang="zh-CN" altLang="en-US" sz="2800" b="1" dirty="0" smtClean="0"/>
              <a:t>权重</a:t>
            </a:r>
            <a:endParaRPr lang="en-US" altLang="zh-CN" sz="2800" b="1" dirty="0" smtClean="0"/>
          </a:p>
          <a:p>
            <a:pPr lvl="1"/>
            <a:endParaRPr lang="en-US" altLang="zh-CN" sz="2800" b="1" dirty="0" smtClean="0"/>
          </a:p>
          <a:p>
            <a:pPr lvl="1"/>
            <a:r>
              <a:rPr lang="en-US" altLang="zh-CN" sz="2800" b="1" dirty="0" err="1" smtClean="0"/>
              <a:t>tf-idf</a:t>
            </a:r>
            <a:r>
              <a:rPr lang="zh-CN" altLang="en-US" sz="2800" b="1" dirty="0" smtClean="0"/>
              <a:t>权重</a:t>
            </a:r>
          </a:p>
        </p:txBody>
      </p:sp>
      <p:sp>
        <p:nvSpPr>
          <p:cNvPr id="100356" name="灯片编号占位符 3"/>
          <p:cNvSpPr>
            <a:spLocks noGrp="1"/>
          </p:cNvSpPr>
          <p:nvPr>
            <p:ph type="sldNum" sz="quarter" idx="12"/>
          </p:nvPr>
        </p:nvSpPr>
        <p:spPr>
          <a:noFill/>
        </p:spPr>
        <p:txBody>
          <a:bodyPr/>
          <a:lstStyle/>
          <a:p>
            <a:fld id="{3069B2D2-F90D-45E9-A160-B303533D2C11}" type="slidenum">
              <a:rPr lang="en-US" altLang="zh-CN" smtClean="0">
                <a:ea typeface="黑体" pitchFamily="49" charset="-122"/>
              </a:rPr>
              <a:pPr/>
              <a:t>86</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1379" name="内容占位符 2"/>
          <p:cNvSpPr>
            <a:spLocks noGrp="1"/>
          </p:cNvSpPr>
          <p:nvPr>
            <p:ph idx="1"/>
          </p:nvPr>
        </p:nvSpPr>
        <p:spPr/>
        <p:txBody>
          <a:bodyPr>
            <a:normAutofit/>
          </a:bodyPr>
          <a:lstStyle/>
          <a:p>
            <a:r>
              <a:rPr lang="en-US" altLang="zh-CN" sz="3200" b="1" dirty="0" err="1" smtClean="0"/>
              <a:t>tf</a:t>
            </a:r>
            <a:r>
              <a:rPr lang="en-US" altLang="zh-CN" sz="3200" b="1" baseline="-25000" dirty="0" err="1" smtClean="0"/>
              <a:t>ij</a:t>
            </a:r>
            <a:r>
              <a:rPr lang="zh-CN" altLang="en-US" sz="3200" b="1" dirty="0" smtClean="0"/>
              <a:t>权重</a:t>
            </a:r>
            <a:endParaRPr lang="en-US" altLang="zh-CN" sz="3200" b="1" dirty="0" smtClean="0"/>
          </a:p>
          <a:p>
            <a:endParaRPr lang="en-US" altLang="zh-CN" sz="2800" b="1" dirty="0" smtClean="0"/>
          </a:p>
          <a:p>
            <a:r>
              <a:rPr lang="en-US" altLang="zh-CN" sz="2800" b="1" dirty="0" err="1" smtClean="0"/>
              <a:t>w</a:t>
            </a:r>
            <a:r>
              <a:rPr lang="en-US" altLang="zh-CN" sz="2800" b="1" baseline="-25000" dirty="0" err="1" smtClean="0"/>
              <a:t>ij</a:t>
            </a:r>
            <a:r>
              <a:rPr lang="en-US" altLang="zh-CN" sz="2800" b="1" dirty="0" smtClean="0"/>
              <a:t> =</a:t>
            </a:r>
            <a:r>
              <a:rPr lang="en-US" altLang="zh-CN" sz="2800" b="1" dirty="0" err="1" smtClean="0"/>
              <a:t>tf</a:t>
            </a:r>
            <a:r>
              <a:rPr lang="en-US" altLang="zh-CN" sz="2800" b="1" baseline="-25000" dirty="0" err="1" smtClean="0"/>
              <a:t>ij</a:t>
            </a:r>
            <a:endParaRPr lang="en-US" altLang="zh-CN" sz="2800" b="1" dirty="0" smtClean="0"/>
          </a:p>
          <a:p>
            <a:pPr lvl="1"/>
            <a:endParaRPr lang="en-US" altLang="zh-CN" sz="2800" b="1" dirty="0" smtClean="0"/>
          </a:p>
          <a:p>
            <a:pPr lvl="1"/>
            <a:r>
              <a:rPr lang="en-US" altLang="zh-CN" sz="2800" b="1" dirty="0" err="1" smtClean="0"/>
              <a:t>tf</a:t>
            </a:r>
            <a:r>
              <a:rPr lang="en-US" altLang="zh-CN" sz="2800" b="1" baseline="-25000" dirty="0" err="1" smtClean="0"/>
              <a:t>ij</a:t>
            </a:r>
            <a:r>
              <a:rPr lang="zh-CN" altLang="en-US" sz="2800" b="1" dirty="0" smtClean="0"/>
              <a:t>表示第</a:t>
            </a:r>
            <a:r>
              <a:rPr lang="en-US" altLang="zh-CN" sz="2800" b="1" dirty="0" err="1" smtClean="0"/>
              <a:t>i</a:t>
            </a:r>
            <a:r>
              <a:rPr lang="zh-CN" altLang="en-US" sz="2800" b="1" dirty="0" smtClean="0"/>
              <a:t>个词项在第</a:t>
            </a:r>
            <a:r>
              <a:rPr lang="en-US" altLang="zh-CN" sz="2800" b="1" dirty="0" smtClean="0"/>
              <a:t>j</a:t>
            </a:r>
            <a:r>
              <a:rPr lang="zh-CN" altLang="en-US" sz="2800" b="1" dirty="0" smtClean="0"/>
              <a:t>个文档中出现的次数</a:t>
            </a:r>
            <a:endParaRPr lang="en-US" altLang="zh-CN" sz="2800" b="1" dirty="0" smtClean="0"/>
          </a:p>
          <a:p>
            <a:pPr lvl="1"/>
            <a:endParaRPr lang="en-US" altLang="zh-CN" sz="2800" b="1" dirty="0" smtClean="0"/>
          </a:p>
        </p:txBody>
      </p:sp>
      <p:sp>
        <p:nvSpPr>
          <p:cNvPr id="101380" name="灯片编号占位符 3"/>
          <p:cNvSpPr>
            <a:spLocks noGrp="1"/>
          </p:cNvSpPr>
          <p:nvPr>
            <p:ph type="sldNum" sz="quarter" idx="12"/>
          </p:nvPr>
        </p:nvSpPr>
        <p:spPr>
          <a:noFill/>
        </p:spPr>
        <p:txBody>
          <a:bodyPr/>
          <a:lstStyle/>
          <a:p>
            <a:fld id="{CFCB6F97-DACC-4691-AEC3-BDB631B61DA2}" type="slidenum">
              <a:rPr lang="en-US" altLang="zh-CN" smtClean="0">
                <a:ea typeface="黑体" pitchFamily="49" charset="-122"/>
              </a:rPr>
              <a:pPr/>
              <a:t>87</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2403" name="内容占位符 2"/>
          <p:cNvSpPr>
            <a:spLocks noGrp="1"/>
          </p:cNvSpPr>
          <p:nvPr>
            <p:ph idx="1"/>
          </p:nvPr>
        </p:nvSpPr>
        <p:spPr/>
        <p:txBody>
          <a:bodyPr>
            <a:normAutofit/>
          </a:bodyPr>
          <a:lstStyle/>
          <a:p>
            <a:r>
              <a:rPr lang="en-US" altLang="zh-CN" sz="3200" b="1" dirty="0" err="1" smtClean="0"/>
              <a:t>tf-idf</a:t>
            </a:r>
            <a:r>
              <a:rPr lang="zh-CN" altLang="en-US" sz="3200" b="1" dirty="0" smtClean="0"/>
              <a:t>权重</a:t>
            </a:r>
            <a:endParaRPr lang="en-US" altLang="zh-CN" sz="3200" b="1" dirty="0" smtClean="0"/>
          </a:p>
          <a:p>
            <a:pPr lvl="1"/>
            <a:r>
              <a:rPr lang="zh-CN" altLang="en-US" sz="2800" b="1" dirty="0" smtClean="0"/>
              <a:t>文档频率：</a:t>
            </a:r>
            <a:r>
              <a:rPr lang="en-US" altLang="zh-CN" sz="2800" b="1" dirty="0" err="1" smtClean="0"/>
              <a:t>df</a:t>
            </a:r>
            <a:r>
              <a:rPr lang="en-US" altLang="zh-CN" sz="2800" b="1" baseline="-25000" dirty="0" err="1" smtClean="0"/>
              <a:t>i</a:t>
            </a:r>
            <a:r>
              <a:rPr lang="en-US" altLang="zh-CN" sz="2800" b="1" dirty="0" smtClean="0"/>
              <a:t>=</a:t>
            </a:r>
            <a:r>
              <a:rPr lang="zh-CN" altLang="en-US" sz="2800" b="1" dirty="0" smtClean="0"/>
              <a:t>出现词项</a:t>
            </a:r>
            <a:r>
              <a:rPr lang="en-US" altLang="zh-CN" sz="2800" b="1" dirty="0" err="1" smtClean="0"/>
              <a:t>i</a:t>
            </a:r>
            <a:r>
              <a:rPr lang="zh-CN" altLang="en-US" sz="2800" b="1" dirty="0" smtClean="0"/>
              <a:t>的文档数</a:t>
            </a:r>
            <a:endParaRPr lang="en-US" altLang="zh-CN" sz="2800" b="1" dirty="0" smtClean="0"/>
          </a:p>
          <a:p>
            <a:pPr lvl="1"/>
            <a:r>
              <a:rPr lang="zh-CN" altLang="en-US" sz="2800" b="1" dirty="0" smtClean="0"/>
              <a:t>逆文档频率：</a:t>
            </a:r>
            <a:r>
              <a:rPr lang="en-US" altLang="zh-CN" sz="2800" b="1" dirty="0" err="1" smtClean="0"/>
              <a:t>idf</a:t>
            </a:r>
            <a:r>
              <a:rPr lang="en-US" altLang="zh-CN" sz="2800" b="1" baseline="-25000" dirty="0" err="1" smtClean="0"/>
              <a:t>i</a:t>
            </a:r>
            <a:r>
              <a:rPr lang="en-US" altLang="zh-CN" sz="2800" b="1" dirty="0" smtClean="0"/>
              <a:t>=log(N/</a:t>
            </a:r>
            <a:r>
              <a:rPr lang="en-US" altLang="zh-CN" sz="2800" b="1" dirty="0" err="1" smtClean="0"/>
              <a:t>df</a:t>
            </a:r>
            <a:r>
              <a:rPr lang="en-US" altLang="zh-CN" sz="2800" b="1" baseline="-25000" dirty="0" err="1" smtClean="0"/>
              <a:t>i</a:t>
            </a:r>
            <a:r>
              <a:rPr lang="en-US" altLang="zh-CN" sz="2800" b="1" dirty="0" smtClean="0"/>
              <a:t>),</a:t>
            </a:r>
          </a:p>
          <a:p>
            <a:endParaRPr lang="en-US" altLang="zh-CN" sz="3200" b="1" dirty="0" smtClean="0"/>
          </a:p>
          <a:p>
            <a:r>
              <a:rPr lang="en-US" altLang="zh-CN" sz="3200" b="1" dirty="0" smtClean="0"/>
              <a:t>(1)  </a:t>
            </a:r>
            <a:r>
              <a:rPr lang="en-US" altLang="zh-CN" sz="3200" b="1" dirty="0" err="1" smtClean="0"/>
              <a:t>w</a:t>
            </a:r>
            <a:r>
              <a:rPr lang="en-US" altLang="zh-CN" sz="3200" b="1" baseline="-25000" dirty="0" err="1" smtClean="0"/>
              <a:t>ij</a:t>
            </a:r>
            <a:r>
              <a:rPr lang="en-US" altLang="zh-CN" sz="3200" b="1" dirty="0" smtClean="0"/>
              <a:t>= </a:t>
            </a:r>
            <a:r>
              <a:rPr lang="en-US" altLang="zh-CN" sz="3200" b="1" dirty="0" err="1" smtClean="0"/>
              <a:t>tf</a:t>
            </a:r>
            <a:r>
              <a:rPr lang="en-US" altLang="zh-CN" sz="3200" b="1" baseline="-25000" dirty="0" err="1" smtClean="0"/>
              <a:t>ij</a:t>
            </a:r>
            <a:r>
              <a:rPr lang="en-US" altLang="zh-CN" sz="3200" b="1" dirty="0" smtClean="0"/>
              <a:t>*</a:t>
            </a:r>
            <a:r>
              <a:rPr lang="en-US" altLang="zh-CN" sz="3200" b="1" dirty="0" err="1" smtClean="0"/>
              <a:t>idf</a:t>
            </a:r>
            <a:r>
              <a:rPr lang="en-US" altLang="zh-CN" sz="3200" b="1" baseline="-25000" dirty="0" err="1" smtClean="0"/>
              <a:t>i</a:t>
            </a:r>
            <a:endParaRPr lang="en-US" altLang="zh-CN" sz="3200" b="1" dirty="0" smtClean="0"/>
          </a:p>
          <a:p>
            <a:r>
              <a:rPr lang="en-US" altLang="zh-CN" sz="3200" b="1" dirty="0" smtClean="0"/>
              <a:t>(2)  </a:t>
            </a:r>
            <a:r>
              <a:rPr lang="en-US" altLang="zh-CN" sz="3200" b="1" dirty="0" err="1" smtClean="0"/>
              <a:t>w</a:t>
            </a:r>
            <a:r>
              <a:rPr lang="en-US" altLang="zh-CN" sz="3200" b="1" baseline="-25000" dirty="0" err="1" smtClean="0"/>
              <a:t>ij</a:t>
            </a:r>
            <a:r>
              <a:rPr lang="en-US" altLang="zh-CN" sz="3200" b="1" dirty="0" smtClean="0"/>
              <a:t>= (1+logtf</a:t>
            </a:r>
            <a:r>
              <a:rPr lang="en-US" altLang="zh-CN" sz="3200" b="1" baseline="-25000" dirty="0" smtClean="0"/>
              <a:t>ij</a:t>
            </a:r>
            <a:r>
              <a:rPr lang="en-US" altLang="zh-CN" sz="3200" b="1" dirty="0" smtClean="0"/>
              <a:t>)*</a:t>
            </a:r>
            <a:r>
              <a:rPr lang="en-US" altLang="zh-CN" sz="3200" b="1" dirty="0" err="1" smtClean="0"/>
              <a:t>idf</a:t>
            </a:r>
            <a:r>
              <a:rPr lang="en-US" altLang="zh-CN" sz="3200" b="1" baseline="-25000" dirty="0" err="1" smtClean="0"/>
              <a:t>i</a:t>
            </a:r>
            <a:r>
              <a:rPr lang="zh-CN" altLang="en-US" sz="3200" b="1" baseline="-25000" dirty="0" smtClean="0"/>
              <a:t>，</a:t>
            </a:r>
            <a:r>
              <a:rPr lang="zh-CN" altLang="en-US" sz="3200" b="1" dirty="0" smtClean="0"/>
              <a:t>当</a:t>
            </a:r>
            <a:r>
              <a:rPr lang="en-US" altLang="zh-CN" sz="3200" b="1" dirty="0" err="1" smtClean="0"/>
              <a:t>tf</a:t>
            </a:r>
            <a:r>
              <a:rPr lang="en-US" altLang="zh-CN" sz="3200" b="1" baseline="-25000" dirty="0" err="1" smtClean="0"/>
              <a:t>ij</a:t>
            </a:r>
            <a:r>
              <a:rPr lang="en-US" altLang="zh-CN" sz="3200" b="1" dirty="0" smtClean="0"/>
              <a:t>=0</a:t>
            </a:r>
            <a:r>
              <a:rPr lang="zh-CN" altLang="en-US" sz="3200" b="1" dirty="0" smtClean="0"/>
              <a:t>时</a:t>
            </a:r>
            <a:r>
              <a:rPr lang="en-US" altLang="zh-CN" sz="3200" b="1" dirty="0" err="1" smtClean="0"/>
              <a:t>w</a:t>
            </a:r>
            <a:r>
              <a:rPr lang="en-US" altLang="zh-CN" sz="3200" b="1" baseline="-25000" dirty="0" err="1" smtClean="0"/>
              <a:t>ij</a:t>
            </a:r>
            <a:r>
              <a:rPr lang="en-US" altLang="zh-CN" sz="3200" b="1" baseline="-25000" dirty="0" smtClean="0"/>
              <a:t> </a:t>
            </a:r>
            <a:r>
              <a:rPr lang="en-US" altLang="zh-CN" sz="3200" b="1" dirty="0" smtClean="0"/>
              <a:t>=0</a:t>
            </a:r>
            <a:endParaRPr lang="zh-CN" altLang="en-US" sz="3200" b="1" dirty="0" smtClean="0"/>
          </a:p>
          <a:p>
            <a:r>
              <a:rPr lang="zh-CN" altLang="en-US" sz="3200" b="1" dirty="0" smtClean="0"/>
              <a:t>第二种更常用，此外还有很多变形</a:t>
            </a:r>
          </a:p>
        </p:txBody>
      </p:sp>
      <p:sp>
        <p:nvSpPr>
          <p:cNvPr id="102404" name="灯片编号占位符 3"/>
          <p:cNvSpPr>
            <a:spLocks noGrp="1"/>
          </p:cNvSpPr>
          <p:nvPr>
            <p:ph type="sldNum" sz="quarter" idx="12"/>
          </p:nvPr>
        </p:nvSpPr>
        <p:spPr>
          <a:noFill/>
        </p:spPr>
        <p:txBody>
          <a:bodyPr/>
          <a:lstStyle/>
          <a:p>
            <a:fld id="{D4749E89-A326-4764-994A-86FC011A501F}" type="slidenum">
              <a:rPr lang="en-US" altLang="zh-CN" smtClean="0">
                <a:ea typeface="黑体" pitchFamily="49" charset="-122"/>
              </a:rPr>
              <a:pPr/>
              <a:t>88</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分类问题评价指标</a:t>
            </a:r>
            <a:endParaRPr lang="zh-CN" altLang="en-US" dirty="0"/>
          </a:p>
        </p:txBody>
      </p:sp>
      <p:sp>
        <p:nvSpPr>
          <p:cNvPr id="57348" name="内容占位符 2"/>
          <p:cNvSpPr>
            <a:spLocks noGrp="1"/>
          </p:cNvSpPr>
          <p:nvPr>
            <p:ph idx="1"/>
          </p:nvPr>
        </p:nvSpPr>
        <p:spPr>
          <a:xfrm>
            <a:off x="898525" y="1608083"/>
            <a:ext cx="7772400" cy="4472042"/>
          </a:xfrm>
        </p:spPr>
        <p:txBody>
          <a:bodyPr/>
          <a:lstStyle/>
          <a:p>
            <a:r>
              <a:rPr lang="zh-CN" altLang="en-US" sz="3200" b="1" dirty="0" smtClean="0"/>
              <a:t>设正确分到</a:t>
            </a:r>
            <a:r>
              <a:rPr lang="en-US" altLang="zh-CN" sz="3200" b="1" dirty="0" smtClean="0"/>
              <a:t>k</a:t>
            </a:r>
            <a:r>
              <a:rPr lang="zh-CN" altLang="en-US" sz="3200" b="1" dirty="0" smtClean="0"/>
              <a:t>类的文本数为</a:t>
            </a:r>
            <a:r>
              <a:rPr lang="en-US" altLang="zh-CN" sz="3200" b="1" dirty="0" err="1" smtClean="0"/>
              <a:t>a</a:t>
            </a:r>
            <a:r>
              <a:rPr lang="en-US" altLang="zh-CN" sz="3200" b="1" baseline="-25000" dirty="0" err="1" smtClean="0"/>
              <a:t>k</a:t>
            </a:r>
            <a:r>
              <a:rPr lang="zh-CN" altLang="en-US" sz="3200" b="1" dirty="0" smtClean="0"/>
              <a:t>，错误分到</a:t>
            </a:r>
            <a:r>
              <a:rPr lang="en-US" altLang="zh-CN" sz="3200" b="1" dirty="0" smtClean="0"/>
              <a:t>k</a:t>
            </a:r>
            <a:r>
              <a:rPr lang="zh-CN" altLang="en-US" sz="3200" b="1" dirty="0" smtClean="0"/>
              <a:t>类的文本数为</a:t>
            </a:r>
            <a:r>
              <a:rPr lang="en-US" altLang="zh-CN" sz="3200" b="1" dirty="0" err="1" smtClean="0"/>
              <a:t>b</a:t>
            </a:r>
            <a:r>
              <a:rPr lang="en-US" altLang="zh-CN" sz="3200" b="1" baseline="-25000" dirty="0" err="1" smtClean="0"/>
              <a:t>k</a:t>
            </a:r>
            <a:r>
              <a:rPr lang="zh-CN" altLang="en-US" sz="3200" b="1" dirty="0" smtClean="0"/>
              <a:t>，属于该类而未被分到该类的文本数为</a:t>
            </a:r>
            <a:r>
              <a:rPr lang="en-US" altLang="zh-CN" sz="3200" b="1" dirty="0" smtClean="0"/>
              <a:t>c</a:t>
            </a:r>
            <a:r>
              <a:rPr lang="en-US" altLang="zh-CN" sz="3200" b="1" baseline="-25000" dirty="0" smtClean="0"/>
              <a:t>k</a:t>
            </a:r>
          </a:p>
          <a:p>
            <a:r>
              <a:rPr lang="zh-CN" altLang="en-US" sz="3200" b="1" dirty="0" smtClean="0"/>
              <a:t>则</a:t>
            </a:r>
            <a:r>
              <a:rPr lang="en-US" altLang="zh-CN" sz="3200" b="1" dirty="0" smtClean="0"/>
              <a:t>(</a:t>
            </a:r>
            <a:r>
              <a:rPr lang="zh-CN" altLang="en-US" sz="3200" b="1" dirty="0" smtClean="0"/>
              <a:t>宏平均</a:t>
            </a:r>
            <a:r>
              <a:rPr lang="en-US" altLang="zh-CN" sz="3200" b="1" dirty="0" smtClean="0"/>
              <a:t>)</a:t>
            </a:r>
            <a:r>
              <a:rPr lang="zh-CN" altLang="en-US" sz="3200" b="1" dirty="0" smtClean="0"/>
              <a:t>：</a:t>
            </a:r>
            <a:endParaRPr lang="en-US" altLang="zh-CN" sz="3200" b="1" dirty="0" smtClean="0"/>
          </a:p>
          <a:p>
            <a:endParaRPr lang="zh-CN" altLang="en-US" dirty="0" smtClean="0"/>
          </a:p>
        </p:txBody>
      </p:sp>
      <p:sp>
        <p:nvSpPr>
          <p:cNvPr id="57349" name="灯片编号占位符 3"/>
          <p:cNvSpPr>
            <a:spLocks noGrp="1"/>
          </p:cNvSpPr>
          <p:nvPr>
            <p:ph type="sldNum" sz="quarter" idx="12"/>
          </p:nvPr>
        </p:nvSpPr>
        <p:spPr>
          <a:noFill/>
        </p:spPr>
        <p:txBody>
          <a:bodyPr/>
          <a:lstStyle/>
          <a:p>
            <a:fld id="{C7299C64-7ABC-4431-834F-7DD0ED6B3D24}" type="slidenum">
              <a:rPr lang="en-US" altLang="zh-CN" smtClean="0">
                <a:ea typeface="黑体" pitchFamily="49" charset="-122"/>
              </a:rPr>
              <a:pPr/>
              <a:t>89</a:t>
            </a:fld>
            <a:endParaRPr lang="en-US" altLang="zh-CN" smtClean="0">
              <a:ea typeface="黑体" pitchFamily="49" charset="-122"/>
            </a:endParaRPr>
          </a:p>
        </p:txBody>
      </p:sp>
      <p:graphicFrame>
        <p:nvGraphicFramePr>
          <p:cNvPr id="57346" name="Object 1" descr="羊皮纸"/>
          <p:cNvGraphicFramePr>
            <a:graphicFrameLocks noChangeAspect="1"/>
          </p:cNvGraphicFramePr>
          <p:nvPr/>
        </p:nvGraphicFramePr>
        <p:xfrm>
          <a:off x="3741902" y="3371467"/>
          <a:ext cx="3870325" cy="2916237"/>
        </p:xfrm>
        <a:graphic>
          <a:graphicData uri="http://schemas.openxmlformats.org/presentationml/2006/ole">
            <p:oleObj spid="_x0000_s435202" name="公式" r:id="rId3" imgW="1600200" imgH="121896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7827" name="内容占位符 2"/>
          <p:cNvSpPr>
            <a:spLocks noGrp="1"/>
          </p:cNvSpPr>
          <p:nvPr>
            <p:ph idx="1"/>
          </p:nvPr>
        </p:nvSpPr>
        <p:spPr/>
        <p:txBody>
          <a:bodyPr/>
          <a:lstStyle/>
          <a:p>
            <a:endParaRPr lang="zh-CN" altLang="en-US" smtClean="0"/>
          </a:p>
        </p:txBody>
      </p:sp>
      <p:sp>
        <p:nvSpPr>
          <p:cNvPr id="77828" name="灯片编号占位符 3"/>
          <p:cNvSpPr>
            <a:spLocks noGrp="1"/>
          </p:cNvSpPr>
          <p:nvPr>
            <p:ph type="sldNum" sz="quarter" idx="12"/>
          </p:nvPr>
        </p:nvSpPr>
        <p:spPr>
          <a:noFill/>
        </p:spPr>
        <p:txBody>
          <a:bodyPr/>
          <a:lstStyle/>
          <a:p>
            <a:fld id="{7A1C724A-4803-4B30-BA7E-76182FDE687F}" type="slidenum">
              <a:rPr lang="en-US" altLang="zh-CN" smtClean="0">
                <a:ea typeface="黑体" pitchFamily="49" charset="-122"/>
              </a:rPr>
              <a:pPr/>
              <a:t>9</a:t>
            </a:fld>
            <a:endParaRPr lang="en-US" altLang="zh-CN" smtClean="0">
              <a:ea typeface="黑体" pitchFamily="49" charset="-122"/>
            </a:endParaRPr>
          </a:p>
        </p:txBody>
      </p:sp>
      <p:pic>
        <p:nvPicPr>
          <p:cNvPr id="77829" name="Picture 2"/>
          <p:cNvPicPr>
            <a:picLocks noChangeAspect="1" noChangeArrowheads="1"/>
          </p:cNvPicPr>
          <p:nvPr/>
        </p:nvPicPr>
        <p:blipFill>
          <a:blip r:embed="rId3" cstate="print"/>
          <a:srcRect/>
          <a:stretch>
            <a:fillRect/>
          </a:stretch>
        </p:blipFill>
        <p:spPr bwMode="auto">
          <a:xfrm>
            <a:off x="-542925" y="285750"/>
            <a:ext cx="10172700" cy="571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8372" name="内容占位符 2"/>
          <p:cNvSpPr>
            <a:spLocks noGrp="1"/>
          </p:cNvSpPr>
          <p:nvPr>
            <p:ph idx="1"/>
          </p:nvPr>
        </p:nvSpPr>
        <p:spPr/>
        <p:txBody>
          <a:bodyPr>
            <a:normAutofit/>
          </a:bodyPr>
          <a:lstStyle/>
          <a:p>
            <a:r>
              <a:rPr lang="en-US" altLang="zh-CN" sz="3200" b="1" dirty="0" smtClean="0"/>
              <a:t>F</a:t>
            </a:r>
            <a:r>
              <a:rPr lang="zh-CN" altLang="en-US" sz="3200" b="1" dirty="0" smtClean="0"/>
              <a:t>值</a:t>
            </a:r>
            <a:r>
              <a:rPr lang="en-US" altLang="zh-CN" sz="3200" b="1" dirty="0" smtClean="0"/>
              <a:t>(</a:t>
            </a:r>
            <a:r>
              <a:rPr lang="en-US" altLang="zh-CN" sz="3200" b="1" dirty="0" err="1" smtClean="0"/>
              <a:t>F_measure</a:t>
            </a:r>
            <a:r>
              <a:rPr lang="en-US" altLang="zh-CN" sz="3200" b="1" dirty="0" smtClean="0"/>
              <a:t>)</a:t>
            </a:r>
            <a:r>
              <a:rPr lang="zh-CN" altLang="en-US" sz="3200" b="1" dirty="0" smtClean="0"/>
              <a:t>：</a:t>
            </a:r>
            <a:endParaRPr lang="en-US" altLang="zh-CN" sz="3200" b="1" dirty="0" smtClean="0"/>
          </a:p>
          <a:p>
            <a:r>
              <a:rPr lang="zh-CN" altLang="en-US" sz="3200" b="1" dirty="0" smtClean="0"/>
              <a:t>是准确率与召回率的调和平均值。</a:t>
            </a:r>
          </a:p>
        </p:txBody>
      </p:sp>
      <p:sp>
        <p:nvSpPr>
          <p:cNvPr id="58373" name="灯片编号占位符 3"/>
          <p:cNvSpPr>
            <a:spLocks noGrp="1"/>
          </p:cNvSpPr>
          <p:nvPr>
            <p:ph type="sldNum" sz="quarter" idx="12"/>
          </p:nvPr>
        </p:nvSpPr>
        <p:spPr>
          <a:noFill/>
        </p:spPr>
        <p:txBody>
          <a:bodyPr/>
          <a:lstStyle/>
          <a:p>
            <a:fld id="{049A2A99-0201-4E38-95F3-4E7517184EA7}" type="slidenum">
              <a:rPr lang="en-US" altLang="zh-CN" smtClean="0">
                <a:ea typeface="黑体" pitchFamily="49" charset="-122"/>
              </a:rPr>
              <a:pPr/>
              <a:t>90</a:t>
            </a:fld>
            <a:endParaRPr lang="en-US" altLang="zh-CN" smtClean="0">
              <a:ea typeface="黑体" pitchFamily="49" charset="-122"/>
            </a:endParaRPr>
          </a:p>
        </p:txBody>
      </p:sp>
      <p:graphicFrame>
        <p:nvGraphicFramePr>
          <p:cNvPr id="58370" name="Object 1" descr="羊皮纸"/>
          <p:cNvGraphicFramePr>
            <a:graphicFrameLocks noChangeAspect="1"/>
          </p:cNvGraphicFramePr>
          <p:nvPr/>
        </p:nvGraphicFramePr>
        <p:xfrm>
          <a:off x="1665288" y="2679326"/>
          <a:ext cx="5773737" cy="3402012"/>
        </p:xfrm>
        <a:graphic>
          <a:graphicData uri="http://schemas.openxmlformats.org/presentationml/2006/ole">
            <p:oleObj spid="_x0000_s436226" name="公式" r:id="rId4" imgW="2387520" imgH="1422360" progId="Equation.3">
              <p:embed/>
            </p:oleObj>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交叉验证</a:t>
            </a:r>
            <a:endParaRPr lang="zh-CN" altLang="en-US" dirty="0"/>
          </a:p>
        </p:txBody>
      </p:sp>
      <p:sp>
        <p:nvSpPr>
          <p:cNvPr id="103427" name="内容占位符 2"/>
          <p:cNvSpPr>
            <a:spLocks noGrp="1"/>
          </p:cNvSpPr>
          <p:nvPr>
            <p:ph idx="1"/>
          </p:nvPr>
        </p:nvSpPr>
        <p:spPr>
          <a:xfrm>
            <a:off x="914400" y="1781502"/>
            <a:ext cx="7772400" cy="4238297"/>
          </a:xfrm>
        </p:spPr>
        <p:txBody>
          <a:bodyPr>
            <a:normAutofit/>
          </a:bodyPr>
          <a:lstStyle/>
          <a:p>
            <a:r>
              <a:rPr lang="zh-CN" altLang="en-US" sz="3200" b="1" dirty="0" smtClean="0"/>
              <a:t>当数据充分时，可以随机地将样本划分为三类：</a:t>
            </a:r>
            <a:endParaRPr lang="en-US" altLang="zh-CN" sz="3200" b="1" dirty="0" smtClean="0"/>
          </a:p>
          <a:p>
            <a:pPr lvl="1"/>
            <a:r>
              <a:rPr lang="zh-CN" altLang="en-US" sz="2800" b="1" dirty="0" smtClean="0"/>
              <a:t>训练集</a:t>
            </a:r>
            <a:endParaRPr lang="en-US" altLang="zh-CN" sz="2800" b="1" dirty="0" smtClean="0"/>
          </a:p>
          <a:p>
            <a:pPr lvl="1"/>
            <a:r>
              <a:rPr lang="zh-CN" altLang="en-US" sz="2800" b="1" dirty="0" smtClean="0"/>
              <a:t>验证集</a:t>
            </a:r>
            <a:endParaRPr lang="en-US" altLang="zh-CN" sz="2800" b="1" dirty="0" smtClean="0"/>
          </a:p>
          <a:p>
            <a:pPr lvl="1"/>
            <a:r>
              <a:rPr lang="zh-CN" altLang="en-US" sz="2800" b="1" dirty="0" smtClean="0"/>
              <a:t>测试集</a:t>
            </a:r>
            <a:endParaRPr lang="en-US" altLang="zh-CN" sz="2800" b="1" dirty="0" smtClean="0"/>
          </a:p>
          <a:p>
            <a:pPr lvl="1"/>
            <a:endParaRPr lang="en-US" altLang="zh-CN" sz="3200" b="1" dirty="0" smtClean="0"/>
          </a:p>
          <a:p>
            <a:r>
              <a:rPr lang="zh-CN" altLang="en-US" sz="3200" b="1" dirty="0" smtClean="0"/>
              <a:t>现实中数据往往不足</a:t>
            </a:r>
          </a:p>
        </p:txBody>
      </p:sp>
      <p:sp>
        <p:nvSpPr>
          <p:cNvPr id="103428" name="灯片编号占位符 3"/>
          <p:cNvSpPr>
            <a:spLocks noGrp="1"/>
          </p:cNvSpPr>
          <p:nvPr>
            <p:ph type="sldNum" sz="quarter" idx="12"/>
          </p:nvPr>
        </p:nvSpPr>
        <p:spPr>
          <a:noFill/>
        </p:spPr>
        <p:txBody>
          <a:bodyPr/>
          <a:lstStyle/>
          <a:p>
            <a:fld id="{3F1A3774-3AA5-4246-AF05-CDA4751C3E52}" type="slidenum">
              <a:rPr lang="en-US" altLang="zh-CN" smtClean="0">
                <a:ea typeface="黑体" pitchFamily="49" charset="-122"/>
              </a:rPr>
              <a:pPr/>
              <a:t>91</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4451" name="内容占位符 2"/>
          <p:cNvSpPr>
            <a:spLocks noGrp="1"/>
          </p:cNvSpPr>
          <p:nvPr>
            <p:ph idx="1"/>
          </p:nvPr>
        </p:nvSpPr>
        <p:spPr>
          <a:xfrm>
            <a:off x="685800" y="1295400"/>
            <a:ext cx="7772400" cy="4800600"/>
          </a:xfrm>
        </p:spPr>
        <p:txBody>
          <a:bodyPr>
            <a:normAutofit/>
          </a:bodyPr>
          <a:lstStyle/>
          <a:p>
            <a:r>
              <a:rPr lang="zh-CN" altLang="en-US" sz="3200" b="1" dirty="0" smtClean="0"/>
              <a:t>交叉验证的基本思想就是重复使用数据</a:t>
            </a:r>
            <a:endParaRPr lang="en-US" altLang="zh-CN" sz="3200" b="1" dirty="0" smtClean="0"/>
          </a:p>
          <a:p>
            <a:r>
              <a:rPr lang="zh-CN" altLang="en-US" sz="3200" b="1" dirty="0" smtClean="0"/>
              <a:t>简单交叉验证</a:t>
            </a:r>
            <a:endParaRPr lang="en-US" altLang="zh-CN" sz="3200" b="1" dirty="0" smtClean="0"/>
          </a:p>
          <a:p>
            <a:pPr lvl="1"/>
            <a:r>
              <a:rPr lang="zh-CN" altLang="en-US" sz="2800" b="1" dirty="0" smtClean="0"/>
              <a:t>将数据集划分为训练集和测试集，通过测试集选择模型</a:t>
            </a:r>
            <a:endParaRPr lang="en-US" altLang="zh-CN" sz="2800" b="1" dirty="0" smtClean="0"/>
          </a:p>
          <a:p>
            <a:pPr marL="274320" lvl="1" indent="-274320">
              <a:spcBef>
                <a:spcPts val="580"/>
              </a:spcBef>
              <a:buClr>
                <a:schemeClr val="accent1"/>
              </a:buClr>
              <a:buSzPct val="85000"/>
              <a:buBlip>
                <a:blip r:embed="rId2"/>
              </a:buBlip>
            </a:pPr>
            <a:r>
              <a:rPr lang="en-US" altLang="zh-CN" sz="3200" b="1" dirty="0" smtClean="0"/>
              <a:t>S</a:t>
            </a:r>
            <a:r>
              <a:rPr lang="zh-CN" altLang="en-US" sz="3200" b="1" dirty="0" smtClean="0"/>
              <a:t>折交叉验证</a:t>
            </a:r>
            <a:endParaRPr lang="en-US" altLang="zh-CN" sz="3200" b="1" dirty="0" smtClean="0"/>
          </a:p>
          <a:p>
            <a:pPr lvl="2">
              <a:buFont typeface="Wingdings" pitchFamily="2" charset="2"/>
              <a:buNone/>
            </a:pPr>
            <a:r>
              <a:rPr lang="zh-CN" altLang="en-US" sz="2800" b="1" dirty="0" smtClean="0"/>
              <a:t>随机地将数据集划分为</a:t>
            </a:r>
            <a:r>
              <a:rPr lang="en-US" altLang="zh-CN" sz="2800" b="1" dirty="0" smtClean="0"/>
              <a:t>S</a:t>
            </a:r>
            <a:r>
              <a:rPr lang="zh-CN" altLang="en-US" sz="2800" b="1" dirty="0" smtClean="0"/>
              <a:t>个子集，</a:t>
            </a:r>
            <a:r>
              <a:rPr lang="en-US" altLang="zh-CN" sz="2800" b="1" dirty="0" smtClean="0"/>
              <a:t>S-1</a:t>
            </a:r>
            <a:r>
              <a:rPr lang="zh-CN" altLang="en-US" sz="2800" b="1" dirty="0" smtClean="0"/>
              <a:t>个子集用于训练，一个子集用于测试，重复</a:t>
            </a:r>
            <a:r>
              <a:rPr lang="en-US" altLang="zh-CN" sz="2800" b="1" dirty="0" smtClean="0"/>
              <a:t>S</a:t>
            </a:r>
            <a:r>
              <a:rPr lang="zh-CN" altLang="en-US" sz="2800" b="1" dirty="0" smtClean="0"/>
              <a:t>次</a:t>
            </a:r>
            <a:endParaRPr lang="en-US" altLang="zh-CN" sz="2800" b="1" dirty="0" smtClean="0"/>
          </a:p>
          <a:p>
            <a:pPr marL="274320" lvl="1" indent="-274320">
              <a:spcBef>
                <a:spcPts val="580"/>
              </a:spcBef>
              <a:buClr>
                <a:schemeClr val="accent1"/>
              </a:buClr>
              <a:buSzPct val="85000"/>
              <a:buBlip>
                <a:blip r:embed="rId2"/>
              </a:buBlip>
            </a:pPr>
            <a:r>
              <a:rPr lang="zh-CN" altLang="en-US" sz="3200" b="1" dirty="0" smtClean="0"/>
              <a:t>留一交叉验证</a:t>
            </a:r>
            <a:endParaRPr lang="en-US" altLang="zh-CN" sz="3200" b="1" dirty="0" smtClean="0"/>
          </a:p>
          <a:p>
            <a:pPr lvl="2">
              <a:buFont typeface="Wingdings" pitchFamily="2" charset="2"/>
              <a:buNone/>
            </a:pPr>
            <a:r>
              <a:rPr lang="zh-CN" altLang="en-US" sz="2800" b="1" dirty="0" smtClean="0"/>
              <a:t>当</a:t>
            </a:r>
            <a:r>
              <a:rPr lang="en-US" altLang="zh-CN" sz="2800" b="1" dirty="0" smtClean="0"/>
              <a:t>S=N</a:t>
            </a:r>
            <a:r>
              <a:rPr lang="zh-CN" altLang="en-US" sz="2800" b="1" dirty="0" smtClean="0"/>
              <a:t>时的特殊情况，其中</a:t>
            </a:r>
            <a:r>
              <a:rPr lang="en-US" altLang="zh-CN" sz="2800" b="1" dirty="0" smtClean="0"/>
              <a:t>N</a:t>
            </a:r>
            <a:r>
              <a:rPr lang="zh-CN" altLang="en-US" sz="2800" b="1" dirty="0" smtClean="0"/>
              <a:t>为数据集的规模</a:t>
            </a:r>
          </a:p>
        </p:txBody>
      </p:sp>
      <p:sp>
        <p:nvSpPr>
          <p:cNvPr id="104452" name="灯片编号占位符 3"/>
          <p:cNvSpPr>
            <a:spLocks noGrp="1"/>
          </p:cNvSpPr>
          <p:nvPr>
            <p:ph type="sldNum" sz="quarter" idx="12"/>
          </p:nvPr>
        </p:nvSpPr>
        <p:spPr>
          <a:noFill/>
        </p:spPr>
        <p:txBody>
          <a:bodyPr/>
          <a:lstStyle/>
          <a:p>
            <a:fld id="{F14A972A-C997-4045-A3CA-EE3C074B8462}" type="slidenum">
              <a:rPr lang="en-US" altLang="zh-CN" smtClean="0">
                <a:ea typeface="黑体" pitchFamily="49" charset="-122"/>
              </a:rPr>
              <a:pPr/>
              <a:t>92</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实际中的问题</a:t>
            </a:r>
            <a:endParaRPr lang="zh-CN" altLang="en-US" dirty="0"/>
          </a:p>
        </p:txBody>
      </p:sp>
      <p:sp>
        <p:nvSpPr>
          <p:cNvPr id="105475" name="内容占位符 2"/>
          <p:cNvSpPr>
            <a:spLocks noGrp="1"/>
          </p:cNvSpPr>
          <p:nvPr>
            <p:ph idx="1"/>
          </p:nvPr>
        </p:nvSpPr>
        <p:spPr>
          <a:xfrm>
            <a:off x="914400" y="1749972"/>
            <a:ext cx="7772400" cy="4269828"/>
          </a:xfrm>
        </p:spPr>
        <p:txBody>
          <a:bodyPr/>
          <a:lstStyle/>
          <a:p>
            <a:r>
              <a:rPr lang="zh-CN" altLang="en-US" sz="3200" b="1" dirty="0" smtClean="0"/>
              <a:t>分类体系的建立</a:t>
            </a:r>
            <a:endParaRPr lang="en-US" altLang="zh-CN" sz="3200" b="1" dirty="0" smtClean="0"/>
          </a:p>
          <a:p>
            <a:r>
              <a:rPr lang="zh-CN" altLang="en-US" sz="3200" b="1" dirty="0" smtClean="0"/>
              <a:t>数据的收集</a:t>
            </a:r>
            <a:endParaRPr lang="en-US" altLang="zh-CN" sz="3200" b="1" dirty="0" smtClean="0"/>
          </a:p>
          <a:p>
            <a:r>
              <a:rPr lang="zh-CN" altLang="en-US" sz="3200" b="1" dirty="0" smtClean="0"/>
              <a:t>预处理</a:t>
            </a:r>
            <a:endParaRPr lang="en-US" altLang="zh-CN" sz="3200" b="1" dirty="0" smtClean="0"/>
          </a:p>
          <a:p>
            <a:pPr lvl="1"/>
            <a:r>
              <a:rPr lang="zh-CN" altLang="en-US" sz="2800" b="1" dirty="0" smtClean="0"/>
              <a:t>分词</a:t>
            </a:r>
            <a:endParaRPr lang="en-US" altLang="zh-CN" sz="2800" b="1" dirty="0" smtClean="0"/>
          </a:p>
          <a:p>
            <a:pPr lvl="1"/>
            <a:r>
              <a:rPr lang="zh-CN" altLang="en-US" sz="2800" b="1" dirty="0" smtClean="0"/>
              <a:t>停用词（</a:t>
            </a:r>
            <a:r>
              <a:rPr lang="en-US" altLang="zh-CN" sz="2800" b="1" dirty="0" smtClean="0"/>
              <a:t>Stop word</a:t>
            </a:r>
            <a:r>
              <a:rPr lang="zh-CN" altLang="en-US" sz="2800" b="1" dirty="0" smtClean="0"/>
              <a:t>）处理</a:t>
            </a:r>
            <a:endParaRPr lang="en-US" altLang="zh-CN" sz="2800" b="1" dirty="0" smtClean="0"/>
          </a:p>
          <a:p>
            <a:pPr lvl="1"/>
            <a:r>
              <a:rPr lang="zh-CN" altLang="en-US" sz="2800" b="1" dirty="0" smtClean="0"/>
              <a:t>词干化（</a:t>
            </a:r>
            <a:r>
              <a:rPr lang="en-US" altLang="zh-CN" sz="2800" b="1" dirty="0" smtClean="0"/>
              <a:t>Stemming</a:t>
            </a:r>
            <a:r>
              <a:rPr lang="zh-CN" altLang="en-US" sz="2800" b="1" dirty="0" smtClean="0"/>
              <a:t>）</a:t>
            </a:r>
            <a:endParaRPr lang="en-US" altLang="zh-CN" sz="2800" b="1" dirty="0" smtClean="0"/>
          </a:p>
          <a:p>
            <a:pPr lvl="1"/>
            <a:r>
              <a:rPr lang="zh-CN" altLang="en-US" sz="2800" b="1" dirty="0" smtClean="0"/>
              <a:t>特征选择</a:t>
            </a:r>
            <a:endParaRPr lang="en-US" altLang="zh-CN" sz="2800" b="1" dirty="0" smtClean="0"/>
          </a:p>
          <a:p>
            <a:pPr lvl="1"/>
            <a:endParaRPr lang="zh-CN" altLang="en-US" dirty="0" smtClean="0"/>
          </a:p>
        </p:txBody>
      </p:sp>
      <p:sp>
        <p:nvSpPr>
          <p:cNvPr id="105476" name="灯片编号占位符 3"/>
          <p:cNvSpPr>
            <a:spLocks noGrp="1"/>
          </p:cNvSpPr>
          <p:nvPr>
            <p:ph type="sldNum" sz="quarter" idx="12"/>
          </p:nvPr>
        </p:nvSpPr>
        <p:spPr>
          <a:noFill/>
        </p:spPr>
        <p:txBody>
          <a:bodyPr/>
          <a:lstStyle/>
          <a:p>
            <a:fld id="{20A58001-6E30-4AAA-9117-CB3AE387B7F0}" type="slidenum">
              <a:rPr lang="en-US" altLang="zh-CN" smtClean="0">
                <a:ea typeface="黑体" pitchFamily="49" charset="-122"/>
              </a:rPr>
              <a:pPr/>
              <a:t>93</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4.3 </a:t>
            </a:r>
            <a:r>
              <a:rPr lang="zh-CN" altLang="en-US" dirty="0" smtClean="0"/>
              <a:t>决策树</a:t>
            </a:r>
            <a:endParaRPr lang="zh-CN" altLang="en-US" dirty="0"/>
          </a:p>
        </p:txBody>
      </p:sp>
      <p:sp>
        <p:nvSpPr>
          <p:cNvPr id="106499" name="内容占位符 2"/>
          <p:cNvSpPr>
            <a:spLocks noGrp="1"/>
          </p:cNvSpPr>
          <p:nvPr>
            <p:ph idx="1"/>
          </p:nvPr>
        </p:nvSpPr>
        <p:spPr>
          <a:xfrm>
            <a:off x="914400" y="1797268"/>
            <a:ext cx="7772400" cy="4222531"/>
          </a:xfrm>
        </p:spPr>
        <p:txBody>
          <a:bodyPr>
            <a:normAutofit/>
          </a:bodyPr>
          <a:lstStyle/>
          <a:p>
            <a:r>
              <a:rPr lang="zh-CN" altLang="en-US" sz="3200" b="1" dirty="0" smtClean="0"/>
              <a:t>决策树模型是一种描述对实例进行分类的树形结构，由节点和有向边组成。节点有两种类型：内部节点和叶节点。内部节点表示一个特征或者属性，叶节点表示一个类。</a:t>
            </a:r>
          </a:p>
        </p:txBody>
      </p:sp>
      <p:sp>
        <p:nvSpPr>
          <p:cNvPr id="106500" name="灯片编号占位符 3"/>
          <p:cNvSpPr>
            <a:spLocks noGrp="1"/>
          </p:cNvSpPr>
          <p:nvPr>
            <p:ph type="sldNum" sz="quarter" idx="12"/>
          </p:nvPr>
        </p:nvSpPr>
        <p:spPr>
          <a:noFill/>
        </p:spPr>
        <p:txBody>
          <a:bodyPr/>
          <a:lstStyle/>
          <a:p>
            <a:fld id="{3CC3CAA2-8BFB-449C-B9D3-E2697E966C88}" type="slidenum">
              <a:rPr lang="en-US" altLang="zh-CN" smtClean="0">
                <a:ea typeface="黑体" pitchFamily="49" charset="-122"/>
              </a:rPr>
              <a:pPr/>
              <a:t>94</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2"/>
          </p:nvPr>
        </p:nvSpPr>
        <p:spPr>
          <a:noFill/>
        </p:spPr>
        <p:txBody>
          <a:bodyPr/>
          <a:lstStyle/>
          <a:p>
            <a:fld id="{DAED0645-2AF3-4687-AB1B-B0C5E4717641}" type="slidenum">
              <a:rPr lang="en-US" altLang="zh-CN" smtClean="0">
                <a:ea typeface="黑体" pitchFamily="49" charset="-122"/>
              </a:rPr>
              <a:pPr/>
              <a:t>95</a:t>
            </a:fld>
            <a:endParaRPr lang="en-US" altLang="zh-CN" smtClean="0">
              <a:ea typeface="黑体" pitchFamily="49" charset="-122"/>
            </a:endParaRPr>
          </a:p>
        </p:txBody>
      </p:sp>
      <p:sp>
        <p:nvSpPr>
          <p:cNvPr id="107523" name="灯片编号占位符 3"/>
          <p:cNvSpPr txBox="1">
            <a:spLocks/>
          </p:cNvSpPr>
          <p:nvPr/>
        </p:nvSpPr>
        <p:spPr bwMode="auto">
          <a:xfrm>
            <a:off x="7916863" y="6073775"/>
            <a:ext cx="1905000" cy="457200"/>
          </a:xfrm>
          <a:prstGeom prst="rect">
            <a:avLst/>
          </a:prstGeom>
          <a:noFill/>
          <a:ln w="9525">
            <a:noFill/>
            <a:miter lim="800000"/>
            <a:headEnd/>
            <a:tailEnd/>
          </a:ln>
        </p:spPr>
        <p:txBody>
          <a:bodyPr lIns="92075" tIns="46038" rIns="92075" bIns="46038" anchor="ctr"/>
          <a:lstStyle/>
          <a:p>
            <a:pPr algn="r"/>
            <a:fld id="{48E91961-2126-4518-8720-CB4563ED5E8E}" type="slidenum">
              <a:rPr kumimoji="0" lang="en-US" altLang="zh-CN" sz="1400"/>
              <a:pPr algn="r"/>
              <a:t>95</a:t>
            </a:fld>
            <a:endParaRPr kumimoji="0" lang="en-US" altLang="zh-CN" sz="1400"/>
          </a:p>
        </p:txBody>
      </p:sp>
      <p:sp>
        <p:nvSpPr>
          <p:cNvPr id="107524" name="椭圆 5"/>
          <p:cNvSpPr>
            <a:spLocks noChangeArrowheads="1"/>
          </p:cNvSpPr>
          <p:nvPr/>
        </p:nvSpPr>
        <p:spPr bwMode="auto">
          <a:xfrm>
            <a:off x="3370263" y="9842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25" name="TextBox 6"/>
          <p:cNvSpPr txBox="1">
            <a:spLocks noChangeArrowheads="1"/>
          </p:cNvSpPr>
          <p:nvPr/>
        </p:nvSpPr>
        <p:spPr bwMode="auto">
          <a:xfrm>
            <a:off x="3895725" y="874713"/>
            <a:ext cx="1695450" cy="400110"/>
          </a:xfrm>
          <a:prstGeom prst="rect">
            <a:avLst/>
          </a:prstGeom>
          <a:noFill/>
          <a:ln w="9525">
            <a:noFill/>
            <a:miter lim="800000"/>
            <a:headEnd/>
            <a:tailEnd/>
          </a:ln>
        </p:spPr>
        <p:txBody>
          <a:bodyPr>
            <a:spAutoFit/>
          </a:bodyPr>
          <a:lstStyle/>
          <a:p>
            <a:r>
              <a:rPr lang="zh-CN" altLang="en-US" sz="2000" b="1" dirty="0"/>
              <a:t>穿高跟鞋？</a:t>
            </a:r>
          </a:p>
        </p:txBody>
      </p:sp>
      <p:sp>
        <p:nvSpPr>
          <p:cNvPr id="107526" name="椭圆 7"/>
          <p:cNvSpPr>
            <a:spLocks noChangeArrowheads="1"/>
          </p:cNvSpPr>
          <p:nvPr/>
        </p:nvSpPr>
        <p:spPr bwMode="auto">
          <a:xfrm>
            <a:off x="5192713" y="2244725"/>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7527" name="直接箭头连接符 8"/>
          <p:cNvCxnSpPr>
            <a:cxnSpLocks noChangeShapeType="1"/>
            <a:stCxn id="107524" idx="4"/>
            <a:endCxn id="107526" idx="1"/>
          </p:cNvCxnSpPr>
          <p:nvPr/>
        </p:nvCxnSpPr>
        <p:spPr bwMode="auto">
          <a:xfrm>
            <a:off x="3560763" y="1365250"/>
            <a:ext cx="1689100" cy="935038"/>
          </a:xfrm>
          <a:prstGeom prst="straightConnector1">
            <a:avLst/>
          </a:prstGeom>
          <a:noFill/>
          <a:ln w="28575" algn="ctr">
            <a:solidFill>
              <a:schemeClr val="tx1"/>
            </a:solidFill>
            <a:round/>
            <a:headEnd/>
            <a:tailEnd type="arrow" w="med" len="med"/>
          </a:ln>
        </p:spPr>
      </p:cxnSp>
      <p:sp>
        <p:nvSpPr>
          <p:cNvPr id="107528" name="TextBox 9"/>
          <p:cNvSpPr txBox="1">
            <a:spLocks noChangeArrowheads="1"/>
          </p:cNvSpPr>
          <p:nvPr/>
        </p:nvSpPr>
        <p:spPr bwMode="auto">
          <a:xfrm>
            <a:off x="5710238" y="2768600"/>
            <a:ext cx="1695450" cy="400110"/>
          </a:xfrm>
          <a:prstGeom prst="rect">
            <a:avLst/>
          </a:prstGeom>
          <a:noFill/>
          <a:ln w="9525">
            <a:noFill/>
            <a:miter lim="800000"/>
            <a:headEnd/>
            <a:tailEnd/>
          </a:ln>
        </p:spPr>
        <p:txBody>
          <a:bodyPr>
            <a:spAutoFit/>
          </a:bodyPr>
          <a:lstStyle/>
          <a:p>
            <a:r>
              <a:rPr lang="en-US" altLang="zh-CN" sz="2000" b="1"/>
              <a:t>no</a:t>
            </a:r>
            <a:endParaRPr lang="zh-CN" altLang="en-US" sz="2000" b="1"/>
          </a:p>
        </p:txBody>
      </p:sp>
      <p:sp>
        <p:nvSpPr>
          <p:cNvPr id="107529" name="TextBox 10"/>
          <p:cNvSpPr txBox="1">
            <a:spLocks noChangeArrowheads="1"/>
          </p:cNvSpPr>
          <p:nvPr/>
        </p:nvSpPr>
        <p:spPr bwMode="auto">
          <a:xfrm>
            <a:off x="5707063" y="2187575"/>
            <a:ext cx="1695450" cy="400110"/>
          </a:xfrm>
          <a:prstGeom prst="rect">
            <a:avLst/>
          </a:prstGeom>
          <a:noFill/>
          <a:ln w="9525">
            <a:noFill/>
            <a:miter lim="800000"/>
            <a:headEnd/>
            <a:tailEnd/>
          </a:ln>
        </p:spPr>
        <p:txBody>
          <a:bodyPr>
            <a:spAutoFit/>
          </a:bodyPr>
          <a:lstStyle/>
          <a:p>
            <a:r>
              <a:rPr lang="zh-CN" altLang="en-US" sz="2000" b="1"/>
              <a:t>长发？</a:t>
            </a:r>
          </a:p>
        </p:txBody>
      </p:sp>
      <p:cxnSp>
        <p:nvCxnSpPr>
          <p:cNvPr id="107530" name="直接箭头连接符 12"/>
          <p:cNvCxnSpPr>
            <a:cxnSpLocks noChangeShapeType="1"/>
            <a:stCxn id="107524" idx="4"/>
          </p:cNvCxnSpPr>
          <p:nvPr/>
        </p:nvCxnSpPr>
        <p:spPr bwMode="auto">
          <a:xfrm flipH="1">
            <a:off x="2273300" y="1365250"/>
            <a:ext cx="1287463" cy="1096963"/>
          </a:xfrm>
          <a:prstGeom prst="straightConnector1">
            <a:avLst/>
          </a:prstGeom>
          <a:noFill/>
          <a:ln w="28575" algn="ctr">
            <a:solidFill>
              <a:schemeClr val="tx1"/>
            </a:solidFill>
            <a:round/>
            <a:headEnd/>
            <a:tailEnd type="arrow" w="med" len="med"/>
          </a:ln>
        </p:spPr>
      </p:cxnSp>
      <p:sp>
        <p:nvSpPr>
          <p:cNvPr id="107531" name="TextBox 13"/>
          <p:cNvSpPr txBox="1">
            <a:spLocks noChangeArrowheads="1"/>
          </p:cNvSpPr>
          <p:nvPr/>
        </p:nvSpPr>
        <p:spPr bwMode="auto">
          <a:xfrm>
            <a:off x="2357438" y="1520825"/>
            <a:ext cx="1695450" cy="400110"/>
          </a:xfrm>
          <a:prstGeom prst="rect">
            <a:avLst/>
          </a:prstGeom>
          <a:noFill/>
          <a:ln w="9525">
            <a:noFill/>
            <a:miter lim="800000"/>
            <a:headEnd/>
            <a:tailEnd/>
          </a:ln>
        </p:spPr>
        <p:txBody>
          <a:bodyPr>
            <a:spAutoFit/>
          </a:bodyPr>
          <a:lstStyle/>
          <a:p>
            <a:r>
              <a:rPr lang="en-US" altLang="zh-CN" sz="2000" b="1"/>
              <a:t>yes</a:t>
            </a:r>
            <a:endParaRPr lang="zh-CN" altLang="en-US" sz="2000" b="1"/>
          </a:p>
        </p:txBody>
      </p:sp>
      <p:sp>
        <p:nvSpPr>
          <p:cNvPr id="107532" name="TextBox 16"/>
          <p:cNvSpPr txBox="1">
            <a:spLocks noChangeArrowheads="1"/>
          </p:cNvSpPr>
          <p:nvPr/>
        </p:nvSpPr>
        <p:spPr bwMode="auto">
          <a:xfrm>
            <a:off x="658813" y="3740150"/>
            <a:ext cx="1968500" cy="2616101"/>
          </a:xfrm>
          <a:prstGeom prst="rect">
            <a:avLst/>
          </a:prstGeom>
          <a:noFill/>
          <a:ln w="9525">
            <a:noFill/>
            <a:miter lim="800000"/>
            <a:headEnd/>
            <a:tailEnd/>
          </a:ln>
        </p:spPr>
        <p:txBody>
          <a:bodyPr>
            <a:spAutoFit/>
          </a:bodyPr>
          <a:lstStyle/>
          <a:p>
            <a:r>
              <a:rPr lang="zh-CN" altLang="en-US" sz="2400" b="1" dirty="0"/>
              <a:t>可用的特征：</a:t>
            </a:r>
            <a:endParaRPr lang="en-US" altLang="zh-CN" sz="2400" b="1" dirty="0"/>
          </a:p>
          <a:p>
            <a:pPr lvl="1"/>
            <a:r>
              <a:rPr lang="zh-CN" altLang="en-US" sz="2400" b="1" dirty="0"/>
              <a:t>身高</a:t>
            </a:r>
            <a:endParaRPr lang="en-US" altLang="zh-CN" sz="2400" b="1" dirty="0"/>
          </a:p>
          <a:p>
            <a:pPr lvl="1"/>
            <a:r>
              <a:rPr lang="zh-CN" altLang="en-US" sz="2400" b="1" dirty="0"/>
              <a:t>体重</a:t>
            </a:r>
            <a:endParaRPr lang="en-US" altLang="zh-CN" sz="2400" b="1" dirty="0"/>
          </a:p>
          <a:p>
            <a:pPr lvl="1"/>
            <a:r>
              <a:rPr lang="zh-CN" altLang="en-US" sz="2400" b="1" dirty="0"/>
              <a:t>鞋的式样</a:t>
            </a:r>
            <a:endParaRPr lang="en-US" altLang="zh-CN" sz="2400" b="1" dirty="0"/>
          </a:p>
          <a:p>
            <a:pPr lvl="1"/>
            <a:r>
              <a:rPr lang="zh-CN" altLang="en-US" sz="2400" b="1" dirty="0"/>
              <a:t>头发长度</a:t>
            </a:r>
            <a:endParaRPr lang="en-US" altLang="zh-CN" sz="2400" b="1" dirty="0"/>
          </a:p>
          <a:p>
            <a:pPr lvl="1"/>
            <a:r>
              <a:rPr lang="zh-CN" altLang="en-US" sz="2400" b="1" dirty="0"/>
              <a:t>衣服颜色</a:t>
            </a:r>
            <a:endParaRPr lang="en-US" altLang="zh-CN" sz="2400" b="1" dirty="0"/>
          </a:p>
          <a:p>
            <a:pPr lvl="1"/>
            <a:r>
              <a:rPr lang="en-US" altLang="zh-CN" sz="2000" b="1" dirty="0"/>
              <a:t>……</a:t>
            </a:r>
            <a:endParaRPr lang="zh-CN" altLang="en-US" sz="2000" b="1" dirty="0"/>
          </a:p>
        </p:txBody>
      </p:sp>
      <p:sp>
        <p:nvSpPr>
          <p:cNvPr id="107533" name="椭圆 18"/>
          <p:cNvSpPr>
            <a:spLocks noChangeArrowheads="1"/>
          </p:cNvSpPr>
          <p:nvPr/>
        </p:nvSpPr>
        <p:spPr bwMode="auto">
          <a:xfrm>
            <a:off x="6043613" y="3467100"/>
            <a:ext cx="363537" cy="404813"/>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34" name="TextBox 19"/>
          <p:cNvSpPr txBox="1">
            <a:spLocks noChangeArrowheads="1"/>
          </p:cNvSpPr>
          <p:nvPr/>
        </p:nvSpPr>
        <p:spPr bwMode="auto">
          <a:xfrm>
            <a:off x="6589713" y="3402013"/>
            <a:ext cx="1616075" cy="400110"/>
          </a:xfrm>
          <a:prstGeom prst="rect">
            <a:avLst/>
          </a:prstGeom>
          <a:noFill/>
          <a:ln w="9525">
            <a:noFill/>
            <a:miter lim="800000"/>
            <a:headEnd/>
            <a:tailEnd/>
          </a:ln>
        </p:spPr>
        <p:txBody>
          <a:bodyPr>
            <a:spAutoFit/>
          </a:bodyPr>
          <a:lstStyle/>
          <a:p>
            <a:r>
              <a:rPr lang="zh-CN" altLang="en-US" sz="2000" b="1"/>
              <a:t>衣服颜色</a:t>
            </a:r>
          </a:p>
        </p:txBody>
      </p:sp>
      <p:cxnSp>
        <p:nvCxnSpPr>
          <p:cNvPr id="107535" name="直接箭头连接符 20"/>
          <p:cNvCxnSpPr>
            <a:cxnSpLocks noChangeShapeType="1"/>
            <a:stCxn id="107526" idx="4"/>
            <a:endCxn id="107533" idx="1"/>
          </p:cNvCxnSpPr>
          <p:nvPr/>
        </p:nvCxnSpPr>
        <p:spPr bwMode="auto">
          <a:xfrm>
            <a:off x="5383213" y="2625725"/>
            <a:ext cx="714375" cy="900113"/>
          </a:xfrm>
          <a:prstGeom prst="straightConnector1">
            <a:avLst/>
          </a:prstGeom>
          <a:noFill/>
          <a:ln w="28575" algn="ctr">
            <a:solidFill>
              <a:schemeClr val="tx1"/>
            </a:solidFill>
            <a:round/>
            <a:headEnd/>
            <a:tailEnd type="arrow" w="med" len="med"/>
          </a:ln>
        </p:spPr>
      </p:cxnSp>
      <p:sp>
        <p:nvSpPr>
          <p:cNvPr id="107536" name="TextBox 22"/>
          <p:cNvSpPr txBox="1">
            <a:spLocks noChangeArrowheads="1"/>
          </p:cNvSpPr>
          <p:nvPr/>
        </p:nvSpPr>
        <p:spPr bwMode="auto">
          <a:xfrm>
            <a:off x="6624638" y="4075113"/>
            <a:ext cx="1695450" cy="400110"/>
          </a:xfrm>
          <a:prstGeom prst="rect">
            <a:avLst/>
          </a:prstGeom>
          <a:noFill/>
          <a:ln w="9525">
            <a:noFill/>
            <a:miter lim="800000"/>
            <a:headEnd/>
            <a:tailEnd/>
          </a:ln>
        </p:spPr>
        <p:txBody>
          <a:bodyPr>
            <a:spAutoFit/>
          </a:bodyPr>
          <a:lstStyle/>
          <a:p>
            <a:r>
              <a:rPr lang="zh-CN" altLang="en-US" sz="2000" b="1"/>
              <a:t>素色</a:t>
            </a:r>
          </a:p>
        </p:txBody>
      </p:sp>
      <p:sp>
        <p:nvSpPr>
          <p:cNvPr id="107537" name="矩形 23"/>
          <p:cNvSpPr>
            <a:spLocks noChangeArrowheads="1"/>
          </p:cNvSpPr>
          <p:nvPr/>
        </p:nvSpPr>
        <p:spPr bwMode="auto">
          <a:xfrm>
            <a:off x="5341938" y="4789488"/>
            <a:ext cx="434975" cy="333375"/>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7538" name="直接箭头连接符 24"/>
          <p:cNvCxnSpPr>
            <a:cxnSpLocks noChangeShapeType="1"/>
            <a:endCxn id="107537" idx="0"/>
          </p:cNvCxnSpPr>
          <p:nvPr/>
        </p:nvCxnSpPr>
        <p:spPr bwMode="auto">
          <a:xfrm flipH="1">
            <a:off x="5559425" y="3932238"/>
            <a:ext cx="681038" cy="857250"/>
          </a:xfrm>
          <a:prstGeom prst="straightConnector1">
            <a:avLst/>
          </a:prstGeom>
          <a:noFill/>
          <a:ln w="28575" algn="ctr">
            <a:solidFill>
              <a:schemeClr val="tx1"/>
            </a:solidFill>
            <a:round/>
            <a:headEnd/>
            <a:tailEnd type="arrow" w="med" len="med"/>
          </a:ln>
        </p:spPr>
      </p:cxnSp>
      <p:cxnSp>
        <p:nvCxnSpPr>
          <p:cNvPr id="107539" name="直接箭头连接符 27"/>
          <p:cNvCxnSpPr>
            <a:cxnSpLocks noChangeShapeType="1"/>
          </p:cNvCxnSpPr>
          <p:nvPr/>
        </p:nvCxnSpPr>
        <p:spPr bwMode="auto">
          <a:xfrm>
            <a:off x="6240463" y="3932238"/>
            <a:ext cx="712787" cy="900112"/>
          </a:xfrm>
          <a:prstGeom prst="straightConnector1">
            <a:avLst/>
          </a:prstGeom>
          <a:noFill/>
          <a:ln w="28575" algn="ctr">
            <a:solidFill>
              <a:schemeClr val="tx1"/>
            </a:solidFill>
            <a:round/>
            <a:headEnd/>
            <a:tailEnd type="arrow" w="med" len="med"/>
          </a:ln>
        </p:spPr>
      </p:cxnSp>
      <p:sp>
        <p:nvSpPr>
          <p:cNvPr id="107540" name="TextBox 28"/>
          <p:cNvSpPr txBox="1">
            <a:spLocks noChangeArrowheads="1"/>
          </p:cNvSpPr>
          <p:nvPr/>
        </p:nvSpPr>
        <p:spPr bwMode="auto">
          <a:xfrm>
            <a:off x="5100638" y="3987800"/>
            <a:ext cx="1695450" cy="400110"/>
          </a:xfrm>
          <a:prstGeom prst="rect">
            <a:avLst/>
          </a:prstGeom>
          <a:noFill/>
          <a:ln w="9525">
            <a:noFill/>
            <a:miter lim="800000"/>
            <a:headEnd/>
            <a:tailEnd/>
          </a:ln>
        </p:spPr>
        <p:txBody>
          <a:bodyPr>
            <a:spAutoFit/>
          </a:bodyPr>
          <a:lstStyle/>
          <a:p>
            <a:r>
              <a:rPr lang="zh-CN" altLang="en-US" sz="2000" b="1"/>
              <a:t>花色</a:t>
            </a:r>
          </a:p>
        </p:txBody>
      </p:sp>
      <p:sp>
        <p:nvSpPr>
          <p:cNvPr id="107541" name="TextBox 29"/>
          <p:cNvSpPr txBox="1">
            <a:spLocks noChangeArrowheads="1"/>
          </p:cNvSpPr>
          <p:nvPr/>
        </p:nvSpPr>
        <p:spPr bwMode="auto">
          <a:xfrm>
            <a:off x="4548188" y="4727575"/>
            <a:ext cx="909637" cy="400110"/>
          </a:xfrm>
          <a:prstGeom prst="rect">
            <a:avLst/>
          </a:prstGeom>
          <a:noFill/>
          <a:ln w="9525">
            <a:noFill/>
            <a:miter lim="800000"/>
            <a:headEnd/>
            <a:tailEnd/>
          </a:ln>
        </p:spPr>
        <p:txBody>
          <a:bodyPr>
            <a:spAutoFit/>
          </a:bodyPr>
          <a:lstStyle/>
          <a:p>
            <a:r>
              <a:rPr lang="zh-CN" altLang="en-US" sz="2000" b="1"/>
              <a:t>女生</a:t>
            </a:r>
          </a:p>
        </p:txBody>
      </p:sp>
      <p:sp>
        <p:nvSpPr>
          <p:cNvPr id="107542" name="矩形 31"/>
          <p:cNvSpPr>
            <a:spLocks noChangeArrowheads="1"/>
          </p:cNvSpPr>
          <p:nvPr/>
        </p:nvSpPr>
        <p:spPr bwMode="auto">
          <a:xfrm>
            <a:off x="6734175" y="4833938"/>
            <a:ext cx="436563" cy="333375"/>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3" name="TextBox 35"/>
          <p:cNvSpPr txBox="1">
            <a:spLocks noChangeArrowheads="1"/>
          </p:cNvSpPr>
          <p:nvPr/>
        </p:nvSpPr>
        <p:spPr bwMode="auto">
          <a:xfrm>
            <a:off x="7204075" y="4772025"/>
            <a:ext cx="1228725" cy="400110"/>
          </a:xfrm>
          <a:prstGeom prst="rect">
            <a:avLst/>
          </a:prstGeom>
          <a:noFill/>
          <a:ln w="9525">
            <a:noFill/>
            <a:miter lim="800000"/>
            <a:headEnd/>
            <a:tailEnd/>
          </a:ln>
        </p:spPr>
        <p:txBody>
          <a:bodyPr>
            <a:spAutoFit/>
          </a:bodyPr>
          <a:lstStyle/>
          <a:p>
            <a:r>
              <a:rPr lang="zh-CN" altLang="en-US" sz="2000" b="1"/>
              <a:t>男生</a:t>
            </a:r>
          </a:p>
        </p:txBody>
      </p:sp>
      <p:sp>
        <p:nvSpPr>
          <p:cNvPr id="107544" name="TextBox 38"/>
          <p:cNvSpPr txBox="1">
            <a:spLocks noChangeArrowheads="1"/>
          </p:cNvSpPr>
          <p:nvPr/>
        </p:nvSpPr>
        <p:spPr bwMode="auto">
          <a:xfrm>
            <a:off x="4302125" y="1433513"/>
            <a:ext cx="1695450" cy="400110"/>
          </a:xfrm>
          <a:prstGeom prst="rect">
            <a:avLst/>
          </a:prstGeom>
          <a:noFill/>
          <a:ln w="9525">
            <a:noFill/>
            <a:miter lim="800000"/>
            <a:headEnd/>
            <a:tailEnd/>
          </a:ln>
        </p:spPr>
        <p:txBody>
          <a:bodyPr>
            <a:spAutoFit/>
          </a:bodyPr>
          <a:lstStyle/>
          <a:p>
            <a:r>
              <a:rPr lang="en-US" altLang="zh-CN" sz="2000" b="1"/>
              <a:t>no</a:t>
            </a:r>
            <a:endParaRPr lang="zh-CN" altLang="en-US" sz="2000" b="1"/>
          </a:p>
        </p:txBody>
      </p:sp>
      <p:sp>
        <p:nvSpPr>
          <p:cNvPr id="107545" name="矩形 42"/>
          <p:cNvSpPr>
            <a:spLocks noChangeArrowheads="1"/>
          </p:cNvSpPr>
          <p:nvPr/>
        </p:nvSpPr>
        <p:spPr bwMode="auto">
          <a:xfrm>
            <a:off x="2119313" y="2466975"/>
            <a:ext cx="434975" cy="334963"/>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6" name="矩形 60"/>
          <p:cNvSpPr>
            <a:spLocks noChangeArrowheads="1"/>
          </p:cNvSpPr>
          <p:nvPr/>
        </p:nvSpPr>
        <p:spPr bwMode="auto">
          <a:xfrm>
            <a:off x="4368800" y="3395663"/>
            <a:ext cx="434975" cy="334962"/>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7" name="TextBox 61"/>
          <p:cNvSpPr txBox="1">
            <a:spLocks noChangeArrowheads="1"/>
          </p:cNvSpPr>
          <p:nvPr/>
        </p:nvSpPr>
        <p:spPr bwMode="auto">
          <a:xfrm>
            <a:off x="3575050" y="3319463"/>
            <a:ext cx="909638" cy="400110"/>
          </a:xfrm>
          <a:prstGeom prst="rect">
            <a:avLst/>
          </a:prstGeom>
          <a:noFill/>
          <a:ln w="9525">
            <a:noFill/>
            <a:miter lim="800000"/>
            <a:headEnd/>
            <a:tailEnd/>
          </a:ln>
        </p:spPr>
        <p:txBody>
          <a:bodyPr>
            <a:spAutoFit/>
          </a:bodyPr>
          <a:lstStyle/>
          <a:p>
            <a:r>
              <a:rPr lang="zh-CN" altLang="en-US" sz="2000" b="1"/>
              <a:t>女生</a:t>
            </a:r>
          </a:p>
        </p:txBody>
      </p:sp>
      <p:cxnSp>
        <p:nvCxnSpPr>
          <p:cNvPr id="107548" name="直接箭头连接符 63"/>
          <p:cNvCxnSpPr>
            <a:cxnSpLocks noChangeShapeType="1"/>
            <a:stCxn id="107526" idx="4"/>
            <a:endCxn id="107546" idx="0"/>
          </p:cNvCxnSpPr>
          <p:nvPr/>
        </p:nvCxnSpPr>
        <p:spPr bwMode="auto">
          <a:xfrm flipH="1">
            <a:off x="4586288" y="2625725"/>
            <a:ext cx="796925" cy="769938"/>
          </a:xfrm>
          <a:prstGeom prst="straightConnector1">
            <a:avLst/>
          </a:prstGeom>
          <a:noFill/>
          <a:ln w="28575" algn="ctr">
            <a:solidFill>
              <a:schemeClr val="tx1"/>
            </a:solidFill>
            <a:round/>
            <a:headEnd/>
            <a:tailEnd type="arrow" w="med" len="med"/>
          </a:ln>
        </p:spPr>
      </p:cxnSp>
      <p:sp>
        <p:nvSpPr>
          <p:cNvPr id="107549" name="TextBox 64"/>
          <p:cNvSpPr txBox="1">
            <a:spLocks noChangeArrowheads="1"/>
          </p:cNvSpPr>
          <p:nvPr/>
        </p:nvSpPr>
        <p:spPr bwMode="auto">
          <a:xfrm>
            <a:off x="4403725" y="2638425"/>
            <a:ext cx="1695450" cy="400110"/>
          </a:xfrm>
          <a:prstGeom prst="rect">
            <a:avLst/>
          </a:prstGeom>
          <a:noFill/>
          <a:ln w="9525">
            <a:noFill/>
            <a:miter lim="800000"/>
            <a:headEnd/>
            <a:tailEnd/>
          </a:ln>
        </p:spPr>
        <p:txBody>
          <a:bodyPr>
            <a:spAutoFit/>
          </a:bodyPr>
          <a:lstStyle/>
          <a:p>
            <a:r>
              <a:rPr lang="en-US" altLang="zh-CN" sz="2000" b="1"/>
              <a:t>yes</a:t>
            </a:r>
            <a:endParaRPr lang="zh-CN" altLang="en-US" sz="2000" b="1"/>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2"/>
          </p:nvPr>
        </p:nvSpPr>
        <p:spPr>
          <a:noFill/>
        </p:spPr>
        <p:txBody>
          <a:bodyPr/>
          <a:lstStyle/>
          <a:p>
            <a:fld id="{4B04B2A6-9F8F-4481-8956-BEDAD428E0D6}" type="slidenum">
              <a:rPr lang="en-US" altLang="zh-CN" smtClean="0">
                <a:ea typeface="黑体" pitchFamily="49" charset="-122"/>
              </a:rPr>
              <a:pPr/>
              <a:t>96</a:t>
            </a:fld>
            <a:endParaRPr lang="en-US" altLang="zh-CN" smtClean="0">
              <a:ea typeface="黑体" pitchFamily="49" charset="-122"/>
            </a:endParaRPr>
          </a:p>
        </p:txBody>
      </p:sp>
      <p:sp>
        <p:nvSpPr>
          <p:cNvPr id="108547" name="灯片编号占位符 3"/>
          <p:cNvSpPr txBox="1">
            <a:spLocks/>
          </p:cNvSpPr>
          <p:nvPr/>
        </p:nvSpPr>
        <p:spPr bwMode="auto">
          <a:xfrm>
            <a:off x="7916863" y="6073775"/>
            <a:ext cx="1905000" cy="457200"/>
          </a:xfrm>
          <a:prstGeom prst="rect">
            <a:avLst/>
          </a:prstGeom>
          <a:noFill/>
          <a:ln w="9525">
            <a:noFill/>
            <a:miter lim="800000"/>
            <a:headEnd/>
            <a:tailEnd/>
          </a:ln>
        </p:spPr>
        <p:txBody>
          <a:bodyPr lIns="92075" tIns="46038" rIns="92075" bIns="46038" anchor="ctr"/>
          <a:lstStyle/>
          <a:p>
            <a:pPr algn="r"/>
            <a:fld id="{ADC283FF-B84B-434D-95EF-B321842869C2}" type="slidenum">
              <a:rPr kumimoji="0" lang="en-US" altLang="zh-CN" sz="1400"/>
              <a:pPr algn="r"/>
              <a:t>96</a:t>
            </a:fld>
            <a:endParaRPr kumimoji="0" lang="en-US" altLang="zh-CN" sz="1400"/>
          </a:p>
        </p:txBody>
      </p:sp>
      <p:sp>
        <p:nvSpPr>
          <p:cNvPr id="108548" name="椭圆 5"/>
          <p:cNvSpPr>
            <a:spLocks noChangeArrowheads="1"/>
          </p:cNvSpPr>
          <p:nvPr/>
        </p:nvSpPr>
        <p:spPr bwMode="auto">
          <a:xfrm>
            <a:off x="3370263" y="9842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8549" name="TextBox 6"/>
          <p:cNvSpPr txBox="1">
            <a:spLocks noChangeArrowheads="1"/>
          </p:cNvSpPr>
          <p:nvPr/>
        </p:nvSpPr>
        <p:spPr bwMode="auto">
          <a:xfrm>
            <a:off x="3895725" y="874713"/>
            <a:ext cx="1695450" cy="400110"/>
          </a:xfrm>
          <a:prstGeom prst="rect">
            <a:avLst/>
          </a:prstGeom>
          <a:noFill/>
          <a:ln w="9525">
            <a:noFill/>
            <a:miter lim="800000"/>
            <a:headEnd/>
            <a:tailEnd/>
          </a:ln>
        </p:spPr>
        <p:txBody>
          <a:bodyPr>
            <a:spAutoFit/>
          </a:bodyPr>
          <a:lstStyle/>
          <a:p>
            <a:r>
              <a:rPr lang="zh-CN" altLang="en-US" sz="2000" b="1"/>
              <a:t>身高？</a:t>
            </a:r>
          </a:p>
        </p:txBody>
      </p:sp>
      <p:sp>
        <p:nvSpPr>
          <p:cNvPr id="108550" name="椭圆 7"/>
          <p:cNvSpPr>
            <a:spLocks noChangeArrowheads="1"/>
          </p:cNvSpPr>
          <p:nvPr/>
        </p:nvSpPr>
        <p:spPr bwMode="auto">
          <a:xfrm>
            <a:off x="5192713" y="2244725"/>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51" name="直接箭头连接符 8"/>
          <p:cNvCxnSpPr>
            <a:cxnSpLocks noChangeShapeType="1"/>
            <a:stCxn id="108548" idx="4"/>
            <a:endCxn id="108550" idx="1"/>
          </p:cNvCxnSpPr>
          <p:nvPr/>
        </p:nvCxnSpPr>
        <p:spPr bwMode="auto">
          <a:xfrm>
            <a:off x="3560763" y="1365250"/>
            <a:ext cx="1689100" cy="935038"/>
          </a:xfrm>
          <a:prstGeom prst="straightConnector1">
            <a:avLst/>
          </a:prstGeom>
          <a:noFill/>
          <a:ln w="28575" algn="ctr">
            <a:solidFill>
              <a:schemeClr val="tx1"/>
            </a:solidFill>
            <a:round/>
            <a:headEnd/>
            <a:tailEnd type="arrow" w="med" len="med"/>
          </a:ln>
        </p:spPr>
      </p:cxnSp>
      <p:sp>
        <p:nvSpPr>
          <p:cNvPr id="108552" name="TextBox 10"/>
          <p:cNvSpPr txBox="1">
            <a:spLocks noChangeArrowheads="1"/>
          </p:cNvSpPr>
          <p:nvPr/>
        </p:nvSpPr>
        <p:spPr bwMode="auto">
          <a:xfrm>
            <a:off x="5707063" y="2187575"/>
            <a:ext cx="1695450" cy="400110"/>
          </a:xfrm>
          <a:prstGeom prst="rect">
            <a:avLst/>
          </a:prstGeom>
          <a:noFill/>
          <a:ln w="9525">
            <a:noFill/>
            <a:miter lim="800000"/>
            <a:headEnd/>
            <a:tailEnd/>
          </a:ln>
        </p:spPr>
        <p:txBody>
          <a:bodyPr>
            <a:spAutoFit/>
          </a:bodyPr>
          <a:lstStyle/>
          <a:p>
            <a:r>
              <a:rPr lang="zh-CN" altLang="en-US" sz="2000" b="1"/>
              <a:t>体重？</a:t>
            </a:r>
          </a:p>
        </p:txBody>
      </p:sp>
      <p:cxnSp>
        <p:nvCxnSpPr>
          <p:cNvPr id="108553" name="直接箭头连接符 12"/>
          <p:cNvCxnSpPr>
            <a:cxnSpLocks noChangeShapeType="1"/>
            <a:stCxn id="108548" idx="4"/>
          </p:cNvCxnSpPr>
          <p:nvPr/>
        </p:nvCxnSpPr>
        <p:spPr bwMode="auto">
          <a:xfrm flipH="1">
            <a:off x="2273300" y="1365250"/>
            <a:ext cx="1287463" cy="1096963"/>
          </a:xfrm>
          <a:prstGeom prst="straightConnector1">
            <a:avLst/>
          </a:prstGeom>
          <a:noFill/>
          <a:ln w="28575" algn="ctr">
            <a:solidFill>
              <a:schemeClr val="tx1"/>
            </a:solidFill>
            <a:round/>
            <a:headEnd/>
            <a:tailEnd type="arrow" w="med" len="med"/>
          </a:ln>
        </p:spPr>
      </p:cxnSp>
      <p:sp>
        <p:nvSpPr>
          <p:cNvPr id="108554" name="TextBox 13"/>
          <p:cNvSpPr txBox="1">
            <a:spLocks noChangeArrowheads="1"/>
          </p:cNvSpPr>
          <p:nvPr/>
        </p:nvSpPr>
        <p:spPr bwMode="auto">
          <a:xfrm>
            <a:off x="2357438" y="1520825"/>
            <a:ext cx="1695450" cy="400110"/>
          </a:xfrm>
          <a:prstGeom prst="rect">
            <a:avLst/>
          </a:prstGeom>
          <a:noFill/>
          <a:ln w="9525">
            <a:noFill/>
            <a:miter lim="800000"/>
            <a:headEnd/>
            <a:tailEnd/>
          </a:ln>
        </p:spPr>
        <p:txBody>
          <a:bodyPr>
            <a:spAutoFit/>
          </a:bodyPr>
          <a:lstStyle/>
          <a:p>
            <a:r>
              <a:rPr lang="zh-CN" altLang="en-US" sz="2000" b="1" dirty="0"/>
              <a:t>高</a:t>
            </a:r>
          </a:p>
        </p:txBody>
      </p:sp>
      <p:sp>
        <p:nvSpPr>
          <p:cNvPr id="108555" name="TextBox 16"/>
          <p:cNvSpPr txBox="1">
            <a:spLocks noChangeArrowheads="1"/>
          </p:cNvSpPr>
          <p:nvPr/>
        </p:nvSpPr>
        <p:spPr bwMode="auto">
          <a:xfrm>
            <a:off x="658813" y="4030663"/>
            <a:ext cx="1968500" cy="2616101"/>
          </a:xfrm>
          <a:prstGeom prst="rect">
            <a:avLst/>
          </a:prstGeom>
          <a:noFill/>
          <a:ln w="9525">
            <a:noFill/>
            <a:miter lim="800000"/>
            <a:headEnd/>
            <a:tailEnd/>
          </a:ln>
        </p:spPr>
        <p:txBody>
          <a:bodyPr>
            <a:spAutoFit/>
          </a:bodyPr>
          <a:lstStyle/>
          <a:p>
            <a:r>
              <a:rPr lang="zh-CN" altLang="en-US" sz="2400" b="1" dirty="0"/>
              <a:t>可用的特征：</a:t>
            </a:r>
            <a:endParaRPr lang="en-US" altLang="zh-CN" sz="2400" b="1" dirty="0"/>
          </a:p>
          <a:p>
            <a:pPr lvl="1"/>
            <a:r>
              <a:rPr lang="zh-CN" altLang="en-US" sz="2400" b="1" dirty="0"/>
              <a:t>身高</a:t>
            </a:r>
            <a:endParaRPr lang="en-US" altLang="zh-CN" sz="2400" b="1" dirty="0"/>
          </a:p>
          <a:p>
            <a:pPr lvl="1"/>
            <a:r>
              <a:rPr lang="zh-CN" altLang="en-US" sz="2400" b="1" dirty="0"/>
              <a:t>体重</a:t>
            </a:r>
            <a:endParaRPr lang="en-US" altLang="zh-CN" sz="2400" b="1" dirty="0"/>
          </a:p>
          <a:p>
            <a:pPr lvl="1"/>
            <a:r>
              <a:rPr lang="zh-CN" altLang="en-US" sz="2400" b="1" dirty="0"/>
              <a:t>鞋的式样</a:t>
            </a:r>
            <a:endParaRPr lang="en-US" altLang="zh-CN" sz="2400" b="1" dirty="0"/>
          </a:p>
          <a:p>
            <a:pPr lvl="1"/>
            <a:r>
              <a:rPr lang="zh-CN" altLang="en-US" sz="2400" b="1" dirty="0"/>
              <a:t>头发长度</a:t>
            </a:r>
            <a:endParaRPr lang="en-US" altLang="zh-CN" sz="2400" b="1" dirty="0"/>
          </a:p>
          <a:p>
            <a:pPr lvl="1"/>
            <a:r>
              <a:rPr lang="zh-CN" altLang="en-US" sz="2400" b="1" dirty="0"/>
              <a:t>衣服颜色</a:t>
            </a:r>
            <a:endParaRPr lang="en-US" altLang="zh-CN" sz="2400" b="1" dirty="0"/>
          </a:p>
          <a:p>
            <a:pPr lvl="1"/>
            <a:r>
              <a:rPr lang="en-US" altLang="zh-CN" sz="2000" b="1" dirty="0"/>
              <a:t>……</a:t>
            </a:r>
            <a:endParaRPr lang="zh-CN" altLang="en-US" sz="2000" b="1" dirty="0"/>
          </a:p>
        </p:txBody>
      </p:sp>
      <p:sp>
        <p:nvSpPr>
          <p:cNvPr id="108556" name="椭圆 18"/>
          <p:cNvSpPr>
            <a:spLocks noChangeArrowheads="1"/>
          </p:cNvSpPr>
          <p:nvPr/>
        </p:nvSpPr>
        <p:spPr bwMode="auto">
          <a:xfrm>
            <a:off x="6043613" y="3467100"/>
            <a:ext cx="363537" cy="404813"/>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8557" name="TextBox 19"/>
          <p:cNvSpPr txBox="1">
            <a:spLocks noChangeArrowheads="1"/>
          </p:cNvSpPr>
          <p:nvPr/>
        </p:nvSpPr>
        <p:spPr bwMode="auto">
          <a:xfrm>
            <a:off x="6589713" y="3402013"/>
            <a:ext cx="1616075" cy="400110"/>
          </a:xfrm>
          <a:prstGeom prst="rect">
            <a:avLst/>
          </a:prstGeom>
          <a:noFill/>
          <a:ln w="9525">
            <a:noFill/>
            <a:miter lim="800000"/>
            <a:headEnd/>
            <a:tailEnd/>
          </a:ln>
        </p:spPr>
        <p:txBody>
          <a:bodyPr>
            <a:spAutoFit/>
          </a:bodyPr>
          <a:lstStyle/>
          <a:p>
            <a:r>
              <a:rPr lang="zh-CN" altLang="en-US" sz="2000" b="1"/>
              <a:t>衣服颜色？</a:t>
            </a:r>
          </a:p>
        </p:txBody>
      </p:sp>
      <p:cxnSp>
        <p:nvCxnSpPr>
          <p:cNvPr id="108558" name="直接箭头连接符 20"/>
          <p:cNvCxnSpPr>
            <a:cxnSpLocks noChangeShapeType="1"/>
            <a:stCxn id="108550" idx="4"/>
            <a:endCxn id="108556" idx="1"/>
          </p:cNvCxnSpPr>
          <p:nvPr/>
        </p:nvCxnSpPr>
        <p:spPr bwMode="auto">
          <a:xfrm>
            <a:off x="5383213" y="2625725"/>
            <a:ext cx="714375" cy="900113"/>
          </a:xfrm>
          <a:prstGeom prst="straightConnector1">
            <a:avLst/>
          </a:prstGeom>
          <a:noFill/>
          <a:ln w="28575" algn="ctr">
            <a:solidFill>
              <a:schemeClr val="tx1"/>
            </a:solidFill>
            <a:round/>
            <a:headEnd/>
            <a:tailEnd type="arrow" w="med" len="med"/>
          </a:ln>
        </p:spPr>
      </p:cxnSp>
      <p:cxnSp>
        <p:nvCxnSpPr>
          <p:cNvPr id="108559" name="直接箭头连接符 24"/>
          <p:cNvCxnSpPr>
            <a:cxnSpLocks noChangeShapeType="1"/>
            <a:stCxn id="108556" idx="4"/>
          </p:cNvCxnSpPr>
          <p:nvPr/>
        </p:nvCxnSpPr>
        <p:spPr bwMode="auto">
          <a:xfrm flipH="1">
            <a:off x="5559425" y="3871913"/>
            <a:ext cx="666750" cy="1614487"/>
          </a:xfrm>
          <a:prstGeom prst="straightConnector1">
            <a:avLst/>
          </a:prstGeom>
          <a:noFill/>
          <a:ln w="28575" algn="ctr">
            <a:solidFill>
              <a:schemeClr val="tx1"/>
            </a:solidFill>
            <a:round/>
            <a:headEnd/>
            <a:tailEnd type="arrow" w="med" len="med"/>
          </a:ln>
        </p:spPr>
      </p:cxnSp>
      <p:cxnSp>
        <p:nvCxnSpPr>
          <p:cNvPr id="108560" name="直接箭头连接符 27"/>
          <p:cNvCxnSpPr>
            <a:cxnSpLocks noChangeShapeType="1"/>
          </p:cNvCxnSpPr>
          <p:nvPr/>
        </p:nvCxnSpPr>
        <p:spPr bwMode="auto">
          <a:xfrm>
            <a:off x="6240463" y="3932238"/>
            <a:ext cx="712787" cy="1598612"/>
          </a:xfrm>
          <a:prstGeom prst="straightConnector1">
            <a:avLst/>
          </a:prstGeom>
          <a:noFill/>
          <a:ln w="28575" algn="ctr">
            <a:solidFill>
              <a:schemeClr val="tx1"/>
            </a:solidFill>
            <a:round/>
            <a:headEnd/>
            <a:tailEnd type="arrow" w="med" len="med"/>
          </a:ln>
        </p:spPr>
      </p:cxnSp>
      <p:sp>
        <p:nvSpPr>
          <p:cNvPr id="108561" name="TextBox 38"/>
          <p:cNvSpPr txBox="1">
            <a:spLocks noChangeArrowheads="1"/>
          </p:cNvSpPr>
          <p:nvPr/>
        </p:nvSpPr>
        <p:spPr bwMode="auto">
          <a:xfrm>
            <a:off x="4302125" y="1433513"/>
            <a:ext cx="1695450" cy="400110"/>
          </a:xfrm>
          <a:prstGeom prst="rect">
            <a:avLst/>
          </a:prstGeom>
          <a:noFill/>
          <a:ln w="9525">
            <a:noFill/>
            <a:miter lim="800000"/>
            <a:headEnd/>
            <a:tailEnd/>
          </a:ln>
        </p:spPr>
        <p:txBody>
          <a:bodyPr>
            <a:spAutoFit/>
          </a:bodyPr>
          <a:lstStyle/>
          <a:p>
            <a:r>
              <a:rPr lang="zh-CN" altLang="en-US" sz="2000" b="1"/>
              <a:t>矮</a:t>
            </a:r>
          </a:p>
        </p:txBody>
      </p:sp>
      <p:cxnSp>
        <p:nvCxnSpPr>
          <p:cNvPr id="108562" name="直接箭头连接符 63"/>
          <p:cNvCxnSpPr>
            <a:cxnSpLocks noChangeShapeType="1"/>
            <a:stCxn id="108550" idx="4"/>
          </p:cNvCxnSpPr>
          <p:nvPr/>
        </p:nvCxnSpPr>
        <p:spPr bwMode="auto">
          <a:xfrm flipH="1">
            <a:off x="4586288" y="2625725"/>
            <a:ext cx="796925" cy="769938"/>
          </a:xfrm>
          <a:prstGeom prst="straightConnector1">
            <a:avLst/>
          </a:prstGeom>
          <a:noFill/>
          <a:ln w="28575" algn="ctr">
            <a:solidFill>
              <a:schemeClr val="tx1"/>
            </a:solidFill>
            <a:round/>
            <a:headEnd/>
            <a:tailEnd type="arrow" w="med" len="med"/>
          </a:ln>
        </p:spPr>
      </p:cxnSp>
      <p:sp>
        <p:nvSpPr>
          <p:cNvPr id="108563" name="TextBox 64"/>
          <p:cNvSpPr txBox="1">
            <a:spLocks noChangeArrowheads="1"/>
          </p:cNvSpPr>
          <p:nvPr/>
        </p:nvSpPr>
        <p:spPr bwMode="auto">
          <a:xfrm>
            <a:off x="4403725" y="2638425"/>
            <a:ext cx="574675" cy="400110"/>
          </a:xfrm>
          <a:prstGeom prst="rect">
            <a:avLst/>
          </a:prstGeom>
          <a:noFill/>
          <a:ln w="9525">
            <a:noFill/>
            <a:miter lim="800000"/>
            <a:headEnd/>
            <a:tailEnd/>
          </a:ln>
        </p:spPr>
        <p:txBody>
          <a:bodyPr>
            <a:spAutoFit/>
          </a:bodyPr>
          <a:lstStyle/>
          <a:p>
            <a:r>
              <a:rPr lang="zh-CN" altLang="en-US" sz="2000" b="1"/>
              <a:t>重</a:t>
            </a:r>
          </a:p>
        </p:txBody>
      </p:sp>
      <p:sp>
        <p:nvSpPr>
          <p:cNvPr id="108564" name="椭圆 7"/>
          <p:cNvSpPr>
            <a:spLocks noChangeArrowheads="1"/>
          </p:cNvSpPr>
          <p:nvPr/>
        </p:nvSpPr>
        <p:spPr bwMode="auto">
          <a:xfrm>
            <a:off x="2108200" y="24701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65" name="直接箭头连接符 24"/>
          <p:cNvCxnSpPr>
            <a:cxnSpLocks noChangeShapeType="1"/>
          </p:cNvCxnSpPr>
          <p:nvPr/>
        </p:nvCxnSpPr>
        <p:spPr bwMode="auto">
          <a:xfrm flipH="1">
            <a:off x="1619250" y="2879725"/>
            <a:ext cx="681038" cy="857250"/>
          </a:xfrm>
          <a:prstGeom prst="straightConnector1">
            <a:avLst/>
          </a:prstGeom>
          <a:noFill/>
          <a:ln w="28575" algn="ctr">
            <a:solidFill>
              <a:schemeClr val="tx1"/>
            </a:solidFill>
            <a:round/>
            <a:headEnd/>
            <a:tailEnd type="arrow" w="med" len="med"/>
          </a:ln>
        </p:spPr>
      </p:cxnSp>
      <p:cxnSp>
        <p:nvCxnSpPr>
          <p:cNvPr id="108566" name="直接箭头连接符 27"/>
          <p:cNvCxnSpPr>
            <a:cxnSpLocks noChangeShapeType="1"/>
          </p:cNvCxnSpPr>
          <p:nvPr/>
        </p:nvCxnSpPr>
        <p:spPr bwMode="auto">
          <a:xfrm>
            <a:off x="2300288" y="2879725"/>
            <a:ext cx="712787" cy="900113"/>
          </a:xfrm>
          <a:prstGeom prst="straightConnector1">
            <a:avLst/>
          </a:prstGeom>
          <a:noFill/>
          <a:ln w="28575" algn="ctr">
            <a:solidFill>
              <a:schemeClr val="tx1"/>
            </a:solidFill>
            <a:round/>
            <a:headEnd/>
            <a:tailEnd type="arrow" w="med" len="med"/>
          </a:ln>
        </p:spPr>
      </p:cxnSp>
      <p:sp>
        <p:nvSpPr>
          <p:cNvPr id="108567" name="TextBox 64"/>
          <p:cNvSpPr txBox="1">
            <a:spLocks noChangeArrowheads="1"/>
          </p:cNvSpPr>
          <p:nvPr/>
        </p:nvSpPr>
        <p:spPr bwMode="auto">
          <a:xfrm>
            <a:off x="5913438" y="2697163"/>
            <a:ext cx="574675" cy="400110"/>
          </a:xfrm>
          <a:prstGeom prst="rect">
            <a:avLst/>
          </a:prstGeom>
          <a:noFill/>
          <a:ln w="9525">
            <a:noFill/>
            <a:miter lim="800000"/>
            <a:headEnd/>
            <a:tailEnd/>
          </a:ln>
        </p:spPr>
        <p:txBody>
          <a:bodyPr>
            <a:spAutoFit/>
          </a:bodyPr>
          <a:lstStyle/>
          <a:p>
            <a:r>
              <a:rPr lang="zh-CN" altLang="en-US" sz="2000" b="1"/>
              <a:t>轻</a:t>
            </a:r>
          </a:p>
        </p:txBody>
      </p:sp>
      <p:sp>
        <p:nvSpPr>
          <p:cNvPr id="108568" name="椭圆 7"/>
          <p:cNvSpPr>
            <a:spLocks noChangeArrowheads="1"/>
          </p:cNvSpPr>
          <p:nvPr/>
        </p:nvSpPr>
        <p:spPr bwMode="auto">
          <a:xfrm>
            <a:off x="4402138" y="3398838"/>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69" name="直接箭头连接符 24"/>
          <p:cNvCxnSpPr>
            <a:cxnSpLocks noChangeShapeType="1"/>
          </p:cNvCxnSpPr>
          <p:nvPr/>
        </p:nvCxnSpPr>
        <p:spPr bwMode="auto">
          <a:xfrm flipH="1">
            <a:off x="3911600" y="3808413"/>
            <a:ext cx="681038" cy="857250"/>
          </a:xfrm>
          <a:prstGeom prst="straightConnector1">
            <a:avLst/>
          </a:prstGeom>
          <a:noFill/>
          <a:ln w="28575" algn="ctr">
            <a:solidFill>
              <a:schemeClr val="tx1"/>
            </a:solidFill>
            <a:round/>
            <a:headEnd/>
            <a:tailEnd type="arrow" w="med" len="med"/>
          </a:ln>
        </p:spPr>
      </p:cxnSp>
      <p:cxnSp>
        <p:nvCxnSpPr>
          <p:cNvPr id="108570" name="直接箭头连接符 27"/>
          <p:cNvCxnSpPr>
            <a:cxnSpLocks noChangeShapeType="1"/>
          </p:cNvCxnSpPr>
          <p:nvPr/>
        </p:nvCxnSpPr>
        <p:spPr bwMode="auto">
          <a:xfrm>
            <a:off x="4592638" y="3808413"/>
            <a:ext cx="712787" cy="900112"/>
          </a:xfrm>
          <a:prstGeom prst="straightConnector1">
            <a:avLst/>
          </a:prstGeom>
          <a:noFill/>
          <a:ln w="2857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决策树学习</a:t>
            </a:r>
            <a:endParaRPr lang="zh-CN" altLang="en-US" dirty="0"/>
          </a:p>
        </p:txBody>
      </p:sp>
      <p:sp>
        <p:nvSpPr>
          <p:cNvPr id="59396" name="内容占位符 2"/>
          <p:cNvSpPr>
            <a:spLocks noGrp="1"/>
          </p:cNvSpPr>
          <p:nvPr>
            <p:ph idx="1"/>
          </p:nvPr>
        </p:nvSpPr>
        <p:spPr>
          <a:xfrm>
            <a:off x="685800" y="4325938"/>
            <a:ext cx="7772400" cy="1770062"/>
          </a:xfrm>
        </p:spPr>
        <p:txBody>
          <a:bodyPr>
            <a:normAutofit/>
          </a:bodyPr>
          <a:lstStyle/>
          <a:p>
            <a:r>
              <a:rPr lang="zh-CN" altLang="en-US" sz="3200" b="1" dirty="0" smtClean="0"/>
              <a:t>决策树学习就是从训练集中归纳出一组分类规则，得到一个与训练集矛盾较小的决策树</a:t>
            </a:r>
          </a:p>
        </p:txBody>
      </p:sp>
      <p:sp>
        <p:nvSpPr>
          <p:cNvPr id="59397" name="灯片编号占位符 3"/>
          <p:cNvSpPr>
            <a:spLocks noGrp="1"/>
          </p:cNvSpPr>
          <p:nvPr>
            <p:ph type="sldNum" sz="quarter" idx="12"/>
          </p:nvPr>
        </p:nvSpPr>
        <p:spPr>
          <a:noFill/>
        </p:spPr>
        <p:txBody>
          <a:bodyPr/>
          <a:lstStyle/>
          <a:p>
            <a:fld id="{4E7C28B4-5570-4B56-9B93-CDB7E17D69B8}" type="slidenum">
              <a:rPr lang="en-US" altLang="zh-CN" smtClean="0">
                <a:ea typeface="黑体" pitchFamily="49" charset="-122"/>
              </a:rPr>
              <a:pPr/>
              <a:t>97</a:t>
            </a:fld>
            <a:endParaRPr lang="en-US" altLang="zh-CN" smtClean="0">
              <a:ea typeface="黑体" pitchFamily="49" charset="-122"/>
            </a:endParaRPr>
          </a:p>
        </p:txBody>
      </p:sp>
      <p:graphicFrame>
        <p:nvGraphicFramePr>
          <p:cNvPr id="59394" name="Object 1" descr="羊皮纸"/>
          <p:cNvGraphicFramePr>
            <a:graphicFrameLocks noChangeAspect="1"/>
          </p:cNvGraphicFramePr>
          <p:nvPr/>
        </p:nvGraphicFramePr>
        <p:xfrm>
          <a:off x="1103313" y="1766888"/>
          <a:ext cx="7188200" cy="2311400"/>
        </p:xfrm>
        <a:graphic>
          <a:graphicData uri="http://schemas.openxmlformats.org/presentationml/2006/ole">
            <p:oleObj spid="_x0000_s437250" name="公式" r:id="rId4" imgW="3136680" imgH="965160" progId="Equation.3">
              <p:embed/>
            </p:oleObj>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9571" name="内容占位符 2"/>
          <p:cNvSpPr>
            <a:spLocks noGrp="1"/>
          </p:cNvSpPr>
          <p:nvPr>
            <p:ph idx="1"/>
          </p:nvPr>
        </p:nvSpPr>
        <p:spPr/>
        <p:txBody>
          <a:bodyPr>
            <a:normAutofit/>
          </a:bodyPr>
          <a:lstStyle/>
          <a:p>
            <a:r>
              <a:rPr lang="zh-CN" altLang="en-US" sz="3200" b="1" dirty="0" smtClean="0"/>
              <a:t>对于给定的训练集，可以构造出多个决策树，一般以损失函数最小化作为优化目标</a:t>
            </a:r>
            <a:endParaRPr lang="en-US" altLang="zh-CN" sz="3200" b="1" dirty="0" smtClean="0"/>
          </a:p>
          <a:p>
            <a:r>
              <a:rPr lang="zh-CN" altLang="en-US" sz="3200" b="1" dirty="0" smtClean="0"/>
              <a:t>从所有决策树中选取最优决策树是一个</a:t>
            </a:r>
            <a:r>
              <a:rPr lang="en-US" altLang="zh-CN" sz="3200" b="1" dirty="0" smtClean="0"/>
              <a:t>NPC</a:t>
            </a:r>
            <a:r>
              <a:rPr lang="zh-CN" altLang="en-US" sz="3200" b="1" dirty="0" smtClean="0"/>
              <a:t>问题，所以一般采用启发式方法，得到一个近似解</a:t>
            </a:r>
          </a:p>
        </p:txBody>
      </p:sp>
      <p:sp>
        <p:nvSpPr>
          <p:cNvPr id="109572" name="灯片编号占位符 3"/>
          <p:cNvSpPr>
            <a:spLocks noGrp="1"/>
          </p:cNvSpPr>
          <p:nvPr>
            <p:ph type="sldNum" sz="quarter" idx="12"/>
          </p:nvPr>
        </p:nvSpPr>
        <p:spPr>
          <a:noFill/>
        </p:spPr>
        <p:txBody>
          <a:bodyPr/>
          <a:lstStyle/>
          <a:p>
            <a:fld id="{9C7F1B9E-B2BA-43B7-946D-43BBFD68D286}" type="slidenum">
              <a:rPr lang="en-US" altLang="zh-CN" smtClean="0">
                <a:ea typeface="黑体" pitchFamily="49" charset="-122"/>
              </a:rPr>
              <a:pPr/>
              <a:t>98</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0595" name="内容占位符 2"/>
          <p:cNvSpPr>
            <a:spLocks noGrp="1"/>
          </p:cNvSpPr>
          <p:nvPr>
            <p:ph idx="1"/>
          </p:nvPr>
        </p:nvSpPr>
        <p:spPr/>
        <p:txBody>
          <a:bodyPr>
            <a:normAutofit/>
          </a:bodyPr>
          <a:lstStyle/>
          <a:p>
            <a:r>
              <a:rPr lang="zh-CN" altLang="en-US" sz="3200" b="1" dirty="0" smtClean="0"/>
              <a:t>决策树学习包括</a:t>
            </a:r>
            <a:endParaRPr lang="en-US" altLang="zh-CN" sz="3200" b="1" dirty="0" smtClean="0"/>
          </a:p>
          <a:p>
            <a:endParaRPr lang="en-US" altLang="zh-CN" sz="2800" b="1" dirty="0" smtClean="0"/>
          </a:p>
          <a:p>
            <a:pPr lvl="1"/>
            <a:r>
              <a:rPr lang="zh-CN" altLang="en-US" sz="2800" b="1" dirty="0" smtClean="0"/>
              <a:t>特征选择</a:t>
            </a:r>
            <a:endParaRPr lang="en-US" altLang="zh-CN" sz="2800" b="1" dirty="0" smtClean="0"/>
          </a:p>
          <a:p>
            <a:pPr lvl="1"/>
            <a:r>
              <a:rPr lang="zh-CN" altLang="en-US" sz="2800" b="1" dirty="0" smtClean="0"/>
              <a:t>决策树生成</a:t>
            </a:r>
            <a:endParaRPr lang="en-US" altLang="zh-CN" sz="2800" b="1" dirty="0" smtClean="0"/>
          </a:p>
          <a:p>
            <a:pPr lvl="1"/>
            <a:r>
              <a:rPr lang="zh-CN" altLang="en-US" sz="2800" b="1" dirty="0" smtClean="0"/>
              <a:t>决策树剪枝</a:t>
            </a:r>
          </a:p>
        </p:txBody>
      </p:sp>
      <p:sp>
        <p:nvSpPr>
          <p:cNvPr id="110596" name="灯片编号占位符 3"/>
          <p:cNvSpPr>
            <a:spLocks noGrp="1"/>
          </p:cNvSpPr>
          <p:nvPr>
            <p:ph type="sldNum" sz="quarter" idx="12"/>
          </p:nvPr>
        </p:nvSpPr>
        <p:spPr>
          <a:noFill/>
        </p:spPr>
        <p:txBody>
          <a:bodyPr/>
          <a:lstStyle/>
          <a:p>
            <a:fld id="{BA3C77C8-B71B-4878-825B-19E67CD8FF04}" type="slidenum">
              <a:rPr lang="en-US" altLang="zh-CN" smtClean="0">
                <a:ea typeface="黑体" pitchFamily="49" charset="-122"/>
              </a:rPr>
              <a:pPr/>
              <a:t>99</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169331</TotalTime>
  <Words>3848</Words>
  <Application>Microsoft Office PowerPoint</Application>
  <PresentationFormat>全屏显示(4:3)</PresentationFormat>
  <Paragraphs>835</Paragraphs>
  <Slides>126</Slides>
  <Notes>31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126</vt:i4>
      </vt:variant>
    </vt:vector>
  </HeadingPairs>
  <TitlesOfParts>
    <vt:vector size="128" baseType="lpstr">
      <vt:lpstr>Equity</vt:lpstr>
      <vt:lpstr>公式</vt:lpstr>
      <vt:lpstr>第四章 机器学习</vt:lpstr>
      <vt:lpstr>幻灯片 2</vt:lpstr>
      <vt:lpstr>什么是机器学习？</vt:lpstr>
      <vt:lpstr>幻灯片 4</vt:lpstr>
      <vt:lpstr>幻灯片 5</vt:lpstr>
      <vt:lpstr>幻灯片 6</vt:lpstr>
      <vt:lpstr>过拟合与泛化能力</vt:lpstr>
      <vt:lpstr>机器学习的应用</vt:lpstr>
      <vt:lpstr>幻灯片 9</vt:lpstr>
      <vt:lpstr>4.1 朴素贝叶斯法（Naïve Bayes）</vt:lpstr>
      <vt:lpstr>幻灯片 11</vt:lpstr>
      <vt:lpstr>贝叶斯法则</vt:lpstr>
      <vt:lpstr>幻灯片 13</vt:lpstr>
      <vt:lpstr>参数估计——极大似然估计</vt:lpstr>
      <vt:lpstr>幻灯片 15</vt:lpstr>
      <vt:lpstr>参数估计——贝叶斯估计</vt:lpstr>
      <vt:lpstr>举例</vt:lpstr>
      <vt:lpstr>训练数据</vt:lpstr>
      <vt:lpstr>幻灯片 19</vt:lpstr>
      <vt:lpstr>幻灯片 20</vt:lpstr>
      <vt:lpstr>朴素贝叶斯法用于文本分类</vt:lpstr>
      <vt:lpstr>训练过程</vt:lpstr>
      <vt:lpstr>幻灯片 23</vt:lpstr>
      <vt:lpstr>分类过程</vt:lpstr>
      <vt:lpstr>4.2 支持向量机（SVM）</vt:lpstr>
      <vt:lpstr>线性可分支持向量机</vt:lpstr>
      <vt:lpstr>最优分界面</vt:lpstr>
      <vt:lpstr>幻灯片 28</vt:lpstr>
      <vt:lpstr>函数间隔</vt:lpstr>
      <vt:lpstr>几何间隔</vt:lpstr>
      <vt:lpstr>幻灯片 31</vt:lpstr>
      <vt:lpstr>函数间隔与几何间隔的关系</vt:lpstr>
      <vt:lpstr>间隔最大化</vt:lpstr>
      <vt:lpstr>幻灯片 34</vt:lpstr>
      <vt:lpstr>最优分界面</vt:lpstr>
      <vt:lpstr>幻灯片 36</vt:lpstr>
      <vt:lpstr>幻灯片 37</vt:lpstr>
      <vt:lpstr>学习的对偶算法</vt:lpstr>
      <vt:lpstr>幻灯片 39</vt:lpstr>
      <vt:lpstr>幻灯片 40</vt:lpstr>
      <vt:lpstr>幻灯片 41</vt:lpstr>
      <vt:lpstr>幻灯片 42</vt:lpstr>
      <vt:lpstr>幻灯片 43</vt:lpstr>
      <vt:lpstr>幻灯片 44</vt:lpstr>
      <vt:lpstr>幻灯片 45</vt:lpstr>
      <vt:lpstr>幻灯片 46</vt:lpstr>
      <vt:lpstr>幻灯片 47</vt:lpstr>
      <vt:lpstr>线性支持向量机</vt:lpstr>
      <vt:lpstr>线性支持向量机</vt:lpstr>
      <vt:lpstr>回顾：线性可分支持向量机</vt:lpstr>
      <vt:lpstr>幻灯片 51</vt:lpstr>
      <vt:lpstr>幻灯片 52</vt:lpstr>
      <vt:lpstr>幻灯片 53</vt:lpstr>
      <vt:lpstr>幻灯片 54</vt:lpstr>
      <vt:lpstr>幻灯片 55</vt:lpstr>
      <vt:lpstr>幻灯片 56</vt:lpstr>
      <vt:lpstr>幻灯片 57</vt:lpstr>
      <vt:lpstr>非线性支持向量机</vt:lpstr>
      <vt:lpstr>幻灯片 59</vt:lpstr>
      <vt:lpstr>幻灯片 60</vt:lpstr>
      <vt:lpstr>幻灯片 61</vt:lpstr>
      <vt:lpstr>核技巧应用于支持向量机</vt:lpstr>
      <vt:lpstr>幻灯片 63</vt:lpstr>
      <vt:lpstr>核函数</vt:lpstr>
      <vt:lpstr>幻灯片 65</vt:lpstr>
      <vt:lpstr>幻灯片 66</vt:lpstr>
      <vt:lpstr>幻灯片 67</vt:lpstr>
      <vt:lpstr>常用的核函数</vt:lpstr>
      <vt:lpstr>一个非线性分类的例子</vt:lpstr>
      <vt:lpstr>序列最小最优化算法SMO</vt:lpstr>
      <vt:lpstr>SMO算法思路</vt:lpstr>
      <vt:lpstr>SMO算法基本思路</vt:lpstr>
      <vt:lpstr>SMO算法思想</vt:lpstr>
      <vt:lpstr>SMO算法思想</vt:lpstr>
      <vt:lpstr>SMO算法思想</vt:lpstr>
      <vt:lpstr>SMO算法思想</vt:lpstr>
      <vt:lpstr>幻灯片 77</vt:lpstr>
      <vt:lpstr>幻灯片 78</vt:lpstr>
      <vt:lpstr>幻灯片 79</vt:lpstr>
      <vt:lpstr>α1、α2的选取</vt:lpstr>
      <vt:lpstr>α1、α2的选取</vt:lpstr>
      <vt:lpstr>特殊处理</vt:lpstr>
      <vt:lpstr>SMO算法</vt:lpstr>
      <vt:lpstr>SVM用于求解多类问题</vt:lpstr>
      <vt:lpstr>幻灯片 85</vt:lpstr>
      <vt:lpstr>SVM用于文本分类</vt:lpstr>
      <vt:lpstr>幻灯片 87</vt:lpstr>
      <vt:lpstr>幻灯片 88</vt:lpstr>
      <vt:lpstr>分类问题评价指标</vt:lpstr>
      <vt:lpstr>幻灯片 90</vt:lpstr>
      <vt:lpstr>交叉验证</vt:lpstr>
      <vt:lpstr>幻灯片 92</vt:lpstr>
      <vt:lpstr>实际中的问题</vt:lpstr>
      <vt:lpstr>4.3 决策树</vt:lpstr>
      <vt:lpstr>幻灯片 95</vt:lpstr>
      <vt:lpstr>幻灯片 96</vt:lpstr>
      <vt:lpstr>决策树学习</vt:lpstr>
      <vt:lpstr>幻灯片 98</vt:lpstr>
      <vt:lpstr>幻灯片 99</vt:lpstr>
      <vt:lpstr>特征选择</vt:lpstr>
      <vt:lpstr>信息增益</vt:lpstr>
      <vt:lpstr>幻灯片 102</vt:lpstr>
      <vt:lpstr>幻灯片 103</vt:lpstr>
      <vt:lpstr>决策树的生成</vt:lpstr>
      <vt:lpstr>ID3算法</vt:lpstr>
      <vt:lpstr>幻灯片 106</vt:lpstr>
      <vt:lpstr>幻灯片 107</vt:lpstr>
      <vt:lpstr>幻灯片 108</vt:lpstr>
      <vt:lpstr>幻灯片 109</vt:lpstr>
      <vt:lpstr>幻灯片 110</vt:lpstr>
      <vt:lpstr>幻灯片 111</vt:lpstr>
      <vt:lpstr>ID3存在的问题</vt:lpstr>
      <vt:lpstr>信息增益比</vt:lpstr>
      <vt:lpstr>C4.5的生成算法</vt:lpstr>
      <vt:lpstr>幻灯片 115</vt:lpstr>
      <vt:lpstr>过拟合问题</vt:lpstr>
      <vt:lpstr>决策树的剪枝</vt:lpstr>
      <vt:lpstr>后剪枝方法示意</vt:lpstr>
      <vt:lpstr>后剪枝方法示意</vt:lpstr>
      <vt:lpstr>后剪枝方法示意</vt:lpstr>
      <vt:lpstr>决策树的剪枝</vt:lpstr>
      <vt:lpstr>剪枝的效果</vt:lpstr>
      <vt:lpstr>决策树的剪枝</vt:lpstr>
      <vt:lpstr>幻灯片 124</vt:lpstr>
      <vt:lpstr>幻灯片 125</vt:lpstr>
      <vt:lpstr>决策树的剪枝算法</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Infinite SVM: a DP Mixture of Large-margin Kernel Machines</dc:title>
  <dc:creator>SCS</dc:creator>
  <cp:lastModifiedBy>T420</cp:lastModifiedBy>
  <cp:revision>6883</cp:revision>
  <dcterms:created xsi:type="dcterms:W3CDTF">2011-04-24T18:48:21Z</dcterms:created>
  <dcterms:modified xsi:type="dcterms:W3CDTF">2017-05-07T07:06:41Z</dcterms:modified>
</cp:coreProperties>
</file>