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4"/>
  </p:notesMasterIdLst>
  <p:handoutMasterIdLst>
    <p:handoutMasterId r:id="rId95"/>
  </p:handoutMasterIdLst>
  <p:sldIdLst>
    <p:sldId id="256" r:id="rId2"/>
    <p:sldId id="291" r:id="rId3"/>
    <p:sldId id="292" r:id="rId4"/>
    <p:sldId id="293" r:id="rId5"/>
    <p:sldId id="381" r:id="rId6"/>
    <p:sldId id="382" r:id="rId7"/>
    <p:sldId id="294" r:id="rId8"/>
    <p:sldId id="295" r:id="rId9"/>
    <p:sldId id="296" r:id="rId10"/>
    <p:sldId id="377"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79" r:id="rId27"/>
    <p:sldId id="312" r:id="rId28"/>
    <p:sldId id="314" r:id="rId29"/>
    <p:sldId id="315" r:id="rId30"/>
    <p:sldId id="316" r:id="rId31"/>
    <p:sldId id="317" r:id="rId32"/>
    <p:sldId id="318" r:id="rId33"/>
    <p:sldId id="319" r:id="rId34"/>
    <p:sldId id="320" r:id="rId35"/>
    <p:sldId id="321" r:id="rId36"/>
    <p:sldId id="322" r:id="rId37"/>
    <p:sldId id="323" r:id="rId38"/>
    <p:sldId id="324"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80" r:id="rId59"/>
    <p:sldId id="383" r:id="rId60"/>
    <p:sldId id="345" r:id="rId61"/>
    <p:sldId id="346" r:id="rId62"/>
    <p:sldId id="347" r:id="rId63"/>
    <p:sldId id="348" r:id="rId64"/>
    <p:sldId id="349" r:id="rId65"/>
    <p:sldId id="350" r:id="rId66"/>
    <p:sldId id="351" r:id="rId67"/>
    <p:sldId id="352" r:id="rId68"/>
    <p:sldId id="378"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372" r:id="rId89"/>
    <p:sldId id="373" r:id="rId90"/>
    <p:sldId id="374" r:id="rId91"/>
    <p:sldId id="375" r:id="rId92"/>
    <p:sldId id="37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11EF"/>
    <a:srgbClr val="EFF343"/>
    <a:srgbClr val="86F260"/>
    <a:srgbClr val="ECF127"/>
    <a:srgbClr val="FB81E1"/>
    <a:srgbClr val="119F14"/>
    <a:srgbClr val="FEC2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93" autoAdjust="0"/>
    <p:restoredTop sz="94620" autoAdjust="0"/>
  </p:normalViewPr>
  <p:slideViewPr>
    <p:cSldViewPr snapToGrid="0">
      <p:cViewPr varScale="1">
        <p:scale>
          <a:sx n="66" d="100"/>
          <a:sy n="66" d="100"/>
        </p:scale>
        <p:origin x="-1158" y="-114"/>
      </p:cViewPr>
      <p:guideLst>
        <p:guide orient="horz" pos="2160"/>
        <p:guide pos="2880"/>
      </p:guideLst>
    </p:cSldViewPr>
  </p:slid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2017/2/20</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p14="http://schemas.microsoft.com/office/powerpoint/2010/main" xmlns=""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2/20/2017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p14="http://schemas.microsoft.com/office/powerpoint/2010/main" xmlns=""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smtClean="0"/>
          </a:p>
        </p:txBody>
      </p:sp>
      <p:sp>
        <p:nvSpPr>
          <p:cNvPr id="4" name="Slide Number Placeholder 3"/>
          <p:cNvSpPr>
            <a:spLocks noGrp="1"/>
          </p:cNvSpPr>
          <p:nvPr>
            <p:ph type="sldNum" sz="quarter" idx="10"/>
          </p:nvPr>
        </p:nvSpPr>
        <p:spPr/>
        <p:txBody>
          <a:bodyPr/>
          <a:lstStyle/>
          <a:p>
            <a:fld id="{D50AF6DD-051E-413B-8808-23D5AB3BD9E4}" type="slidenum">
              <a:rPr lang="en-US" smtClean="0"/>
              <a:pPr/>
              <a:t>1</a:t>
            </a:fld>
            <a:endParaRPr lang="en-US"/>
          </a:p>
        </p:txBody>
      </p:sp>
    </p:spTree>
    <p:extLst>
      <p:ext uri="{BB962C8B-B14F-4D97-AF65-F5344CB8AC3E}">
        <p14:creationId xmlns:p14="http://schemas.microsoft.com/office/powerpoint/2010/main" xmlns="" val="712275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DFFB99D-F045-4522-BB87-8F3BEA67BBC1}" type="slidenum">
              <a:rPr lang="en-US" altLang="zh-CN" smtClean="0"/>
              <a:pPr/>
              <a:t>39</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86F65F5-4183-414F-94BB-8B2F058DA507}" type="slidenum">
              <a:rPr lang="en-US" altLang="zh-CN" smtClean="0"/>
              <a:pPr/>
              <a:t>48</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smtClean="0"/>
              <a:t>更年少者是计算机象棋比赛冠军，似乎比更弗里茨厉害。</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r>
              <a:rPr lang="zh-CN" altLang="en-US" smtClean="0"/>
              <a:t>本科生，</a:t>
            </a:r>
            <a:r>
              <a:rPr lang="en-US" altLang="zh-CN" smtClean="0"/>
              <a:t>2016.2.23</a:t>
            </a:r>
            <a:endParaRPr lang="zh-CN" altLang="en-US" smtClean="0"/>
          </a:p>
        </p:txBody>
      </p:sp>
      <p:sp>
        <p:nvSpPr>
          <p:cNvPr id="104452" name="灯片编号占位符 3"/>
          <p:cNvSpPr>
            <a:spLocks noGrp="1"/>
          </p:cNvSpPr>
          <p:nvPr>
            <p:ph type="sldNum" sz="quarter" idx="5"/>
          </p:nvPr>
        </p:nvSpPr>
        <p:spPr>
          <a:noFill/>
        </p:spPr>
        <p:txBody>
          <a:bodyPr/>
          <a:lstStyle/>
          <a:p>
            <a:fld id="{758C184C-623C-411F-9132-A18B911CA70B}" type="slidenum">
              <a:rPr lang="en-US" altLang="zh-CN" smtClean="0"/>
              <a:pPr/>
              <a:t>53</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p:spPr>
        <p:txBody>
          <a:bodyPr/>
          <a:lstStyle/>
          <a:p>
            <a:endParaRPr lang="zh-CN" altLang="en-US" smtClean="0"/>
          </a:p>
        </p:txBody>
      </p:sp>
      <p:sp>
        <p:nvSpPr>
          <p:cNvPr id="105476" name="灯片编号占位符 3"/>
          <p:cNvSpPr>
            <a:spLocks noGrp="1"/>
          </p:cNvSpPr>
          <p:nvPr>
            <p:ph type="sldNum" sz="quarter" idx="5"/>
          </p:nvPr>
        </p:nvSpPr>
        <p:spPr>
          <a:noFill/>
        </p:spPr>
        <p:txBody>
          <a:bodyPr/>
          <a:lstStyle/>
          <a:p>
            <a:fld id="{E9122A75-E861-42E0-9D8B-A4F98D9FAE65}" type="slidenum">
              <a:rPr lang="en-US" altLang="zh-CN" smtClean="0"/>
              <a:pPr/>
              <a:t>57</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endParaRPr lang="zh-CN" altLang="en-US" smtClean="0"/>
          </a:p>
        </p:txBody>
      </p:sp>
      <p:sp>
        <p:nvSpPr>
          <p:cNvPr id="106500" name="灯片编号占位符 3"/>
          <p:cNvSpPr>
            <a:spLocks noGrp="1"/>
          </p:cNvSpPr>
          <p:nvPr>
            <p:ph type="sldNum" sz="quarter" idx="5"/>
          </p:nvPr>
        </p:nvSpPr>
        <p:spPr>
          <a:noFill/>
        </p:spPr>
        <p:txBody>
          <a:bodyPr/>
          <a:lstStyle/>
          <a:p>
            <a:fld id="{7FBFCFC8-034F-4B5D-82C8-802E6156783A}" type="slidenum">
              <a:rPr lang="en-US" altLang="zh-CN" smtClean="0"/>
              <a:pPr/>
              <a:t>60</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1D4D9B1-2C70-4C32-8014-54F4550D4302}" type="slidenum">
              <a:rPr lang="en-US" altLang="zh-CN" smtClean="0"/>
              <a:pPr/>
              <a:t>67</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zh-CN" altLang="en-US" smtClean="0"/>
              <a:t>绘画，钢琴，爬山，旅行</a:t>
            </a:r>
          </a:p>
          <a:p>
            <a:pPr eaLnBrk="1" hangingPunct="1"/>
            <a:r>
              <a:rPr lang="zh-CN" altLang="en-US" smtClean="0"/>
              <a:t>司马贺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pPr eaLnBrk="1" hangingPunct="1"/>
            <a:r>
              <a:rPr lang="zh-CN" altLang="en-US" smtClean="0"/>
              <a:t>当年参加会议的</a:t>
            </a:r>
            <a:r>
              <a:rPr lang="en-US" altLang="zh-CN" smtClean="0"/>
              <a:t>10</a:t>
            </a:r>
            <a:r>
              <a:rPr lang="zh-CN" altLang="en-US" smtClean="0"/>
              <a:t>人中，除了香农外，都是没有什么名气的年轻人，香农也不过</a:t>
            </a:r>
            <a:r>
              <a:rPr lang="en-US" altLang="zh-CN" smtClean="0"/>
              <a:t>40</a:t>
            </a:r>
            <a:r>
              <a:rPr lang="zh-CN" altLang="en-US" smtClean="0"/>
              <a:t>岁，其他人</a:t>
            </a:r>
            <a:r>
              <a:rPr lang="en-US" altLang="zh-CN" smtClean="0"/>
              <a:t>2</a:t>
            </a:r>
            <a:r>
              <a:rPr lang="zh-CN" altLang="en-US" smtClean="0"/>
              <a:t>、</a:t>
            </a:r>
            <a:r>
              <a:rPr lang="en-US" altLang="zh-CN" smtClean="0"/>
              <a:t>30</a:t>
            </a:r>
            <a:r>
              <a:rPr lang="zh-CN" altLang="en-US" smtClean="0"/>
              <a:t>岁。但是其中的</a:t>
            </a:r>
            <a:r>
              <a:rPr lang="en-US" altLang="zh-CN" smtClean="0"/>
              <a:t>4</a:t>
            </a:r>
            <a:r>
              <a:rPr lang="zh-CN" altLang="en-US" smtClean="0"/>
              <a:t>人获得了图灵奖。</a:t>
            </a:r>
          </a:p>
        </p:txBody>
      </p:sp>
      <p:sp>
        <p:nvSpPr>
          <p:cNvPr id="95236" name="灯片编号占位符 3"/>
          <p:cNvSpPr>
            <a:spLocks noGrp="1"/>
          </p:cNvSpPr>
          <p:nvPr>
            <p:ph type="sldNum" sz="quarter" idx="5"/>
          </p:nvPr>
        </p:nvSpPr>
        <p:spPr>
          <a:noFill/>
        </p:spPr>
        <p:txBody>
          <a:bodyPr/>
          <a:lstStyle/>
          <a:p>
            <a:fld id="{96EBE6F0-07E1-48F8-A4B0-8F380DAFD625}" type="slidenum">
              <a:rPr lang="en-US" altLang="zh-CN" smtClean="0"/>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A1CAF52-BBE9-406A-B777-187FAB4D282E}" type="slidenum">
              <a:rPr lang="en-US" altLang="zh-CN" smtClean="0"/>
              <a:pPr/>
              <a:t>8</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zh-CN" altLang="en-US" smtClean="0"/>
              <a:t>上部：强调思维过程，下部：强调行为</a:t>
            </a:r>
          </a:p>
          <a:p>
            <a:pPr eaLnBrk="1" hangingPunct="1"/>
            <a:r>
              <a:rPr lang="zh-CN" altLang="en-US" smtClean="0"/>
              <a:t>左边：强调类人，右边：强调理性，即智能概念</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F3ABA86-77B3-4556-85C6-A9C28227F974}" type="slidenum">
              <a:rPr lang="en-US" altLang="zh-CN" smtClean="0"/>
              <a:pPr/>
              <a:t>11</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zh-CN" altLang="en-US" smtClean="0"/>
              <a:t>来自反对者的声音认为，即便通过了图灵实验，也不认为就是理解了。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108229F-D84E-4CB5-B27D-4399EE35877A}" type="slidenum">
              <a:rPr lang="en-US" altLang="zh-CN" smtClean="0"/>
              <a:pPr/>
              <a:t>13</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zh-CN" altLang="en-US" smtClean="0"/>
              <a:t>几次大的革命：</a:t>
            </a:r>
          </a:p>
          <a:p>
            <a:pPr eaLnBrk="1" hangingPunct="1"/>
            <a:r>
              <a:rPr lang="en-US" altLang="zh-CN" smtClean="0"/>
              <a:t>1</a:t>
            </a:r>
            <a:r>
              <a:rPr lang="zh-CN" altLang="en-US" smtClean="0"/>
              <a:t>，瓦特的蒸气机：人类体力的延伸</a:t>
            </a:r>
          </a:p>
          <a:p>
            <a:pPr eaLnBrk="1" hangingPunct="1"/>
            <a:r>
              <a:rPr lang="en-US" altLang="zh-CN" smtClean="0"/>
              <a:t>2</a:t>
            </a:r>
            <a:r>
              <a:rPr lang="zh-CN" altLang="en-US" smtClean="0"/>
              <a:t>，电的发明：动力的传输</a:t>
            </a:r>
          </a:p>
          <a:p>
            <a:pPr eaLnBrk="1" hangingPunct="1"/>
            <a:r>
              <a:rPr lang="en-US" altLang="zh-CN" smtClean="0"/>
              <a:t>3</a:t>
            </a:r>
            <a:r>
              <a:rPr lang="zh-CN" altLang="en-US" smtClean="0"/>
              <a:t>，计算机的发明：人类智力的延伸</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罗森布拉特提出感知机模型</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AEC2D68-D0A2-4276-A0A6-84675361C5DE}" type="slidenum">
              <a:rPr lang="en-US" altLang="zh-CN" smtClean="0"/>
              <a:pPr/>
              <a:t>28</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b="1" dirty="0" smtClean="0"/>
              <a:t>　符号主义认为人的认知基元是符号，而且认知过程即符号操作过程。它认为人是一个物理符号系统，计算机也是一个物理符号系统，因此，我们就能够用计算机来模拟人的智能行为，即用计算机的符号操作来模拟人的认知过程。也就是说，人的思维是可操作的。它还认为，知识是信息的一种形式，是构成智能的基础。人工智能的核心问题是知识表示、知识推理和知识运用。知识可用符号表示，也可用符号进行推理，因而有可能建立起基于知识的人类智能和机器智能的统一理论体系。</a:t>
            </a:r>
          </a:p>
          <a:p>
            <a:pPr eaLnBrk="1" hangingPunct="1"/>
            <a:r>
              <a:rPr lang="en-US" altLang="zh-CN" b="1" dirty="0" smtClean="0"/>
              <a:t>2</a:t>
            </a:r>
            <a:r>
              <a:rPr lang="zh-CN" altLang="en-US" b="1" dirty="0" smtClean="0"/>
              <a:t>、联结主义：</a:t>
            </a:r>
          </a:p>
          <a:p>
            <a:pPr eaLnBrk="1" hangingPunct="1"/>
            <a:r>
              <a:rPr lang="zh-CN" altLang="en-US" b="1" dirty="0" smtClean="0"/>
              <a:t>　　联结主义认为人的思维基元是神经元，而不是符号处理过程。它对物理符号系统假设持反对意见，认为人脑不同于电脑，并提出联结主义的大脑工作模式，用于取代符号操作的电脑工作模式。</a:t>
            </a:r>
          </a:p>
          <a:p>
            <a:pPr eaLnBrk="1" hangingPunct="1"/>
            <a:r>
              <a:rPr lang="en-US" altLang="zh-CN" b="1" dirty="0" smtClean="0"/>
              <a:t>3</a:t>
            </a:r>
            <a:r>
              <a:rPr lang="zh-CN" altLang="en-US" b="1" dirty="0" smtClean="0"/>
              <a:t>、行为主义</a:t>
            </a:r>
          </a:p>
          <a:p>
            <a:pPr eaLnBrk="1" hangingPunct="1"/>
            <a:r>
              <a:rPr lang="zh-CN" altLang="en-US" b="1" dirty="0" smtClean="0"/>
              <a:t>　　行为主义认为智能取决于感知和行动</a:t>
            </a:r>
            <a:r>
              <a:rPr lang="en-US" altLang="zh-CN" b="1" dirty="0" smtClean="0"/>
              <a:t>(</a:t>
            </a:r>
            <a:r>
              <a:rPr lang="zh-CN" altLang="en-US" b="1" dirty="0" smtClean="0"/>
              <a:t>所以被称为行为主义</a:t>
            </a:r>
            <a:r>
              <a:rPr lang="en-US" altLang="zh-CN" b="1" dirty="0" smtClean="0"/>
              <a:t>)</a:t>
            </a:r>
            <a:r>
              <a:rPr lang="zh-CN" altLang="en-US" b="1" dirty="0" smtClean="0"/>
              <a:t>，提出智能行为的“感知－动作”模式。行为主义者认为智能不需要知识、不需要表示、不需要推理；人工智能可以像人类智能一样逐步进化</a:t>
            </a:r>
            <a:r>
              <a:rPr lang="en-US" altLang="zh-CN" b="1" dirty="0" smtClean="0"/>
              <a:t>(</a:t>
            </a:r>
            <a:r>
              <a:rPr lang="zh-CN" altLang="en-US" b="1" dirty="0" smtClean="0"/>
              <a:t>所以称为进化主义</a:t>
            </a:r>
            <a:r>
              <a:rPr lang="en-US" altLang="zh-CN" b="1" dirty="0" smtClean="0"/>
              <a:t>)</a:t>
            </a:r>
            <a:r>
              <a:rPr lang="zh-CN" altLang="en-US" b="1" dirty="0" smtClean="0"/>
              <a:t>；智能行为只能在现实世界中与周围环境交互作用而表现出来。行为主义还认为：符号主义</a:t>
            </a:r>
            <a:r>
              <a:rPr lang="en-US" altLang="zh-CN" b="1" dirty="0" smtClean="0"/>
              <a:t>(</a:t>
            </a:r>
            <a:r>
              <a:rPr lang="zh-CN" altLang="en-US" b="1" dirty="0" smtClean="0"/>
              <a:t>还包括联结主义</a:t>
            </a:r>
            <a:r>
              <a:rPr lang="en-US" altLang="zh-CN" b="1" dirty="0" smtClean="0"/>
              <a:t>)</a:t>
            </a:r>
            <a:r>
              <a:rPr lang="zh-CN" altLang="en-US" b="1" dirty="0" smtClean="0"/>
              <a:t>对真实世界客观事物的描述及其智能行为工作模式是过于简化的抽象，因而是不能真实地反映客观存在的。</a:t>
            </a:r>
          </a:p>
          <a:p>
            <a:pPr eaLnBrk="1" hangingPunct="1"/>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FCE7822-9FED-4E30-B340-279D3C283D78}" type="slidenum">
              <a:rPr lang="en-US" altLang="zh-CN" smtClean="0"/>
              <a:pPr/>
              <a:t>31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9CE3161-1DA7-4915-83D7-5C193B5643FB}" type="slidenum">
              <a:rPr lang="en-US" altLang="zh-CN" smtClean="0"/>
              <a:pPr/>
              <a:t>38</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ltLang="zh-CN" smtClean="0"/>
          </a:p>
          <a:p>
            <a:pPr eaLnBrk="1" hangingPunct="1"/>
            <a:endParaRPr lang="en-US" altLang="zh-CN" smtClean="0"/>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5101B3-0010-49BE-8236-66B90211FF04}" type="datetime1">
              <a:rPr lang="en-US" altLang="zh-CN" smtClean="0"/>
              <a:pPr/>
              <a:t>2/20/2017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79694328-A6FB-477A-B9C5-7FEFDBDE1042}" type="datetime1">
              <a:rPr lang="en-US" altLang="zh-CN"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2/20/2017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48BA6D-2268-450C-9E6F-6553A2809D14}" type="datetime1">
              <a:rPr lang="en-US" altLang="zh-CN"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EAAC5F-3C7D-47E2-8137-0D0E13270C17}" type="datetime1">
              <a:rPr lang="en-US" altLang="zh-CN" smtClean="0"/>
              <a:pPr/>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2/20/2017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2/20/2017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p.sports.sohu.com/news-244807717.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ieeexplore.iee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ksl-web.stanford.edu/people/eaf/ed.jpg"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193" y="3261814"/>
            <a:ext cx="6182437" cy="2937486"/>
          </a:xfrm>
        </p:spPr>
        <p:txBody>
          <a:bodyPr>
            <a:normAutofit/>
          </a:bodyPr>
          <a:lstStyle/>
          <a:p>
            <a:endParaRPr lang="en-US" dirty="0" smtClean="0"/>
          </a:p>
          <a:p>
            <a:r>
              <a:rPr lang="zh-CN" altLang="en-US" sz="2800" b="1" dirty="0" smtClean="0">
                <a:solidFill>
                  <a:schemeClr val="bg2">
                    <a:lumMod val="10000"/>
                  </a:schemeClr>
                </a:solidFill>
                <a:latin typeface="仿宋" pitchFamily="49" charset="-122"/>
                <a:ea typeface="仿宋" pitchFamily="49" charset="-122"/>
                <a:cs typeface="Adobe Arabic" pitchFamily="18" charset="-78"/>
              </a:rPr>
              <a:t>马少平</a:t>
            </a:r>
            <a:endParaRPr lang="en-US" sz="2800" b="1" dirty="0" smtClean="0">
              <a:solidFill>
                <a:schemeClr val="bg2">
                  <a:lumMod val="10000"/>
                </a:schemeClr>
              </a:solidFill>
              <a:latin typeface="仿宋" pitchFamily="49" charset="-122"/>
              <a:ea typeface="仿宋" pitchFamily="49" charset="-122"/>
              <a:cs typeface="Adobe Arabic" pitchFamily="18" charset="-78"/>
            </a:endParaRPr>
          </a:p>
          <a:p>
            <a:endParaRPr lang="en-US" altLang="zh-CN" dirty="0" smtClean="0">
              <a:solidFill>
                <a:schemeClr val="bg2">
                  <a:lumMod val="10000"/>
                </a:schemeClr>
              </a:solidFill>
              <a:latin typeface="仿宋" pitchFamily="49" charset="-122"/>
              <a:ea typeface="仿宋" pitchFamily="49" charset="-122"/>
              <a:cs typeface="Adobe Arabic" pitchFamily="18" charset="-78"/>
            </a:endParaRPr>
          </a:p>
          <a:p>
            <a:r>
              <a:rPr lang="zh-CN" altLang="en-US" dirty="0" smtClean="0">
                <a:solidFill>
                  <a:schemeClr val="bg2">
                    <a:lumMod val="10000"/>
                  </a:schemeClr>
                </a:solidFill>
                <a:latin typeface="仿宋" pitchFamily="49" charset="-122"/>
                <a:ea typeface="仿宋" pitchFamily="49" charset="-122"/>
                <a:cs typeface="Adobe Arabic" pitchFamily="18" charset="-78"/>
              </a:rPr>
              <a:t>智能技术与系统国家重点实验室</a:t>
            </a:r>
            <a:endParaRPr lang="en-US" altLang="zh-CN" dirty="0" smtClean="0">
              <a:solidFill>
                <a:schemeClr val="bg2">
                  <a:lumMod val="10000"/>
                </a:schemeClr>
              </a:solidFill>
              <a:latin typeface="仿宋" pitchFamily="49" charset="-122"/>
              <a:ea typeface="仿宋" pitchFamily="49" charset="-122"/>
              <a:cs typeface="Adobe Arabic" pitchFamily="18" charset="-78"/>
            </a:endParaRPr>
          </a:p>
          <a:p>
            <a:r>
              <a:rPr lang="zh-CN" altLang="en-US" dirty="0" smtClean="0">
                <a:solidFill>
                  <a:schemeClr val="bg2">
                    <a:lumMod val="10000"/>
                  </a:schemeClr>
                </a:solidFill>
                <a:latin typeface="仿宋" pitchFamily="49" charset="-122"/>
                <a:ea typeface="仿宋" pitchFamily="49" charset="-122"/>
                <a:cs typeface="Adobe Arabic" pitchFamily="18" charset="-78"/>
              </a:rPr>
              <a:t>清华大学计算机系</a:t>
            </a:r>
            <a:endParaRPr lang="en-US" altLang="zh-CN" dirty="0" smtClean="0">
              <a:solidFill>
                <a:schemeClr val="bg2">
                  <a:lumMod val="10000"/>
                </a:schemeClr>
              </a:solidFill>
              <a:latin typeface="仿宋" pitchFamily="49" charset="-122"/>
              <a:ea typeface="仿宋" pitchFamily="49" charset="-122"/>
              <a:cs typeface="Adobe Arabic" pitchFamily="18" charset="-78"/>
            </a:endParaRPr>
          </a:p>
        </p:txBody>
      </p:sp>
      <p:sp>
        <p:nvSpPr>
          <p:cNvPr id="2" name="Title 1"/>
          <p:cNvSpPr>
            <a:spLocks noGrp="1"/>
          </p:cNvSpPr>
          <p:nvPr>
            <p:ph type="ctrTitle"/>
          </p:nvPr>
        </p:nvSpPr>
        <p:spPr>
          <a:xfrm>
            <a:off x="0" y="1019073"/>
            <a:ext cx="9144000" cy="1986066"/>
          </a:xfrm>
        </p:spPr>
        <p:txBody>
          <a:bodyPr>
            <a:normAutofit/>
          </a:bodyPr>
          <a:lstStyle/>
          <a:p>
            <a:pPr>
              <a:spcBef>
                <a:spcPts val="1800"/>
              </a:spcBef>
            </a:pPr>
            <a:r>
              <a:rPr lang="zh-CN" altLang="en-US" b="1" dirty="0" smtClean="0">
                <a:solidFill>
                  <a:srgbClr val="C00000"/>
                </a:solidFill>
                <a:latin typeface="Arial Rounded MT Bold" pitchFamily="34" charset="0"/>
                <a:cs typeface="Aharoni" pitchFamily="2" charset="-79"/>
              </a:rPr>
              <a:t>欢迎大家学习</a:t>
            </a:r>
            <a:r>
              <a:rPr lang="en-US" altLang="zh-CN" b="1" dirty="0" smtClean="0">
                <a:solidFill>
                  <a:srgbClr val="C00000"/>
                </a:solidFill>
                <a:latin typeface="Arial Rounded MT Bold" pitchFamily="34" charset="0"/>
                <a:cs typeface="Aharoni" pitchFamily="2" charset="-79"/>
              </a:rPr>
              <a:t/>
            </a:r>
            <a:br>
              <a:rPr lang="en-US" altLang="zh-CN" b="1" dirty="0" smtClean="0">
                <a:solidFill>
                  <a:srgbClr val="C00000"/>
                </a:solidFill>
                <a:latin typeface="Arial Rounded MT Bold" pitchFamily="34" charset="0"/>
                <a:cs typeface="Aharoni" pitchFamily="2" charset="-79"/>
              </a:rPr>
            </a:br>
            <a:r>
              <a:rPr lang="en-US" altLang="zh-CN" b="1" dirty="0" smtClean="0">
                <a:solidFill>
                  <a:srgbClr val="C00000"/>
                </a:solidFill>
                <a:latin typeface="Arial Rounded MT Bold" pitchFamily="34" charset="0"/>
                <a:cs typeface="Aharoni" pitchFamily="2" charset="-79"/>
              </a:rPr>
              <a:t>《</a:t>
            </a:r>
            <a:r>
              <a:rPr lang="zh-CN" altLang="en-US" b="1" dirty="0" smtClean="0">
                <a:solidFill>
                  <a:srgbClr val="C00000"/>
                </a:solidFill>
                <a:latin typeface="Arial Rounded MT Bold" pitchFamily="34" charset="0"/>
                <a:cs typeface="Aharoni" pitchFamily="2" charset="-79"/>
              </a:rPr>
              <a:t>人工智能</a:t>
            </a:r>
            <a:r>
              <a:rPr lang="en-US" altLang="zh-CN" b="1" dirty="0" smtClean="0">
                <a:solidFill>
                  <a:srgbClr val="C00000"/>
                </a:solidFill>
                <a:latin typeface="Arial Rounded MT Bold" pitchFamily="34" charset="0"/>
                <a:cs typeface="Aharoni" pitchFamily="2" charset="-79"/>
              </a:rPr>
              <a:t>》</a:t>
            </a:r>
            <a:endParaRPr sz="1800" b="1" dirty="0">
              <a:solidFill>
                <a:srgbClr val="2B11EF"/>
              </a:solidFill>
              <a:latin typeface="Arial Rounded MT Bold" pitchFamily="34" charset="0"/>
              <a:cs typeface="Aharoni" pitchFamily="2" charset="-79"/>
            </a:endParaRPr>
          </a:p>
        </p:txBody>
      </p:sp>
      <p:graphicFrame>
        <p:nvGraphicFramePr>
          <p:cNvPr id="1027" name="Object 4"/>
          <p:cNvGraphicFramePr>
            <a:graphicFrameLocks noChangeAspect="1"/>
          </p:cNvGraphicFramePr>
          <p:nvPr/>
        </p:nvGraphicFramePr>
        <p:xfrm>
          <a:off x="5334000" y="2362200"/>
          <a:ext cx="3810000" cy="3578225"/>
        </p:xfrm>
        <a:graphic>
          <a:graphicData uri="http://schemas.openxmlformats.org/presentationml/2006/ole">
            <p:oleObj spid="_x0000_s1027" name="剪辑" r:id="rId4" imgW="3763440" imgH="3535200" progId="">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图灵测试</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2053" name="Picture 5" descr="F:\人工智能导论\2016研究生\图灵测试.jpg"/>
          <p:cNvPicPr>
            <a:picLocks noChangeAspect="1" noChangeArrowheads="1"/>
          </p:cNvPicPr>
          <p:nvPr/>
        </p:nvPicPr>
        <p:blipFill>
          <a:blip r:embed="rId2" cstate="print"/>
          <a:srcRect/>
          <a:stretch>
            <a:fillRect/>
          </a:stretch>
        </p:blipFill>
        <p:spPr bwMode="auto">
          <a:xfrm>
            <a:off x="2306471" y="1697790"/>
            <a:ext cx="4804011" cy="462786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B84A86BC-C6FA-498F-B2F4-EC335E8D93E9}" type="slidenum">
              <a:rPr lang="en-US" altLang="zh-CN" smtClean="0"/>
              <a:pPr/>
              <a:t>11</a:t>
            </a:fld>
            <a:endParaRPr lang="en-US" altLang="zh-CN" smtClean="0"/>
          </a:p>
        </p:txBody>
      </p:sp>
      <p:sp>
        <p:nvSpPr>
          <p:cNvPr id="72706" name="Rectangle 1026"/>
          <p:cNvSpPr>
            <a:spLocks noGrp="1" noChangeArrowheads="1"/>
          </p:cNvSpPr>
          <p:nvPr>
            <p:ph type="title"/>
          </p:nvPr>
        </p:nvSpPr>
        <p:spPr>
          <a:xfrm>
            <a:off x="685800" y="533400"/>
            <a:ext cx="7772400" cy="914400"/>
          </a:xfrm>
        </p:spPr>
        <p:txBody>
          <a:bodyPr/>
          <a:lstStyle/>
          <a:p>
            <a:pPr eaLnBrk="1" hangingPunct="1">
              <a:defRPr/>
            </a:pPr>
            <a:r>
              <a:rPr lang="zh-CN" altLang="en-US" smtClean="0"/>
              <a:t>希尔勒的中文屋子</a:t>
            </a:r>
            <a:endParaRPr lang="zh-CN" altLang="en-US" sz="2800" smtClean="0"/>
          </a:p>
        </p:txBody>
      </p:sp>
      <p:sp>
        <p:nvSpPr>
          <p:cNvPr id="72707" name="Rectangle 1027"/>
          <p:cNvSpPr>
            <a:spLocks noGrp="1" noChangeArrowheads="1"/>
          </p:cNvSpPr>
          <p:nvPr>
            <p:ph type="body" idx="1"/>
          </p:nvPr>
        </p:nvSpPr>
        <p:spPr>
          <a:xfrm>
            <a:off x="685800" y="1981200"/>
            <a:ext cx="4876800" cy="4191000"/>
          </a:xfrm>
        </p:spPr>
        <p:txBody>
          <a:bodyPr/>
          <a:lstStyle/>
          <a:p>
            <a:pPr eaLnBrk="1" hangingPunct="1">
              <a:lnSpc>
                <a:spcPct val="90000"/>
              </a:lnSpc>
            </a:pPr>
            <a:r>
              <a:rPr lang="zh-CN" altLang="en-US" b="1" dirty="0" smtClean="0"/>
              <a:t>罗杰</a:t>
            </a:r>
            <a:r>
              <a:rPr lang="en-US" altLang="zh-CN" b="1" dirty="0" smtClean="0">
                <a:cs typeface="Times New Roman" pitchFamily="18" charset="0"/>
              </a:rPr>
              <a:t>•</a:t>
            </a:r>
            <a:r>
              <a:rPr lang="zh-CN" altLang="en-US" b="1" dirty="0" smtClean="0"/>
              <a:t>施安克的故事理解程序（</a:t>
            </a:r>
            <a:r>
              <a:rPr lang="zh-CN" altLang="en-US" b="1" dirty="0" smtClean="0">
                <a:hlinkClick r:id="rId3" action="ppaction://hlinksldjump"/>
              </a:rPr>
              <a:t>举例</a:t>
            </a:r>
            <a:r>
              <a:rPr lang="zh-CN" altLang="en-US" b="1" dirty="0" smtClean="0"/>
              <a:t>）</a:t>
            </a:r>
          </a:p>
          <a:p>
            <a:pPr eaLnBrk="1" hangingPunct="1">
              <a:lnSpc>
                <a:spcPct val="90000"/>
              </a:lnSpc>
            </a:pPr>
            <a:r>
              <a:rPr lang="zh-CN" altLang="en-US" b="1" dirty="0" smtClean="0"/>
              <a:t>机器是否真的理解了呢？</a:t>
            </a:r>
          </a:p>
          <a:p>
            <a:pPr eaLnBrk="1" hangingPunct="1">
              <a:lnSpc>
                <a:spcPct val="90000"/>
              </a:lnSpc>
            </a:pPr>
            <a:r>
              <a:rPr lang="zh-CN" altLang="en-US" b="1" dirty="0" smtClean="0"/>
              <a:t>希尔勒的中文屋子</a:t>
            </a:r>
          </a:p>
          <a:p>
            <a:pPr eaLnBrk="1" hangingPunct="1">
              <a:lnSpc>
                <a:spcPct val="90000"/>
              </a:lnSpc>
            </a:pPr>
            <a:r>
              <a:rPr lang="zh-CN" altLang="en-US" b="1" dirty="0" smtClean="0"/>
              <a:t>问题：通过了图灵测试就具有了智能吗？</a:t>
            </a:r>
          </a:p>
          <a:p>
            <a:pPr eaLnBrk="1" hangingPunct="1">
              <a:lnSpc>
                <a:spcPct val="90000"/>
              </a:lnSpc>
            </a:pPr>
            <a:r>
              <a:rPr lang="zh-CN" altLang="en-US" b="1" dirty="0" smtClean="0"/>
              <a:t>思考题：如何理解希尔勒的中文屋子？</a:t>
            </a:r>
          </a:p>
        </p:txBody>
      </p:sp>
      <p:pic>
        <p:nvPicPr>
          <p:cNvPr id="12293" name="Picture 1028" descr="PE01460_"/>
          <p:cNvPicPr>
            <a:picLocks noChangeAspect="1" noChangeArrowheads="1"/>
          </p:cNvPicPr>
          <p:nvPr/>
        </p:nvPicPr>
        <p:blipFill>
          <a:blip r:embed="rId4" cstate="print"/>
          <a:srcRect/>
          <a:stretch>
            <a:fillRect/>
          </a:stretch>
        </p:blipFill>
        <p:spPr bwMode="auto">
          <a:xfrm>
            <a:off x="6477000" y="3429000"/>
            <a:ext cx="2206625"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609C5EF4-138D-4590-91D2-501D45B195AA}" type="slidenum">
              <a:rPr lang="en-US" altLang="zh-CN" smtClean="0"/>
              <a:pPr/>
              <a:t>12</a:t>
            </a:fld>
            <a:endParaRPr lang="en-US" altLang="zh-CN" smtClean="0"/>
          </a:p>
        </p:txBody>
      </p:sp>
      <p:sp>
        <p:nvSpPr>
          <p:cNvPr id="97282" name="Rectangle 2"/>
          <p:cNvSpPr>
            <a:spLocks noGrp="1" noChangeArrowheads="1"/>
          </p:cNvSpPr>
          <p:nvPr>
            <p:ph type="title"/>
          </p:nvPr>
        </p:nvSpPr>
        <p:spPr>
          <a:xfrm>
            <a:off x="685800" y="381000"/>
            <a:ext cx="7772400" cy="1066800"/>
          </a:xfrm>
        </p:spPr>
        <p:txBody>
          <a:bodyPr/>
          <a:lstStyle/>
          <a:p>
            <a:pPr eaLnBrk="1" hangingPunct="1">
              <a:defRPr/>
            </a:pPr>
            <a:r>
              <a:rPr lang="zh-CN" altLang="en-US" smtClean="0"/>
              <a:t>故事理解程序举例</a:t>
            </a:r>
          </a:p>
        </p:txBody>
      </p:sp>
      <p:sp>
        <p:nvSpPr>
          <p:cNvPr id="13316" name="Rectangle 3"/>
          <p:cNvSpPr>
            <a:spLocks noGrp="1" noChangeArrowheads="1"/>
          </p:cNvSpPr>
          <p:nvPr>
            <p:ph type="body" idx="1"/>
          </p:nvPr>
        </p:nvSpPr>
        <p:spPr>
          <a:xfrm>
            <a:off x="685800" y="1524000"/>
            <a:ext cx="7848600" cy="5029200"/>
          </a:xfrm>
        </p:spPr>
        <p:txBody>
          <a:bodyPr/>
          <a:lstStyle/>
          <a:p>
            <a:pPr eaLnBrk="1" hangingPunct="1"/>
            <a:r>
              <a:rPr lang="en-US" altLang="zh-CN" sz="3000" b="1" dirty="0" smtClean="0"/>
              <a:t>“</a:t>
            </a:r>
            <a:r>
              <a:rPr lang="zh-CN" altLang="en-US" sz="3000" b="1" dirty="0" smtClean="0"/>
              <a:t>一个人进入餐馆并订了一份汉堡包。当汉堡包端来时发现被烘脆了，此人暴怒地离开餐馆，没有付帐或留下小费。”</a:t>
            </a:r>
          </a:p>
          <a:p>
            <a:pPr eaLnBrk="1" hangingPunct="1"/>
            <a:r>
              <a:rPr lang="zh-CN" altLang="en-US" sz="3000" b="1" dirty="0" smtClean="0"/>
              <a:t>“一个人进入餐馆并订了一份汉堡包。当汉堡包端来后他非常喜欢它，而且在离开餐馆付帐之前，给了女服务员很多小费。”</a:t>
            </a:r>
          </a:p>
          <a:p>
            <a:pPr eaLnBrk="1" hangingPunct="1"/>
            <a:r>
              <a:rPr lang="zh-CN" altLang="en-US" sz="3000" b="1" dirty="0" smtClean="0"/>
              <a:t>作为对“理解”故事的检验，可以向计算机询问，在每一种情况下，此人是否吃了汉堡包。</a:t>
            </a:r>
            <a:endParaRPr lang="zh-CN" altLang="en-US" b="1" dirty="0" smtClean="0"/>
          </a:p>
        </p:txBody>
      </p:sp>
      <p:sp>
        <p:nvSpPr>
          <p:cNvPr id="13317" name="Text Box 4"/>
          <p:cNvSpPr txBox="1">
            <a:spLocks noChangeArrowheads="1"/>
          </p:cNvSpPr>
          <p:nvPr/>
        </p:nvSpPr>
        <p:spPr bwMode="auto">
          <a:xfrm>
            <a:off x="7467600" y="5791200"/>
            <a:ext cx="1143000" cy="457200"/>
          </a:xfrm>
          <a:prstGeom prst="rect">
            <a:avLst/>
          </a:prstGeom>
          <a:noFill/>
          <a:ln w="9525">
            <a:noFill/>
            <a:miter lim="800000"/>
            <a:headEnd/>
            <a:tailEnd/>
          </a:ln>
        </p:spPr>
        <p:txBody>
          <a:bodyPr>
            <a:spAutoFit/>
          </a:bodyPr>
          <a:lstStyle/>
          <a:p>
            <a:pPr>
              <a:spcBef>
                <a:spcPct val="50000"/>
              </a:spcBef>
            </a:pPr>
            <a:r>
              <a:rPr lang="zh-CN" altLang="en-US">
                <a:hlinkClick r:id="rId2" action="ppaction://hlinksldjump"/>
              </a:rPr>
              <a:t>返回</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B9CD17D4-38CC-4195-BA39-8EEEA60ADE3E}" type="slidenum">
              <a:rPr lang="en-US" altLang="zh-CN" smtClean="0"/>
              <a:pPr/>
              <a:t>13</a:t>
            </a:fld>
            <a:endParaRPr lang="en-US" altLang="zh-CN" smtClean="0"/>
          </a:p>
        </p:txBody>
      </p:sp>
      <p:sp>
        <p:nvSpPr>
          <p:cNvPr id="52226" name="Rectangle 2"/>
          <p:cNvSpPr>
            <a:spLocks noGrp="1" noChangeArrowheads="1"/>
          </p:cNvSpPr>
          <p:nvPr>
            <p:ph type="title"/>
          </p:nvPr>
        </p:nvSpPr>
        <p:spPr/>
        <p:txBody>
          <a:bodyPr/>
          <a:lstStyle/>
          <a:p>
            <a:pPr eaLnBrk="1" hangingPunct="1">
              <a:defRPr/>
            </a:pPr>
            <a:r>
              <a:rPr lang="en-US" altLang="zh-CN" smtClean="0"/>
              <a:t>AI</a:t>
            </a:r>
            <a:r>
              <a:rPr lang="zh-CN" altLang="en-US" smtClean="0"/>
              <a:t>的本质问题</a:t>
            </a:r>
          </a:p>
        </p:txBody>
      </p:sp>
      <p:sp>
        <p:nvSpPr>
          <p:cNvPr id="14340" name="Rectangle 3"/>
          <p:cNvSpPr>
            <a:spLocks noGrp="1" noChangeArrowheads="1"/>
          </p:cNvSpPr>
          <p:nvPr>
            <p:ph type="body" idx="1"/>
          </p:nvPr>
        </p:nvSpPr>
        <p:spPr>
          <a:xfrm>
            <a:off x="625523" y="1999391"/>
            <a:ext cx="4267200" cy="3352800"/>
          </a:xfrm>
        </p:spPr>
        <p:txBody>
          <a:bodyPr/>
          <a:lstStyle/>
          <a:p>
            <a:pPr eaLnBrk="1" hangingPunct="1">
              <a:buFont typeface="Wingdings" pitchFamily="2" charset="2"/>
              <a:buNone/>
            </a:pPr>
            <a:r>
              <a:rPr lang="en-US" altLang="zh-CN" dirty="0" smtClean="0"/>
              <a:t>	</a:t>
            </a:r>
            <a:r>
              <a:rPr lang="zh-CN" altLang="en-US" sz="3200" b="1" dirty="0" smtClean="0"/>
              <a:t>研究如何制造出人造的智能机器或系统，来模拟人类智能活动的能力，以延伸人们智能的科学。</a:t>
            </a:r>
          </a:p>
          <a:p>
            <a:pPr eaLnBrk="1" hangingPunct="1">
              <a:buFont typeface="Wingdings" pitchFamily="2" charset="2"/>
              <a:buNone/>
            </a:pPr>
            <a:endParaRPr lang="en-US" altLang="zh-CN" sz="3200" b="1" dirty="0" smtClean="0"/>
          </a:p>
        </p:txBody>
      </p:sp>
      <p:pic>
        <p:nvPicPr>
          <p:cNvPr id="14341" name="Picture 4" descr="Farewell"/>
          <p:cNvPicPr>
            <a:picLocks noChangeAspect="1" noChangeArrowheads="1"/>
          </p:cNvPicPr>
          <p:nvPr/>
        </p:nvPicPr>
        <p:blipFill>
          <a:blip r:embed="rId3" cstate="print"/>
          <a:srcRect/>
          <a:stretch>
            <a:fillRect/>
          </a:stretch>
        </p:blipFill>
        <p:spPr bwMode="auto">
          <a:xfrm>
            <a:off x="5181600" y="3093504"/>
            <a:ext cx="35052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9" name="Picture 13" descr="F:\人工智能导论\2015本科\问号.jpg"/>
          <p:cNvPicPr>
            <a:picLocks noChangeAspect="1" noChangeArrowheads="1"/>
          </p:cNvPicPr>
          <p:nvPr/>
        </p:nvPicPr>
        <p:blipFill>
          <a:blip r:embed="rId2" cstate="print"/>
          <a:srcRect/>
          <a:stretch>
            <a:fillRect/>
          </a:stretch>
        </p:blipFill>
        <p:spPr bwMode="auto">
          <a:xfrm>
            <a:off x="6804025" y="3062288"/>
            <a:ext cx="1881188" cy="1951037"/>
          </a:xfrm>
          <a:prstGeom prst="rect">
            <a:avLst/>
          </a:prstGeom>
          <a:noFill/>
          <a:ln w="9525">
            <a:noFill/>
            <a:miter lim="800000"/>
            <a:headEnd/>
            <a:tailEnd/>
          </a:ln>
        </p:spPr>
      </p:pic>
      <p:pic>
        <p:nvPicPr>
          <p:cNvPr id="116746" name="Picture 10" descr="F:\人工智能导论\2015本科\大餐.jpg"/>
          <p:cNvPicPr>
            <a:picLocks noChangeAspect="1" noChangeArrowheads="1"/>
          </p:cNvPicPr>
          <p:nvPr/>
        </p:nvPicPr>
        <p:blipFill>
          <a:blip r:embed="rId3" cstate="print"/>
          <a:srcRect/>
          <a:stretch>
            <a:fillRect/>
          </a:stretch>
        </p:blipFill>
        <p:spPr bwMode="auto">
          <a:xfrm>
            <a:off x="3563938" y="3040063"/>
            <a:ext cx="2814637" cy="1873250"/>
          </a:xfrm>
          <a:prstGeom prst="rect">
            <a:avLst/>
          </a:prstGeom>
          <a:noFill/>
          <a:ln w="9525">
            <a:noFill/>
            <a:miter lim="800000"/>
            <a:headEnd/>
            <a:tailEnd/>
          </a:ln>
        </p:spPr>
      </p:pic>
      <p:pic>
        <p:nvPicPr>
          <p:cNvPr id="116744" name="Picture 8" descr="F:\人工智能导论\2015本科\灶具.jpg"/>
          <p:cNvPicPr>
            <a:picLocks noChangeAspect="1" noChangeArrowheads="1"/>
          </p:cNvPicPr>
          <p:nvPr/>
        </p:nvPicPr>
        <p:blipFill>
          <a:blip r:embed="rId4" cstate="print"/>
          <a:srcRect/>
          <a:stretch>
            <a:fillRect/>
          </a:stretch>
        </p:blipFill>
        <p:spPr bwMode="auto">
          <a:xfrm>
            <a:off x="539750" y="4941888"/>
            <a:ext cx="1381125" cy="1143000"/>
          </a:xfrm>
          <a:prstGeom prst="rect">
            <a:avLst/>
          </a:prstGeom>
          <a:noFill/>
          <a:ln w="9525">
            <a:noFill/>
            <a:miter lim="800000"/>
            <a:headEnd/>
            <a:tailEnd/>
          </a:ln>
        </p:spPr>
      </p:pic>
      <p:sp>
        <p:nvSpPr>
          <p:cNvPr id="2" name="标题 1"/>
          <p:cNvSpPr>
            <a:spLocks noGrp="1"/>
          </p:cNvSpPr>
          <p:nvPr>
            <p:ph type="title"/>
          </p:nvPr>
        </p:nvSpPr>
        <p:spPr/>
        <p:txBody>
          <a:bodyPr/>
          <a:lstStyle/>
          <a:p>
            <a:pPr>
              <a:defRPr/>
            </a:pPr>
            <a:r>
              <a:rPr lang="zh-CN" altLang="en-US" dirty="0" smtClean="0"/>
              <a:t>计算机应用就是</a:t>
            </a:r>
            <a:r>
              <a:rPr lang="en-US" altLang="zh-CN" dirty="0" smtClean="0"/>
              <a:t>AI</a:t>
            </a:r>
            <a:r>
              <a:rPr lang="zh-CN" altLang="en-US" dirty="0" smtClean="0"/>
              <a:t>问题</a:t>
            </a:r>
            <a:endParaRPr lang="zh-CN" altLang="en-US" dirty="0"/>
          </a:p>
        </p:txBody>
      </p:sp>
      <p:sp>
        <p:nvSpPr>
          <p:cNvPr id="15366" name="灯片编号占位符 3"/>
          <p:cNvSpPr>
            <a:spLocks noGrp="1"/>
          </p:cNvSpPr>
          <p:nvPr>
            <p:ph type="sldNum" sz="quarter" idx="12"/>
          </p:nvPr>
        </p:nvSpPr>
        <p:spPr>
          <a:noFill/>
        </p:spPr>
        <p:txBody>
          <a:bodyPr/>
          <a:lstStyle/>
          <a:p>
            <a:fld id="{5AF3BAB0-62B5-45CA-9640-CCD0DEFCF1AD}" type="slidenum">
              <a:rPr lang="en-US" altLang="zh-CN" smtClean="0"/>
              <a:pPr/>
              <a:t>14</a:t>
            </a:fld>
            <a:endParaRPr lang="en-US" altLang="zh-CN" smtClean="0"/>
          </a:p>
        </p:txBody>
      </p:sp>
      <p:pic>
        <p:nvPicPr>
          <p:cNvPr id="116739" name="Picture 3" descr="F:\人工智能导论\2015本科\肉类.jpg"/>
          <p:cNvPicPr>
            <a:picLocks noChangeAspect="1" noChangeArrowheads="1"/>
          </p:cNvPicPr>
          <p:nvPr/>
        </p:nvPicPr>
        <p:blipFill>
          <a:blip r:embed="rId5" cstate="print"/>
          <a:srcRect/>
          <a:stretch>
            <a:fillRect/>
          </a:stretch>
        </p:blipFill>
        <p:spPr bwMode="auto">
          <a:xfrm>
            <a:off x="179388" y="2708275"/>
            <a:ext cx="1370012" cy="1081088"/>
          </a:xfrm>
          <a:prstGeom prst="rect">
            <a:avLst/>
          </a:prstGeom>
          <a:noFill/>
          <a:ln w="9525">
            <a:noFill/>
            <a:miter lim="800000"/>
            <a:headEnd/>
            <a:tailEnd/>
          </a:ln>
        </p:spPr>
      </p:pic>
      <p:pic>
        <p:nvPicPr>
          <p:cNvPr id="116740" name="Picture 4" descr="F:\人工智能导论\2015本科\蔬菜.jpg"/>
          <p:cNvPicPr>
            <a:picLocks noChangeAspect="1" noChangeArrowheads="1"/>
          </p:cNvPicPr>
          <p:nvPr/>
        </p:nvPicPr>
        <p:blipFill>
          <a:blip r:embed="rId6" cstate="print"/>
          <a:srcRect/>
          <a:stretch>
            <a:fillRect/>
          </a:stretch>
        </p:blipFill>
        <p:spPr bwMode="auto">
          <a:xfrm>
            <a:off x="755650" y="2205038"/>
            <a:ext cx="1282700" cy="857250"/>
          </a:xfrm>
          <a:prstGeom prst="rect">
            <a:avLst/>
          </a:prstGeom>
          <a:noFill/>
          <a:ln w="9525">
            <a:noFill/>
            <a:miter lim="800000"/>
            <a:headEnd/>
            <a:tailEnd/>
          </a:ln>
        </p:spPr>
      </p:pic>
      <p:pic>
        <p:nvPicPr>
          <p:cNvPr id="116741" name="Picture 5" descr="F:\人工智能导论\2015本科\鱼类.jpg"/>
          <p:cNvPicPr>
            <a:picLocks noChangeAspect="1" noChangeArrowheads="1"/>
          </p:cNvPicPr>
          <p:nvPr/>
        </p:nvPicPr>
        <p:blipFill>
          <a:blip r:embed="rId7" cstate="print"/>
          <a:srcRect/>
          <a:stretch>
            <a:fillRect/>
          </a:stretch>
        </p:blipFill>
        <p:spPr bwMode="auto">
          <a:xfrm>
            <a:off x="1476375" y="1700213"/>
            <a:ext cx="1295400" cy="865187"/>
          </a:xfrm>
          <a:prstGeom prst="rect">
            <a:avLst/>
          </a:prstGeom>
          <a:noFill/>
          <a:ln w="9525">
            <a:noFill/>
            <a:miter lim="800000"/>
            <a:headEnd/>
            <a:tailEnd/>
          </a:ln>
        </p:spPr>
      </p:pic>
      <p:pic>
        <p:nvPicPr>
          <p:cNvPr id="116743" name="Picture 7" descr="F:\人工智能导论\2015本科\厨具.jpg"/>
          <p:cNvPicPr>
            <a:picLocks noChangeAspect="1" noChangeArrowheads="1"/>
          </p:cNvPicPr>
          <p:nvPr/>
        </p:nvPicPr>
        <p:blipFill>
          <a:blip r:embed="rId8" cstate="print"/>
          <a:srcRect/>
          <a:stretch>
            <a:fillRect/>
          </a:stretch>
        </p:blipFill>
        <p:spPr bwMode="auto">
          <a:xfrm>
            <a:off x="1331913" y="4149725"/>
            <a:ext cx="1530350" cy="1019175"/>
          </a:xfrm>
          <a:prstGeom prst="rect">
            <a:avLst/>
          </a:prstGeom>
          <a:noFill/>
          <a:ln w="9525">
            <a:noFill/>
            <a:miter lim="800000"/>
            <a:headEnd/>
            <a:tailEnd/>
          </a:ln>
        </p:spPr>
      </p:pic>
      <p:pic>
        <p:nvPicPr>
          <p:cNvPr id="116745" name="Picture 9" descr="F:\人工智能导论\2015本科\厨师.jpg"/>
          <p:cNvPicPr>
            <a:picLocks noChangeAspect="1" noChangeArrowheads="1"/>
          </p:cNvPicPr>
          <p:nvPr/>
        </p:nvPicPr>
        <p:blipFill>
          <a:blip r:embed="rId9" cstate="print"/>
          <a:srcRect/>
          <a:stretch>
            <a:fillRect/>
          </a:stretch>
        </p:blipFill>
        <p:spPr bwMode="auto">
          <a:xfrm>
            <a:off x="6491288" y="3068638"/>
            <a:ext cx="2508250" cy="1944687"/>
          </a:xfrm>
          <a:prstGeom prst="rect">
            <a:avLst/>
          </a:prstGeom>
          <a:noFill/>
          <a:ln w="9525">
            <a:noFill/>
            <a:miter lim="800000"/>
            <a:headEnd/>
            <a:tailEnd/>
          </a:ln>
        </p:spPr>
      </p:pic>
      <p:sp>
        <p:nvSpPr>
          <p:cNvPr id="18" name="爆炸形 2 17"/>
          <p:cNvSpPr>
            <a:spLocks noChangeArrowheads="1"/>
          </p:cNvSpPr>
          <p:nvPr/>
        </p:nvSpPr>
        <p:spPr bwMode="auto">
          <a:xfrm>
            <a:off x="1763713" y="2852738"/>
            <a:ext cx="1368425" cy="1008062"/>
          </a:xfrm>
          <a:prstGeom prst="irregularSeal2">
            <a:avLst/>
          </a:prstGeom>
          <a:solidFill>
            <a:srgbClr val="00B0F0"/>
          </a:solidFill>
          <a:ln w="9525" algn="ctr">
            <a:solidFill>
              <a:schemeClr val="tx1"/>
            </a:solidFill>
            <a:round/>
            <a:headEnd/>
            <a:tailEnd/>
          </a:ln>
        </p:spPr>
        <p:txBody>
          <a:bodyPr wrap="none"/>
          <a:lstStyle/>
          <a:p>
            <a:r>
              <a:rPr lang="zh-CN" altLang="en-US" b="1" dirty="0">
                <a:solidFill>
                  <a:srgbClr val="FF0000"/>
                </a:solidFill>
              </a:rPr>
              <a:t>数据</a:t>
            </a:r>
          </a:p>
        </p:txBody>
      </p:sp>
      <p:sp>
        <p:nvSpPr>
          <p:cNvPr id="19" name="爆炸形 2 18"/>
          <p:cNvSpPr>
            <a:spLocks noChangeArrowheads="1"/>
          </p:cNvSpPr>
          <p:nvPr/>
        </p:nvSpPr>
        <p:spPr bwMode="auto">
          <a:xfrm>
            <a:off x="2195513" y="5300663"/>
            <a:ext cx="1368425" cy="1008062"/>
          </a:xfrm>
          <a:prstGeom prst="irregularSeal2">
            <a:avLst/>
          </a:prstGeom>
          <a:solidFill>
            <a:srgbClr val="00B0F0"/>
          </a:solidFill>
          <a:ln w="9525" algn="ctr">
            <a:solidFill>
              <a:schemeClr val="tx1"/>
            </a:solidFill>
            <a:round/>
            <a:headEnd/>
            <a:tailEnd/>
          </a:ln>
        </p:spPr>
        <p:txBody>
          <a:bodyPr wrap="none"/>
          <a:lstStyle/>
          <a:p>
            <a:r>
              <a:rPr lang="zh-CN" altLang="en-US" b="1" dirty="0">
                <a:solidFill>
                  <a:srgbClr val="FF0000"/>
                </a:solidFill>
              </a:rPr>
              <a:t>平台</a:t>
            </a:r>
          </a:p>
        </p:txBody>
      </p:sp>
      <p:sp>
        <p:nvSpPr>
          <p:cNvPr id="20" name="爆炸形 2 19"/>
          <p:cNvSpPr>
            <a:spLocks noChangeArrowheads="1"/>
          </p:cNvSpPr>
          <p:nvPr/>
        </p:nvSpPr>
        <p:spPr bwMode="auto">
          <a:xfrm>
            <a:off x="4067175" y="5084763"/>
            <a:ext cx="2089150" cy="1008062"/>
          </a:xfrm>
          <a:prstGeom prst="irregularSeal2">
            <a:avLst/>
          </a:prstGeom>
          <a:solidFill>
            <a:srgbClr val="00B0F0"/>
          </a:solidFill>
          <a:ln w="9525" algn="ctr">
            <a:solidFill>
              <a:schemeClr val="tx1"/>
            </a:solidFill>
            <a:round/>
            <a:headEnd/>
            <a:tailEnd/>
          </a:ln>
        </p:spPr>
        <p:txBody>
          <a:bodyPr wrap="none"/>
          <a:lstStyle/>
          <a:p>
            <a:r>
              <a:rPr lang="zh-CN" altLang="en-US" b="1" dirty="0">
                <a:solidFill>
                  <a:srgbClr val="FF0000"/>
                </a:solidFill>
              </a:rPr>
              <a:t>应用系统</a:t>
            </a:r>
          </a:p>
        </p:txBody>
      </p:sp>
      <p:sp>
        <p:nvSpPr>
          <p:cNvPr id="21" name="爆炸形 2 20"/>
          <p:cNvSpPr>
            <a:spLocks noChangeArrowheads="1"/>
          </p:cNvSpPr>
          <p:nvPr/>
        </p:nvSpPr>
        <p:spPr bwMode="auto">
          <a:xfrm>
            <a:off x="6659563" y="5229225"/>
            <a:ext cx="2089150" cy="1008063"/>
          </a:xfrm>
          <a:prstGeom prst="irregularSeal2">
            <a:avLst/>
          </a:prstGeom>
          <a:solidFill>
            <a:srgbClr val="00B0F0"/>
          </a:solidFill>
          <a:ln w="9525" algn="ctr">
            <a:solidFill>
              <a:schemeClr val="tx1"/>
            </a:solidFill>
            <a:round/>
            <a:headEnd/>
            <a:tailEnd/>
          </a:ln>
        </p:spPr>
        <p:txBody>
          <a:bodyPr wrap="none"/>
          <a:lstStyle/>
          <a:p>
            <a:r>
              <a:rPr lang="en-US" altLang="zh-CN" b="1">
                <a:solidFill>
                  <a:srgbClr val="FF0000"/>
                </a:solidFill>
              </a:rPr>
              <a:t>AI</a:t>
            </a:r>
            <a:endParaRPr lang="zh-CN" altLang="en-US" b="1">
              <a:solidFill>
                <a:srgbClr val="FF0000"/>
              </a:solidFill>
            </a:endParaRPr>
          </a:p>
        </p:txBody>
      </p:sp>
      <p:pic>
        <p:nvPicPr>
          <p:cNvPr id="116751" name="Picture 15" descr="F:\人工智能导论\2015本科\厨师.jpg"/>
          <p:cNvPicPr>
            <a:picLocks noChangeAspect="1" noChangeArrowheads="1"/>
          </p:cNvPicPr>
          <p:nvPr/>
        </p:nvPicPr>
        <p:blipFill>
          <a:blip r:embed="rId9" cstate="print"/>
          <a:srcRect/>
          <a:stretch>
            <a:fillRect/>
          </a:stretch>
        </p:blipFill>
        <p:spPr bwMode="auto">
          <a:xfrm>
            <a:off x="6473825" y="3068638"/>
            <a:ext cx="2508250" cy="1944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blinds(horizontal)">
                                      <p:cBhvr>
                                        <p:cTn id="7" dur="500"/>
                                        <p:tgtEl>
                                          <p:spTgt spid="116741"/>
                                        </p:tgtEl>
                                      </p:cBhvr>
                                    </p:animEffect>
                                  </p:childTnLst>
                                </p:cTn>
                              </p:par>
                              <p:par>
                                <p:cTn id="8" presetID="3" presetClass="entr" presetSubtype="10" fill="hold" nodeType="withEffect">
                                  <p:stCondLst>
                                    <p:cond delay="0"/>
                                  </p:stCondLst>
                                  <p:childTnLst>
                                    <p:set>
                                      <p:cBhvr>
                                        <p:cTn id="9" dur="1" fill="hold">
                                          <p:stCondLst>
                                            <p:cond delay="0"/>
                                          </p:stCondLst>
                                        </p:cTn>
                                        <p:tgtEl>
                                          <p:spTgt spid="116740"/>
                                        </p:tgtEl>
                                        <p:attrNameLst>
                                          <p:attrName>style.visibility</p:attrName>
                                        </p:attrNameLst>
                                      </p:cBhvr>
                                      <p:to>
                                        <p:strVal val="visible"/>
                                      </p:to>
                                    </p:set>
                                    <p:animEffect transition="in" filter="blinds(horizontal)">
                                      <p:cBhvr>
                                        <p:cTn id="10" dur="500"/>
                                        <p:tgtEl>
                                          <p:spTgt spid="116740"/>
                                        </p:tgtEl>
                                      </p:cBhvr>
                                    </p:animEffect>
                                  </p:childTnLst>
                                </p:cTn>
                              </p:par>
                              <p:par>
                                <p:cTn id="11" presetID="3" presetClass="entr" presetSubtype="10" fill="hold" nodeType="withEffect">
                                  <p:stCondLst>
                                    <p:cond delay="0"/>
                                  </p:stCondLst>
                                  <p:childTnLst>
                                    <p:set>
                                      <p:cBhvr>
                                        <p:cTn id="12" dur="1" fill="hold">
                                          <p:stCondLst>
                                            <p:cond delay="0"/>
                                          </p:stCondLst>
                                        </p:cTn>
                                        <p:tgtEl>
                                          <p:spTgt spid="116739"/>
                                        </p:tgtEl>
                                        <p:attrNameLst>
                                          <p:attrName>style.visibility</p:attrName>
                                        </p:attrNameLst>
                                      </p:cBhvr>
                                      <p:to>
                                        <p:strVal val="visible"/>
                                      </p:to>
                                    </p:set>
                                    <p:animEffect transition="in" filter="blinds(horizontal)">
                                      <p:cBhvr>
                                        <p:cTn id="13" dur="500"/>
                                        <p:tgtEl>
                                          <p:spTgt spid="11673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6743"/>
                                        </p:tgtEl>
                                        <p:attrNameLst>
                                          <p:attrName>style.visibility</p:attrName>
                                        </p:attrNameLst>
                                      </p:cBhvr>
                                      <p:to>
                                        <p:strVal val="visible"/>
                                      </p:to>
                                    </p:set>
                                    <p:animEffect transition="in" filter="blinds(horizontal)">
                                      <p:cBhvr>
                                        <p:cTn id="18" dur="500"/>
                                        <p:tgtEl>
                                          <p:spTgt spid="116743"/>
                                        </p:tgtEl>
                                      </p:cBhvr>
                                    </p:animEffect>
                                  </p:childTnLst>
                                </p:cTn>
                              </p:par>
                              <p:par>
                                <p:cTn id="19" presetID="3" presetClass="entr" presetSubtype="10" fill="hold" nodeType="withEffect">
                                  <p:stCondLst>
                                    <p:cond delay="0"/>
                                  </p:stCondLst>
                                  <p:childTnLst>
                                    <p:set>
                                      <p:cBhvr>
                                        <p:cTn id="20" dur="1" fill="hold">
                                          <p:stCondLst>
                                            <p:cond delay="0"/>
                                          </p:stCondLst>
                                        </p:cTn>
                                        <p:tgtEl>
                                          <p:spTgt spid="116744"/>
                                        </p:tgtEl>
                                        <p:attrNameLst>
                                          <p:attrName>style.visibility</p:attrName>
                                        </p:attrNameLst>
                                      </p:cBhvr>
                                      <p:to>
                                        <p:strVal val="visible"/>
                                      </p:to>
                                    </p:set>
                                    <p:animEffect transition="in" filter="blinds(horizontal)">
                                      <p:cBhvr>
                                        <p:cTn id="21" dur="500"/>
                                        <p:tgtEl>
                                          <p:spTgt spid="11674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6746"/>
                                        </p:tgtEl>
                                        <p:attrNameLst>
                                          <p:attrName>style.visibility</p:attrName>
                                        </p:attrNameLst>
                                      </p:cBhvr>
                                      <p:to>
                                        <p:strVal val="visible"/>
                                      </p:to>
                                    </p:set>
                                    <p:animEffect transition="in" filter="blinds(horizontal)">
                                      <p:cBhvr>
                                        <p:cTn id="26" dur="500"/>
                                        <p:tgtEl>
                                          <p:spTgt spid="116746"/>
                                        </p:tgtEl>
                                      </p:cBhvr>
                                    </p:animEffect>
                                  </p:childTnLst>
                                </p:cTn>
                              </p:par>
                              <p:par>
                                <p:cTn id="27" presetID="3" presetClass="entr" presetSubtype="10" fill="hold" nodeType="withEffect">
                                  <p:stCondLst>
                                    <p:cond delay="0"/>
                                  </p:stCondLst>
                                  <p:childTnLst>
                                    <p:set>
                                      <p:cBhvr>
                                        <p:cTn id="28" dur="1" fill="hold">
                                          <p:stCondLst>
                                            <p:cond delay="0"/>
                                          </p:stCondLst>
                                        </p:cTn>
                                        <p:tgtEl>
                                          <p:spTgt spid="116749"/>
                                        </p:tgtEl>
                                        <p:attrNameLst>
                                          <p:attrName>style.visibility</p:attrName>
                                        </p:attrNameLst>
                                      </p:cBhvr>
                                      <p:to>
                                        <p:strVal val="visible"/>
                                      </p:to>
                                    </p:set>
                                    <p:animEffect transition="in" filter="blinds(horizontal)">
                                      <p:cBhvr>
                                        <p:cTn id="29" dur="500"/>
                                        <p:tgtEl>
                                          <p:spTgt spid="11674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6745"/>
                                        </p:tgtEl>
                                        <p:attrNameLst>
                                          <p:attrName>style.visibility</p:attrName>
                                        </p:attrNameLst>
                                      </p:cBhvr>
                                      <p:to>
                                        <p:strVal val="visible"/>
                                      </p:to>
                                    </p:set>
                                    <p:animEffect transition="in" filter="blinds(horizontal)">
                                      <p:cBhvr>
                                        <p:cTn id="34" dur="500"/>
                                        <p:tgtEl>
                                          <p:spTgt spid="11674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6745"/>
                                        </p:tgtEl>
                                        <p:attrNameLst>
                                          <p:attrName>ppt_x</p:attrName>
                                        </p:attrNameLst>
                                      </p:cBhvr>
                                      <p:tavLst>
                                        <p:tav tm="0">
                                          <p:val>
                                            <p:strVal val="ppt_x"/>
                                          </p:val>
                                        </p:tav>
                                        <p:tav tm="100000">
                                          <p:val>
                                            <p:strVal val="ppt_x"/>
                                          </p:val>
                                        </p:tav>
                                      </p:tavLst>
                                    </p:anim>
                                    <p:anim calcmode="lin" valueType="num">
                                      <p:cBhvr additive="base">
                                        <p:cTn id="39" dur="500"/>
                                        <p:tgtEl>
                                          <p:spTgt spid="116745"/>
                                        </p:tgtEl>
                                        <p:attrNameLst>
                                          <p:attrName>ppt_y</p:attrName>
                                        </p:attrNameLst>
                                      </p:cBhvr>
                                      <p:tavLst>
                                        <p:tav tm="0">
                                          <p:val>
                                            <p:strVal val="ppt_y"/>
                                          </p:val>
                                        </p:tav>
                                        <p:tav tm="100000">
                                          <p:val>
                                            <p:strVal val="1+ppt_h/2"/>
                                          </p:val>
                                        </p:tav>
                                      </p:tavLst>
                                    </p:anim>
                                    <p:set>
                                      <p:cBhvr>
                                        <p:cTn id="40" dur="1" fill="hold">
                                          <p:stCondLst>
                                            <p:cond delay="499"/>
                                          </p:stCondLst>
                                        </p:cTn>
                                        <p:tgtEl>
                                          <p:spTgt spid="116745"/>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16749"/>
                                        </p:tgtEl>
                                        <p:attrNameLst>
                                          <p:attrName>ppt_x</p:attrName>
                                        </p:attrNameLst>
                                      </p:cBhvr>
                                      <p:tavLst>
                                        <p:tav tm="0">
                                          <p:val>
                                            <p:strVal val="ppt_x"/>
                                          </p:val>
                                        </p:tav>
                                        <p:tav tm="100000">
                                          <p:val>
                                            <p:strVal val="ppt_x"/>
                                          </p:val>
                                        </p:tav>
                                      </p:tavLst>
                                    </p:anim>
                                    <p:anim calcmode="lin" valueType="num">
                                      <p:cBhvr additive="base">
                                        <p:cTn id="43" dur="500"/>
                                        <p:tgtEl>
                                          <p:spTgt spid="116749"/>
                                        </p:tgtEl>
                                        <p:attrNameLst>
                                          <p:attrName>ppt_y</p:attrName>
                                        </p:attrNameLst>
                                      </p:cBhvr>
                                      <p:tavLst>
                                        <p:tav tm="0">
                                          <p:val>
                                            <p:strVal val="ppt_y"/>
                                          </p:val>
                                        </p:tav>
                                        <p:tav tm="100000">
                                          <p:val>
                                            <p:strVal val="1+ppt_h/2"/>
                                          </p:val>
                                        </p:tav>
                                      </p:tavLst>
                                    </p:anim>
                                    <p:set>
                                      <p:cBhvr>
                                        <p:cTn id="44" dur="1" fill="hold">
                                          <p:stCondLst>
                                            <p:cond delay="499"/>
                                          </p:stCondLst>
                                        </p:cTn>
                                        <p:tgtEl>
                                          <p:spTgt spid="11674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5" presetClass="entr" presetSubtype="0" fill="hold" nodeType="clickEffect">
                                  <p:stCondLst>
                                    <p:cond delay="0"/>
                                  </p:stCondLst>
                                  <p:childTnLst>
                                    <p:set>
                                      <p:cBhvr>
                                        <p:cTn id="63" dur="1" fill="hold">
                                          <p:stCondLst>
                                            <p:cond delay="0"/>
                                          </p:stCondLst>
                                        </p:cTn>
                                        <p:tgtEl>
                                          <p:spTgt spid="116751"/>
                                        </p:tgtEl>
                                        <p:attrNameLst>
                                          <p:attrName>style.visibility</p:attrName>
                                        </p:attrNameLst>
                                      </p:cBhvr>
                                      <p:to>
                                        <p:strVal val="visible"/>
                                      </p:to>
                                    </p:set>
                                    <p:anim calcmode="lin" valueType="num">
                                      <p:cBhvr>
                                        <p:cTn id="64" dur="1000" fill="hold"/>
                                        <p:tgtEl>
                                          <p:spTgt spid="116751"/>
                                        </p:tgtEl>
                                        <p:attrNameLst>
                                          <p:attrName>ppt_w</p:attrName>
                                        </p:attrNameLst>
                                      </p:cBhvr>
                                      <p:tavLst>
                                        <p:tav tm="0">
                                          <p:val>
                                            <p:fltVal val="0"/>
                                          </p:val>
                                        </p:tav>
                                        <p:tav tm="100000">
                                          <p:val>
                                            <p:strVal val="#ppt_w"/>
                                          </p:val>
                                        </p:tav>
                                      </p:tavLst>
                                    </p:anim>
                                    <p:anim calcmode="lin" valueType="num">
                                      <p:cBhvr>
                                        <p:cTn id="65" dur="1000" fill="hold"/>
                                        <p:tgtEl>
                                          <p:spTgt spid="116751"/>
                                        </p:tgtEl>
                                        <p:attrNameLst>
                                          <p:attrName>ppt_h</p:attrName>
                                        </p:attrNameLst>
                                      </p:cBhvr>
                                      <p:tavLst>
                                        <p:tav tm="0">
                                          <p:val>
                                            <p:fltVal val="0"/>
                                          </p:val>
                                        </p:tav>
                                        <p:tav tm="100000">
                                          <p:val>
                                            <p:strVal val="#ppt_h"/>
                                          </p:val>
                                        </p:tav>
                                      </p:tavLst>
                                    </p:anim>
                                    <p:anim calcmode="lin" valueType="num">
                                      <p:cBhvr>
                                        <p:cTn id="66" dur="1000" fill="hold"/>
                                        <p:tgtEl>
                                          <p:spTgt spid="116751"/>
                                        </p:tgtEl>
                                        <p:attrNameLst>
                                          <p:attrName>ppt_x</p:attrName>
                                        </p:attrNameLst>
                                      </p:cBhvr>
                                      <p:tavLst>
                                        <p:tav tm="0" fmla="#ppt_x+(cos(-2*pi*(1-$))*-#ppt_x-sin(-2*pi*(1-$))*(1-#ppt_y))*(1-$)">
                                          <p:val>
                                            <p:fltVal val="0"/>
                                          </p:val>
                                        </p:tav>
                                        <p:tav tm="100000">
                                          <p:val>
                                            <p:fltVal val="1"/>
                                          </p:val>
                                        </p:tav>
                                      </p:tavLst>
                                    </p:anim>
                                    <p:anim calcmode="lin" valueType="num">
                                      <p:cBhvr>
                                        <p:cTn id="67" dur="1000" fill="hold"/>
                                        <p:tgtEl>
                                          <p:spTgt spid="1167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8" fill="hold">
                      <p:stCondLst>
                        <p:cond delay="indefinite"/>
                      </p:stCondLst>
                      <p:childTnLst>
                        <p:par>
                          <p:cTn id="69" fill="hold">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fltVal val="0"/>
                                          </p:val>
                                        </p:tav>
                                        <p:tav tm="100000">
                                          <p:val>
                                            <p:strVal val="#ppt_w"/>
                                          </p:val>
                                        </p:tav>
                                      </p:tavLst>
                                    </p:anim>
                                    <p:anim calcmode="lin" valueType="num">
                                      <p:cBhvr>
                                        <p:cTn id="73" dur="1000" fill="hold"/>
                                        <p:tgtEl>
                                          <p:spTgt spid="21"/>
                                        </p:tgtEl>
                                        <p:attrNameLst>
                                          <p:attrName>ppt_h</p:attrName>
                                        </p:attrNameLst>
                                      </p:cBhvr>
                                      <p:tavLst>
                                        <p:tav tm="0">
                                          <p:val>
                                            <p:fltVal val="0"/>
                                          </p:val>
                                        </p:tav>
                                        <p:tav tm="100000">
                                          <p:val>
                                            <p:strVal val="#ppt_h"/>
                                          </p:val>
                                        </p:tav>
                                      </p:tavLst>
                                    </p:anim>
                                    <p:anim calcmode="lin" valueType="num">
                                      <p:cBhvr>
                                        <p:cTn id="7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ADC58558-D4E0-4B9E-B932-7C8004B01E9E}" type="slidenum">
              <a:rPr lang="en-US" altLang="zh-CN" smtClean="0"/>
              <a:pPr/>
              <a:t>15</a:t>
            </a:fld>
            <a:endParaRPr lang="en-US" altLang="zh-CN" smtClean="0"/>
          </a:p>
        </p:txBody>
      </p:sp>
      <p:sp>
        <p:nvSpPr>
          <p:cNvPr id="26626" name="Rectangle 2"/>
          <p:cNvSpPr>
            <a:spLocks noGrp="1" noChangeArrowheads="1"/>
          </p:cNvSpPr>
          <p:nvPr>
            <p:ph type="title"/>
          </p:nvPr>
        </p:nvSpPr>
        <p:spPr/>
        <p:txBody>
          <a:bodyPr/>
          <a:lstStyle/>
          <a:p>
            <a:pPr eaLnBrk="1" hangingPunct="1">
              <a:defRPr/>
            </a:pPr>
            <a:r>
              <a:rPr lang="en-US" altLang="zh-CN" smtClean="0"/>
              <a:t>AI</a:t>
            </a:r>
            <a:r>
              <a:rPr lang="zh-CN" altLang="en-US" smtClean="0"/>
              <a:t>的历史回顾</a:t>
            </a:r>
          </a:p>
        </p:txBody>
      </p:sp>
      <p:sp>
        <p:nvSpPr>
          <p:cNvPr id="26627" name="Rectangle 3"/>
          <p:cNvSpPr>
            <a:spLocks noGrp="1" noChangeArrowheads="1"/>
          </p:cNvSpPr>
          <p:nvPr>
            <p:ph type="body" idx="1"/>
          </p:nvPr>
        </p:nvSpPr>
        <p:spPr/>
        <p:txBody>
          <a:bodyPr>
            <a:normAutofit/>
          </a:bodyPr>
          <a:lstStyle/>
          <a:p>
            <a:pPr eaLnBrk="1" hangingPunct="1"/>
            <a:r>
              <a:rPr lang="zh-CN" altLang="en-US" sz="3200" b="1" dirty="0" smtClean="0"/>
              <a:t>第一阶段（</a:t>
            </a:r>
            <a:r>
              <a:rPr lang="en-US" altLang="zh-CN" sz="3200" b="1" dirty="0" smtClean="0"/>
              <a:t>40</a:t>
            </a:r>
            <a:r>
              <a:rPr lang="zh-CN" altLang="en-US" sz="3200" b="1" dirty="0" smtClean="0"/>
              <a:t>年代中～</a:t>
            </a:r>
            <a:r>
              <a:rPr lang="en-US" altLang="zh-CN" sz="3200" b="1" dirty="0" smtClean="0"/>
              <a:t>50</a:t>
            </a:r>
            <a:r>
              <a:rPr lang="zh-CN" altLang="en-US" sz="3200" b="1" dirty="0" smtClean="0"/>
              <a:t>年代末）       </a:t>
            </a:r>
            <a:endParaRPr lang="en-US" altLang="zh-CN" sz="3200" b="1" dirty="0" smtClean="0"/>
          </a:p>
          <a:p>
            <a:pPr eaLnBrk="1" hangingPunct="1">
              <a:buNone/>
            </a:pPr>
            <a:r>
              <a:rPr lang="en-US" altLang="zh-CN" sz="3200" b="1" dirty="0" smtClean="0"/>
              <a:t>    </a:t>
            </a:r>
            <a:r>
              <a:rPr lang="zh-CN" altLang="en-US" sz="3200" b="1" dirty="0" smtClean="0"/>
              <a:t>神经元网络时代</a:t>
            </a:r>
          </a:p>
          <a:p>
            <a:pPr eaLnBrk="1" hangingPunct="1">
              <a:buFont typeface="Wingdings" pitchFamily="2" charset="2"/>
              <a:buNone/>
            </a:pPr>
            <a:endParaRPr lang="zh-CN" altLang="en-US" sz="2800" b="1" dirty="0" smtClean="0"/>
          </a:p>
          <a:p>
            <a:pPr lvl="1" eaLnBrk="1" hangingPunct="1"/>
            <a:r>
              <a:rPr lang="zh-CN" altLang="en-US" sz="2800" b="1" dirty="0" smtClean="0"/>
              <a:t>	单层网络  </a:t>
            </a:r>
          </a:p>
          <a:p>
            <a:pPr lvl="1" eaLnBrk="1" hangingPunct="1"/>
            <a:r>
              <a:rPr lang="zh-CN" altLang="en-US" sz="2800" b="1" dirty="0" smtClean="0"/>
              <a:t>	</a:t>
            </a:r>
            <a:r>
              <a:rPr lang="en-US" altLang="zh-CN" sz="2800" b="1" dirty="0" smtClean="0"/>
              <a:t>M-P</a:t>
            </a:r>
            <a:r>
              <a:rPr lang="zh-CN" altLang="en-US" sz="2800" b="1" dirty="0" smtClean="0"/>
              <a:t>模型 、感知器模型等</a:t>
            </a:r>
          </a:p>
          <a:p>
            <a:pPr lvl="1" eaLnBrk="1" hangingPunct="1"/>
            <a:r>
              <a:rPr lang="zh-CN" altLang="en-US" sz="2800" b="1" dirty="0" smtClean="0"/>
              <a:t>	问题：</a:t>
            </a:r>
            <a:r>
              <a:rPr lang="en-US" altLang="zh-CN" sz="2800" b="1" dirty="0" smtClean="0"/>
              <a:t>XOR</a:t>
            </a:r>
            <a:r>
              <a:rPr lang="zh-CN" altLang="en-US" sz="2800" b="1" dirty="0" smtClean="0"/>
              <a:t>问题不能解决     </a:t>
            </a:r>
            <a:r>
              <a:rPr lang="zh-CN" altLang="en-US" sz="28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4D8F551F-9ADE-426F-ACAC-19EAA4B58303}" type="slidenum">
              <a:rPr lang="en-US" altLang="zh-CN" smtClean="0"/>
              <a:pPr/>
              <a:t>16</a:t>
            </a:fld>
            <a:endParaRPr lang="en-US" altLang="zh-CN" smtClean="0"/>
          </a:p>
        </p:txBody>
      </p:sp>
      <p:sp>
        <p:nvSpPr>
          <p:cNvPr id="78850" name="Rectangle 2"/>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1</a:t>
            </a:r>
            <a:r>
              <a:rPr lang="zh-CN" altLang="en-US" smtClean="0"/>
              <a:t>）</a:t>
            </a:r>
          </a:p>
        </p:txBody>
      </p:sp>
      <p:sp>
        <p:nvSpPr>
          <p:cNvPr id="17412" name="Rectangle 3"/>
          <p:cNvSpPr>
            <a:spLocks noGrp="1" noChangeArrowheads="1"/>
          </p:cNvSpPr>
          <p:nvPr>
            <p:ph type="body" idx="1"/>
          </p:nvPr>
        </p:nvSpPr>
        <p:spPr/>
        <p:txBody>
          <a:bodyPr>
            <a:normAutofit/>
          </a:bodyPr>
          <a:lstStyle/>
          <a:p>
            <a:pPr eaLnBrk="1" hangingPunct="1"/>
            <a:r>
              <a:rPr lang="en-US" altLang="zh-CN" sz="3200" b="1" dirty="0" smtClean="0"/>
              <a:t>XOR</a:t>
            </a:r>
            <a:r>
              <a:rPr lang="zh-CN" altLang="en-US" sz="3200" b="1" dirty="0" smtClean="0"/>
              <a:t>问题（异或问题）</a:t>
            </a:r>
          </a:p>
        </p:txBody>
      </p:sp>
      <p:graphicFrame>
        <p:nvGraphicFramePr>
          <p:cNvPr id="79009" name="Group 161"/>
          <p:cNvGraphicFramePr>
            <a:graphicFrameLocks noGrp="1"/>
          </p:cNvGraphicFramePr>
          <p:nvPr/>
        </p:nvGraphicFramePr>
        <p:xfrm>
          <a:off x="990600" y="3048000"/>
          <a:ext cx="3810000" cy="2895600"/>
        </p:xfrm>
        <a:graphic>
          <a:graphicData uri="http://schemas.openxmlformats.org/drawingml/2006/table">
            <a:tbl>
              <a:tblPr/>
              <a:tblGrid>
                <a:gridCol w="1346200"/>
                <a:gridCol w="1397000"/>
                <a:gridCol w="1066800"/>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输入</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输入</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黑体" pitchFamily="2" charset="-122"/>
                        </a:rPr>
                        <a:t>输出</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69"/>
          <p:cNvGrpSpPr>
            <a:grpSpLocks/>
          </p:cNvGrpSpPr>
          <p:nvPr/>
        </p:nvGrpSpPr>
        <p:grpSpPr bwMode="auto">
          <a:xfrm>
            <a:off x="5143509" y="3046411"/>
            <a:ext cx="3513144" cy="3213100"/>
            <a:chOff x="3240" y="1919"/>
            <a:chExt cx="2213" cy="2024"/>
          </a:xfrm>
        </p:grpSpPr>
        <p:sp>
          <p:nvSpPr>
            <p:cNvPr id="17440" name="Line 4"/>
            <p:cNvSpPr>
              <a:spLocks noChangeShapeType="1"/>
            </p:cNvSpPr>
            <p:nvPr/>
          </p:nvSpPr>
          <p:spPr bwMode="auto">
            <a:xfrm>
              <a:off x="3624" y="1920"/>
              <a:ext cx="0" cy="1776"/>
            </a:xfrm>
            <a:prstGeom prst="line">
              <a:avLst/>
            </a:prstGeom>
            <a:noFill/>
            <a:ln w="9525">
              <a:solidFill>
                <a:schemeClr val="tx1"/>
              </a:solidFill>
              <a:round/>
              <a:headEnd/>
              <a:tailEnd/>
            </a:ln>
          </p:spPr>
          <p:txBody>
            <a:bodyPr wrap="none"/>
            <a:lstStyle/>
            <a:p>
              <a:endParaRPr lang="zh-CN" altLang="en-US"/>
            </a:p>
          </p:txBody>
        </p:sp>
        <p:sp>
          <p:nvSpPr>
            <p:cNvPr id="17441" name="Line 5"/>
            <p:cNvSpPr>
              <a:spLocks noChangeShapeType="1"/>
            </p:cNvSpPr>
            <p:nvPr/>
          </p:nvSpPr>
          <p:spPr bwMode="auto">
            <a:xfrm>
              <a:off x="3360" y="3456"/>
              <a:ext cx="1872" cy="0"/>
            </a:xfrm>
            <a:prstGeom prst="line">
              <a:avLst/>
            </a:prstGeom>
            <a:noFill/>
            <a:ln w="9525">
              <a:solidFill>
                <a:schemeClr val="tx1"/>
              </a:solidFill>
              <a:round/>
              <a:headEnd/>
              <a:tailEnd/>
            </a:ln>
          </p:spPr>
          <p:txBody>
            <a:bodyPr wrap="none"/>
            <a:lstStyle/>
            <a:p>
              <a:endParaRPr lang="zh-CN" altLang="en-US"/>
            </a:p>
          </p:txBody>
        </p:sp>
        <p:sp>
          <p:nvSpPr>
            <p:cNvPr id="17442" name="Text Box 9"/>
            <p:cNvSpPr txBox="1">
              <a:spLocks noChangeArrowheads="1"/>
            </p:cNvSpPr>
            <p:nvPr/>
          </p:nvSpPr>
          <p:spPr bwMode="auto">
            <a:xfrm>
              <a:off x="3317" y="3655"/>
              <a:ext cx="672" cy="288"/>
            </a:xfrm>
            <a:prstGeom prst="rect">
              <a:avLst/>
            </a:prstGeom>
            <a:noFill/>
            <a:ln w="9525">
              <a:noFill/>
              <a:miter lim="800000"/>
              <a:headEnd/>
              <a:tailEnd/>
            </a:ln>
          </p:spPr>
          <p:txBody>
            <a:bodyPr>
              <a:spAutoFit/>
            </a:bodyPr>
            <a:lstStyle/>
            <a:p>
              <a:pPr algn="l">
                <a:spcBef>
                  <a:spcPct val="50000"/>
                </a:spcBef>
              </a:pPr>
              <a:r>
                <a:rPr lang="en-US" altLang="zh-CN" dirty="0"/>
                <a:t>(0, 0)</a:t>
              </a:r>
            </a:p>
          </p:txBody>
        </p:sp>
        <p:sp>
          <p:nvSpPr>
            <p:cNvPr id="17443" name="Oval 162"/>
            <p:cNvSpPr>
              <a:spLocks noChangeArrowheads="1"/>
            </p:cNvSpPr>
            <p:nvPr/>
          </p:nvSpPr>
          <p:spPr bwMode="auto">
            <a:xfrm>
              <a:off x="3552" y="3384"/>
              <a:ext cx="144" cy="144"/>
            </a:xfrm>
            <a:prstGeom prst="ellipse">
              <a:avLst/>
            </a:prstGeom>
            <a:solidFill>
              <a:srgbClr val="002060"/>
            </a:solidFill>
            <a:ln w="9525">
              <a:solidFill>
                <a:schemeClr val="folHlink"/>
              </a:solidFill>
              <a:round/>
              <a:headEnd/>
              <a:tailEnd/>
            </a:ln>
          </p:spPr>
          <p:txBody>
            <a:bodyPr wrap="none" anchor="ctr"/>
            <a:lstStyle/>
            <a:p>
              <a:endParaRPr lang="zh-CN" altLang="en-US"/>
            </a:p>
          </p:txBody>
        </p:sp>
        <p:sp>
          <p:nvSpPr>
            <p:cNvPr id="17444" name="Oval 163"/>
            <p:cNvSpPr>
              <a:spLocks noChangeArrowheads="1"/>
            </p:cNvSpPr>
            <p:nvPr/>
          </p:nvSpPr>
          <p:spPr bwMode="auto">
            <a:xfrm>
              <a:off x="4896" y="2208"/>
              <a:ext cx="144" cy="144"/>
            </a:xfrm>
            <a:prstGeom prst="ellipse">
              <a:avLst/>
            </a:prstGeom>
            <a:solidFill>
              <a:srgbClr val="002060"/>
            </a:solidFill>
            <a:ln w="9525">
              <a:solidFill>
                <a:schemeClr val="folHlink"/>
              </a:solidFill>
              <a:round/>
              <a:headEnd/>
              <a:tailEnd/>
            </a:ln>
          </p:spPr>
          <p:txBody>
            <a:bodyPr wrap="none" anchor="ctr"/>
            <a:lstStyle/>
            <a:p>
              <a:endParaRPr lang="zh-CN" altLang="en-US"/>
            </a:p>
          </p:txBody>
        </p:sp>
        <p:sp>
          <p:nvSpPr>
            <p:cNvPr id="17445" name="Oval 164"/>
            <p:cNvSpPr>
              <a:spLocks noChangeArrowheads="1"/>
            </p:cNvSpPr>
            <p:nvPr/>
          </p:nvSpPr>
          <p:spPr bwMode="auto">
            <a:xfrm>
              <a:off x="4896" y="3384"/>
              <a:ext cx="144" cy="144"/>
            </a:xfrm>
            <a:prstGeom prst="ellipse">
              <a:avLst/>
            </a:prstGeom>
            <a:solidFill>
              <a:schemeClr val="hlink"/>
            </a:solidFill>
            <a:ln w="9525">
              <a:solidFill>
                <a:srgbClr val="FF3300"/>
              </a:solidFill>
              <a:round/>
              <a:headEnd/>
              <a:tailEnd/>
            </a:ln>
          </p:spPr>
          <p:txBody>
            <a:bodyPr wrap="none" anchor="ctr"/>
            <a:lstStyle/>
            <a:p>
              <a:endParaRPr lang="zh-CN" altLang="en-US"/>
            </a:p>
          </p:txBody>
        </p:sp>
        <p:sp>
          <p:nvSpPr>
            <p:cNvPr id="17446" name="Oval 165"/>
            <p:cNvSpPr>
              <a:spLocks noChangeArrowheads="1"/>
            </p:cNvSpPr>
            <p:nvPr/>
          </p:nvSpPr>
          <p:spPr bwMode="auto">
            <a:xfrm>
              <a:off x="3564" y="2208"/>
              <a:ext cx="144" cy="144"/>
            </a:xfrm>
            <a:prstGeom prst="ellipse">
              <a:avLst/>
            </a:prstGeom>
            <a:solidFill>
              <a:schemeClr val="hlink"/>
            </a:solidFill>
            <a:ln w="9525">
              <a:solidFill>
                <a:srgbClr val="FF3300"/>
              </a:solidFill>
              <a:round/>
              <a:headEnd/>
              <a:tailEnd/>
            </a:ln>
          </p:spPr>
          <p:txBody>
            <a:bodyPr wrap="none" anchor="ctr"/>
            <a:lstStyle/>
            <a:p>
              <a:endParaRPr lang="zh-CN" altLang="en-US"/>
            </a:p>
          </p:txBody>
        </p:sp>
        <p:sp>
          <p:nvSpPr>
            <p:cNvPr id="17447" name="Text Box 166"/>
            <p:cNvSpPr txBox="1">
              <a:spLocks noChangeArrowheads="1"/>
            </p:cNvSpPr>
            <p:nvPr/>
          </p:nvSpPr>
          <p:spPr bwMode="auto">
            <a:xfrm>
              <a:off x="4704" y="1919"/>
              <a:ext cx="672" cy="288"/>
            </a:xfrm>
            <a:prstGeom prst="rect">
              <a:avLst/>
            </a:prstGeom>
            <a:noFill/>
            <a:ln w="9525">
              <a:noFill/>
              <a:miter lim="800000"/>
              <a:headEnd/>
              <a:tailEnd/>
            </a:ln>
          </p:spPr>
          <p:txBody>
            <a:bodyPr>
              <a:spAutoFit/>
            </a:bodyPr>
            <a:lstStyle/>
            <a:p>
              <a:pPr algn="l">
                <a:spcBef>
                  <a:spcPct val="50000"/>
                </a:spcBef>
              </a:pPr>
              <a:r>
                <a:rPr lang="en-US" altLang="zh-CN" dirty="0"/>
                <a:t>(1, 1)</a:t>
              </a:r>
            </a:p>
          </p:txBody>
        </p:sp>
        <p:sp>
          <p:nvSpPr>
            <p:cNvPr id="17448" name="Text Box 167"/>
            <p:cNvSpPr txBox="1">
              <a:spLocks noChangeArrowheads="1"/>
            </p:cNvSpPr>
            <p:nvPr/>
          </p:nvSpPr>
          <p:spPr bwMode="auto">
            <a:xfrm>
              <a:off x="4781" y="3600"/>
              <a:ext cx="672" cy="288"/>
            </a:xfrm>
            <a:prstGeom prst="rect">
              <a:avLst/>
            </a:prstGeom>
            <a:noFill/>
            <a:ln w="9525">
              <a:noFill/>
              <a:miter lim="800000"/>
              <a:headEnd/>
              <a:tailEnd/>
            </a:ln>
          </p:spPr>
          <p:txBody>
            <a:bodyPr>
              <a:spAutoFit/>
            </a:bodyPr>
            <a:lstStyle/>
            <a:p>
              <a:pPr algn="l">
                <a:spcBef>
                  <a:spcPct val="50000"/>
                </a:spcBef>
              </a:pPr>
              <a:r>
                <a:rPr lang="en-US" altLang="zh-CN" dirty="0"/>
                <a:t>(0, 1)</a:t>
              </a:r>
            </a:p>
          </p:txBody>
        </p:sp>
        <p:sp>
          <p:nvSpPr>
            <p:cNvPr id="17449" name="Text Box 168"/>
            <p:cNvSpPr txBox="1">
              <a:spLocks noChangeArrowheads="1"/>
            </p:cNvSpPr>
            <p:nvPr/>
          </p:nvSpPr>
          <p:spPr bwMode="auto">
            <a:xfrm>
              <a:off x="3240" y="1987"/>
              <a:ext cx="672" cy="288"/>
            </a:xfrm>
            <a:prstGeom prst="rect">
              <a:avLst/>
            </a:prstGeom>
            <a:noFill/>
            <a:ln w="9525">
              <a:noFill/>
              <a:miter lim="800000"/>
              <a:headEnd/>
              <a:tailEnd/>
            </a:ln>
          </p:spPr>
          <p:txBody>
            <a:bodyPr>
              <a:spAutoFit/>
            </a:bodyPr>
            <a:lstStyle/>
            <a:p>
              <a:pPr algn="l">
                <a:spcBef>
                  <a:spcPct val="50000"/>
                </a:spcBef>
              </a:pPr>
              <a:r>
                <a:rPr lang="en-US" altLang="zh-CN" dirty="0"/>
                <a:t>(1, 0)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0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BF5BD15E-FED7-47D4-9B43-852E02143B77}" type="slidenum">
              <a:rPr lang="en-US" altLang="zh-CN" smtClean="0"/>
              <a:pPr/>
              <a:t>17</a:t>
            </a:fld>
            <a:endParaRPr lang="en-US" altLang="zh-CN" smtClean="0"/>
          </a:p>
        </p:txBody>
      </p:sp>
      <p:sp>
        <p:nvSpPr>
          <p:cNvPr id="80898" name="Rectangle 1026"/>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2</a:t>
            </a:r>
            <a:r>
              <a:rPr lang="zh-CN" altLang="en-US" smtClean="0"/>
              <a:t>）</a:t>
            </a:r>
          </a:p>
        </p:txBody>
      </p:sp>
      <p:sp>
        <p:nvSpPr>
          <p:cNvPr id="18436" name="Rectangle 1027"/>
          <p:cNvSpPr>
            <a:spLocks noGrp="1" noChangeArrowheads="1"/>
          </p:cNvSpPr>
          <p:nvPr>
            <p:ph type="body" idx="1"/>
          </p:nvPr>
        </p:nvSpPr>
        <p:spPr>
          <a:xfrm>
            <a:off x="685800" y="1981200"/>
            <a:ext cx="8077200" cy="4114800"/>
          </a:xfrm>
        </p:spPr>
        <p:txBody>
          <a:bodyPr>
            <a:normAutofit/>
          </a:bodyPr>
          <a:lstStyle/>
          <a:p>
            <a:pPr eaLnBrk="1" hangingPunct="1"/>
            <a:r>
              <a:rPr lang="en-US" altLang="zh-CN" sz="3200" b="1" dirty="0" err="1" smtClean="0"/>
              <a:t>Minsky</a:t>
            </a:r>
            <a:r>
              <a:rPr lang="zh-CN" altLang="en-US" sz="3200" b="1" dirty="0" smtClean="0"/>
              <a:t>的著作：</a:t>
            </a:r>
            <a:r>
              <a:rPr lang="en-US" altLang="zh-CN" sz="3200" b="1" dirty="0" smtClean="0"/>
              <a:t>《Perceptions》</a:t>
            </a:r>
            <a:r>
              <a:rPr lang="zh-CN" altLang="en-US" sz="3200" b="1" dirty="0" smtClean="0"/>
              <a:t>（感知器）</a:t>
            </a:r>
          </a:p>
          <a:p>
            <a:pPr lvl="1" eaLnBrk="1" hangingPunct="1"/>
            <a:r>
              <a:rPr lang="zh-CN" altLang="en-US" sz="2800" b="1" dirty="0" smtClean="0"/>
              <a:t>从理论上证明了一层神经元网络不可能解决</a:t>
            </a:r>
            <a:r>
              <a:rPr lang="en-US" altLang="zh-CN" sz="2800" b="1" dirty="0" smtClean="0"/>
              <a:t>XOR</a:t>
            </a:r>
            <a:r>
              <a:rPr lang="zh-CN" altLang="en-US" sz="2800" b="1" dirty="0" smtClean="0"/>
              <a:t>问题</a:t>
            </a:r>
          </a:p>
          <a:p>
            <a:pPr lvl="1" eaLnBrk="1" hangingPunct="1"/>
            <a:r>
              <a:rPr lang="zh-CN" altLang="en-US" sz="2800" b="1" dirty="0" smtClean="0"/>
              <a:t>致使世界范围内有关神经网络的研究停滞十多年</a:t>
            </a:r>
            <a:endParaRPr lang="en-US" altLang="zh-CN" sz="28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8B622E2E-3558-4639-8EB3-5A859942155B}" type="slidenum">
              <a:rPr lang="en-US" altLang="zh-CN" smtClean="0"/>
              <a:pPr/>
              <a:t>18</a:t>
            </a:fld>
            <a:endParaRPr lang="en-US" altLang="zh-CN" smtClean="0"/>
          </a:p>
        </p:txBody>
      </p:sp>
      <p:sp>
        <p:nvSpPr>
          <p:cNvPr id="27650" name="Rectangle 2"/>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3</a:t>
            </a:r>
            <a:r>
              <a:rPr lang="zh-CN" altLang="en-US" smtClean="0"/>
              <a:t>）</a:t>
            </a:r>
          </a:p>
        </p:txBody>
      </p:sp>
      <p:sp>
        <p:nvSpPr>
          <p:cNvPr id="27651" name="Rectangle 3"/>
          <p:cNvSpPr>
            <a:spLocks noGrp="1" noChangeArrowheads="1"/>
          </p:cNvSpPr>
          <p:nvPr>
            <p:ph type="body" idx="1"/>
          </p:nvPr>
        </p:nvSpPr>
        <p:spPr/>
        <p:txBody>
          <a:bodyPr>
            <a:normAutofit/>
          </a:bodyPr>
          <a:lstStyle/>
          <a:p>
            <a:pPr eaLnBrk="1" hangingPunct="1"/>
            <a:r>
              <a:rPr lang="zh-CN" altLang="en-US" sz="3200" b="1" dirty="0" smtClean="0"/>
              <a:t>第二阶段（</a:t>
            </a:r>
            <a:r>
              <a:rPr lang="en-US" altLang="zh-CN" sz="3200" b="1" dirty="0" smtClean="0"/>
              <a:t>50</a:t>
            </a:r>
            <a:r>
              <a:rPr lang="zh-CN" altLang="en-US" sz="3200" b="1" dirty="0" smtClean="0"/>
              <a:t>年代中～</a:t>
            </a:r>
            <a:r>
              <a:rPr lang="en-US" altLang="zh-CN" sz="3200" b="1" dirty="0" smtClean="0"/>
              <a:t>60</a:t>
            </a:r>
            <a:r>
              <a:rPr lang="zh-CN" altLang="en-US" sz="3200" b="1" dirty="0" smtClean="0"/>
              <a:t>年代中）        </a:t>
            </a:r>
            <a:endParaRPr lang="en-US" altLang="zh-CN" sz="3200" b="1" dirty="0" smtClean="0"/>
          </a:p>
          <a:p>
            <a:pPr eaLnBrk="1" hangingPunct="1">
              <a:buNone/>
            </a:pPr>
            <a:r>
              <a:rPr lang="en-US" altLang="zh-CN" sz="3200" b="1" dirty="0" smtClean="0"/>
              <a:t>    </a:t>
            </a:r>
            <a:r>
              <a:rPr lang="zh-CN" altLang="en-US" sz="3200" b="1" dirty="0" smtClean="0"/>
              <a:t>通用方法时代</a:t>
            </a:r>
            <a:endParaRPr lang="zh-CN" altLang="en-US" sz="2800" b="1" dirty="0" smtClean="0"/>
          </a:p>
          <a:p>
            <a:pPr eaLnBrk="1" hangingPunct="1">
              <a:buFont typeface="Wingdings" pitchFamily="2" charset="2"/>
              <a:buNone/>
            </a:pPr>
            <a:endParaRPr lang="zh-CN" altLang="en-US" sz="2800" b="1" dirty="0" smtClean="0"/>
          </a:p>
          <a:p>
            <a:pPr lvl="1" eaLnBrk="1" hangingPunct="1"/>
            <a:r>
              <a:rPr lang="zh-CN" altLang="en-US" sz="2800" b="1" dirty="0" smtClean="0"/>
              <a:t>物理符号系统</a:t>
            </a:r>
          </a:p>
          <a:p>
            <a:pPr lvl="1" eaLnBrk="1" hangingPunct="1"/>
            <a:r>
              <a:rPr lang="zh-CN" altLang="en-US" sz="2800" b="1" dirty="0" smtClean="0"/>
              <a:t>主要研究的问题：</a:t>
            </a:r>
            <a:r>
              <a:rPr lang="en-US" altLang="zh-CN" sz="2800" b="1" dirty="0" smtClean="0"/>
              <a:t>GPS</a:t>
            </a:r>
            <a:r>
              <a:rPr lang="zh-CN" altLang="en-US" sz="2800" b="1" dirty="0" smtClean="0"/>
              <a:t>、游戏、翻译等</a:t>
            </a:r>
          </a:p>
          <a:p>
            <a:pPr lvl="1" eaLnBrk="1" hangingPunct="1"/>
            <a:r>
              <a:rPr lang="zh-CN" altLang="en-US" sz="2800" b="1" dirty="0" smtClean="0"/>
              <a:t>对问题的难度估计不足，陷入困境</a:t>
            </a:r>
          </a:p>
          <a:p>
            <a:pPr lvl="1" eaLnBrk="1" hangingPunct="1"/>
            <a:endParaRPr lang="en-US" altLang="zh-CN"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A6415E64-D52E-480D-B997-B6E3BCE7D4D6}" type="slidenum">
              <a:rPr lang="en-US" altLang="zh-CN" smtClean="0"/>
              <a:pPr/>
              <a:t>19</a:t>
            </a:fld>
            <a:endParaRPr lang="en-US" altLang="zh-CN" smtClean="0"/>
          </a:p>
        </p:txBody>
      </p:sp>
      <p:sp>
        <p:nvSpPr>
          <p:cNvPr id="28674" name="Rectangle 2"/>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4</a:t>
            </a:r>
            <a:r>
              <a:rPr lang="zh-CN" altLang="en-US" smtClean="0"/>
              <a:t>）</a:t>
            </a:r>
          </a:p>
        </p:txBody>
      </p:sp>
      <p:sp>
        <p:nvSpPr>
          <p:cNvPr id="28675" name="Rectangle 3"/>
          <p:cNvSpPr>
            <a:spLocks noGrp="1" noChangeArrowheads="1"/>
          </p:cNvSpPr>
          <p:nvPr>
            <p:ph type="body" idx="1"/>
          </p:nvPr>
        </p:nvSpPr>
        <p:spPr>
          <a:xfrm>
            <a:off x="685800" y="1981200"/>
            <a:ext cx="7772400" cy="4343400"/>
          </a:xfrm>
        </p:spPr>
        <p:txBody>
          <a:bodyPr/>
          <a:lstStyle/>
          <a:p>
            <a:pPr eaLnBrk="1" hangingPunct="1"/>
            <a:r>
              <a:rPr lang="zh-CN" altLang="en-US" sz="2800" b="1" dirty="0" smtClean="0"/>
              <a:t>一个笑话（英俄翻译）：</a:t>
            </a:r>
          </a:p>
          <a:p>
            <a:pPr eaLnBrk="1" hangingPunct="1"/>
            <a:endParaRPr lang="zh-CN" altLang="en-US" sz="2800" b="1" dirty="0" smtClean="0"/>
          </a:p>
          <a:p>
            <a:pPr eaLnBrk="1" hangingPunct="1">
              <a:buFont typeface="Wingdings" pitchFamily="2" charset="2"/>
              <a:buNone/>
            </a:pPr>
            <a:r>
              <a:rPr lang="zh-CN" altLang="en-US" sz="2800" b="1" dirty="0" smtClean="0"/>
              <a:t>	</a:t>
            </a:r>
            <a:r>
              <a:rPr lang="en-US" altLang="zh-CN" sz="2800" b="1" dirty="0" smtClean="0"/>
              <a:t>The spirit is willing but the flesh is week.</a:t>
            </a:r>
          </a:p>
          <a:p>
            <a:pPr eaLnBrk="1" hangingPunct="1">
              <a:buFont typeface="Wingdings" pitchFamily="2" charset="2"/>
              <a:buNone/>
            </a:pPr>
            <a:r>
              <a:rPr lang="en-US" altLang="zh-CN" sz="2800" b="1" dirty="0" smtClean="0"/>
              <a:t>	</a:t>
            </a:r>
            <a:r>
              <a:rPr lang="zh-CN" altLang="en-US" sz="2800" b="1" dirty="0" smtClean="0"/>
              <a:t>（心有余而力不足）</a:t>
            </a:r>
          </a:p>
          <a:p>
            <a:pPr eaLnBrk="1" hangingPunct="1">
              <a:buFont typeface="Wingdings" pitchFamily="2" charset="2"/>
              <a:buNone/>
            </a:pPr>
            <a:endParaRPr lang="zh-CN" altLang="en-US" sz="2800" b="1" dirty="0" smtClean="0"/>
          </a:p>
          <a:p>
            <a:pPr eaLnBrk="1" hangingPunct="1">
              <a:buFont typeface="Wingdings" pitchFamily="2" charset="2"/>
              <a:buNone/>
            </a:pPr>
            <a:r>
              <a:rPr lang="zh-CN" altLang="en-US" sz="2800" b="1" dirty="0" smtClean="0"/>
              <a:t>	</a:t>
            </a:r>
            <a:r>
              <a:rPr lang="en-US" altLang="zh-CN" sz="2800" b="1" dirty="0" smtClean="0"/>
              <a:t>The vodka is strong but meat is rotten.</a:t>
            </a:r>
          </a:p>
          <a:p>
            <a:pPr eaLnBrk="1" hangingPunct="1">
              <a:buFont typeface="Wingdings" pitchFamily="2" charset="2"/>
              <a:buNone/>
            </a:pPr>
            <a:r>
              <a:rPr lang="en-US" altLang="zh-CN" sz="2800" b="1" dirty="0" smtClean="0"/>
              <a:t>	</a:t>
            </a:r>
            <a:r>
              <a:rPr lang="zh-CN" altLang="en-US" sz="2800" b="1" dirty="0" smtClean="0"/>
              <a:t>（伏特加酒虽然很浓，但肉是腐烂的）</a:t>
            </a:r>
          </a:p>
          <a:p>
            <a:pPr eaLnBrk="1" hangingPunct="1">
              <a:buFont typeface="Wingdings" pitchFamily="2" charset="2"/>
              <a:buNone/>
            </a:pPr>
            <a:endParaRPr lang="zh-CN" altLang="en-US" dirty="0" smtClean="0"/>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8BC3714F-7544-4D5F-AC2F-4F7145C51805}" type="slidenum">
              <a:rPr lang="en-US" altLang="zh-CN" smtClean="0"/>
              <a:pPr/>
              <a:t>2</a:t>
            </a:fld>
            <a:endParaRPr lang="en-US" altLang="zh-CN" smtClean="0"/>
          </a:p>
        </p:txBody>
      </p:sp>
      <p:sp>
        <p:nvSpPr>
          <p:cNvPr id="84994" name="Rectangle 2"/>
          <p:cNvSpPr>
            <a:spLocks noGrp="1" noChangeArrowheads="1"/>
          </p:cNvSpPr>
          <p:nvPr>
            <p:ph type="title"/>
          </p:nvPr>
        </p:nvSpPr>
        <p:spPr/>
        <p:txBody>
          <a:bodyPr/>
          <a:lstStyle/>
          <a:p>
            <a:pPr eaLnBrk="1" hangingPunct="1">
              <a:defRPr/>
            </a:pPr>
            <a:r>
              <a:rPr lang="zh-CN" altLang="en-US" dirty="0" smtClean="0"/>
              <a:t>自我介绍</a:t>
            </a:r>
          </a:p>
        </p:txBody>
      </p:sp>
      <p:sp>
        <p:nvSpPr>
          <p:cNvPr id="6148" name="Rectangle 3"/>
          <p:cNvSpPr>
            <a:spLocks noGrp="1" noChangeArrowheads="1"/>
          </p:cNvSpPr>
          <p:nvPr>
            <p:ph type="body" idx="1"/>
          </p:nvPr>
        </p:nvSpPr>
        <p:spPr>
          <a:xfrm>
            <a:off x="3708400" y="1989138"/>
            <a:ext cx="4953000" cy="4114800"/>
          </a:xfrm>
        </p:spPr>
        <p:txBody>
          <a:bodyPr/>
          <a:lstStyle/>
          <a:p>
            <a:pPr>
              <a:lnSpc>
                <a:spcPct val="80000"/>
              </a:lnSpc>
              <a:buFont typeface="Arial" pitchFamily="34" charset="0"/>
              <a:buChar char="•"/>
            </a:pPr>
            <a:r>
              <a:rPr lang="zh-CN" altLang="en-US" sz="2400" dirty="0" smtClean="0"/>
              <a:t>姓名：马少平</a:t>
            </a:r>
          </a:p>
          <a:p>
            <a:pPr eaLnBrk="1" hangingPunct="1">
              <a:lnSpc>
                <a:spcPct val="80000"/>
              </a:lnSpc>
              <a:buFont typeface="Arial" pitchFamily="34" charset="0"/>
              <a:buChar char="•"/>
            </a:pPr>
            <a:r>
              <a:rPr lang="zh-CN" altLang="en-US" sz="2400" dirty="0" smtClean="0"/>
              <a:t>单位：智能技术与系统</a:t>
            </a:r>
          </a:p>
          <a:p>
            <a:pPr eaLnBrk="1" hangingPunct="1">
              <a:lnSpc>
                <a:spcPct val="80000"/>
              </a:lnSpc>
              <a:buFont typeface="Arial" pitchFamily="34" charset="0"/>
              <a:buChar char="•"/>
            </a:pPr>
            <a:r>
              <a:rPr lang="zh-CN" altLang="en-US" sz="2400" dirty="0" smtClean="0"/>
              <a:t>              国家重点实验室</a:t>
            </a:r>
          </a:p>
          <a:p>
            <a:pPr eaLnBrk="1" hangingPunct="1">
              <a:lnSpc>
                <a:spcPct val="80000"/>
              </a:lnSpc>
              <a:buFont typeface="Arial" pitchFamily="34" charset="0"/>
              <a:buChar char="•"/>
            </a:pPr>
            <a:r>
              <a:rPr lang="zh-CN" altLang="en-US" sz="2400" dirty="0" smtClean="0"/>
              <a:t>电话：</a:t>
            </a:r>
            <a:r>
              <a:rPr lang="en-US" altLang="zh-CN" sz="2400" dirty="0" smtClean="0"/>
              <a:t>6278  3191</a:t>
            </a:r>
          </a:p>
          <a:p>
            <a:pPr eaLnBrk="1" hangingPunct="1">
              <a:lnSpc>
                <a:spcPct val="80000"/>
              </a:lnSpc>
              <a:buFont typeface="Arial" pitchFamily="34" charset="0"/>
              <a:buChar char="•"/>
            </a:pPr>
            <a:r>
              <a:rPr lang="zh-CN" altLang="en-US" sz="2400" dirty="0" smtClean="0"/>
              <a:t>办公室：</a:t>
            </a:r>
            <a:r>
              <a:rPr lang="en-US" altLang="zh-CN" sz="2400" dirty="0" smtClean="0"/>
              <a:t>FIT</a:t>
            </a:r>
            <a:r>
              <a:rPr lang="zh-CN" altLang="en-US" sz="2400" dirty="0" smtClean="0"/>
              <a:t>楼</a:t>
            </a:r>
            <a:r>
              <a:rPr lang="en-US" altLang="zh-CN" sz="2400" dirty="0" smtClean="0"/>
              <a:t>3-517</a:t>
            </a:r>
          </a:p>
          <a:p>
            <a:pPr eaLnBrk="1" hangingPunct="1">
              <a:lnSpc>
                <a:spcPct val="80000"/>
              </a:lnSpc>
              <a:buFont typeface="Arial" pitchFamily="34" charset="0"/>
              <a:buChar char="•"/>
            </a:pPr>
            <a:r>
              <a:rPr lang="en-US" altLang="zh-CN" sz="2400" dirty="0" smtClean="0"/>
              <a:t>E-mail</a:t>
            </a:r>
            <a:r>
              <a:rPr lang="zh-CN" altLang="en-US" sz="2400" dirty="0" smtClean="0"/>
              <a:t>：</a:t>
            </a:r>
          </a:p>
          <a:p>
            <a:pPr eaLnBrk="1" hangingPunct="1">
              <a:lnSpc>
                <a:spcPct val="80000"/>
              </a:lnSpc>
              <a:buFont typeface="Arial" pitchFamily="34" charset="0"/>
              <a:buChar char="•"/>
            </a:pPr>
            <a:r>
              <a:rPr lang="zh-CN" altLang="en-US" sz="2400" dirty="0" smtClean="0"/>
              <a:t>          </a:t>
            </a:r>
            <a:r>
              <a:rPr lang="en-US" altLang="zh-CN" sz="2400" dirty="0" smtClean="0"/>
              <a:t>msp@tsinghua.edu.cn</a:t>
            </a:r>
          </a:p>
          <a:p>
            <a:pPr eaLnBrk="1" hangingPunct="1">
              <a:lnSpc>
                <a:spcPct val="80000"/>
              </a:lnSpc>
              <a:buFont typeface="Arial" pitchFamily="34" charset="0"/>
              <a:buChar char="•"/>
            </a:pPr>
            <a:r>
              <a:rPr lang="zh-CN" altLang="en-US" sz="2400" dirty="0" smtClean="0"/>
              <a:t>网上课堂：</a:t>
            </a:r>
          </a:p>
          <a:p>
            <a:pPr eaLnBrk="1" hangingPunct="1">
              <a:lnSpc>
                <a:spcPct val="80000"/>
              </a:lnSpc>
              <a:buNone/>
            </a:pPr>
            <a:r>
              <a:rPr lang="zh-CN" altLang="en-US" sz="2400" dirty="0" smtClean="0"/>
              <a:t>             </a:t>
            </a:r>
            <a:r>
              <a:rPr lang="en-US" altLang="zh-CN" sz="2400" dirty="0" smtClean="0"/>
              <a:t>learn.tsinghua.edu.cn</a:t>
            </a:r>
          </a:p>
          <a:p>
            <a:pPr eaLnBrk="1" hangingPunct="1">
              <a:lnSpc>
                <a:spcPct val="80000"/>
              </a:lnSpc>
              <a:buFont typeface="Arial" pitchFamily="34" charset="0"/>
              <a:buChar char="•"/>
            </a:pPr>
            <a:r>
              <a:rPr lang="zh-CN" altLang="en-US" sz="2400" dirty="0" smtClean="0"/>
              <a:t>主页：</a:t>
            </a:r>
          </a:p>
          <a:p>
            <a:pPr lvl="1">
              <a:lnSpc>
                <a:spcPct val="80000"/>
              </a:lnSpc>
              <a:buNone/>
            </a:pPr>
            <a:r>
              <a:rPr lang="zh-CN" altLang="en-US" sz="2400" dirty="0" smtClean="0"/>
              <a:t>        </a:t>
            </a:r>
            <a:r>
              <a:rPr lang="en-US" altLang="zh-CN" sz="2400" dirty="0" smtClean="0"/>
              <a:t>www.thuir.org</a:t>
            </a:r>
          </a:p>
        </p:txBody>
      </p:sp>
      <p:pic>
        <p:nvPicPr>
          <p:cNvPr id="6149" name="Picture 1029" descr="马少平"/>
          <p:cNvPicPr>
            <a:picLocks noChangeAspect="1" noChangeArrowheads="1"/>
          </p:cNvPicPr>
          <p:nvPr/>
        </p:nvPicPr>
        <p:blipFill>
          <a:blip r:embed="rId2" cstate="print"/>
          <a:srcRect/>
          <a:stretch>
            <a:fillRect/>
          </a:stretch>
        </p:blipFill>
        <p:spPr bwMode="auto">
          <a:xfrm>
            <a:off x="611188" y="2133600"/>
            <a:ext cx="2817812"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60CBA01B-C057-4A1A-BB50-9C9F8789AC56}" type="slidenum">
              <a:rPr lang="en-US" altLang="zh-CN" smtClean="0"/>
              <a:pPr/>
              <a:t>20</a:t>
            </a:fld>
            <a:endParaRPr lang="en-US" altLang="zh-CN" smtClean="0"/>
          </a:p>
        </p:txBody>
      </p:sp>
      <p:sp>
        <p:nvSpPr>
          <p:cNvPr id="29698" name="Rectangle 2"/>
          <p:cNvSpPr>
            <a:spLocks noGrp="1" noChangeArrowheads="1"/>
          </p:cNvSpPr>
          <p:nvPr>
            <p:ph type="title"/>
          </p:nvPr>
        </p:nvSpPr>
        <p:spPr>
          <a:xfrm>
            <a:off x="685800" y="457200"/>
            <a:ext cx="7772400" cy="1143000"/>
          </a:xfrm>
        </p:spPr>
        <p:txBody>
          <a:bodyPr/>
          <a:lstStyle/>
          <a:p>
            <a:pPr eaLnBrk="1" hangingPunct="1">
              <a:defRPr/>
            </a:pPr>
            <a:r>
              <a:rPr lang="en-US" altLang="zh-CN" smtClean="0"/>
              <a:t>AI</a:t>
            </a:r>
            <a:r>
              <a:rPr lang="zh-CN" altLang="en-US" smtClean="0"/>
              <a:t>的历史回顾（续</a:t>
            </a:r>
            <a:r>
              <a:rPr lang="en-US" altLang="zh-CN" smtClean="0"/>
              <a:t>5</a:t>
            </a:r>
            <a:r>
              <a:rPr lang="zh-CN" altLang="en-US" smtClean="0"/>
              <a:t>）</a:t>
            </a:r>
          </a:p>
        </p:txBody>
      </p:sp>
      <p:sp>
        <p:nvSpPr>
          <p:cNvPr id="29699" name="Rectangle 3"/>
          <p:cNvSpPr>
            <a:spLocks noGrp="1" noChangeArrowheads="1"/>
          </p:cNvSpPr>
          <p:nvPr>
            <p:ph type="body" idx="1"/>
          </p:nvPr>
        </p:nvSpPr>
        <p:spPr>
          <a:xfrm>
            <a:off x="685800" y="1676400"/>
            <a:ext cx="7772400" cy="4724400"/>
          </a:xfrm>
        </p:spPr>
        <p:txBody>
          <a:bodyPr>
            <a:normAutofit/>
          </a:bodyPr>
          <a:lstStyle/>
          <a:p>
            <a:pPr eaLnBrk="1" hangingPunct="1"/>
            <a:r>
              <a:rPr lang="zh-CN" altLang="en-US" sz="2800" b="1" dirty="0" smtClean="0"/>
              <a:t>出现这样的错误的原因：</a:t>
            </a:r>
          </a:p>
          <a:p>
            <a:pPr eaLnBrk="1" hangingPunct="1"/>
            <a:endParaRPr lang="zh-CN" altLang="en-US" sz="2800" b="1" dirty="0" smtClean="0"/>
          </a:p>
          <a:p>
            <a:pPr eaLnBrk="1" hangingPunct="1">
              <a:buFont typeface="Wingdings" pitchFamily="2" charset="2"/>
              <a:buNone/>
            </a:pPr>
            <a:r>
              <a:rPr lang="zh-CN" altLang="en-US" sz="2800" b="1" dirty="0" smtClean="0"/>
              <a:t>	</a:t>
            </a:r>
            <a:r>
              <a:rPr lang="en-US" altLang="zh-CN" sz="2800" b="1" dirty="0" smtClean="0"/>
              <a:t>Spirit</a:t>
            </a:r>
            <a:r>
              <a:rPr lang="zh-CN" altLang="en-US" sz="2800" b="1" dirty="0" smtClean="0"/>
              <a:t>：</a:t>
            </a:r>
          </a:p>
          <a:p>
            <a:pPr lvl="1" eaLnBrk="1" hangingPunct="1">
              <a:buFontTx/>
              <a:buNone/>
            </a:pPr>
            <a:r>
              <a:rPr lang="zh-CN" altLang="en-US" sz="2800" b="1" dirty="0" smtClean="0"/>
              <a:t>	</a:t>
            </a:r>
            <a:r>
              <a:rPr lang="en-US" altLang="zh-CN" sz="2800" b="1" dirty="0" smtClean="0"/>
              <a:t>1</a:t>
            </a:r>
            <a:r>
              <a:rPr lang="zh-CN" altLang="en-US" sz="2800" b="1" dirty="0" smtClean="0"/>
              <a:t>）精神 </a:t>
            </a:r>
          </a:p>
          <a:p>
            <a:pPr lvl="1" eaLnBrk="1" hangingPunct="1">
              <a:buFontTx/>
              <a:buNone/>
            </a:pPr>
            <a:r>
              <a:rPr lang="zh-CN" altLang="en-US" sz="2800" b="1" dirty="0" smtClean="0"/>
              <a:t>  	</a:t>
            </a:r>
            <a:r>
              <a:rPr lang="en-US" altLang="zh-CN" sz="2800" b="1" dirty="0" smtClean="0"/>
              <a:t>2</a:t>
            </a:r>
            <a:r>
              <a:rPr lang="zh-CN" altLang="en-US" sz="2800" b="1" dirty="0" smtClean="0"/>
              <a:t>）烈性酒</a:t>
            </a:r>
          </a:p>
          <a:p>
            <a:pPr lvl="1" eaLnBrk="1" hangingPunct="1">
              <a:buFontTx/>
              <a:buNone/>
            </a:pPr>
            <a:endParaRPr lang="zh-CN" altLang="en-US" sz="2800" b="1" dirty="0" smtClean="0"/>
          </a:p>
          <a:p>
            <a:pPr eaLnBrk="1" hangingPunct="1"/>
            <a:r>
              <a:rPr lang="zh-CN" altLang="en-US" sz="2800" b="1" dirty="0" smtClean="0"/>
              <a:t>结论：</a:t>
            </a:r>
          </a:p>
          <a:p>
            <a:pPr eaLnBrk="1" hangingPunct="1">
              <a:buFont typeface="Wingdings" pitchFamily="2" charset="2"/>
              <a:buNone/>
            </a:pPr>
            <a:r>
              <a:rPr lang="zh-CN" altLang="en-US" sz="2800" b="1" dirty="0" smtClean="0"/>
              <a:t>	必须理解才能翻译，而理解需要知识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8860C6CD-A277-4EFB-8229-58BACCE36AE4}" type="slidenum">
              <a:rPr lang="en-US" altLang="zh-CN" smtClean="0"/>
              <a:pPr/>
              <a:t>21</a:t>
            </a:fld>
            <a:endParaRPr lang="en-US" altLang="zh-CN" smtClean="0"/>
          </a:p>
        </p:txBody>
      </p:sp>
      <p:sp>
        <p:nvSpPr>
          <p:cNvPr id="79874" name="Rectangle 1026"/>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6</a:t>
            </a:r>
            <a:r>
              <a:rPr lang="zh-CN" altLang="en-US" smtClean="0"/>
              <a:t>）</a:t>
            </a:r>
          </a:p>
        </p:txBody>
      </p:sp>
      <p:sp>
        <p:nvSpPr>
          <p:cNvPr id="79875" name="Rectangle 1027"/>
          <p:cNvSpPr>
            <a:spLocks noGrp="1" noChangeArrowheads="1"/>
          </p:cNvSpPr>
          <p:nvPr>
            <p:ph type="body" idx="1"/>
          </p:nvPr>
        </p:nvSpPr>
        <p:spPr>
          <a:xfrm>
            <a:off x="914400" y="1692322"/>
            <a:ext cx="7772400" cy="4327478"/>
          </a:xfrm>
        </p:spPr>
        <p:txBody>
          <a:bodyPr>
            <a:normAutofit/>
          </a:bodyPr>
          <a:lstStyle/>
          <a:p>
            <a:pPr eaLnBrk="1" hangingPunct="1"/>
            <a:r>
              <a:rPr lang="zh-CN" altLang="en-US" sz="3200" b="1" dirty="0" smtClean="0"/>
              <a:t>知识就是力量</a:t>
            </a:r>
            <a:r>
              <a:rPr lang="en-US" altLang="zh-CN" sz="3200" b="1" dirty="0" smtClean="0"/>
              <a:t>——</a:t>
            </a:r>
            <a:r>
              <a:rPr lang="zh-CN" altLang="en-US" sz="3200" b="1" dirty="0" smtClean="0"/>
              <a:t>培根</a:t>
            </a:r>
          </a:p>
          <a:p>
            <a:pPr eaLnBrk="1" hangingPunct="1"/>
            <a:r>
              <a:rPr lang="zh-CN" altLang="en-US" sz="3200" b="1" dirty="0" smtClean="0"/>
              <a:t>知识蕴涵着力量</a:t>
            </a:r>
            <a:r>
              <a:rPr lang="en-US" altLang="zh-CN" sz="3200" b="1" dirty="0" smtClean="0"/>
              <a:t>——</a:t>
            </a:r>
            <a:r>
              <a:rPr lang="zh-CN" altLang="en-US" sz="3200" b="1" dirty="0" smtClean="0"/>
              <a:t>费根鲍姆</a:t>
            </a:r>
            <a:endParaRPr lang="en-US" altLang="zh-CN" sz="3200" b="1" dirty="0" smtClean="0"/>
          </a:p>
          <a:p>
            <a:pPr eaLnBrk="1" hangingPunct="1"/>
            <a:endParaRPr lang="en-US" altLang="zh-CN" sz="3200" b="1" dirty="0" smtClean="0"/>
          </a:p>
          <a:p>
            <a:pPr eaLnBrk="1" hangingPunct="1"/>
            <a:r>
              <a:rPr lang="zh-CN" altLang="en-US" sz="3200" b="1" dirty="0" smtClean="0"/>
              <a:t>一个例子：</a:t>
            </a:r>
            <a:endParaRPr lang="en-US" altLang="zh-CN" sz="3200" b="1" dirty="0" smtClean="0"/>
          </a:p>
          <a:p>
            <a:pPr lvl="1"/>
            <a:r>
              <a:rPr lang="en-US" altLang="zh-CN" b="1" dirty="0" smtClean="0"/>
              <a:t>The pen is in the box and the box is in the pen .</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495AA621-7381-4857-9670-4DA8B5E4E2B9}" type="slidenum">
              <a:rPr lang="en-US" altLang="zh-CN" smtClean="0"/>
              <a:pPr/>
              <a:t>22</a:t>
            </a:fld>
            <a:endParaRPr lang="en-US" altLang="zh-CN" smtClean="0"/>
          </a:p>
        </p:txBody>
      </p:sp>
      <p:sp>
        <p:nvSpPr>
          <p:cNvPr id="30722" name="Rectangle 2"/>
          <p:cNvSpPr>
            <a:spLocks noGrp="1" noChangeArrowheads="1"/>
          </p:cNvSpPr>
          <p:nvPr>
            <p:ph type="title"/>
          </p:nvPr>
        </p:nvSpPr>
        <p:spPr>
          <a:xfrm>
            <a:off x="685800" y="228600"/>
            <a:ext cx="7772400" cy="914400"/>
          </a:xfrm>
        </p:spPr>
        <p:txBody>
          <a:bodyPr/>
          <a:lstStyle/>
          <a:p>
            <a:pPr eaLnBrk="1" hangingPunct="1">
              <a:defRPr/>
            </a:pPr>
            <a:r>
              <a:rPr lang="en-US" altLang="zh-CN" smtClean="0"/>
              <a:t>AI</a:t>
            </a:r>
            <a:r>
              <a:rPr lang="zh-CN" altLang="en-US" smtClean="0"/>
              <a:t>的历史回顾（续</a:t>
            </a:r>
            <a:r>
              <a:rPr lang="en-US" altLang="zh-CN" smtClean="0"/>
              <a:t>7</a:t>
            </a:r>
            <a:r>
              <a:rPr lang="zh-CN" altLang="en-US" smtClean="0"/>
              <a:t>）</a:t>
            </a:r>
          </a:p>
        </p:txBody>
      </p:sp>
      <p:sp>
        <p:nvSpPr>
          <p:cNvPr id="30723" name="Rectangle 3"/>
          <p:cNvSpPr>
            <a:spLocks noGrp="1" noChangeArrowheads="1"/>
          </p:cNvSpPr>
          <p:nvPr>
            <p:ph type="body" idx="1"/>
          </p:nvPr>
        </p:nvSpPr>
        <p:spPr>
          <a:xfrm>
            <a:off x="609600" y="1219200"/>
            <a:ext cx="7772400" cy="5410200"/>
          </a:xfrm>
        </p:spPr>
        <p:txBody>
          <a:bodyPr/>
          <a:lstStyle/>
          <a:p>
            <a:pPr eaLnBrk="1" hangingPunct="1"/>
            <a:r>
              <a:rPr lang="zh-CN" altLang="en-US" sz="2800" b="1" dirty="0" smtClean="0"/>
              <a:t>第三阶段（</a:t>
            </a:r>
            <a:r>
              <a:rPr lang="en-US" altLang="zh-CN" sz="2800" b="1" dirty="0" smtClean="0"/>
              <a:t>60</a:t>
            </a:r>
            <a:r>
              <a:rPr lang="zh-CN" altLang="en-US" sz="2800" b="1" dirty="0" smtClean="0"/>
              <a:t>年代中～</a:t>
            </a:r>
            <a:r>
              <a:rPr lang="en-US" altLang="zh-CN" sz="2800" b="1" dirty="0" smtClean="0"/>
              <a:t>80</a:t>
            </a:r>
            <a:r>
              <a:rPr lang="zh-CN" altLang="en-US" sz="2800" b="1" dirty="0" smtClean="0"/>
              <a:t>年代初）       </a:t>
            </a:r>
            <a:endParaRPr lang="en-US" altLang="zh-CN" sz="2800" b="1" dirty="0" smtClean="0"/>
          </a:p>
          <a:p>
            <a:pPr eaLnBrk="1" hangingPunct="1">
              <a:buNone/>
            </a:pPr>
            <a:r>
              <a:rPr lang="en-US" altLang="zh-CN" sz="2800" b="1" dirty="0" smtClean="0"/>
              <a:t>   </a:t>
            </a:r>
            <a:r>
              <a:rPr lang="zh-CN" altLang="en-US" sz="2800" b="1" dirty="0" smtClean="0"/>
              <a:t> 知识工程时代</a:t>
            </a:r>
          </a:p>
          <a:p>
            <a:pPr lvl="1" eaLnBrk="1" hangingPunct="1"/>
            <a:endParaRPr lang="en-US" altLang="zh-CN" dirty="0" smtClean="0"/>
          </a:p>
          <a:p>
            <a:pPr lvl="1" eaLnBrk="1" hangingPunct="1"/>
            <a:r>
              <a:rPr lang="zh-CN" altLang="en-US" b="1" dirty="0" smtClean="0"/>
              <a:t>专家系统</a:t>
            </a:r>
          </a:p>
          <a:p>
            <a:pPr lvl="1" eaLnBrk="1" hangingPunct="1"/>
            <a:r>
              <a:rPr lang="zh-CN" altLang="en-US" b="1" dirty="0" smtClean="0"/>
              <a:t>知识工程</a:t>
            </a:r>
          </a:p>
          <a:p>
            <a:pPr lvl="1" eaLnBrk="1" hangingPunct="1"/>
            <a:r>
              <a:rPr lang="zh-CN" altLang="en-US" b="1" dirty="0" smtClean="0"/>
              <a:t>知识工程席卷全球</a:t>
            </a:r>
          </a:p>
          <a:p>
            <a:pPr lvl="1" eaLnBrk="1" hangingPunct="1"/>
            <a:r>
              <a:rPr lang="zh-CN" altLang="en-US" b="1" dirty="0" smtClean="0"/>
              <a:t>各国发展计划：</a:t>
            </a:r>
          </a:p>
          <a:p>
            <a:pPr lvl="2" eaLnBrk="1" hangingPunct="1"/>
            <a:r>
              <a:rPr lang="zh-CN" altLang="en-US" b="1" dirty="0" smtClean="0"/>
              <a:t>美国星球大战计划</a:t>
            </a:r>
          </a:p>
          <a:p>
            <a:pPr lvl="2" eaLnBrk="1" hangingPunct="1"/>
            <a:r>
              <a:rPr lang="zh-CN" altLang="en-US" b="1" dirty="0" smtClean="0"/>
              <a:t>英国</a:t>
            </a:r>
            <a:r>
              <a:rPr lang="en-US" altLang="zh-CN" b="1" dirty="0" smtClean="0"/>
              <a:t>ALVEY</a:t>
            </a:r>
            <a:r>
              <a:rPr lang="zh-CN" altLang="en-US" b="1" dirty="0" smtClean="0"/>
              <a:t>计划</a:t>
            </a:r>
          </a:p>
          <a:p>
            <a:pPr lvl="2" eaLnBrk="1" hangingPunct="1"/>
            <a:r>
              <a:rPr lang="zh-CN" altLang="en-US" b="1" dirty="0" smtClean="0"/>
              <a:t>法国</a:t>
            </a:r>
            <a:r>
              <a:rPr lang="en-US" altLang="zh-CN" b="1" dirty="0" smtClean="0"/>
              <a:t>UNIKA </a:t>
            </a:r>
            <a:r>
              <a:rPr lang="zh-CN" altLang="en-US" b="1" dirty="0" smtClean="0"/>
              <a:t>计划</a:t>
            </a:r>
          </a:p>
          <a:p>
            <a:pPr lvl="2" eaLnBrk="1" hangingPunct="1"/>
            <a:r>
              <a:rPr lang="zh-CN" altLang="en-US" b="1" dirty="0" smtClean="0"/>
              <a:t>日本五代机计划</a:t>
            </a:r>
          </a:p>
          <a:p>
            <a:pPr lvl="2" eaLnBrk="1" hangingPunct="1"/>
            <a:r>
              <a:rPr lang="zh-CN" altLang="en-US" b="1" dirty="0" smtClean="0"/>
              <a:t>中国“</a:t>
            </a:r>
            <a:r>
              <a:rPr lang="en-US" altLang="zh-CN" b="1" dirty="0" smtClean="0"/>
              <a:t>863”</a:t>
            </a:r>
            <a:r>
              <a:rPr lang="zh-CN" altLang="en-US" b="1" dirty="0" smtClean="0"/>
              <a:t>计划</a:t>
            </a:r>
          </a:p>
          <a:p>
            <a:pPr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2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A0FF3DFA-BFBA-4A51-B85A-145C8CD8ED4A}" type="slidenum">
              <a:rPr lang="en-US" altLang="zh-CN" smtClean="0"/>
              <a:pPr/>
              <a:t>23</a:t>
            </a:fld>
            <a:endParaRPr lang="en-US" altLang="zh-CN" smtClean="0"/>
          </a:p>
        </p:txBody>
      </p:sp>
      <p:sp>
        <p:nvSpPr>
          <p:cNvPr id="83970" name="Rectangle 1026"/>
          <p:cNvSpPr>
            <a:spLocks noGrp="1" noChangeArrowheads="1"/>
          </p:cNvSpPr>
          <p:nvPr>
            <p:ph type="title"/>
          </p:nvPr>
        </p:nvSpPr>
        <p:spPr/>
        <p:txBody>
          <a:bodyPr/>
          <a:lstStyle/>
          <a:p>
            <a:pPr eaLnBrk="1" hangingPunct="1">
              <a:defRPr/>
            </a:pPr>
            <a:r>
              <a:rPr lang="en-US" altLang="zh-CN" smtClean="0"/>
              <a:t>AI</a:t>
            </a:r>
            <a:r>
              <a:rPr lang="zh-CN" altLang="en-US" smtClean="0"/>
              <a:t>的历史回顾（续</a:t>
            </a:r>
            <a:r>
              <a:rPr lang="en-US" altLang="zh-CN" smtClean="0"/>
              <a:t>8</a:t>
            </a:r>
            <a:r>
              <a:rPr lang="zh-CN" altLang="en-US" smtClean="0"/>
              <a:t>）</a:t>
            </a:r>
          </a:p>
        </p:txBody>
      </p:sp>
      <p:sp>
        <p:nvSpPr>
          <p:cNvPr id="24580" name="Rectangle 1027"/>
          <p:cNvSpPr>
            <a:spLocks noGrp="1" noChangeArrowheads="1"/>
          </p:cNvSpPr>
          <p:nvPr>
            <p:ph type="body" idx="1"/>
          </p:nvPr>
        </p:nvSpPr>
        <p:spPr>
          <a:xfrm>
            <a:off x="914400" y="1760560"/>
            <a:ext cx="7772400" cy="4259239"/>
          </a:xfrm>
        </p:spPr>
        <p:txBody>
          <a:bodyPr>
            <a:normAutofit/>
          </a:bodyPr>
          <a:lstStyle/>
          <a:p>
            <a:pPr eaLnBrk="1" hangingPunct="1"/>
            <a:r>
              <a:rPr lang="zh-CN" altLang="en-US" sz="3200" b="1" dirty="0" smtClean="0"/>
              <a:t>遇到的困难：</a:t>
            </a:r>
            <a:endParaRPr lang="zh-CN" altLang="en-US" sz="2800" b="1" dirty="0" smtClean="0"/>
          </a:p>
          <a:p>
            <a:pPr lvl="1" eaLnBrk="1" hangingPunct="1"/>
            <a:r>
              <a:rPr lang="zh-CN" altLang="en-US" sz="2800" b="1" dirty="0" smtClean="0"/>
              <a:t>知识获取的瓶颈问题</a:t>
            </a:r>
          </a:p>
          <a:p>
            <a:pPr lvl="1" eaLnBrk="1" hangingPunct="1"/>
            <a:endParaRPr lang="en-US" altLang="zh-CN" sz="28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1D090902-0154-44DD-B791-F848D11D7475}" type="slidenum">
              <a:rPr lang="en-US" altLang="zh-CN" smtClean="0"/>
              <a:pPr/>
              <a:t>24</a:t>
            </a:fld>
            <a:endParaRPr lang="en-US" altLang="zh-CN" smtClean="0"/>
          </a:p>
        </p:txBody>
      </p:sp>
      <p:sp>
        <p:nvSpPr>
          <p:cNvPr id="31746" name="Rectangle 2"/>
          <p:cNvSpPr>
            <a:spLocks noGrp="1" noChangeArrowheads="1"/>
          </p:cNvSpPr>
          <p:nvPr>
            <p:ph type="title"/>
          </p:nvPr>
        </p:nvSpPr>
        <p:spPr>
          <a:xfrm>
            <a:off x="609600" y="0"/>
            <a:ext cx="7772400" cy="1143000"/>
          </a:xfrm>
        </p:spPr>
        <p:txBody>
          <a:bodyPr/>
          <a:lstStyle/>
          <a:p>
            <a:pPr eaLnBrk="1" hangingPunct="1">
              <a:defRPr/>
            </a:pPr>
            <a:r>
              <a:rPr lang="en-US" altLang="zh-CN" smtClean="0"/>
              <a:t>AI</a:t>
            </a:r>
            <a:r>
              <a:rPr lang="zh-CN" altLang="en-US" smtClean="0"/>
              <a:t>的历史回顾（续</a:t>
            </a:r>
            <a:r>
              <a:rPr lang="en-US" altLang="zh-CN" smtClean="0"/>
              <a:t>9</a:t>
            </a:r>
            <a:r>
              <a:rPr lang="zh-CN" altLang="en-US" smtClean="0"/>
              <a:t>）</a:t>
            </a:r>
          </a:p>
        </p:txBody>
      </p:sp>
      <p:sp>
        <p:nvSpPr>
          <p:cNvPr id="31747" name="Rectangle 3"/>
          <p:cNvSpPr>
            <a:spLocks noGrp="1" noChangeArrowheads="1"/>
          </p:cNvSpPr>
          <p:nvPr>
            <p:ph type="body" idx="1"/>
          </p:nvPr>
        </p:nvSpPr>
        <p:spPr>
          <a:xfrm>
            <a:off x="609600" y="1371600"/>
            <a:ext cx="7772400" cy="5029200"/>
          </a:xfrm>
        </p:spPr>
        <p:txBody>
          <a:bodyPr/>
          <a:lstStyle/>
          <a:p>
            <a:pPr eaLnBrk="1" hangingPunct="1"/>
            <a:r>
              <a:rPr lang="zh-CN" altLang="en-US" sz="2800" b="1" dirty="0" smtClean="0"/>
              <a:t>第四阶段（</a:t>
            </a:r>
            <a:r>
              <a:rPr lang="en-US" altLang="zh-CN" sz="2800" b="1" dirty="0" smtClean="0"/>
              <a:t>80</a:t>
            </a:r>
            <a:r>
              <a:rPr lang="zh-CN" altLang="en-US" sz="2800" b="1" dirty="0" smtClean="0"/>
              <a:t>年代中～</a:t>
            </a:r>
            <a:r>
              <a:rPr lang="en-US" altLang="zh-CN" sz="2800" b="1" dirty="0" smtClean="0"/>
              <a:t>90</a:t>
            </a:r>
            <a:r>
              <a:rPr lang="zh-CN" altLang="en-US" sz="2800" b="1" dirty="0" smtClean="0"/>
              <a:t>年代初）       </a:t>
            </a:r>
            <a:endParaRPr lang="en-US" altLang="zh-CN" sz="2800" b="1" dirty="0" smtClean="0"/>
          </a:p>
          <a:p>
            <a:pPr eaLnBrk="1" hangingPunct="1">
              <a:buNone/>
            </a:pPr>
            <a:r>
              <a:rPr lang="en-US" altLang="zh-CN" sz="2800" b="1" dirty="0" smtClean="0"/>
              <a:t>   </a:t>
            </a:r>
            <a:r>
              <a:rPr lang="zh-CN" altLang="en-US" sz="2800" b="1" dirty="0" smtClean="0"/>
              <a:t> 新的神经元网络时代</a:t>
            </a:r>
          </a:p>
          <a:p>
            <a:pPr lvl="1" eaLnBrk="1" hangingPunct="1"/>
            <a:r>
              <a:rPr lang="en-US" altLang="zh-CN" sz="2800" b="1" dirty="0" smtClean="0"/>
              <a:t>BP</a:t>
            </a:r>
            <a:r>
              <a:rPr lang="zh-CN" altLang="en-US" sz="2800" b="1" dirty="0" smtClean="0"/>
              <a:t>网（算法），解决了多层网的学习问题</a:t>
            </a:r>
          </a:p>
          <a:p>
            <a:pPr lvl="1" eaLnBrk="1" hangingPunct="1"/>
            <a:r>
              <a:rPr lang="en-US" altLang="zh-CN" sz="2800" b="1" dirty="0" smtClean="0"/>
              <a:t>Hopfield</a:t>
            </a:r>
            <a:r>
              <a:rPr lang="zh-CN" altLang="zh-CN" sz="2800" b="1" dirty="0" smtClean="0"/>
              <a:t>网，求解了旅行商问题</a:t>
            </a:r>
            <a:endParaRPr lang="en-US" altLang="zh-CN" sz="2800" b="1" dirty="0" smtClean="0"/>
          </a:p>
          <a:p>
            <a:pPr lvl="1" eaLnBrk="1" hangingPunct="1"/>
            <a:r>
              <a:rPr lang="zh-CN" altLang="en-US" sz="2800" b="1" dirty="0" smtClean="0"/>
              <a:t>二层网络可以任意逼近任何有界连续函数</a:t>
            </a:r>
            <a:endParaRPr lang="en-US" altLang="zh-CN" sz="2800" b="1" dirty="0" smtClean="0"/>
          </a:p>
          <a:p>
            <a:pPr lvl="1" eaLnBrk="1" hangingPunct="1"/>
            <a:r>
              <a:rPr lang="zh-CN" altLang="en-US" sz="2800" b="1" dirty="0" smtClean="0"/>
              <a:t>三层网络可以任意逼近任何函数</a:t>
            </a:r>
            <a:endParaRPr lang="zh-CN" altLang="zh-CN" sz="2800" b="1" dirty="0" smtClean="0"/>
          </a:p>
          <a:p>
            <a:pPr lvl="1" eaLnBrk="1" hangingPunct="1"/>
            <a:r>
              <a:rPr lang="zh-CN" altLang="zh-CN" sz="2800" b="1" dirty="0" smtClean="0"/>
              <a:t>存在问题：</a:t>
            </a:r>
          </a:p>
          <a:p>
            <a:pPr lvl="2" eaLnBrk="1" hangingPunct="1"/>
            <a:r>
              <a:rPr lang="zh-CN" altLang="zh-CN" sz="2400" b="1" dirty="0" smtClean="0"/>
              <a:t>理论依据</a:t>
            </a:r>
          </a:p>
          <a:p>
            <a:pPr lvl="2" eaLnBrk="1" hangingPunct="1"/>
            <a:r>
              <a:rPr lang="zh-CN" altLang="zh-CN" sz="2400" b="1" dirty="0" smtClean="0"/>
              <a:t>解决大规模问题的能力</a:t>
            </a:r>
            <a:endParaRPr lang="zh-CN" altLang="en-US" sz="2400" b="1" dirty="0" smtClean="0"/>
          </a:p>
          <a:p>
            <a:pPr lvl="1" eaLnBrk="1" hangingPunct="1"/>
            <a:r>
              <a:rPr lang="en-US" altLang="zh-CN" sz="2800" b="1" dirty="0" smtClean="0"/>
              <a:t>2006</a:t>
            </a:r>
            <a:r>
              <a:rPr lang="zh-CN" altLang="en-US" sz="2800" b="1" dirty="0" smtClean="0"/>
              <a:t>年，深度学习（</a:t>
            </a:r>
            <a:r>
              <a:rPr lang="en-US" altLang="zh-CN" sz="2800" b="1" dirty="0" smtClean="0"/>
              <a:t>Deep Learning</a:t>
            </a:r>
            <a:r>
              <a:rPr lang="zh-CN" altLang="en-US" sz="2800" b="1" dirty="0" smtClean="0"/>
              <a:t>）兴起</a:t>
            </a:r>
            <a:endParaRPr lang="en-US" altLang="zh-CN"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7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D7615FEF-124D-4157-8B6F-08B5EE3488F3}" type="slidenum">
              <a:rPr lang="en-US" altLang="zh-CN" smtClean="0"/>
              <a:pPr/>
              <a:t>25</a:t>
            </a:fld>
            <a:endParaRPr lang="en-US" altLang="zh-CN" smtClean="0"/>
          </a:p>
        </p:txBody>
      </p:sp>
      <p:sp>
        <p:nvSpPr>
          <p:cNvPr id="33794" name="Rectangle 2"/>
          <p:cNvSpPr>
            <a:spLocks noGrp="1" noChangeArrowheads="1"/>
          </p:cNvSpPr>
          <p:nvPr>
            <p:ph type="title"/>
          </p:nvPr>
        </p:nvSpPr>
        <p:spPr/>
        <p:txBody>
          <a:bodyPr/>
          <a:lstStyle/>
          <a:p>
            <a:pPr eaLnBrk="1" hangingPunct="1">
              <a:defRPr/>
            </a:pPr>
            <a:r>
              <a:rPr lang="en-US" altLang="zh-CN" dirty="0" smtClean="0"/>
              <a:t>AI</a:t>
            </a:r>
            <a:r>
              <a:rPr lang="zh-CN" altLang="en-US" dirty="0" smtClean="0"/>
              <a:t>的历史回顾（续</a:t>
            </a:r>
            <a:r>
              <a:rPr lang="en-US" altLang="zh-CN" dirty="0" smtClean="0"/>
              <a:t>10</a:t>
            </a:r>
            <a:r>
              <a:rPr lang="zh-CN" altLang="en-US" dirty="0" smtClean="0"/>
              <a:t>）</a:t>
            </a:r>
          </a:p>
        </p:txBody>
      </p:sp>
      <p:sp>
        <p:nvSpPr>
          <p:cNvPr id="33795" name="Rectangle 3"/>
          <p:cNvSpPr>
            <a:spLocks noGrp="1" noChangeArrowheads="1"/>
          </p:cNvSpPr>
          <p:nvPr>
            <p:ph type="body" idx="1"/>
          </p:nvPr>
        </p:nvSpPr>
        <p:spPr>
          <a:xfrm>
            <a:off x="684213" y="1773238"/>
            <a:ext cx="7772400" cy="4608512"/>
          </a:xfrm>
        </p:spPr>
        <p:txBody>
          <a:bodyPr>
            <a:normAutofit/>
          </a:bodyPr>
          <a:lstStyle/>
          <a:p>
            <a:pPr eaLnBrk="1" hangingPunct="1"/>
            <a:r>
              <a:rPr lang="zh-CN" altLang="en-US" sz="3200" b="1" dirty="0" smtClean="0"/>
              <a:t>第五阶段（</a:t>
            </a:r>
            <a:r>
              <a:rPr lang="en-US" altLang="zh-CN" sz="3200" b="1" dirty="0" smtClean="0"/>
              <a:t>90</a:t>
            </a:r>
            <a:r>
              <a:rPr lang="zh-CN" altLang="en-US" sz="3200" b="1" dirty="0" smtClean="0"/>
              <a:t>年代初～</a:t>
            </a:r>
            <a:r>
              <a:rPr lang="en-US" altLang="zh-CN" sz="3200" b="1" dirty="0" smtClean="0"/>
              <a:t>2006</a:t>
            </a:r>
            <a:r>
              <a:rPr lang="zh-CN" altLang="en-US" sz="3200" b="1" dirty="0" smtClean="0"/>
              <a:t>）                </a:t>
            </a:r>
            <a:endParaRPr lang="en-US" altLang="zh-CN" sz="3200" b="1" dirty="0" smtClean="0"/>
          </a:p>
          <a:p>
            <a:pPr eaLnBrk="1" hangingPunct="1"/>
            <a:r>
              <a:rPr lang="zh-CN" altLang="en-US" sz="3200" b="1" dirty="0" smtClean="0"/>
              <a:t>海量信息处理与网络时代</a:t>
            </a:r>
            <a:endParaRPr lang="en-US" altLang="zh-CN" sz="3200" b="1" dirty="0" smtClean="0"/>
          </a:p>
          <a:p>
            <a:pPr eaLnBrk="1" hangingPunct="1"/>
            <a:r>
              <a:rPr lang="zh-CN" altLang="en-US" sz="3200" b="1" dirty="0" smtClean="0"/>
              <a:t>统计机器学习时代</a:t>
            </a:r>
            <a:endParaRPr lang="zh-CN" altLang="en-US" sz="2800" dirty="0" smtClean="0"/>
          </a:p>
          <a:p>
            <a:pPr lvl="1" eaLnBrk="1" hangingPunct="1"/>
            <a:r>
              <a:rPr lang="zh-CN" altLang="en-US" sz="2800" b="1" dirty="0" smtClean="0"/>
              <a:t>统计机器学习大发展</a:t>
            </a:r>
          </a:p>
          <a:p>
            <a:pPr lvl="1" eaLnBrk="1" hangingPunct="1"/>
            <a:r>
              <a:rPr lang="zh-CN" altLang="en-US" sz="2800" b="1" dirty="0" smtClean="0"/>
              <a:t>网络给</a:t>
            </a:r>
            <a:r>
              <a:rPr lang="en-US" altLang="zh-CN" sz="2800" b="1" dirty="0" smtClean="0"/>
              <a:t>AI</a:t>
            </a:r>
            <a:r>
              <a:rPr lang="zh-CN" altLang="en-US" sz="2800" b="1" dirty="0" smtClean="0"/>
              <a:t>带来无限的机会</a:t>
            </a:r>
          </a:p>
          <a:p>
            <a:pPr lvl="2" eaLnBrk="1" hangingPunct="1"/>
            <a:r>
              <a:rPr lang="zh-CN" altLang="en-US" sz="2400" b="1" dirty="0" smtClean="0">
                <a:solidFill>
                  <a:srgbClr val="FF0000"/>
                </a:solidFill>
              </a:rPr>
              <a:t>网络拯救了人工智能</a:t>
            </a:r>
          </a:p>
          <a:p>
            <a:pPr lvl="1" eaLnBrk="1" hangingPunct="1"/>
            <a:r>
              <a:rPr lang="zh-CN" altLang="en-US" sz="2800" b="1" dirty="0" smtClean="0"/>
              <a:t>知识发现与数据挖掘</a:t>
            </a:r>
          </a:p>
          <a:p>
            <a:pPr lvl="1" eaLnBrk="1" hangingPunct="1"/>
            <a:r>
              <a:rPr lang="zh-CN" altLang="en-US" sz="2800" b="1" dirty="0" smtClean="0"/>
              <a:t>网络信息检索与挖掘</a:t>
            </a:r>
          </a:p>
          <a:p>
            <a:pPr lvl="1" eaLnBrk="1" hangingPunct="1"/>
            <a:r>
              <a:rPr lang="en-US" altLang="zh-CN" sz="2800" b="1" dirty="0" smtClean="0"/>
              <a:t>AI</a:t>
            </a:r>
            <a:r>
              <a:rPr lang="zh-CN" altLang="en-US" sz="2800" b="1" dirty="0" smtClean="0"/>
              <a:t>走向实用化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79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379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的历史回顾（续</a:t>
            </a:r>
            <a:r>
              <a:rPr lang="en-US" altLang="zh-CN" dirty="0" smtClean="0"/>
              <a:t>10</a:t>
            </a:r>
            <a:r>
              <a:rPr lang="zh-CN" altLang="en-US" dirty="0" smtClean="0"/>
              <a:t>）</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sz="3200" b="1" dirty="0" smtClean="0"/>
              <a:t>第六阶段（</a:t>
            </a:r>
            <a:r>
              <a:rPr lang="en-US" altLang="zh-CN" sz="3200" b="1" dirty="0" smtClean="0"/>
              <a:t>2006~</a:t>
            </a:r>
            <a:r>
              <a:rPr lang="zh-CN" altLang="en-US" sz="3200" b="1" dirty="0" smtClean="0"/>
              <a:t>现在）</a:t>
            </a:r>
            <a:endParaRPr lang="en-US" altLang="zh-CN" sz="3200" b="1" dirty="0" smtClean="0"/>
          </a:p>
          <a:p>
            <a:r>
              <a:rPr lang="zh-CN" altLang="en-US" sz="3200" b="1" dirty="0" smtClean="0"/>
              <a:t>大数据</a:t>
            </a:r>
            <a:endParaRPr lang="en-US" altLang="zh-CN" sz="3200" b="1" dirty="0" smtClean="0"/>
          </a:p>
          <a:p>
            <a:r>
              <a:rPr lang="zh-CN" altLang="en-US" sz="3200" b="1" dirty="0" smtClean="0"/>
              <a:t>深度学习</a:t>
            </a:r>
            <a:endParaRPr lang="en-US" altLang="zh-CN" sz="3200" b="1" dirty="0" smtClean="0"/>
          </a:p>
          <a:p>
            <a:pPr lvl="1"/>
            <a:r>
              <a:rPr lang="en-US" altLang="zh-CN" sz="2600" b="1" dirty="0" smtClean="0"/>
              <a:t>2006</a:t>
            </a:r>
            <a:r>
              <a:rPr lang="zh-CN" altLang="en-US" sz="2600" b="1" dirty="0" smtClean="0"/>
              <a:t>年，</a:t>
            </a:r>
            <a:r>
              <a:rPr lang="en-US" altLang="zh-CN" sz="2600" b="1" dirty="0" smtClean="0"/>
              <a:t>Hinton</a:t>
            </a:r>
            <a:r>
              <a:rPr lang="zh-CN" altLang="en-US" sz="2600" b="1" dirty="0" smtClean="0"/>
              <a:t>教授提出深度学习的概念</a:t>
            </a:r>
            <a:endParaRPr lang="en-US" altLang="zh-CN" sz="2600" b="1" dirty="0" smtClean="0"/>
          </a:p>
          <a:p>
            <a:pPr lvl="1"/>
            <a:r>
              <a:rPr lang="en-US" altLang="zh-CN" sz="2600" b="1" dirty="0" smtClean="0"/>
              <a:t>2011</a:t>
            </a:r>
            <a:r>
              <a:rPr lang="zh-CN" altLang="en-US" sz="2600" b="1" dirty="0" smtClean="0"/>
              <a:t>年，微软将深度学习用于语音识别</a:t>
            </a:r>
            <a:endParaRPr lang="en-US" altLang="zh-CN" sz="2600" b="1" dirty="0" smtClean="0"/>
          </a:p>
          <a:p>
            <a:pPr lvl="1"/>
            <a:r>
              <a:rPr lang="en-US" altLang="zh-CN" sz="2600" b="1" dirty="0" smtClean="0"/>
              <a:t>2012</a:t>
            </a:r>
            <a:r>
              <a:rPr lang="zh-CN" altLang="en-US" sz="2600" b="1" dirty="0" smtClean="0"/>
              <a:t>年，深度学习方法在</a:t>
            </a:r>
            <a:r>
              <a:rPr lang="en-US" altLang="zh-CN" sz="2600" b="1" dirty="0" err="1" smtClean="0"/>
              <a:t>ImageNet</a:t>
            </a:r>
            <a:r>
              <a:rPr lang="zh-CN" altLang="en-US" sz="2600" b="1" dirty="0" smtClean="0"/>
              <a:t>比赛中获得第一名</a:t>
            </a:r>
            <a:endParaRPr lang="en-US" altLang="zh-CN" sz="2600" b="1" dirty="0" smtClean="0"/>
          </a:p>
          <a:p>
            <a:pPr lvl="1"/>
            <a:r>
              <a:rPr lang="en-US" altLang="zh-CN" sz="2600" b="1" dirty="0" smtClean="0"/>
              <a:t>2016</a:t>
            </a:r>
            <a:r>
              <a:rPr lang="zh-CN" altLang="en-US" sz="2600" b="1" dirty="0" smtClean="0"/>
              <a:t>年，</a:t>
            </a:r>
            <a:r>
              <a:rPr lang="en-US" altLang="zh-CN" sz="2600" b="1" dirty="0" err="1" smtClean="0"/>
              <a:t>AlphaGo</a:t>
            </a:r>
            <a:r>
              <a:rPr lang="zh-CN" altLang="en-US" sz="2600" b="1" dirty="0" smtClean="0"/>
              <a:t>深度学习用于围棋</a:t>
            </a:r>
            <a:endParaRPr lang="en-US" altLang="zh-CN" sz="2600" b="1" dirty="0" smtClean="0"/>
          </a:p>
          <a:p>
            <a:pPr lvl="1"/>
            <a:r>
              <a:rPr lang="en-US" altLang="zh-CN" sz="2600" b="1" dirty="0" smtClean="0"/>
              <a:t>2016</a:t>
            </a:r>
            <a:r>
              <a:rPr lang="zh-CN" altLang="en-US" sz="2600" b="1" dirty="0" smtClean="0"/>
              <a:t>年，谷</a:t>
            </a:r>
            <a:r>
              <a:rPr lang="zh-CN" altLang="en-US" sz="2600" b="1" dirty="0" smtClean="0"/>
              <a:t>歌推出</a:t>
            </a:r>
            <a:r>
              <a:rPr lang="zh-CN" altLang="en-US" sz="2600" b="1" dirty="0" smtClean="0"/>
              <a:t>神经网络翻译系统</a:t>
            </a:r>
            <a:endParaRPr lang="en-US" altLang="zh-CN" sz="2600" b="1" dirty="0" smtClean="0"/>
          </a:p>
          <a:p>
            <a:pPr lvl="1"/>
            <a:r>
              <a:rPr lang="en-US" altLang="zh-CN" sz="2600" b="1" dirty="0" smtClean="0"/>
              <a:t>2017</a:t>
            </a:r>
            <a:r>
              <a:rPr lang="zh-CN" altLang="en-US" sz="2600" b="1" dirty="0" smtClean="0"/>
              <a:t>年，搜狗汪仔参加一站到底节目</a:t>
            </a:r>
            <a:endParaRPr lang="en-US" altLang="zh-CN" sz="2600" b="1" dirty="0" smtClean="0"/>
          </a:p>
          <a:p>
            <a:pPr lvl="1"/>
            <a:endParaRPr lang="en-US" altLang="zh-CN" sz="28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一些大公司的举动</a:t>
            </a:r>
            <a:endParaRPr lang="zh-CN" altLang="en-US" dirty="0"/>
          </a:p>
        </p:txBody>
      </p:sp>
      <p:sp>
        <p:nvSpPr>
          <p:cNvPr id="27651" name="内容占位符 2"/>
          <p:cNvSpPr>
            <a:spLocks noGrp="1"/>
          </p:cNvSpPr>
          <p:nvPr>
            <p:ph idx="1"/>
          </p:nvPr>
        </p:nvSpPr>
        <p:spPr>
          <a:xfrm>
            <a:off x="685800" y="1774209"/>
            <a:ext cx="8062913" cy="4321791"/>
          </a:xfrm>
        </p:spPr>
        <p:txBody>
          <a:bodyPr>
            <a:normAutofit fontScale="92500" lnSpcReduction="10000"/>
          </a:bodyPr>
          <a:lstStyle/>
          <a:p>
            <a:pPr>
              <a:lnSpc>
                <a:spcPct val="110000"/>
              </a:lnSpc>
            </a:pPr>
            <a:r>
              <a:rPr lang="zh-CN" altLang="en-US" sz="3200" b="1" dirty="0" smtClean="0"/>
              <a:t>百度成立深度学习研究院（</a:t>
            </a:r>
            <a:r>
              <a:rPr lang="en-US" altLang="zh-CN" sz="3200" b="1" dirty="0" smtClean="0"/>
              <a:t>IDL</a:t>
            </a:r>
            <a:r>
              <a:rPr lang="zh-CN" altLang="en-US" sz="3200" b="1" dirty="0" smtClean="0"/>
              <a:t>，</a:t>
            </a:r>
            <a:r>
              <a:rPr lang="en-US" altLang="zh-CN" sz="3200" b="1" dirty="0" smtClean="0"/>
              <a:t>2013.4</a:t>
            </a:r>
            <a:r>
              <a:rPr lang="zh-CN" altLang="en-US" sz="3200" b="1" dirty="0" smtClean="0"/>
              <a:t>）</a:t>
            </a:r>
            <a:endParaRPr lang="en-US" altLang="zh-CN" sz="3200" b="1" dirty="0" smtClean="0"/>
          </a:p>
          <a:p>
            <a:pPr>
              <a:lnSpc>
                <a:spcPct val="110000"/>
              </a:lnSpc>
            </a:pPr>
            <a:r>
              <a:rPr lang="en-US" altLang="zh-CN" sz="3200" b="1" dirty="0" smtClean="0"/>
              <a:t>Google</a:t>
            </a:r>
            <a:r>
              <a:rPr lang="zh-CN" altLang="en-US" sz="3200" b="1" dirty="0" smtClean="0"/>
              <a:t>与</a:t>
            </a:r>
            <a:r>
              <a:rPr lang="en-US" altLang="zh-CN" sz="3200" b="1" dirty="0" smtClean="0"/>
              <a:t>NASA</a:t>
            </a:r>
            <a:r>
              <a:rPr lang="zh-CN" altLang="en-US" sz="3200" b="1" dirty="0" smtClean="0"/>
              <a:t>合作，成立量子人工智能实验室（</a:t>
            </a:r>
            <a:r>
              <a:rPr lang="en-US" altLang="zh-CN" sz="3200" b="1" dirty="0" smtClean="0"/>
              <a:t>2013.5</a:t>
            </a:r>
            <a:r>
              <a:rPr lang="zh-CN" altLang="en-US" sz="3200" b="1" dirty="0" smtClean="0"/>
              <a:t>）</a:t>
            </a:r>
            <a:endParaRPr lang="en-US" altLang="zh-CN" sz="3200" b="1" dirty="0" smtClean="0"/>
          </a:p>
          <a:p>
            <a:pPr lvl="1">
              <a:lnSpc>
                <a:spcPct val="110000"/>
              </a:lnSpc>
            </a:pPr>
            <a:r>
              <a:rPr lang="zh-CN" altLang="en-US" sz="2800" b="1" dirty="0" smtClean="0"/>
              <a:t>半年内收购了</a:t>
            </a:r>
            <a:r>
              <a:rPr lang="en-US" altLang="zh-CN" sz="2800" b="1" dirty="0" smtClean="0"/>
              <a:t>8</a:t>
            </a:r>
            <a:r>
              <a:rPr lang="zh-CN" altLang="en-US" sz="2800" b="1" dirty="0" smtClean="0"/>
              <a:t>家机器人公司</a:t>
            </a:r>
            <a:endParaRPr lang="en-US" altLang="zh-CN" sz="3200" b="1" dirty="0" smtClean="0"/>
          </a:p>
          <a:p>
            <a:pPr>
              <a:lnSpc>
                <a:spcPct val="110000"/>
              </a:lnSpc>
            </a:pPr>
            <a:r>
              <a:rPr lang="en-US" altLang="zh-CN" sz="3200" b="1" dirty="0" err="1" smtClean="0"/>
              <a:t>Facebook</a:t>
            </a:r>
            <a:r>
              <a:rPr lang="zh-CN" altLang="en-US" sz="3200" b="1" dirty="0" smtClean="0"/>
              <a:t>成立人工智能实验室（</a:t>
            </a:r>
            <a:r>
              <a:rPr lang="en-US" altLang="zh-CN" sz="3200" b="1" dirty="0" smtClean="0"/>
              <a:t>2013.12</a:t>
            </a:r>
            <a:r>
              <a:rPr lang="zh-CN" altLang="en-US" sz="3200" b="1" dirty="0" smtClean="0"/>
              <a:t>）</a:t>
            </a:r>
            <a:endParaRPr lang="en-US" altLang="zh-CN" sz="3200" b="1" dirty="0" smtClean="0"/>
          </a:p>
          <a:p>
            <a:pPr>
              <a:lnSpc>
                <a:spcPct val="110000"/>
              </a:lnSpc>
            </a:pPr>
            <a:r>
              <a:rPr lang="en-US" altLang="zh-CN" sz="3200" b="1" dirty="0" smtClean="0"/>
              <a:t>IBM</a:t>
            </a:r>
            <a:r>
              <a:rPr lang="zh-CN" altLang="en-US" sz="3200" b="1" dirty="0" smtClean="0"/>
              <a:t>成立沃森业务集团</a:t>
            </a:r>
            <a:endParaRPr lang="en-US" altLang="zh-CN" sz="3200" b="1" dirty="0" smtClean="0"/>
          </a:p>
          <a:p>
            <a:pPr>
              <a:lnSpc>
                <a:spcPct val="110000"/>
              </a:lnSpc>
            </a:pPr>
            <a:r>
              <a:rPr lang="en-US" altLang="zh-CN" sz="3200" b="1" dirty="0" smtClean="0"/>
              <a:t>IBM</a:t>
            </a:r>
            <a:r>
              <a:rPr lang="zh-CN" altLang="en-US" sz="3200" b="1" dirty="0" smtClean="0"/>
              <a:t>、微软也分别开展仿人脑研究</a:t>
            </a:r>
            <a:endParaRPr lang="en-US" altLang="zh-CN" sz="3200" b="1" dirty="0" smtClean="0"/>
          </a:p>
          <a:p>
            <a:pPr>
              <a:lnSpc>
                <a:spcPct val="110000"/>
              </a:lnSpc>
            </a:pPr>
            <a:r>
              <a:rPr lang="zh-CN" altLang="en-US" sz="3200" b="1" dirty="0" smtClean="0"/>
              <a:t>清华</a:t>
            </a:r>
            <a:r>
              <a:rPr lang="en-US" altLang="zh-CN" sz="3200" b="1" dirty="0" smtClean="0"/>
              <a:t>-</a:t>
            </a:r>
            <a:r>
              <a:rPr lang="zh-CN" altLang="en-US" sz="3200" b="1" dirty="0" smtClean="0"/>
              <a:t>搜狗联合成立天工智能计算研究院</a:t>
            </a:r>
            <a:endParaRPr lang="en-US" altLang="zh-CN" sz="3200" b="1" dirty="0" smtClean="0"/>
          </a:p>
        </p:txBody>
      </p:sp>
      <p:sp>
        <p:nvSpPr>
          <p:cNvPr id="27652" name="灯片编号占位符 3"/>
          <p:cNvSpPr>
            <a:spLocks noGrp="1"/>
          </p:cNvSpPr>
          <p:nvPr>
            <p:ph type="sldNum" sz="quarter" idx="12"/>
          </p:nvPr>
        </p:nvSpPr>
        <p:spPr>
          <a:noFill/>
        </p:spPr>
        <p:txBody>
          <a:bodyPr/>
          <a:lstStyle/>
          <a:p>
            <a:fld id="{08E67E3B-C788-4839-8CC2-136C75CD0EA9}" type="slidenum">
              <a:rPr lang="en-US" altLang="zh-CN" smtClean="0"/>
              <a:pPr/>
              <a:t>27</a:t>
            </a:fld>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190C4558-2C65-4851-A222-1E2337BF672D}" type="slidenum">
              <a:rPr lang="en-US" altLang="zh-CN" smtClean="0"/>
              <a:pPr/>
              <a:t>28</a:t>
            </a:fld>
            <a:endParaRPr lang="en-US" altLang="zh-CN" smtClean="0"/>
          </a:p>
        </p:txBody>
      </p:sp>
      <p:sp>
        <p:nvSpPr>
          <p:cNvPr id="148482" name="Rectangle 2"/>
          <p:cNvSpPr>
            <a:spLocks noGrp="1" noChangeArrowheads="1"/>
          </p:cNvSpPr>
          <p:nvPr>
            <p:ph type="title"/>
          </p:nvPr>
        </p:nvSpPr>
        <p:spPr/>
        <p:txBody>
          <a:bodyPr/>
          <a:lstStyle/>
          <a:p>
            <a:pPr eaLnBrk="1" hangingPunct="1">
              <a:defRPr/>
            </a:pPr>
            <a:r>
              <a:rPr lang="zh-CN" altLang="en-US" smtClean="0"/>
              <a:t>历史上</a:t>
            </a:r>
            <a:r>
              <a:rPr lang="en-US" altLang="zh-CN" smtClean="0"/>
              <a:t>AI</a:t>
            </a:r>
            <a:r>
              <a:rPr lang="zh-CN" altLang="en-US" smtClean="0"/>
              <a:t>的三大流派</a:t>
            </a:r>
          </a:p>
        </p:txBody>
      </p:sp>
      <p:sp>
        <p:nvSpPr>
          <p:cNvPr id="29700" name="Rectangle 3"/>
          <p:cNvSpPr>
            <a:spLocks noGrp="1" noChangeArrowheads="1"/>
          </p:cNvSpPr>
          <p:nvPr>
            <p:ph type="body" idx="1"/>
          </p:nvPr>
        </p:nvSpPr>
        <p:spPr>
          <a:xfrm>
            <a:off x="941696" y="1898176"/>
            <a:ext cx="7772400" cy="4572000"/>
          </a:xfrm>
        </p:spPr>
        <p:txBody>
          <a:bodyPr>
            <a:normAutofit/>
          </a:bodyPr>
          <a:lstStyle/>
          <a:p>
            <a:pPr eaLnBrk="1" hangingPunct="1"/>
            <a:r>
              <a:rPr lang="zh-CN" altLang="en-US" sz="3200" b="1" dirty="0" smtClean="0"/>
              <a:t>符号主义</a:t>
            </a:r>
          </a:p>
          <a:p>
            <a:pPr lvl="1" eaLnBrk="1" hangingPunct="1"/>
            <a:r>
              <a:rPr lang="zh-CN" altLang="en-US" sz="2800" b="1" dirty="0" smtClean="0"/>
              <a:t>认知基元是符号，认知过程即符号操作过程 </a:t>
            </a:r>
          </a:p>
          <a:p>
            <a:r>
              <a:rPr lang="zh-CN" altLang="en-US" sz="3200" b="1" dirty="0" smtClean="0"/>
              <a:t>链接主义</a:t>
            </a:r>
          </a:p>
          <a:p>
            <a:pPr lvl="1" eaLnBrk="1" hangingPunct="1"/>
            <a:r>
              <a:rPr lang="zh-CN" altLang="en-US" sz="2800" b="1" dirty="0" smtClean="0"/>
              <a:t>思维基元是神经元，智能通过神经元的链接实现</a:t>
            </a:r>
          </a:p>
          <a:p>
            <a:r>
              <a:rPr lang="zh-CN" altLang="en-US" sz="3200" b="1" dirty="0" smtClean="0"/>
              <a:t>行为主义</a:t>
            </a:r>
          </a:p>
          <a:p>
            <a:pPr lvl="1" eaLnBrk="1" hangingPunct="1"/>
            <a:r>
              <a:rPr lang="zh-CN" altLang="en-US" sz="2800" b="1" dirty="0" smtClean="0"/>
              <a:t>智能取决于感知和行动 </a:t>
            </a:r>
          </a:p>
          <a:p>
            <a:pPr lvl="1" eaLnBrk="1" hangingPunct="1"/>
            <a:r>
              <a:rPr lang="zh-CN" altLang="en-US" sz="2800" b="1" dirty="0" smtClean="0"/>
              <a:t>不需要知识、不需要表示、不需要推理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A6DB2BB5-2881-422D-B4EB-5BF32B5B2920}" type="slidenum">
              <a:rPr lang="en-US" altLang="zh-CN" smtClean="0"/>
              <a:pPr/>
              <a:t>29</a:t>
            </a:fld>
            <a:endParaRPr lang="en-US" altLang="zh-CN" smtClean="0"/>
          </a:p>
        </p:txBody>
      </p:sp>
      <p:sp>
        <p:nvSpPr>
          <p:cNvPr id="34818" name="Rectangle 2"/>
          <p:cNvSpPr>
            <a:spLocks noGrp="1" noChangeArrowheads="1"/>
          </p:cNvSpPr>
          <p:nvPr>
            <p:ph type="title"/>
          </p:nvPr>
        </p:nvSpPr>
        <p:spPr/>
        <p:txBody>
          <a:bodyPr/>
          <a:lstStyle/>
          <a:p>
            <a:pPr eaLnBrk="1" hangingPunct="1">
              <a:defRPr/>
            </a:pPr>
            <a:r>
              <a:rPr lang="en-US" altLang="zh-CN" smtClean="0"/>
              <a:t>AI</a:t>
            </a:r>
            <a:r>
              <a:rPr lang="zh-CN" altLang="en-US" smtClean="0"/>
              <a:t>的研究内容</a:t>
            </a:r>
          </a:p>
        </p:txBody>
      </p:sp>
      <p:sp>
        <p:nvSpPr>
          <p:cNvPr id="34819" name="Rectangle 3"/>
          <p:cNvSpPr>
            <a:spLocks noGrp="1" noChangeArrowheads="1"/>
          </p:cNvSpPr>
          <p:nvPr>
            <p:ph type="body" idx="1"/>
          </p:nvPr>
        </p:nvSpPr>
        <p:spPr>
          <a:xfrm>
            <a:off x="914400" y="1787856"/>
            <a:ext cx="7772400" cy="4231943"/>
          </a:xfrm>
        </p:spPr>
        <p:txBody>
          <a:bodyPr>
            <a:normAutofit/>
          </a:bodyPr>
          <a:lstStyle/>
          <a:p>
            <a:pPr eaLnBrk="1" hangingPunct="1"/>
            <a:r>
              <a:rPr lang="zh-CN" altLang="en-US" sz="3200" b="1" dirty="0" smtClean="0"/>
              <a:t>搜索技术</a:t>
            </a:r>
          </a:p>
          <a:p>
            <a:pPr eaLnBrk="1" hangingPunct="1"/>
            <a:r>
              <a:rPr lang="zh-CN" altLang="en-US" sz="3200" b="1" dirty="0" smtClean="0"/>
              <a:t>知识表示</a:t>
            </a:r>
          </a:p>
          <a:p>
            <a:pPr eaLnBrk="1" hangingPunct="1"/>
            <a:r>
              <a:rPr lang="zh-CN" altLang="en-US" sz="3200" b="1" dirty="0" smtClean="0"/>
              <a:t>规划方法</a:t>
            </a:r>
          </a:p>
          <a:p>
            <a:pPr eaLnBrk="1" hangingPunct="1"/>
            <a:r>
              <a:rPr lang="zh-CN" altLang="en-US" sz="3200" b="1" dirty="0" smtClean="0"/>
              <a:t>机器学习</a:t>
            </a:r>
          </a:p>
          <a:p>
            <a:pPr eaLnBrk="1" hangingPunct="1"/>
            <a:r>
              <a:rPr lang="zh-CN" altLang="en-US" sz="3200" b="1" dirty="0" smtClean="0"/>
              <a:t>认知科学</a:t>
            </a:r>
            <a:endParaRPr lang="en-US" altLang="zh-CN" sz="3200" b="1" dirty="0" smtClean="0"/>
          </a:p>
          <a:p>
            <a:pPr eaLnBrk="1" hangingPunct="1"/>
            <a:r>
              <a:rPr lang="zh-CN" altLang="en-US" sz="3200" b="1" dirty="0" smtClean="0"/>
              <a:t>图象处理</a:t>
            </a:r>
            <a:endParaRPr lang="en-US" altLang="zh-CN" sz="3200" b="1" dirty="0" smtClean="0"/>
          </a:p>
          <a:p>
            <a:pPr eaLnBrk="1" hangingPunct="1"/>
            <a:r>
              <a:rPr lang="zh-CN" altLang="en-US" sz="3200" b="1" dirty="0" smtClean="0"/>
              <a:t>视频处理</a:t>
            </a:r>
          </a:p>
          <a:p>
            <a:pPr eaLnBrk="1" hangingPunct="1"/>
            <a:endParaRPr lang="en-US" altLang="zh-CN"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DCA023D8-BE58-4185-88C0-0CDDACBEC5C7}" type="slidenum">
              <a:rPr lang="en-US" altLang="zh-CN" smtClean="0"/>
              <a:pPr/>
              <a:t>3</a:t>
            </a:fld>
            <a:endParaRPr lang="en-US" altLang="zh-CN" smtClean="0"/>
          </a:p>
        </p:txBody>
      </p:sp>
      <p:sp>
        <p:nvSpPr>
          <p:cNvPr id="91138" name="Rectangle 2"/>
          <p:cNvSpPr>
            <a:spLocks noGrp="1" noChangeArrowheads="1"/>
          </p:cNvSpPr>
          <p:nvPr>
            <p:ph type="title"/>
          </p:nvPr>
        </p:nvSpPr>
        <p:spPr/>
        <p:txBody>
          <a:bodyPr/>
          <a:lstStyle/>
          <a:p>
            <a:pPr eaLnBrk="1" hangingPunct="1">
              <a:defRPr/>
            </a:pPr>
            <a:r>
              <a:rPr lang="zh-CN" altLang="en-US" smtClean="0"/>
              <a:t>绪  论</a:t>
            </a:r>
          </a:p>
        </p:txBody>
      </p:sp>
      <p:sp>
        <p:nvSpPr>
          <p:cNvPr id="7172" name="Rectangle 3"/>
          <p:cNvSpPr>
            <a:spLocks noGrp="1" noChangeArrowheads="1"/>
          </p:cNvSpPr>
          <p:nvPr>
            <p:ph type="body" idx="1"/>
          </p:nvPr>
        </p:nvSpPr>
        <p:spPr>
          <a:xfrm>
            <a:off x="955343" y="1843586"/>
            <a:ext cx="7772400" cy="4572000"/>
          </a:xfrm>
        </p:spPr>
        <p:txBody>
          <a:bodyPr/>
          <a:lstStyle/>
          <a:p>
            <a:pPr eaLnBrk="1" hangingPunct="1"/>
            <a:r>
              <a:rPr lang="zh-CN" altLang="en-US" sz="3200" b="1" dirty="0" smtClean="0"/>
              <a:t>很早人类就有制造机器人的幻想</a:t>
            </a:r>
          </a:p>
          <a:p>
            <a:pPr lvl="1" eaLnBrk="1" hangingPunct="1"/>
            <a:r>
              <a:rPr lang="zh-CN" altLang="en-US" b="1" dirty="0" smtClean="0"/>
              <a:t>黄帝的“指南车”</a:t>
            </a:r>
          </a:p>
          <a:p>
            <a:pPr lvl="1" eaLnBrk="1" hangingPunct="1"/>
            <a:r>
              <a:rPr lang="zh-CN" altLang="en-US" b="1" dirty="0" smtClean="0"/>
              <a:t>诸葛亮的“木牛流马”</a:t>
            </a:r>
          </a:p>
          <a:p>
            <a:pPr lvl="1" eaLnBrk="1" hangingPunct="1"/>
            <a:r>
              <a:rPr lang="zh-CN" altLang="en-US" b="1" dirty="0" smtClean="0"/>
              <a:t>亚里士多德的形式逻辑</a:t>
            </a:r>
          </a:p>
          <a:p>
            <a:pPr lvl="1" eaLnBrk="1" hangingPunct="1"/>
            <a:r>
              <a:rPr lang="zh-CN" altLang="en-US" b="1" dirty="0" smtClean="0"/>
              <a:t>布莱尼茨的关于数理逻辑的思想</a:t>
            </a:r>
          </a:p>
          <a:p>
            <a:pPr lvl="1" eaLnBrk="1" hangingPunct="1"/>
            <a:r>
              <a:rPr lang="zh-CN" altLang="en-US" b="1" dirty="0" smtClean="0"/>
              <a:t>“机器人”一词的来源</a:t>
            </a:r>
          </a:p>
          <a:p>
            <a:pPr lvl="2" eaLnBrk="1" hangingPunct="1"/>
            <a:r>
              <a:rPr lang="zh-CN" altLang="en-US" b="1" dirty="0" smtClean="0"/>
              <a:t>捷克剧作家卡雷尔</a:t>
            </a:r>
            <a:r>
              <a:rPr lang="en-US" altLang="zh-CN" b="1" dirty="0" smtClean="0"/>
              <a:t>·</a:t>
            </a:r>
            <a:r>
              <a:rPr lang="zh-CN" altLang="en-US" b="1" dirty="0" smtClean="0"/>
              <a:t>恰佩克于</a:t>
            </a:r>
            <a:r>
              <a:rPr lang="en-US" altLang="zh-CN" b="1" dirty="0" smtClean="0"/>
              <a:t>1922</a:t>
            </a:r>
            <a:r>
              <a:rPr lang="zh-CN" altLang="en-US" b="1" dirty="0" smtClean="0"/>
              <a:t>年搬上纽约舞台的戏剧</a:t>
            </a:r>
            <a:r>
              <a:rPr lang="en-US" altLang="zh-CN" b="1" dirty="0" smtClean="0"/>
              <a:t>《</a:t>
            </a:r>
            <a:r>
              <a:rPr lang="zh-CN" altLang="en-US" b="1" dirty="0" smtClean="0"/>
              <a:t>罗萨姆的万能机器人</a:t>
            </a:r>
            <a:r>
              <a:rPr lang="en-US" altLang="zh-CN" b="1"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547EF3CE-3FFB-4A13-BD73-1B12AD01B769}" type="slidenum">
              <a:rPr lang="en-US" altLang="zh-CN" smtClean="0"/>
              <a:pPr/>
              <a:t>30</a:t>
            </a:fld>
            <a:endParaRPr lang="en-US" altLang="zh-CN" smtClean="0"/>
          </a:p>
        </p:txBody>
      </p:sp>
      <p:sp>
        <p:nvSpPr>
          <p:cNvPr id="35842" name="Rectangle 2"/>
          <p:cNvSpPr>
            <a:spLocks noGrp="1" noChangeArrowheads="1"/>
          </p:cNvSpPr>
          <p:nvPr>
            <p:ph type="title"/>
          </p:nvPr>
        </p:nvSpPr>
        <p:spPr/>
        <p:txBody>
          <a:bodyPr/>
          <a:lstStyle/>
          <a:p>
            <a:pPr eaLnBrk="1" hangingPunct="1">
              <a:defRPr/>
            </a:pPr>
            <a:r>
              <a:rPr lang="en-US" altLang="zh-CN" smtClean="0"/>
              <a:t>AI</a:t>
            </a:r>
            <a:r>
              <a:rPr lang="zh-CN" altLang="en-US" smtClean="0"/>
              <a:t>的研究内容（续</a:t>
            </a:r>
            <a:r>
              <a:rPr lang="en-US" altLang="zh-CN" smtClean="0"/>
              <a:t>1</a:t>
            </a:r>
            <a:r>
              <a:rPr lang="zh-CN" altLang="en-US" smtClean="0"/>
              <a:t>）</a:t>
            </a:r>
          </a:p>
        </p:txBody>
      </p:sp>
      <p:sp>
        <p:nvSpPr>
          <p:cNvPr id="35843" name="Rectangle 3"/>
          <p:cNvSpPr>
            <a:spLocks noGrp="1" noChangeArrowheads="1"/>
          </p:cNvSpPr>
          <p:nvPr>
            <p:ph type="body" idx="1"/>
          </p:nvPr>
        </p:nvSpPr>
        <p:spPr>
          <a:xfrm>
            <a:off x="914400" y="1842448"/>
            <a:ext cx="7772400" cy="4177352"/>
          </a:xfrm>
        </p:spPr>
        <p:txBody>
          <a:bodyPr/>
          <a:lstStyle/>
          <a:p>
            <a:pPr eaLnBrk="1" hangingPunct="1"/>
            <a:r>
              <a:rPr lang="zh-CN" altLang="en-US" sz="3200" b="1" dirty="0" smtClean="0"/>
              <a:t>自然语言理解与机器翻译</a:t>
            </a:r>
          </a:p>
          <a:p>
            <a:pPr eaLnBrk="1" hangingPunct="1"/>
            <a:r>
              <a:rPr lang="zh-CN" altLang="en-US" sz="3200" b="1" dirty="0" smtClean="0"/>
              <a:t>专家系统与知识工程</a:t>
            </a:r>
          </a:p>
          <a:p>
            <a:pPr eaLnBrk="1" hangingPunct="1"/>
            <a:r>
              <a:rPr lang="zh-CN" altLang="en-US" sz="3200" b="1" dirty="0" smtClean="0"/>
              <a:t>定理证明</a:t>
            </a:r>
          </a:p>
          <a:p>
            <a:pPr eaLnBrk="1" hangingPunct="1"/>
            <a:r>
              <a:rPr lang="zh-CN" altLang="en-US" sz="3200" b="1" dirty="0" smtClean="0"/>
              <a:t>博弈</a:t>
            </a:r>
          </a:p>
          <a:p>
            <a:pPr eaLnBrk="1" hangingPunct="1"/>
            <a:r>
              <a:rPr lang="zh-CN" altLang="en-US" sz="3200" b="1" dirty="0" smtClean="0"/>
              <a:t>机器人</a:t>
            </a:r>
          </a:p>
          <a:p>
            <a:pPr eaLnBrk="1" hangingPunct="1"/>
            <a:r>
              <a:rPr lang="zh-CN" altLang="en-US" sz="3200" b="1" dirty="0" smtClean="0"/>
              <a:t>数据挖掘与知识发现</a:t>
            </a:r>
            <a:endParaRPr lang="en-US" altLang="zh-CN" sz="3200" b="1" dirty="0" smtClean="0"/>
          </a:p>
          <a:p>
            <a:pPr eaLnBrk="1" hangingPunct="1"/>
            <a:r>
              <a:rPr lang="zh-CN" altLang="en-US" sz="3200" b="1" dirty="0" smtClean="0"/>
              <a:t>问答系统</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65E71AB3-FF42-44EC-9AFE-3E3919B0524F}" type="slidenum">
              <a:rPr lang="en-US" altLang="zh-CN" smtClean="0"/>
              <a:pPr/>
              <a:t>31</a:t>
            </a:fld>
            <a:endParaRPr lang="en-US" altLang="zh-CN" smtClean="0"/>
          </a:p>
        </p:txBody>
      </p:sp>
      <p:sp>
        <p:nvSpPr>
          <p:cNvPr id="36866" name="Rectangle 2"/>
          <p:cNvSpPr>
            <a:spLocks noGrp="1" noChangeArrowheads="1"/>
          </p:cNvSpPr>
          <p:nvPr>
            <p:ph type="title"/>
          </p:nvPr>
        </p:nvSpPr>
        <p:spPr/>
        <p:txBody>
          <a:bodyPr/>
          <a:lstStyle/>
          <a:p>
            <a:pPr eaLnBrk="1" hangingPunct="1">
              <a:defRPr/>
            </a:pPr>
            <a:r>
              <a:rPr lang="en-US" altLang="zh-CN" smtClean="0"/>
              <a:t>AI</a:t>
            </a:r>
            <a:r>
              <a:rPr lang="zh-CN" altLang="en-US" smtClean="0"/>
              <a:t>的研究内容（续</a:t>
            </a:r>
            <a:r>
              <a:rPr lang="en-US" altLang="zh-CN" smtClean="0"/>
              <a:t>2</a:t>
            </a:r>
            <a:r>
              <a:rPr lang="zh-CN" altLang="en-US" smtClean="0"/>
              <a:t>）</a:t>
            </a:r>
          </a:p>
        </p:txBody>
      </p:sp>
      <p:sp>
        <p:nvSpPr>
          <p:cNvPr id="36867" name="Rectangle 3"/>
          <p:cNvSpPr>
            <a:spLocks noGrp="1" noChangeArrowheads="1"/>
          </p:cNvSpPr>
          <p:nvPr>
            <p:ph type="body" idx="1"/>
          </p:nvPr>
        </p:nvSpPr>
        <p:spPr>
          <a:xfrm>
            <a:off x="914400" y="1733266"/>
            <a:ext cx="7772400" cy="4286534"/>
          </a:xfrm>
        </p:spPr>
        <p:txBody>
          <a:bodyPr/>
          <a:lstStyle/>
          <a:p>
            <a:pPr eaLnBrk="1" hangingPunct="1"/>
            <a:r>
              <a:rPr lang="zh-CN" altLang="en-US" sz="3200" b="1" dirty="0" smtClean="0"/>
              <a:t>网络信息检索与挖掘</a:t>
            </a:r>
            <a:endParaRPr lang="en-US" altLang="zh-CN" sz="3200" b="1" dirty="0" smtClean="0"/>
          </a:p>
          <a:p>
            <a:pPr eaLnBrk="1" hangingPunct="1"/>
            <a:r>
              <a:rPr lang="zh-CN" altLang="en-US" sz="3200" b="1" dirty="0" smtClean="0"/>
              <a:t>社交网络的分析与挖掘</a:t>
            </a:r>
            <a:endParaRPr lang="en-US" altLang="zh-CN" sz="3200" b="1" dirty="0" smtClean="0"/>
          </a:p>
          <a:p>
            <a:pPr eaLnBrk="1" hangingPunct="1"/>
            <a:r>
              <a:rPr lang="zh-CN" altLang="en-US" sz="3200" b="1" dirty="0" smtClean="0"/>
              <a:t>情感分析与计算</a:t>
            </a:r>
            <a:endParaRPr lang="en-US" altLang="zh-CN" sz="3200" b="1" dirty="0" smtClean="0"/>
          </a:p>
          <a:p>
            <a:pPr eaLnBrk="1" hangingPunct="1"/>
            <a:r>
              <a:rPr lang="zh-CN" altLang="en-US" sz="3200" b="1" dirty="0" smtClean="0"/>
              <a:t>观点挖掘</a:t>
            </a:r>
            <a:endParaRPr lang="en-US" altLang="zh-CN" sz="3200" b="1" dirty="0" smtClean="0"/>
          </a:p>
          <a:p>
            <a:pPr eaLnBrk="1" hangingPunct="1"/>
            <a:r>
              <a:rPr lang="zh-CN" altLang="en-US" sz="3200" b="1" dirty="0" smtClean="0"/>
              <a:t>多</a:t>
            </a:r>
            <a:r>
              <a:rPr lang="en-US" altLang="zh-CN" sz="3200" b="1" dirty="0" smtClean="0"/>
              <a:t>Agent</a:t>
            </a:r>
            <a:r>
              <a:rPr lang="zh-CN" altLang="en-US" sz="3200" b="1" dirty="0" smtClean="0"/>
              <a:t>系统</a:t>
            </a:r>
          </a:p>
          <a:p>
            <a:pPr eaLnBrk="1" hangingPunct="1"/>
            <a:r>
              <a:rPr lang="zh-CN" altLang="en-US" sz="3200" b="1" dirty="0" smtClean="0"/>
              <a:t>人机交互技术</a:t>
            </a:r>
            <a:endParaRPr lang="en-US" altLang="zh-CN" sz="3200" b="1" dirty="0" smtClean="0"/>
          </a:p>
          <a:p>
            <a:pPr eaLnBrk="1" hangingPunct="1"/>
            <a:r>
              <a:rPr lang="zh-CN" altLang="en-US" sz="3200" b="1" dirty="0" smtClean="0"/>
              <a:t>大数据</a:t>
            </a:r>
          </a:p>
          <a:p>
            <a:pPr eaLnBrk="1" hangingPunct="1"/>
            <a:endParaRPr lang="en-US" altLang="zh-CN" dirty="0" smtClean="0"/>
          </a:p>
          <a:p>
            <a:pPr eaLnBrk="1" hangingPunct="1">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B36A909C-D50E-4555-8ADA-6598CE4F2A1D}" type="slidenum">
              <a:rPr lang="en-US" altLang="zh-CN" smtClean="0"/>
              <a:pPr/>
              <a:t>32</a:t>
            </a:fld>
            <a:endParaRPr lang="en-US" altLang="zh-CN" smtClean="0"/>
          </a:p>
        </p:txBody>
      </p:sp>
      <p:sp>
        <p:nvSpPr>
          <p:cNvPr id="98306" name="Rectangle 2"/>
          <p:cNvSpPr>
            <a:spLocks noGrp="1" noChangeArrowheads="1"/>
          </p:cNvSpPr>
          <p:nvPr>
            <p:ph type="title"/>
          </p:nvPr>
        </p:nvSpPr>
        <p:spPr/>
        <p:txBody>
          <a:bodyPr/>
          <a:lstStyle/>
          <a:p>
            <a:pPr eaLnBrk="1" hangingPunct="1">
              <a:defRPr/>
            </a:pPr>
            <a:r>
              <a:rPr lang="zh-CN" altLang="en-US" smtClean="0"/>
              <a:t>人工智能取得的一些成果</a:t>
            </a:r>
          </a:p>
        </p:txBody>
      </p:sp>
      <p:sp>
        <p:nvSpPr>
          <p:cNvPr id="33796" name="Rectangle 3"/>
          <p:cNvSpPr>
            <a:spLocks noGrp="1" noChangeArrowheads="1"/>
          </p:cNvSpPr>
          <p:nvPr>
            <p:ph type="body" idx="1"/>
          </p:nvPr>
        </p:nvSpPr>
        <p:spPr>
          <a:xfrm>
            <a:off x="914400" y="1665026"/>
            <a:ext cx="7772400" cy="4354773"/>
          </a:xfrm>
        </p:spPr>
        <p:txBody>
          <a:bodyPr>
            <a:normAutofit/>
          </a:bodyPr>
          <a:lstStyle/>
          <a:p>
            <a:pPr eaLnBrk="1" hangingPunct="1"/>
            <a:r>
              <a:rPr lang="zh-CN" altLang="en-US" sz="3200" b="1" dirty="0" smtClean="0"/>
              <a:t>六十多年来，人工智能的研究虽然步履艰难，但也取得了一些很突出的成绩。下面列举一些实例。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D1966875-94DD-4ABA-B299-BA02ED92B07B}" type="slidenum">
              <a:rPr lang="en-US" altLang="zh-CN" smtClean="0"/>
              <a:pPr/>
              <a:t>33</a:t>
            </a:fld>
            <a:endParaRPr lang="en-US" altLang="zh-CN" smtClean="0"/>
          </a:p>
        </p:txBody>
      </p:sp>
      <p:sp>
        <p:nvSpPr>
          <p:cNvPr id="99330" name="Rectangle 2"/>
          <p:cNvSpPr>
            <a:spLocks noGrp="1" noChangeArrowheads="1"/>
          </p:cNvSpPr>
          <p:nvPr>
            <p:ph type="title"/>
          </p:nvPr>
        </p:nvSpPr>
        <p:spPr/>
        <p:txBody>
          <a:bodyPr/>
          <a:lstStyle/>
          <a:p>
            <a:pPr eaLnBrk="1" hangingPunct="1">
              <a:defRPr/>
            </a:pPr>
            <a:r>
              <a:rPr lang="zh-CN" altLang="en-US" dirty="0" smtClean="0"/>
              <a:t>定理证明</a:t>
            </a:r>
          </a:p>
        </p:txBody>
      </p:sp>
      <p:sp>
        <p:nvSpPr>
          <p:cNvPr id="34820" name="Rectangle 3"/>
          <p:cNvSpPr>
            <a:spLocks noGrp="1" noChangeArrowheads="1"/>
          </p:cNvSpPr>
          <p:nvPr>
            <p:ph type="body" idx="1"/>
          </p:nvPr>
        </p:nvSpPr>
        <p:spPr>
          <a:xfrm>
            <a:off x="914400" y="1774208"/>
            <a:ext cx="7772400" cy="4245591"/>
          </a:xfrm>
        </p:spPr>
        <p:txBody>
          <a:bodyPr>
            <a:normAutofit/>
          </a:bodyPr>
          <a:lstStyle/>
          <a:p>
            <a:pPr eaLnBrk="1" hangingPunct="1"/>
            <a:r>
              <a:rPr lang="en-US" altLang="zh-CN" sz="3200" b="1" dirty="0" smtClean="0"/>
              <a:t>50</a:t>
            </a:r>
            <a:r>
              <a:rPr lang="zh-CN" altLang="en-US" sz="3200" b="1" dirty="0" smtClean="0"/>
              <a:t>年代中期，世界上最早的启发式程序“逻辑理论家”，证明了数学名著</a:t>
            </a:r>
            <a:r>
              <a:rPr lang="en-US" altLang="zh-CN" sz="3200" b="1" dirty="0" smtClean="0"/>
              <a:t>《</a:t>
            </a:r>
            <a:r>
              <a:rPr lang="zh-CN" altLang="en-US" sz="3200" b="1" dirty="0" smtClean="0"/>
              <a:t>数学原理</a:t>
            </a:r>
            <a:r>
              <a:rPr lang="en-US" altLang="zh-CN" sz="3200" b="1" dirty="0" smtClean="0"/>
              <a:t>》</a:t>
            </a:r>
            <a:r>
              <a:rPr lang="zh-CN" altLang="en-US" sz="3200" b="1" dirty="0" smtClean="0"/>
              <a:t>中的</a:t>
            </a:r>
            <a:r>
              <a:rPr lang="en-US" altLang="zh-CN" sz="3200" b="1" dirty="0" smtClean="0"/>
              <a:t>38</a:t>
            </a:r>
            <a:r>
              <a:rPr lang="zh-CN" altLang="en-US" sz="3200" b="1" dirty="0" smtClean="0"/>
              <a:t>个定理。经改进后，</a:t>
            </a:r>
            <a:r>
              <a:rPr lang="en-US" altLang="zh-CN" sz="3200" b="1" dirty="0" smtClean="0"/>
              <a:t>62</a:t>
            </a:r>
            <a:r>
              <a:rPr lang="zh-CN" altLang="en-US" sz="3200" b="1" dirty="0" smtClean="0"/>
              <a:t>年证明了该书中全部的</a:t>
            </a:r>
            <a:r>
              <a:rPr lang="en-US" altLang="zh-CN" sz="3200" b="1" dirty="0" smtClean="0"/>
              <a:t>52</a:t>
            </a:r>
            <a:r>
              <a:rPr lang="zh-CN" altLang="en-US" sz="3200" b="1" dirty="0" smtClean="0"/>
              <a:t>个定理。被认为是用计算机探讨人类智力活动的第一个真正的成果。</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0B630EA3-D345-4C11-BF30-E3DA2D1E9646}" type="slidenum">
              <a:rPr lang="en-US" altLang="zh-CN" smtClean="0"/>
              <a:pPr/>
              <a:t>34</a:t>
            </a:fld>
            <a:endParaRPr lang="en-US" altLang="zh-CN" smtClean="0"/>
          </a:p>
        </p:txBody>
      </p:sp>
      <p:sp>
        <p:nvSpPr>
          <p:cNvPr id="100354" name="Rectangle 2"/>
          <p:cNvSpPr>
            <a:spLocks noGrp="1" noChangeArrowheads="1"/>
          </p:cNvSpPr>
          <p:nvPr>
            <p:ph type="title"/>
          </p:nvPr>
        </p:nvSpPr>
        <p:spPr/>
        <p:txBody>
          <a:bodyPr/>
          <a:lstStyle/>
          <a:p>
            <a:pPr eaLnBrk="1" hangingPunct="1">
              <a:defRPr/>
            </a:pPr>
            <a:r>
              <a:rPr lang="zh-CN" altLang="en-US" smtClean="0"/>
              <a:t>四色定理的证明</a:t>
            </a:r>
          </a:p>
        </p:txBody>
      </p:sp>
      <p:sp>
        <p:nvSpPr>
          <p:cNvPr id="35844" name="Rectangle 3"/>
          <p:cNvSpPr>
            <a:spLocks noGrp="1" noChangeArrowheads="1"/>
          </p:cNvSpPr>
          <p:nvPr>
            <p:ph type="body" idx="1"/>
          </p:nvPr>
        </p:nvSpPr>
        <p:spPr>
          <a:xfrm>
            <a:off x="914400" y="1760560"/>
            <a:ext cx="7772400" cy="4259239"/>
          </a:xfrm>
        </p:spPr>
        <p:txBody>
          <a:bodyPr>
            <a:normAutofit/>
          </a:bodyPr>
          <a:lstStyle/>
          <a:p>
            <a:pPr eaLnBrk="1" hangingPunct="1"/>
            <a:r>
              <a:rPr lang="zh-CN" altLang="en-US" sz="3200" b="1" dirty="0" smtClean="0"/>
              <a:t>四色定理</a:t>
            </a:r>
          </a:p>
          <a:p>
            <a:pPr eaLnBrk="1" hangingPunct="1"/>
            <a:r>
              <a:rPr lang="zh-CN" altLang="en-US" sz="3200" b="1" dirty="0" smtClean="0"/>
              <a:t>从</a:t>
            </a:r>
            <a:r>
              <a:rPr lang="en-US" altLang="zh-CN" sz="3200" b="1" dirty="0" smtClean="0"/>
              <a:t>1852</a:t>
            </a:r>
            <a:r>
              <a:rPr lang="zh-CN" altLang="en-US" sz="3200" b="1" dirty="0" smtClean="0"/>
              <a:t>年发现四色问题，世界上很多著名的科学家试图证明，当一直未能完成。</a:t>
            </a:r>
          </a:p>
          <a:p>
            <a:pPr eaLnBrk="1" hangingPunct="1"/>
            <a:r>
              <a:rPr lang="en-US" altLang="zh-CN" sz="3200" b="1" dirty="0" smtClean="0"/>
              <a:t>1976</a:t>
            </a:r>
            <a:r>
              <a:rPr lang="zh-CN" altLang="en-US" sz="3200" b="1" dirty="0" smtClean="0"/>
              <a:t>年</a:t>
            </a:r>
            <a:r>
              <a:rPr lang="en-US" altLang="zh-CN" sz="3200" b="1" dirty="0" smtClean="0"/>
              <a:t>6</a:t>
            </a:r>
            <a:r>
              <a:rPr lang="zh-CN" altLang="en-US" sz="3200" b="1" dirty="0" smtClean="0"/>
              <a:t>月，哈肯在美国伊利诺斯大学的两台不同的电子计算机上，用了</a:t>
            </a:r>
            <a:r>
              <a:rPr lang="en-US" altLang="zh-CN" sz="3200" b="1" dirty="0" smtClean="0"/>
              <a:t>1200</a:t>
            </a:r>
            <a:r>
              <a:rPr lang="zh-CN" altLang="en-US" sz="3200" b="1" dirty="0" smtClean="0"/>
              <a:t>个小时，作了</a:t>
            </a:r>
            <a:r>
              <a:rPr lang="en-US" altLang="zh-CN" sz="3200" b="1" dirty="0" smtClean="0"/>
              <a:t>100</a:t>
            </a:r>
            <a:r>
              <a:rPr lang="zh-CN" altLang="en-US" sz="3200" b="1" dirty="0" smtClean="0"/>
              <a:t>亿次判断，终于完成了四色定理的证明，从而解决了一个历时</a:t>
            </a:r>
            <a:r>
              <a:rPr lang="en-US" altLang="zh-CN" sz="3200" b="1" dirty="0" smtClean="0"/>
              <a:t>100</a:t>
            </a:r>
            <a:r>
              <a:rPr lang="zh-CN" altLang="en-US" sz="3200" b="1" dirty="0" smtClean="0"/>
              <a:t>多年的问题，轰动了世界。</a:t>
            </a:r>
          </a:p>
        </p:txBody>
      </p:sp>
      <p:pic>
        <p:nvPicPr>
          <p:cNvPr id="82946" name="Picture 2" descr="http://www.ufo-1.cn/uploads/allimg/201603/1-16031Q4320c95.jpg"/>
          <p:cNvPicPr>
            <a:picLocks noChangeAspect="1" noChangeArrowheads="1"/>
          </p:cNvPicPr>
          <p:nvPr/>
        </p:nvPicPr>
        <p:blipFill>
          <a:blip r:embed="rId2" cstate="print"/>
          <a:srcRect/>
          <a:stretch>
            <a:fillRect/>
          </a:stretch>
        </p:blipFill>
        <p:spPr bwMode="auto">
          <a:xfrm>
            <a:off x="997405" y="2353809"/>
            <a:ext cx="7609566" cy="391131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0BF58806-06E1-4C1D-A36D-A89F2925F21C}" type="slidenum">
              <a:rPr lang="en-US" altLang="zh-CN" smtClean="0"/>
              <a:pPr/>
              <a:t>35</a:t>
            </a:fld>
            <a:endParaRPr lang="en-US" altLang="zh-CN" smtClean="0"/>
          </a:p>
        </p:txBody>
      </p:sp>
      <p:sp>
        <p:nvSpPr>
          <p:cNvPr id="102402" name="Rectangle 1026"/>
          <p:cNvSpPr>
            <a:spLocks noGrp="1" noChangeArrowheads="1"/>
          </p:cNvSpPr>
          <p:nvPr>
            <p:ph type="title"/>
          </p:nvPr>
        </p:nvSpPr>
        <p:spPr/>
        <p:txBody>
          <a:bodyPr/>
          <a:lstStyle/>
          <a:p>
            <a:pPr eaLnBrk="1" hangingPunct="1">
              <a:defRPr/>
            </a:pPr>
            <a:r>
              <a:rPr lang="zh-CN" altLang="en-US" smtClean="0"/>
              <a:t>通用问题求解器（</a:t>
            </a:r>
            <a:r>
              <a:rPr lang="en-US" altLang="zh-CN" smtClean="0"/>
              <a:t>GPS</a:t>
            </a:r>
            <a:r>
              <a:rPr lang="zh-CN" altLang="en-US" smtClean="0"/>
              <a:t>）</a:t>
            </a:r>
          </a:p>
        </p:txBody>
      </p:sp>
      <p:sp>
        <p:nvSpPr>
          <p:cNvPr id="36868" name="Rectangle 1027"/>
          <p:cNvSpPr>
            <a:spLocks noGrp="1" noChangeArrowheads="1"/>
          </p:cNvSpPr>
          <p:nvPr>
            <p:ph type="body" idx="1"/>
          </p:nvPr>
        </p:nvSpPr>
        <p:spPr/>
        <p:txBody>
          <a:bodyPr>
            <a:normAutofit/>
          </a:bodyPr>
          <a:lstStyle/>
          <a:p>
            <a:pPr eaLnBrk="1" hangingPunct="1"/>
            <a:r>
              <a:rPr lang="zh-CN" altLang="en-US" sz="3200" b="1" dirty="0" smtClean="0"/>
              <a:t>从</a:t>
            </a:r>
            <a:r>
              <a:rPr lang="en-US" altLang="zh-CN" sz="3200" b="1" dirty="0" smtClean="0"/>
              <a:t>1957</a:t>
            </a:r>
            <a:r>
              <a:rPr lang="zh-CN" altLang="en-US" sz="3200" b="1" dirty="0" smtClean="0"/>
              <a:t>年开始，</a:t>
            </a:r>
            <a:r>
              <a:rPr lang="en-US" altLang="zh-CN" sz="3200" b="1" dirty="0" smtClean="0"/>
              <a:t>Newell</a:t>
            </a:r>
            <a:r>
              <a:rPr lang="zh-CN" altLang="en-US" sz="3200" b="1" dirty="0" smtClean="0"/>
              <a:t>等人开始研究一种不依赖于具体领域的通用解题程序，这个程序的设计是从模仿人类问题求解的规程开始的。在它能处理的有限类别的问题中，它显示出程序决定的子目标及可能采取的行动的次序，与人类求解同样问题是类似的。因此，</a:t>
            </a:r>
            <a:r>
              <a:rPr lang="en-US" altLang="zh-CN" sz="3200" b="1" dirty="0" smtClean="0"/>
              <a:t>GPS</a:t>
            </a:r>
            <a:r>
              <a:rPr lang="zh-CN" altLang="en-US" sz="3200" b="1" dirty="0" smtClean="0"/>
              <a:t>很可能是第一个实现了“像人一样思考”方法的程序。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7F2C8D1D-2D79-4923-8939-79281D161998}" type="slidenum">
              <a:rPr lang="en-US" altLang="zh-CN" smtClean="0"/>
              <a:pPr/>
              <a:t>36</a:t>
            </a:fld>
            <a:endParaRPr lang="en-US" altLang="zh-CN" smtClean="0"/>
          </a:p>
        </p:txBody>
      </p:sp>
      <p:sp>
        <p:nvSpPr>
          <p:cNvPr id="103426" name="Rectangle 2"/>
          <p:cNvSpPr>
            <a:spLocks noGrp="1" noChangeArrowheads="1"/>
          </p:cNvSpPr>
          <p:nvPr>
            <p:ph type="title"/>
          </p:nvPr>
        </p:nvSpPr>
        <p:spPr/>
        <p:txBody>
          <a:bodyPr/>
          <a:lstStyle/>
          <a:p>
            <a:pPr eaLnBrk="1" hangingPunct="1">
              <a:defRPr/>
            </a:pPr>
            <a:r>
              <a:rPr lang="zh-CN" altLang="en-US" smtClean="0"/>
              <a:t>专家系统</a:t>
            </a:r>
          </a:p>
        </p:txBody>
      </p:sp>
      <p:sp>
        <p:nvSpPr>
          <p:cNvPr id="37892" name="Rectangle 3"/>
          <p:cNvSpPr>
            <a:spLocks noGrp="1" noChangeArrowheads="1"/>
          </p:cNvSpPr>
          <p:nvPr>
            <p:ph type="body" idx="1"/>
          </p:nvPr>
        </p:nvSpPr>
        <p:spPr>
          <a:xfrm>
            <a:off x="914400" y="1610436"/>
            <a:ext cx="7772400" cy="4409364"/>
          </a:xfrm>
        </p:spPr>
        <p:txBody>
          <a:bodyPr>
            <a:normAutofit/>
          </a:bodyPr>
          <a:lstStyle/>
          <a:p>
            <a:pPr eaLnBrk="1" hangingPunct="1"/>
            <a:r>
              <a:rPr lang="zh-CN" altLang="en-US" sz="3200" b="1" dirty="0" smtClean="0"/>
              <a:t>人类之所以能求解问题，是因为人类具有知识。</a:t>
            </a:r>
          </a:p>
          <a:p>
            <a:pPr eaLnBrk="1" hangingPunct="1"/>
            <a:r>
              <a:rPr lang="zh-CN" altLang="en-US" sz="3200" b="1" dirty="0" smtClean="0"/>
              <a:t>专家系统就是把有关领域专家的知识整理出来，让计算机利用这些知识求解专门领域的问题。</a:t>
            </a:r>
          </a:p>
          <a:p>
            <a:pPr eaLnBrk="1" hangingPunct="1"/>
            <a:r>
              <a:rPr lang="en-US" altLang="zh-CN" sz="3200" b="1" dirty="0" smtClean="0"/>
              <a:t>1968</a:t>
            </a:r>
            <a:r>
              <a:rPr lang="zh-CN" altLang="en-US" sz="3200" b="1" dirty="0" smtClean="0"/>
              <a:t>年世界上第一个专家系统</a:t>
            </a:r>
            <a:r>
              <a:rPr lang="en-US" altLang="zh-CN" sz="3200" b="1" dirty="0" smtClean="0"/>
              <a:t>DENDRAL</a:t>
            </a:r>
            <a:r>
              <a:rPr lang="zh-CN" altLang="en-US" sz="3200" b="1" dirty="0" smtClean="0"/>
              <a:t>问世。</a:t>
            </a:r>
          </a:p>
          <a:p>
            <a:pPr eaLnBrk="1" hangingPunct="1"/>
            <a:r>
              <a:rPr lang="en-US" altLang="zh-CN" sz="3200" b="1" dirty="0" smtClean="0"/>
              <a:t>MYCIN</a:t>
            </a:r>
            <a:r>
              <a:rPr lang="zh-CN" altLang="en-US" sz="3200" b="1" dirty="0" smtClean="0"/>
              <a:t>，一个著名的医疗诊断专家系统</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4A6C111A-91CA-4903-8EFD-1F037B8E4D36}" type="slidenum">
              <a:rPr lang="en-US" altLang="zh-CN" smtClean="0"/>
              <a:pPr/>
              <a:t>37</a:t>
            </a:fld>
            <a:endParaRPr lang="en-US" altLang="zh-CN" smtClean="0"/>
          </a:p>
        </p:txBody>
      </p:sp>
      <p:sp>
        <p:nvSpPr>
          <p:cNvPr id="104450" name="Rectangle 2"/>
          <p:cNvSpPr>
            <a:spLocks noGrp="1" noChangeArrowheads="1"/>
          </p:cNvSpPr>
          <p:nvPr>
            <p:ph type="title"/>
          </p:nvPr>
        </p:nvSpPr>
        <p:spPr/>
        <p:txBody>
          <a:bodyPr/>
          <a:lstStyle/>
          <a:p>
            <a:pPr eaLnBrk="1" hangingPunct="1">
              <a:defRPr/>
            </a:pPr>
            <a:r>
              <a:rPr lang="zh-CN" altLang="en-US" smtClean="0"/>
              <a:t>第一个商用专家系统：</a:t>
            </a:r>
            <a:r>
              <a:rPr lang="en-US" altLang="zh-CN" smtClean="0"/>
              <a:t>R1</a:t>
            </a:r>
          </a:p>
        </p:txBody>
      </p:sp>
      <p:sp>
        <p:nvSpPr>
          <p:cNvPr id="38916" name="Rectangle 3"/>
          <p:cNvSpPr>
            <a:spLocks noGrp="1" noChangeArrowheads="1"/>
          </p:cNvSpPr>
          <p:nvPr>
            <p:ph type="body" idx="1"/>
          </p:nvPr>
        </p:nvSpPr>
        <p:spPr>
          <a:xfrm>
            <a:off x="685800" y="1924334"/>
            <a:ext cx="7772400" cy="4171666"/>
          </a:xfrm>
        </p:spPr>
        <p:txBody>
          <a:bodyPr/>
          <a:lstStyle/>
          <a:p>
            <a:pPr eaLnBrk="1" hangingPunct="1"/>
            <a:r>
              <a:rPr lang="zh-CN" altLang="en-US" sz="3200" b="1" dirty="0" smtClean="0"/>
              <a:t>世界上第一个成功的商用专家系统，</a:t>
            </a:r>
            <a:r>
              <a:rPr lang="en-US" altLang="zh-CN" sz="3200" b="1" dirty="0" smtClean="0"/>
              <a:t>1982</a:t>
            </a:r>
            <a:r>
              <a:rPr lang="zh-CN" altLang="en-US" sz="3200" b="1" dirty="0" smtClean="0"/>
              <a:t>年开始正式在</a:t>
            </a:r>
            <a:r>
              <a:rPr lang="en-US" altLang="zh-CN" sz="3200" b="1" dirty="0" smtClean="0"/>
              <a:t>DEC</a:t>
            </a:r>
            <a:r>
              <a:rPr lang="zh-CN" altLang="en-US" sz="3200" b="1" dirty="0" smtClean="0"/>
              <a:t>公司使用。该程序帮助为新计算机系统配置订单；到</a:t>
            </a:r>
            <a:r>
              <a:rPr lang="en-US" altLang="zh-CN" sz="3200" b="1" dirty="0" smtClean="0"/>
              <a:t>1986</a:t>
            </a:r>
            <a:r>
              <a:rPr lang="zh-CN" altLang="en-US" sz="3200" b="1" dirty="0" smtClean="0"/>
              <a:t>年为止，估计它为公司每年节省了</a:t>
            </a:r>
            <a:r>
              <a:rPr lang="en-US" altLang="zh-CN" sz="3200" b="1" dirty="0" smtClean="0"/>
              <a:t>4</a:t>
            </a:r>
            <a:r>
              <a:rPr lang="zh-CN" altLang="en-US" sz="3200" b="1" dirty="0" smtClean="0"/>
              <a:t>千万美元。 </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A1201DD5-63F0-4A39-8C9D-41DFDD8E6846}" type="slidenum">
              <a:rPr lang="en-US" altLang="zh-CN" smtClean="0"/>
              <a:pPr/>
              <a:t>38</a:t>
            </a:fld>
            <a:endParaRPr lang="en-US" altLang="zh-CN" smtClean="0"/>
          </a:p>
        </p:txBody>
      </p:sp>
      <p:sp>
        <p:nvSpPr>
          <p:cNvPr id="105474" name="Rectangle 2"/>
          <p:cNvSpPr>
            <a:spLocks noGrp="1" noChangeArrowheads="1"/>
          </p:cNvSpPr>
          <p:nvPr>
            <p:ph type="title"/>
          </p:nvPr>
        </p:nvSpPr>
        <p:spPr/>
        <p:txBody>
          <a:bodyPr/>
          <a:lstStyle/>
          <a:p>
            <a:pPr eaLnBrk="1" hangingPunct="1">
              <a:defRPr/>
            </a:pPr>
            <a:r>
              <a:rPr lang="zh-CN" altLang="en-US" smtClean="0"/>
              <a:t>海湾战争中的专家系统</a:t>
            </a:r>
          </a:p>
        </p:txBody>
      </p:sp>
      <p:sp>
        <p:nvSpPr>
          <p:cNvPr id="39940" name="Rectangle 3"/>
          <p:cNvSpPr>
            <a:spLocks noGrp="1" noChangeArrowheads="1"/>
          </p:cNvSpPr>
          <p:nvPr>
            <p:ph type="body" idx="1"/>
          </p:nvPr>
        </p:nvSpPr>
        <p:spPr>
          <a:xfrm>
            <a:off x="914400" y="1760560"/>
            <a:ext cx="7772400" cy="4259239"/>
          </a:xfrm>
        </p:spPr>
        <p:txBody>
          <a:bodyPr>
            <a:normAutofit/>
          </a:bodyPr>
          <a:lstStyle/>
          <a:p>
            <a:pPr eaLnBrk="1" hangingPunct="1"/>
            <a:r>
              <a:rPr lang="zh-CN" altLang="en-US" sz="3200" b="1" dirty="0" smtClean="0"/>
              <a:t>在</a:t>
            </a:r>
            <a:r>
              <a:rPr lang="en-US" altLang="zh-CN" sz="3200" b="1" dirty="0" smtClean="0"/>
              <a:t>1991</a:t>
            </a:r>
            <a:r>
              <a:rPr lang="zh-CN" altLang="en-US" sz="3200" b="1" dirty="0" smtClean="0"/>
              <a:t>年的海湾危机中，美国军队使用专家系统用于自动的后勤规划和运输日程安排。这项工作同时涉及到</a:t>
            </a:r>
            <a:r>
              <a:rPr lang="en-US" altLang="zh-CN" sz="3200" b="1" dirty="0" smtClean="0"/>
              <a:t>50000</a:t>
            </a:r>
            <a:r>
              <a:rPr lang="zh-CN" altLang="en-US" sz="3200" b="1" dirty="0" smtClean="0"/>
              <a:t>个车辆、货物和人，而且必须考虑到起点、目的地、路径以及解决所有参数之间的冲突。</a:t>
            </a:r>
            <a:r>
              <a:rPr lang="en-US" altLang="zh-CN" sz="3200" b="1" dirty="0" smtClean="0"/>
              <a:t>AI</a:t>
            </a:r>
            <a:r>
              <a:rPr lang="zh-CN" altLang="en-US" sz="3200" b="1" dirty="0" smtClean="0"/>
              <a:t>规划技术使得一个计划可以在几小时内产生，而用旧的方法需要花费几个星期。</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E9057614-DA09-42B3-ADB2-991A178CDF05}" type="slidenum">
              <a:rPr lang="en-US" altLang="zh-CN" smtClean="0"/>
              <a:pPr/>
              <a:t>39</a:t>
            </a:fld>
            <a:endParaRPr lang="en-US" altLang="zh-CN" smtClean="0"/>
          </a:p>
        </p:txBody>
      </p:sp>
      <p:sp>
        <p:nvSpPr>
          <p:cNvPr id="2" name="Rectangle 2"/>
          <p:cNvSpPr>
            <a:spLocks noGrp="1" noChangeArrowheads="1"/>
          </p:cNvSpPr>
          <p:nvPr>
            <p:ph type="title"/>
          </p:nvPr>
        </p:nvSpPr>
        <p:spPr/>
        <p:txBody>
          <a:bodyPr/>
          <a:lstStyle/>
          <a:p>
            <a:pPr eaLnBrk="1" hangingPunct="1">
              <a:defRPr/>
            </a:pPr>
            <a:r>
              <a:rPr lang="en-US" altLang="zh-CN" smtClean="0"/>
              <a:t>IBM</a:t>
            </a:r>
            <a:r>
              <a:rPr lang="zh-CN" altLang="en-US" smtClean="0"/>
              <a:t>的“深蓝”</a:t>
            </a:r>
          </a:p>
        </p:txBody>
      </p:sp>
      <p:sp>
        <p:nvSpPr>
          <p:cNvPr id="37891" name="Rectangle 3"/>
          <p:cNvSpPr>
            <a:spLocks noGrp="1" noChangeArrowheads="1"/>
          </p:cNvSpPr>
          <p:nvPr>
            <p:ph type="body" idx="1"/>
          </p:nvPr>
        </p:nvSpPr>
        <p:spPr>
          <a:xfrm>
            <a:off x="914400" y="1746912"/>
            <a:ext cx="7772400" cy="4272887"/>
          </a:xfrm>
        </p:spPr>
        <p:txBody>
          <a:bodyPr/>
          <a:lstStyle/>
          <a:p>
            <a:pPr algn="just" eaLnBrk="1" hangingPunct="1">
              <a:buFont typeface="Wingdings" pitchFamily="2" charset="2"/>
              <a:buNone/>
            </a:pPr>
            <a:r>
              <a:rPr lang="en-US" altLang="zh-CN" dirty="0" smtClean="0"/>
              <a:t>    </a:t>
            </a:r>
            <a:r>
              <a:rPr lang="zh-CN" altLang="en-US" sz="3200" b="1" dirty="0" smtClean="0"/>
              <a:t>北京时间</a:t>
            </a:r>
            <a:r>
              <a:rPr lang="en-US" altLang="zh-CN" sz="3200" b="1" dirty="0" smtClean="0"/>
              <a:t>1997</a:t>
            </a:r>
            <a:r>
              <a:rPr lang="zh-CN" altLang="en-US" sz="3200" b="1" dirty="0" smtClean="0"/>
              <a:t>年</a:t>
            </a:r>
            <a:r>
              <a:rPr lang="en-US" altLang="zh-CN" sz="3200" b="1" dirty="0" smtClean="0"/>
              <a:t>5</a:t>
            </a:r>
            <a:r>
              <a:rPr lang="zh-CN" altLang="en-US" sz="3200" b="1" dirty="0" smtClean="0"/>
              <a:t>月</a:t>
            </a:r>
            <a:r>
              <a:rPr lang="en-US" altLang="zh-CN" sz="3200" b="1" dirty="0" smtClean="0"/>
              <a:t>12</a:t>
            </a:r>
            <a:r>
              <a:rPr lang="zh-CN" altLang="en-US" sz="3200" b="1" dirty="0" smtClean="0"/>
              <a:t>日凌晨</a:t>
            </a:r>
            <a:r>
              <a:rPr lang="en-US" altLang="zh-CN" sz="3200" b="1" dirty="0" smtClean="0"/>
              <a:t>4</a:t>
            </a:r>
            <a:r>
              <a:rPr lang="zh-CN" altLang="en-US" sz="3200" b="1" dirty="0" smtClean="0"/>
              <a:t>点</a:t>
            </a:r>
            <a:r>
              <a:rPr lang="en-US" altLang="zh-CN" sz="3200" b="1" dirty="0" smtClean="0"/>
              <a:t>50</a:t>
            </a:r>
            <a:r>
              <a:rPr lang="zh-CN" altLang="en-US" sz="3200" b="1" dirty="0" smtClean="0"/>
              <a:t>分，美国纽约公平大厦，当</a:t>
            </a:r>
            <a:r>
              <a:rPr lang="en-US" altLang="zh-CN" sz="3200" b="1" dirty="0" smtClean="0"/>
              <a:t>IBM</a:t>
            </a:r>
            <a:r>
              <a:rPr lang="zh-CN" altLang="en-US" sz="3200" b="1" dirty="0" smtClean="0"/>
              <a:t>公司的“深蓝”超级电脑将棋盘上的一个兵走到</a:t>
            </a:r>
            <a:r>
              <a:rPr lang="en-US" altLang="zh-CN" sz="3200" b="1" dirty="0" smtClean="0"/>
              <a:t>C4</a:t>
            </a:r>
            <a:r>
              <a:rPr lang="zh-CN" altLang="en-US" sz="3200" b="1" dirty="0" smtClean="0"/>
              <a:t>的位置上时，国际象棋世界冠军卡斯帕罗夫对“深蓝”的人机大战落下帷幕，“深蓝” 以</a:t>
            </a:r>
            <a:r>
              <a:rPr lang="en-US" altLang="zh-CN" sz="3200" b="1" dirty="0" smtClean="0"/>
              <a:t>3.5</a:t>
            </a:r>
            <a:r>
              <a:rPr lang="zh-CN" altLang="en-US" sz="3200" b="1" dirty="0" smtClean="0"/>
              <a:t>：</a:t>
            </a:r>
            <a:r>
              <a:rPr lang="en-US" altLang="zh-CN" sz="3200" b="1" dirty="0" smtClean="0"/>
              <a:t>2.5</a:t>
            </a:r>
            <a:r>
              <a:rPr lang="zh-CN" altLang="en-US" sz="3200" b="1" dirty="0" smtClean="0"/>
              <a:t>的总比分战胜卡斯帕罗夫。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up)">
                                      <p:cBhvr>
                                        <p:cTn id="7" dur="75"/>
                                        <p:tgtEl>
                                          <p:spTgt spid="37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0618D9D-D885-45A8-BE14-210F7831C5F6}" type="slidenum">
              <a:rPr lang="en-US" altLang="zh-CN" smtClean="0"/>
              <a:pPr/>
              <a:t>4</a:t>
            </a:fld>
            <a:endParaRPr lang="en-US" altLang="zh-CN" smtClean="0"/>
          </a:p>
        </p:txBody>
      </p:sp>
      <p:sp>
        <p:nvSpPr>
          <p:cNvPr id="92162" name="Rectangle 2"/>
          <p:cNvSpPr>
            <a:spLocks noGrp="1" noChangeArrowheads="1"/>
          </p:cNvSpPr>
          <p:nvPr>
            <p:ph type="title"/>
          </p:nvPr>
        </p:nvSpPr>
        <p:spPr/>
        <p:txBody>
          <a:bodyPr/>
          <a:lstStyle/>
          <a:p>
            <a:pPr eaLnBrk="1" hangingPunct="1">
              <a:defRPr/>
            </a:pPr>
            <a:r>
              <a:rPr lang="zh-CN" altLang="en-US" dirty="0" smtClean="0"/>
              <a:t>现代人工智能的兴起</a:t>
            </a:r>
          </a:p>
        </p:txBody>
      </p:sp>
      <p:sp>
        <p:nvSpPr>
          <p:cNvPr id="8196" name="Rectangle 3"/>
          <p:cNvSpPr>
            <a:spLocks noGrp="1" noChangeArrowheads="1"/>
          </p:cNvSpPr>
          <p:nvPr>
            <p:ph type="body" idx="1"/>
          </p:nvPr>
        </p:nvSpPr>
        <p:spPr>
          <a:xfrm>
            <a:off x="685800" y="1981200"/>
            <a:ext cx="8077200" cy="4114800"/>
          </a:xfrm>
        </p:spPr>
        <p:txBody>
          <a:bodyPr/>
          <a:lstStyle/>
          <a:p>
            <a:pPr eaLnBrk="1" hangingPunct="1"/>
            <a:r>
              <a:rPr lang="zh-CN" altLang="en-US" sz="3200" b="1" dirty="0" smtClean="0"/>
              <a:t>现代人工智能（</a:t>
            </a:r>
            <a:r>
              <a:rPr lang="en-US" altLang="zh-CN" sz="3200" b="1" dirty="0" smtClean="0"/>
              <a:t>Artificial Intelligence</a:t>
            </a:r>
            <a:r>
              <a:rPr lang="zh-CN" altLang="en-US" sz="3200" b="1" dirty="0" smtClean="0"/>
              <a:t>，</a:t>
            </a:r>
            <a:r>
              <a:rPr lang="zh-CN" altLang="zh-CN" sz="3200" b="1" dirty="0" smtClean="0"/>
              <a:t>简称</a:t>
            </a:r>
            <a:r>
              <a:rPr lang="en-US" altLang="zh-CN" sz="3200" b="1" dirty="0" smtClean="0"/>
              <a:t>AI</a:t>
            </a:r>
            <a:r>
              <a:rPr lang="zh-CN" altLang="en-US" sz="3200" b="1" dirty="0" smtClean="0"/>
              <a:t>），一般认为起源于美国</a:t>
            </a:r>
            <a:r>
              <a:rPr lang="en-US" altLang="zh-CN" sz="3200" b="1" dirty="0" smtClean="0"/>
              <a:t>1956</a:t>
            </a:r>
            <a:r>
              <a:rPr lang="zh-CN" altLang="en-US" sz="3200" b="1" dirty="0" smtClean="0"/>
              <a:t>年的一次夏季讨论（达特茅斯会议），在这次会议上，第一次提出了“</a:t>
            </a:r>
            <a:r>
              <a:rPr lang="en-US" altLang="zh-CN" sz="3200" b="1" dirty="0" smtClean="0"/>
              <a:t>Artificial Intelligence”</a:t>
            </a:r>
            <a:r>
              <a:rPr lang="zh-CN" altLang="en-US" sz="3200" b="1" dirty="0" smtClean="0"/>
              <a:t>这个词。</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59403E0C-CD22-4787-B9AF-0668FD11E2B3}" type="slidenum">
              <a:rPr lang="en-US" altLang="zh-CN" smtClean="0"/>
              <a:pPr/>
              <a:t>40</a:t>
            </a:fld>
            <a:endParaRPr lang="en-US" altLang="zh-CN" smtClean="0"/>
          </a:p>
        </p:txBody>
      </p:sp>
      <p:sp>
        <p:nvSpPr>
          <p:cNvPr id="58371" name="Rectangle 3"/>
          <p:cNvSpPr>
            <a:spLocks noGrp="1" noChangeArrowheads="1"/>
          </p:cNvSpPr>
          <p:nvPr>
            <p:ph type="title"/>
          </p:nvPr>
        </p:nvSpPr>
        <p:spPr>
          <a:xfrm>
            <a:off x="684213" y="404813"/>
            <a:ext cx="7772400" cy="1143000"/>
          </a:xfrm>
        </p:spPr>
        <p:txBody>
          <a:bodyPr/>
          <a:lstStyle/>
          <a:p>
            <a:pPr eaLnBrk="1" hangingPunct="1">
              <a:defRPr/>
            </a:pPr>
            <a:r>
              <a:rPr lang="zh-CN" altLang="en-US" dirty="0" smtClean="0"/>
              <a:t>深蓝对阵卡斯帕罗夫</a:t>
            </a:r>
          </a:p>
        </p:txBody>
      </p:sp>
      <p:pic>
        <p:nvPicPr>
          <p:cNvPr id="43012" name="Picture 6" descr="F:\人工智能导论\2016本科生\深蓝VS卡斯帕罗夫.jpg"/>
          <p:cNvPicPr>
            <a:picLocks noChangeAspect="1" noChangeArrowheads="1"/>
          </p:cNvPicPr>
          <p:nvPr/>
        </p:nvPicPr>
        <p:blipFill>
          <a:blip r:embed="rId2" cstate="print"/>
          <a:srcRect/>
          <a:stretch>
            <a:fillRect/>
          </a:stretch>
        </p:blipFill>
        <p:spPr bwMode="auto">
          <a:xfrm>
            <a:off x="827088" y="1557338"/>
            <a:ext cx="7810500" cy="50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8C055FA6-2A3C-4056-93A4-962887CA1D26}" type="slidenum">
              <a:rPr lang="en-US" altLang="zh-CN" smtClean="0"/>
              <a:pPr/>
              <a:t>41</a:t>
            </a:fld>
            <a:endParaRPr lang="en-US" altLang="zh-CN" smtClean="0"/>
          </a:p>
        </p:txBody>
      </p:sp>
      <p:sp>
        <p:nvSpPr>
          <p:cNvPr id="2" name="Rectangle 2"/>
          <p:cNvSpPr>
            <a:spLocks noGrp="1" noChangeArrowheads="1"/>
          </p:cNvSpPr>
          <p:nvPr>
            <p:ph type="title"/>
          </p:nvPr>
        </p:nvSpPr>
        <p:spPr/>
        <p:txBody>
          <a:bodyPr/>
          <a:lstStyle/>
          <a:p>
            <a:pPr eaLnBrk="1" hangingPunct="1">
              <a:defRPr/>
            </a:pPr>
            <a:r>
              <a:rPr lang="en-US" altLang="zh-CN" smtClean="0"/>
              <a:t>IBM</a:t>
            </a:r>
            <a:r>
              <a:rPr lang="zh-CN" altLang="en-US" smtClean="0"/>
              <a:t>的“深蓝”（续</a:t>
            </a:r>
            <a:r>
              <a:rPr lang="en-US" altLang="zh-CN" smtClean="0"/>
              <a:t>1</a:t>
            </a:r>
            <a:r>
              <a:rPr lang="zh-CN" altLang="en-US" smtClean="0"/>
              <a:t>）</a:t>
            </a:r>
          </a:p>
        </p:txBody>
      </p:sp>
      <p:sp>
        <p:nvSpPr>
          <p:cNvPr id="38915" name="Rectangle 3"/>
          <p:cNvSpPr>
            <a:spLocks noGrp="1" noChangeArrowheads="1"/>
          </p:cNvSpPr>
          <p:nvPr>
            <p:ph type="body" idx="1"/>
          </p:nvPr>
        </p:nvSpPr>
        <p:spPr>
          <a:xfrm>
            <a:off x="914400" y="1678674"/>
            <a:ext cx="7772400" cy="4341125"/>
          </a:xfrm>
        </p:spPr>
        <p:txBody>
          <a:bodyPr>
            <a:normAutofit/>
          </a:bodyPr>
          <a:lstStyle/>
          <a:p>
            <a:pPr eaLnBrk="1" hangingPunct="1"/>
            <a:r>
              <a:rPr lang="en-US" altLang="zh-CN" sz="3200" b="1" dirty="0" smtClean="0"/>
              <a:t>96</a:t>
            </a:r>
            <a:r>
              <a:rPr lang="zh-CN" altLang="en-US" sz="3200" b="1" dirty="0" smtClean="0"/>
              <a:t>年</a:t>
            </a:r>
            <a:r>
              <a:rPr lang="en-US" altLang="zh-CN" sz="3200" b="1" dirty="0" smtClean="0"/>
              <a:t>2</a:t>
            </a:r>
            <a:r>
              <a:rPr lang="zh-CN" altLang="en-US" sz="3200" b="1" dirty="0" smtClean="0"/>
              <a:t>月第一次比赛结果：</a:t>
            </a:r>
          </a:p>
          <a:p>
            <a:pPr eaLnBrk="1" hangingPunct="1">
              <a:buFont typeface="Wingdings" pitchFamily="2" charset="2"/>
              <a:buNone/>
            </a:pPr>
            <a:r>
              <a:rPr lang="zh-CN" altLang="en-US" sz="3200" b="1" dirty="0" smtClean="0"/>
              <a:t>	“深蓝”：胜、负、平、平、负、负</a:t>
            </a:r>
          </a:p>
          <a:p>
            <a:pPr eaLnBrk="1" hangingPunct="1">
              <a:buFont typeface="Wingdings" pitchFamily="2" charset="2"/>
              <a:buNone/>
            </a:pPr>
            <a:endParaRPr lang="zh-CN" altLang="en-US" sz="3200" b="1" dirty="0" smtClean="0"/>
          </a:p>
          <a:p>
            <a:pPr eaLnBrk="1" hangingPunct="1"/>
            <a:r>
              <a:rPr lang="en-US" altLang="zh-CN" sz="3200" b="1" dirty="0" smtClean="0"/>
              <a:t>97</a:t>
            </a:r>
            <a:r>
              <a:rPr lang="zh-CN" altLang="en-US" sz="3200" b="1" dirty="0" smtClean="0"/>
              <a:t>年</a:t>
            </a:r>
            <a:r>
              <a:rPr lang="en-US" altLang="zh-CN" sz="3200" b="1" dirty="0" smtClean="0"/>
              <a:t>5</a:t>
            </a:r>
            <a:r>
              <a:rPr lang="zh-CN" altLang="en-US" sz="3200" b="1" dirty="0" smtClean="0"/>
              <a:t>月第二次比赛结果：</a:t>
            </a:r>
          </a:p>
          <a:p>
            <a:pPr eaLnBrk="1" hangingPunct="1">
              <a:buFont typeface="Wingdings" pitchFamily="2" charset="2"/>
              <a:buNone/>
            </a:pPr>
            <a:r>
              <a:rPr lang="zh-CN" altLang="en-US" sz="3200" b="1" dirty="0" smtClean="0"/>
              <a:t>	“深蓝”：负、胜、平、平、平、胜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5987058D-A78C-4662-A994-39BC82877F24}" type="slidenum">
              <a:rPr lang="en-US" altLang="zh-CN" smtClean="0"/>
              <a:pPr/>
              <a:t>42</a:t>
            </a:fld>
            <a:endParaRPr lang="en-US" altLang="zh-CN" smtClean="0"/>
          </a:p>
        </p:txBody>
      </p:sp>
      <p:sp>
        <p:nvSpPr>
          <p:cNvPr id="2" name="Rectangle 2"/>
          <p:cNvSpPr>
            <a:spLocks noGrp="1" noChangeArrowheads="1"/>
          </p:cNvSpPr>
          <p:nvPr>
            <p:ph type="title"/>
          </p:nvPr>
        </p:nvSpPr>
        <p:spPr/>
        <p:txBody>
          <a:bodyPr/>
          <a:lstStyle/>
          <a:p>
            <a:pPr eaLnBrk="1" hangingPunct="1">
              <a:defRPr/>
            </a:pPr>
            <a:r>
              <a:rPr lang="en-US" altLang="zh-CN" smtClean="0"/>
              <a:t>IBM</a:t>
            </a:r>
            <a:r>
              <a:rPr lang="zh-CN" altLang="en-US" smtClean="0"/>
              <a:t>的“深蓝”（续</a:t>
            </a:r>
            <a:r>
              <a:rPr lang="en-US" altLang="zh-CN" smtClean="0"/>
              <a:t>2</a:t>
            </a:r>
            <a:r>
              <a:rPr lang="zh-CN" altLang="en-US" smtClean="0"/>
              <a:t>）</a:t>
            </a:r>
          </a:p>
        </p:txBody>
      </p:sp>
      <p:sp>
        <p:nvSpPr>
          <p:cNvPr id="39939" name="Rectangle 3"/>
          <p:cNvSpPr>
            <a:spLocks noGrp="1" noChangeArrowheads="1"/>
          </p:cNvSpPr>
          <p:nvPr>
            <p:ph type="body" idx="1"/>
          </p:nvPr>
        </p:nvSpPr>
        <p:spPr>
          <a:xfrm>
            <a:off x="914400" y="1733266"/>
            <a:ext cx="7772400" cy="4286534"/>
          </a:xfrm>
        </p:spPr>
        <p:txBody>
          <a:bodyPr>
            <a:normAutofit/>
          </a:bodyPr>
          <a:lstStyle/>
          <a:p>
            <a:pPr eaLnBrk="1" hangingPunct="1"/>
            <a:r>
              <a:rPr lang="en-US" altLang="zh-CN" sz="3200" b="1" dirty="0" smtClean="0"/>
              <a:t>“</a:t>
            </a:r>
            <a:r>
              <a:rPr lang="zh-CN" altLang="en-US" sz="3200" b="1" dirty="0" smtClean="0"/>
              <a:t>深蓝”的技术指标：</a:t>
            </a:r>
            <a:endParaRPr lang="zh-CN" altLang="en-US" sz="2800" b="1" dirty="0" smtClean="0"/>
          </a:p>
          <a:p>
            <a:pPr lvl="1" eaLnBrk="1" hangingPunct="1"/>
            <a:endParaRPr lang="zh-CN" altLang="en-US" sz="2800" b="1" dirty="0" smtClean="0"/>
          </a:p>
          <a:p>
            <a:pPr lvl="1" eaLnBrk="1" hangingPunct="1"/>
            <a:r>
              <a:rPr lang="en-US" altLang="zh-CN" sz="2800" b="1" dirty="0" smtClean="0"/>
              <a:t>32</a:t>
            </a:r>
            <a:r>
              <a:rPr lang="zh-CN" altLang="en-US" sz="2800" b="1" dirty="0" smtClean="0"/>
              <a:t>个</a:t>
            </a:r>
            <a:r>
              <a:rPr lang="en-US" altLang="zh-CN" sz="2800" b="1" dirty="0" smtClean="0"/>
              <a:t>CPU</a:t>
            </a:r>
          </a:p>
          <a:p>
            <a:pPr lvl="1" eaLnBrk="1" hangingPunct="1"/>
            <a:r>
              <a:rPr lang="zh-CN" altLang="en-US" sz="2800" b="1" dirty="0" smtClean="0"/>
              <a:t>每个</a:t>
            </a:r>
            <a:r>
              <a:rPr lang="en-US" altLang="zh-CN" sz="2800" b="1" dirty="0" smtClean="0"/>
              <a:t>CPU</a:t>
            </a:r>
            <a:r>
              <a:rPr lang="zh-CN" altLang="en-US" sz="2800" b="1" dirty="0" smtClean="0"/>
              <a:t>有</a:t>
            </a:r>
            <a:r>
              <a:rPr lang="en-US" altLang="zh-CN" sz="2800" b="1" dirty="0" smtClean="0"/>
              <a:t>16</a:t>
            </a:r>
            <a:r>
              <a:rPr lang="zh-CN" altLang="en-US" sz="2800" b="1" dirty="0" smtClean="0"/>
              <a:t>个协处理器</a:t>
            </a:r>
          </a:p>
          <a:p>
            <a:pPr lvl="1" eaLnBrk="1" hangingPunct="1"/>
            <a:r>
              <a:rPr lang="zh-CN" altLang="en-US" sz="2800" b="1" dirty="0" smtClean="0"/>
              <a:t>每个</a:t>
            </a:r>
            <a:r>
              <a:rPr lang="en-US" altLang="zh-CN" sz="2800" b="1" dirty="0" smtClean="0"/>
              <a:t>CPU</a:t>
            </a:r>
            <a:r>
              <a:rPr lang="zh-CN" altLang="en-US" sz="2800" b="1" dirty="0" smtClean="0"/>
              <a:t>有</a:t>
            </a:r>
            <a:r>
              <a:rPr lang="en-US" altLang="zh-CN" sz="2800" b="1" dirty="0" smtClean="0"/>
              <a:t>256M</a:t>
            </a:r>
            <a:r>
              <a:rPr lang="zh-CN" altLang="en-US" sz="2800" b="1" dirty="0" smtClean="0"/>
              <a:t>内存</a:t>
            </a:r>
          </a:p>
          <a:p>
            <a:pPr lvl="1" eaLnBrk="1" hangingPunct="1"/>
            <a:r>
              <a:rPr lang="zh-CN" altLang="en-US" sz="2800" b="1" dirty="0" smtClean="0"/>
              <a:t>每个</a:t>
            </a:r>
            <a:r>
              <a:rPr lang="en-US" altLang="zh-CN" sz="2800" b="1" dirty="0" smtClean="0"/>
              <a:t>CPU</a:t>
            </a:r>
            <a:r>
              <a:rPr lang="zh-CN" altLang="en-US" sz="2800" b="1" dirty="0" smtClean="0"/>
              <a:t>的处理速度为</a:t>
            </a:r>
            <a:r>
              <a:rPr lang="en-US" altLang="zh-CN" sz="2800" b="1" dirty="0" smtClean="0"/>
              <a:t>200</a:t>
            </a:r>
            <a:r>
              <a:rPr lang="zh-CN" altLang="en-US" sz="2800" b="1" dirty="0" smtClean="0"/>
              <a:t>万步</a:t>
            </a:r>
            <a:r>
              <a:rPr lang="en-US" altLang="zh-CN" sz="2800" b="1" dirty="0" smtClean="0"/>
              <a:t>/</a:t>
            </a:r>
            <a:r>
              <a:rPr lang="zh-CN" altLang="en-US" sz="2800" b="1" dirty="0" smtClean="0"/>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3646BDFA-748C-4D50-8E10-5043CEB0DF58}" type="slidenum">
              <a:rPr lang="en-US" altLang="zh-CN" smtClean="0"/>
              <a:pPr/>
              <a:t>43</a:t>
            </a:fld>
            <a:endParaRPr lang="en-US" altLang="zh-CN" smtClean="0"/>
          </a:p>
        </p:txBody>
      </p:sp>
      <p:sp>
        <p:nvSpPr>
          <p:cNvPr id="145410" name="Rectangle 2"/>
          <p:cNvSpPr>
            <a:spLocks noGrp="1" noChangeArrowheads="1"/>
          </p:cNvSpPr>
          <p:nvPr>
            <p:ph type="title"/>
          </p:nvPr>
        </p:nvSpPr>
        <p:spPr/>
        <p:txBody>
          <a:bodyPr/>
          <a:lstStyle/>
          <a:p>
            <a:pPr eaLnBrk="1" hangingPunct="1">
              <a:defRPr/>
            </a:pPr>
            <a:r>
              <a:rPr lang="zh-CN" altLang="en-US" smtClean="0"/>
              <a:t>浪潮杯中国象棋人机大战</a:t>
            </a:r>
          </a:p>
        </p:txBody>
      </p:sp>
      <p:sp>
        <p:nvSpPr>
          <p:cNvPr id="43012" name="Rectangle 3"/>
          <p:cNvSpPr>
            <a:spLocks noGrp="1" noChangeArrowheads="1"/>
          </p:cNvSpPr>
          <p:nvPr>
            <p:ph type="body" idx="1"/>
          </p:nvPr>
        </p:nvSpPr>
        <p:spPr>
          <a:xfrm>
            <a:off x="914400" y="1787856"/>
            <a:ext cx="7772400" cy="4231943"/>
          </a:xfrm>
        </p:spPr>
        <p:txBody>
          <a:bodyPr>
            <a:normAutofit/>
          </a:bodyPr>
          <a:lstStyle/>
          <a:p>
            <a:pPr eaLnBrk="1" hangingPunct="1"/>
            <a:r>
              <a:rPr lang="en-US" altLang="zh-CN" sz="3200" b="1" dirty="0" smtClean="0"/>
              <a:t>2006</a:t>
            </a:r>
            <a:r>
              <a:rPr lang="zh-CN" altLang="en-US" sz="3200" b="1" dirty="0" smtClean="0"/>
              <a:t>年</a:t>
            </a:r>
            <a:r>
              <a:rPr lang="en-US" altLang="zh-CN" sz="3200" b="1" dirty="0" smtClean="0"/>
              <a:t>8</a:t>
            </a:r>
            <a:r>
              <a:rPr lang="zh-CN" altLang="en-US" sz="3200" b="1" dirty="0" smtClean="0"/>
              <a:t>月</a:t>
            </a:r>
            <a:r>
              <a:rPr lang="en-US" altLang="zh-CN" sz="3200" b="1" dirty="0" smtClean="0"/>
              <a:t>9</a:t>
            </a:r>
            <a:r>
              <a:rPr lang="zh-CN" altLang="en-US" sz="3200" b="1" dirty="0" smtClean="0"/>
              <a:t>日，经过了三个小时的激烈搏战，浪潮天梭击败大师联盟。柳大华等五位中国象棋大师组成的大师队，在十局比赛中，</a:t>
            </a:r>
            <a:r>
              <a:rPr lang="en-US" altLang="zh-CN" sz="3200" b="1" dirty="0" smtClean="0"/>
              <a:t>2</a:t>
            </a:r>
            <a:r>
              <a:rPr lang="zh-CN" altLang="en-US" sz="3200" b="1" dirty="0" smtClean="0"/>
              <a:t>胜</a:t>
            </a:r>
            <a:r>
              <a:rPr lang="en-US" altLang="zh-CN" sz="3200" b="1" dirty="0" smtClean="0"/>
              <a:t>5</a:t>
            </a:r>
            <a:r>
              <a:rPr lang="zh-CN" altLang="en-US" sz="3200" b="1" dirty="0" smtClean="0"/>
              <a:t>平</a:t>
            </a:r>
            <a:r>
              <a:rPr lang="en-US" altLang="zh-CN" sz="3200" b="1" dirty="0" smtClean="0"/>
              <a:t>3</a:t>
            </a:r>
            <a:r>
              <a:rPr lang="zh-CN" altLang="en-US" sz="3200" b="1" dirty="0" smtClean="0"/>
              <a:t>负，最终以 </a:t>
            </a:r>
            <a:r>
              <a:rPr lang="en-US" altLang="zh-CN" sz="3200" b="1" dirty="0" smtClean="0"/>
              <a:t>9</a:t>
            </a:r>
            <a:r>
              <a:rPr lang="zh-CN" altLang="en-US" sz="3200" b="1" dirty="0" smtClean="0"/>
              <a:t>：</a:t>
            </a:r>
            <a:r>
              <a:rPr lang="en-US" altLang="zh-CN" sz="3200" b="1" dirty="0" smtClean="0"/>
              <a:t>11</a:t>
            </a:r>
            <a:r>
              <a:rPr lang="zh-CN" altLang="en-US" sz="3200" b="1" dirty="0" smtClean="0"/>
              <a:t>的总比分最终负于浪潮天梭。 </a:t>
            </a:r>
          </a:p>
          <a:p>
            <a:pPr eaLnBrk="1" hangingPunct="1"/>
            <a:r>
              <a:rPr lang="en-US" altLang="zh-CN" sz="3200" b="1" dirty="0" smtClean="0"/>
              <a:t>2006</a:t>
            </a:r>
            <a:r>
              <a:rPr lang="zh-CN" altLang="en-US" sz="3200" b="1" dirty="0" smtClean="0"/>
              <a:t>年</a:t>
            </a:r>
            <a:r>
              <a:rPr lang="en-US" altLang="zh-CN" sz="3200" b="1" dirty="0" smtClean="0"/>
              <a:t>8</a:t>
            </a:r>
            <a:r>
              <a:rPr lang="zh-CN" altLang="en-US" sz="3200" b="1" dirty="0" smtClean="0"/>
              <a:t>月</a:t>
            </a:r>
            <a:r>
              <a:rPr lang="en-US" altLang="zh-CN" sz="3200" b="1" dirty="0" smtClean="0"/>
              <a:t>15</a:t>
            </a:r>
            <a:r>
              <a:rPr lang="zh-CN" altLang="en-US" sz="3200" b="1" dirty="0" smtClean="0"/>
              <a:t>日，中国象棋第一人许银川与天梭大战两个回合，不分胜负（两盘均和棋）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08034708-BAA4-4998-AD35-9EAD9AF9BF4E}" type="slidenum">
              <a:rPr lang="en-US" altLang="zh-CN" smtClean="0"/>
              <a:pPr/>
              <a:t>44</a:t>
            </a:fld>
            <a:endParaRPr lang="en-US" altLang="zh-CN" smtClean="0"/>
          </a:p>
        </p:txBody>
      </p:sp>
      <p:sp>
        <p:nvSpPr>
          <p:cNvPr id="123906" name="Rectangle 2"/>
          <p:cNvSpPr>
            <a:spLocks noGrp="1" noChangeArrowheads="1"/>
          </p:cNvSpPr>
          <p:nvPr>
            <p:ph type="title"/>
          </p:nvPr>
        </p:nvSpPr>
        <p:spPr/>
        <p:txBody>
          <a:bodyPr/>
          <a:lstStyle/>
          <a:p>
            <a:pPr eaLnBrk="1" hangingPunct="1">
              <a:defRPr/>
            </a:pPr>
            <a:r>
              <a:rPr lang="zh-CN" altLang="en-US" smtClean="0"/>
              <a:t>许银川与天梭握手言和</a:t>
            </a:r>
          </a:p>
        </p:txBody>
      </p:sp>
      <p:pic>
        <p:nvPicPr>
          <p:cNvPr id="47108" name="Picture 5" descr="人机大战上演终极之战 许银川与天梭握手言和">
            <a:hlinkClick r:id="rId2"/>
          </p:cNvPr>
          <p:cNvPicPr>
            <a:picLocks noChangeAspect="1" noChangeArrowheads="1"/>
          </p:cNvPicPr>
          <p:nvPr/>
        </p:nvPicPr>
        <p:blipFill>
          <a:blip r:embed="rId3" cstate="print"/>
          <a:srcRect/>
          <a:stretch>
            <a:fillRect/>
          </a:stretch>
        </p:blipFill>
        <p:spPr bwMode="auto">
          <a:xfrm>
            <a:off x="1042988" y="2060575"/>
            <a:ext cx="6911975" cy="459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2718C0DF-12B4-46D2-AECC-231CFDC810EE}" type="slidenum">
              <a:rPr lang="en-US" altLang="zh-CN" smtClean="0"/>
              <a:pPr/>
              <a:t>45</a:t>
            </a:fld>
            <a:endParaRPr lang="en-US" altLang="zh-CN" smtClean="0"/>
          </a:p>
        </p:txBody>
      </p:sp>
      <p:sp>
        <p:nvSpPr>
          <p:cNvPr id="109570" name="Rectangle 2"/>
          <p:cNvSpPr>
            <a:spLocks noGrp="1" noChangeArrowheads="1"/>
          </p:cNvSpPr>
          <p:nvPr>
            <p:ph type="title"/>
          </p:nvPr>
        </p:nvSpPr>
        <p:spPr>
          <a:xfrm>
            <a:off x="685800" y="304800"/>
            <a:ext cx="7772400" cy="1143000"/>
          </a:xfrm>
        </p:spPr>
        <p:txBody>
          <a:bodyPr/>
          <a:lstStyle/>
          <a:p>
            <a:pPr eaLnBrk="1" hangingPunct="1">
              <a:defRPr/>
            </a:pPr>
            <a:r>
              <a:rPr lang="en-US" altLang="zh-CN" smtClean="0">
                <a:latin typeface="Times New Roman"/>
              </a:rPr>
              <a:t>“</a:t>
            </a:r>
            <a:r>
              <a:rPr lang="zh-CN" altLang="en-US" smtClean="0"/>
              <a:t>（国际象棋）人机之战</a:t>
            </a:r>
            <a:r>
              <a:rPr lang="zh-CN" altLang="en-US" smtClean="0">
                <a:latin typeface="Times New Roman"/>
              </a:rPr>
              <a:t>”</a:t>
            </a:r>
            <a:r>
              <a:rPr lang="zh-CN" altLang="en-US" smtClean="0"/>
              <a:t>简史</a:t>
            </a:r>
          </a:p>
        </p:txBody>
      </p:sp>
      <p:sp>
        <p:nvSpPr>
          <p:cNvPr id="48132" name="Rectangle 3"/>
          <p:cNvSpPr>
            <a:spLocks noGrp="1" noChangeArrowheads="1"/>
          </p:cNvSpPr>
          <p:nvPr>
            <p:ph type="body" idx="1"/>
          </p:nvPr>
        </p:nvSpPr>
        <p:spPr>
          <a:xfrm>
            <a:off x="685800" y="1447800"/>
            <a:ext cx="8458200" cy="4800600"/>
          </a:xfrm>
        </p:spPr>
        <p:txBody>
          <a:bodyPr/>
          <a:lstStyle/>
          <a:p>
            <a:pPr eaLnBrk="1" hangingPunct="1"/>
            <a:r>
              <a:rPr lang="en-US" altLang="zh-CN" sz="3000" smtClean="0"/>
              <a:t>1958</a:t>
            </a:r>
            <a:r>
              <a:rPr lang="zh-CN" altLang="en-US" sz="3000" smtClean="0"/>
              <a:t>年，</a:t>
            </a:r>
            <a:r>
              <a:rPr lang="en-US" altLang="zh-CN" sz="3000" smtClean="0"/>
              <a:t>IBM704</a:t>
            </a:r>
            <a:r>
              <a:rPr lang="zh-CN" altLang="en-US" sz="3000" smtClean="0"/>
              <a:t>成为第一台能同人下棋的计算机，名为“思考”，思考速度每秒</a:t>
            </a:r>
            <a:r>
              <a:rPr lang="en-US" altLang="zh-CN" sz="3000" smtClean="0"/>
              <a:t>200</a:t>
            </a:r>
            <a:r>
              <a:rPr lang="zh-CN" altLang="en-US" sz="3000" smtClean="0"/>
              <a:t>步</a:t>
            </a:r>
          </a:p>
          <a:p>
            <a:pPr eaLnBrk="1" hangingPunct="1"/>
            <a:r>
              <a:rPr lang="en-US" altLang="zh-CN" sz="3000" smtClean="0"/>
              <a:t>60</a:t>
            </a:r>
            <a:r>
              <a:rPr lang="zh-CN" altLang="en-US" sz="3000" smtClean="0"/>
              <a:t>年代中期，科学家德里夫斯断言，计算机将无法击败一位年仅</a:t>
            </a:r>
            <a:r>
              <a:rPr lang="en-US" altLang="zh-CN" sz="3000" smtClean="0"/>
              <a:t>10</a:t>
            </a:r>
            <a:r>
              <a:rPr lang="zh-CN" altLang="en-US" sz="3000" smtClean="0"/>
              <a:t>岁的棋手</a:t>
            </a:r>
          </a:p>
          <a:p>
            <a:pPr eaLnBrk="1" hangingPunct="1"/>
            <a:r>
              <a:rPr lang="en-US" altLang="zh-CN" sz="3000" smtClean="0"/>
              <a:t>1973</a:t>
            </a:r>
            <a:r>
              <a:rPr lang="zh-CN" altLang="en-US" sz="3000" smtClean="0"/>
              <a:t>年，国际象棋软件</a:t>
            </a:r>
            <a:r>
              <a:rPr lang="en-US" altLang="zh-CN" sz="3000" smtClean="0"/>
              <a:t>4.0</a:t>
            </a:r>
            <a:r>
              <a:rPr lang="zh-CN" altLang="en-US" sz="3000" smtClean="0"/>
              <a:t>被开发出来，这是未来程序的基础</a:t>
            </a:r>
          </a:p>
          <a:p>
            <a:pPr eaLnBrk="1" hangingPunct="1"/>
            <a:r>
              <a:rPr lang="en-US" altLang="zh-CN" sz="3000" smtClean="0"/>
              <a:t>1979</a:t>
            </a:r>
            <a:r>
              <a:rPr lang="zh-CN" altLang="en-US" sz="3000" smtClean="0"/>
              <a:t>年，国际象棋软件</a:t>
            </a:r>
            <a:r>
              <a:rPr lang="en-US" altLang="zh-CN" sz="3000" smtClean="0"/>
              <a:t>4.9</a:t>
            </a:r>
            <a:r>
              <a:rPr lang="zh-CN" altLang="en-US" sz="3000" smtClean="0"/>
              <a:t>达到专家级水平</a:t>
            </a:r>
          </a:p>
          <a:p>
            <a:pPr eaLnBrk="1" hangingPunct="1"/>
            <a:r>
              <a:rPr lang="en-US" altLang="zh-CN" sz="3000" smtClean="0"/>
              <a:t>1981</a:t>
            </a:r>
            <a:r>
              <a:rPr lang="zh-CN" altLang="en-US" sz="3000" smtClean="0"/>
              <a:t>年，</a:t>
            </a:r>
            <a:r>
              <a:rPr lang="en-US" altLang="zh-CN" sz="3000" smtClean="0"/>
              <a:t>CRAYBLITZ</a:t>
            </a:r>
            <a:r>
              <a:rPr lang="zh-CN" altLang="en-US" sz="3000" smtClean="0"/>
              <a:t>新的超级计算机拥有特殊的集成电路，预言将可在</a:t>
            </a:r>
            <a:r>
              <a:rPr lang="en-US" altLang="zh-CN" sz="3000" smtClean="0"/>
              <a:t>1995</a:t>
            </a:r>
            <a:r>
              <a:rPr lang="zh-CN" altLang="en-US" sz="3000" smtClean="0"/>
              <a:t>年击败世界棋王</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D3A96416-FAB2-4C8A-AF6C-AE92FA0B084E}" type="slidenum">
              <a:rPr lang="en-US" altLang="zh-CN" smtClean="0"/>
              <a:pPr/>
              <a:t>46</a:t>
            </a:fld>
            <a:endParaRPr lang="en-US" altLang="zh-CN" smtClean="0"/>
          </a:p>
        </p:txBody>
      </p:sp>
      <p:sp>
        <p:nvSpPr>
          <p:cNvPr id="49155" name="Rectangle 3"/>
          <p:cNvSpPr>
            <a:spLocks noGrp="1" noChangeArrowheads="1"/>
          </p:cNvSpPr>
          <p:nvPr>
            <p:ph type="body" idx="1"/>
          </p:nvPr>
        </p:nvSpPr>
        <p:spPr>
          <a:xfrm>
            <a:off x="685800" y="457200"/>
            <a:ext cx="7924800" cy="5638800"/>
          </a:xfrm>
        </p:spPr>
        <p:txBody>
          <a:bodyPr>
            <a:normAutofit lnSpcReduction="10000"/>
          </a:bodyPr>
          <a:lstStyle/>
          <a:p>
            <a:pPr eaLnBrk="1" hangingPunct="1"/>
            <a:r>
              <a:rPr lang="en-US" altLang="zh-CN" sz="3000" smtClean="0"/>
              <a:t>1983</a:t>
            </a:r>
            <a:r>
              <a:rPr lang="zh-CN" altLang="en-US" sz="3000" smtClean="0"/>
              <a:t>年，</a:t>
            </a:r>
            <a:r>
              <a:rPr lang="en-US" altLang="zh-CN" sz="3000" smtClean="0"/>
              <a:t>BELLEAT</a:t>
            </a:r>
            <a:r>
              <a:rPr lang="zh-CN" altLang="en-US" sz="3000" smtClean="0"/>
              <a:t>＆</a:t>
            </a:r>
            <a:r>
              <a:rPr lang="en-US" altLang="zh-CN" sz="3000" smtClean="0"/>
              <a:t>T</a:t>
            </a:r>
            <a:r>
              <a:rPr lang="zh-CN" altLang="en-US" sz="3000" smtClean="0"/>
              <a:t>开发了国际象棋硬件，达到了大师水平</a:t>
            </a:r>
          </a:p>
          <a:p>
            <a:pPr eaLnBrk="1" hangingPunct="1"/>
            <a:r>
              <a:rPr lang="en-US" altLang="zh-CN" sz="3000" smtClean="0"/>
              <a:t>80</a:t>
            </a:r>
            <a:r>
              <a:rPr lang="zh-CN" altLang="en-US" sz="3000" smtClean="0"/>
              <a:t>年代中期，皮兹堡的</a:t>
            </a:r>
            <a:r>
              <a:rPr lang="en-US" altLang="zh-CN" sz="3000" smtClean="0"/>
              <a:t>CARNEGIEMELLON</a:t>
            </a:r>
            <a:r>
              <a:rPr lang="zh-CN" altLang="en-US" sz="3000" smtClean="0"/>
              <a:t>大学开始研究世界级的国际象棋计算机程序</a:t>
            </a:r>
          </a:p>
          <a:p>
            <a:pPr eaLnBrk="1" hangingPunct="1"/>
            <a:r>
              <a:rPr lang="en-US" altLang="zh-CN" sz="3000" smtClean="0"/>
              <a:t>1987</a:t>
            </a:r>
            <a:r>
              <a:rPr lang="zh-CN" altLang="en-US" sz="3000" smtClean="0"/>
              <a:t>年，“深思”首次以每秒钟</a:t>
            </a:r>
            <a:r>
              <a:rPr lang="en-US" altLang="zh-CN" sz="3000" smtClean="0"/>
              <a:t>75</a:t>
            </a:r>
            <a:r>
              <a:rPr lang="zh-CN" altLang="en-US" sz="3000" smtClean="0"/>
              <a:t>万步的思考速度露面，它的水平相当于拥有国际等级分为</a:t>
            </a:r>
            <a:r>
              <a:rPr lang="en-US" altLang="zh-CN" sz="3000" smtClean="0"/>
              <a:t>2450</a:t>
            </a:r>
            <a:r>
              <a:rPr lang="zh-CN" altLang="en-US" sz="3000" smtClean="0"/>
              <a:t>的棋手</a:t>
            </a:r>
          </a:p>
          <a:p>
            <a:pPr eaLnBrk="1" hangingPunct="1"/>
            <a:r>
              <a:rPr lang="en-US" altLang="zh-CN" sz="3000" smtClean="0"/>
              <a:t>1988</a:t>
            </a:r>
            <a:r>
              <a:rPr lang="zh-CN" altLang="en-US" sz="3000" smtClean="0"/>
              <a:t>年，“深思”击败丹麦特级大师拉尔森</a:t>
            </a:r>
          </a:p>
          <a:p>
            <a:pPr eaLnBrk="1" hangingPunct="1"/>
            <a:r>
              <a:rPr lang="en-US" altLang="zh-CN" sz="3000" smtClean="0"/>
              <a:t>1989</a:t>
            </a:r>
            <a:r>
              <a:rPr lang="zh-CN" altLang="en-US" sz="3000" smtClean="0"/>
              <a:t>年，“深思”已经有</a:t>
            </a:r>
            <a:r>
              <a:rPr lang="en-US" altLang="zh-CN" sz="3000" smtClean="0"/>
              <a:t>6</a:t>
            </a:r>
            <a:r>
              <a:rPr lang="zh-CN" altLang="en-US" sz="3000" smtClean="0"/>
              <a:t>台信息处理器，每秒思考速度达</a:t>
            </a:r>
            <a:r>
              <a:rPr lang="en-US" altLang="zh-CN" sz="3000" smtClean="0"/>
              <a:t>200</a:t>
            </a:r>
            <a:r>
              <a:rPr lang="zh-CN" altLang="en-US" sz="3000" smtClean="0"/>
              <a:t>万步，但在与世界棋王卡斯帕罗夫进行的“人机大战”中对阵以</a:t>
            </a:r>
            <a:r>
              <a:rPr lang="en-US" altLang="zh-CN" sz="3000" smtClean="0"/>
              <a:t>0</a:t>
            </a:r>
            <a:r>
              <a:rPr lang="zh-CN" altLang="en-US" sz="3000" smtClean="0"/>
              <a:t>比</a:t>
            </a:r>
            <a:r>
              <a:rPr lang="en-US" altLang="zh-CN" sz="3000" smtClean="0"/>
              <a:t>2</a:t>
            </a:r>
            <a:r>
              <a:rPr lang="zh-CN" altLang="en-US" sz="3000" smtClean="0"/>
              <a:t>败北</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D6D7FB59-B6D8-4686-B0E0-6CEE7F1D7EE0}" type="slidenum">
              <a:rPr lang="en-US" altLang="zh-CN" smtClean="0"/>
              <a:pPr/>
              <a:t>47</a:t>
            </a:fld>
            <a:endParaRPr lang="en-US" altLang="zh-CN" smtClean="0"/>
          </a:p>
        </p:txBody>
      </p:sp>
      <p:sp>
        <p:nvSpPr>
          <p:cNvPr id="50179" name="Rectangle 3"/>
          <p:cNvSpPr>
            <a:spLocks noGrp="1" noChangeArrowheads="1"/>
          </p:cNvSpPr>
          <p:nvPr>
            <p:ph type="body" idx="1"/>
          </p:nvPr>
        </p:nvSpPr>
        <p:spPr>
          <a:xfrm>
            <a:off x="685800" y="457200"/>
            <a:ext cx="7772400" cy="5638800"/>
          </a:xfrm>
        </p:spPr>
        <p:txBody>
          <a:bodyPr>
            <a:normAutofit lnSpcReduction="10000"/>
          </a:bodyPr>
          <a:lstStyle/>
          <a:p>
            <a:pPr eaLnBrk="1" hangingPunct="1">
              <a:lnSpc>
                <a:spcPct val="90000"/>
              </a:lnSpc>
            </a:pPr>
            <a:r>
              <a:rPr lang="en-US" altLang="zh-CN" sz="2800" smtClean="0"/>
              <a:t>1990</a:t>
            </a:r>
            <a:r>
              <a:rPr lang="zh-CN" altLang="en-US" sz="2800" smtClean="0"/>
              <a:t>年，“深思”第二代产生，使用</a:t>
            </a:r>
            <a:r>
              <a:rPr lang="en-US" altLang="zh-CN" sz="2800" smtClean="0"/>
              <a:t>IBM</a:t>
            </a:r>
            <a:r>
              <a:rPr lang="zh-CN" altLang="en-US" sz="2800" smtClean="0"/>
              <a:t>的硬件，吸引了前世界棋王卡尔波夫与之对抗</a:t>
            </a:r>
          </a:p>
          <a:p>
            <a:pPr eaLnBrk="1" hangingPunct="1">
              <a:lnSpc>
                <a:spcPct val="90000"/>
              </a:lnSpc>
            </a:pPr>
            <a:r>
              <a:rPr lang="en-US" altLang="zh-CN" sz="2800" smtClean="0"/>
              <a:t>1991</a:t>
            </a:r>
            <a:r>
              <a:rPr lang="zh-CN" altLang="en-US" sz="2800" smtClean="0"/>
              <a:t>年，“弗里茨”问世</a:t>
            </a:r>
          </a:p>
          <a:p>
            <a:pPr eaLnBrk="1" hangingPunct="1">
              <a:lnSpc>
                <a:spcPct val="90000"/>
              </a:lnSpc>
            </a:pPr>
            <a:r>
              <a:rPr lang="en-US" altLang="zh-CN" sz="2800" smtClean="0"/>
              <a:t>1993</a:t>
            </a:r>
            <a:r>
              <a:rPr lang="zh-CN" altLang="en-US" sz="2800" smtClean="0"/>
              <a:t>年，“深思”二代击败了丹麦国家队，在与世界优秀女棋手小波尔加的对抗中获胜</a:t>
            </a:r>
          </a:p>
          <a:p>
            <a:pPr eaLnBrk="1" hangingPunct="1">
              <a:lnSpc>
                <a:spcPct val="90000"/>
              </a:lnSpc>
            </a:pPr>
            <a:r>
              <a:rPr lang="en-US" altLang="zh-CN" sz="2800" smtClean="0"/>
              <a:t>1995</a:t>
            </a:r>
            <a:r>
              <a:rPr lang="zh-CN" altLang="en-US" sz="2800" smtClean="0"/>
              <a:t>年，“深蓝”更新程序，新的集成电路将其思考速度达到每秒</a:t>
            </a:r>
            <a:r>
              <a:rPr lang="en-US" altLang="zh-CN" sz="2800" smtClean="0"/>
              <a:t>300</a:t>
            </a:r>
            <a:r>
              <a:rPr lang="zh-CN" altLang="en-US" sz="2800" smtClean="0"/>
              <a:t>万步</a:t>
            </a:r>
          </a:p>
          <a:p>
            <a:pPr eaLnBrk="1" hangingPunct="1">
              <a:lnSpc>
                <a:spcPct val="90000"/>
              </a:lnSpc>
            </a:pPr>
            <a:r>
              <a:rPr lang="en-US" altLang="zh-CN" sz="2800" smtClean="0"/>
              <a:t>1996</a:t>
            </a:r>
            <a:r>
              <a:rPr lang="zh-CN" altLang="en-US" sz="2800" smtClean="0"/>
              <a:t>年，“深蓝”在与卡斯帕罗夫的挑战赛中，以</a:t>
            </a:r>
            <a:r>
              <a:rPr lang="en-US" altLang="zh-CN" sz="2800" smtClean="0"/>
              <a:t>2</a:t>
            </a:r>
            <a:r>
              <a:rPr lang="zh-CN" altLang="en-US" sz="2800" smtClean="0"/>
              <a:t>比</a:t>
            </a:r>
            <a:r>
              <a:rPr lang="en-US" altLang="zh-CN" sz="2800" smtClean="0"/>
              <a:t>4</a:t>
            </a:r>
            <a:r>
              <a:rPr lang="zh-CN" altLang="en-US" sz="2800" smtClean="0"/>
              <a:t>不敌卡斯帕罗夫</a:t>
            </a:r>
          </a:p>
          <a:p>
            <a:pPr eaLnBrk="1" hangingPunct="1">
              <a:lnSpc>
                <a:spcPct val="90000"/>
              </a:lnSpc>
            </a:pPr>
            <a:r>
              <a:rPr lang="en-US" altLang="zh-CN" sz="2800" smtClean="0"/>
              <a:t>1997</a:t>
            </a:r>
            <a:r>
              <a:rPr lang="zh-CN" altLang="en-US" sz="2800" smtClean="0"/>
              <a:t>年，“超级深蓝”开发出了更加高级的“大脑”，</a:t>
            </a:r>
            <a:r>
              <a:rPr lang="en-US" altLang="zh-CN" sz="2800" smtClean="0"/>
              <a:t>4</a:t>
            </a:r>
            <a:r>
              <a:rPr lang="zh-CN" altLang="en-US" sz="2800" smtClean="0"/>
              <a:t>名国际大师参与</a:t>
            </a:r>
            <a:r>
              <a:rPr lang="en-US" altLang="zh-CN" sz="2800" smtClean="0"/>
              <a:t>IBM</a:t>
            </a:r>
            <a:r>
              <a:rPr lang="zh-CN" altLang="en-US" sz="2800" smtClean="0"/>
              <a:t>的挑战小组为电脑与卡斯帕罗夫重战出谋划策，最后“超级深蓝”以</a:t>
            </a:r>
            <a:r>
              <a:rPr lang="en-US" altLang="zh-CN" sz="2800" smtClean="0"/>
              <a:t>3</a:t>
            </a:r>
            <a:r>
              <a:rPr lang="zh-CN" altLang="en-US" sz="2800" smtClean="0"/>
              <a:t>比</a:t>
            </a:r>
            <a:r>
              <a:rPr lang="en-US" altLang="zh-CN" sz="2800" smtClean="0"/>
              <a:t>2</a:t>
            </a:r>
            <a:r>
              <a:rPr lang="zh-CN" altLang="en-US" sz="2800" smtClean="0"/>
              <a:t>击败了卡斯帕罗夫，卡斯帕罗夫要求重赛，但没有得到回应</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0906BC70-75F2-4920-8E6D-863F68681943}" type="slidenum">
              <a:rPr lang="en-US" altLang="zh-CN" smtClean="0"/>
              <a:pPr/>
              <a:t>48</a:t>
            </a:fld>
            <a:endParaRPr lang="en-US" altLang="zh-CN" smtClean="0"/>
          </a:p>
        </p:txBody>
      </p:sp>
      <p:sp>
        <p:nvSpPr>
          <p:cNvPr id="51203" name="Rectangle 3"/>
          <p:cNvSpPr>
            <a:spLocks noGrp="1" noChangeArrowheads="1"/>
          </p:cNvSpPr>
          <p:nvPr>
            <p:ph type="body" idx="1"/>
          </p:nvPr>
        </p:nvSpPr>
        <p:spPr>
          <a:xfrm>
            <a:off x="685800" y="228600"/>
            <a:ext cx="8001000" cy="5867400"/>
          </a:xfrm>
        </p:spPr>
        <p:txBody>
          <a:bodyPr/>
          <a:lstStyle/>
          <a:p>
            <a:pPr eaLnBrk="1" hangingPunct="1"/>
            <a:r>
              <a:rPr lang="en-US" altLang="zh-CN" smtClean="0"/>
              <a:t>1999</a:t>
            </a:r>
            <a:r>
              <a:rPr lang="zh-CN" altLang="en-US" smtClean="0"/>
              <a:t>年，“弗里茨”升级为“更弗里茨”</a:t>
            </a:r>
            <a:r>
              <a:rPr lang="en-US" altLang="zh-CN" smtClean="0"/>
              <a:t>(</a:t>
            </a:r>
            <a:r>
              <a:rPr lang="en-US" altLang="zh-CN" b="1" smtClean="0"/>
              <a:t>Deep Fritz</a:t>
            </a:r>
            <a:r>
              <a:rPr lang="en-US" altLang="zh-CN" smtClean="0"/>
              <a:t>)</a:t>
            </a:r>
          </a:p>
          <a:p>
            <a:pPr eaLnBrk="1" hangingPunct="1"/>
            <a:r>
              <a:rPr lang="en-US" altLang="zh-CN" smtClean="0"/>
              <a:t>2001</a:t>
            </a:r>
            <a:r>
              <a:rPr lang="zh-CN" altLang="en-US" smtClean="0"/>
              <a:t>年，“更弗里茨”更新了程序，击败了卡斯帕罗夫和阿南德，以及除了克拉姆尼克之外的所有排名世界前十位的棋手</a:t>
            </a:r>
          </a:p>
          <a:p>
            <a:pPr eaLnBrk="1" hangingPunct="1"/>
            <a:r>
              <a:rPr lang="en-US" altLang="zh-CN" smtClean="0"/>
              <a:t>2002</a:t>
            </a:r>
            <a:r>
              <a:rPr lang="zh-CN" altLang="en-US" smtClean="0"/>
              <a:t>年</a:t>
            </a:r>
            <a:r>
              <a:rPr lang="en-US" altLang="zh-CN" smtClean="0"/>
              <a:t>10</a:t>
            </a:r>
            <a:r>
              <a:rPr lang="zh-CN" altLang="en-US" smtClean="0"/>
              <a:t>月，“更弗里茨”与克拉姆尼克在巴林进行“人机大战”，思考速度为每秒</a:t>
            </a:r>
            <a:r>
              <a:rPr lang="en-US" altLang="zh-CN" smtClean="0"/>
              <a:t>600</a:t>
            </a:r>
            <a:r>
              <a:rPr lang="zh-CN" altLang="en-US" smtClean="0"/>
              <a:t>万步，双方</a:t>
            </a:r>
            <a:r>
              <a:rPr lang="en-US" altLang="zh-CN" smtClean="0"/>
              <a:t>4</a:t>
            </a:r>
            <a:r>
              <a:rPr lang="zh-CN" altLang="en-US" smtClean="0"/>
              <a:t>比</a:t>
            </a:r>
            <a:r>
              <a:rPr lang="en-US" altLang="zh-CN" smtClean="0"/>
              <a:t>4</a:t>
            </a:r>
            <a:r>
              <a:rPr lang="zh-CN" altLang="en-US" smtClean="0"/>
              <a:t>战平</a:t>
            </a:r>
          </a:p>
          <a:p>
            <a:pPr eaLnBrk="1" hangingPunct="1"/>
            <a:r>
              <a:rPr lang="en-US" altLang="zh-CN" smtClean="0"/>
              <a:t>2003</a:t>
            </a:r>
            <a:r>
              <a:rPr lang="zh-CN" altLang="en-US" smtClean="0"/>
              <a:t>年</a:t>
            </a:r>
            <a:r>
              <a:rPr lang="en-US" altLang="zh-CN" smtClean="0"/>
              <a:t>1</a:t>
            </a:r>
            <a:r>
              <a:rPr lang="zh-CN" altLang="en-US" smtClean="0"/>
              <a:t>～</a:t>
            </a:r>
            <a:r>
              <a:rPr lang="en-US" altLang="zh-CN" smtClean="0"/>
              <a:t>2</a:t>
            </a:r>
            <a:r>
              <a:rPr lang="zh-CN" altLang="en-US" smtClean="0"/>
              <a:t>月“更年少者”与卡斯帕罗夫举行人机对抗，双方</a:t>
            </a:r>
            <a:r>
              <a:rPr lang="en-US" altLang="zh-CN" smtClean="0"/>
              <a:t>3</a:t>
            </a:r>
            <a:r>
              <a:rPr lang="zh-CN" altLang="en-US" smtClean="0"/>
              <a:t>比</a:t>
            </a:r>
            <a:r>
              <a:rPr lang="en-US" altLang="zh-CN" smtClean="0"/>
              <a:t>3</a:t>
            </a:r>
            <a:r>
              <a:rPr lang="zh-CN" altLang="en-US" smtClean="0"/>
              <a:t>战平</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D3993539-3E90-425B-AE05-43FD29D30BB9}" type="slidenum">
              <a:rPr lang="en-US" altLang="zh-CN" smtClean="0"/>
              <a:pPr/>
              <a:t>49</a:t>
            </a:fld>
            <a:endParaRPr lang="en-US" altLang="zh-CN" smtClean="0"/>
          </a:p>
        </p:txBody>
      </p:sp>
      <p:sp>
        <p:nvSpPr>
          <p:cNvPr id="75778" name="Rectangle 2"/>
          <p:cNvSpPr>
            <a:spLocks noGrp="1" noChangeArrowheads="1"/>
          </p:cNvSpPr>
          <p:nvPr>
            <p:ph type="title"/>
          </p:nvPr>
        </p:nvSpPr>
        <p:spPr>
          <a:xfrm>
            <a:off x="685800" y="609600"/>
            <a:ext cx="7772400" cy="1447800"/>
          </a:xfrm>
        </p:spPr>
        <p:txBody>
          <a:bodyPr/>
          <a:lstStyle/>
          <a:p>
            <a:pPr eaLnBrk="1" hangingPunct="1">
              <a:defRPr/>
            </a:pPr>
            <a:r>
              <a:rPr lang="zh-CN" altLang="en-US" dirty="0" smtClean="0"/>
              <a:t>计算机围棋</a:t>
            </a:r>
          </a:p>
        </p:txBody>
      </p:sp>
      <p:sp>
        <p:nvSpPr>
          <p:cNvPr id="75779" name="Rectangle 3"/>
          <p:cNvSpPr>
            <a:spLocks noGrp="1" noChangeArrowheads="1"/>
          </p:cNvSpPr>
          <p:nvPr>
            <p:ph type="body" idx="1"/>
          </p:nvPr>
        </p:nvSpPr>
        <p:spPr>
          <a:xfrm>
            <a:off x="685800" y="2514600"/>
            <a:ext cx="7772400" cy="3581400"/>
          </a:xfrm>
        </p:spPr>
        <p:txBody>
          <a:bodyPr>
            <a:normAutofit/>
          </a:bodyPr>
          <a:lstStyle/>
          <a:p>
            <a:pPr eaLnBrk="1" hangingPunct="1"/>
            <a:r>
              <a:rPr lang="zh-CN" altLang="en-US" sz="3200" b="1" dirty="0" smtClean="0"/>
              <a:t>谷歌的</a:t>
            </a:r>
            <a:r>
              <a:rPr lang="en-US" altLang="zh-CN" sz="3200" b="1" dirty="0" err="1" smtClean="0"/>
              <a:t>AlphaGo</a:t>
            </a:r>
            <a:r>
              <a:rPr lang="zh-CN" altLang="en-US" sz="3200" b="1" dirty="0" smtClean="0"/>
              <a:t>战胜欧洲冠军</a:t>
            </a:r>
            <a:endParaRPr lang="en-US" altLang="zh-CN" sz="3200" b="1" dirty="0" smtClean="0"/>
          </a:p>
          <a:p>
            <a:pPr eaLnBrk="1" hangingPunct="1"/>
            <a:r>
              <a:rPr lang="en-US" altLang="zh-CN" sz="3200" b="1" dirty="0" smtClean="0"/>
              <a:t>2016</a:t>
            </a:r>
            <a:r>
              <a:rPr lang="zh-CN" altLang="en-US" sz="3200" b="1" dirty="0" smtClean="0"/>
              <a:t>年</a:t>
            </a:r>
            <a:r>
              <a:rPr lang="en-US" altLang="zh-CN" sz="3200" b="1" dirty="0" smtClean="0"/>
              <a:t>3</a:t>
            </a:r>
            <a:r>
              <a:rPr lang="zh-CN" altLang="en-US" sz="3200" b="1" dirty="0" smtClean="0"/>
              <a:t>月</a:t>
            </a:r>
            <a:r>
              <a:rPr lang="en-US" altLang="zh-CN" sz="3200" b="1" dirty="0" smtClean="0"/>
              <a:t>9</a:t>
            </a:r>
            <a:r>
              <a:rPr lang="zh-CN" altLang="en-US" sz="3200" b="1" dirty="0" smtClean="0"/>
              <a:t>日</a:t>
            </a:r>
            <a:r>
              <a:rPr lang="en-US" altLang="zh-CN" sz="3200" b="1" dirty="0" smtClean="0"/>
              <a:t>~15</a:t>
            </a:r>
            <a:r>
              <a:rPr lang="zh-CN" altLang="en-US" sz="3200" b="1" dirty="0" smtClean="0"/>
              <a:t>日挑战韩国棋手李世石，</a:t>
            </a:r>
            <a:r>
              <a:rPr lang="en-US" altLang="zh-CN" sz="3200" b="1" dirty="0" err="1" smtClean="0"/>
              <a:t>AlphaGo</a:t>
            </a:r>
            <a:r>
              <a:rPr lang="zh-CN" altLang="en-US" sz="3200" b="1" dirty="0" smtClean="0"/>
              <a:t>以</a:t>
            </a:r>
            <a:r>
              <a:rPr lang="en-US" altLang="zh-CN" sz="3200" b="1" dirty="0" smtClean="0"/>
              <a:t>4:1</a:t>
            </a:r>
            <a:r>
              <a:rPr lang="zh-CN" altLang="en-US" sz="3200" b="1" dirty="0" smtClean="0"/>
              <a:t>战胜李世石</a:t>
            </a:r>
            <a:endParaRPr lang="en-US" altLang="zh-CN" sz="3200" b="1" dirty="0" smtClean="0"/>
          </a:p>
          <a:p>
            <a:pPr eaLnBrk="1" hangingPunct="1"/>
            <a:r>
              <a:rPr lang="zh-CN" altLang="en-US" sz="3200" b="1" dirty="0" smtClean="0"/>
              <a:t>人工智能史上的一个里程碑</a:t>
            </a:r>
            <a:endParaRPr lang="en-US" altLang="zh-CN" sz="3200" b="1" dirty="0" smtClean="0"/>
          </a:p>
          <a:p>
            <a:pPr eaLnBrk="1" hangingPunct="1"/>
            <a:r>
              <a:rPr lang="en-US" altLang="zh-CN" sz="3200" b="1" dirty="0" smtClean="0"/>
              <a:t>2016</a:t>
            </a:r>
            <a:r>
              <a:rPr lang="zh-CN" altLang="en-US" sz="3200" b="1" dirty="0" smtClean="0"/>
              <a:t>年底，</a:t>
            </a:r>
            <a:r>
              <a:rPr lang="en-US" altLang="zh-CN" sz="3200" b="1" dirty="0" smtClean="0"/>
              <a:t>Master</a:t>
            </a:r>
            <a:r>
              <a:rPr lang="zh-CN" altLang="en-US" sz="3200" b="1" dirty="0" smtClean="0"/>
              <a:t>现出江湖，在网络快棋赛中，连胜</a:t>
            </a:r>
            <a:r>
              <a:rPr lang="en-US" altLang="zh-CN" sz="3200" b="1" dirty="0" smtClean="0"/>
              <a:t>60</a:t>
            </a:r>
            <a:r>
              <a:rPr lang="zh-CN" altLang="en-US" sz="3200" b="1" dirty="0" smtClean="0"/>
              <a:t>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0" end="0"/>
                                            </p:txEl>
                                          </p:spTgt>
                                        </p:tgtEl>
                                        <p:attrNameLst>
                                          <p:attrName>style.visibility</p:attrName>
                                        </p:attrNameLst>
                                      </p:cBhvr>
                                      <p:to>
                                        <p:strVal val="visible"/>
                                      </p:to>
                                    </p:set>
                                    <p:anim calcmode="lin" valueType="num">
                                      <p:cBhvr additive="base">
                                        <p:cTn id="13"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pRg st="1" end="1"/>
                                            </p:txEl>
                                          </p:spTgt>
                                        </p:tgtEl>
                                        <p:attrNameLst>
                                          <p:attrName>style.visibility</p:attrName>
                                        </p:attrNameLst>
                                      </p:cBhvr>
                                      <p:to>
                                        <p:strVal val="visible"/>
                                      </p:to>
                                    </p:set>
                                    <p:anim calcmode="lin" valueType="num">
                                      <p:cBhvr additive="base">
                                        <p:cTn id="19"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9">
                                            <p:txEl>
                                              <p:pRg st="2" end="2"/>
                                            </p:txEl>
                                          </p:spTgt>
                                        </p:tgtEl>
                                        <p:attrNameLst>
                                          <p:attrName>style.visibility</p:attrName>
                                        </p:attrNameLst>
                                      </p:cBhvr>
                                      <p:to>
                                        <p:strVal val="visible"/>
                                      </p:to>
                                    </p:set>
                                    <p:anim calcmode="lin" valueType="num">
                                      <p:cBhvr additive="base">
                                        <p:cTn id="25"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79">
                                            <p:txEl>
                                              <p:pRg st="3" end="3"/>
                                            </p:txEl>
                                          </p:spTgt>
                                        </p:tgtEl>
                                        <p:attrNameLst>
                                          <p:attrName>style.visibility</p:attrName>
                                        </p:attrNameLst>
                                      </p:cBhvr>
                                      <p:to>
                                        <p:strVal val="visible"/>
                                      </p:to>
                                    </p:set>
                                    <p:anim calcmode="lin" valueType="num">
                                      <p:cBhvr additive="base">
                                        <p:cTn id="31"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914400" y="1447799"/>
            <a:ext cx="7772400" cy="4789227"/>
          </a:xfrm>
        </p:spPr>
        <p:txBody>
          <a:bodyPr>
            <a:normAutofit/>
          </a:bodyPr>
          <a:lstStyle/>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lgn="ctr">
              <a:buNone/>
            </a:pPr>
            <a:r>
              <a:rPr lang="en-US" altLang="zh-CN" dirty="0" smtClean="0"/>
              <a:t> </a:t>
            </a:r>
            <a:r>
              <a:rPr lang="zh-CN" altLang="en-US" b="1" dirty="0" smtClean="0"/>
              <a:t>达特茅斯会议原址</a:t>
            </a:r>
            <a:endParaRPr lang="zh-CN" altLang="en-US" b="1" dirty="0"/>
          </a:p>
        </p:txBody>
      </p:sp>
      <p:pic>
        <p:nvPicPr>
          <p:cNvPr id="15362" name="Picture 2" descr="F:\人工智能导论\2016研究生\会议原址：达特茅斯楼.jpg"/>
          <p:cNvPicPr>
            <a:picLocks noChangeAspect="1" noChangeArrowheads="1"/>
          </p:cNvPicPr>
          <p:nvPr/>
        </p:nvPicPr>
        <p:blipFill>
          <a:blip r:embed="rId2" cstate="print"/>
          <a:srcRect/>
          <a:stretch>
            <a:fillRect/>
          </a:stretch>
        </p:blipFill>
        <p:spPr bwMode="auto">
          <a:xfrm>
            <a:off x="1580866" y="641445"/>
            <a:ext cx="5969922" cy="4984679"/>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755650" y="1052513"/>
            <a:ext cx="3741738" cy="5475287"/>
          </a:xfrm>
        </p:spPr>
        <p:txBody>
          <a:bodyPr/>
          <a:lstStyle/>
          <a:p>
            <a:pPr>
              <a:buFont typeface="Wingdings" pitchFamily="2" charset="2"/>
              <a:buNone/>
            </a:pPr>
            <a:r>
              <a:rPr lang="en-US" altLang="zh-CN" sz="2800" b="1" dirty="0" smtClean="0"/>
              <a:t>Nature </a:t>
            </a:r>
            <a:r>
              <a:rPr lang="zh-CN" altLang="en-US" sz="2800" b="1" dirty="0" smtClean="0"/>
              <a:t>封面论文：</a:t>
            </a:r>
            <a:endParaRPr lang="en-US" altLang="zh-CN" sz="2800" b="1" dirty="0" smtClean="0"/>
          </a:p>
          <a:p>
            <a:pPr>
              <a:buFont typeface="Wingdings" pitchFamily="2" charset="2"/>
              <a:buNone/>
            </a:pPr>
            <a:r>
              <a:rPr lang="en-US" altLang="zh-CN" dirty="0" smtClean="0"/>
              <a:t>   </a:t>
            </a:r>
            <a:r>
              <a:rPr lang="en-US" altLang="zh-CN" sz="2800" b="1" dirty="0" smtClean="0"/>
              <a:t>Mastering the game of Go with deep neural networks and tree search</a:t>
            </a:r>
            <a:r>
              <a:rPr lang="zh-CN" altLang="en-US" sz="2800" b="1" dirty="0" smtClean="0"/>
              <a:t>（通过深度神经网络和搜索树，学会围棋游戏）</a:t>
            </a:r>
          </a:p>
        </p:txBody>
      </p:sp>
      <p:sp>
        <p:nvSpPr>
          <p:cNvPr id="53251" name="灯片编号占位符 3"/>
          <p:cNvSpPr>
            <a:spLocks noGrp="1"/>
          </p:cNvSpPr>
          <p:nvPr>
            <p:ph type="sldNum" sz="quarter" idx="12"/>
          </p:nvPr>
        </p:nvSpPr>
        <p:spPr>
          <a:noFill/>
        </p:spPr>
        <p:txBody>
          <a:bodyPr/>
          <a:lstStyle/>
          <a:p>
            <a:fld id="{6A3E9769-3CD2-4717-96AE-CE48DE515A41}" type="slidenum">
              <a:rPr lang="en-US" altLang="zh-CN" smtClean="0"/>
              <a:pPr/>
              <a:t>50</a:t>
            </a:fld>
            <a:endParaRPr lang="en-US" altLang="zh-CN" smtClean="0"/>
          </a:p>
        </p:txBody>
      </p:sp>
      <p:pic>
        <p:nvPicPr>
          <p:cNvPr id="53252" name="Picture 2" descr="Google人工智能击败欧洲围棋冠军， AlphaGo 究竟是怎么做到的？"/>
          <p:cNvPicPr>
            <a:picLocks noChangeAspect="1" noChangeArrowheads="1"/>
          </p:cNvPicPr>
          <p:nvPr/>
        </p:nvPicPr>
        <p:blipFill>
          <a:blip r:embed="rId2" cstate="print"/>
          <a:srcRect/>
          <a:stretch>
            <a:fillRect/>
          </a:stretch>
        </p:blipFill>
        <p:spPr bwMode="auto">
          <a:xfrm>
            <a:off x="4643438" y="549275"/>
            <a:ext cx="4219575" cy="554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4275" name="内容占位符 2"/>
          <p:cNvSpPr>
            <a:spLocks noGrp="1"/>
          </p:cNvSpPr>
          <p:nvPr>
            <p:ph idx="1"/>
          </p:nvPr>
        </p:nvSpPr>
        <p:spPr/>
        <p:txBody>
          <a:bodyPr/>
          <a:lstStyle/>
          <a:p>
            <a:endParaRPr lang="zh-CN" altLang="en-US" smtClean="0"/>
          </a:p>
        </p:txBody>
      </p:sp>
      <p:sp>
        <p:nvSpPr>
          <p:cNvPr id="54276" name="灯片编号占位符 3"/>
          <p:cNvSpPr>
            <a:spLocks noGrp="1"/>
          </p:cNvSpPr>
          <p:nvPr>
            <p:ph type="sldNum" sz="quarter" idx="12"/>
          </p:nvPr>
        </p:nvSpPr>
        <p:spPr>
          <a:noFill/>
        </p:spPr>
        <p:txBody>
          <a:bodyPr/>
          <a:lstStyle/>
          <a:p>
            <a:fld id="{7F8606DD-466D-4A43-98C3-7BA68F3D38D2}" type="slidenum">
              <a:rPr lang="en-US" altLang="zh-CN" smtClean="0"/>
              <a:pPr/>
              <a:t>51</a:t>
            </a:fld>
            <a:endParaRPr lang="en-US" altLang="zh-CN" smtClean="0"/>
          </a:p>
        </p:txBody>
      </p:sp>
      <p:pic>
        <p:nvPicPr>
          <p:cNvPr id="54277" name="Picture 2" descr="a17.jpg"/>
          <p:cNvPicPr>
            <a:picLocks noChangeAspect="1" noChangeArrowheads="1"/>
          </p:cNvPicPr>
          <p:nvPr/>
        </p:nvPicPr>
        <p:blipFill>
          <a:blip r:embed="rId2" cstate="print"/>
          <a:srcRect/>
          <a:stretch>
            <a:fillRect/>
          </a:stretch>
        </p:blipFill>
        <p:spPr bwMode="auto">
          <a:xfrm>
            <a:off x="611188" y="1196975"/>
            <a:ext cx="7797800" cy="439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围棋人机对战史</a:t>
            </a:r>
            <a:endParaRPr lang="zh-CN" altLang="en-US" dirty="0"/>
          </a:p>
        </p:txBody>
      </p:sp>
      <p:sp>
        <p:nvSpPr>
          <p:cNvPr id="55299" name="内容占位符 2"/>
          <p:cNvSpPr>
            <a:spLocks noGrp="1"/>
          </p:cNvSpPr>
          <p:nvPr>
            <p:ph idx="1"/>
          </p:nvPr>
        </p:nvSpPr>
        <p:spPr/>
        <p:txBody>
          <a:bodyPr/>
          <a:lstStyle/>
          <a:p>
            <a:r>
              <a:rPr lang="zh-CN" altLang="en-US" sz="2800" smtClean="0"/>
              <a:t>第一阶段：</a:t>
            </a:r>
            <a:r>
              <a:rPr lang="en-US" altLang="zh-CN" sz="2800" smtClean="0"/>
              <a:t>2005</a:t>
            </a:r>
            <a:r>
              <a:rPr lang="zh-CN" altLang="en-US" sz="2800" smtClean="0"/>
              <a:t>年以前，初学者水平</a:t>
            </a:r>
            <a:endParaRPr lang="en-US" altLang="zh-CN" sz="2800" smtClean="0"/>
          </a:p>
          <a:p>
            <a:pPr lvl="1"/>
            <a:r>
              <a:rPr lang="zh-CN" altLang="en-US" sz="2400" smtClean="0"/>
              <a:t>基本上是基于规则的方法</a:t>
            </a:r>
            <a:endParaRPr lang="en-US" altLang="zh-CN" sz="2400" smtClean="0"/>
          </a:p>
          <a:p>
            <a:r>
              <a:rPr lang="zh-CN" altLang="en-US" sz="2800" smtClean="0"/>
              <a:t>第二阶段：</a:t>
            </a:r>
            <a:r>
              <a:rPr lang="en-US" altLang="zh-CN" sz="2800" smtClean="0"/>
              <a:t>2006</a:t>
            </a:r>
            <a:r>
              <a:rPr lang="zh-CN" altLang="en-US" sz="2800" smtClean="0"/>
              <a:t>年</a:t>
            </a:r>
            <a:r>
              <a:rPr lang="en-US" altLang="zh-CN" sz="2800" smtClean="0"/>
              <a:t>~2015</a:t>
            </a:r>
            <a:r>
              <a:rPr lang="zh-CN" altLang="en-US" sz="2800" smtClean="0"/>
              <a:t>年，业余五段水平</a:t>
            </a:r>
            <a:endParaRPr lang="en-US" altLang="zh-CN" sz="2800" smtClean="0"/>
          </a:p>
          <a:p>
            <a:pPr lvl="1"/>
            <a:r>
              <a:rPr lang="zh-CN" altLang="en-US" sz="2400" smtClean="0"/>
              <a:t>蒙特卡洛树方法</a:t>
            </a:r>
            <a:r>
              <a:rPr lang="en-US" altLang="zh-CN" sz="2400" smtClean="0"/>
              <a:t>+</a:t>
            </a:r>
            <a:r>
              <a:rPr lang="zh-CN" altLang="en-US" sz="2400" smtClean="0"/>
              <a:t>上限信心界策略</a:t>
            </a:r>
            <a:endParaRPr lang="en-US" altLang="zh-CN" sz="2400" smtClean="0"/>
          </a:p>
          <a:p>
            <a:pPr lvl="1"/>
            <a:r>
              <a:rPr lang="en-US" altLang="zh-CN" sz="2000" smtClean="0"/>
              <a:t>2012</a:t>
            </a:r>
            <a:r>
              <a:rPr lang="zh-CN" altLang="en-US" sz="2000" smtClean="0"/>
              <a:t>年</a:t>
            </a:r>
            <a:r>
              <a:rPr lang="en-US" altLang="zh-CN" sz="2000" smtClean="0"/>
              <a:t>3</a:t>
            </a:r>
            <a:r>
              <a:rPr lang="zh-CN" altLang="en-US" sz="2000" smtClean="0"/>
              <a:t>月，由日本研发的被认为是当时世界上最先进的电脑围棋软件“</a:t>
            </a:r>
            <a:r>
              <a:rPr lang="en-US" altLang="zh-CN" sz="2000" smtClean="0"/>
              <a:t>ZEN”</a:t>
            </a:r>
            <a:r>
              <a:rPr lang="zh-CN" altLang="en-US" sz="2000" smtClean="0"/>
              <a:t>，在先后受五子和受四子的情况下，均击败日本武宫正树九段，这是电脑围棋首次被让四子战胜第一流职业棋手。</a:t>
            </a:r>
          </a:p>
          <a:p>
            <a:pPr lvl="1"/>
            <a:r>
              <a:rPr lang="en-US" altLang="zh-CN" sz="2000" smtClean="0"/>
              <a:t>2013</a:t>
            </a:r>
            <a:r>
              <a:rPr lang="zh-CN" altLang="en-US" sz="2000" smtClean="0"/>
              <a:t>年</a:t>
            </a:r>
            <a:r>
              <a:rPr lang="en-US" altLang="zh-CN" sz="2000" smtClean="0"/>
              <a:t>3</a:t>
            </a:r>
            <a:r>
              <a:rPr lang="zh-CN" altLang="en-US" sz="2000" smtClean="0"/>
              <a:t>月，电脑围棋软件“</a:t>
            </a:r>
            <a:r>
              <a:rPr lang="en-US" altLang="zh-CN" sz="2000" smtClean="0"/>
              <a:t>Zen”</a:t>
            </a:r>
            <a:r>
              <a:rPr lang="zh-CN" altLang="en-US" sz="2000" smtClean="0"/>
              <a:t>与“</a:t>
            </a:r>
            <a:r>
              <a:rPr lang="en-US" altLang="zh-CN" sz="2000" smtClean="0"/>
              <a:t>CrazyStone”</a:t>
            </a:r>
            <a:r>
              <a:rPr lang="zh-CN" altLang="en-US" sz="2000" smtClean="0"/>
              <a:t>在受四子的情况下，均战胜日本石田芳夫九段。</a:t>
            </a:r>
          </a:p>
          <a:p>
            <a:pPr lvl="1"/>
            <a:r>
              <a:rPr lang="en-US" altLang="zh-CN" sz="2000" smtClean="0"/>
              <a:t>2014</a:t>
            </a:r>
            <a:r>
              <a:rPr lang="zh-CN" altLang="en-US" sz="2000" smtClean="0"/>
              <a:t>年</a:t>
            </a:r>
            <a:r>
              <a:rPr lang="en-US" altLang="zh-CN" sz="2000" smtClean="0"/>
              <a:t>3</a:t>
            </a:r>
            <a:r>
              <a:rPr lang="zh-CN" altLang="en-US" sz="2000" smtClean="0"/>
              <a:t>月，日本依田纪基九段在均让四子的情况下，以</a:t>
            </a:r>
            <a:r>
              <a:rPr lang="en-US" altLang="zh-CN" sz="2000" smtClean="0"/>
              <a:t>1</a:t>
            </a:r>
            <a:r>
              <a:rPr lang="zh-CN" altLang="en-US" sz="2000" smtClean="0"/>
              <a:t>目的优势战胜“</a:t>
            </a:r>
            <a:r>
              <a:rPr lang="en-US" altLang="zh-CN" sz="2000" smtClean="0"/>
              <a:t>Zen”</a:t>
            </a:r>
            <a:r>
              <a:rPr lang="zh-CN" altLang="en-US" sz="2000" smtClean="0"/>
              <a:t>，以</a:t>
            </a:r>
            <a:r>
              <a:rPr lang="en-US" altLang="zh-CN" sz="2000" smtClean="0"/>
              <a:t>2</a:t>
            </a:r>
            <a:r>
              <a:rPr lang="zh-CN" altLang="en-US" sz="2000" smtClean="0"/>
              <a:t>目半的劣势不敌“</a:t>
            </a:r>
            <a:r>
              <a:rPr lang="en-US" altLang="zh-CN" sz="2000" smtClean="0"/>
              <a:t>CrazyStone”</a:t>
            </a:r>
            <a:r>
              <a:rPr lang="zh-CN" altLang="en-US" sz="2000" smtClean="0"/>
              <a:t>。</a:t>
            </a:r>
          </a:p>
        </p:txBody>
      </p:sp>
      <p:sp>
        <p:nvSpPr>
          <p:cNvPr id="55300" name="灯片编号占位符 3"/>
          <p:cNvSpPr>
            <a:spLocks noGrp="1"/>
          </p:cNvSpPr>
          <p:nvPr>
            <p:ph type="sldNum" sz="quarter" idx="12"/>
          </p:nvPr>
        </p:nvSpPr>
        <p:spPr>
          <a:noFill/>
        </p:spPr>
        <p:txBody>
          <a:bodyPr/>
          <a:lstStyle/>
          <a:p>
            <a:fld id="{246F40F7-CD7B-4486-8F16-A10A2E730EC5}" type="slidenum">
              <a:rPr lang="en-US" altLang="zh-CN" smtClean="0"/>
              <a:pPr/>
              <a:t>52</a:t>
            </a:fld>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6323" name="内容占位符 2"/>
          <p:cNvSpPr>
            <a:spLocks noGrp="1"/>
          </p:cNvSpPr>
          <p:nvPr>
            <p:ph idx="1"/>
          </p:nvPr>
        </p:nvSpPr>
        <p:spPr/>
        <p:txBody>
          <a:bodyPr/>
          <a:lstStyle/>
          <a:p>
            <a:r>
              <a:rPr lang="zh-CN" altLang="en-US" dirty="0" smtClean="0"/>
              <a:t>第三阶段：</a:t>
            </a:r>
            <a:r>
              <a:rPr lang="en-US" altLang="zh-CN" dirty="0" smtClean="0"/>
              <a:t>2015</a:t>
            </a:r>
            <a:r>
              <a:rPr lang="zh-CN" altLang="en-US" dirty="0" smtClean="0"/>
              <a:t>年</a:t>
            </a:r>
            <a:r>
              <a:rPr lang="en-US" altLang="zh-CN" dirty="0" smtClean="0"/>
              <a:t>~</a:t>
            </a:r>
            <a:r>
              <a:rPr lang="zh-CN" altLang="en-US" dirty="0" smtClean="0"/>
              <a:t>，职业水平</a:t>
            </a:r>
            <a:endParaRPr lang="en-US" altLang="zh-CN" dirty="0" smtClean="0"/>
          </a:p>
          <a:p>
            <a:pPr lvl="1"/>
            <a:r>
              <a:rPr lang="zh-CN" altLang="en-US" dirty="0" smtClean="0"/>
              <a:t>蒙特卡洛树</a:t>
            </a:r>
            <a:r>
              <a:rPr lang="en-US" altLang="zh-CN" dirty="0" smtClean="0"/>
              <a:t>+</a:t>
            </a:r>
            <a:r>
              <a:rPr lang="zh-CN" altLang="en-US" dirty="0" smtClean="0"/>
              <a:t>深度学习</a:t>
            </a:r>
            <a:r>
              <a:rPr lang="en-US" altLang="zh-CN" dirty="0" smtClean="0"/>
              <a:t>+</a:t>
            </a:r>
            <a:r>
              <a:rPr lang="zh-CN" altLang="en-US" dirty="0" smtClean="0"/>
              <a:t>强化学习</a:t>
            </a:r>
            <a:endParaRPr lang="en-US" altLang="zh-CN" dirty="0" smtClean="0"/>
          </a:p>
          <a:p>
            <a:pPr lvl="1"/>
            <a:r>
              <a:rPr lang="zh-CN" altLang="en-US" dirty="0" smtClean="0"/>
              <a:t>谷歌的</a:t>
            </a:r>
            <a:r>
              <a:rPr lang="en-US" altLang="zh-CN" dirty="0" err="1" smtClean="0"/>
              <a:t>AlphaGo</a:t>
            </a:r>
            <a:r>
              <a:rPr lang="zh-CN" altLang="en-US" dirty="0" smtClean="0"/>
              <a:t>，</a:t>
            </a:r>
            <a:r>
              <a:rPr lang="en-US" altLang="zh-CN" dirty="0" smtClean="0"/>
              <a:t>5:0</a:t>
            </a:r>
            <a:r>
              <a:rPr lang="zh-CN" altLang="en-US" dirty="0" smtClean="0"/>
              <a:t>战胜</a:t>
            </a:r>
            <a:endParaRPr lang="en-US" altLang="zh-CN" dirty="0" smtClean="0"/>
          </a:p>
          <a:p>
            <a:pPr lvl="1">
              <a:buFontTx/>
              <a:buNone/>
            </a:pPr>
            <a:r>
              <a:rPr lang="en-US" altLang="zh-CN" dirty="0" smtClean="0"/>
              <a:t>    </a:t>
            </a:r>
            <a:r>
              <a:rPr lang="zh-CN" altLang="en-US" dirty="0" smtClean="0"/>
              <a:t>欧洲冠军樊麾（职业二段）</a:t>
            </a:r>
            <a:endParaRPr lang="en-US" altLang="zh-CN" dirty="0" smtClean="0"/>
          </a:p>
          <a:p>
            <a:pPr lvl="1"/>
            <a:r>
              <a:rPr lang="en-US" altLang="zh-CN" dirty="0" smtClean="0"/>
              <a:t>2016</a:t>
            </a:r>
            <a:r>
              <a:rPr lang="zh-CN" altLang="en-US" dirty="0" smtClean="0"/>
              <a:t>年</a:t>
            </a:r>
            <a:r>
              <a:rPr lang="en-US" altLang="zh-CN" dirty="0" smtClean="0"/>
              <a:t>3</a:t>
            </a:r>
            <a:r>
              <a:rPr lang="zh-CN" altLang="en-US" dirty="0" smtClean="0"/>
              <a:t>月</a:t>
            </a:r>
            <a:r>
              <a:rPr lang="en-US" altLang="zh-CN" dirty="0" smtClean="0"/>
              <a:t>4:1</a:t>
            </a:r>
            <a:r>
              <a:rPr lang="zh-CN" altLang="en-US" dirty="0" smtClean="0"/>
              <a:t>战胜李世石</a:t>
            </a:r>
            <a:endParaRPr lang="en-US" altLang="zh-CN" dirty="0" smtClean="0"/>
          </a:p>
          <a:p>
            <a:pPr lvl="1"/>
            <a:r>
              <a:rPr lang="en-US" altLang="zh-CN" dirty="0" smtClean="0"/>
              <a:t>Master</a:t>
            </a:r>
            <a:r>
              <a:rPr lang="zh-CN" altLang="en-US" dirty="0" smtClean="0"/>
              <a:t>在网络快棋赛中连胜</a:t>
            </a:r>
            <a:r>
              <a:rPr lang="en-US" altLang="zh-CN" dirty="0" smtClean="0"/>
              <a:t>60</a:t>
            </a:r>
            <a:r>
              <a:rPr lang="zh-CN" altLang="en-US" dirty="0" smtClean="0"/>
              <a:t>场</a:t>
            </a:r>
            <a:endParaRPr lang="en-US" altLang="zh-CN" dirty="0" smtClean="0"/>
          </a:p>
        </p:txBody>
      </p:sp>
      <p:sp>
        <p:nvSpPr>
          <p:cNvPr id="56324" name="灯片编号占位符 3"/>
          <p:cNvSpPr>
            <a:spLocks noGrp="1"/>
          </p:cNvSpPr>
          <p:nvPr>
            <p:ph type="sldNum" sz="quarter" idx="12"/>
          </p:nvPr>
        </p:nvSpPr>
        <p:spPr>
          <a:noFill/>
        </p:spPr>
        <p:txBody>
          <a:bodyPr/>
          <a:lstStyle/>
          <a:p>
            <a:fld id="{8570F933-6995-45D6-A5C8-6D1818191101}" type="slidenum">
              <a:rPr lang="en-US" altLang="zh-CN" smtClean="0"/>
              <a:pPr/>
              <a:t>53</a:t>
            </a:fld>
            <a:endParaRPr lang="en-US" altLang="zh-CN" smtClean="0"/>
          </a:p>
        </p:txBody>
      </p:sp>
      <p:pic>
        <p:nvPicPr>
          <p:cNvPr id="56325" name="Picture 2" descr="http://i4.hexunimg.cn/2016-01-29/182079034.jpg"/>
          <p:cNvPicPr>
            <a:picLocks noChangeAspect="1" noChangeArrowheads="1"/>
          </p:cNvPicPr>
          <p:nvPr/>
        </p:nvPicPr>
        <p:blipFill>
          <a:blip r:embed="rId3" cstate="print"/>
          <a:srcRect/>
          <a:stretch>
            <a:fillRect/>
          </a:stretch>
        </p:blipFill>
        <p:spPr bwMode="auto">
          <a:xfrm>
            <a:off x="5684318" y="2582105"/>
            <a:ext cx="2473325" cy="371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BD179131-1074-4BFE-85EA-1D2289A7F272}" type="slidenum">
              <a:rPr lang="en-US" altLang="zh-CN" smtClean="0"/>
              <a:pPr/>
              <a:t>54</a:t>
            </a:fld>
            <a:endParaRPr lang="en-US" altLang="zh-CN" smtClean="0"/>
          </a:p>
        </p:txBody>
      </p:sp>
      <p:sp>
        <p:nvSpPr>
          <p:cNvPr id="154626" name="Rectangle 2"/>
          <p:cNvSpPr>
            <a:spLocks noGrp="1" noChangeArrowheads="1"/>
          </p:cNvSpPr>
          <p:nvPr>
            <p:ph type="title"/>
          </p:nvPr>
        </p:nvSpPr>
        <p:spPr/>
        <p:txBody>
          <a:bodyPr/>
          <a:lstStyle/>
          <a:p>
            <a:pPr eaLnBrk="1" hangingPunct="1">
              <a:defRPr/>
            </a:pPr>
            <a:r>
              <a:rPr lang="en-US" altLang="zh-CN" smtClean="0"/>
              <a:t>IBM</a:t>
            </a:r>
            <a:r>
              <a:rPr lang="zh-CN" altLang="en-US" smtClean="0"/>
              <a:t>的沃森</a:t>
            </a:r>
          </a:p>
        </p:txBody>
      </p:sp>
      <p:sp>
        <p:nvSpPr>
          <p:cNvPr id="57348" name="Rectangle 3"/>
          <p:cNvSpPr>
            <a:spLocks noGrp="1" noChangeArrowheads="1"/>
          </p:cNvSpPr>
          <p:nvPr>
            <p:ph type="body" idx="1"/>
          </p:nvPr>
        </p:nvSpPr>
        <p:spPr>
          <a:xfrm>
            <a:off x="250825" y="1981200"/>
            <a:ext cx="8424863" cy="4114800"/>
          </a:xfrm>
        </p:spPr>
        <p:txBody>
          <a:bodyPr/>
          <a:lstStyle/>
          <a:p>
            <a:pPr eaLnBrk="1" hangingPunct="1">
              <a:buFont typeface="Wingdings" pitchFamily="2" charset="2"/>
              <a:buNone/>
            </a:pPr>
            <a:r>
              <a:rPr lang="en-US" altLang="zh-CN" dirty="0" smtClean="0"/>
              <a:t>   </a:t>
            </a:r>
            <a:r>
              <a:rPr lang="zh-CN" altLang="en-US" sz="3200" b="1" dirty="0" smtClean="0"/>
              <a:t>新浪科技讯 北京时间</a:t>
            </a:r>
            <a:r>
              <a:rPr lang="en-US" altLang="zh-CN" sz="3200" b="1" dirty="0" smtClean="0"/>
              <a:t>2011</a:t>
            </a:r>
            <a:r>
              <a:rPr lang="zh-CN" altLang="en-US" sz="3200" b="1" dirty="0" smtClean="0"/>
              <a:t>年</a:t>
            </a:r>
            <a:r>
              <a:rPr lang="en-US" altLang="zh-CN" sz="3200" b="1" dirty="0" smtClean="0"/>
              <a:t>2</a:t>
            </a:r>
            <a:r>
              <a:rPr lang="zh-CN" altLang="en-US" sz="3200" b="1" dirty="0" smtClean="0"/>
              <a:t>月</a:t>
            </a:r>
            <a:r>
              <a:rPr lang="en-US" altLang="zh-CN" sz="3200" b="1" dirty="0" smtClean="0"/>
              <a:t>17</a:t>
            </a:r>
            <a:r>
              <a:rPr lang="zh-CN" altLang="en-US" sz="3200" b="1" dirty="0" smtClean="0"/>
              <a:t>日消息，据国外媒体报道，由</a:t>
            </a:r>
            <a:r>
              <a:rPr lang="en-US" altLang="zh-CN" sz="3200" b="1" dirty="0" smtClean="0"/>
              <a:t>IBM</a:t>
            </a:r>
            <a:r>
              <a:rPr lang="zh-CN" altLang="en-US" sz="3200" b="1" dirty="0" smtClean="0"/>
              <a:t>和美国德克萨斯大学联合研制的超级电脑“沃森”</a:t>
            </a:r>
            <a:r>
              <a:rPr lang="en-US" altLang="zh-CN" sz="3200" b="1" dirty="0" smtClean="0"/>
              <a:t>(Watson)</a:t>
            </a:r>
            <a:r>
              <a:rPr lang="zh-CN" altLang="en-US" sz="3200" b="1" dirty="0" smtClean="0"/>
              <a:t>今日在美国最受欢迎的智力竞猜电视节目</a:t>
            </a:r>
            <a:r>
              <a:rPr lang="en-US" altLang="zh-CN" sz="3200" b="1" dirty="0" smtClean="0"/>
              <a:t>《</a:t>
            </a:r>
            <a:r>
              <a:rPr lang="zh-CN" altLang="en-US" sz="3200" b="1" dirty="0" smtClean="0"/>
              <a:t>危险边缘</a:t>
            </a:r>
            <a:r>
              <a:rPr lang="en-US" altLang="zh-CN" sz="3200" b="1" dirty="0" smtClean="0"/>
              <a:t>》</a:t>
            </a:r>
            <a:r>
              <a:rPr lang="zh-CN" altLang="en-US" sz="3200" b="1" dirty="0" smtClean="0"/>
              <a:t>中击败该节目历史上两位最成功的选手肯</a:t>
            </a:r>
            <a:r>
              <a:rPr lang="en-US" altLang="zh-CN" sz="3200" b="1" dirty="0" smtClean="0"/>
              <a:t>-</a:t>
            </a:r>
            <a:r>
              <a:rPr lang="zh-CN" altLang="en-US" sz="3200" b="1" dirty="0" smtClean="0"/>
              <a:t>詹宁斯和布拉德</a:t>
            </a:r>
            <a:r>
              <a:rPr lang="en-US" altLang="zh-CN" sz="3200" b="1" dirty="0" smtClean="0"/>
              <a:t>-</a:t>
            </a:r>
            <a:r>
              <a:rPr lang="zh-CN" altLang="en-US" sz="3200" b="1" dirty="0" smtClean="0"/>
              <a:t>鲁特，成为</a:t>
            </a:r>
            <a:r>
              <a:rPr lang="en-US" altLang="zh-CN" sz="3200" b="1" dirty="0" smtClean="0"/>
              <a:t>《</a:t>
            </a:r>
            <a:r>
              <a:rPr lang="zh-CN" altLang="en-US" sz="3200" b="1" dirty="0" smtClean="0"/>
              <a:t>危险边缘</a:t>
            </a:r>
            <a:r>
              <a:rPr lang="en-US" altLang="zh-CN" sz="3200" b="1" dirty="0" smtClean="0"/>
              <a:t>》</a:t>
            </a:r>
            <a:r>
              <a:rPr lang="zh-CN" altLang="en-US" sz="3200" b="1" dirty="0" smtClean="0"/>
              <a:t>节目新的王者。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B240417A-816C-4D68-BF26-B1748D13350D}" type="slidenum">
              <a:rPr lang="en-US" altLang="zh-CN" smtClean="0"/>
              <a:pPr/>
              <a:t>55</a:t>
            </a:fld>
            <a:endParaRPr lang="en-US" altLang="zh-CN" smtClean="0"/>
          </a:p>
        </p:txBody>
      </p:sp>
      <p:sp>
        <p:nvSpPr>
          <p:cNvPr id="155650" name="Rectangle 2"/>
          <p:cNvSpPr>
            <a:spLocks noGrp="1" noChangeArrowheads="1"/>
          </p:cNvSpPr>
          <p:nvPr>
            <p:ph type="title"/>
          </p:nvPr>
        </p:nvSpPr>
        <p:spPr/>
        <p:txBody>
          <a:bodyPr/>
          <a:lstStyle/>
          <a:p>
            <a:pPr eaLnBrk="1" hangingPunct="1">
              <a:defRPr/>
            </a:pPr>
            <a:endParaRPr lang="zh-CN" altLang="zh-CN" smtClean="0"/>
          </a:p>
        </p:txBody>
      </p:sp>
      <p:sp>
        <p:nvSpPr>
          <p:cNvPr id="58372" name="Rectangle 3"/>
          <p:cNvSpPr>
            <a:spLocks noGrp="1" noChangeArrowheads="1"/>
          </p:cNvSpPr>
          <p:nvPr>
            <p:ph type="body" idx="1"/>
          </p:nvPr>
        </p:nvSpPr>
        <p:spPr/>
        <p:txBody>
          <a:bodyPr/>
          <a:lstStyle/>
          <a:p>
            <a:pPr eaLnBrk="1" hangingPunct="1"/>
            <a:endParaRPr lang="zh-CN" altLang="zh-CN" smtClean="0"/>
          </a:p>
        </p:txBody>
      </p:sp>
      <p:pic>
        <p:nvPicPr>
          <p:cNvPr id="58373" name="Picture 4" descr="沃森"/>
          <p:cNvPicPr>
            <a:picLocks noChangeAspect="1" noChangeArrowheads="1"/>
          </p:cNvPicPr>
          <p:nvPr/>
        </p:nvPicPr>
        <p:blipFill>
          <a:blip r:embed="rId2" cstate="print"/>
          <a:srcRect/>
          <a:stretch>
            <a:fillRect/>
          </a:stretch>
        </p:blipFill>
        <p:spPr bwMode="auto">
          <a:xfrm>
            <a:off x="0" y="1216025"/>
            <a:ext cx="9144000" cy="504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242C433F-977F-4D9D-A9DA-06552582B4CC}" type="slidenum">
              <a:rPr lang="en-US" altLang="zh-CN" smtClean="0"/>
              <a:pPr/>
              <a:t>56</a:t>
            </a:fld>
            <a:endParaRPr lang="en-US" altLang="zh-CN" smtClean="0"/>
          </a:p>
        </p:txBody>
      </p:sp>
      <p:sp>
        <p:nvSpPr>
          <p:cNvPr id="156674" name="Rectangle 2"/>
          <p:cNvSpPr>
            <a:spLocks noGrp="1" noChangeArrowheads="1"/>
          </p:cNvSpPr>
          <p:nvPr>
            <p:ph type="title"/>
          </p:nvPr>
        </p:nvSpPr>
        <p:spPr/>
        <p:txBody>
          <a:bodyPr/>
          <a:lstStyle/>
          <a:p>
            <a:pPr eaLnBrk="1" hangingPunct="1">
              <a:defRPr/>
            </a:pPr>
            <a:r>
              <a:rPr lang="zh-CN" altLang="en-US" smtClean="0"/>
              <a:t>沃森的一些指标</a:t>
            </a:r>
          </a:p>
        </p:txBody>
      </p:sp>
      <p:sp>
        <p:nvSpPr>
          <p:cNvPr id="59396" name="Rectangle 3"/>
          <p:cNvSpPr>
            <a:spLocks noGrp="1" noChangeArrowheads="1"/>
          </p:cNvSpPr>
          <p:nvPr>
            <p:ph type="body" idx="1"/>
          </p:nvPr>
        </p:nvSpPr>
        <p:spPr>
          <a:xfrm>
            <a:off x="914400" y="1705970"/>
            <a:ext cx="7772400" cy="4313830"/>
          </a:xfrm>
        </p:spPr>
        <p:txBody>
          <a:bodyPr>
            <a:normAutofit fontScale="92500"/>
          </a:bodyPr>
          <a:lstStyle/>
          <a:p>
            <a:pPr eaLnBrk="1" hangingPunct="1">
              <a:lnSpc>
                <a:spcPct val="110000"/>
              </a:lnSpc>
            </a:pPr>
            <a:r>
              <a:rPr lang="en-US" altLang="zh-CN" sz="3200" b="1" dirty="0" smtClean="0"/>
              <a:t>90</a:t>
            </a:r>
            <a:r>
              <a:rPr lang="zh-CN" altLang="en-US" sz="3200" b="1" dirty="0" smtClean="0"/>
              <a:t>个跑在</a:t>
            </a:r>
            <a:r>
              <a:rPr lang="en-US" altLang="zh-CN" sz="3200" b="1" dirty="0" smtClean="0"/>
              <a:t>Linux</a:t>
            </a:r>
            <a:r>
              <a:rPr lang="zh-CN" altLang="en-US" sz="3200" b="1" dirty="0" smtClean="0"/>
              <a:t>系统上的</a:t>
            </a:r>
            <a:r>
              <a:rPr lang="en-US" altLang="zh-CN" sz="3200" b="1" dirty="0" smtClean="0"/>
              <a:t>POWER 750</a:t>
            </a:r>
            <a:r>
              <a:rPr lang="zh-CN" altLang="en-US" sz="3200" b="1" dirty="0" smtClean="0"/>
              <a:t>服务器</a:t>
            </a:r>
          </a:p>
          <a:p>
            <a:pPr eaLnBrk="1" hangingPunct="1">
              <a:lnSpc>
                <a:spcPct val="110000"/>
              </a:lnSpc>
            </a:pPr>
            <a:r>
              <a:rPr lang="en-US" altLang="zh-CN" sz="3200" b="1" dirty="0" smtClean="0"/>
              <a:t>16T</a:t>
            </a:r>
            <a:r>
              <a:rPr lang="zh-CN" altLang="en-US" sz="3200" b="1" dirty="0" smtClean="0"/>
              <a:t>内存</a:t>
            </a:r>
          </a:p>
          <a:p>
            <a:pPr eaLnBrk="1" hangingPunct="1">
              <a:lnSpc>
                <a:spcPct val="110000"/>
              </a:lnSpc>
            </a:pPr>
            <a:r>
              <a:rPr lang="en-US" altLang="zh-CN" sz="3200" b="1" dirty="0" smtClean="0"/>
              <a:t>2800</a:t>
            </a:r>
            <a:r>
              <a:rPr lang="zh-CN" altLang="en-US" sz="3200" b="1" dirty="0" smtClean="0"/>
              <a:t>多个核</a:t>
            </a:r>
          </a:p>
          <a:p>
            <a:pPr eaLnBrk="1" hangingPunct="1">
              <a:lnSpc>
                <a:spcPct val="110000"/>
              </a:lnSpc>
            </a:pPr>
            <a:r>
              <a:rPr lang="zh-CN" altLang="en-US" sz="3200" b="1" dirty="0" smtClean="0"/>
              <a:t>共</a:t>
            </a:r>
            <a:r>
              <a:rPr lang="en-US" altLang="zh-CN" sz="3200" b="1" dirty="0" smtClean="0"/>
              <a:t>10</a:t>
            </a:r>
            <a:r>
              <a:rPr lang="zh-CN" altLang="en-US" sz="3200" b="1" dirty="0" smtClean="0"/>
              <a:t>个机架</a:t>
            </a:r>
          </a:p>
          <a:p>
            <a:pPr eaLnBrk="1" hangingPunct="1">
              <a:lnSpc>
                <a:spcPct val="110000"/>
              </a:lnSpc>
            </a:pPr>
            <a:r>
              <a:rPr lang="zh-CN" altLang="en-US" sz="3200" b="1" dirty="0" smtClean="0"/>
              <a:t>总价大概</a:t>
            </a:r>
            <a:r>
              <a:rPr lang="en-US" altLang="zh-CN" sz="3200" b="1" dirty="0" smtClean="0"/>
              <a:t>100</a:t>
            </a:r>
            <a:r>
              <a:rPr lang="zh-CN" altLang="en-US" sz="3200" b="1" dirty="0" smtClean="0"/>
              <a:t>万美元 </a:t>
            </a:r>
          </a:p>
          <a:p>
            <a:pPr eaLnBrk="1" hangingPunct="1">
              <a:lnSpc>
                <a:spcPct val="110000"/>
              </a:lnSpc>
            </a:pPr>
            <a:r>
              <a:rPr lang="en-US" altLang="zh-CN" sz="3200" b="1" dirty="0" smtClean="0"/>
              <a:t>3</a:t>
            </a:r>
            <a:r>
              <a:rPr lang="zh-CN" altLang="en-US" sz="3200" b="1" dirty="0" smtClean="0"/>
              <a:t>秒内完成一个答案 </a:t>
            </a:r>
          </a:p>
          <a:p>
            <a:pPr eaLnBrk="1" hangingPunct="1">
              <a:lnSpc>
                <a:spcPct val="110000"/>
              </a:lnSpc>
            </a:pPr>
            <a:r>
              <a:rPr lang="zh-CN" altLang="en-US" sz="3200" b="1" dirty="0" smtClean="0"/>
              <a:t>实际使用了</a:t>
            </a:r>
            <a:r>
              <a:rPr lang="en-US" altLang="zh-CN" sz="3200" b="1" dirty="0" smtClean="0"/>
              <a:t>100</a:t>
            </a:r>
            <a:r>
              <a:rPr lang="zh-CN" altLang="en-US" sz="3200" b="1" dirty="0" smtClean="0"/>
              <a:t>多个技术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60419" name="内容占位符 2"/>
          <p:cNvSpPr>
            <a:spLocks noGrp="1"/>
          </p:cNvSpPr>
          <p:nvPr>
            <p:ph idx="1"/>
          </p:nvPr>
        </p:nvSpPr>
        <p:spPr>
          <a:xfrm>
            <a:off x="914400" y="1487606"/>
            <a:ext cx="7772400" cy="4532194"/>
          </a:xfrm>
        </p:spPr>
        <p:txBody>
          <a:bodyPr>
            <a:normAutofit/>
          </a:bodyPr>
          <a:lstStyle/>
          <a:p>
            <a:pPr eaLnBrk="1" hangingPunct="1"/>
            <a:r>
              <a:rPr lang="en-US" altLang="zh-CN" sz="2800" b="1" dirty="0" smtClean="0"/>
              <a:t>IBM</a:t>
            </a:r>
            <a:r>
              <a:rPr lang="zh-CN" altLang="en-US" sz="2800" b="1" dirty="0" smtClean="0"/>
              <a:t>成立沃森业务集团，通过分析海量大数据的思考、通过学习实现提升、并发现解决复杂问题答案</a:t>
            </a:r>
            <a:endParaRPr lang="en-US" altLang="zh-CN" sz="2800" b="1" dirty="0" smtClean="0"/>
          </a:p>
          <a:p>
            <a:pPr eaLnBrk="1" hangingPunct="1"/>
            <a:endParaRPr lang="en-US" altLang="zh-CN" sz="2800" b="1" dirty="0" smtClean="0"/>
          </a:p>
          <a:p>
            <a:pPr eaLnBrk="1" hangingPunct="1"/>
            <a:r>
              <a:rPr lang="zh-CN" altLang="en-US" sz="2800" b="1" dirty="0" smtClean="0"/>
              <a:t>目前沃森系统已经用于疾病诊治</a:t>
            </a:r>
            <a:endParaRPr lang="en-US" altLang="zh-CN" sz="2800" b="1" dirty="0" smtClean="0"/>
          </a:p>
          <a:p>
            <a:pPr eaLnBrk="1" hangingPunct="1"/>
            <a:endParaRPr lang="en-US" altLang="zh-CN" sz="2800" b="1" dirty="0" smtClean="0"/>
          </a:p>
          <a:p>
            <a:pPr eaLnBrk="1" hangingPunct="1"/>
            <a:r>
              <a:rPr lang="zh-CN" altLang="en-US" sz="2800" b="1" dirty="0" smtClean="0"/>
              <a:t>在</a:t>
            </a:r>
            <a:r>
              <a:rPr lang="en-US" altLang="zh-CN" sz="2800" b="1" dirty="0" smtClean="0">
                <a:hlinkClick r:id="rId3"/>
              </a:rPr>
              <a:t>http://ieeexplore.ieee.org</a:t>
            </a:r>
            <a:r>
              <a:rPr lang="zh-CN" altLang="en-US" sz="2800" b="1" dirty="0" smtClean="0"/>
              <a:t>网站，搜“</a:t>
            </a:r>
            <a:r>
              <a:rPr lang="en-US" altLang="zh-CN" sz="2800" b="1" dirty="0" smtClean="0"/>
              <a:t>Watson</a:t>
            </a:r>
            <a:r>
              <a:rPr lang="zh-CN" altLang="en-US" sz="2800" b="1" dirty="0" smtClean="0"/>
              <a:t>”可以找到有关沃森系统的论文。</a:t>
            </a:r>
          </a:p>
        </p:txBody>
      </p:sp>
      <p:sp>
        <p:nvSpPr>
          <p:cNvPr id="60420" name="灯片编号占位符 3"/>
          <p:cNvSpPr>
            <a:spLocks noGrp="1"/>
          </p:cNvSpPr>
          <p:nvPr>
            <p:ph type="sldNum" sz="quarter" idx="12"/>
          </p:nvPr>
        </p:nvSpPr>
        <p:spPr>
          <a:noFill/>
        </p:spPr>
        <p:txBody>
          <a:bodyPr/>
          <a:lstStyle/>
          <a:p>
            <a:fld id="{A15D624A-3AE7-420A-B2E1-3CED7102B58D}" type="slidenum">
              <a:rPr lang="en-US" altLang="zh-CN" smtClean="0"/>
              <a:pPr/>
              <a:t>57</a:t>
            </a:fld>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搜狗汪仔参加一站到底节目</a:t>
            </a:r>
            <a:endParaRPr lang="zh-CN" altLang="en-US" dirty="0"/>
          </a:p>
        </p:txBody>
      </p:sp>
      <p:sp>
        <p:nvSpPr>
          <p:cNvPr id="3" name="内容占位符 2"/>
          <p:cNvSpPr>
            <a:spLocks noGrp="1"/>
          </p:cNvSpPr>
          <p:nvPr>
            <p:ph sz="quarter" idx="1"/>
          </p:nvPr>
        </p:nvSpPr>
        <p:spPr/>
        <p:txBody>
          <a:bodyPr/>
          <a:lstStyle/>
          <a:p>
            <a:endParaRPr lang="en-US" altLang="zh-CN" dirty="0" smtClean="0"/>
          </a:p>
          <a:p>
            <a:endParaRPr lang="zh-CN" altLang="en-US" dirty="0"/>
          </a:p>
        </p:txBody>
      </p:sp>
      <p:pic>
        <p:nvPicPr>
          <p:cNvPr id="53252" name="Picture 4" descr="http://up.fjndwb.com/uploadfile/images/1486439313280.jpg"/>
          <p:cNvPicPr>
            <a:picLocks noChangeAspect="1" noChangeArrowheads="1"/>
          </p:cNvPicPr>
          <p:nvPr/>
        </p:nvPicPr>
        <p:blipFill>
          <a:blip r:embed="rId2" cstate="print"/>
          <a:srcRect/>
          <a:stretch>
            <a:fillRect/>
          </a:stretch>
        </p:blipFill>
        <p:spPr bwMode="auto">
          <a:xfrm>
            <a:off x="1055460" y="1651000"/>
            <a:ext cx="6972300" cy="4648200"/>
          </a:xfrm>
          <a:prstGeom prst="rect">
            <a:avLst/>
          </a:prstGeom>
          <a:noFill/>
        </p:spPr>
      </p:pic>
      <p:pic>
        <p:nvPicPr>
          <p:cNvPr id="53250" name="Picture 2" descr="http://i01.pic.sogou.com/c1d054ee09e00fd9"/>
          <p:cNvPicPr>
            <a:picLocks noChangeAspect="1" noChangeArrowheads="1"/>
          </p:cNvPicPr>
          <p:nvPr/>
        </p:nvPicPr>
        <p:blipFill>
          <a:blip r:embed="rId3" cstate="print"/>
          <a:srcRect/>
          <a:stretch>
            <a:fillRect/>
          </a:stretch>
        </p:blipFill>
        <p:spPr bwMode="auto">
          <a:xfrm>
            <a:off x="489404" y="1620157"/>
            <a:ext cx="8210180" cy="46500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神经网络翻译系统</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dirty="0" smtClean="0"/>
              <a:t>谷</a:t>
            </a:r>
            <a:r>
              <a:rPr lang="zh-CN" altLang="en-US" dirty="0" smtClean="0"/>
              <a:t>歌</a:t>
            </a:r>
            <a:endParaRPr lang="en-US" altLang="zh-CN" dirty="0" smtClean="0"/>
          </a:p>
          <a:p>
            <a:r>
              <a:rPr lang="zh-CN" altLang="en-US" dirty="0" smtClean="0"/>
              <a:t>百</a:t>
            </a:r>
            <a:r>
              <a:rPr lang="zh-CN" altLang="en-US" dirty="0" smtClean="0"/>
              <a:t>度</a:t>
            </a:r>
            <a:endParaRPr lang="en-US" altLang="zh-CN" dirty="0" smtClean="0"/>
          </a:p>
          <a:p>
            <a:r>
              <a:rPr lang="zh-CN" altLang="en-US" dirty="0" smtClean="0"/>
              <a:t>搜</a:t>
            </a:r>
            <a:r>
              <a:rPr lang="zh-CN" altLang="en-US" dirty="0" smtClean="0"/>
              <a:t>狗</a:t>
            </a:r>
            <a:endParaRPr lang="en-US" altLang="zh-CN" dirty="0" smtClean="0"/>
          </a:p>
          <a:p>
            <a:endParaRPr lang="en-US" altLang="zh-CN" dirty="0" smtClean="0"/>
          </a:p>
          <a:p>
            <a:r>
              <a:rPr lang="zh-CN" altLang="en-US" dirty="0" smtClean="0"/>
              <a:t>各大公司纷纷推出基于神经网络的翻译系统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914400" y="1447799"/>
            <a:ext cx="7772400" cy="4953001"/>
          </a:xfrm>
        </p:spPr>
        <p:txBody>
          <a:bodyPr>
            <a:normAutofit fontScale="92500" lnSpcReduction="10000"/>
          </a:bodyPr>
          <a:lstStyle/>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lgn="ctr">
              <a:buNone/>
            </a:pPr>
            <a:r>
              <a:rPr lang="en-US" altLang="zh-CN" b="1" dirty="0" smtClean="0"/>
              <a:t>2006</a:t>
            </a:r>
            <a:r>
              <a:rPr lang="zh-CN" altLang="en-US" b="1" dirty="0" smtClean="0"/>
              <a:t>年，会议五十年后，当事人重聚达特茅斯</a:t>
            </a:r>
            <a:endParaRPr lang="en-US" altLang="zh-CN" b="1" dirty="0" smtClean="0"/>
          </a:p>
          <a:p>
            <a:pPr algn="ctr">
              <a:buNone/>
            </a:pPr>
            <a:r>
              <a:rPr lang="zh-CN" altLang="en-US" b="1" dirty="0" smtClean="0"/>
              <a:t>左起：摩尔，麦卡锡，明斯基，赛弗里奇，所罗门诺夫</a:t>
            </a:r>
            <a:endParaRPr lang="zh-CN" altLang="en-US" b="1" dirty="0"/>
          </a:p>
        </p:txBody>
      </p:sp>
      <p:pic>
        <p:nvPicPr>
          <p:cNvPr id="16386" name="Picture 2" descr="F:\人工智能导论\2016研究生\2006年，会议五十年后，当事人重聚达特茅斯。左起：摩尔，麦卡锡，明斯基，赛弗里奇，所罗门诺夫.jpg"/>
          <p:cNvPicPr>
            <a:picLocks noChangeAspect="1" noChangeArrowheads="1"/>
          </p:cNvPicPr>
          <p:nvPr/>
        </p:nvPicPr>
        <p:blipFill>
          <a:blip r:embed="rId2" cstate="print"/>
          <a:srcRect/>
          <a:stretch>
            <a:fillRect/>
          </a:stretch>
        </p:blipFill>
        <p:spPr bwMode="auto">
          <a:xfrm>
            <a:off x="1673557" y="955486"/>
            <a:ext cx="5715000" cy="421005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98D525DE-7807-4171-BC45-69D44398855A}" type="slidenum">
              <a:rPr lang="en-US" altLang="zh-CN" smtClean="0"/>
              <a:pPr/>
              <a:t>60</a:t>
            </a:fld>
            <a:endParaRPr lang="en-US" altLang="zh-CN" smtClean="0"/>
          </a:p>
        </p:txBody>
      </p:sp>
      <p:sp>
        <p:nvSpPr>
          <p:cNvPr id="44034" name="Rectangle 2"/>
          <p:cNvSpPr>
            <a:spLocks noGrp="1" noChangeArrowheads="1"/>
          </p:cNvSpPr>
          <p:nvPr>
            <p:ph type="title"/>
          </p:nvPr>
        </p:nvSpPr>
        <p:spPr/>
        <p:txBody>
          <a:bodyPr/>
          <a:lstStyle/>
          <a:p>
            <a:pPr eaLnBrk="1" hangingPunct="1">
              <a:defRPr/>
            </a:pPr>
            <a:r>
              <a:rPr lang="zh-CN" altLang="en-US" smtClean="0"/>
              <a:t>历史上的人工智能大师</a:t>
            </a:r>
          </a:p>
        </p:txBody>
      </p:sp>
      <p:sp>
        <p:nvSpPr>
          <p:cNvPr id="61444" name="Rectangle 3"/>
          <p:cNvSpPr>
            <a:spLocks noGrp="1" noChangeArrowheads="1"/>
          </p:cNvSpPr>
          <p:nvPr>
            <p:ph type="body" idx="1"/>
          </p:nvPr>
        </p:nvSpPr>
        <p:spPr>
          <a:xfrm>
            <a:off x="914400" y="1596788"/>
            <a:ext cx="7772400" cy="4423012"/>
          </a:xfrm>
        </p:spPr>
        <p:txBody>
          <a:bodyPr>
            <a:normAutofit/>
          </a:bodyPr>
          <a:lstStyle/>
          <a:p>
            <a:pPr eaLnBrk="1" hangingPunct="1"/>
            <a:r>
              <a:rPr lang="zh-CN" altLang="en-US" sz="3200" b="1" dirty="0" smtClean="0"/>
              <a:t>下面介绍图灵和几位获得图灵奖的人工智能大师</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774BFD1E-75AF-40AB-BE56-5631D5B75A09}" type="slidenum">
              <a:rPr lang="en-US" altLang="zh-CN" smtClean="0"/>
              <a:pPr/>
              <a:t>61</a:t>
            </a:fld>
            <a:endParaRPr lang="en-US" altLang="zh-CN" smtClean="0"/>
          </a:p>
        </p:txBody>
      </p:sp>
      <p:sp>
        <p:nvSpPr>
          <p:cNvPr id="45058" name="Rectangle 2"/>
          <p:cNvSpPr>
            <a:spLocks noGrp="1" noChangeArrowheads="1"/>
          </p:cNvSpPr>
          <p:nvPr>
            <p:ph type="title"/>
          </p:nvPr>
        </p:nvSpPr>
        <p:spPr>
          <a:xfrm>
            <a:off x="685800" y="876300"/>
            <a:ext cx="3714750" cy="2095500"/>
          </a:xfrm>
        </p:spPr>
        <p:txBody>
          <a:bodyPr/>
          <a:lstStyle/>
          <a:p>
            <a:pPr eaLnBrk="1" hangingPunct="1">
              <a:defRPr/>
            </a:pPr>
            <a:r>
              <a:rPr lang="zh-CN" altLang="en-US" smtClean="0"/>
              <a:t>阿伦</a:t>
            </a:r>
            <a:r>
              <a:rPr lang="en-US" altLang="zh-CN" smtClean="0">
                <a:latin typeface="Times New Roman"/>
                <a:cs typeface="Times New Roman" pitchFamily="18" charset="0"/>
              </a:rPr>
              <a:t>•</a:t>
            </a:r>
            <a:r>
              <a:rPr lang="zh-CN" altLang="en-US" smtClean="0"/>
              <a:t>图灵</a:t>
            </a:r>
            <a:br>
              <a:rPr lang="zh-CN" altLang="en-US" smtClean="0"/>
            </a:br>
            <a:r>
              <a:rPr lang="zh-CN" altLang="en-US" smtClean="0"/>
              <a:t>（</a:t>
            </a:r>
            <a:r>
              <a:rPr lang="en-US" altLang="zh-CN" smtClean="0"/>
              <a:t>Alan Turing</a:t>
            </a:r>
            <a:r>
              <a:rPr lang="zh-CN" altLang="en-US" smtClean="0"/>
              <a:t>）</a:t>
            </a:r>
          </a:p>
        </p:txBody>
      </p:sp>
      <p:sp>
        <p:nvSpPr>
          <p:cNvPr id="62468" name="Rectangle 3"/>
          <p:cNvSpPr>
            <a:spLocks noGrp="1" noChangeArrowheads="1"/>
          </p:cNvSpPr>
          <p:nvPr>
            <p:ph type="body" idx="1"/>
          </p:nvPr>
        </p:nvSpPr>
        <p:spPr>
          <a:xfrm>
            <a:off x="504967" y="3714750"/>
            <a:ext cx="4462818" cy="1485900"/>
          </a:xfrm>
        </p:spPr>
        <p:txBody>
          <a:bodyPr/>
          <a:lstStyle/>
          <a:p>
            <a:pPr eaLnBrk="1" hangingPunct="1">
              <a:buFont typeface="Wingdings" pitchFamily="2" charset="2"/>
              <a:buNone/>
            </a:pPr>
            <a:r>
              <a:rPr lang="en-US" altLang="zh-CN" dirty="0" smtClean="0"/>
              <a:t>	</a:t>
            </a:r>
            <a:r>
              <a:rPr lang="zh-CN" altLang="en-US" sz="2800" b="1" dirty="0" smtClean="0"/>
              <a:t>计算机科学理论的创始人</a:t>
            </a:r>
          </a:p>
        </p:txBody>
      </p:sp>
      <p:sp>
        <p:nvSpPr>
          <p:cNvPr id="62469" name="Rectangle 4"/>
          <p:cNvSpPr>
            <a:spLocks noChangeArrowheads="1"/>
          </p:cNvSpPr>
          <p:nvPr/>
        </p:nvSpPr>
        <p:spPr bwMode="auto">
          <a:xfrm>
            <a:off x="3495675" y="1966913"/>
            <a:ext cx="9144000" cy="0"/>
          </a:xfrm>
          <a:prstGeom prst="rect">
            <a:avLst/>
          </a:prstGeom>
          <a:noFill/>
          <a:ln w="9525">
            <a:noFill/>
            <a:miter lim="800000"/>
            <a:headEnd/>
            <a:tailEnd/>
          </a:ln>
        </p:spPr>
        <p:txBody>
          <a:bodyPr>
            <a:spAutoFit/>
          </a:bodyPr>
          <a:lstStyle/>
          <a:p>
            <a:endParaRPr lang="zh-CN" altLang="en-US"/>
          </a:p>
        </p:txBody>
      </p:sp>
      <p:pic>
        <p:nvPicPr>
          <p:cNvPr id="62470" name="Picture 6"/>
          <p:cNvPicPr>
            <a:picLocks noChangeAspect="1" noChangeArrowheads="1"/>
          </p:cNvPicPr>
          <p:nvPr/>
        </p:nvPicPr>
        <p:blipFill>
          <a:blip r:embed="rId2" cstate="print"/>
          <a:srcRect/>
          <a:stretch>
            <a:fillRect/>
          </a:stretch>
        </p:blipFill>
        <p:spPr bwMode="auto">
          <a:xfrm>
            <a:off x="5181600" y="1066800"/>
            <a:ext cx="339090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C157C2B4-CF06-42A1-8699-31D19AFECD99}" type="slidenum">
              <a:rPr lang="en-US" altLang="zh-CN" smtClean="0"/>
              <a:pPr/>
              <a:t>62</a:t>
            </a:fld>
            <a:endParaRPr lang="en-US" altLang="zh-CN" smtClean="0"/>
          </a:p>
        </p:txBody>
      </p:sp>
      <p:sp>
        <p:nvSpPr>
          <p:cNvPr id="46082" name="Rectangle 2"/>
          <p:cNvSpPr>
            <a:spLocks noGrp="1" noChangeArrowheads="1"/>
          </p:cNvSpPr>
          <p:nvPr>
            <p:ph type="title"/>
          </p:nvPr>
        </p:nvSpPr>
        <p:spPr/>
        <p:txBody>
          <a:bodyPr/>
          <a:lstStyle/>
          <a:p>
            <a:pPr eaLnBrk="1" hangingPunct="1">
              <a:defRPr/>
            </a:pPr>
            <a:r>
              <a:rPr lang="zh-CN" altLang="en-US" smtClean="0"/>
              <a:t>阿伦</a:t>
            </a:r>
            <a:r>
              <a:rPr lang="en-US" altLang="zh-CN" smtClean="0">
                <a:latin typeface="Times New Roman"/>
                <a:cs typeface="Times New Roman" pitchFamily="18" charset="0"/>
              </a:rPr>
              <a:t>•</a:t>
            </a:r>
            <a:r>
              <a:rPr lang="zh-CN" altLang="en-US" smtClean="0"/>
              <a:t>图灵（</a:t>
            </a:r>
            <a:r>
              <a:rPr lang="en-US" altLang="zh-CN" smtClean="0"/>
              <a:t>Alan Turing</a:t>
            </a:r>
            <a:r>
              <a:rPr lang="zh-CN" altLang="en-US" smtClean="0"/>
              <a:t>）</a:t>
            </a:r>
          </a:p>
        </p:txBody>
      </p:sp>
      <p:sp>
        <p:nvSpPr>
          <p:cNvPr id="46083" name="Rectangle 3"/>
          <p:cNvSpPr>
            <a:spLocks noGrp="1" noChangeArrowheads="1"/>
          </p:cNvSpPr>
          <p:nvPr>
            <p:ph type="body" idx="1"/>
          </p:nvPr>
        </p:nvSpPr>
        <p:spPr>
          <a:xfrm>
            <a:off x="914400" y="1692322"/>
            <a:ext cx="7772400" cy="4327478"/>
          </a:xfrm>
        </p:spPr>
        <p:txBody>
          <a:bodyPr>
            <a:normAutofit/>
          </a:bodyPr>
          <a:lstStyle/>
          <a:p>
            <a:pPr eaLnBrk="1" hangingPunct="1"/>
            <a:r>
              <a:rPr lang="en-US" altLang="zh-CN" sz="3200" b="1" dirty="0" smtClean="0"/>
              <a:t>1912</a:t>
            </a:r>
            <a:r>
              <a:rPr lang="zh-CN" altLang="en-US" sz="3200" b="1" dirty="0" smtClean="0"/>
              <a:t>年出生于英国伦敦，</a:t>
            </a:r>
            <a:r>
              <a:rPr lang="en-US" altLang="zh-CN" sz="3200" b="1" dirty="0" smtClean="0"/>
              <a:t>1954</a:t>
            </a:r>
            <a:r>
              <a:rPr lang="zh-CN" altLang="en-US" sz="3200" b="1" dirty="0" smtClean="0"/>
              <a:t>年去世</a:t>
            </a:r>
          </a:p>
          <a:p>
            <a:pPr eaLnBrk="1" hangingPunct="1"/>
            <a:r>
              <a:rPr lang="en-US" altLang="zh-CN" sz="3200" b="1" dirty="0" smtClean="0"/>
              <a:t>1936</a:t>
            </a:r>
            <a:r>
              <a:rPr lang="zh-CN" altLang="en-US" sz="3200" b="1" dirty="0" smtClean="0"/>
              <a:t>年发表论文“论可计算数及其在判定问题中的应用”，提出图灵机理论</a:t>
            </a:r>
          </a:p>
          <a:p>
            <a:pPr eaLnBrk="1" hangingPunct="1"/>
            <a:r>
              <a:rPr lang="en-US" altLang="zh-CN" sz="3200" b="1" dirty="0" smtClean="0"/>
              <a:t>1950</a:t>
            </a:r>
            <a:r>
              <a:rPr lang="zh-CN" altLang="en-US" sz="3200" b="1" dirty="0" smtClean="0"/>
              <a:t>年发表论文“计算机与智能”，阐述了计算机可以具有智能的想法，提出图灵测试</a:t>
            </a:r>
          </a:p>
          <a:p>
            <a:pPr eaLnBrk="1" hangingPunct="1"/>
            <a:r>
              <a:rPr lang="en-US" altLang="zh-CN" sz="3200" b="1" dirty="0" smtClean="0"/>
              <a:t>1966</a:t>
            </a:r>
            <a:r>
              <a:rPr lang="zh-CN" altLang="en-US" sz="3200" b="1" dirty="0" smtClean="0"/>
              <a:t>年为纪念图灵的杰出贡献，</a:t>
            </a:r>
            <a:r>
              <a:rPr lang="en-US" altLang="zh-CN" sz="3200" b="1" dirty="0" smtClean="0"/>
              <a:t>ACM</a:t>
            </a:r>
            <a:r>
              <a:rPr lang="zh-CN" altLang="en-US" sz="3200" b="1" dirty="0" smtClean="0"/>
              <a:t>设立图灵奖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03A14380-275F-4FB2-9A80-C3E749332D79}" type="slidenum">
              <a:rPr lang="en-US" altLang="zh-CN" smtClean="0"/>
              <a:pPr/>
              <a:t>63</a:t>
            </a:fld>
            <a:endParaRPr lang="en-US" altLang="zh-CN" smtClean="0"/>
          </a:p>
        </p:txBody>
      </p:sp>
      <p:sp>
        <p:nvSpPr>
          <p:cNvPr id="47106" name="Rectangle 2"/>
          <p:cNvSpPr>
            <a:spLocks noGrp="1" noChangeArrowheads="1"/>
          </p:cNvSpPr>
          <p:nvPr>
            <p:ph type="title"/>
          </p:nvPr>
        </p:nvSpPr>
        <p:spPr>
          <a:xfrm>
            <a:off x="3314700" y="1276350"/>
            <a:ext cx="5391150" cy="1371600"/>
          </a:xfrm>
        </p:spPr>
        <p:txBody>
          <a:bodyPr/>
          <a:lstStyle/>
          <a:p>
            <a:pPr eaLnBrk="1" hangingPunct="1">
              <a:defRPr/>
            </a:pPr>
            <a:r>
              <a:rPr lang="zh-CN" altLang="en-US" smtClean="0"/>
              <a:t>马文</a:t>
            </a:r>
            <a:r>
              <a:rPr lang="en-US" altLang="zh-CN" smtClean="0">
                <a:latin typeface="Times New Roman"/>
                <a:cs typeface="Times New Roman" pitchFamily="18" charset="0"/>
              </a:rPr>
              <a:t>•</a:t>
            </a:r>
            <a:r>
              <a:rPr lang="zh-CN" altLang="en-US" smtClean="0"/>
              <a:t>明斯基</a:t>
            </a:r>
            <a:br>
              <a:rPr lang="zh-CN" altLang="en-US" smtClean="0"/>
            </a:br>
            <a:r>
              <a:rPr lang="zh-CN" altLang="en-US" smtClean="0"/>
              <a:t>（</a:t>
            </a:r>
            <a:r>
              <a:rPr lang="en-US" altLang="zh-CN" smtClean="0"/>
              <a:t>Marniv Lee Minsky</a:t>
            </a:r>
            <a:r>
              <a:rPr lang="zh-CN" altLang="en-US" smtClean="0"/>
              <a:t>）</a:t>
            </a:r>
          </a:p>
        </p:txBody>
      </p:sp>
      <p:sp>
        <p:nvSpPr>
          <p:cNvPr id="64516" name="Rectangle 3"/>
          <p:cNvSpPr>
            <a:spLocks noGrp="1" noChangeArrowheads="1"/>
          </p:cNvSpPr>
          <p:nvPr>
            <p:ph type="body" idx="1"/>
          </p:nvPr>
        </p:nvSpPr>
        <p:spPr>
          <a:xfrm>
            <a:off x="685800" y="3771900"/>
            <a:ext cx="7772400" cy="2324100"/>
          </a:xfrm>
        </p:spPr>
        <p:txBody>
          <a:bodyPr/>
          <a:lstStyle/>
          <a:p>
            <a:pPr eaLnBrk="1" hangingPunct="1">
              <a:buFont typeface="Wingdings" pitchFamily="2" charset="2"/>
              <a:buNone/>
            </a:pPr>
            <a:r>
              <a:rPr lang="en-US" altLang="zh-CN" dirty="0" smtClean="0"/>
              <a:t>		</a:t>
            </a:r>
            <a:r>
              <a:rPr lang="zh-CN" altLang="en-US" b="1" dirty="0" smtClean="0"/>
              <a:t>人工智能之父</a:t>
            </a:r>
          </a:p>
          <a:p>
            <a:pPr eaLnBrk="1" hangingPunct="1">
              <a:buFont typeface="Wingdings" pitchFamily="2" charset="2"/>
              <a:buNone/>
            </a:pPr>
            <a:r>
              <a:rPr lang="zh-CN" altLang="en-US" b="1" dirty="0" smtClean="0"/>
              <a:t>		框架理论的创立者</a:t>
            </a:r>
          </a:p>
          <a:p>
            <a:pPr eaLnBrk="1" hangingPunct="1">
              <a:buFont typeface="Wingdings" pitchFamily="2" charset="2"/>
              <a:buNone/>
            </a:pPr>
            <a:r>
              <a:rPr lang="zh-CN" altLang="en-US" b="1" dirty="0" smtClean="0"/>
              <a:t>		首位获得图灵奖的人工智能学者</a:t>
            </a:r>
          </a:p>
        </p:txBody>
      </p:sp>
      <p:sp>
        <p:nvSpPr>
          <p:cNvPr id="64517" name="Rectangle 4"/>
          <p:cNvSpPr>
            <a:spLocks noChangeArrowheads="1"/>
          </p:cNvSpPr>
          <p:nvPr/>
        </p:nvSpPr>
        <p:spPr bwMode="auto">
          <a:xfrm>
            <a:off x="4062413" y="2857500"/>
            <a:ext cx="9144000" cy="0"/>
          </a:xfrm>
          <a:prstGeom prst="rect">
            <a:avLst/>
          </a:prstGeom>
          <a:noFill/>
          <a:ln w="9525">
            <a:noFill/>
            <a:miter lim="800000"/>
            <a:headEnd/>
            <a:tailEnd/>
          </a:ln>
        </p:spPr>
        <p:txBody>
          <a:bodyPr>
            <a:spAutoFit/>
          </a:bodyPr>
          <a:lstStyle/>
          <a:p>
            <a:endParaRPr lang="zh-CN" altLang="en-US"/>
          </a:p>
        </p:txBody>
      </p:sp>
      <p:sp>
        <p:nvSpPr>
          <p:cNvPr id="64518" name="Rectangle 7"/>
          <p:cNvSpPr>
            <a:spLocks noChangeArrowheads="1"/>
          </p:cNvSpPr>
          <p:nvPr/>
        </p:nvSpPr>
        <p:spPr bwMode="auto">
          <a:xfrm>
            <a:off x="4062413" y="2857500"/>
            <a:ext cx="9144000" cy="0"/>
          </a:xfrm>
          <a:prstGeom prst="rect">
            <a:avLst/>
          </a:prstGeom>
          <a:noFill/>
          <a:ln w="9525">
            <a:noFill/>
            <a:miter lim="800000"/>
            <a:headEnd/>
            <a:tailEnd/>
          </a:ln>
        </p:spPr>
        <p:txBody>
          <a:bodyPr>
            <a:spAutoFit/>
          </a:bodyPr>
          <a:lstStyle/>
          <a:p>
            <a:endParaRPr lang="zh-CN" altLang="en-US"/>
          </a:p>
        </p:txBody>
      </p:sp>
      <p:pic>
        <p:nvPicPr>
          <p:cNvPr id="64519" name="Picture 6" descr="minskey"/>
          <p:cNvPicPr>
            <a:picLocks noChangeAspect="1" noChangeArrowheads="1"/>
          </p:cNvPicPr>
          <p:nvPr/>
        </p:nvPicPr>
        <p:blipFill>
          <a:blip r:embed="rId2" cstate="print"/>
          <a:srcRect/>
          <a:stretch>
            <a:fillRect/>
          </a:stretch>
        </p:blipFill>
        <p:spPr bwMode="auto">
          <a:xfrm>
            <a:off x="609600" y="609600"/>
            <a:ext cx="258286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787F5917-E447-4C4A-A744-D4C6BD2A4434}" type="slidenum">
              <a:rPr lang="en-US" altLang="zh-CN" smtClean="0"/>
              <a:pPr/>
              <a:t>64</a:t>
            </a:fld>
            <a:endParaRPr lang="en-US" altLang="zh-CN" smtClean="0"/>
          </a:p>
        </p:txBody>
      </p:sp>
      <p:sp>
        <p:nvSpPr>
          <p:cNvPr id="48130" name="Rectangle 2"/>
          <p:cNvSpPr>
            <a:spLocks noGrp="1" noChangeArrowheads="1"/>
          </p:cNvSpPr>
          <p:nvPr>
            <p:ph type="title"/>
          </p:nvPr>
        </p:nvSpPr>
        <p:spPr>
          <a:xfrm>
            <a:off x="685800" y="514350"/>
            <a:ext cx="7772400" cy="1143000"/>
          </a:xfrm>
        </p:spPr>
        <p:txBody>
          <a:bodyPr/>
          <a:lstStyle/>
          <a:p>
            <a:pPr eaLnBrk="1" hangingPunct="1">
              <a:defRPr/>
            </a:pPr>
            <a:r>
              <a:rPr lang="zh-CN" altLang="en-US" dirty="0" smtClean="0"/>
              <a:t>马文</a:t>
            </a:r>
            <a:r>
              <a:rPr lang="en-US" altLang="zh-CN" dirty="0" smtClean="0">
                <a:latin typeface="Times New Roman"/>
                <a:cs typeface="Times New Roman" pitchFamily="18" charset="0"/>
              </a:rPr>
              <a:t>•</a:t>
            </a:r>
            <a:r>
              <a:rPr lang="zh-CN" altLang="en-US" dirty="0" smtClean="0"/>
              <a:t>明斯基（</a:t>
            </a:r>
            <a:r>
              <a:rPr lang="en-US" altLang="zh-CN" dirty="0" err="1" smtClean="0"/>
              <a:t>Marniv</a:t>
            </a:r>
            <a:r>
              <a:rPr lang="en-US" altLang="zh-CN" dirty="0" smtClean="0"/>
              <a:t> Lee </a:t>
            </a:r>
            <a:r>
              <a:rPr lang="en-US" altLang="zh-CN" dirty="0" err="1" smtClean="0"/>
              <a:t>Minsky</a:t>
            </a:r>
            <a:r>
              <a:rPr lang="zh-CN" altLang="en-US" dirty="0" smtClean="0"/>
              <a:t>）</a:t>
            </a:r>
          </a:p>
        </p:txBody>
      </p:sp>
      <p:sp>
        <p:nvSpPr>
          <p:cNvPr id="48131" name="Rectangle 3"/>
          <p:cNvSpPr>
            <a:spLocks noGrp="1" noChangeArrowheads="1"/>
          </p:cNvSpPr>
          <p:nvPr>
            <p:ph type="body" idx="1"/>
          </p:nvPr>
        </p:nvSpPr>
        <p:spPr>
          <a:xfrm>
            <a:off x="900753" y="1965278"/>
            <a:ext cx="7772400" cy="4382068"/>
          </a:xfrm>
        </p:spPr>
        <p:txBody>
          <a:bodyPr>
            <a:normAutofit/>
          </a:bodyPr>
          <a:lstStyle/>
          <a:p>
            <a:pPr eaLnBrk="1" hangingPunct="1"/>
            <a:r>
              <a:rPr lang="en-US" altLang="zh-CN" sz="2800" b="1" dirty="0" smtClean="0"/>
              <a:t>1927</a:t>
            </a:r>
            <a:r>
              <a:rPr lang="zh-CN" altLang="en-US" sz="2800" b="1" dirty="0" smtClean="0"/>
              <a:t>年出生于美国纽约</a:t>
            </a:r>
          </a:p>
          <a:p>
            <a:pPr eaLnBrk="1" hangingPunct="1"/>
            <a:r>
              <a:rPr lang="en-US" altLang="zh-CN" sz="2800" b="1" dirty="0" smtClean="0"/>
              <a:t>1951</a:t>
            </a:r>
            <a:r>
              <a:rPr lang="zh-CN" altLang="en-US" sz="2800" b="1" dirty="0" smtClean="0"/>
              <a:t>年提出思维如何萌发并形成的基本理论</a:t>
            </a:r>
          </a:p>
          <a:p>
            <a:pPr eaLnBrk="1" hangingPunct="1"/>
            <a:r>
              <a:rPr lang="en-US" altLang="zh-CN" sz="2800" b="1" dirty="0" smtClean="0"/>
              <a:t>1956</a:t>
            </a:r>
            <a:r>
              <a:rPr lang="zh-CN" altLang="en-US" sz="2800" b="1" dirty="0" smtClean="0"/>
              <a:t>年达特茅斯会议的发起人之一</a:t>
            </a:r>
          </a:p>
          <a:p>
            <a:pPr eaLnBrk="1" hangingPunct="1"/>
            <a:r>
              <a:rPr lang="en-US" altLang="zh-CN" sz="2800" b="1" dirty="0" smtClean="0"/>
              <a:t>1958</a:t>
            </a:r>
            <a:r>
              <a:rPr lang="zh-CN" altLang="en-US" sz="2800" b="1" dirty="0" smtClean="0"/>
              <a:t>年在</a:t>
            </a:r>
            <a:r>
              <a:rPr lang="en-US" altLang="zh-CN" sz="2800" b="1" dirty="0" smtClean="0"/>
              <a:t>MIT</a:t>
            </a:r>
            <a:r>
              <a:rPr lang="zh-CN" altLang="en-US" sz="2800" b="1" dirty="0" smtClean="0"/>
              <a:t>创建世界上第一个</a:t>
            </a:r>
            <a:r>
              <a:rPr lang="en-US" altLang="zh-CN" sz="2800" b="1" dirty="0" smtClean="0"/>
              <a:t>AI</a:t>
            </a:r>
            <a:r>
              <a:rPr lang="zh-CN" altLang="en-US" sz="2800" b="1" dirty="0" smtClean="0"/>
              <a:t>实验室</a:t>
            </a:r>
          </a:p>
          <a:p>
            <a:pPr eaLnBrk="1" hangingPunct="1"/>
            <a:r>
              <a:rPr lang="en-US" altLang="zh-CN" sz="2800" b="1" dirty="0" smtClean="0"/>
              <a:t>1969</a:t>
            </a:r>
            <a:r>
              <a:rPr lang="zh-CN" altLang="en-US" sz="2800" b="1" dirty="0" smtClean="0"/>
              <a:t>年获得图灵奖</a:t>
            </a:r>
          </a:p>
          <a:p>
            <a:pPr eaLnBrk="1" hangingPunct="1"/>
            <a:r>
              <a:rPr lang="en-US" altLang="zh-CN" sz="2800" b="1" dirty="0" smtClean="0"/>
              <a:t>1975</a:t>
            </a:r>
            <a:r>
              <a:rPr lang="zh-CN" altLang="en-US" sz="2800" b="1" dirty="0" smtClean="0"/>
              <a:t>年首创框架理论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F25BA67E-4079-44B2-BB49-CEE67241CD54}" type="slidenum">
              <a:rPr lang="en-US" altLang="zh-CN" smtClean="0"/>
              <a:pPr/>
              <a:t>65</a:t>
            </a:fld>
            <a:endParaRPr lang="en-US" altLang="zh-CN" smtClean="0"/>
          </a:p>
        </p:txBody>
      </p:sp>
      <p:sp>
        <p:nvSpPr>
          <p:cNvPr id="51202" name="Rectangle 2"/>
          <p:cNvSpPr>
            <a:spLocks noGrp="1" noChangeArrowheads="1"/>
          </p:cNvSpPr>
          <p:nvPr>
            <p:ph type="title"/>
          </p:nvPr>
        </p:nvSpPr>
        <p:spPr>
          <a:xfrm>
            <a:off x="4572000" y="762000"/>
            <a:ext cx="4343400" cy="1143000"/>
          </a:xfrm>
        </p:spPr>
        <p:txBody>
          <a:bodyPr/>
          <a:lstStyle/>
          <a:p>
            <a:pPr eaLnBrk="1" hangingPunct="1">
              <a:defRPr/>
            </a:pPr>
            <a:r>
              <a:rPr lang="zh-CN" altLang="en-US" smtClean="0"/>
              <a:t>约翰</a:t>
            </a:r>
            <a:r>
              <a:rPr lang="en-US" altLang="zh-CN" smtClean="0">
                <a:latin typeface="Times New Roman"/>
                <a:cs typeface="Times New Roman" pitchFamily="18" charset="0"/>
              </a:rPr>
              <a:t>•</a:t>
            </a:r>
            <a:r>
              <a:rPr lang="zh-CN" altLang="en-US" smtClean="0"/>
              <a:t>麦卡锡</a:t>
            </a:r>
            <a:br>
              <a:rPr lang="zh-CN" altLang="en-US" smtClean="0"/>
            </a:br>
            <a:r>
              <a:rPr lang="zh-CN" altLang="en-US" smtClean="0"/>
              <a:t>（</a:t>
            </a:r>
            <a:r>
              <a:rPr lang="en-US" altLang="zh-CN" smtClean="0"/>
              <a:t>John McCarthy</a:t>
            </a:r>
            <a:r>
              <a:rPr lang="zh-CN" altLang="en-US" smtClean="0"/>
              <a:t>）</a:t>
            </a:r>
          </a:p>
        </p:txBody>
      </p:sp>
      <p:sp>
        <p:nvSpPr>
          <p:cNvPr id="66564" name="Rectangle 3"/>
          <p:cNvSpPr>
            <a:spLocks noGrp="1" noChangeArrowheads="1"/>
          </p:cNvSpPr>
          <p:nvPr>
            <p:ph type="body" idx="1"/>
          </p:nvPr>
        </p:nvSpPr>
        <p:spPr>
          <a:xfrm>
            <a:off x="4876800" y="2971800"/>
            <a:ext cx="3962400" cy="3124200"/>
          </a:xfrm>
        </p:spPr>
        <p:txBody>
          <a:bodyPr/>
          <a:lstStyle/>
          <a:p>
            <a:pPr eaLnBrk="1" hangingPunct="1"/>
            <a:r>
              <a:rPr lang="zh-CN" altLang="en-US" b="1" dirty="0" smtClean="0"/>
              <a:t>人工智能之父</a:t>
            </a:r>
          </a:p>
          <a:p>
            <a:pPr eaLnBrk="1" hangingPunct="1"/>
            <a:r>
              <a:rPr lang="en-US" altLang="zh-CN" b="1" dirty="0" smtClean="0"/>
              <a:t>LISP</a:t>
            </a:r>
            <a:r>
              <a:rPr lang="zh-CN" altLang="en-US" b="1" dirty="0" smtClean="0"/>
              <a:t>语言的发明人</a:t>
            </a:r>
          </a:p>
          <a:p>
            <a:pPr eaLnBrk="1" hangingPunct="1"/>
            <a:r>
              <a:rPr lang="zh-CN" altLang="en-US" b="1" dirty="0" smtClean="0"/>
              <a:t>首次提出</a:t>
            </a:r>
            <a:r>
              <a:rPr lang="en-US" altLang="zh-CN" b="1" dirty="0" smtClean="0"/>
              <a:t>AI</a:t>
            </a:r>
            <a:r>
              <a:rPr lang="zh-CN" altLang="en-US" b="1" dirty="0" smtClean="0"/>
              <a:t>的概念</a:t>
            </a:r>
          </a:p>
        </p:txBody>
      </p:sp>
      <p:sp>
        <p:nvSpPr>
          <p:cNvPr id="66565" name="Rectangle 5"/>
          <p:cNvSpPr>
            <a:spLocks noChangeArrowheads="1"/>
          </p:cNvSpPr>
          <p:nvPr/>
        </p:nvSpPr>
        <p:spPr bwMode="auto">
          <a:xfrm>
            <a:off x="1971675" y="-233363"/>
            <a:ext cx="9144000" cy="0"/>
          </a:xfrm>
          <a:prstGeom prst="rect">
            <a:avLst/>
          </a:prstGeom>
          <a:noFill/>
          <a:ln w="9525">
            <a:noFill/>
            <a:miter lim="800000"/>
            <a:headEnd/>
            <a:tailEnd/>
          </a:ln>
        </p:spPr>
        <p:txBody>
          <a:bodyPr>
            <a:spAutoFit/>
          </a:bodyPr>
          <a:lstStyle/>
          <a:p>
            <a:endParaRPr lang="zh-CN" altLang="en-US"/>
          </a:p>
        </p:txBody>
      </p:sp>
      <p:sp>
        <p:nvSpPr>
          <p:cNvPr id="66566" name="Rectangle 7"/>
          <p:cNvSpPr>
            <a:spLocks noChangeArrowheads="1"/>
          </p:cNvSpPr>
          <p:nvPr/>
        </p:nvSpPr>
        <p:spPr bwMode="auto">
          <a:xfrm>
            <a:off x="1971675" y="-233363"/>
            <a:ext cx="9144000" cy="0"/>
          </a:xfrm>
          <a:prstGeom prst="rect">
            <a:avLst/>
          </a:prstGeom>
          <a:noFill/>
          <a:ln w="9525">
            <a:noFill/>
            <a:miter lim="800000"/>
            <a:headEnd/>
            <a:tailEnd/>
          </a:ln>
        </p:spPr>
        <p:txBody>
          <a:bodyPr>
            <a:spAutoFit/>
          </a:bodyPr>
          <a:lstStyle/>
          <a:p>
            <a:endParaRPr lang="zh-CN" altLang="en-US"/>
          </a:p>
        </p:txBody>
      </p:sp>
      <p:pic>
        <p:nvPicPr>
          <p:cNvPr id="66567" name="Picture 6" descr="jmcbw"/>
          <p:cNvPicPr>
            <a:picLocks noChangeAspect="1" noChangeArrowheads="1"/>
          </p:cNvPicPr>
          <p:nvPr/>
        </p:nvPicPr>
        <p:blipFill>
          <a:blip r:embed="rId2" cstate="print"/>
          <a:srcRect/>
          <a:stretch>
            <a:fillRect/>
          </a:stretch>
        </p:blipFill>
        <p:spPr bwMode="auto">
          <a:xfrm>
            <a:off x="457200" y="457200"/>
            <a:ext cx="4003675"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ACAE7061-1DC2-49FC-AB07-5968E29F0881}" type="slidenum">
              <a:rPr lang="en-US" altLang="zh-CN" smtClean="0"/>
              <a:pPr/>
              <a:t>66</a:t>
            </a:fld>
            <a:endParaRPr lang="en-US" altLang="zh-CN" smtClean="0"/>
          </a:p>
        </p:txBody>
      </p:sp>
      <p:sp>
        <p:nvSpPr>
          <p:cNvPr id="53250" name="Rectangle 2"/>
          <p:cNvSpPr>
            <a:spLocks noGrp="1" noChangeArrowheads="1"/>
          </p:cNvSpPr>
          <p:nvPr>
            <p:ph type="title"/>
          </p:nvPr>
        </p:nvSpPr>
        <p:spPr>
          <a:xfrm>
            <a:off x="609600" y="304800"/>
            <a:ext cx="7772400" cy="1143000"/>
          </a:xfrm>
        </p:spPr>
        <p:txBody>
          <a:bodyPr/>
          <a:lstStyle/>
          <a:p>
            <a:pPr eaLnBrk="1" hangingPunct="1">
              <a:defRPr/>
            </a:pPr>
            <a:r>
              <a:rPr lang="zh-CN" altLang="en-US" dirty="0" smtClean="0"/>
              <a:t>约翰</a:t>
            </a:r>
            <a:r>
              <a:rPr lang="en-US" altLang="zh-CN" dirty="0" smtClean="0">
                <a:latin typeface="Times New Roman"/>
                <a:cs typeface="Times New Roman" pitchFamily="18" charset="0"/>
              </a:rPr>
              <a:t>•</a:t>
            </a:r>
            <a:r>
              <a:rPr lang="zh-CN" altLang="en-US" dirty="0" smtClean="0"/>
              <a:t>麦卡锡（</a:t>
            </a:r>
            <a:r>
              <a:rPr lang="en-US" altLang="zh-CN" dirty="0" smtClean="0"/>
              <a:t>John McCarthy</a:t>
            </a:r>
            <a:r>
              <a:rPr lang="zh-CN" altLang="en-US" dirty="0" smtClean="0"/>
              <a:t>）</a:t>
            </a:r>
          </a:p>
        </p:txBody>
      </p:sp>
      <p:sp>
        <p:nvSpPr>
          <p:cNvPr id="53251" name="Rectangle 3"/>
          <p:cNvSpPr>
            <a:spLocks noGrp="1" noChangeArrowheads="1"/>
          </p:cNvSpPr>
          <p:nvPr>
            <p:ph type="body" idx="1"/>
          </p:nvPr>
        </p:nvSpPr>
        <p:spPr>
          <a:xfrm>
            <a:off x="685800" y="1600199"/>
            <a:ext cx="7772400" cy="4691419"/>
          </a:xfrm>
        </p:spPr>
        <p:txBody>
          <a:bodyPr>
            <a:normAutofit fontScale="92500"/>
          </a:bodyPr>
          <a:lstStyle/>
          <a:p>
            <a:pPr eaLnBrk="1" hangingPunct="1">
              <a:lnSpc>
                <a:spcPct val="110000"/>
              </a:lnSpc>
            </a:pPr>
            <a:r>
              <a:rPr lang="en-US" altLang="zh-CN" sz="2800" b="1" dirty="0" smtClean="0"/>
              <a:t>1927</a:t>
            </a:r>
            <a:r>
              <a:rPr lang="zh-CN" altLang="en-US" sz="2800" b="1" dirty="0" smtClean="0"/>
              <a:t>年出生于美国波士顿</a:t>
            </a:r>
          </a:p>
          <a:p>
            <a:pPr eaLnBrk="1" hangingPunct="1">
              <a:lnSpc>
                <a:spcPct val="110000"/>
              </a:lnSpc>
            </a:pPr>
            <a:r>
              <a:rPr lang="en-US" altLang="zh-CN" sz="2800" b="1" dirty="0" smtClean="0"/>
              <a:t>1956</a:t>
            </a:r>
            <a:r>
              <a:rPr lang="zh-CN" altLang="en-US" sz="2800" b="1" dirty="0" smtClean="0"/>
              <a:t>年发起达特茅斯会议，并提出“人工智能”的概念</a:t>
            </a:r>
          </a:p>
          <a:p>
            <a:pPr eaLnBrk="1" hangingPunct="1">
              <a:lnSpc>
                <a:spcPct val="110000"/>
              </a:lnSpc>
            </a:pPr>
            <a:r>
              <a:rPr lang="en-US" altLang="zh-CN" sz="2800" b="1" dirty="0" smtClean="0"/>
              <a:t>1958</a:t>
            </a:r>
            <a:r>
              <a:rPr lang="zh-CN" altLang="en-US" sz="2800" b="1" dirty="0" smtClean="0"/>
              <a:t>年与明斯基一起创建世界上第一个人工智能实验室</a:t>
            </a:r>
          </a:p>
          <a:p>
            <a:pPr eaLnBrk="1" hangingPunct="1">
              <a:lnSpc>
                <a:spcPct val="110000"/>
              </a:lnSpc>
            </a:pPr>
            <a:r>
              <a:rPr lang="zh-CN" altLang="en-US" sz="2800" b="1" dirty="0" smtClean="0"/>
              <a:t>发明</a:t>
            </a:r>
            <a:r>
              <a:rPr lang="en-US" altLang="zh-CN" sz="2800" b="1" dirty="0" smtClean="0">
                <a:cs typeface="Times New Roman" pitchFamily="18" charset="0"/>
              </a:rPr>
              <a:t>α</a:t>
            </a:r>
            <a:r>
              <a:rPr lang="zh-CN" altLang="en-US" sz="2800" b="1" dirty="0" smtClean="0"/>
              <a:t>－</a:t>
            </a:r>
            <a:r>
              <a:rPr lang="en-US" altLang="zh-CN" sz="2800" b="1" dirty="0" smtClean="0">
                <a:cs typeface="Times New Roman" pitchFamily="18" charset="0"/>
              </a:rPr>
              <a:t>β</a:t>
            </a:r>
            <a:r>
              <a:rPr lang="zh-CN" altLang="en-US" sz="2800" b="1" dirty="0" smtClean="0"/>
              <a:t>剪枝算法</a:t>
            </a:r>
          </a:p>
          <a:p>
            <a:pPr eaLnBrk="1" hangingPunct="1">
              <a:lnSpc>
                <a:spcPct val="110000"/>
              </a:lnSpc>
            </a:pPr>
            <a:r>
              <a:rPr lang="en-US" altLang="zh-CN" sz="2800" b="1" dirty="0" smtClean="0"/>
              <a:t>1959</a:t>
            </a:r>
            <a:r>
              <a:rPr lang="zh-CN" altLang="en-US" sz="2800" b="1" dirty="0" smtClean="0"/>
              <a:t>年开发</a:t>
            </a:r>
            <a:r>
              <a:rPr lang="en-US" altLang="zh-CN" sz="2800" b="1" dirty="0" smtClean="0"/>
              <a:t>LISP</a:t>
            </a:r>
            <a:r>
              <a:rPr lang="zh-CN" altLang="en-US" sz="2800" b="1" dirty="0" smtClean="0"/>
              <a:t>语言</a:t>
            </a:r>
          </a:p>
          <a:p>
            <a:pPr eaLnBrk="1" hangingPunct="1">
              <a:lnSpc>
                <a:spcPct val="110000"/>
              </a:lnSpc>
            </a:pPr>
            <a:r>
              <a:rPr lang="zh-CN" altLang="en-US" sz="2800" b="1" dirty="0" smtClean="0"/>
              <a:t>开创逻辑程序研究，用于程序验证和自动程序设计</a:t>
            </a:r>
          </a:p>
          <a:p>
            <a:pPr eaLnBrk="1" hangingPunct="1">
              <a:lnSpc>
                <a:spcPct val="110000"/>
              </a:lnSpc>
            </a:pPr>
            <a:r>
              <a:rPr lang="en-US" altLang="zh-CN" sz="2800" b="1" dirty="0" smtClean="0"/>
              <a:t>1971</a:t>
            </a:r>
            <a:r>
              <a:rPr lang="zh-CN" altLang="en-US" sz="2800" b="1" dirty="0" smtClean="0"/>
              <a:t>年获得图灵奖</a:t>
            </a:r>
          </a:p>
          <a:p>
            <a:pPr eaLnBrk="1" hangingPunct="1">
              <a:lnSpc>
                <a:spcPct val="90000"/>
              </a:lnSpc>
            </a:pP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3251">
                                            <p:txEl>
                                              <p:pRg st="6" end="6"/>
                                            </p:txEl>
                                          </p:spTgt>
                                        </p:tgtEl>
                                        <p:attrNameLst>
                                          <p:attrName>style.visibility</p:attrName>
                                        </p:attrNameLst>
                                      </p:cBhvr>
                                      <p:to>
                                        <p:strVal val="visible"/>
                                      </p:to>
                                    </p:set>
                                    <p:anim calcmode="lin" valueType="num">
                                      <p:cBhvr additive="base">
                                        <p:cTn id="43"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07D3D35C-C215-410B-A94E-24C365ADEED7}" type="slidenum">
              <a:rPr lang="en-US" altLang="zh-CN" smtClean="0"/>
              <a:pPr/>
              <a:t>67</a:t>
            </a:fld>
            <a:endParaRPr lang="en-US" altLang="zh-CN" smtClean="0"/>
          </a:p>
        </p:txBody>
      </p:sp>
      <p:sp>
        <p:nvSpPr>
          <p:cNvPr id="54274" name="Rectangle 2"/>
          <p:cNvSpPr>
            <a:spLocks noGrp="1" noChangeArrowheads="1"/>
          </p:cNvSpPr>
          <p:nvPr>
            <p:ph type="title"/>
          </p:nvPr>
        </p:nvSpPr>
        <p:spPr>
          <a:xfrm>
            <a:off x="3722190" y="1522057"/>
            <a:ext cx="4671183" cy="1447800"/>
          </a:xfrm>
        </p:spPr>
        <p:txBody>
          <a:bodyPr/>
          <a:lstStyle/>
          <a:p>
            <a:pPr eaLnBrk="1" hangingPunct="1">
              <a:defRPr/>
            </a:pPr>
            <a:r>
              <a:rPr lang="zh-CN" altLang="en-US" dirty="0" smtClean="0"/>
              <a:t>赫伯特</a:t>
            </a:r>
            <a:r>
              <a:rPr lang="en-US" altLang="zh-CN" dirty="0" smtClean="0">
                <a:latin typeface="Times New Roman"/>
                <a:cs typeface="Times New Roman" pitchFamily="18" charset="0"/>
              </a:rPr>
              <a:t>•</a:t>
            </a:r>
            <a:r>
              <a:rPr lang="zh-CN" altLang="en-US" dirty="0" smtClean="0"/>
              <a:t>西蒙</a:t>
            </a:r>
            <a:r>
              <a:rPr lang="en-US" altLang="zh-CN" dirty="0" smtClean="0"/>
              <a:t>(</a:t>
            </a:r>
            <a:r>
              <a:rPr lang="zh-CN" altLang="en-US" dirty="0" smtClean="0"/>
              <a:t>司马贺</a:t>
            </a:r>
            <a:r>
              <a:rPr lang="en-US" altLang="zh-CN" dirty="0" smtClean="0"/>
              <a:t>)</a:t>
            </a:r>
            <a:br>
              <a:rPr lang="en-US" altLang="zh-CN" dirty="0" smtClean="0"/>
            </a:br>
            <a:r>
              <a:rPr lang="zh-CN" altLang="en-US" dirty="0" smtClean="0"/>
              <a:t>（</a:t>
            </a:r>
            <a:r>
              <a:rPr lang="en-US" altLang="zh-CN" dirty="0" smtClean="0"/>
              <a:t>Herbert A. Simon</a:t>
            </a:r>
            <a:r>
              <a:rPr lang="zh-CN" altLang="en-US" dirty="0" smtClean="0"/>
              <a:t>）</a:t>
            </a:r>
          </a:p>
        </p:txBody>
      </p:sp>
      <p:sp>
        <p:nvSpPr>
          <p:cNvPr id="68612" name="Rectangle 3"/>
          <p:cNvSpPr>
            <a:spLocks noGrp="1" noChangeArrowheads="1"/>
          </p:cNvSpPr>
          <p:nvPr>
            <p:ph type="body" idx="1"/>
          </p:nvPr>
        </p:nvSpPr>
        <p:spPr>
          <a:xfrm>
            <a:off x="3962400" y="3505200"/>
            <a:ext cx="4495800" cy="2438400"/>
          </a:xfrm>
        </p:spPr>
        <p:txBody>
          <a:bodyPr/>
          <a:lstStyle/>
          <a:p>
            <a:pPr eaLnBrk="1" hangingPunct="1">
              <a:buFont typeface="Wingdings" pitchFamily="2" charset="2"/>
              <a:buNone/>
            </a:pPr>
            <a:r>
              <a:rPr lang="zh-CN" altLang="en-US" sz="2800" b="1" dirty="0" smtClean="0"/>
              <a:t>符号主义学派的创始人</a:t>
            </a:r>
          </a:p>
          <a:p>
            <a:pPr eaLnBrk="1" hangingPunct="1">
              <a:buFont typeface="Wingdings" pitchFamily="2" charset="2"/>
              <a:buNone/>
            </a:pPr>
            <a:r>
              <a:rPr lang="zh-CN" altLang="en-US" sz="2800" b="1" dirty="0" smtClean="0"/>
              <a:t>爱好广泛的全能科学家</a:t>
            </a:r>
          </a:p>
          <a:p>
            <a:pPr eaLnBrk="1" hangingPunct="1">
              <a:buFont typeface="Wingdings" pitchFamily="2" charset="2"/>
              <a:buNone/>
            </a:pPr>
            <a:r>
              <a:rPr lang="zh-CN" altLang="en-US" sz="2800" b="1" dirty="0" smtClean="0"/>
              <a:t>中国科学院外籍院士</a:t>
            </a:r>
          </a:p>
          <a:p>
            <a:pPr eaLnBrk="1" hangingPunct="1">
              <a:buFont typeface="Wingdings" pitchFamily="2" charset="2"/>
              <a:buNone/>
            </a:pPr>
            <a:endParaRPr lang="en-US" altLang="zh-CN" dirty="0" smtClean="0"/>
          </a:p>
        </p:txBody>
      </p:sp>
      <p:sp>
        <p:nvSpPr>
          <p:cNvPr id="68613" name="Rectangle 5"/>
          <p:cNvSpPr>
            <a:spLocks noChangeArrowheads="1"/>
          </p:cNvSpPr>
          <p:nvPr/>
        </p:nvSpPr>
        <p:spPr bwMode="auto">
          <a:xfrm>
            <a:off x="3857625" y="2552700"/>
            <a:ext cx="9144000" cy="0"/>
          </a:xfrm>
          <a:prstGeom prst="rect">
            <a:avLst/>
          </a:prstGeom>
          <a:noFill/>
          <a:ln w="9525">
            <a:noFill/>
            <a:miter lim="800000"/>
            <a:headEnd/>
            <a:tailEnd/>
          </a:ln>
        </p:spPr>
        <p:txBody>
          <a:bodyPr>
            <a:spAutoFit/>
          </a:bodyPr>
          <a:lstStyle/>
          <a:p>
            <a:endParaRPr lang="zh-CN" altLang="en-US"/>
          </a:p>
        </p:txBody>
      </p:sp>
      <p:sp>
        <p:nvSpPr>
          <p:cNvPr id="68614" name="Rectangle 7"/>
          <p:cNvSpPr>
            <a:spLocks noChangeArrowheads="1"/>
          </p:cNvSpPr>
          <p:nvPr/>
        </p:nvSpPr>
        <p:spPr bwMode="auto">
          <a:xfrm>
            <a:off x="3143250" y="1238250"/>
            <a:ext cx="9144000" cy="0"/>
          </a:xfrm>
          <a:prstGeom prst="rect">
            <a:avLst/>
          </a:prstGeom>
          <a:noFill/>
          <a:ln w="9525">
            <a:noFill/>
            <a:miter lim="800000"/>
            <a:headEnd/>
            <a:tailEnd/>
          </a:ln>
        </p:spPr>
        <p:txBody>
          <a:bodyPr>
            <a:spAutoFit/>
          </a:bodyPr>
          <a:lstStyle/>
          <a:p>
            <a:endParaRPr lang="zh-CN" altLang="en-US"/>
          </a:p>
        </p:txBody>
      </p:sp>
      <p:sp>
        <p:nvSpPr>
          <p:cNvPr id="68615" name="Rectangle 9"/>
          <p:cNvSpPr>
            <a:spLocks noChangeArrowheads="1"/>
          </p:cNvSpPr>
          <p:nvPr/>
        </p:nvSpPr>
        <p:spPr bwMode="auto">
          <a:xfrm>
            <a:off x="3857625" y="2552700"/>
            <a:ext cx="9144000" cy="0"/>
          </a:xfrm>
          <a:prstGeom prst="rect">
            <a:avLst/>
          </a:prstGeom>
          <a:noFill/>
          <a:ln w="9525">
            <a:noFill/>
            <a:miter lim="800000"/>
            <a:headEnd/>
            <a:tailEnd/>
          </a:ln>
        </p:spPr>
        <p:txBody>
          <a:bodyPr>
            <a:spAutoFit/>
          </a:bodyPr>
          <a:lstStyle/>
          <a:p>
            <a:endParaRPr lang="zh-CN" altLang="en-US"/>
          </a:p>
        </p:txBody>
      </p:sp>
      <p:sp>
        <p:nvSpPr>
          <p:cNvPr id="68616" name="Rectangle 11"/>
          <p:cNvSpPr>
            <a:spLocks noChangeArrowheads="1"/>
          </p:cNvSpPr>
          <p:nvPr/>
        </p:nvSpPr>
        <p:spPr bwMode="auto">
          <a:xfrm>
            <a:off x="3857625" y="2552700"/>
            <a:ext cx="9144000" cy="0"/>
          </a:xfrm>
          <a:prstGeom prst="rect">
            <a:avLst/>
          </a:prstGeom>
          <a:noFill/>
          <a:ln w="9525">
            <a:noFill/>
            <a:miter lim="800000"/>
            <a:headEnd/>
            <a:tailEnd/>
          </a:ln>
        </p:spPr>
        <p:txBody>
          <a:bodyPr>
            <a:spAutoFit/>
          </a:bodyPr>
          <a:lstStyle/>
          <a:p>
            <a:endParaRPr lang="zh-CN" altLang="en-US"/>
          </a:p>
        </p:txBody>
      </p:sp>
      <p:pic>
        <p:nvPicPr>
          <p:cNvPr id="68617" name="Picture 12"/>
          <p:cNvPicPr>
            <a:picLocks noChangeAspect="1" noChangeArrowheads="1"/>
          </p:cNvPicPr>
          <p:nvPr/>
        </p:nvPicPr>
        <p:blipFill>
          <a:blip r:embed="rId3" cstate="print"/>
          <a:srcRect/>
          <a:stretch>
            <a:fillRect/>
          </a:stretch>
        </p:blipFill>
        <p:spPr bwMode="auto">
          <a:xfrm>
            <a:off x="568657" y="1737815"/>
            <a:ext cx="296545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914400" y="1447800"/>
            <a:ext cx="7772400" cy="4830170"/>
          </a:xfrm>
        </p:spPr>
        <p:txBody>
          <a:bodyPr/>
          <a:lstStyle/>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lgn="ctr">
              <a:buNone/>
            </a:pPr>
            <a:r>
              <a:rPr lang="zh-CN" altLang="en-US" b="1" dirty="0" smtClean="0"/>
              <a:t>司马贺给中科院心理所所长的中文信</a:t>
            </a:r>
            <a:endParaRPr lang="zh-CN" altLang="en-US" b="1" dirty="0"/>
          </a:p>
        </p:txBody>
      </p:sp>
      <p:pic>
        <p:nvPicPr>
          <p:cNvPr id="155650" name="Picture 2" descr="D:\simon研讨会PPT\simon中文信.png"/>
          <p:cNvPicPr>
            <a:picLocks noChangeAspect="1" noChangeArrowheads="1"/>
          </p:cNvPicPr>
          <p:nvPr/>
        </p:nvPicPr>
        <p:blipFill>
          <a:blip r:embed="rId2" cstate="print"/>
          <a:srcRect/>
          <a:stretch>
            <a:fillRect/>
          </a:stretch>
        </p:blipFill>
        <p:spPr bwMode="auto">
          <a:xfrm>
            <a:off x="2256431" y="451017"/>
            <a:ext cx="4876800" cy="4999037"/>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13D8CD54-A410-4B70-A66B-2928FD9F1499}" type="slidenum">
              <a:rPr lang="en-US" altLang="zh-CN" smtClean="0"/>
              <a:pPr/>
              <a:t>69</a:t>
            </a:fld>
            <a:endParaRPr lang="en-US" altLang="zh-CN" smtClean="0"/>
          </a:p>
        </p:txBody>
      </p:sp>
      <p:sp>
        <p:nvSpPr>
          <p:cNvPr id="57346" name="Rectangle 2"/>
          <p:cNvSpPr>
            <a:spLocks noGrp="1" noChangeArrowheads="1"/>
          </p:cNvSpPr>
          <p:nvPr>
            <p:ph type="title"/>
          </p:nvPr>
        </p:nvSpPr>
        <p:spPr>
          <a:xfrm>
            <a:off x="684213" y="333375"/>
            <a:ext cx="7772400" cy="1066800"/>
          </a:xfrm>
        </p:spPr>
        <p:txBody>
          <a:bodyPr/>
          <a:lstStyle/>
          <a:p>
            <a:pPr eaLnBrk="1" hangingPunct="1">
              <a:defRPr/>
            </a:pPr>
            <a:r>
              <a:rPr lang="zh-CN" altLang="en-US" smtClean="0"/>
              <a:t>赫伯特</a:t>
            </a:r>
            <a:r>
              <a:rPr lang="en-US" altLang="zh-CN" smtClean="0">
                <a:latin typeface="Times New Roman"/>
                <a:cs typeface="Times New Roman" pitchFamily="18" charset="0"/>
              </a:rPr>
              <a:t>•</a:t>
            </a:r>
            <a:r>
              <a:rPr lang="zh-CN" altLang="en-US" smtClean="0"/>
              <a:t>西蒙</a:t>
            </a:r>
            <a:r>
              <a:rPr lang="en-US" altLang="zh-CN" smtClean="0"/>
              <a:t>(Herbert A. Simon</a:t>
            </a:r>
            <a:r>
              <a:rPr lang="zh-CN" altLang="en-US" smtClean="0"/>
              <a:t>）</a:t>
            </a:r>
          </a:p>
        </p:txBody>
      </p:sp>
      <p:sp>
        <p:nvSpPr>
          <p:cNvPr id="57347" name="Rectangle 3"/>
          <p:cNvSpPr>
            <a:spLocks noGrp="1" noChangeArrowheads="1"/>
          </p:cNvSpPr>
          <p:nvPr>
            <p:ph type="body" idx="1"/>
          </p:nvPr>
        </p:nvSpPr>
        <p:spPr>
          <a:xfrm>
            <a:off x="684213" y="1700213"/>
            <a:ext cx="7772400" cy="4876800"/>
          </a:xfrm>
        </p:spPr>
        <p:txBody>
          <a:bodyPr/>
          <a:lstStyle/>
          <a:p>
            <a:pPr eaLnBrk="1" hangingPunct="1"/>
            <a:r>
              <a:rPr lang="en-US" altLang="zh-CN" sz="2800" b="1" dirty="0" smtClean="0"/>
              <a:t>1916</a:t>
            </a:r>
            <a:r>
              <a:rPr lang="zh-CN" altLang="en-US" sz="2800" b="1" dirty="0" smtClean="0"/>
              <a:t>年出生于美国的威斯康辛州</a:t>
            </a:r>
          </a:p>
          <a:p>
            <a:pPr eaLnBrk="1" hangingPunct="1"/>
            <a:r>
              <a:rPr lang="en-US" altLang="zh-CN" sz="2800" b="1" dirty="0" smtClean="0"/>
              <a:t>1943</a:t>
            </a:r>
            <a:r>
              <a:rPr lang="zh-CN" altLang="en-US" sz="2800" b="1" dirty="0" smtClean="0"/>
              <a:t>年在匹兹堡大学获政治学博士学位</a:t>
            </a:r>
          </a:p>
          <a:p>
            <a:pPr eaLnBrk="1" hangingPunct="1"/>
            <a:r>
              <a:rPr lang="en-US" altLang="zh-CN" sz="2800" b="1" dirty="0" smtClean="0"/>
              <a:t>1969</a:t>
            </a:r>
            <a:r>
              <a:rPr lang="zh-CN" altLang="en-US" sz="2800" b="1" dirty="0" smtClean="0"/>
              <a:t>年因心理学方面的贡献获得杰出科学贡献奖</a:t>
            </a:r>
          </a:p>
          <a:p>
            <a:pPr eaLnBrk="1" hangingPunct="1"/>
            <a:r>
              <a:rPr lang="en-US" altLang="zh-CN" sz="2800" b="1" dirty="0" smtClean="0"/>
              <a:t>1975</a:t>
            </a:r>
            <a:r>
              <a:rPr lang="zh-CN" altLang="en-US" sz="2800" b="1" dirty="0" smtClean="0"/>
              <a:t>年和他的学生艾伦</a:t>
            </a:r>
            <a:r>
              <a:rPr lang="en-US" altLang="zh-CN" sz="2800" b="1" dirty="0" smtClean="0">
                <a:cs typeface="Times New Roman" pitchFamily="18" charset="0"/>
              </a:rPr>
              <a:t>•</a:t>
            </a:r>
            <a:r>
              <a:rPr lang="zh-CN" altLang="en-US" sz="2800" b="1" dirty="0" smtClean="0"/>
              <a:t>纽厄尔共同获得图灵奖</a:t>
            </a:r>
          </a:p>
          <a:p>
            <a:pPr eaLnBrk="1" hangingPunct="1"/>
            <a:r>
              <a:rPr lang="en-US" altLang="zh-CN" sz="2800" b="1" dirty="0" smtClean="0"/>
              <a:t>1978</a:t>
            </a:r>
            <a:r>
              <a:rPr lang="zh-CN" altLang="en-US" sz="2800" b="1" dirty="0" smtClean="0"/>
              <a:t>年获得诺贝尔经济学奖</a:t>
            </a:r>
          </a:p>
          <a:p>
            <a:pPr eaLnBrk="1" hangingPunct="1"/>
            <a:r>
              <a:rPr lang="en-US" altLang="zh-CN" sz="2800" b="1" dirty="0" smtClean="0"/>
              <a:t>1986</a:t>
            </a:r>
            <a:r>
              <a:rPr lang="zh-CN" altLang="en-US" sz="2800" b="1" dirty="0" smtClean="0"/>
              <a:t>年因行为学方面的成就获得美国全国科学家奖章</a:t>
            </a:r>
          </a:p>
          <a:p>
            <a:pPr eaLnBrk="1" hangingPunct="1">
              <a:lnSpc>
                <a:spcPct val="90000"/>
              </a:lnSpc>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5EF9E2D2-0DBD-4A45-989B-CE978DEF724C}" type="slidenum">
              <a:rPr lang="en-US" altLang="zh-CN" smtClean="0"/>
              <a:pPr/>
              <a:t>7</a:t>
            </a:fld>
            <a:endParaRPr lang="en-US" altLang="zh-CN" smtClean="0"/>
          </a:p>
        </p:txBody>
      </p:sp>
      <p:sp>
        <p:nvSpPr>
          <p:cNvPr id="93186" name="Rectangle 2"/>
          <p:cNvSpPr>
            <a:spLocks noGrp="1" noChangeArrowheads="1"/>
          </p:cNvSpPr>
          <p:nvPr>
            <p:ph type="title"/>
          </p:nvPr>
        </p:nvSpPr>
        <p:spPr/>
        <p:txBody>
          <a:bodyPr/>
          <a:lstStyle/>
          <a:p>
            <a:pPr eaLnBrk="1" hangingPunct="1">
              <a:defRPr/>
            </a:pPr>
            <a:r>
              <a:rPr lang="zh-CN" altLang="en-US" smtClean="0"/>
              <a:t>什么是人工智能？</a:t>
            </a:r>
          </a:p>
        </p:txBody>
      </p:sp>
      <p:sp>
        <p:nvSpPr>
          <p:cNvPr id="9220" name="Rectangle 3"/>
          <p:cNvSpPr>
            <a:spLocks noGrp="1" noChangeArrowheads="1"/>
          </p:cNvSpPr>
          <p:nvPr>
            <p:ph type="body" idx="1"/>
          </p:nvPr>
        </p:nvSpPr>
        <p:spPr>
          <a:xfrm>
            <a:off x="887105" y="1898176"/>
            <a:ext cx="7772400" cy="3615519"/>
          </a:xfrm>
        </p:spPr>
        <p:txBody>
          <a:bodyPr>
            <a:normAutofit/>
          </a:bodyPr>
          <a:lstStyle/>
          <a:p>
            <a:pPr eaLnBrk="1" hangingPunct="1"/>
            <a:r>
              <a:rPr lang="zh-CN" altLang="en-US" sz="3200" b="1" dirty="0" smtClean="0"/>
              <a:t>至今没有统一的定义</a:t>
            </a:r>
            <a:endParaRPr lang="en-US" altLang="zh-CN" sz="3200" b="1" dirty="0" smtClean="0"/>
          </a:p>
          <a:p>
            <a:pPr eaLnBrk="1" hangingPunct="1"/>
            <a:endParaRPr lang="zh-CN" altLang="en-US" sz="3200" b="1" dirty="0" smtClean="0"/>
          </a:p>
          <a:p>
            <a:pPr eaLnBrk="1" hangingPunct="1"/>
            <a:r>
              <a:rPr lang="zh-CN" altLang="en-US" sz="3200" b="1" dirty="0" smtClean="0"/>
              <a:t>从“计算”到“算计”</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p>
            <a:fld id="{894B667F-CD6C-4745-A3AA-403590B5BDCD}" type="slidenum">
              <a:rPr lang="en-US" altLang="zh-CN" smtClean="0"/>
              <a:pPr/>
              <a:t>70</a:t>
            </a:fld>
            <a:endParaRPr lang="en-US" altLang="zh-CN" smtClean="0"/>
          </a:p>
        </p:txBody>
      </p:sp>
      <p:sp>
        <p:nvSpPr>
          <p:cNvPr id="60418" name="Rectangle 2"/>
          <p:cNvSpPr>
            <a:spLocks noGrp="1" noChangeArrowheads="1"/>
          </p:cNvSpPr>
          <p:nvPr>
            <p:ph type="title"/>
          </p:nvPr>
        </p:nvSpPr>
        <p:spPr>
          <a:xfrm>
            <a:off x="685800" y="304800"/>
            <a:ext cx="7772400" cy="381000"/>
          </a:xfrm>
        </p:spPr>
        <p:txBody>
          <a:bodyPr>
            <a:normAutofit fontScale="90000"/>
          </a:bodyPr>
          <a:lstStyle/>
          <a:p>
            <a:pPr eaLnBrk="1" hangingPunct="1">
              <a:defRPr/>
            </a:pPr>
            <a:endParaRPr lang="zh-CN" altLang="zh-CN" smtClean="0"/>
          </a:p>
        </p:txBody>
      </p:sp>
      <p:sp>
        <p:nvSpPr>
          <p:cNvPr id="60419" name="Rectangle 3"/>
          <p:cNvSpPr>
            <a:spLocks noGrp="1" noChangeArrowheads="1"/>
          </p:cNvSpPr>
          <p:nvPr>
            <p:ph type="body" idx="1"/>
          </p:nvPr>
        </p:nvSpPr>
        <p:spPr>
          <a:xfrm>
            <a:off x="609600" y="914399"/>
            <a:ext cx="8077200" cy="5554639"/>
          </a:xfrm>
        </p:spPr>
        <p:txBody>
          <a:bodyPr>
            <a:normAutofit/>
          </a:bodyPr>
          <a:lstStyle/>
          <a:p>
            <a:pPr eaLnBrk="1" hangingPunct="1"/>
            <a:r>
              <a:rPr lang="en-US" altLang="zh-CN" sz="2800" b="1" dirty="0" smtClean="0"/>
              <a:t>50</a:t>
            </a:r>
            <a:r>
              <a:rPr lang="zh-CN" altLang="en-US" sz="2800" b="1" dirty="0" smtClean="0"/>
              <a:t>年代至</a:t>
            </a:r>
            <a:r>
              <a:rPr lang="en-US" altLang="zh-CN" sz="2800" b="1" dirty="0" smtClean="0"/>
              <a:t>60</a:t>
            </a:r>
            <a:r>
              <a:rPr lang="zh-CN" altLang="en-US" sz="2800" b="1" dirty="0" smtClean="0"/>
              <a:t>年代初开发了世界上最早的启发式程序“逻辑理论家”</a:t>
            </a:r>
            <a:r>
              <a:rPr lang="en-US" altLang="zh-CN" sz="2800" b="1" dirty="0" smtClean="0"/>
              <a:t>LT</a:t>
            </a:r>
            <a:r>
              <a:rPr lang="zh-CN" altLang="en-US" sz="2800" b="1" dirty="0" smtClean="0"/>
              <a:t>，证明了</a:t>
            </a:r>
            <a:r>
              <a:rPr lang="en-US" altLang="zh-CN" sz="2800" b="1" dirty="0" smtClean="0"/>
              <a:t>《</a:t>
            </a:r>
            <a:r>
              <a:rPr lang="zh-CN" altLang="en-US" sz="2800" b="1" dirty="0" smtClean="0"/>
              <a:t>数学原理</a:t>
            </a:r>
            <a:r>
              <a:rPr lang="en-US" altLang="zh-CN" sz="2800" b="1" dirty="0" smtClean="0"/>
              <a:t>》</a:t>
            </a:r>
            <a:r>
              <a:rPr lang="zh-CN" altLang="en-US" sz="2800" b="1" dirty="0" smtClean="0"/>
              <a:t>第二章中的全部</a:t>
            </a:r>
            <a:r>
              <a:rPr lang="en-US" altLang="zh-CN" sz="2800" b="1" dirty="0" smtClean="0"/>
              <a:t>52</a:t>
            </a:r>
            <a:r>
              <a:rPr lang="zh-CN" altLang="en-US" sz="2800" b="1" dirty="0" smtClean="0"/>
              <a:t>个定理，开创了机器定理证明这一新的学科领域</a:t>
            </a:r>
          </a:p>
          <a:p>
            <a:pPr eaLnBrk="1" hangingPunct="1"/>
            <a:r>
              <a:rPr lang="en-US" altLang="zh-CN" sz="2800" b="1" dirty="0" smtClean="0"/>
              <a:t>57</a:t>
            </a:r>
            <a:r>
              <a:rPr lang="zh-CN" altLang="en-US" sz="2800" b="1" dirty="0" smtClean="0"/>
              <a:t>年开发了</a:t>
            </a:r>
            <a:r>
              <a:rPr lang="en-US" altLang="zh-CN" sz="2800" b="1" dirty="0" smtClean="0"/>
              <a:t>IPL(Information Processing Language)</a:t>
            </a:r>
            <a:r>
              <a:rPr lang="zh-CN" altLang="en-US" sz="2800" b="1" dirty="0" smtClean="0"/>
              <a:t>语言，是最早的</a:t>
            </a:r>
            <a:r>
              <a:rPr lang="en-US" altLang="zh-CN" sz="2800" b="1" dirty="0" smtClean="0"/>
              <a:t>AI</a:t>
            </a:r>
            <a:r>
              <a:rPr lang="zh-CN" altLang="en-US" sz="2800" b="1" dirty="0" smtClean="0"/>
              <a:t>语言。</a:t>
            </a:r>
          </a:p>
          <a:p>
            <a:pPr eaLnBrk="1" hangingPunct="1"/>
            <a:r>
              <a:rPr lang="en-US" altLang="zh-CN" sz="2800" b="1" dirty="0" smtClean="0"/>
              <a:t>60</a:t>
            </a:r>
            <a:r>
              <a:rPr lang="zh-CN" altLang="en-US" sz="2800" b="1" dirty="0" smtClean="0"/>
              <a:t>年开发了“通用问题求解系统”</a:t>
            </a:r>
            <a:r>
              <a:rPr lang="en-US" altLang="zh-CN" sz="2800" b="1" dirty="0" smtClean="0"/>
              <a:t>GPS</a:t>
            </a:r>
          </a:p>
          <a:p>
            <a:pPr eaLnBrk="1" hangingPunct="1"/>
            <a:r>
              <a:rPr lang="en-US" altLang="zh-CN" sz="2800" b="1" dirty="0" smtClean="0"/>
              <a:t>66</a:t>
            </a:r>
            <a:r>
              <a:rPr lang="zh-CN" altLang="en-US" sz="2800" b="1" dirty="0" smtClean="0"/>
              <a:t>年开发了最早的下棋程序之一</a:t>
            </a:r>
            <a:r>
              <a:rPr lang="en-US" altLang="zh-CN" sz="2800" b="1" dirty="0" smtClean="0"/>
              <a:t>MATER</a:t>
            </a:r>
          </a:p>
          <a:p>
            <a:pPr eaLnBrk="1" hangingPunct="1"/>
            <a:r>
              <a:rPr lang="en-US" altLang="zh-CN" sz="2800" b="1" dirty="0" smtClean="0"/>
              <a:t>70</a:t>
            </a:r>
            <a:r>
              <a:rPr lang="zh-CN" altLang="en-US" sz="2800" b="1" dirty="0" smtClean="0"/>
              <a:t>年发展与完善了语义网络的概念和方法</a:t>
            </a:r>
          </a:p>
          <a:p>
            <a:pPr eaLnBrk="1" hangingPunct="1"/>
            <a:r>
              <a:rPr lang="en-US" altLang="zh-CN" sz="2800" b="1" dirty="0" smtClean="0"/>
              <a:t>70</a:t>
            </a:r>
            <a:r>
              <a:rPr lang="zh-CN" altLang="en-US" sz="2800" b="1" dirty="0" smtClean="0"/>
              <a:t>年代提出了“物理符号系统假说”</a:t>
            </a:r>
          </a:p>
          <a:p>
            <a:pPr eaLnBrk="1" hangingPunct="1"/>
            <a:r>
              <a:rPr lang="en-US" altLang="zh-CN" sz="2800" b="1" dirty="0" smtClean="0"/>
              <a:t>70</a:t>
            </a:r>
            <a:r>
              <a:rPr lang="zh-CN" altLang="en-US" sz="2800" b="1" dirty="0" smtClean="0"/>
              <a:t>年代提出决策过程模型，成为</a:t>
            </a:r>
            <a:r>
              <a:rPr lang="en-US" altLang="zh-CN" sz="2800" b="1" dirty="0" smtClean="0"/>
              <a:t>DSS</a:t>
            </a:r>
            <a:r>
              <a:rPr lang="zh-CN" altLang="en-US" sz="2800" b="1" dirty="0" smtClean="0"/>
              <a:t>的核心内容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additive="base">
                                        <p:cTn id="31"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419">
                                            <p:txEl>
                                              <p:pRg st="5" end="5"/>
                                            </p:txEl>
                                          </p:spTgt>
                                        </p:tgtEl>
                                        <p:attrNameLst>
                                          <p:attrName>style.visibility</p:attrName>
                                        </p:attrNameLst>
                                      </p:cBhvr>
                                      <p:to>
                                        <p:strVal val="visible"/>
                                      </p:to>
                                    </p:set>
                                    <p:anim calcmode="lin" valueType="num">
                                      <p:cBhvr additive="base">
                                        <p:cTn id="37"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419">
                                            <p:txEl>
                                              <p:pRg st="6" end="6"/>
                                            </p:txEl>
                                          </p:spTgt>
                                        </p:tgtEl>
                                        <p:attrNameLst>
                                          <p:attrName>style.visibility</p:attrName>
                                        </p:attrNameLst>
                                      </p:cBhvr>
                                      <p:to>
                                        <p:strVal val="visible"/>
                                      </p:to>
                                    </p:set>
                                    <p:anim calcmode="lin" valueType="num">
                                      <p:cBhvr additive="base">
                                        <p:cTn id="43"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36F5B668-7E87-405D-8067-2848B83C714B}" type="slidenum">
              <a:rPr lang="en-US" altLang="zh-CN" smtClean="0"/>
              <a:pPr/>
              <a:t>71</a:t>
            </a:fld>
            <a:endParaRPr lang="en-US" altLang="zh-CN" smtClean="0"/>
          </a:p>
        </p:txBody>
      </p:sp>
      <p:sp>
        <p:nvSpPr>
          <p:cNvPr id="55298" name="Rectangle 2"/>
          <p:cNvSpPr>
            <a:spLocks noGrp="1" noChangeArrowheads="1"/>
          </p:cNvSpPr>
          <p:nvPr>
            <p:ph type="title"/>
          </p:nvPr>
        </p:nvSpPr>
        <p:spPr>
          <a:xfrm>
            <a:off x="3810000" y="1371600"/>
            <a:ext cx="4800600" cy="1143000"/>
          </a:xfrm>
        </p:spPr>
        <p:txBody>
          <a:bodyPr/>
          <a:lstStyle/>
          <a:p>
            <a:pPr eaLnBrk="1" hangingPunct="1">
              <a:defRPr/>
            </a:pPr>
            <a:r>
              <a:rPr lang="zh-CN" altLang="en-US" smtClean="0"/>
              <a:t>艾伦</a:t>
            </a:r>
            <a:r>
              <a:rPr lang="en-US" altLang="zh-CN" smtClean="0">
                <a:latin typeface="Times New Roman"/>
                <a:cs typeface="Times New Roman" pitchFamily="18" charset="0"/>
              </a:rPr>
              <a:t>•</a:t>
            </a:r>
            <a:r>
              <a:rPr lang="zh-CN" altLang="en-US" smtClean="0"/>
              <a:t>纽厄尔（</a:t>
            </a:r>
            <a:r>
              <a:rPr lang="en-US" altLang="zh-CN" smtClean="0"/>
              <a:t>Allen Newell</a:t>
            </a:r>
            <a:r>
              <a:rPr lang="zh-CN" altLang="en-US" smtClean="0"/>
              <a:t>）</a:t>
            </a:r>
          </a:p>
        </p:txBody>
      </p:sp>
      <p:sp>
        <p:nvSpPr>
          <p:cNvPr id="71684" name="Rectangle 3"/>
          <p:cNvSpPr>
            <a:spLocks noGrp="1" noChangeArrowheads="1"/>
          </p:cNvSpPr>
          <p:nvPr>
            <p:ph type="body" idx="1"/>
          </p:nvPr>
        </p:nvSpPr>
        <p:spPr>
          <a:xfrm>
            <a:off x="3998794" y="2819400"/>
            <a:ext cx="4459406" cy="2971800"/>
          </a:xfrm>
        </p:spPr>
        <p:txBody>
          <a:bodyPr>
            <a:normAutofit/>
          </a:bodyPr>
          <a:lstStyle/>
          <a:p>
            <a:pPr eaLnBrk="1" hangingPunct="1"/>
            <a:r>
              <a:rPr lang="zh-CN" altLang="en-US" b="1" dirty="0" smtClean="0"/>
              <a:t>符号主义学派的创始人之一</a:t>
            </a:r>
          </a:p>
          <a:p>
            <a:pPr eaLnBrk="1" hangingPunct="1"/>
            <a:r>
              <a:rPr lang="zh-CN" altLang="en-US" b="1" dirty="0" smtClean="0"/>
              <a:t>西蒙的学生与同事</a:t>
            </a:r>
          </a:p>
          <a:p>
            <a:pPr eaLnBrk="1" hangingPunct="1"/>
            <a:r>
              <a:rPr lang="en-US" altLang="zh-CN" b="1" dirty="0" smtClean="0"/>
              <a:t>1975</a:t>
            </a:r>
            <a:r>
              <a:rPr lang="zh-CN" altLang="en-US" b="1" dirty="0" smtClean="0"/>
              <a:t>年与西蒙同获图灵奖</a:t>
            </a:r>
          </a:p>
        </p:txBody>
      </p:sp>
      <p:pic>
        <p:nvPicPr>
          <p:cNvPr id="71685" name="Picture 9"/>
          <p:cNvPicPr>
            <a:picLocks noChangeAspect="1" noChangeArrowheads="1"/>
          </p:cNvPicPr>
          <p:nvPr/>
        </p:nvPicPr>
        <p:blipFill>
          <a:blip r:embed="rId2" cstate="print"/>
          <a:srcRect/>
          <a:stretch>
            <a:fillRect/>
          </a:stretch>
        </p:blipFill>
        <p:spPr bwMode="auto">
          <a:xfrm>
            <a:off x="533400" y="1371600"/>
            <a:ext cx="304800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04C8B168-2A1B-4FB6-9A95-0ACF0E4C817C}" type="slidenum">
              <a:rPr lang="en-US" altLang="zh-CN" smtClean="0"/>
              <a:pPr/>
              <a:t>72</a:t>
            </a:fld>
            <a:endParaRPr lang="en-US" altLang="zh-CN" smtClean="0"/>
          </a:p>
        </p:txBody>
      </p:sp>
      <p:sp>
        <p:nvSpPr>
          <p:cNvPr id="61442" name="Rectangle 2"/>
          <p:cNvSpPr>
            <a:spLocks noGrp="1" noChangeArrowheads="1"/>
          </p:cNvSpPr>
          <p:nvPr>
            <p:ph type="title"/>
          </p:nvPr>
        </p:nvSpPr>
        <p:spPr>
          <a:xfrm>
            <a:off x="3810000" y="914400"/>
            <a:ext cx="4800600" cy="1143000"/>
          </a:xfrm>
        </p:spPr>
        <p:txBody>
          <a:bodyPr/>
          <a:lstStyle/>
          <a:p>
            <a:pPr eaLnBrk="1" hangingPunct="1">
              <a:defRPr/>
            </a:pPr>
            <a:r>
              <a:rPr lang="zh-CN" altLang="en-US" smtClean="0"/>
              <a:t>查理德</a:t>
            </a:r>
            <a:r>
              <a:rPr lang="en-US" altLang="zh-CN" smtClean="0">
                <a:latin typeface="Times New Roman"/>
                <a:cs typeface="Times New Roman" pitchFamily="18" charset="0"/>
              </a:rPr>
              <a:t>•</a:t>
            </a:r>
            <a:r>
              <a:rPr lang="zh-CN" altLang="en-US" smtClean="0"/>
              <a:t>卡普</a:t>
            </a:r>
            <a:br>
              <a:rPr lang="zh-CN" altLang="en-US" smtClean="0"/>
            </a:br>
            <a:r>
              <a:rPr lang="zh-CN" altLang="en-US" smtClean="0"/>
              <a:t>（</a:t>
            </a:r>
            <a:r>
              <a:rPr lang="en-US" altLang="zh-CN" smtClean="0"/>
              <a:t>Richard M. Karp</a:t>
            </a:r>
            <a:r>
              <a:rPr lang="zh-CN" altLang="en-US" smtClean="0"/>
              <a:t>）</a:t>
            </a:r>
          </a:p>
        </p:txBody>
      </p:sp>
      <p:sp>
        <p:nvSpPr>
          <p:cNvPr id="72708" name="Rectangle 3"/>
          <p:cNvSpPr>
            <a:spLocks noGrp="1" noChangeArrowheads="1"/>
          </p:cNvSpPr>
          <p:nvPr>
            <p:ph type="body" idx="1"/>
          </p:nvPr>
        </p:nvSpPr>
        <p:spPr>
          <a:xfrm>
            <a:off x="4191000" y="2895600"/>
            <a:ext cx="4267200" cy="1981200"/>
          </a:xfrm>
        </p:spPr>
        <p:txBody>
          <a:bodyPr/>
          <a:lstStyle/>
          <a:p>
            <a:pPr eaLnBrk="1" hangingPunct="1">
              <a:buFont typeface="Wingdings" pitchFamily="2" charset="2"/>
              <a:buNone/>
            </a:pPr>
            <a:r>
              <a:rPr lang="en-US" altLang="zh-CN" dirty="0" smtClean="0"/>
              <a:t>	</a:t>
            </a:r>
            <a:r>
              <a:rPr lang="zh-CN" altLang="en-US" sz="2800" b="1" dirty="0" smtClean="0"/>
              <a:t>发明“分枝界限法”的三栖学者</a:t>
            </a:r>
          </a:p>
        </p:txBody>
      </p:sp>
      <p:sp>
        <p:nvSpPr>
          <p:cNvPr id="72709" name="Rectangle 5"/>
          <p:cNvSpPr>
            <a:spLocks noChangeArrowheads="1"/>
          </p:cNvSpPr>
          <p:nvPr/>
        </p:nvSpPr>
        <p:spPr bwMode="auto">
          <a:xfrm>
            <a:off x="3838575" y="2352675"/>
            <a:ext cx="9144000" cy="0"/>
          </a:xfrm>
          <a:prstGeom prst="rect">
            <a:avLst/>
          </a:prstGeom>
          <a:noFill/>
          <a:ln w="9525">
            <a:noFill/>
            <a:miter lim="800000"/>
            <a:headEnd/>
            <a:tailEnd/>
          </a:ln>
        </p:spPr>
        <p:txBody>
          <a:bodyPr>
            <a:spAutoFit/>
          </a:bodyPr>
          <a:lstStyle/>
          <a:p>
            <a:endParaRPr lang="zh-CN" altLang="en-US"/>
          </a:p>
        </p:txBody>
      </p:sp>
      <p:pic>
        <p:nvPicPr>
          <p:cNvPr id="72710" name="Picture 4" descr="karp"/>
          <p:cNvPicPr>
            <a:picLocks noChangeAspect="1" noChangeArrowheads="1"/>
          </p:cNvPicPr>
          <p:nvPr/>
        </p:nvPicPr>
        <p:blipFill>
          <a:blip r:embed="rId2" cstate="print"/>
          <a:srcRect/>
          <a:stretch>
            <a:fillRect/>
          </a:stretch>
        </p:blipFill>
        <p:spPr bwMode="auto">
          <a:xfrm>
            <a:off x="838200" y="914400"/>
            <a:ext cx="2544763"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CF618E94-1E94-443E-8BC7-993152A22458}" type="slidenum">
              <a:rPr lang="en-US" altLang="zh-CN" smtClean="0"/>
              <a:pPr/>
              <a:t>73</a:t>
            </a:fld>
            <a:endParaRPr lang="en-US" altLang="zh-CN" smtClean="0"/>
          </a:p>
        </p:txBody>
      </p:sp>
      <p:sp>
        <p:nvSpPr>
          <p:cNvPr id="62466" name="Rectangle 2"/>
          <p:cNvSpPr>
            <a:spLocks noGrp="1" noChangeArrowheads="1"/>
          </p:cNvSpPr>
          <p:nvPr>
            <p:ph type="title"/>
          </p:nvPr>
        </p:nvSpPr>
        <p:spPr>
          <a:xfrm>
            <a:off x="533400" y="609600"/>
            <a:ext cx="7924800" cy="1143000"/>
          </a:xfrm>
        </p:spPr>
        <p:txBody>
          <a:bodyPr/>
          <a:lstStyle/>
          <a:p>
            <a:pPr eaLnBrk="1" hangingPunct="1">
              <a:defRPr/>
            </a:pPr>
            <a:r>
              <a:rPr lang="zh-CN" altLang="en-US" dirty="0" smtClean="0"/>
              <a:t>查理德</a:t>
            </a:r>
            <a:r>
              <a:rPr lang="en-US" altLang="zh-CN" dirty="0" smtClean="0">
                <a:latin typeface="Times New Roman"/>
                <a:cs typeface="Times New Roman" pitchFamily="18" charset="0"/>
              </a:rPr>
              <a:t>•</a:t>
            </a:r>
            <a:r>
              <a:rPr lang="zh-CN" altLang="en-US" dirty="0" smtClean="0"/>
              <a:t>卡普（</a:t>
            </a:r>
            <a:r>
              <a:rPr lang="en-US" altLang="zh-CN" dirty="0" smtClean="0"/>
              <a:t>Richard M. Karp</a:t>
            </a:r>
            <a:r>
              <a:rPr lang="zh-CN" altLang="en-US" dirty="0" smtClean="0"/>
              <a:t>）</a:t>
            </a:r>
          </a:p>
        </p:txBody>
      </p:sp>
      <p:sp>
        <p:nvSpPr>
          <p:cNvPr id="62467" name="Rectangle 3"/>
          <p:cNvSpPr>
            <a:spLocks noGrp="1" noChangeArrowheads="1"/>
          </p:cNvSpPr>
          <p:nvPr>
            <p:ph type="body" idx="1"/>
          </p:nvPr>
        </p:nvSpPr>
        <p:spPr>
          <a:xfrm>
            <a:off x="982639" y="1993711"/>
            <a:ext cx="7772400" cy="4572000"/>
          </a:xfrm>
        </p:spPr>
        <p:txBody>
          <a:bodyPr>
            <a:normAutofit/>
          </a:bodyPr>
          <a:lstStyle/>
          <a:p>
            <a:pPr eaLnBrk="1" hangingPunct="1"/>
            <a:r>
              <a:rPr lang="en-US" altLang="zh-CN" sz="3200" b="1" dirty="0" smtClean="0"/>
              <a:t>1935</a:t>
            </a:r>
            <a:r>
              <a:rPr lang="zh-CN" altLang="en-US" sz="3200" b="1" dirty="0" smtClean="0"/>
              <a:t>年出生于美国波士顿</a:t>
            </a:r>
          </a:p>
          <a:p>
            <a:pPr eaLnBrk="1" hangingPunct="1"/>
            <a:r>
              <a:rPr lang="zh-CN" altLang="en-US" sz="3200" b="1" dirty="0" smtClean="0"/>
              <a:t>是加州大学伯克利分校三个系的教授：</a:t>
            </a:r>
          </a:p>
          <a:p>
            <a:pPr lvl="1" eaLnBrk="1" hangingPunct="1"/>
            <a:r>
              <a:rPr lang="zh-CN" altLang="en-US" sz="2800" b="1" dirty="0" smtClean="0"/>
              <a:t>电气工程和计算机系</a:t>
            </a:r>
          </a:p>
          <a:p>
            <a:pPr lvl="1" eaLnBrk="1" hangingPunct="1"/>
            <a:r>
              <a:rPr lang="zh-CN" altLang="en-US" sz="2800" b="1" dirty="0" smtClean="0"/>
              <a:t>数学系</a:t>
            </a:r>
          </a:p>
          <a:p>
            <a:pPr lvl="1" eaLnBrk="1" hangingPunct="1"/>
            <a:r>
              <a:rPr lang="zh-CN" altLang="en-US" sz="2800" b="1" dirty="0" smtClean="0"/>
              <a:t>工业工程和运筹学系</a:t>
            </a:r>
          </a:p>
          <a:p>
            <a:pPr eaLnBrk="1" hangingPunct="1"/>
            <a:r>
              <a:rPr lang="en-US" altLang="zh-CN" sz="3200" b="1" dirty="0" smtClean="0"/>
              <a:t>60</a:t>
            </a:r>
            <a:r>
              <a:rPr lang="zh-CN" altLang="en-US" sz="3200" b="1" dirty="0" smtClean="0"/>
              <a:t>年代提出“分枝界限法”，成功求解含有</a:t>
            </a:r>
            <a:r>
              <a:rPr lang="en-US" altLang="zh-CN" sz="3200" b="1" dirty="0" smtClean="0"/>
              <a:t>65</a:t>
            </a:r>
            <a:r>
              <a:rPr lang="zh-CN" altLang="en-US" sz="3200" b="1" dirty="0" smtClean="0"/>
              <a:t>个城市的旅行商问题，创当时的记录</a:t>
            </a:r>
          </a:p>
          <a:p>
            <a:pPr eaLnBrk="1" hangingPunct="1"/>
            <a:r>
              <a:rPr lang="en-US" altLang="zh-CN" sz="3200" b="1" dirty="0" smtClean="0"/>
              <a:t>1985</a:t>
            </a:r>
            <a:r>
              <a:rPr lang="zh-CN" altLang="en-US" sz="3200" b="1" dirty="0" smtClean="0"/>
              <a:t>年获得图灵奖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 calcmode="lin" valueType="num">
                                      <p:cBhvr additive="base">
                                        <p:cTn id="17"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24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 calcmode="lin" valueType="num">
                                      <p:cBhvr additive="base">
                                        <p:cTn id="21"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246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67">
                                            <p:txEl>
                                              <p:pRg st="5" end="5"/>
                                            </p:txEl>
                                          </p:spTgt>
                                        </p:tgtEl>
                                        <p:attrNameLst>
                                          <p:attrName>style.visibility</p:attrName>
                                        </p:attrNameLst>
                                      </p:cBhvr>
                                      <p:to>
                                        <p:strVal val="visible"/>
                                      </p:to>
                                    </p:set>
                                    <p:anim calcmode="lin" valueType="num">
                                      <p:cBhvr additive="base">
                                        <p:cTn id="31" dur="500" fill="hold"/>
                                        <p:tgtEl>
                                          <p:spTgt spid="624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2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 calcmode="lin" valueType="num">
                                      <p:cBhvr additive="base">
                                        <p:cTn id="37" dur="500" fill="hold"/>
                                        <p:tgtEl>
                                          <p:spTgt spid="624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24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FF56B8BF-05BE-45A6-BE3C-BC67D10B66E5}" type="slidenum">
              <a:rPr lang="en-US" altLang="zh-CN" smtClean="0"/>
              <a:pPr/>
              <a:t>74</a:t>
            </a:fld>
            <a:endParaRPr lang="en-US" altLang="zh-CN" smtClean="0"/>
          </a:p>
        </p:txBody>
      </p:sp>
      <p:sp>
        <p:nvSpPr>
          <p:cNvPr id="63490" name="Rectangle 2"/>
          <p:cNvSpPr>
            <a:spLocks noGrp="1" noChangeArrowheads="1"/>
          </p:cNvSpPr>
          <p:nvPr>
            <p:ph type="title"/>
          </p:nvPr>
        </p:nvSpPr>
        <p:spPr>
          <a:xfrm>
            <a:off x="533400" y="609600"/>
            <a:ext cx="7924800" cy="1676400"/>
          </a:xfrm>
        </p:spPr>
        <p:txBody>
          <a:bodyPr/>
          <a:lstStyle/>
          <a:p>
            <a:pPr eaLnBrk="1" hangingPunct="1">
              <a:defRPr/>
            </a:pPr>
            <a:r>
              <a:rPr lang="zh-CN" altLang="en-US" smtClean="0"/>
              <a:t>爱德华</a:t>
            </a:r>
            <a:r>
              <a:rPr lang="en-US" altLang="zh-CN" smtClean="0">
                <a:latin typeface="Times New Roman"/>
                <a:cs typeface="Times New Roman" pitchFamily="18" charset="0"/>
              </a:rPr>
              <a:t>•</a:t>
            </a:r>
            <a:r>
              <a:rPr lang="zh-CN" altLang="en-US" smtClean="0"/>
              <a:t>费根鲍姆</a:t>
            </a:r>
            <a:br>
              <a:rPr lang="zh-CN" altLang="en-US" smtClean="0"/>
            </a:br>
            <a:r>
              <a:rPr lang="zh-CN" altLang="en-US" smtClean="0"/>
              <a:t>（</a:t>
            </a:r>
            <a:r>
              <a:rPr lang="en-US" altLang="zh-CN" smtClean="0"/>
              <a:t>Edward A. Feigenbaum</a:t>
            </a:r>
            <a:r>
              <a:rPr lang="zh-CN" altLang="en-US" smtClean="0"/>
              <a:t>）</a:t>
            </a:r>
          </a:p>
        </p:txBody>
      </p:sp>
      <p:sp>
        <p:nvSpPr>
          <p:cNvPr id="74756" name="Rectangle 3"/>
          <p:cNvSpPr>
            <a:spLocks noGrp="1" noChangeArrowheads="1"/>
          </p:cNvSpPr>
          <p:nvPr>
            <p:ph type="body" idx="1"/>
          </p:nvPr>
        </p:nvSpPr>
        <p:spPr>
          <a:xfrm>
            <a:off x="304800" y="3276600"/>
            <a:ext cx="3810000" cy="2209800"/>
          </a:xfrm>
        </p:spPr>
        <p:txBody>
          <a:bodyPr>
            <a:normAutofit/>
          </a:bodyPr>
          <a:lstStyle/>
          <a:p>
            <a:pPr eaLnBrk="1" hangingPunct="1">
              <a:buFont typeface="Wingdings" pitchFamily="2" charset="2"/>
              <a:buNone/>
            </a:pPr>
            <a:r>
              <a:rPr lang="en-US" altLang="zh-CN" sz="2800" b="1" dirty="0" smtClean="0"/>
              <a:t>	</a:t>
            </a:r>
            <a:r>
              <a:rPr lang="zh-CN" altLang="en-US" sz="2800" b="1" dirty="0" smtClean="0"/>
              <a:t>知识工程的提出者</a:t>
            </a:r>
          </a:p>
          <a:p>
            <a:pPr eaLnBrk="1" hangingPunct="1">
              <a:buFont typeface="Wingdings" pitchFamily="2" charset="2"/>
              <a:buNone/>
            </a:pPr>
            <a:r>
              <a:rPr lang="zh-CN" altLang="en-US" sz="2800" b="1" dirty="0" smtClean="0"/>
              <a:t>	大型人工智能系统的开拓者</a:t>
            </a:r>
          </a:p>
        </p:txBody>
      </p:sp>
      <p:sp>
        <p:nvSpPr>
          <p:cNvPr id="74757" name="Rectangle 6">
            <a:hlinkClick r:id="rId2"/>
          </p:cNvPr>
          <p:cNvSpPr>
            <a:spLocks noChangeArrowheads="1"/>
          </p:cNvSpPr>
          <p:nvPr/>
        </p:nvSpPr>
        <p:spPr bwMode="auto">
          <a:xfrm>
            <a:off x="4148138" y="2952750"/>
            <a:ext cx="9144000" cy="0"/>
          </a:xfrm>
          <a:prstGeom prst="rect">
            <a:avLst/>
          </a:prstGeom>
          <a:noFill/>
          <a:ln w="9525">
            <a:noFill/>
            <a:miter lim="800000"/>
            <a:headEnd/>
            <a:tailEnd/>
          </a:ln>
        </p:spPr>
        <p:txBody>
          <a:bodyPr>
            <a:spAutoFit/>
          </a:bodyPr>
          <a:lstStyle/>
          <a:p>
            <a:endParaRPr lang="zh-CN" altLang="en-US"/>
          </a:p>
        </p:txBody>
      </p:sp>
      <p:sp>
        <p:nvSpPr>
          <p:cNvPr id="74758" name="Rectangle 9"/>
          <p:cNvSpPr>
            <a:spLocks noChangeArrowheads="1"/>
          </p:cNvSpPr>
          <p:nvPr/>
        </p:nvSpPr>
        <p:spPr bwMode="auto">
          <a:xfrm>
            <a:off x="4148138" y="2952750"/>
            <a:ext cx="9144000" cy="0"/>
          </a:xfrm>
          <a:prstGeom prst="rect">
            <a:avLst/>
          </a:prstGeom>
          <a:noFill/>
          <a:ln w="9525">
            <a:noFill/>
            <a:miter lim="800000"/>
            <a:headEnd/>
            <a:tailEnd/>
          </a:ln>
        </p:spPr>
        <p:txBody>
          <a:bodyPr>
            <a:spAutoFit/>
          </a:bodyPr>
          <a:lstStyle/>
          <a:p>
            <a:endParaRPr lang="zh-CN" altLang="en-US"/>
          </a:p>
        </p:txBody>
      </p:sp>
      <p:sp>
        <p:nvSpPr>
          <p:cNvPr id="74759" name="Rectangle 11"/>
          <p:cNvSpPr>
            <a:spLocks noChangeArrowheads="1"/>
          </p:cNvSpPr>
          <p:nvPr/>
        </p:nvSpPr>
        <p:spPr bwMode="auto">
          <a:xfrm>
            <a:off x="4148138" y="2952750"/>
            <a:ext cx="9144000" cy="0"/>
          </a:xfrm>
          <a:prstGeom prst="rect">
            <a:avLst/>
          </a:prstGeom>
          <a:noFill/>
          <a:ln w="9525">
            <a:noFill/>
            <a:miter lim="800000"/>
            <a:headEnd/>
            <a:tailEnd/>
          </a:ln>
        </p:spPr>
        <p:txBody>
          <a:bodyPr>
            <a:spAutoFit/>
          </a:bodyPr>
          <a:lstStyle/>
          <a:p>
            <a:endParaRPr lang="zh-CN" altLang="en-US"/>
          </a:p>
        </p:txBody>
      </p:sp>
      <p:pic>
        <p:nvPicPr>
          <p:cNvPr id="74760" name="Picture 9" descr="F:\人工智能导论\2015本科\费根鲍姆.jpg"/>
          <p:cNvPicPr>
            <a:picLocks noChangeAspect="1" noChangeArrowheads="1"/>
          </p:cNvPicPr>
          <p:nvPr/>
        </p:nvPicPr>
        <p:blipFill>
          <a:blip r:embed="rId3" cstate="print"/>
          <a:srcRect/>
          <a:stretch>
            <a:fillRect/>
          </a:stretch>
        </p:blipFill>
        <p:spPr bwMode="auto">
          <a:xfrm>
            <a:off x="4932363" y="2349500"/>
            <a:ext cx="3541712" cy="4310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p:spPr>
        <p:txBody>
          <a:bodyPr/>
          <a:lstStyle/>
          <a:p>
            <a:fld id="{A64A1C57-83B5-4678-B381-1B849B1F80B9}" type="slidenum">
              <a:rPr lang="en-US" altLang="zh-CN" smtClean="0"/>
              <a:pPr/>
              <a:t>75</a:t>
            </a:fld>
            <a:endParaRPr lang="en-US" altLang="zh-CN" smtClean="0"/>
          </a:p>
        </p:txBody>
      </p:sp>
      <p:sp>
        <p:nvSpPr>
          <p:cNvPr id="64514"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爱德华</a:t>
            </a:r>
            <a:r>
              <a:rPr lang="en-US" altLang="zh-CN" smtClean="0">
                <a:latin typeface="Times New Roman"/>
                <a:cs typeface="Times New Roman" pitchFamily="18" charset="0"/>
              </a:rPr>
              <a:t>•</a:t>
            </a:r>
            <a:r>
              <a:rPr lang="zh-CN" altLang="en-US" smtClean="0"/>
              <a:t>费根鲍姆</a:t>
            </a:r>
            <a:br>
              <a:rPr lang="zh-CN" altLang="en-US" smtClean="0"/>
            </a:br>
            <a:r>
              <a:rPr lang="zh-CN" altLang="en-US" smtClean="0"/>
              <a:t>（</a:t>
            </a:r>
            <a:r>
              <a:rPr lang="en-US" altLang="zh-CN" smtClean="0"/>
              <a:t>Edward A. Feigenbaum</a:t>
            </a:r>
            <a:r>
              <a:rPr lang="zh-CN" altLang="en-US" smtClean="0"/>
              <a:t>）</a:t>
            </a:r>
          </a:p>
        </p:txBody>
      </p:sp>
      <p:sp>
        <p:nvSpPr>
          <p:cNvPr id="64515" name="Rectangle 3"/>
          <p:cNvSpPr>
            <a:spLocks noGrp="1" noChangeArrowheads="1"/>
          </p:cNvSpPr>
          <p:nvPr>
            <p:ph type="body" idx="1"/>
          </p:nvPr>
        </p:nvSpPr>
        <p:spPr>
          <a:xfrm>
            <a:off x="609600" y="1981200"/>
            <a:ext cx="7772400" cy="3886200"/>
          </a:xfrm>
        </p:spPr>
        <p:txBody>
          <a:bodyPr>
            <a:normAutofit/>
          </a:bodyPr>
          <a:lstStyle/>
          <a:p>
            <a:pPr eaLnBrk="1" hangingPunct="1"/>
            <a:r>
              <a:rPr lang="en-US" altLang="zh-CN" sz="2800" b="1" dirty="0" smtClean="0"/>
              <a:t>1936</a:t>
            </a:r>
            <a:r>
              <a:rPr lang="zh-CN" altLang="en-US" sz="2800" b="1" dirty="0" smtClean="0"/>
              <a:t>年出生于美国的新泽西州</a:t>
            </a:r>
          </a:p>
          <a:p>
            <a:pPr eaLnBrk="1" hangingPunct="1"/>
            <a:r>
              <a:rPr lang="zh-CN" altLang="en-US" sz="2800" b="1" dirty="0" smtClean="0"/>
              <a:t>通过实验和研究，证明了实现智能行为的主要手段是知识</a:t>
            </a:r>
          </a:p>
          <a:p>
            <a:pPr eaLnBrk="1" hangingPunct="1"/>
            <a:r>
              <a:rPr lang="en-US" altLang="zh-CN" sz="2800" b="1" dirty="0" smtClean="0"/>
              <a:t>1977</a:t>
            </a:r>
            <a:r>
              <a:rPr lang="zh-CN" altLang="en-US" sz="2800" b="1" dirty="0" smtClean="0"/>
              <a:t>年提出知识工程，使人工智能从理论转向应用</a:t>
            </a:r>
          </a:p>
          <a:p>
            <a:pPr eaLnBrk="1" hangingPunct="1"/>
            <a:r>
              <a:rPr lang="zh-CN" altLang="en-US" sz="2800" b="1" dirty="0" smtClean="0"/>
              <a:t>名言：知识蕴藏着力量</a:t>
            </a:r>
          </a:p>
          <a:p>
            <a:pPr eaLnBrk="1" hangingPunct="1"/>
            <a:r>
              <a:rPr lang="en-US" altLang="zh-CN" sz="2800" b="1" dirty="0" smtClean="0"/>
              <a:t>1994</a:t>
            </a:r>
            <a:r>
              <a:rPr lang="zh-CN" altLang="en-US" sz="2800" b="1" dirty="0" smtClean="0"/>
              <a:t>年和劳伊</a:t>
            </a:r>
            <a:r>
              <a:rPr lang="en-US" altLang="zh-CN" sz="2800" b="1" dirty="0" smtClean="0">
                <a:cs typeface="Times New Roman" pitchFamily="18" charset="0"/>
              </a:rPr>
              <a:t>•</a:t>
            </a:r>
            <a:r>
              <a:rPr lang="zh-CN" altLang="en-US" sz="2800" b="1" dirty="0" smtClean="0"/>
              <a:t>雷迪共同获得图灵奖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21C83139-82D3-4E88-8012-B68DF9D88BC3}" type="slidenum">
              <a:rPr lang="en-US" altLang="zh-CN" smtClean="0"/>
              <a:pPr/>
              <a:t>76</a:t>
            </a:fld>
            <a:endParaRPr lang="en-US" altLang="zh-CN" smtClean="0"/>
          </a:p>
        </p:txBody>
      </p:sp>
      <p:sp>
        <p:nvSpPr>
          <p:cNvPr id="65538" name="Rectangle 2"/>
          <p:cNvSpPr>
            <a:spLocks noGrp="1" noChangeArrowheads="1"/>
          </p:cNvSpPr>
          <p:nvPr>
            <p:ph type="title"/>
          </p:nvPr>
        </p:nvSpPr>
        <p:spPr>
          <a:xfrm>
            <a:off x="609600" y="228600"/>
            <a:ext cx="7772400" cy="76200"/>
          </a:xfrm>
        </p:spPr>
        <p:txBody>
          <a:bodyPr>
            <a:normAutofit fontScale="90000"/>
          </a:bodyPr>
          <a:lstStyle/>
          <a:p>
            <a:pPr eaLnBrk="1" hangingPunct="1">
              <a:defRPr/>
            </a:pPr>
            <a:endParaRPr lang="zh-CN" altLang="zh-CN" smtClean="0"/>
          </a:p>
        </p:txBody>
      </p:sp>
      <p:sp>
        <p:nvSpPr>
          <p:cNvPr id="65539" name="Rectangle 3"/>
          <p:cNvSpPr>
            <a:spLocks noGrp="1" noChangeArrowheads="1"/>
          </p:cNvSpPr>
          <p:nvPr>
            <p:ph type="body" idx="1"/>
          </p:nvPr>
        </p:nvSpPr>
        <p:spPr>
          <a:xfrm>
            <a:off x="644857" y="1132764"/>
            <a:ext cx="7772400" cy="5181600"/>
          </a:xfrm>
        </p:spPr>
        <p:txBody>
          <a:bodyPr>
            <a:normAutofit/>
          </a:bodyPr>
          <a:lstStyle/>
          <a:p>
            <a:pPr eaLnBrk="1" hangingPunct="1"/>
            <a:r>
              <a:rPr lang="en-US" altLang="zh-CN" sz="2800" b="1" dirty="0" smtClean="0"/>
              <a:t>1963</a:t>
            </a:r>
            <a:r>
              <a:rPr lang="zh-CN" altLang="en-US" sz="2800" b="1" dirty="0" smtClean="0"/>
              <a:t>年主编了</a:t>
            </a:r>
            <a:r>
              <a:rPr lang="en-US" altLang="zh-CN" sz="2800" b="1" dirty="0" smtClean="0"/>
              <a:t>《</a:t>
            </a:r>
            <a:r>
              <a:rPr lang="zh-CN" altLang="en-US" sz="2800" b="1" dirty="0" smtClean="0"/>
              <a:t>计算机与思想</a:t>
            </a:r>
            <a:r>
              <a:rPr lang="en-US" altLang="zh-CN" sz="2800" b="1" dirty="0" smtClean="0"/>
              <a:t>》</a:t>
            </a:r>
            <a:r>
              <a:rPr lang="zh-CN" altLang="en-US" sz="2800" b="1" dirty="0" smtClean="0"/>
              <a:t>一书，被认为是世界上第一本有关人工智能的经典性专著</a:t>
            </a:r>
          </a:p>
          <a:p>
            <a:pPr eaLnBrk="1" hangingPunct="1"/>
            <a:r>
              <a:rPr lang="en-US" altLang="zh-CN" sz="2800" b="1" dirty="0" smtClean="0"/>
              <a:t>1965</a:t>
            </a:r>
            <a:r>
              <a:rPr lang="zh-CN" altLang="en-US" sz="2800" b="1" dirty="0" smtClean="0"/>
              <a:t>年开发出世界上第一个专家系统</a:t>
            </a:r>
          </a:p>
          <a:p>
            <a:pPr eaLnBrk="1" hangingPunct="1"/>
            <a:r>
              <a:rPr lang="zh-CN" altLang="en-US" sz="2800" b="1" dirty="0" smtClean="0"/>
              <a:t>开发出著名的专家系统</a:t>
            </a:r>
            <a:r>
              <a:rPr lang="en-US" altLang="zh-CN" sz="2800" b="1" dirty="0" smtClean="0"/>
              <a:t>MYCIN</a:t>
            </a:r>
          </a:p>
          <a:p>
            <a:pPr eaLnBrk="1" hangingPunct="1"/>
            <a:r>
              <a:rPr lang="en-US" altLang="zh-CN" sz="2800" b="1" dirty="0" smtClean="0"/>
              <a:t>80</a:t>
            </a:r>
            <a:r>
              <a:rPr lang="zh-CN" altLang="en-US" sz="2800" b="1" dirty="0" smtClean="0"/>
              <a:t>年代合著了四卷本的</a:t>
            </a:r>
            <a:r>
              <a:rPr lang="en-US" altLang="zh-CN" sz="2800" b="1" dirty="0" smtClean="0"/>
              <a:t>《</a:t>
            </a:r>
            <a:r>
              <a:rPr lang="zh-CN" altLang="en-US" sz="2800" b="1" dirty="0" smtClean="0"/>
              <a:t>人工智能手册</a:t>
            </a:r>
            <a:r>
              <a:rPr lang="en-US" altLang="zh-CN" sz="2800" b="1" dirty="0" smtClean="0"/>
              <a:t>》</a:t>
            </a:r>
          </a:p>
          <a:p>
            <a:pPr eaLnBrk="1" hangingPunct="1"/>
            <a:r>
              <a:rPr lang="zh-CN" altLang="en-US" sz="2800" b="1" dirty="0" smtClean="0"/>
              <a:t>开设</a:t>
            </a:r>
            <a:r>
              <a:rPr lang="en-US" altLang="zh-CN" sz="2800" b="1" dirty="0" err="1" smtClean="0"/>
              <a:t>Teknowledge</a:t>
            </a:r>
            <a:r>
              <a:rPr lang="zh-CN" altLang="en-US" sz="2800" b="1" dirty="0" smtClean="0"/>
              <a:t>和</a:t>
            </a:r>
            <a:r>
              <a:rPr lang="en-US" altLang="zh-CN" sz="2800" b="1" dirty="0" err="1" smtClean="0"/>
              <a:t>IntelliGenetics</a:t>
            </a:r>
            <a:r>
              <a:rPr lang="zh-CN" altLang="en-US" sz="2800" b="1" dirty="0" smtClean="0"/>
              <a:t>两个公司，是世界上第一家以开发和将专家系统商品化的公司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5F493D9A-3292-4CEB-AE57-5AEB2F3C0DFA}" type="slidenum">
              <a:rPr lang="en-US" altLang="zh-CN" smtClean="0"/>
              <a:pPr/>
              <a:t>77</a:t>
            </a:fld>
            <a:endParaRPr lang="en-US" altLang="zh-CN" smtClean="0"/>
          </a:p>
        </p:txBody>
      </p:sp>
      <p:sp>
        <p:nvSpPr>
          <p:cNvPr id="66562" name="Rectangle 2"/>
          <p:cNvSpPr>
            <a:spLocks noGrp="1" noChangeArrowheads="1"/>
          </p:cNvSpPr>
          <p:nvPr>
            <p:ph type="title"/>
          </p:nvPr>
        </p:nvSpPr>
        <p:spPr>
          <a:xfrm>
            <a:off x="3962400" y="1219200"/>
            <a:ext cx="4572000" cy="1143000"/>
          </a:xfrm>
        </p:spPr>
        <p:txBody>
          <a:bodyPr/>
          <a:lstStyle/>
          <a:p>
            <a:pPr eaLnBrk="1" hangingPunct="1">
              <a:defRPr/>
            </a:pPr>
            <a:r>
              <a:rPr lang="zh-CN" altLang="en-US" smtClean="0"/>
              <a:t>劳伊</a:t>
            </a:r>
            <a:r>
              <a:rPr lang="en-US" altLang="zh-CN" smtClean="0">
                <a:latin typeface="Times New Roman"/>
                <a:cs typeface="Times New Roman" pitchFamily="18" charset="0"/>
              </a:rPr>
              <a:t>•</a:t>
            </a:r>
            <a:r>
              <a:rPr lang="zh-CN" altLang="en-US" smtClean="0"/>
              <a:t>雷迪</a:t>
            </a:r>
            <a:br>
              <a:rPr lang="zh-CN" altLang="en-US" smtClean="0"/>
            </a:br>
            <a:r>
              <a:rPr lang="zh-CN" altLang="en-US" smtClean="0"/>
              <a:t>（</a:t>
            </a:r>
            <a:r>
              <a:rPr lang="en-US" altLang="zh-CN" smtClean="0"/>
              <a:t>Raj Reddy</a:t>
            </a:r>
            <a:r>
              <a:rPr lang="zh-CN" altLang="en-US" smtClean="0"/>
              <a:t>）</a:t>
            </a:r>
          </a:p>
        </p:txBody>
      </p:sp>
      <p:sp>
        <p:nvSpPr>
          <p:cNvPr id="77828" name="Rectangle 3"/>
          <p:cNvSpPr>
            <a:spLocks noGrp="1" noChangeArrowheads="1"/>
          </p:cNvSpPr>
          <p:nvPr>
            <p:ph type="body" idx="1"/>
          </p:nvPr>
        </p:nvSpPr>
        <p:spPr>
          <a:xfrm>
            <a:off x="4572000" y="3048000"/>
            <a:ext cx="3886200" cy="2133600"/>
          </a:xfrm>
        </p:spPr>
        <p:txBody>
          <a:bodyPr>
            <a:normAutofit/>
          </a:bodyPr>
          <a:lstStyle/>
          <a:p>
            <a:pPr eaLnBrk="1" hangingPunct="1">
              <a:buFont typeface="Wingdings" pitchFamily="2" charset="2"/>
              <a:buNone/>
            </a:pPr>
            <a:r>
              <a:rPr lang="en-US" altLang="zh-CN" sz="2800" b="1" dirty="0" smtClean="0"/>
              <a:t>	</a:t>
            </a:r>
            <a:r>
              <a:rPr lang="zh-CN" altLang="en-US" sz="2800" b="1" dirty="0" smtClean="0"/>
              <a:t>大型人工智能系统的开拓者</a:t>
            </a:r>
          </a:p>
        </p:txBody>
      </p:sp>
      <p:pic>
        <p:nvPicPr>
          <p:cNvPr id="77829" name="Picture 6"/>
          <p:cNvPicPr>
            <a:picLocks noChangeAspect="1" noChangeArrowheads="1"/>
          </p:cNvPicPr>
          <p:nvPr/>
        </p:nvPicPr>
        <p:blipFill>
          <a:blip r:embed="rId2" cstate="print"/>
          <a:srcRect/>
          <a:stretch>
            <a:fillRect/>
          </a:stretch>
        </p:blipFill>
        <p:spPr bwMode="auto">
          <a:xfrm>
            <a:off x="685800" y="1371600"/>
            <a:ext cx="3059113"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AC3D498A-1C5B-4D70-95CF-0D18858C9AAA}" type="slidenum">
              <a:rPr lang="en-US" altLang="zh-CN" smtClean="0"/>
              <a:pPr/>
              <a:t>78</a:t>
            </a:fld>
            <a:endParaRPr lang="en-US" altLang="zh-CN" smtClean="0"/>
          </a:p>
        </p:txBody>
      </p:sp>
      <p:sp>
        <p:nvSpPr>
          <p:cNvPr id="67586" name="Rectangle 2"/>
          <p:cNvSpPr>
            <a:spLocks noGrp="1" noChangeArrowheads="1"/>
          </p:cNvSpPr>
          <p:nvPr>
            <p:ph type="title"/>
          </p:nvPr>
        </p:nvSpPr>
        <p:spPr>
          <a:xfrm>
            <a:off x="685800" y="609600"/>
            <a:ext cx="7772400" cy="762000"/>
          </a:xfrm>
        </p:spPr>
        <p:txBody>
          <a:bodyPr/>
          <a:lstStyle/>
          <a:p>
            <a:pPr eaLnBrk="1" hangingPunct="1">
              <a:defRPr/>
            </a:pPr>
            <a:r>
              <a:rPr lang="zh-CN" altLang="en-US" smtClean="0"/>
              <a:t>劳伊</a:t>
            </a:r>
            <a:r>
              <a:rPr lang="en-US" altLang="zh-CN" smtClean="0">
                <a:latin typeface="Times New Roman"/>
                <a:cs typeface="Times New Roman" pitchFamily="18" charset="0"/>
              </a:rPr>
              <a:t>•</a:t>
            </a:r>
            <a:r>
              <a:rPr lang="zh-CN" altLang="en-US" smtClean="0"/>
              <a:t>雷迪（</a:t>
            </a:r>
            <a:r>
              <a:rPr lang="en-US" altLang="zh-CN" smtClean="0"/>
              <a:t>Raj Reddy</a:t>
            </a:r>
            <a:r>
              <a:rPr lang="zh-CN" altLang="en-US" smtClean="0"/>
              <a:t>）</a:t>
            </a:r>
          </a:p>
        </p:txBody>
      </p:sp>
      <p:sp>
        <p:nvSpPr>
          <p:cNvPr id="67587" name="Rectangle 3"/>
          <p:cNvSpPr>
            <a:spLocks noGrp="1" noChangeArrowheads="1"/>
          </p:cNvSpPr>
          <p:nvPr>
            <p:ph type="body" idx="1"/>
          </p:nvPr>
        </p:nvSpPr>
        <p:spPr>
          <a:xfrm>
            <a:off x="685800" y="1524000"/>
            <a:ext cx="7772400" cy="4572000"/>
          </a:xfrm>
        </p:spPr>
        <p:txBody>
          <a:bodyPr>
            <a:normAutofit/>
          </a:bodyPr>
          <a:lstStyle/>
          <a:p>
            <a:pPr eaLnBrk="1" hangingPunct="1"/>
            <a:r>
              <a:rPr lang="en-US" altLang="zh-CN" sz="2800" b="1" dirty="0" smtClean="0"/>
              <a:t>37</a:t>
            </a:r>
            <a:r>
              <a:rPr lang="zh-CN" altLang="en-US" sz="2800" b="1" dirty="0" smtClean="0"/>
              <a:t>年出生于印度，</a:t>
            </a:r>
            <a:r>
              <a:rPr lang="en-US" altLang="zh-CN" sz="2800" b="1" dirty="0" smtClean="0"/>
              <a:t>66</a:t>
            </a:r>
            <a:r>
              <a:rPr lang="zh-CN" altLang="en-US" sz="2800" b="1" dirty="0" smtClean="0"/>
              <a:t>年在美国获得博士</a:t>
            </a:r>
          </a:p>
          <a:p>
            <a:pPr eaLnBrk="1" hangingPunct="1"/>
            <a:r>
              <a:rPr lang="en-US" altLang="zh-CN" sz="2800" b="1" dirty="0" smtClean="0"/>
              <a:t>1994</a:t>
            </a:r>
            <a:r>
              <a:rPr lang="zh-CN" altLang="en-US" sz="2800" b="1" dirty="0" smtClean="0"/>
              <a:t>年与费根鲍姆共同获得图灵奖</a:t>
            </a:r>
          </a:p>
          <a:p>
            <a:pPr eaLnBrk="1" hangingPunct="1"/>
            <a:r>
              <a:rPr lang="zh-CN" altLang="en-US" sz="2800" b="1" dirty="0" smtClean="0"/>
              <a:t>主持过一系列大型</a:t>
            </a:r>
            <a:r>
              <a:rPr lang="en-US" altLang="zh-CN" sz="2800" b="1" dirty="0" smtClean="0"/>
              <a:t>AI</a:t>
            </a:r>
            <a:r>
              <a:rPr lang="zh-CN" altLang="en-US" sz="2800" b="1" dirty="0" smtClean="0"/>
              <a:t>系统的开发</a:t>
            </a:r>
          </a:p>
          <a:p>
            <a:pPr lvl="1" eaLnBrk="1" hangingPunct="1"/>
            <a:r>
              <a:rPr lang="en-US" altLang="zh-CN" sz="2800" b="1" dirty="0" err="1" smtClean="0"/>
              <a:t>Navlab</a:t>
            </a:r>
            <a:r>
              <a:rPr lang="en-US" altLang="zh-CN" sz="2800" b="1" dirty="0" smtClean="0"/>
              <a:t> </a:t>
            </a:r>
            <a:r>
              <a:rPr lang="zh-CN" altLang="en-US" sz="2800" b="1" dirty="0" smtClean="0"/>
              <a:t>能在道路行驶的自动车辆项目</a:t>
            </a:r>
          </a:p>
          <a:p>
            <a:pPr lvl="1" eaLnBrk="1" hangingPunct="1"/>
            <a:r>
              <a:rPr lang="en-US" altLang="zh-CN" sz="2800" b="1" dirty="0" smtClean="0"/>
              <a:t>LISTEN </a:t>
            </a:r>
            <a:r>
              <a:rPr lang="zh-CN" altLang="en-US" sz="2800" b="1" dirty="0" smtClean="0"/>
              <a:t>用于扫盲的语音识别系统</a:t>
            </a:r>
          </a:p>
          <a:p>
            <a:pPr lvl="1" eaLnBrk="1" hangingPunct="1"/>
            <a:r>
              <a:rPr lang="zh-CN" altLang="en-US" sz="2800" b="1" dirty="0" smtClean="0"/>
              <a:t>以诗人但丁命名的火山探测机器人项目</a:t>
            </a:r>
          </a:p>
          <a:p>
            <a:pPr lvl="1" eaLnBrk="1" hangingPunct="1"/>
            <a:r>
              <a:rPr lang="zh-CN" altLang="en-US" sz="2800" b="1" dirty="0" smtClean="0"/>
              <a:t>自动机工厂项目，提出“白领机器人学”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7587">
                                            <p:txEl>
                                              <p:pRg st="3" end="3"/>
                                            </p:txEl>
                                          </p:spTgt>
                                        </p:tgtEl>
                                        <p:attrNameLst>
                                          <p:attrName>style.visibility</p:attrName>
                                        </p:attrNameLst>
                                      </p:cBhvr>
                                      <p:to>
                                        <p:strVal val="visible"/>
                                      </p:to>
                                    </p:set>
                                    <p:anim calcmode="lin" valueType="num">
                                      <p:cBhvr additive="base">
                                        <p:cTn id="23"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8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 calcmode="lin" valueType="num">
                                      <p:cBhvr additive="base">
                                        <p:cTn id="27"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758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7587">
                                            <p:txEl>
                                              <p:pRg st="5" end="5"/>
                                            </p:txEl>
                                          </p:spTgt>
                                        </p:tgtEl>
                                        <p:attrNameLst>
                                          <p:attrName>style.visibility</p:attrName>
                                        </p:attrNameLst>
                                      </p:cBhvr>
                                      <p:to>
                                        <p:strVal val="visible"/>
                                      </p:to>
                                    </p:set>
                                    <p:anim calcmode="lin" valueType="num">
                                      <p:cBhvr additive="base">
                                        <p:cTn id="31"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7587">
                                            <p:txEl>
                                              <p:pRg st="6" end="6"/>
                                            </p:txEl>
                                          </p:spTgt>
                                        </p:tgtEl>
                                        <p:attrNameLst>
                                          <p:attrName>style.visibility</p:attrName>
                                        </p:attrNameLst>
                                      </p:cBhvr>
                                      <p:to>
                                        <p:strVal val="visible"/>
                                      </p:to>
                                    </p:set>
                                    <p:anim calcmode="lin" valueType="num">
                                      <p:cBhvr additive="base">
                                        <p:cTn id="35" dur="500" fill="hold"/>
                                        <p:tgtEl>
                                          <p:spTgt spid="6758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75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p>
            <a:fld id="{3F8F9154-6BA4-4362-858B-E367E065761F}" type="slidenum">
              <a:rPr lang="en-US" altLang="zh-CN" smtClean="0"/>
              <a:pPr/>
              <a:t>79</a:t>
            </a:fld>
            <a:endParaRPr lang="en-US" altLang="zh-CN" smtClean="0"/>
          </a:p>
        </p:txBody>
      </p:sp>
      <p:sp>
        <p:nvSpPr>
          <p:cNvPr id="68610" name="Rectangle 2"/>
          <p:cNvSpPr>
            <a:spLocks noGrp="1" noChangeArrowheads="1"/>
          </p:cNvSpPr>
          <p:nvPr>
            <p:ph type="title"/>
          </p:nvPr>
        </p:nvSpPr>
        <p:spPr/>
        <p:txBody>
          <a:bodyPr/>
          <a:lstStyle/>
          <a:p>
            <a:pPr eaLnBrk="1" hangingPunct="1">
              <a:defRPr/>
            </a:pPr>
            <a:r>
              <a:rPr lang="zh-CN" altLang="en-US" smtClean="0"/>
              <a:t>道格拉斯</a:t>
            </a:r>
            <a:r>
              <a:rPr lang="en-US" altLang="zh-CN" smtClean="0">
                <a:latin typeface="Times New Roman"/>
                <a:cs typeface="Times New Roman" pitchFamily="18" charset="0"/>
              </a:rPr>
              <a:t>•</a:t>
            </a:r>
            <a:r>
              <a:rPr lang="zh-CN" altLang="en-US" smtClean="0"/>
              <a:t>恩格尔巴特</a:t>
            </a:r>
            <a:br>
              <a:rPr lang="zh-CN" altLang="en-US" smtClean="0"/>
            </a:br>
            <a:r>
              <a:rPr lang="zh-CN" altLang="en-US" smtClean="0"/>
              <a:t>（</a:t>
            </a:r>
            <a:r>
              <a:rPr lang="en-US" altLang="zh-CN" smtClean="0"/>
              <a:t>Douglas Engelbart</a:t>
            </a:r>
            <a:r>
              <a:rPr lang="zh-CN" altLang="en-US" smtClean="0"/>
              <a:t>）</a:t>
            </a:r>
          </a:p>
        </p:txBody>
      </p:sp>
      <p:sp>
        <p:nvSpPr>
          <p:cNvPr id="68611" name="Rectangle 3"/>
          <p:cNvSpPr>
            <a:spLocks noGrp="1" noChangeArrowheads="1"/>
          </p:cNvSpPr>
          <p:nvPr>
            <p:ph type="body" idx="1"/>
          </p:nvPr>
        </p:nvSpPr>
        <p:spPr>
          <a:xfrm>
            <a:off x="4114800" y="2971800"/>
            <a:ext cx="3886200" cy="1676400"/>
          </a:xfrm>
        </p:spPr>
        <p:txBody>
          <a:bodyPr>
            <a:normAutofit/>
          </a:bodyPr>
          <a:lstStyle/>
          <a:p>
            <a:pPr eaLnBrk="1" hangingPunct="1">
              <a:buFont typeface="Wingdings" pitchFamily="2" charset="2"/>
              <a:buNone/>
            </a:pPr>
            <a:r>
              <a:rPr lang="zh-CN" altLang="en-US" sz="2800" b="1" dirty="0" smtClean="0"/>
              <a:t>鼠标的发明人</a:t>
            </a:r>
          </a:p>
          <a:p>
            <a:pPr eaLnBrk="1" hangingPunct="1">
              <a:buFont typeface="Wingdings" pitchFamily="2" charset="2"/>
              <a:buNone/>
            </a:pPr>
            <a:r>
              <a:rPr lang="zh-CN" altLang="en-US" sz="2800" b="1" dirty="0" smtClean="0"/>
              <a:t>超文本研究的先驱</a:t>
            </a:r>
          </a:p>
        </p:txBody>
      </p:sp>
      <p:pic>
        <p:nvPicPr>
          <p:cNvPr id="79877" name="Picture 4"/>
          <p:cNvPicPr>
            <a:picLocks noChangeAspect="1" noChangeArrowheads="1"/>
          </p:cNvPicPr>
          <p:nvPr/>
        </p:nvPicPr>
        <p:blipFill>
          <a:blip r:embed="rId2" cstate="print"/>
          <a:srcRect/>
          <a:stretch>
            <a:fillRect/>
          </a:stretch>
        </p:blipFill>
        <p:spPr bwMode="auto">
          <a:xfrm>
            <a:off x="685800" y="2209800"/>
            <a:ext cx="2709863" cy="342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p>
            <a:fld id="{356E9003-CA58-4E26-9CB2-4D8167D7759A}" type="slidenum">
              <a:rPr lang="en-US" altLang="zh-CN" smtClean="0"/>
              <a:pPr/>
              <a:t>8</a:t>
            </a:fld>
            <a:endParaRPr lang="en-US" altLang="zh-CN" smtClean="0"/>
          </a:p>
        </p:txBody>
      </p:sp>
      <p:graphicFrame>
        <p:nvGraphicFramePr>
          <p:cNvPr id="94242" name="Group 1058"/>
          <p:cNvGraphicFramePr>
            <a:graphicFrameLocks noGrp="1"/>
          </p:cNvGraphicFramePr>
          <p:nvPr/>
        </p:nvGraphicFramePr>
        <p:xfrm>
          <a:off x="533400" y="685800"/>
          <a:ext cx="8382000" cy="5718239"/>
        </p:xfrm>
        <a:graphic>
          <a:graphicData uri="http://schemas.openxmlformats.org/drawingml/2006/table">
            <a:tbl>
              <a:tblPr/>
              <a:tblGrid>
                <a:gridCol w="4267200"/>
                <a:gridCol w="41148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像人一样思考的系统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理性地思考的系统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20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要使计算机能够思考</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意思就是：有头脑的机器”（</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Haugeland, 1985</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“与人类的思维相关的活动，诸如决策、问题求解、学习等活动”（</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Bellman, 1978</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通过利用计算模型来进行心智能力的研究”                  （</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Chamiak</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和</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McDermott, 1985</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“对使得知觉、推理和行为成为可能的计算的研究”                   （</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Winston, 1992</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像人一样行动的系统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理性地行动的系统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28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一种技艺，创造机器来执行人需要智能才能完成的功能”         （</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Kurzweil, 1990</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“研究如何让计算机能够做到那些目前人比计算机做得更好的事情”（</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Rich</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和</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Knight, 1991</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计算智能是对设计智能化智能体的研究”                                   （</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Poole</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等，</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1998</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AI..….</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关心的是人工制品中的智能行为”                                   （</a:t>
                      </a:r>
                      <a:r>
                        <a:rPr kumimoji="1" lang="en-US" altLang="zh-CN" sz="2200" b="0" i="0" u="none" strike="noStrike" cap="none" normalizeH="0" baseline="0" smtClean="0">
                          <a:ln>
                            <a:noFill/>
                          </a:ln>
                          <a:solidFill>
                            <a:schemeClr val="tx1"/>
                          </a:solidFill>
                          <a:effectLst/>
                          <a:latin typeface="Times New Roman" pitchFamily="18" charset="0"/>
                          <a:ea typeface="黑体" pitchFamily="2" charset="-122"/>
                        </a:rPr>
                        <a:t>Nilsson, 1998</a:t>
                      </a:r>
                      <a:r>
                        <a:rPr kumimoji="1" lang="zh-CN" altLang="en-US" sz="2200" b="0"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26F028C3-29B8-4E1C-AA1B-42FDD20C050A}" type="slidenum">
              <a:rPr lang="en-US" altLang="zh-CN" smtClean="0"/>
              <a:pPr/>
              <a:t>80</a:t>
            </a:fld>
            <a:endParaRPr lang="en-US" altLang="zh-CN" smtClean="0"/>
          </a:p>
        </p:txBody>
      </p:sp>
      <p:sp>
        <p:nvSpPr>
          <p:cNvPr id="69634" name="Rectangle 2"/>
          <p:cNvSpPr>
            <a:spLocks noGrp="1" noChangeArrowheads="1"/>
          </p:cNvSpPr>
          <p:nvPr>
            <p:ph type="title"/>
          </p:nvPr>
        </p:nvSpPr>
        <p:spPr/>
        <p:txBody>
          <a:bodyPr/>
          <a:lstStyle/>
          <a:p>
            <a:pPr eaLnBrk="1" hangingPunct="1">
              <a:defRPr/>
            </a:pPr>
            <a:r>
              <a:rPr lang="zh-CN" altLang="en-US" smtClean="0"/>
              <a:t>道格拉斯</a:t>
            </a:r>
            <a:r>
              <a:rPr lang="en-US" altLang="zh-CN" smtClean="0">
                <a:latin typeface="Times New Roman"/>
                <a:cs typeface="Times New Roman" pitchFamily="18" charset="0"/>
              </a:rPr>
              <a:t>•</a:t>
            </a:r>
            <a:r>
              <a:rPr lang="zh-CN" altLang="en-US" smtClean="0"/>
              <a:t>恩格尔巴特</a:t>
            </a:r>
            <a:br>
              <a:rPr lang="zh-CN" altLang="en-US" smtClean="0"/>
            </a:br>
            <a:r>
              <a:rPr lang="zh-CN" altLang="en-US" smtClean="0"/>
              <a:t>（</a:t>
            </a:r>
            <a:r>
              <a:rPr lang="en-US" altLang="zh-CN" smtClean="0"/>
              <a:t>Douglas Engelbart</a:t>
            </a:r>
            <a:r>
              <a:rPr lang="zh-CN" altLang="en-US" smtClean="0"/>
              <a:t>）</a:t>
            </a:r>
          </a:p>
        </p:txBody>
      </p:sp>
      <p:sp>
        <p:nvSpPr>
          <p:cNvPr id="69635" name="Rectangle 3"/>
          <p:cNvSpPr>
            <a:spLocks noGrp="1" noChangeArrowheads="1"/>
          </p:cNvSpPr>
          <p:nvPr>
            <p:ph type="body" idx="1"/>
          </p:nvPr>
        </p:nvSpPr>
        <p:spPr>
          <a:xfrm>
            <a:off x="914400" y="1760560"/>
            <a:ext cx="7772400" cy="4259239"/>
          </a:xfrm>
        </p:spPr>
        <p:txBody>
          <a:bodyPr>
            <a:normAutofit/>
          </a:bodyPr>
          <a:lstStyle/>
          <a:p>
            <a:pPr eaLnBrk="1" hangingPunct="1"/>
            <a:r>
              <a:rPr lang="en-US" altLang="zh-CN" sz="2800" b="1" dirty="0" smtClean="0"/>
              <a:t>1925</a:t>
            </a:r>
            <a:r>
              <a:rPr lang="zh-CN" altLang="en-US" sz="2800" b="1" dirty="0" smtClean="0"/>
              <a:t>年出生于美国俄勒冈州</a:t>
            </a:r>
          </a:p>
          <a:p>
            <a:pPr eaLnBrk="1" hangingPunct="1"/>
            <a:r>
              <a:rPr lang="en-US" altLang="zh-CN" sz="2800" b="1" dirty="0" smtClean="0"/>
              <a:t>60</a:t>
            </a:r>
            <a:r>
              <a:rPr lang="zh-CN" altLang="en-US" sz="2800" b="1" dirty="0" smtClean="0"/>
              <a:t>年代提出计算机是人类智力的放大器的观点</a:t>
            </a:r>
          </a:p>
          <a:p>
            <a:pPr eaLnBrk="1" hangingPunct="1"/>
            <a:r>
              <a:rPr lang="en-US" altLang="zh-CN" sz="2800" b="1" dirty="0" smtClean="0"/>
              <a:t>1964</a:t>
            </a:r>
            <a:r>
              <a:rPr lang="zh-CN" altLang="en-US" sz="2800" b="1" dirty="0" smtClean="0"/>
              <a:t>年发明鼠标，</a:t>
            </a:r>
            <a:r>
              <a:rPr lang="en-US" altLang="zh-CN" sz="2800" b="1" dirty="0" smtClean="0"/>
              <a:t>67</a:t>
            </a:r>
            <a:r>
              <a:rPr lang="zh-CN" altLang="en-US" sz="2800" b="1" dirty="0" smtClean="0"/>
              <a:t>年申请专利，</a:t>
            </a:r>
            <a:r>
              <a:rPr lang="en-US" altLang="zh-CN" sz="2800" b="1" dirty="0" smtClean="0"/>
              <a:t>70</a:t>
            </a:r>
            <a:r>
              <a:rPr lang="zh-CN" altLang="en-US" sz="2800" b="1" dirty="0" smtClean="0"/>
              <a:t>年取得专利</a:t>
            </a:r>
          </a:p>
          <a:p>
            <a:pPr eaLnBrk="1" hangingPunct="1"/>
            <a:r>
              <a:rPr lang="zh-CN" altLang="en-US" sz="2800" b="1" dirty="0" smtClean="0"/>
              <a:t>对超文本技术作出了巨大贡献，以他的名字命名</a:t>
            </a:r>
            <a:r>
              <a:rPr lang="en-US" altLang="zh-CN" sz="2800" b="1" dirty="0" smtClean="0"/>
              <a:t>ACM</a:t>
            </a:r>
            <a:r>
              <a:rPr lang="zh-CN" altLang="en-US" sz="2800" b="1" dirty="0" smtClean="0"/>
              <a:t>超文本会议最佳论文奖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88CC0FE2-99AC-401E-A43F-539A8FCBA925}" type="slidenum">
              <a:rPr lang="en-US" altLang="zh-CN" smtClean="0"/>
              <a:pPr/>
              <a:t>81</a:t>
            </a:fld>
            <a:endParaRPr lang="en-US" altLang="zh-CN" smtClean="0"/>
          </a:p>
        </p:txBody>
      </p:sp>
      <p:sp>
        <p:nvSpPr>
          <p:cNvPr id="159746" name="Rectangle 2"/>
          <p:cNvSpPr>
            <a:spLocks noGrp="1" noChangeArrowheads="1"/>
          </p:cNvSpPr>
          <p:nvPr>
            <p:ph type="title"/>
          </p:nvPr>
        </p:nvSpPr>
        <p:spPr/>
        <p:txBody>
          <a:bodyPr/>
          <a:lstStyle/>
          <a:p>
            <a:pPr eaLnBrk="1" hangingPunct="1">
              <a:defRPr/>
            </a:pPr>
            <a:r>
              <a:rPr lang="zh-CN" altLang="en-US" sz="4000" dirty="0" smtClean="0"/>
              <a:t>莱斯利</a:t>
            </a:r>
            <a:r>
              <a:rPr lang="en-US" altLang="zh-CN" sz="4000" dirty="0" smtClean="0">
                <a:latin typeface="Times New Roman"/>
              </a:rPr>
              <a:t>·</a:t>
            </a:r>
            <a:r>
              <a:rPr lang="zh-CN" altLang="en-US" sz="4000" dirty="0" smtClean="0"/>
              <a:t>瓦利安特（</a:t>
            </a:r>
            <a:r>
              <a:rPr lang="en-US" altLang="zh-CN" sz="4000" dirty="0" smtClean="0"/>
              <a:t>Leslie Valiant</a:t>
            </a:r>
            <a:r>
              <a:rPr lang="zh-CN" altLang="en-US" sz="4000" dirty="0" smtClean="0"/>
              <a:t>） </a:t>
            </a:r>
          </a:p>
        </p:txBody>
      </p:sp>
      <p:sp>
        <p:nvSpPr>
          <p:cNvPr id="81924" name="Rectangle 3"/>
          <p:cNvSpPr>
            <a:spLocks noGrp="1" noChangeArrowheads="1"/>
          </p:cNvSpPr>
          <p:nvPr>
            <p:ph type="body" idx="1"/>
          </p:nvPr>
        </p:nvSpPr>
        <p:spPr>
          <a:xfrm>
            <a:off x="4427538" y="1981200"/>
            <a:ext cx="4030662" cy="4471988"/>
          </a:xfrm>
        </p:spPr>
        <p:txBody>
          <a:bodyPr>
            <a:normAutofit/>
          </a:bodyPr>
          <a:lstStyle/>
          <a:p>
            <a:pPr eaLnBrk="1" hangingPunct="1"/>
            <a:r>
              <a:rPr lang="zh-CN" altLang="en-US" sz="2800" b="1" dirty="0" smtClean="0"/>
              <a:t>机器学习领域中的概率近似正确理论的开创性贡献</a:t>
            </a:r>
          </a:p>
          <a:p>
            <a:pPr eaLnBrk="1" hangingPunct="1"/>
            <a:endParaRPr lang="zh-CN" altLang="en-US" sz="2800" b="1" dirty="0" smtClean="0"/>
          </a:p>
          <a:p>
            <a:pPr eaLnBrk="1" hangingPunct="1"/>
            <a:r>
              <a:rPr lang="zh-CN" altLang="en-US" sz="2800" b="1" dirty="0" smtClean="0"/>
              <a:t>枚举和计算代数复杂性</a:t>
            </a:r>
          </a:p>
          <a:p>
            <a:pPr eaLnBrk="1" hangingPunct="1"/>
            <a:endParaRPr lang="zh-CN" altLang="en-US" sz="2800" b="1" dirty="0" smtClean="0"/>
          </a:p>
          <a:p>
            <a:pPr eaLnBrk="1" hangingPunct="1"/>
            <a:r>
              <a:rPr lang="zh-CN" altLang="en-US" sz="2800" b="1" dirty="0" smtClean="0"/>
              <a:t>并行和分布式系统方面的其他贡献</a:t>
            </a:r>
          </a:p>
        </p:txBody>
      </p:sp>
      <p:pic>
        <p:nvPicPr>
          <p:cNvPr id="81925" name="Picture 4" descr="2010年图灵奖获得者"/>
          <p:cNvPicPr>
            <a:picLocks noChangeAspect="1" noChangeArrowheads="1"/>
          </p:cNvPicPr>
          <p:nvPr/>
        </p:nvPicPr>
        <p:blipFill>
          <a:blip r:embed="rId2" cstate="print"/>
          <a:srcRect/>
          <a:stretch>
            <a:fillRect/>
          </a:stretch>
        </p:blipFill>
        <p:spPr bwMode="auto">
          <a:xfrm>
            <a:off x="611188" y="2060575"/>
            <a:ext cx="3348037" cy="446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21BF56FB-1A9B-4939-B5EA-D1D28A068461}" type="slidenum">
              <a:rPr lang="en-US" altLang="zh-CN" smtClean="0"/>
              <a:pPr/>
              <a:t>82</a:t>
            </a:fld>
            <a:endParaRPr lang="en-US" altLang="zh-CN" smtClean="0"/>
          </a:p>
        </p:txBody>
      </p:sp>
      <p:sp>
        <p:nvSpPr>
          <p:cNvPr id="161794" name="Rectangle 2"/>
          <p:cNvSpPr>
            <a:spLocks noGrp="1" noChangeArrowheads="1"/>
          </p:cNvSpPr>
          <p:nvPr>
            <p:ph type="title"/>
          </p:nvPr>
        </p:nvSpPr>
        <p:spPr/>
        <p:txBody>
          <a:bodyPr/>
          <a:lstStyle/>
          <a:p>
            <a:pPr eaLnBrk="1" hangingPunct="1">
              <a:defRPr/>
            </a:pPr>
            <a:endParaRPr lang="zh-CN" altLang="zh-CN" smtClean="0"/>
          </a:p>
        </p:txBody>
      </p:sp>
      <p:sp>
        <p:nvSpPr>
          <p:cNvPr id="82948" name="Rectangle 3"/>
          <p:cNvSpPr>
            <a:spLocks noGrp="1" noChangeArrowheads="1"/>
          </p:cNvSpPr>
          <p:nvPr>
            <p:ph type="body" idx="1"/>
          </p:nvPr>
        </p:nvSpPr>
        <p:spPr>
          <a:xfrm>
            <a:off x="914400" y="1651379"/>
            <a:ext cx="7772400" cy="4490114"/>
          </a:xfrm>
        </p:spPr>
        <p:txBody>
          <a:bodyPr>
            <a:normAutofit/>
          </a:bodyPr>
          <a:lstStyle/>
          <a:p>
            <a:pPr eaLnBrk="1" hangingPunct="1"/>
            <a:r>
              <a:rPr lang="en-US" altLang="zh-CN" sz="2800" b="1" dirty="0" smtClean="0"/>
              <a:t>1949</a:t>
            </a:r>
            <a:r>
              <a:rPr lang="zh-CN" altLang="en-US" sz="2800" b="1" dirty="0" smtClean="0"/>
              <a:t>年</a:t>
            </a:r>
            <a:r>
              <a:rPr lang="en-US" altLang="zh-CN" sz="2800" b="1" dirty="0" smtClean="0"/>
              <a:t>3</a:t>
            </a:r>
            <a:r>
              <a:rPr lang="zh-CN" altLang="en-US" sz="2800" b="1" dirty="0" smtClean="0"/>
              <a:t>月</a:t>
            </a:r>
            <a:r>
              <a:rPr lang="en-US" altLang="zh-CN" sz="2800" b="1" dirty="0" smtClean="0"/>
              <a:t>28</a:t>
            </a:r>
            <a:r>
              <a:rPr lang="zh-CN" altLang="en-US" sz="2800" b="1" dirty="0" smtClean="0"/>
              <a:t>日出生于英国</a:t>
            </a:r>
          </a:p>
          <a:p>
            <a:pPr eaLnBrk="1" hangingPunct="1"/>
            <a:r>
              <a:rPr lang="zh-CN" altLang="en-US" sz="2800" b="1" dirty="0" smtClean="0"/>
              <a:t>曾在英国剑桥大学国王学院、伦敦帝国学院和华威大学接受教育。</a:t>
            </a:r>
            <a:r>
              <a:rPr lang="en-US" altLang="zh-CN" sz="2800" b="1" dirty="0" smtClean="0"/>
              <a:t>1974</a:t>
            </a:r>
            <a:r>
              <a:rPr lang="zh-CN" altLang="en-US" sz="2800" b="1" dirty="0" smtClean="0"/>
              <a:t>年获得英国华威大学计算机科学博士学位。</a:t>
            </a:r>
          </a:p>
          <a:p>
            <a:pPr eaLnBrk="1" hangingPunct="1"/>
            <a:r>
              <a:rPr lang="zh-CN" altLang="en-US" sz="2800" b="1" dirty="0" smtClean="0"/>
              <a:t>曾在卡内基梅隆大学、利兹大学、爱丁堡大学任教。 </a:t>
            </a:r>
          </a:p>
          <a:p>
            <a:pPr eaLnBrk="1" hangingPunct="1"/>
            <a:r>
              <a:rPr lang="en-US" altLang="zh-CN" sz="2800" b="1" dirty="0" smtClean="0"/>
              <a:t>1982</a:t>
            </a:r>
            <a:r>
              <a:rPr lang="zh-CN" altLang="en-US" sz="2800" b="1" dirty="0" smtClean="0"/>
              <a:t>年，成为美国哈佛大学教授，任教于哈佛大学工程和应用科学学院。 </a:t>
            </a:r>
            <a:endParaRPr lang="en-US" altLang="zh-CN" sz="2800" b="1" dirty="0" smtClean="0"/>
          </a:p>
          <a:p>
            <a:pPr eaLnBrk="1" hangingPunct="1"/>
            <a:r>
              <a:rPr lang="en-US" altLang="zh-CN" sz="2800" b="1" dirty="0" smtClean="0"/>
              <a:t>2010</a:t>
            </a:r>
            <a:r>
              <a:rPr lang="zh-CN" altLang="en-US" sz="2800" b="1" dirty="0" smtClean="0"/>
              <a:t>年获得图灵奖</a:t>
            </a:r>
          </a:p>
          <a:p>
            <a:pPr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F88DD9DA-96A3-4769-89E4-14960DB22BB4}" type="slidenum">
              <a:rPr lang="en-US" altLang="zh-CN" smtClean="0"/>
              <a:pPr/>
              <a:t>83</a:t>
            </a:fld>
            <a:endParaRPr lang="en-US" altLang="zh-CN" smtClean="0"/>
          </a:p>
        </p:txBody>
      </p:sp>
      <p:sp>
        <p:nvSpPr>
          <p:cNvPr id="163842" name="Rectangle 2"/>
          <p:cNvSpPr>
            <a:spLocks noGrp="1" noChangeArrowheads="1"/>
          </p:cNvSpPr>
          <p:nvPr>
            <p:ph type="title"/>
          </p:nvPr>
        </p:nvSpPr>
        <p:spPr/>
        <p:txBody>
          <a:bodyPr/>
          <a:lstStyle/>
          <a:p>
            <a:pPr eaLnBrk="1" hangingPunct="1">
              <a:defRPr/>
            </a:pPr>
            <a:endParaRPr lang="zh-CN" altLang="zh-CN" smtClean="0"/>
          </a:p>
        </p:txBody>
      </p:sp>
      <p:sp>
        <p:nvSpPr>
          <p:cNvPr id="83972" name="Rectangle 3"/>
          <p:cNvSpPr>
            <a:spLocks noGrp="1" noChangeArrowheads="1"/>
          </p:cNvSpPr>
          <p:nvPr>
            <p:ph type="body" idx="1"/>
          </p:nvPr>
        </p:nvSpPr>
        <p:spPr>
          <a:xfrm>
            <a:off x="685800" y="1412875"/>
            <a:ext cx="7772400" cy="4683125"/>
          </a:xfrm>
        </p:spPr>
        <p:txBody>
          <a:bodyPr/>
          <a:lstStyle/>
          <a:p>
            <a:pPr eaLnBrk="1" hangingPunct="1">
              <a:lnSpc>
                <a:spcPct val="90000"/>
              </a:lnSpc>
            </a:pPr>
            <a:endParaRPr lang="en-US" altLang="zh-CN" dirty="0" smtClean="0"/>
          </a:p>
          <a:p>
            <a:pPr eaLnBrk="1" hangingPunct="1"/>
            <a:r>
              <a:rPr lang="zh-CN" altLang="en-US" sz="2800" b="1" dirty="0" smtClean="0"/>
              <a:t>颁奖词指出，</a:t>
            </a:r>
            <a:r>
              <a:rPr lang="en-US" altLang="zh-CN" sz="2800" b="1" dirty="0" smtClean="0"/>
              <a:t>Valiant</a:t>
            </a:r>
            <a:r>
              <a:rPr lang="zh-CN" altLang="en-US" sz="2800" b="1" dirty="0" smtClean="0"/>
              <a:t>最大的贡献是</a:t>
            </a:r>
            <a:r>
              <a:rPr lang="en-US" altLang="zh-CN" sz="2800" b="1" dirty="0" smtClean="0"/>
              <a:t>1984</a:t>
            </a:r>
            <a:r>
              <a:rPr lang="zh-CN" altLang="en-US" sz="2800" b="1" dirty="0" smtClean="0"/>
              <a:t>年的论文 </a:t>
            </a:r>
            <a:r>
              <a:rPr lang="en-US" altLang="zh-CN" sz="2800" b="1" dirty="0" smtClean="0"/>
              <a:t>A Theory of the Learnable </a:t>
            </a:r>
            <a:r>
              <a:rPr lang="zh-CN" altLang="en-US" sz="2800" b="1" dirty="0" smtClean="0"/>
              <a:t>使诞生于</a:t>
            </a:r>
            <a:r>
              <a:rPr lang="en-US" altLang="zh-CN" sz="2800" b="1" dirty="0" smtClean="0"/>
              <a:t>1950</a:t>
            </a:r>
            <a:r>
              <a:rPr lang="zh-CN" altLang="en-US" sz="2800" b="1" dirty="0" smtClean="0"/>
              <a:t>年代的机器学习领域第一次有了坚实的数学基础，从而扫除了学科发展的障碍，这对人工智能</a:t>
            </a:r>
            <a:r>
              <a:rPr lang="zh-CN" altLang="en-US" sz="3200" b="1" dirty="0" smtClean="0"/>
              <a:t>诸多</a:t>
            </a:r>
            <a:r>
              <a:rPr lang="zh-CN" altLang="en-US" sz="2800" b="1" dirty="0" smtClean="0"/>
              <a:t>领域包括加强学习、机器视觉、自然语言处理和手写识别等都产生了巨大影响。可以说，没有他的贡献，</a:t>
            </a:r>
            <a:r>
              <a:rPr lang="en-US" altLang="zh-CN" sz="2800" b="1" dirty="0" smtClean="0"/>
              <a:t>IBM</a:t>
            </a:r>
            <a:r>
              <a:rPr lang="zh-CN" altLang="en-US" sz="2800" b="1" dirty="0" smtClean="0"/>
              <a:t>也不可能造出</a:t>
            </a:r>
            <a:r>
              <a:rPr lang="en-US" altLang="zh-CN" sz="2800" b="1" dirty="0" smtClean="0"/>
              <a:t>Watson</a:t>
            </a:r>
            <a:r>
              <a:rPr lang="zh-CN" altLang="en-US" sz="2800" b="1" dirty="0" smtClean="0"/>
              <a:t>这样神奇的机器来。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朱迪亚</a:t>
            </a:r>
            <a:r>
              <a:rPr lang="en-US" altLang="zh-CN" dirty="0" smtClean="0"/>
              <a:t>·</a:t>
            </a:r>
            <a:r>
              <a:rPr lang="zh-CN" altLang="en-US" dirty="0" smtClean="0"/>
              <a:t>佩尔（</a:t>
            </a:r>
            <a:r>
              <a:rPr lang="en-US" altLang="zh-CN" b="1" dirty="0" smtClean="0"/>
              <a:t>Judea Pearl</a:t>
            </a:r>
            <a:r>
              <a:rPr lang="zh-CN" altLang="en-US" dirty="0" smtClean="0"/>
              <a:t>）</a:t>
            </a:r>
          </a:p>
        </p:txBody>
      </p:sp>
      <p:sp>
        <p:nvSpPr>
          <p:cNvPr id="84995" name="内容占位符 2"/>
          <p:cNvSpPr>
            <a:spLocks noGrp="1"/>
          </p:cNvSpPr>
          <p:nvPr>
            <p:ph idx="1"/>
          </p:nvPr>
        </p:nvSpPr>
        <p:spPr>
          <a:xfrm>
            <a:off x="3673475" y="1916113"/>
            <a:ext cx="5219700" cy="4114800"/>
          </a:xfrm>
        </p:spPr>
        <p:txBody>
          <a:bodyPr>
            <a:normAutofit/>
          </a:bodyPr>
          <a:lstStyle/>
          <a:p>
            <a:pPr eaLnBrk="1" hangingPunct="1"/>
            <a:r>
              <a:rPr lang="en-US" altLang="zh-CN" sz="2800" b="1" dirty="0" smtClean="0"/>
              <a:t>2011</a:t>
            </a:r>
            <a:r>
              <a:rPr lang="zh-CN" altLang="en-US" sz="2800" b="1" dirty="0" smtClean="0"/>
              <a:t>年图灵奖获得者</a:t>
            </a:r>
            <a:endParaRPr lang="en-US" altLang="zh-CN" sz="2800" b="1" dirty="0" smtClean="0"/>
          </a:p>
          <a:p>
            <a:pPr eaLnBrk="1" hangingPunct="1"/>
            <a:endParaRPr lang="en-US" altLang="zh-CN" sz="2800" b="1" dirty="0" smtClean="0"/>
          </a:p>
          <a:p>
            <a:pPr eaLnBrk="1" hangingPunct="1"/>
            <a:r>
              <a:rPr lang="zh-CN" altLang="en-US" sz="2800" b="1" dirty="0" smtClean="0"/>
              <a:t>提出概率和因果性推理演算法，彻底改变了人工智能最初基于规则和逻辑的方向</a:t>
            </a:r>
          </a:p>
        </p:txBody>
      </p:sp>
      <p:sp>
        <p:nvSpPr>
          <p:cNvPr id="84996" name="灯片编号占位符 3"/>
          <p:cNvSpPr>
            <a:spLocks noGrp="1"/>
          </p:cNvSpPr>
          <p:nvPr>
            <p:ph type="sldNum" sz="quarter" idx="12"/>
          </p:nvPr>
        </p:nvSpPr>
        <p:spPr>
          <a:noFill/>
        </p:spPr>
        <p:txBody>
          <a:bodyPr/>
          <a:lstStyle/>
          <a:p>
            <a:fld id="{154B340C-1D3F-4427-BDFF-D94421668DB1}" type="slidenum">
              <a:rPr lang="en-US" altLang="zh-CN" smtClean="0"/>
              <a:pPr/>
              <a:t>84</a:t>
            </a:fld>
            <a:endParaRPr lang="en-US" altLang="zh-CN" smtClean="0"/>
          </a:p>
        </p:txBody>
      </p:sp>
      <p:pic>
        <p:nvPicPr>
          <p:cNvPr id="84997" name="Picture 2" descr="F:\人工智能导论\2012本科生\朱迪亚·佩尔.jpg"/>
          <p:cNvPicPr>
            <a:picLocks noChangeAspect="1" noChangeArrowheads="1"/>
          </p:cNvPicPr>
          <p:nvPr/>
        </p:nvPicPr>
        <p:blipFill>
          <a:blip r:embed="rId2" cstate="print"/>
          <a:srcRect/>
          <a:stretch>
            <a:fillRect/>
          </a:stretch>
        </p:blipFill>
        <p:spPr bwMode="auto">
          <a:xfrm>
            <a:off x="323850" y="1773238"/>
            <a:ext cx="2911475" cy="4075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86019" name="内容占位符 2"/>
          <p:cNvSpPr>
            <a:spLocks noGrp="1"/>
          </p:cNvSpPr>
          <p:nvPr>
            <p:ph idx="1"/>
          </p:nvPr>
        </p:nvSpPr>
        <p:spPr/>
        <p:txBody>
          <a:bodyPr>
            <a:normAutofit/>
          </a:bodyPr>
          <a:lstStyle/>
          <a:p>
            <a:pPr eaLnBrk="1" hangingPunct="1"/>
            <a:r>
              <a:rPr lang="zh-CN" altLang="en-US" sz="2800" b="1" dirty="0" smtClean="0"/>
              <a:t>出生于以色 列，本科毕业于以色列理工学院</a:t>
            </a:r>
            <a:endParaRPr lang="en-US" altLang="zh-CN" sz="2800" b="1" dirty="0" smtClean="0"/>
          </a:p>
          <a:p>
            <a:pPr eaLnBrk="1" hangingPunct="1"/>
            <a:r>
              <a:rPr lang="en-US" altLang="zh-CN" sz="2800" b="1" dirty="0" smtClean="0"/>
              <a:t>1965</a:t>
            </a:r>
            <a:r>
              <a:rPr lang="zh-CN" altLang="en-US" sz="2800" b="1" dirty="0" smtClean="0"/>
              <a:t>年在美国罗格斯大学获物理学硕士学位</a:t>
            </a:r>
            <a:endParaRPr lang="en-US" altLang="zh-CN" sz="2800" b="1" dirty="0" smtClean="0"/>
          </a:p>
          <a:p>
            <a:pPr eaLnBrk="1" hangingPunct="1"/>
            <a:r>
              <a:rPr lang="zh-CN" altLang="en-US" sz="2800" b="1" dirty="0" smtClean="0"/>
              <a:t>同年在布鲁克林理工学院获得电机工程博士学位</a:t>
            </a:r>
          </a:p>
        </p:txBody>
      </p:sp>
      <p:sp>
        <p:nvSpPr>
          <p:cNvPr id="86020" name="灯片编号占位符 3"/>
          <p:cNvSpPr>
            <a:spLocks noGrp="1"/>
          </p:cNvSpPr>
          <p:nvPr>
            <p:ph type="sldNum" sz="quarter" idx="12"/>
          </p:nvPr>
        </p:nvSpPr>
        <p:spPr>
          <a:noFill/>
        </p:spPr>
        <p:txBody>
          <a:bodyPr/>
          <a:lstStyle/>
          <a:p>
            <a:fld id="{6829FF3F-AE67-4ACA-957F-25F97D1CC4C4}" type="slidenum">
              <a:rPr lang="en-US" altLang="zh-CN" smtClean="0"/>
              <a:pPr/>
              <a:t>85</a:t>
            </a:fld>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87043" name="内容占位符 2"/>
          <p:cNvSpPr>
            <a:spLocks noGrp="1"/>
          </p:cNvSpPr>
          <p:nvPr>
            <p:ph idx="1"/>
          </p:nvPr>
        </p:nvSpPr>
        <p:spPr/>
        <p:txBody>
          <a:bodyPr>
            <a:normAutofit/>
          </a:bodyPr>
          <a:lstStyle/>
          <a:p>
            <a:pPr eaLnBrk="1" hangingPunct="1"/>
            <a:r>
              <a:rPr lang="en-US" altLang="zh-CN" sz="2800" b="1" dirty="0" smtClean="0"/>
              <a:t>2003 </a:t>
            </a:r>
            <a:r>
              <a:rPr lang="zh-CN" altLang="en-US" sz="2800" b="1" dirty="0" smtClean="0"/>
              <a:t>年被 </a:t>
            </a:r>
            <a:r>
              <a:rPr lang="en-US" altLang="zh-CN" sz="2800" b="1" dirty="0" smtClean="0"/>
              <a:t>ACM </a:t>
            </a:r>
            <a:r>
              <a:rPr lang="zh-CN" altLang="en-US" sz="2800" b="1" dirty="0" smtClean="0"/>
              <a:t>和 </a:t>
            </a:r>
            <a:r>
              <a:rPr lang="en-US" altLang="zh-CN" sz="2800" b="1" dirty="0" smtClean="0"/>
              <a:t>AAAI </a:t>
            </a:r>
            <a:r>
              <a:rPr lang="zh-CN" altLang="en-US" sz="2800" b="1" dirty="0" smtClean="0"/>
              <a:t>提名</a:t>
            </a:r>
            <a:r>
              <a:rPr lang="en-US" altLang="zh-CN" sz="2800" b="1" dirty="0" smtClean="0"/>
              <a:t>Allen Newell </a:t>
            </a:r>
            <a:r>
              <a:rPr lang="zh-CN" altLang="en-US" sz="2800" b="1" dirty="0" smtClean="0"/>
              <a:t>奖 </a:t>
            </a:r>
            <a:endParaRPr lang="en-US" altLang="zh-CN" sz="2800" b="1" dirty="0" smtClean="0"/>
          </a:p>
          <a:p>
            <a:pPr eaLnBrk="1" hangingPunct="1"/>
            <a:r>
              <a:rPr lang="en-US" altLang="zh-CN" sz="2800" b="1" dirty="0" smtClean="0"/>
              <a:t>2008</a:t>
            </a:r>
            <a:r>
              <a:rPr lang="zh-CN" altLang="en-US" sz="2800" b="1" dirty="0" smtClean="0"/>
              <a:t>年获得富兰克林研究所计算机与认知科学专业的富兰克林奖章</a:t>
            </a:r>
            <a:endParaRPr lang="en-US" altLang="zh-CN" sz="2800" b="1" dirty="0" smtClean="0"/>
          </a:p>
          <a:p>
            <a:pPr eaLnBrk="1" hangingPunct="1"/>
            <a:r>
              <a:rPr lang="en-US" altLang="zh-CN" sz="2800" b="1" dirty="0" smtClean="0"/>
              <a:t>2012</a:t>
            </a:r>
            <a:r>
              <a:rPr lang="zh-CN" altLang="en-US" sz="2800" b="1" dirty="0" smtClean="0"/>
              <a:t>年获得了以色列理工学院颁发的科学技术领域奖项 </a:t>
            </a:r>
            <a:r>
              <a:rPr lang="en-US" altLang="zh-CN" sz="2800" b="1" dirty="0" smtClean="0"/>
              <a:t>Harvey Prize</a:t>
            </a:r>
            <a:r>
              <a:rPr lang="zh-CN" altLang="en-US" sz="2800" b="1" dirty="0" smtClean="0"/>
              <a:t>。</a:t>
            </a:r>
            <a:r>
              <a:rPr lang="en-US" altLang="zh-CN" sz="2800" b="1" dirty="0" smtClean="0"/>
              <a:t>2008</a:t>
            </a:r>
            <a:r>
              <a:rPr lang="zh-CN" altLang="en-US" sz="2800" b="1" dirty="0" smtClean="0"/>
              <a:t>年，他获得富兰克林研究所计算机与认知科学专业的富兰克林奖章</a:t>
            </a:r>
            <a:endParaRPr lang="en-US" altLang="zh-CN" sz="2800" b="1" dirty="0" smtClean="0"/>
          </a:p>
        </p:txBody>
      </p:sp>
      <p:sp>
        <p:nvSpPr>
          <p:cNvPr id="87044" name="灯片编号占位符 3"/>
          <p:cNvSpPr>
            <a:spLocks noGrp="1"/>
          </p:cNvSpPr>
          <p:nvPr>
            <p:ph type="sldNum" sz="quarter" idx="12"/>
          </p:nvPr>
        </p:nvSpPr>
        <p:spPr>
          <a:noFill/>
        </p:spPr>
        <p:txBody>
          <a:bodyPr/>
          <a:lstStyle/>
          <a:p>
            <a:fld id="{9EBCA346-5D48-4E9B-A2E8-8D4A6A1C1F10}" type="slidenum">
              <a:rPr lang="en-US" altLang="zh-CN" smtClean="0"/>
              <a:pPr/>
              <a:t>86</a:t>
            </a:fld>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dirty="0" smtClean="0"/>
          </a:p>
        </p:txBody>
      </p:sp>
      <p:sp>
        <p:nvSpPr>
          <p:cNvPr id="88067" name="内容占位符 2"/>
          <p:cNvSpPr>
            <a:spLocks noGrp="1"/>
          </p:cNvSpPr>
          <p:nvPr>
            <p:ph idx="1"/>
          </p:nvPr>
        </p:nvSpPr>
        <p:spPr/>
        <p:txBody>
          <a:bodyPr>
            <a:normAutofit/>
          </a:bodyPr>
          <a:lstStyle/>
          <a:p>
            <a:pPr eaLnBrk="1" hangingPunct="1"/>
            <a:r>
              <a:rPr lang="zh-CN" altLang="en-US" sz="2800" b="1" dirty="0" smtClean="0"/>
              <a:t>其著作</a:t>
            </a:r>
            <a:r>
              <a:rPr lang="en-US" altLang="zh-CN" sz="2800" b="1" dirty="0" smtClean="0"/>
              <a:t>《</a:t>
            </a:r>
            <a:r>
              <a:rPr lang="en-US" altLang="zh-CN" sz="2800" b="1" i="1" dirty="0" err="1" smtClean="0"/>
              <a:t>Causality:Models,Reasoning,and</a:t>
            </a:r>
            <a:r>
              <a:rPr lang="en-US" altLang="zh-CN" sz="2800" b="1" i="1" dirty="0" smtClean="0"/>
              <a:t> Inference</a:t>
            </a:r>
            <a:r>
              <a:rPr lang="en-US" altLang="zh-CN" sz="2800" b="1" dirty="0" smtClean="0"/>
              <a:t>》</a:t>
            </a:r>
            <a:r>
              <a:rPr lang="zh-CN" altLang="en-US" sz="2800" b="1" dirty="0" smtClean="0"/>
              <a:t>创立了因果推理演算法，为他赢得了 </a:t>
            </a:r>
            <a:r>
              <a:rPr lang="en-US" altLang="zh-CN" sz="2800" b="1" dirty="0" smtClean="0"/>
              <a:t>2011 </a:t>
            </a:r>
            <a:r>
              <a:rPr lang="zh-CN" altLang="en-US" sz="2800" b="1" dirty="0" smtClean="0"/>
              <a:t>年英国伦敦经济和政治科学学院的 </a:t>
            </a:r>
            <a:r>
              <a:rPr lang="en-US" altLang="zh-CN" sz="2800" b="1" dirty="0" err="1" smtClean="0"/>
              <a:t>Lakatos</a:t>
            </a:r>
            <a:r>
              <a:rPr lang="en-US" altLang="zh-CN" sz="2800" b="1" dirty="0" smtClean="0"/>
              <a:t> </a:t>
            </a:r>
            <a:r>
              <a:rPr lang="zh-CN" altLang="en-US" sz="2800" b="1" dirty="0" smtClean="0"/>
              <a:t>奖</a:t>
            </a:r>
          </a:p>
          <a:p>
            <a:pPr eaLnBrk="1" hangingPunct="1"/>
            <a:endParaRPr lang="zh-CN" altLang="en-US" sz="2800" b="1" dirty="0" smtClean="0"/>
          </a:p>
        </p:txBody>
      </p:sp>
      <p:sp>
        <p:nvSpPr>
          <p:cNvPr id="88068" name="灯片编号占位符 3"/>
          <p:cNvSpPr>
            <a:spLocks noGrp="1"/>
          </p:cNvSpPr>
          <p:nvPr>
            <p:ph type="sldNum" sz="quarter" idx="12"/>
          </p:nvPr>
        </p:nvSpPr>
        <p:spPr>
          <a:noFill/>
        </p:spPr>
        <p:txBody>
          <a:bodyPr/>
          <a:lstStyle/>
          <a:p>
            <a:fld id="{71E5BB51-9CB7-472D-A58C-30271C17758A}" type="slidenum">
              <a:rPr lang="en-US" altLang="zh-CN" smtClean="0"/>
              <a:pPr/>
              <a:t>87</a:t>
            </a:fld>
            <a:endParaRPr lang="en-US" altLang="zh-CN"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89091" name="内容占位符 2"/>
          <p:cNvSpPr>
            <a:spLocks noGrp="1"/>
          </p:cNvSpPr>
          <p:nvPr>
            <p:ph idx="1"/>
          </p:nvPr>
        </p:nvSpPr>
        <p:spPr/>
        <p:txBody>
          <a:bodyPr>
            <a:normAutofit/>
          </a:bodyPr>
          <a:lstStyle/>
          <a:p>
            <a:pPr eaLnBrk="1" hangingPunct="1"/>
            <a:r>
              <a:rPr lang="en-US" altLang="zh-CN" sz="2800" b="1" dirty="0" smtClean="0"/>
              <a:t>Judea Pearl</a:t>
            </a:r>
            <a:r>
              <a:rPr lang="zh-CN" altLang="en-US" sz="2800" b="1" dirty="0" smtClean="0"/>
              <a:t>的工作改变了人工智能，他通过在不确定的条件下为信息处理创造了一个具有代表性的计算基础。他的工作超出了基于逻辑理论基础的人工智能以及基于规则科技的专家系统范畴。他指出智能系统所面临的不确定性是一个核心问题，并且提出概率论算法作为知识获取及表现的有效基础。</a:t>
            </a:r>
          </a:p>
        </p:txBody>
      </p:sp>
      <p:sp>
        <p:nvSpPr>
          <p:cNvPr id="89092" name="灯片编号占位符 3"/>
          <p:cNvSpPr>
            <a:spLocks noGrp="1"/>
          </p:cNvSpPr>
          <p:nvPr>
            <p:ph type="sldNum" sz="quarter" idx="12"/>
          </p:nvPr>
        </p:nvSpPr>
        <p:spPr>
          <a:noFill/>
        </p:spPr>
        <p:txBody>
          <a:bodyPr/>
          <a:lstStyle/>
          <a:p>
            <a:fld id="{C019D73C-0835-4E7C-B329-51CF8FDC9461}" type="slidenum">
              <a:rPr lang="en-US" altLang="zh-CN" smtClean="0"/>
              <a:pPr/>
              <a:t>88</a:t>
            </a:fld>
            <a:endParaRPr lang="en-US" altLang="zh-CN"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EB68A0DF-B861-4FE1-A792-271D0A5421DD}" type="slidenum">
              <a:rPr lang="en-US" altLang="zh-CN" smtClean="0"/>
              <a:pPr/>
              <a:t>89</a:t>
            </a:fld>
            <a:endParaRPr lang="en-US" altLang="zh-CN" smtClean="0"/>
          </a:p>
        </p:txBody>
      </p:sp>
      <p:sp>
        <p:nvSpPr>
          <p:cNvPr id="50178" name="Rectangle 2"/>
          <p:cNvSpPr>
            <a:spLocks noGrp="1" noChangeArrowheads="1"/>
          </p:cNvSpPr>
          <p:nvPr>
            <p:ph type="title"/>
          </p:nvPr>
        </p:nvSpPr>
        <p:spPr>
          <a:xfrm>
            <a:off x="611188" y="0"/>
            <a:ext cx="7772400" cy="1143000"/>
          </a:xfrm>
        </p:spPr>
        <p:txBody>
          <a:bodyPr/>
          <a:lstStyle/>
          <a:p>
            <a:pPr eaLnBrk="1" hangingPunct="1">
              <a:defRPr/>
            </a:pPr>
            <a:r>
              <a:rPr lang="zh-CN" altLang="en-US" smtClean="0"/>
              <a:t>本课主要学习的内容</a:t>
            </a:r>
          </a:p>
        </p:txBody>
      </p:sp>
      <p:sp>
        <p:nvSpPr>
          <p:cNvPr id="90116" name="Rectangle 3"/>
          <p:cNvSpPr>
            <a:spLocks noGrp="1" noChangeArrowheads="1"/>
          </p:cNvSpPr>
          <p:nvPr>
            <p:ph type="body" idx="1"/>
          </p:nvPr>
        </p:nvSpPr>
        <p:spPr>
          <a:xfrm>
            <a:off x="638484" y="1202639"/>
            <a:ext cx="7772400" cy="5293697"/>
          </a:xfrm>
        </p:spPr>
        <p:txBody>
          <a:bodyPr/>
          <a:lstStyle/>
          <a:p>
            <a:pPr eaLnBrk="1" hangingPunct="1"/>
            <a:r>
              <a:rPr lang="zh-CN" altLang="en-US" sz="1600" b="1" dirty="0" smtClean="0"/>
              <a:t>第</a:t>
            </a:r>
            <a:r>
              <a:rPr lang="en-US" altLang="zh-CN" sz="1600" b="1" dirty="0" smtClean="0"/>
              <a:t>1</a:t>
            </a:r>
            <a:r>
              <a:rPr lang="zh-CN" altLang="en-US" sz="1600" b="1" dirty="0" smtClean="0"/>
              <a:t>章绪论</a:t>
            </a:r>
            <a:endParaRPr lang="zh-CN" altLang="en-US" sz="1600" dirty="0" smtClean="0"/>
          </a:p>
          <a:p>
            <a:pPr eaLnBrk="1" hangingPunct="1"/>
            <a:r>
              <a:rPr lang="zh-CN" altLang="en-US" sz="1600" dirty="0" smtClean="0"/>
              <a:t>什么是人工智能；图灵测试；希尔勒的中文屋子；人工智能的研究目标；人工智能的发展简史；人工智能研究的问题；历史上的人工智能大师；课程内容及要求</a:t>
            </a:r>
            <a:endParaRPr lang="zh-CN" altLang="en-US" sz="1600" b="1" dirty="0" smtClean="0"/>
          </a:p>
          <a:p>
            <a:pPr eaLnBrk="1" hangingPunct="1"/>
            <a:r>
              <a:rPr lang="zh-CN" altLang="en-US" sz="1600" b="1" dirty="0" smtClean="0"/>
              <a:t>第</a:t>
            </a:r>
            <a:r>
              <a:rPr lang="en-US" altLang="zh-CN" sz="1600" b="1" dirty="0" smtClean="0"/>
              <a:t>2</a:t>
            </a:r>
            <a:r>
              <a:rPr lang="zh-CN" altLang="en-US" sz="1600" b="1" dirty="0" smtClean="0"/>
              <a:t>章搜索问题</a:t>
            </a:r>
          </a:p>
          <a:p>
            <a:pPr eaLnBrk="1" hangingPunct="1"/>
            <a:r>
              <a:rPr lang="zh-CN" altLang="en-US" sz="1600" dirty="0" smtClean="0"/>
              <a:t>回溯式搜索；一般的图搜索算法；深度优先搜索；宽度优先搜索；迭代的深度优先算法；</a:t>
            </a:r>
            <a:r>
              <a:rPr lang="en-US" altLang="zh-CN" sz="1600" dirty="0" smtClean="0"/>
              <a:t>A*</a:t>
            </a:r>
            <a:r>
              <a:rPr lang="zh-CN" altLang="en-US" sz="1600" dirty="0" smtClean="0"/>
              <a:t>算法；改进的</a:t>
            </a:r>
            <a:r>
              <a:rPr lang="en-US" altLang="zh-CN" sz="1600" dirty="0" smtClean="0"/>
              <a:t>A*</a:t>
            </a:r>
            <a:r>
              <a:rPr lang="zh-CN" altLang="en-US" sz="1600" dirty="0" smtClean="0"/>
              <a:t>算法；迭代的</a:t>
            </a:r>
            <a:r>
              <a:rPr lang="en-US" altLang="zh-CN" sz="1600" dirty="0" smtClean="0"/>
              <a:t>A*</a:t>
            </a:r>
            <a:r>
              <a:rPr lang="zh-CN" altLang="en-US" sz="1600" dirty="0" smtClean="0"/>
              <a:t>算法</a:t>
            </a:r>
            <a:endParaRPr lang="zh-CN" altLang="en-US" sz="1600" b="1" dirty="0" smtClean="0"/>
          </a:p>
          <a:p>
            <a:pPr eaLnBrk="1" hangingPunct="1"/>
            <a:r>
              <a:rPr lang="zh-CN" altLang="en-US" sz="1600" b="1" dirty="0" smtClean="0"/>
              <a:t>第</a:t>
            </a:r>
            <a:r>
              <a:rPr lang="en-US" altLang="zh-CN" sz="1600" b="1" dirty="0" smtClean="0"/>
              <a:t>3</a:t>
            </a:r>
            <a:r>
              <a:rPr lang="zh-CN" altLang="en-US" sz="1600" b="1" dirty="0" smtClean="0"/>
              <a:t>章 博弈搜索</a:t>
            </a:r>
          </a:p>
          <a:p>
            <a:pPr eaLnBrk="1" hangingPunct="1"/>
            <a:r>
              <a:rPr lang="en-US" altLang="zh-CN" sz="1600" dirty="0" smtClean="0"/>
              <a:t>α-β</a:t>
            </a:r>
            <a:r>
              <a:rPr lang="zh-CN" altLang="en-US" sz="1600" dirty="0" smtClean="0"/>
              <a:t>剪枝，蒙特卡洛树搜索</a:t>
            </a:r>
            <a:r>
              <a:rPr lang="en-US" altLang="zh-CN" sz="1600" dirty="0" smtClean="0"/>
              <a:t> </a:t>
            </a:r>
          </a:p>
          <a:p>
            <a:pPr eaLnBrk="1" hangingPunct="1"/>
            <a:r>
              <a:rPr lang="zh-CN" altLang="en-US" sz="1600" b="1" dirty="0" smtClean="0"/>
              <a:t>第</a:t>
            </a:r>
            <a:r>
              <a:rPr lang="en-US" altLang="zh-CN" sz="1600" b="1" dirty="0" smtClean="0"/>
              <a:t>4</a:t>
            </a:r>
            <a:r>
              <a:rPr lang="zh-CN" altLang="en-US" sz="1600" b="1" dirty="0" smtClean="0"/>
              <a:t>章高级搜索问题</a:t>
            </a:r>
          </a:p>
          <a:p>
            <a:pPr eaLnBrk="1" hangingPunct="1"/>
            <a:r>
              <a:rPr lang="zh-CN" altLang="en-US" sz="1600" dirty="0" smtClean="0"/>
              <a:t>局部搜索；模拟退火算法；遗传算法</a:t>
            </a:r>
            <a:endParaRPr lang="en-US" altLang="zh-CN" sz="1600" dirty="0" smtClean="0"/>
          </a:p>
          <a:p>
            <a:pPr eaLnBrk="1" hangingPunct="1"/>
            <a:r>
              <a:rPr lang="zh-CN" altLang="en-US" sz="1600" b="1" dirty="0" smtClean="0"/>
              <a:t>第</a:t>
            </a:r>
            <a:r>
              <a:rPr lang="en-US" altLang="zh-CN" sz="1600" b="1" dirty="0" smtClean="0"/>
              <a:t>5</a:t>
            </a:r>
            <a:r>
              <a:rPr lang="zh-CN" altLang="en-US" sz="1600" b="1" dirty="0" smtClean="0"/>
              <a:t>章统计机器学习</a:t>
            </a:r>
          </a:p>
          <a:p>
            <a:pPr eaLnBrk="1" hangingPunct="1"/>
            <a:r>
              <a:rPr lang="zh-CN" altLang="en-US" sz="1600" dirty="0" smtClean="0"/>
              <a:t>朴素贝叶斯法；决策树；支持向量机</a:t>
            </a:r>
            <a:endParaRPr lang="zh-CN" altLang="en-US" sz="1600" b="1" dirty="0" smtClean="0"/>
          </a:p>
          <a:p>
            <a:pPr eaLnBrk="1" hangingPunct="1"/>
            <a:r>
              <a:rPr lang="zh-CN" altLang="en-US" sz="1600" b="1" dirty="0" smtClean="0"/>
              <a:t>第</a:t>
            </a:r>
            <a:r>
              <a:rPr lang="en-US" altLang="zh-CN" sz="1600" b="1" dirty="0" smtClean="0"/>
              <a:t>6</a:t>
            </a:r>
            <a:r>
              <a:rPr lang="zh-CN" altLang="en-US" sz="1600" b="1" dirty="0" smtClean="0"/>
              <a:t>章人工智能中的谓词演算及其应用</a:t>
            </a:r>
          </a:p>
          <a:p>
            <a:pPr eaLnBrk="1" hangingPunct="1"/>
            <a:r>
              <a:rPr lang="zh-CN" altLang="en-US" sz="1600" dirty="0" smtClean="0"/>
              <a:t>一阶谓词演算简介；归结方法；基于归结的问答系统；基于规则的演绎系统；</a:t>
            </a:r>
            <a:endParaRPr lang="zh-CN" altLang="en-US" sz="1600" b="1" dirty="0" smtClean="0"/>
          </a:p>
          <a:p>
            <a:pPr eaLnBrk="1" hangingPunct="1"/>
            <a:r>
              <a:rPr lang="zh-CN" altLang="en-US" sz="1600" b="1" dirty="0" smtClean="0"/>
              <a:t>第</a:t>
            </a:r>
            <a:r>
              <a:rPr lang="en-US" altLang="zh-CN" sz="1600" b="1" dirty="0" smtClean="0"/>
              <a:t>7</a:t>
            </a:r>
            <a:r>
              <a:rPr lang="zh-CN" altLang="en-US" sz="1600" b="1" dirty="0" smtClean="0"/>
              <a:t>章神经元网络</a:t>
            </a:r>
          </a:p>
          <a:p>
            <a:pPr eaLnBrk="1" hangingPunct="1"/>
            <a:r>
              <a:rPr lang="zh-CN" altLang="en-US" sz="1600" dirty="0" smtClean="0"/>
              <a:t>什么是神经元网络，</a:t>
            </a:r>
            <a:r>
              <a:rPr lang="en-US" altLang="zh-CN" sz="1600" dirty="0" smtClean="0"/>
              <a:t>BP</a:t>
            </a:r>
            <a:r>
              <a:rPr lang="zh-CN" altLang="en-US" sz="1600" dirty="0" smtClean="0"/>
              <a:t>算法，深度学习简介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51601473-9949-4999-B81E-AF251E5B9D8D}" type="slidenum">
              <a:rPr lang="en-US" altLang="zh-CN" smtClean="0"/>
              <a:pPr/>
              <a:t>9</a:t>
            </a:fld>
            <a:endParaRPr lang="en-US" altLang="zh-CN" smtClean="0"/>
          </a:p>
        </p:txBody>
      </p:sp>
      <p:sp>
        <p:nvSpPr>
          <p:cNvPr id="96258" name="Rectangle 2"/>
          <p:cNvSpPr>
            <a:spLocks noGrp="1" noChangeArrowheads="1"/>
          </p:cNvSpPr>
          <p:nvPr>
            <p:ph type="title"/>
          </p:nvPr>
        </p:nvSpPr>
        <p:spPr/>
        <p:txBody>
          <a:bodyPr/>
          <a:lstStyle/>
          <a:p>
            <a:pPr eaLnBrk="1" hangingPunct="1">
              <a:defRPr/>
            </a:pPr>
            <a:r>
              <a:rPr lang="zh-CN" altLang="en-US" dirty="0" smtClean="0"/>
              <a:t>图灵测试</a:t>
            </a:r>
          </a:p>
        </p:txBody>
      </p:sp>
      <p:sp>
        <p:nvSpPr>
          <p:cNvPr id="11268" name="Rectangle 3"/>
          <p:cNvSpPr>
            <a:spLocks noGrp="1" noChangeArrowheads="1"/>
          </p:cNvSpPr>
          <p:nvPr>
            <p:ph type="body" idx="1"/>
          </p:nvPr>
        </p:nvSpPr>
        <p:spPr>
          <a:xfrm>
            <a:off x="685800" y="1981200"/>
            <a:ext cx="4648200" cy="4114800"/>
          </a:xfrm>
        </p:spPr>
        <p:txBody>
          <a:bodyPr>
            <a:normAutofit/>
          </a:bodyPr>
          <a:lstStyle/>
          <a:p>
            <a:pPr eaLnBrk="1" hangingPunct="1"/>
            <a:r>
              <a:rPr lang="zh-CN" altLang="en-US" sz="3200" b="1" dirty="0" smtClean="0"/>
              <a:t>如何知道一个系统是否具有智能呢？</a:t>
            </a:r>
          </a:p>
          <a:p>
            <a:pPr eaLnBrk="1" hangingPunct="1"/>
            <a:r>
              <a:rPr lang="en-US" altLang="zh-CN" sz="3200" b="1" dirty="0" smtClean="0"/>
              <a:t>1950</a:t>
            </a:r>
            <a:r>
              <a:rPr lang="zh-CN" altLang="en-US" sz="3200" b="1" dirty="0" smtClean="0"/>
              <a:t>年，计算机科学家图灵提出了著名的“图灵测试”。</a:t>
            </a:r>
          </a:p>
        </p:txBody>
      </p:sp>
      <p:pic>
        <p:nvPicPr>
          <p:cNvPr id="11269" name="Picture 4"/>
          <p:cNvPicPr>
            <a:picLocks noChangeAspect="1" noChangeArrowheads="1"/>
          </p:cNvPicPr>
          <p:nvPr/>
        </p:nvPicPr>
        <p:blipFill>
          <a:blip r:embed="rId2" cstate="print"/>
          <a:srcRect/>
          <a:stretch>
            <a:fillRect/>
          </a:stretch>
        </p:blipFill>
        <p:spPr bwMode="auto">
          <a:xfrm>
            <a:off x="6248400" y="1866900"/>
            <a:ext cx="2297113"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2"/>
          </p:nvPr>
        </p:nvSpPr>
        <p:spPr>
          <a:noFill/>
        </p:spPr>
        <p:txBody>
          <a:bodyPr/>
          <a:lstStyle/>
          <a:p>
            <a:fld id="{F0F3EE8C-9A60-4307-A42B-77B2E3838DF2}" type="slidenum">
              <a:rPr lang="en-US" altLang="zh-CN" smtClean="0"/>
              <a:pPr/>
              <a:t>90</a:t>
            </a:fld>
            <a:endParaRPr lang="en-US" altLang="zh-CN" smtClean="0"/>
          </a:p>
        </p:txBody>
      </p:sp>
      <p:sp>
        <p:nvSpPr>
          <p:cNvPr id="121860" name="Rectangle 4"/>
          <p:cNvSpPr>
            <a:spLocks noGrp="1" noChangeArrowheads="1"/>
          </p:cNvSpPr>
          <p:nvPr>
            <p:ph type="title"/>
          </p:nvPr>
        </p:nvSpPr>
        <p:spPr>
          <a:xfrm>
            <a:off x="827088" y="188913"/>
            <a:ext cx="7772400" cy="1143000"/>
          </a:xfrm>
        </p:spPr>
        <p:txBody>
          <a:bodyPr>
            <a:normAutofit fontScale="90000"/>
          </a:bodyPr>
          <a:lstStyle/>
          <a:p>
            <a:pPr eaLnBrk="1" hangingPunct="1">
              <a:defRPr/>
            </a:pPr>
            <a:r>
              <a:rPr lang="zh-CN" altLang="en-US" sz="4000" dirty="0" smtClean="0"/>
              <a:t>本课与其他课程的关系</a:t>
            </a:r>
            <a:br>
              <a:rPr lang="zh-CN" altLang="en-US" sz="4000" dirty="0" smtClean="0"/>
            </a:br>
            <a:r>
              <a:rPr lang="en-US" altLang="zh-CN" sz="4000" dirty="0" smtClean="0">
                <a:latin typeface="Times New Roman"/>
              </a:rPr>
              <a:t>——</a:t>
            </a:r>
            <a:r>
              <a:rPr lang="zh-CN" altLang="en-US" sz="2800" smtClean="0"/>
              <a:t>人工智能导论相关</a:t>
            </a:r>
            <a:r>
              <a:rPr lang="zh-CN" altLang="en-US" sz="2800" dirty="0" smtClean="0"/>
              <a:t>的系列课程</a:t>
            </a:r>
            <a:endParaRPr lang="zh-CN" altLang="en-US" sz="4000" dirty="0" smtClean="0"/>
          </a:p>
        </p:txBody>
      </p:sp>
      <p:sp>
        <p:nvSpPr>
          <p:cNvPr id="91140" name="Text Box 5"/>
          <p:cNvSpPr txBox="1">
            <a:spLocks noChangeArrowheads="1"/>
          </p:cNvSpPr>
          <p:nvPr/>
        </p:nvSpPr>
        <p:spPr bwMode="auto">
          <a:xfrm>
            <a:off x="2940348" y="2349500"/>
            <a:ext cx="461665" cy="2447925"/>
          </a:xfrm>
          <a:prstGeom prst="rect">
            <a:avLst/>
          </a:prstGeom>
          <a:noFill/>
          <a:ln w="9525">
            <a:solidFill>
              <a:schemeClr val="folHlink"/>
            </a:solidFill>
            <a:miter lim="800000"/>
            <a:headEnd/>
            <a:tailEnd/>
          </a:ln>
        </p:spPr>
        <p:txBody>
          <a:bodyPr vert="eaVert">
            <a:spAutoFit/>
          </a:bodyPr>
          <a:lstStyle/>
          <a:p>
            <a:pPr algn="ctr">
              <a:spcBef>
                <a:spcPct val="50000"/>
              </a:spcBef>
            </a:pPr>
            <a:r>
              <a:rPr lang="zh-CN" altLang="en-US" dirty="0" smtClean="0"/>
              <a:t>人工智能导论</a:t>
            </a:r>
            <a:endParaRPr lang="zh-CN" altLang="en-US" dirty="0"/>
          </a:p>
        </p:txBody>
      </p:sp>
      <p:sp>
        <p:nvSpPr>
          <p:cNvPr id="91141" name="Text Box 6"/>
          <p:cNvSpPr txBox="1">
            <a:spLocks noChangeArrowheads="1"/>
          </p:cNvSpPr>
          <p:nvPr/>
        </p:nvSpPr>
        <p:spPr bwMode="auto">
          <a:xfrm>
            <a:off x="250825" y="2636838"/>
            <a:ext cx="187325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dirty="0"/>
              <a:t>程序设计</a:t>
            </a:r>
          </a:p>
        </p:txBody>
      </p:sp>
      <p:sp>
        <p:nvSpPr>
          <p:cNvPr id="91142" name="Text Box 7"/>
          <p:cNvSpPr txBox="1">
            <a:spLocks noChangeArrowheads="1"/>
          </p:cNvSpPr>
          <p:nvPr/>
        </p:nvSpPr>
        <p:spPr bwMode="auto">
          <a:xfrm>
            <a:off x="250825" y="3933825"/>
            <a:ext cx="187325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dirty="0"/>
              <a:t>离散数学</a:t>
            </a:r>
          </a:p>
        </p:txBody>
      </p:sp>
      <p:sp>
        <p:nvSpPr>
          <p:cNvPr id="91143" name="Line 8"/>
          <p:cNvSpPr>
            <a:spLocks noChangeShapeType="1"/>
          </p:cNvSpPr>
          <p:nvPr/>
        </p:nvSpPr>
        <p:spPr bwMode="auto">
          <a:xfrm>
            <a:off x="2124075" y="2852738"/>
            <a:ext cx="719138" cy="0"/>
          </a:xfrm>
          <a:prstGeom prst="line">
            <a:avLst/>
          </a:prstGeom>
          <a:noFill/>
          <a:ln w="9525">
            <a:solidFill>
              <a:schemeClr val="folHlink"/>
            </a:solidFill>
            <a:round/>
            <a:headEnd/>
            <a:tailEnd/>
          </a:ln>
        </p:spPr>
        <p:txBody>
          <a:bodyPr wrap="none"/>
          <a:lstStyle/>
          <a:p>
            <a:pPr algn="ctr"/>
            <a:endParaRPr lang="zh-CN" altLang="en-US"/>
          </a:p>
        </p:txBody>
      </p:sp>
      <p:sp>
        <p:nvSpPr>
          <p:cNvPr id="91144" name="Line 9"/>
          <p:cNvSpPr>
            <a:spLocks noChangeShapeType="1"/>
          </p:cNvSpPr>
          <p:nvPr/>
        </p:nvSpPr>
        <p:spPr bwMode="auto">
          <a:xfrm>
            <a:off x="2124075" y="4149725"/>
            <a:ext cx="719138" cy="0"/>
          </a:xfrm>
          <a:prstGeom prst="line">
            <a:avLst/>
          </a:prstGeom>
          <a:noFill/>
          <a:ln w="9525">
            <a:solidFill>
              <a:schemeClr val="folHlink"/>
            </a:solidFill>
            <a:round/>
            <a:headEnd/>
            <a:tailEnd/>
          </a:ln>
        </p:spPr>
        <p:txBody>
          <a:bodyPr wrap="none"/>
          <a:lstStyle/>
          <a:p>
            <a:pPr algn="ctr"/>
            <a:endParaRPr lang="zh-CN" altLang="en-US"/>
          </a:p>
        </p:txBody>
      </p:sp>
      <p:sp>
        <p:nvSpPr>
          <p:cNvPr id="91145" name="Text Box 10"/>
          <p:cNvSpPr txBox="1">
            <a:spLocks noChangeArrowheads="1"/>
          </p:cNvSpPr>
          <p:nvPr/>
        </p:nvSpPr>
        <p:spPr bwMode="auto">
          <a:xfrm>
            <a:off x="4500563" y="1484313"/>
            <a:ext cx="187325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机器学习</a:t>
            </a:r>
          </a:p>
        </p:txBody>
      </p:sp>
      <p:sp>
        <p:nvSpPr>
          <p:cNvPr id="91146" name="Text Box 11"/>
          <p:cNvSpPr txBox="1">
            <a:spLocks noChangeArrowheads="1"/>
          </p:cNvSpPr>
          <p:nvPr/>
        </p:nvSpPr>
        <p:spPr bwMode="auto">
          <a:xfrm>
            <a:off x="4500563" y="2060575"/>
            <a:ext cx="187325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模式识别</a:t>
            </a:r>
          </a:p>
        </p:txBody>
      </p:sp>
      <p:sp>
        <p:nvSpPr>
          <p:cNvPr id="91147" name="Text Box 12"/>
          <p:cNvSpPr txBox="1">
            <a:spLocks noChangeArrowheads="1"/>
          </p:cNvSpPr>
          <p:nvPr/>
        </p:nvSpPr>
        <p:spPr bwMode="auto">
          <a:xfrm>
            <a:off x="4500563" y="2635250"/>
            <a:ext cx="187325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信息检索</a:t>
            </a:r>
          </a:p>
        </p:txBody>
      </p:sp>
      <p:sp>
        <p:nvSpPr>
          <p:cNvPr id="91148" name="Text Box 13"/>
          <p:cNvSpPr txBox="1">
            <a:spLocks noChangeArrowheads="1"/>
          </p:cNvSpPr>
          <p:nvPr/>
        </p:nvSpPr>
        <p:spPr bwMode="auto">
          <a:xfrm>
            <a:off x="4500563" y="3754438"/>
            <a:ext cx="215900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人工智能原理</a:t>
            </a:r>
          </a:p>
        </p:txBody>
      </p:sp>
      <p:sp>
        <p:nvSpPr>
          <p:cNvPr id="91149" name="Text Box 14"/>
          <p:cNvSpPr txBox="1">
            <a:spLocks noChangeArrowheads="1"/>
          </p:cNvSpPr>
          <p:nvPr/>
        </p:nvSpPr>
        <p:spPr bwMode="auto">
          <a:xfrm>
            <a:off x="4500563" y="4330700"/>
            <a:ext cx="2159000"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计算语言学</a:t>
            </a:r>
          </a:p>
        </p:txBody>
      </p:sp>
      <p:sp>
        <p:nvSpPr>
          <p:cNvPr id="91150" name="Text Box 15"/>
          <p:cNvSpPr txBox="1">
            <a:spLocks noChangeArrowheads="1"/>
          </p:cNvSpPr>
          <p:nvPr/>
        </p:nvSpPr>
        <p:spPr bwMode="auto">
          <a:xfrm>
            <a:off x="4500563" y="4978400"/>
            <a:ext cx="1871662"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知识工程</a:t>
            </a:r>
          </a:p>
        </p:txBody>
      </p:sp>
      <p:sp>
        <p:nvSpPr>
          <p:cNvPr id="91151" name="Text Box 16"/>
          <p:cNvSpPr txBox="1">
            <a:spLocks noChangeArrowheads="1"/>
          </p:cNvSpPr>
          <p:nvPr/>
        </p:nvSpPr>
        <p:spPr bwMode="auto">
          <a:xfrm>
            <a:off x="4500563" y="5554663"/>
            <a:ext cx="2735262"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信息检索前沿研究</a:t>
            </a:r>
          </a:p>
        </p:txBody>
      </p:sp>
      <p:sp>
        <p:nvSpPr>
          <p:cNvPr id="91152" name="Text Box 17"/>
          <p:cNvSpPr txBox="1">
            <a:spLocks noChangeArrowheads="1"/>
          </p:cNvSpPr>
          <p:nvPr/>
        </p:nvSpPr>
        <p:spPr bwMode="auto">
          <a:xfrm>
            <a:off x="4500563" y="6130925"/>
            <a:ext cx="3024187"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计算智能及机器人学</a:t>
            </a:r>
          </a:p>
        </p:txBody>
      </p:sp>
      <p:sp>
        <p:nvSpPr>
          <p:cNvPr id="91153" name="Freeform 18"/>
          <p:cNvSpPr>
            <a:spLocks/>
          </p:cNvSpPr>
          <p:nvPr/>
        </p:nvSpPr>
        <p:spPr bwMode="auto">
          <a:xfrm>
            <a:off x="3995738" y="1700213"/>
            <a:ext cx="504825" cy="4681537"/>
          </a:xfrm>
          <a:custGeom>
            <a:avLst/>
            <a:gdLst>
              <a:gd name="T0" fmla="*/ 2147483647 w 318"/>
              <a:gd name="T1" fmla="*/ 0 h 2585"/>
              <a:gd name="T2" fmla="*/ 0 w 318"/>
              <a:gd name="T3" fmla="*/ 0 h 2585"/>
              <a:gd name="T4" fmla="*/ 0 w 318"/>
              <a:gd name="T5" fmla="*/ 2147483647 h 2585"/>
              <a:gd name="T6" fmla="*/ 2147483647 w 318"/>
              <a:gd name="T7" fmla="*/ 2147483647 h 2585"/>
              <a:gd name="T8" fmla="*/ 0 60000 65536"/>
              <a:gd name="T9" fmla="*/ 0 60000 65536"/>
              <a:gd name="T10" fmla="*/ 0 60000 65536"/>
              <a:gd name="T11" fmla="*/ 0 60000 65536"/>
              <a:gd name="T12" fmla="*/ 0 w 318"/>
              <a:gd name="T13" fmla="*/ 0 h 2585"/>
              <a:gd name="T14" fmla="*/ 318 w 318"/>
              <a:gd name="T15" fmla="*/ 2585 h 2585"/>
            </a:gdLst>
            <a:ahLst/>
            <a:cxnLst>
              <a:cxn ang="T8">
                <a:pos x="T0" y="T1"/>
              </a:cxn>
              <a:cxn ang="T9">
                <a:pos x="T2" y="T3"/>
              </a:cxn>
              <a:cxn ang="T10">
                <a:pos x="T4" y="T5"/>
              </a:cxn>
              <a:cxn ang="T11">
                <a:pos x="T6" y="T7"/>
              </a:cxn>
            </a:cxnLst>
            <a:rect l="T12" t="T13" r="T14" b="T15"/>
            <a:pathLst>
              <a:path w="318" h="2585">
                <a:moveTo>
                  <a:pt x="318" y="0"/>
                </a:moveTo>
                <a:lnTo>
                  <a:pt x="0" y="0"/>
                </a:lnTo>
                <a:lnTo>
                  <a:pt x="0" y="2585"/>
                </a:lnTo>
                <a:lnTo>
                  <a:pt x="318" y="2585"/>
                </a:lnTo>
              </a:path>
            </a:pathLst>
          </a:custGeom>
          <a:noFill/>
          <a:ln w="9525" cap="flat" cmpd="sng">
            <a:solidFill>
              <a:schemeClr val="folHlink"/>
            </a:solidFill>
            <a:prstDash val="solid"/>
            <a:round/>
            <a:headEnd type="none" w="med" len="med"/>
            <a:tailEnd type="none" w="med" len="med"/>
          </a:ln>
        </p:spPr>
        <p:txBody>
          <a:bodyPr wrap="none"/>
          <a:lstStyle/>
          <a:p>
            <a:pPr algn="ctr"/>
            <a:endParaRPr lang="zh-CN" altLang="en-US"/>
          </a:p>
        </p:txBody>
      </p:sp>
      <p:sp>
        <p:nvSpPr>
          <p:cNvPr id="91154" name="Line 19"/>
          <p:cNvSpPr>
            <a:spLocks noChangeShapeType="1"/>
          </p:cNvSpPr>
          <p:nvPr/>
        </p:nvSpPr>
        <p:spPr bwMode="auto">
          <a:xfrm>
            <a:off x="3419475" y="3644900"/>
            <a:ext cx="576263" cy="0"/>
          </a:xfrm>
          <a:prstGeom prst="line">
            <a:avLst/>
          </a:prstGeom>
          <a:noFill/>
          <a:ln w="9525">
            <a:solidFill>
              <a:schemeClr val="folHlink"/>
            </a:solidFill>
            <a:round/>
            <a:headEnd/>
            <a:tailEnd/>
          </a:ln>
        </p:spPr>
        <p:txBody>
          <a:bodyPr wrap="none"/>
          <a:lstStyle/>
          <a:p>
            <a:pPr algn="ctr"/>
            <a:endParaRPr lang="zh-CN" altLang="en-US"/>
          </a:p>
        </p:txBody>
      </p:sp>
      <p:sp>
        <p:nvSpPr>
          <p:cNvPr id="91155" name="Line 20"/>
          <p:cNvSpPr>
            <a:spLocks noChangeShapeType="1"/>
          </p:cNvSpPr>
          <p:nvPr/>
        </p:nvSpPr>
        <p:spPr bwMode="auto">
          <a:xfrm>
            <a:off x="3995738" y="2305050"/>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56" name="Line 21"/>
          <p:cNvSpPr>
            <a:spLocks noChangeShapeType="1"/>
          </p:cNvSpPr>
          <p:nvPr/>
        </p:nvSpPr>
        <p:spPr bwMode="auto">
          <a:xfrm>
            <a:off x="3995738" y="2855913"/>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57" name="Line 22"/>
          <p:cNvSpPr>
            <a:spLocks noChangeShapeType="1"/>
          </p:cNvSpPr>
          <p:nvPr/>
        </p:nvSpPr>
        <p:spPr bwMode="auto">
          <a:xfrm>
            <a:off x="3995738" y="3416300"/>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58" name="Line 23"/>
          <p:cNvSpPr>
            <a:spLocks noChangeShapeType="1"/>
          </p:cNvSpPr>
          <p:nvPr/>
        </p:nvSpPr>
        <p:spPr bwMode="auto">
          <a:xfrm>
            <a:off x="3995738" y="3992563"/>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59" name="Line 24"/>
          <p:cNvSpPr>
            <a:spLocks noChangeShapeType="1"/>
          </p:cNvSpPr>
          <p:nvPr/>
        </p:nvSpPr>
        <p:spPr bwMode="auto">
          <a:xfrm>
            <a:off x="3995738" y="5227638"/>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60" name="Line 25"/>
          <p:cNvSpPr>
            <a:spLocks noChangeShapeType="1"/>
          </p:cNvSpPr>
          <p:nvPr/>
        </p:nvSpPr>
        <p:spPr bwMode="auto">
          <a:xfrm>
            <a:off x="3995738" y="5802313"/>
            <a:ext cx="504825" cy="0"/>
          </a:xfrm>
          <a:prstGeom prst="line">
            <a:avLst/>
          </a:prstGeom>
          <a:noFill/>
          <a:ln w="9525">
            <a:solidFill>
              <a:schemeClr val="folHlink"/>
            </a:solidFill>
            <a:round/>
            <a:headEnd/>
            <a:tailEnd/>
          </a:ln>
        </p:spPr>
        <p:txBody>
          <a:bodyPr wrap="none"/>
          <a:lstStyle/>
          <a:p>
            <a:pPr algn="ctr"/>
            <a:endParaRPr lang="zh-CN" altLang="en-US"/>
          </a:p>
        </p:txBody>
      </p:sp>
      <p:sp>
        <p:nvSpPr>
          <p:cNvPr id="91161" name="Text Box 27"/>
          <p:cNvSpPr txBox="1">
            <a:spLocks noChangeArrowheads="1"/>
          </p:cNvSpPr>
          <p:nvPr/>
        </p:nvSpPr>
        <p:spPr bwMode="auto">
          <a:xfrm>
            <a:off x="4500563" y="3178175"/>
            <a:ext cx="2663825" cy="369332"/>
          </a:xfrm>
          <a:prstGeom prst="rect">
            <a:avLst/>
          </a:prstGeom>
          <a:noFill/>
          <a:ln w="9525">
            <a:solidFill>
              <a:schemeClr val="folHlink"/>
            </a:solidFill>
            <a:miter lim="800000"/>
            <a:headEnd/>
            <a:tailEnd/>
          </a:ln>
        </p:spPr>
        <p:txBody>
          <a:bodyPr>
            <a:spAutoFit/>
          </a:bodyPr>
          <a:lstStyle/>
          <a:p>
            <a:pPr algn="ctr">
              <a:spcBef>
                <a:spcPct val="50000"/>
              </a:spcBef>
            </a:pPr>
            <a:r>
              <a:rPr lang="zh-CN" altLang="en-US"/>
              <a:t>搜索引擎技术基础</a:t>
            </a:r>
          </a:p>
        </p:txBody>
      </p:sp>
      <p:sp>
        <p:nvSpPr>
          <p:cNvPr id="91162" name="Line 28"/>
          <p:cNvSpPr>
            <a:spLocks noChangeShapeType="1"/>
          </p:cNvSpPr>
          <p:nvPr/>
        </p:nvSpPr>
        <p:spPr bwMode="auto">
          <a:xfrm>
            <a:off x="3995738" y="4581525"/>
            <a:ext cx="504825" cy="0"/>
          </a:xfrm>
          <a:prstGeom prst="line">
            <a:avLst/>
          </a:prstGeom>
          <a:noFill/>
          <a:ln w="9525">
            <a:solidFill>
              <a:schemeClr val="folHlink"/>
            </a:solidFill>
            <a:round/>
            <a:headEnd/>
            <a:tailEnd/>
          </a:ln>
        </p:spPr>
        <p:txBody>
          <a:bodyPr wrap="none"/>
          <a:lstStyle/>
          <a:p>
            <a:pPr algn="ctr"/>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8E5BA569-B971-4CEF-9E5F-463322139915}" type="slidenum">
              <a:rPr lang="en-US" altLang="zh-CN" smtClean="0"/>
              <a:pPr/>
              <a:t>91</a:t>
            </a:fld>
            <a:endParaRPr lang="en-US" altLang="zh-CN" smtClean="0"/>
          </a:p>
        </p:txBody>
      </p:sp>
      <p:sp>
        <p:nvSpPr>
          <p:cNvPr id="2" name="Rectangle 2"/>
          <p:cNvSpPr>
            <a:spLocks noGrp="1" noChangeArrowheads="1"/>
          </p:cNvSpPr>
          <p:nvPr>
            <p:ph type="title"/>
          </p:nvPr>
        </p:nvSpPr>
        <p:spPr/>
        <p:txBody>
          <a:bodyPr/>
          <a:lstStyle/>
          <a:p>
            <a:pPr eaLnBrk="1" hangingPunct="1">
              <a:defRPr/>
            </a:pPr>
            <a:r>
              <a:rPr lang="zh-CN" altLang="en-US" smtClean="0"/>
              <a:t>考核方法</a:t>
            </a:r>
          </a:p>
        </p:txBody>
      </p:sp>
      <p:sp>
        <p:nvSpPr>
          <p:cNvPr id="92164" name="Rectangle 3"/>
          <p:cNvSpPr>
            <a:spLocks noGrp="1" noChangeArrowheads="1"/>
          </p:cNvSpPr>
          <p:nvPr>
            <p:ph type="body" idx="1"/>
          </p:nvPr>
        </p:nvSpPr>
        <p:spPr/>
        <p:txBody>
          <a:bodyPr>
            <a:normAutofit/>
          </a:bodyPr>
          <a:lstStyle/>
          <a:p>
            <a:pPr eaLnBrk="1" hangingPunct="1"/>
            <a:r>
              <a:rPr lang="zh-CN" altLang="en-US" sz="3200" b="1" dirty="0" smtClean="0"/>
              <a:t>期末考试（</a:t>
            </a:r>
            <a:r>
              <a:rPr lang="en-US" altLang="zh-CN" sz="3200" b="1" dirty="0" smtClean="0"/>
              <a:t>70</a:t>
            </a:r>
            <a:r>
              <a:rPr lang="zh-CN" altLang="en-US" sz="3200" b="1" dirty="0" smtClean="0"/>
              <a:t>％）</a:t>
            </a:r>
          </a:p>
          <a:p>
            <a:pPr eaLnBrk="1" hangingPunct="1"/>
            <a:r>
              <a:rPr lang="zh-CN" altLang="en-US" sz="3200" b="1" dirty="0" smtClean="0"/>
              <a:t>平时作业（</a:t>
            </a:r>
            <a:r>
              <a:rPr lang="en-US" altLang="zh-CN" sz="3200" b="1" dirty="0" smtClean="0"/>
              <a:t>30</a:t>
            </a:r>
            <a:r>
              <a:rPr lang="zh-CN" altLang="en-US" sz="3200" b="1" dirty="0" smtClean="0"/>
              <a:t>％）</a:t>
            </a:r>
            <a:endParaRPr lang="en-US" altLang="zh-CN" sz="3200" b="1" dirty="0" smtClean="0"/>
          </a:p>
          <a:p>
            <a:pPr lvl="1"/>
            <a:r>
              <a:rPr lang="zh-CN" altLang="en-US" sz="2800" b="1" dirty="0" smtClean="0"/>
              <a:t>三次编程作业</a:t>
            </a:r>
            <a:endParaRPr lang="en-US" altLang="zh-CN" sz="2800" b="1"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p>
            <a:fld id="{FEAF9F01-5A7A-44BE-8F85-32FBB822075E}" type="slidenum">
              <a:rPr lang="en-US" altLang="zh-CN" smtClean="0"/>
              <a:pPr/>
              <a:t>92</a:t>
            </a:fld>
            <a:endParaRPr lang="en-US" altLang="zh-CN" smtClean="0"/>
          </a:p>
        </p:txBody>
      </p:sp>
      <p:sp>
        <p:nvSpPr>
          <p:cNvPr id="49154"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参考书目</a:t>
            </a:r>
          </a:p>
        </p:txBody>
      </p:sp>
      <p:sp>
        <p:nvSpPr>
          <p:cNvPr id="93188" name="Rectangle 3"/>
          <p:cNvSpPr>
            <a:spLocks noGrp="1" noChangeArrowheads="1"/>
          </p:cNvSpPr>
          <p:nvPr>
            <p:ph type="body" idx="1"/>
          </p:nvPr>
        </p:nvSpPr>
        <p:spPr>
          <a:xfrm>
            <a:off x="685800" y="1203280"/>
            <a:ext cx="7772400" cy="5314950"/>
          </a:xfrm>
        </p:spPr>
        <p:txBody>
          <a:bodyPr>
            <a:normAutofit/>
          </a:bodyPr>
          <a:lstStyle/>
          <a:p>
            <a:pPr eaLnBrk="1" hangingPunct="1"/>
            <a:r>
              <a:rPr lang="zh-CN" altLang="en-US" sz="2800" dirty="0" smtClean="0"/>
              <a:t>人工智能导论讲义，电子版，网络学堂</a:t>
            </a:r>
            <a:endParaRPr lang="en-US" altLang="zh-CN" sz="2800" dirty="0" smtClean="0"/>
          </a:p>
          <a:p>
            <a:pPr eaLnBrk="1" hangingPunct="1"/>
            <a:r>
              <a:rPr lang="zh-CN" altLang="en-US" sz="2800" dirty="0" smtClean="0"/>
              <a:t>林尧瑞，马少平，人工智能导论，清华大学出版社</a:t>
            </a:r>
          </a:p>
          <a:p>
            <a:pPr eaLnBrk="1" hangingPunct="1"/>
            <a:r>
              <a:rPr lang="zh-CN" altLang="en-US" sz="2800" dirty="0" smtClean="0"/>
              <a:t>马少平，朱小燕，人工智能，清华大学出版社</a:t>
            </a:r>
          </a:p>
          <a:p>
            <a:pPr eaLnBrk="1" hangingPunct="1"/>
            <a:r>
              <a:rPr lang="en-US" altLang="zh-CN" sz="2800" dirty="0" smtClean="0"/>
              <a:t>Stuart Russell, Peter </a:t>
            </a:r>
            <a:r>
              <a:rPr lang="en-US" altLang="zh-CN" sz="2800" dirty="0" err="1" smtClean="0"/>
              <a:t>Norvig</a:t>
            </a:r>
            <a:r>
              <a:rPr lang="zh-CN" altLang="en-US" sz="2800" dirty="0" smtClean="0"/>
              <a:t>著，姜哲等译，人工智能 ，人民邮电出版社出版</a:t>
            </a:r>
          </a:p>
          <a:p>
            <a:pPr eaLnBrk="1" hangingPunct="1"/>
            <a:r>
              <a:rPr lang="zh-CN" altLang="en-US" sz="2800" dirty="0" smtClean="0"/>
              <a:t>陆汝钤，人工智能（上下），科学出版社</a:t>
            </a:r>
          </a:p>
          <a:p>
            <a:pPr eaLnBrk="1" hangingPunct="1"/>
            <a:r>
              <a:rPr lang="zh-CN" altLang="en-US" sz="2800" dirty="0" smtClean="0"/>
              <a:t>李航，统计学习方法</a:t>
            </a:r>
            <a:r>
              <a:rPr lang="zh-CN" altLang="en-US" sz="2800" smtClean="0"/>
              <a:t>，清华大学出版社</a:t>
            </a:r>
            <a:endParaRPr lang="en-US" altLang="zh-CN" sz="2800" dirty="0" smtClean="0"/>
          </a:p>
          <a:p>
            <a:pPr eaLnBrk="1" hangingPunct="1"/>
            <a:r>
              <a:rPr lang="zh-CN" altLang="en-US" sz="2800" dirty="0" smtClean="0"/>
              <a:t>罗杰</a:t>
            </a:r>
            <a:r>
              <a:rPr lang="en-US" altLang="zh-CN" sz="2800" dirty="0" smtClean="0">
                <a:cs typeface="Times New Roman" pitchFamily="18" charset="0"/>
              </a:rPr>
              <a:t>•</a:t>
            </a:r>
            <a:r>
              <a:rPr lang="zh-CN" altLang="en-US" sz="2800" dirty="0" smtClean="0"/>
              <a:t>彭罗思，皇帝新脑，湖南科学技术出版社</a:t>
            </a:r>
            <a:endParaRPr lang="en-US" altLang="zh-CN" sz="2800" dirty="0" smtClean="0"/>
          </a:p>
          <a:p>
            <a:pPr eaLnBrk="1" hangingPunct="1"/>
            <a:r>
              <a:rPr lang="zh-CN" altLang="en-US" sz="2800" dirty="0" smtClean="0"/>
              <a:t>吴军，数学之美，人民邮电出版社</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164024</TotalTime>
  <Words>4509</Words>
  <Application>Microsoft Office PowerPoint</Application>
  <PresentationFormat>全屏显示(4:3)</PresentationFormat>
  <Paragraphs>631</Paragraphs>
  <Slides>92</Slides>
  <Notes>15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4" baseType="lpstr">
      <vt:lpstr>Equity</vt:lpstr>
      <vt:lpstr>剪辑</vt:lpstr>
      <vt:lpstr>欢迎大家学习 《人工智能》</vt:lpstr>
      <vt:lpstr>自我介绍</vt:lpstr>
      <vt:lpstr>绪  论</vt:lpstr>
      <vt:lpstr>现代人工智能的兴起</vt:lpstr>
      <vt:lpstr>幻灯片 5</vt:lpstr>
      <vt:lpstr>幻灯片 6</vt:lpstr>
      <vt:lpstr>什么是人工智能？</vt:lpstr>
      <vt:lpstr>幻灯片 8</vt:lpstr>
      <vt:lpstr>图灵测试</vt:lpstr>
      <vt:lpstr>图灵测试</vt:lpstr>
      <vt:lpstr>希尔勒的中文屋子</vt:lpstr>
      <vt:lpstr>故事理解程序举例</vt:lpstr>
      <vt:lpstr>AI的本质问题</vt:lpstr>
      <vt:lpstr>计算机应用就是AI问题</vt:lpstr>
      <vt:lpstr>AI的历史回顾</vt:lpstr>
      <vt:lpstr>AI的历史回顾（续1）</vt:lpstr>
      <vt:lpstr>AI的历史回顾（续2）</vt:lpstr>
      <vt:lpstr>AI的历史回顾（续3）</vt:lpstr>
      <vt:lpstr>AI的历史回顾（续4）</vt:lpstr>
      <vt:lpstr>AI的历史回顾（续5）</vt:lpstr>
      <vt:lpstr>AI的历史回顾（续6）</vt:lpstr>
      <vt:lpstr>AI的历史回顾（续7）</vt:lpstr>
      <vt:lpstr>AI的历史回顾（续8）</vt:lpstr>
      <vt:lpstr>AI的历史回顾（续9）</vt:lpstr>
      <vt:lpstr>AI的历史回顾（续10）</vt:lpstr>
      <vt:lpstr>AI的历史回顾（续10）</vt:lpstr>
      <vt:lpstr>一些大公司的举动</vt:lpstr>
      <vt:lpstr>历史上AI的三大流派</vt:lpstr>
      <vt:lpstr>AI的研究内容</vt:lpstr>
      <vt:lpstr>AI的研究内容（续1）</vt:lpstr>
      <vt:lpstr>AI的研究内容（续2）</vt:lpstr>
      <vt:lpstr>人工智能取得的一些成果</vt:lpstr>
      <vt:lpstr>定理证明</vt:lpstr>
      <vt:lpstr>四色定理的证明</vt:lpstr>
      <vt:lpstr>通用问题求解器（GPS）</vt:lpstr>
      <vt:lpstr>专家系统</vt:lpstr>
      <vt:lpstr>第一个商用专家系统：R1</vt:lpstr>
      <vt:lpstr>海湾战争中的专家系统</vt:lpstr>
      <vt:lpstr>IBM的“深蓝”</vt:lpstr>
      <vt:lpstr>深蓝对阵卡斯帕罗夫</vt:lpstr>
      <vt:lpstr>IBM的“深蓝”（续1）</vt:lpstr>
      <vt:lpstr>IBM的“深蓝”（续2）</vt:lpstr>
      <vt:lpstr>浪潮杯中国象棋人机大战</vt:lpstr>
      <vt:lpstr>许银川与天梭握手言和</vt:lpstr>
      <vt:lpstr>“（国际象棋）人机之战”简史</vt:lpstr>
      <vt:lpstr>幻灯片 46</vt:lpstr>
      <vt:lpstr>幻灯片 47</vt:lpstr>
      <vt:lpstr>幻灯片 48</vt:lpstr>
      <vt:lpstr>计算机围棋</vt:lpstr>
      <vt:lpstr>幻灯片 50</vt:lpstr>
      <vt:lpstr>幻灯片 51</vt:lpstr>
      <vt:lpstr>围棋人机对战史</vt:lpstr>
      <vt:lpstr>幻灯片 53</vt:lpstr>
      <vt:lpstr>IBM的沃森</vt:lpstr>
      <vt:lpstr>幻灯片 55</vt:lpstr>
      <vt:lpstr>沃森的一些指标</vt:lpstr>
      <vt:lpstr>幻灯片 57</vt:lpstr>
      <vt:lpstr>搜狗汪仔参加一站到底节目</vt:lpstr>
      <vt:lpstr>神经网络翻译系统</vt:lpstr>
      <vt:lpstr>历史上的人工智能大师</vt:lpstr>
      <vt:lpstr>阿伦•图灵 （Alan Turing）</vt:lpstr>
      <vt:lpstr>阿伦•图灵（Alan Turing）</vt:lpstr>
      <vt:lpstr>马文•明斯基 （Marniv Lee Minsky）</vt:lpstr>
      <vt:lpstr>马文•明斯基（Marniv Lee Minsky）</vt:lpstr>
      <vt:lpstr>约翰•麦卡锡 （John McCarthy）</vt:lpstr>
      <vt:lpstr>约翰•麦卡锡（John McCarthy）</vt:lpstr>
      <vt:lpstr>赫伯特•西蒙(司马贺) （Herbert A. Simon）</vt:lpstr>
      <vt:lpstr>幻灯片 68</vt:lpstr>
      <vt:lpstr>赫伯特•西蒙(Herbert A. Simon）</vt:lpstr>
      <vt:lpstr>幻灯片 70</vt:lpstr>
      <vt:lpstr>艾伦•纽厄尔（Allen Newell）</vt:lpstr>
      <vt:lpstr>查理德•卡普 （Richard M. Karp）</vt:lpstr>
      <vt:lpstr>查理德•卡普（Richard M. Karp）</vt:lpstr>
      <vt:lpstr>爱德华•费根鲍姆 （Edward A. Feigenbaum）</vt:lpstr>
      <vt:lpstr>爱德华•费根鲍姆 （Edward A. Feigenbaum）</vt:lpstr>
      <vt:lpstr>幻灯片 76</vt:lpstr>
      <vt:lpstr>劳伊•雷迪 （Raj Reddy）</vt:lpstr>
      <vt:lpstr>劳伊•雷迪（Raj Reddy）</vt:lpstr>
      <vt:lpstr>道格拉斯•恩格尔巴特 （Douglas Engelbart）</vt:lpstr>
      <vt:lpstr>道格拉斯•恩格尔巴特 （Douglas Engelbart）</vt:lpstr>
      <vt:lpstr>莱斯利·瓦利安特（Leslie Valiant） </vt:lpstr>
      <vt:lpstr>幻灯片 82</vt:lpstr>
      <vt:lpstr>幻灯片 83</vt:lpstr>
      <vt:lpstr>朱迪亚·佩尔（Judea Pearl）</vt:lpstr>
      <vt:lpstr>幻灯片 85</vt:lpstr>
      <vt:lpstr>幻灯片 86</vt:lpstr>
      <vt:lpstr>幻灯片 87</vt:lpstr>
      <vt:lpstr>幻灯片 88</vt:lpstr>
      <vt:lpstr>本课主要学习的内容</vt:lpstr>
      <vt:lpstr>本课与其他课程的关系 ——人工智能导论相关的系列课程</vt:lpstr>
      <vt:lpstr>考核方法</vt:lpstr>
      <vt:lpstr>参考书目</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T420</cp:lastModifiedBy>
  <cp:revision>6860</cp:revision>
  <dcterms:created xsi:type="dcterms:W3CDTF">2011-04-24T18:48:21Z</dcterms:created>
  <dcterms:modified xsi:type="dcterms:W3CDTF">2017-02-20T02:26:34Z</dcterms:modified>
</cp:coreProperties>
</file>