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5"/>
  </p:notesMasterIdLst>
  <p:sldIdLst>
    <p:sldId id="311" r:id="rId2"/>
    <p:sldId id="312" r:id="rId3"/>
    <p:sldId id="313" r:id="rId4"/>
    <p:sldId id="314" r:id="rId5"/>
    <p:sldId id="315" r:id="rId6"/>
    <p:sldId id="300" r:id="rId7"/>
    <p:sldId id="316" r:id="rId8"/>
    <p:sldId id="283" r:id="rId9"/>
    <p:sldId id="260" r:id="rId10"/>
    <p:sldId id="302" r:id="rId11"/>
    <p:sldId id="304" r:id="rId12"/>
    <p:sldId id="261" r:id="rId13"/>
    <p:sldId id="262" r:id="rId14"/>
    <p:sldId id="263" r:id="rId15"/>
    <p:sldId id="303" r:id="rId16"/>
    <p:sldId id="264" r:id="rId17"/>
    <p:sldId id="305" r:id="rId18"/>
    <p:sldId id="265" r:id="rId19"/>
    <p:sldId id="267" r:id="rId20"/>
    <p:sldId id="268" r:id="rId21"/>
    <p:sldId id="269" r:id="rId22"/>
    <p:sldId id="270" r:id="rId23"/>
    <p:sldId id="317" r:id="rId24"/>
    <p:sldId id="318" r:id="rId25"/>
    <p:sldId id="319" r:id="rId26"/>
    <p:sldId id="320" r:id="rId27"/>
    <p:sldId id="321" r:id="rId28"/>
    <p:sldId id="322" r:id="rId29"/>
    <p:sldId id="323" r:id="rId30"/>
    <p:sldId id="324" r:id="rId31"/>
    <p:sldId id="325" r:id="rId32"/>
    <p:sldId id="326" r:id="rId33"/>
    <p:sldId id="271" r:id="rId34"/>
    <p:sldId id="288" r:id="rId35"/>
    <p:sldId id="272" r:id="rId36"/>
    <p:sldId id="273" r:id="rId37"/>
    <p:sldId id="327" r:id="rId38"/>
    <p:sldId id="328" r:id="rId39"/>
    <p:sldId id="329" r:id="rId40"/>
    <p:sldId id="330" r:id="rId41"/>
    <p:sldId id="301" r:id="rId42"/>
    <p:sldId id="331" r:id="rId43"/>
    <p:sldId id="332" r:id="rId44"/>
    <p:sldId id="334" r:id="rId45"/>
    <p:sldId id="335" r:id="rId46"/>
    <p:sldId id="275" r:id="rId47"/>
    <p:sldId id="276" r:id="rId48"/>
    <p:sldId id="277" r:id="rId49"/>
    <p:sldId id="278" r:id="rId50"/>
    <p:sldId id="279" r:id="rId51"/>
    <p:sldId id="282" r:id="rId52"/>
    <p:sldId id="284" r:id="rId53"/>
    <p:sldId id="285" r:id="rId54"/>
    <p:sldId id="287" r:id="rId55"/>
    <p:sldId id="289" r:id="rId56"/>
    <p:sldId id="286" r:id="rId57"/>
    <p:sldId id="290" r:id="rId58"/>
    <p:sldId id="291" r:id="rId59"/>
    <p:sldId id="292" r:id="rId60"/>
    <p:sldId id="293" r:id="rId61"/>
    <p:sldId id="294" r:id="rId62"/>
    <p:sldId id="295" r:id="rId63"/>
    <p:sldId id="296" r:id="rId64"/>
  </p:sldIdLst>
  <p:sldSz cx="9144000" cy="6858000" type="screen4x3"/>
  <p:notesSz cx="6662738" cy="9832975"/>
  <p:defaultTextStyle>
    <a:defPPr>
      <a:defRPr lang="zh-CN"/>
    </a:defPPr>
    <a:lvl1pPr algn="ctr" rtl="0" fontAlgn="base">
      <a:spcBef>
        <a:spcPct val="0"/>
      </a:spcBef>
      <a:spcAft>
        <a:spcPct val="0"/>
      </a:spcAft>
      <a:defRPr kern="1200">
        <a:solidFill>
          <a:schemeClr val="accent2"/>
        </a:solidFill>
        <a:latin typeface="Arial" charset="0"/>
        <a:ea typeface="华文行楷" pitchFamily="2" charset="-122"/>
        <a:cs typeface="+mn-cs"/>
      </a:defRPr>
    </a:lvl1pPr>
    <a:lvl2pPr marL="457200" algn="ctr" rtl="0" fontAlgn="base">
      <a:spcBef>
        <a:spcPct val="0"/>
      </a:spcBef>
      <a:spcAft>
        <a:spcPct val="0"/>
      </a:spcAft>
      <a:defRPr kern="1200">
        <a:solidFill>
          <a:schemeClr val="accent2"/>
        </a:solidFill>
        <a:latin typeface="Arial" charset="0"/>
        <a:ea typeface="华文行楷" pitchFamily="2" charset="-122"/>
        <a:cs typeface="+mn-cs"/>
      </a:defRPr>
    </a:lvl2pPr>
    <a:lvl3pPr marL="914400" algn="ctr" rtl="0" fontAlgn="base">
      <a:spcBef>
        <a:spcPct val="0"/>
      </a:spcBef>
      <a:spcAft>
        <a:spcPct val="0"/>
      </a:spcAft>
      <a:defRPr kern="1200">
        <a:solidFill>
          <a:schemeClr val="accent2"/>
        </a:solidFill>
        <a:latin typeface="Arial" charset="0"/>
        <a:ea typeface="华文行楷" pitchFamily="2" charset="-122"/>
        <a:cs typeface="+mn-cs"/>
      </a:defRPr>
    </a:lvl3pPr>
    <a:lvl4pPr marL="1371600" algn="ctr" rtl="0" fontAlgn="base">
      <a:spcBef>
        <a:spcPct val="0"/>
      </a:spcBef>
      <a:spcAft>
        <a:spcPct val="0"/>
      </a:spcAft>
      <a:defRPr kern="1200">
        <a:solidFill>
          <a:schemeClr val="accent2"/>
        </a:solidFill>
        <a:latin typeface="Arial" charset="0"/>
        <a:ea typeface="华文行楷" pitchFamily="2" charset="-122"/>
        <a:cs typeface="+mn-cs"/>
      </a:defRPr>
    </a:lvl4pPr>
    <a:lvl5pPr marL="1828800" algn="ctr" rtl="0" fontAlgn="base">
      <a:spcBef>
        <a:spcPct val="0"/>
      </a:spcBef>
      <a:spcAft>
        <a:spcPct val="0"/>
      </a:spcAft>
      <a:defRPr kern="1200">
        <a:solidFill>
          <a:schemeClr val="accent2"/>
        </a:solidFill>
        <a:latin typeface="Arial" charset="0"/>
        <a:ea typeface="华文行楷" pitchFamily="2" charset="-122"/>
        <a:cs typeface="+mn-cs"/>
      </a:defRPr>
    </a:lvl5pPr>
    <a:lvl6pPr marL="2286000" algn="l" defTabSz="914400" rtl="0" eaLnBrk="1" latinLnBrk="0" hangingPunct="1">
      <a:defRPr kern="1200">
        <a:solidFill>
          <a:schemeClr val="accent2"/>
        </a:solidFill>
        <a:latin typeface="Arial" charset="0"/>
        <a:ea typeface="华文行楷" pitchFamily="2" charset="-122"/>
        <a:cs typeface="+mn-cs"/>
      </a:defRPr>
    </a:lvl6pPr>
    <a:lvl7pPr marL="2743200" algn="l" defTabSz="914400" rtl="0" eaLnBrk="1" latinLnBrk="0" hangingPunct="1">
      <a:defRPr kern="1200">
        <a:solidFill>
          <a:schemeClr val="accent2"/>
        </a:solidFill>
        <a:latin typeface="Arial" charset="0"/>
        <a:ea typeface="华文行楷" pitchFamily="2" charset="-122"/>
        <a:cs typeface="+mn-cs"/>
      </a:defRPr>
    </a:lvl7pPr>
    <a:lvl8pPr marL="3200400" algn="l" defTabSz="914400" rtl="0" eaLnBrk="1" latinLnBrk="0" hangingPunct="1">
      <a:defRPr kern="1200">
        <a:solidFill>
          <a:schemeClr val="accent2"/>
        </a:solidFill>
        <a:latin typeface="Arial" charset="0"/>
        <a:ea typeface="华文行楷" pitchFamily="2" charset="-122"/>
        <a:cs typeface="+mn-cs"/>
      </a:defRPr>
    </a:lvl8pPr>
    <a:lvl9pPr marL="3657600" algn="l" defTabSz="914400" rtl="0" eaLnBrk="1" latinLnBrk="0" hangingPunct="1">
      <a:defRPr kern="1200">
        <a:solidFill>
          <a:schemeClr val="accent2"/>
        </a:solidFill>
        <a:latin typeface="Arial"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46" autoAdjust="0"/>
  </p:normalViewPr>
  <p:slideViewPr>
    <p:cSldViewPr>
      <p:cViewPr varScale="1">
        <p:scale>
          <a:sx n="80" d="100"/>
          <a:sy n="80" d="100"/>
        </p:scale>
        <p:origin x="-10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a:solidFill>
                  <a:schemeClr val="tx1"/>
                </a:solidFill>
                <a:latin typeface="Times New Roman" pitchFamily="18" charset="0"/>
                <a:ea typeface="宋体" pitchFamily="2" charset="-122"/>
              </a:defRPr>
            </a:lvl1pPr>
          </a:lstStyle>
          <a:p>
            <a:endParaRPr lang="en-US" altLang="zh-CN"/>
          </a:p>
        </p:txBody>
      </p:sp>
      <p:sp>
        <p:nvSpPr>
          <p:cNvPr id="41987" name="Rectangle 3"/>
          <p:cNvSpPr>
            <a:spLocks noGrp="1" noChangeArrowheads="1"/>
          </p:cNvSpPr>
          <p:nvPr>
            <p:ph type="dt" idx="1"/>
          </p:nvPr>
        </p:nvSpPr>
        <p:spPr bwMode="auto">
          <a:xfrm>
            <a:off x="3810000" y="0"/>
            <a:ext cx="2819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solidFill>
                  <a:schemeClr val="tx1"/>
                </a:solidFill>
                <a:latin typeface="Times New Roman" pitchFamily="18" charset="0"/>
                <a:ea typeface="宋体" pitchFamily="2" charset="-122"/>
              </a:defRPr>
            </a:lvl1pPr>
          </a:lstStyle>
          <a:p>
            <a:endParaRPr lang="en-US" altLang="zh-CN"/>
          </a:p>
        </p:txBody>
      </p:sp>
      <p:sp>
        <p:nvSpPr>
          <p:cNvPr id="41988" name="Rectangle 4"/>
          <p:cNvSpPr>
            <a:spLocks noChangeArrowheads="1" noTextEdit="1"/>
          </p:cNvSpPr>
          <p:nvPr>
            <p:ph type="sldImg" idx="2"/>
          </p:nvPr>
        </p:nvSpPr>
        <p:spPr bwMode="auto">
          <a:xfrm>
            <a:off x="914400" y="762000"/>
            <a:ext cx="4876800" cy="3657600"/>
          </a:xfrm>
          <a:prstGeom prst="rect">
            <a:avLst/>
          </a:prstGeom>
          <a:noFill/>
          <a:ln w="9525">
            <a:solidFill>
              <a:srgbClr val="000000"/>
            </a:solidFill>
            <a:miter lim="800000"/>
            <a:headEnd/>
            <a:tailEnd/>
          </a:ln>
          <a:effectLst/>
        </p:spPr>
      </p:sp>
      <p:sp>
        <p:nvSpPr>
          <p:cNvPr id="41989" name="Rectangle 5"/>
          <p:cNvSpPr>
            <a:spLocks noGrp="1" noChangeArrowheads="1"/>
          </p:cNvSpPr>
          <p:nvPr>
            <p:ph type="body" sz="quarter" idx="3"/>
          </p:nvPr>
        </p:nvSpPr>
        <p:spPr bwMode="auto">
          <a:xfrm>
            <a:off x="914400" y="4648200"/>
            <a:ext cx="48768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990" name="Rectangle 6"/>
          <p:cNvSpPr>
            <a:spLocks noGrp="1" noChangeArrowheads="1"/>
          </p:cNvSpPr>
          <p:nvPr>
            <p:ph type="ftr" sz="quarter" idx="4"/>
          </p:nvPr>
        </p:nvSpPr>
        <p:spPr bwMode="auto">
          <a:xfrm>
            <a:off x="0" y="9372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a:solidFill>
                  <a:schemeClr val="tx1"/>
                </a:solidFill>
                <a:latin typeface="Times New Roman" pitchFamily="18" charset="0"/>
                <a:ea typeface="宋体" pitchFamily="2" charset="-122"/>
              </a:defRPr>
            </a:lvl1pPr>
          </a:lstStyle>
          <a:p>
            <a:endParaRPr lang="en-US" altLang="zh-CN"/>
          </a:p>
        </p:txBody>
      </p:sp>
      <p:sp>
        <p:nvSpPr>
          <p:cNvPr id="41991" name="Rectangle 7"/>
          <p:cNvSpPr>
            <a:spLocks noGrp="1" noChangeArrowheads="1"/>
          </p:cNvSpPr>
          <p:nvPr>
            <p:ph type="sldNum" sz="quarter" idx="5"/>
          </p:nvPr>
        </p:nvSpPr>
        <p:spPr bwMode="auto">
          <a:xfrm>
            <a:off x="3810000" y="9372600"/>
            <a:ext cx="2819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solidFill>
                  <a:schemeClr val="tx1"/>
                </a:solidFill>
                <a:latin typeface="Times New Roman" pitchFamily="18" charset="0"/>
                <a:ea typeface="宋体" pitchFamily="2" charset="-122"/>
              </a:defRPr>
            </a:lvl1pPr>
          </a:lstStyle>
          <a:p>
            <a:fld id="{0B5F90E3-ECA7-4D27-8AC3-1F78950ED0A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1E9E3-6D82-43F8-9DC5-324BC77B9E8E}" type="slidenum">
              <a:rPr lang="en-US" altLang="zh-CN"/>
              <a:pPr/>
              <a:t>4</a:t>
            </a:fld>
            <a:endParaRPr lang="en-US" altLang="zh-CN"/>
          </a:p>
        </p:txBody>
      </p:sp>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p:txBody>
          <a:bodyPr/>
          <a:lstStyle/>
          <a:p>
            <a:r>
              <a:rPr lang="zh-CN" altLang="en-US"/>
              <a:t>上部：强调思维过程，下部：强调行为</a:t>
            </a:r>
          </a:p>
          <a:p>
            <a:r>
              <a:rPr lang="zh-CN" altLang="en-US"/>
              <a:t>左边：强调类人，右边：强调理性，即智能概念</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F30306-C829-4F4B-A818-039F0603AB94}" type="slidenum">
              <a:rPr lang="en-US" altLang="zh-CN"/>
              <a:pPr/>
              <a:t>6</a:t>
            </a:fld>
            <a:endParaRPr lang="en-US" altLang="zh-CN"/>
          </a:p>
        </p:txBody>
      </p:sp>
      <p:sp>
        <p:nvSpPr>
          <p:cNvPr id="73730" name="Rectangle 2"/>
          <p:cNvSpPr>
            <a:spLocks noChangeArrowheads="1" noTextEdit="1"/>
          </p:cNvSpPr>
          <p:nvPr>
            <p:ph type="sldImg"/>
          </p:nvPr>
        </p:nvSpPr>
        <p:spPr>
          <a:ln/>
        </p:spPr>
      </p:sp>
      <p:sp>
        <p:nvSpPr>
          <p:cNvPr id="73731" name="Rectangle 3"/>
          <p:cNvSpPr>
            <a:spLocks noGrp="1" noChangeArrowheads="1"/>
          </p:cNvSpPr>
          <p:nvPr>
            <p:ph type="body" idx="1"/>
          </p:nvPr>
        </p:nvSpPr>
        <p:spPr/>
        <p:txBody>
          <a:bodyPr/>
          <a:lstStyle/>
          <a:p>
            <a:r>
              <a:rPr lang="zh-CN" altLang="en-US"/>
              <a:t>来自反对者的声音认为，即便通过了图灵实验，也不认为就是理解了。</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865207-A163-4EAF-8884-E9AFDF921D3F}" type="slidenum">
              <a:rPr lang="en-US" altLang="zh-CN"/>
              <a:pPr/>
              <a:t>8</a:t>
            </a:fld>
            <a:endParaRPr lang="en-US" altLang="zh-CN"/>
          </a:p>
        </p:txBody>
      </p:sp>
      <p:sp>
        <p:nvSpPr>
          <p:cNvPr id="74754" name="Rectangle 2"/>
          <p:cNvSpPr>
            <a:spLocks noChangeArrowheads="1" noTextEdit="1"/>
          </p:cNvSpPr>
          <p:nvPr>
            <p:ph type="sldImg"/>
          </p:nvPr>
        </p:nvSpPr>
        <p:spPr>
          <a:ln/>
        </p:spPr>
      </p:sp>
      <p:sp>
        <p:nvSpPr>
          <p:cNvPr id="74755" name="Rectangle 3"/>
          <p:cNvSpPr>
            <a:spLocks noGrp="1" noChangeArrowheads="1"/>
          </p:cNvSpPr>
          <p:nvPr>
            <p:ph type="body" idx="1"/>
          </p:nvPr>
        </p:nvSpPr>
        <p:spPr/>
        <p:txBody>
          <a:bodyPr/>
          <a:lstStyle/>
          <a:p>
            <a:r>
              <a:rPr lang="zh-CN" altLang="en-US"/>
              <a:t>几次大的革命：</a:t>
            </a:r>
          </a:p>
          <a:p>
            <a:r>
              <a:rPr lang="en-US" altLang="zh-CN"/>
              <a:t>1</a:t>
            </a:r>
            <a:r>
              <a:rPr lang="zh-CN" altLang="en-US"/>
              <a:t>，瓦特的蒸气机：人类体力的延伸</a:t>
            </a:r>
          </a:p>
          <a:p>
            <a:r>
              <a:rPr lang="en-US" altLang="zh-CN"/>
              <a:t>2</a:t>
            </a:r>
            <a:r>
              <a:rPr lang="zh-CN" altLang="en-US"/>
              <a:t>，电的发明：动力的传输</a:t>
            </a:r>
          </a:p>
          <a:p>
            <a:r>
              <a:rPr lang="en-US" altLang="zh-CN"/>
              <a:t>3</a:t>
            </a:r>
            <a:r>
              <a:rPr lang="zh-CN" altLang="en-US"/>
              <a:t>，计算机的发明：人类智力的延伸</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DCB95E-29FF-423B-8447-3B0FF0ADBBDE}" type="slidenum">
              <a:rPr lang="en-US" altLang="zh-CN"/>
              <a:pPr/>
              <a:t>40</a:t>
            </a:fld>
            <a:endParaRPr lang="en-US" altLang="zh-CN"/>
          </a:p>
        </p:txBody>
      </p:sp>
      <p:sp>
        <p:nvSpPr>
          <p:cNvPr id="113666" name="Rectangle 2"/>
          <p:cNvSpPr>
            <a:spLocks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zh-CN" altLang="en-US"/>
              <a:t>更年少者是计算机象棋比赛冠军，似乎比更弗里茨厉害。</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1D6A5E-1811-4C09-A8BE-2FBD0FB7EBC7}" type="slidenum">
              <a:rPr lang="en-US" altLang="zh-CN"/>
              <a:pPr/>
              <a:t>53</a:t>
            </a:fld>
            <a:endParaRPr lang="en-US" altLang="zh-CN"/>
          </a:p>
        </p:txBody>
      </p:sp>
      <p:sp>
        <p:nvSpPr>
          <p:cNvPr id="56322" name="Rectangle 2"/>
          <p:cNvSpPr>
            <a:spLocks noChangeArrowheads="1" noTextEdit="1"/>
          </p:cNvSpPr>
          <p:nvPr>
            <p:ph type="sldImg"/>
          </p:nvPr>
        </p:nvSpPr>
        <p:spPr>
          <a:ln/>
        </p:spPr>
      </p:sp>
      <p:sp>
        <p:nvSpPr>
          <p:cNvPr id="56323" name="Rectangle 3"/>
          <p:cNvSpPr>
            <a:spLocks noGrp="1" noChangeArrowheads="1"/>
          </p:cNvSpPr>
          <p:nvPr>
            <p:ph type="body" idx="1"/>
          </p:nvPr>
        </p:nvSpPr>
        <p:spPr/>
        <p:txBody>
          <a:bodyPr/>
          <a:lstStyle/>
          <a:p>
            <a:r>
              <a:rPr lang="zh-CN" altLang="en-US"/>
              <a:t>绘画，钢琴，爬山，旅行</a:t>
            </a:r>
          </a:p>
          <a:p>
            <a:r>
              <a:rPr lang="zh-CN" altLang="en-US"/>
              <a:t>司马贺</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C0BC9B3-AF17-4E9F-BF5A-E82FBCA189FA}"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12CEDC-D62A-48B9-BA73-60B59F61415E}"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8729A7F-25D8-4D5B-B071-1695C4AADD5D}"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41A6A68-F7E2-4102-A2DE-856DB3FD7753}"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D5AE757-695F-409F-9C0C-4F43CA9BFD28}"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C82228E-7333-433B-99DE-3D3D0565C185}"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A47CAED-3EB7-4753-9251-6FCDC732C7FB}"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86CE620-0E17-48FB-93A8-7748E4BF2856}"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026DBB8-AC7F-46D9-B123-9E8A52B3ECA7}"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5C47671-8973-47E6-B5EE-F73F14EB65E3}"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EA5019D-98B2-46DF-A234-B7AE92C71775}"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2083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083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400">
                <a:solidFill>
                  <a:schemeClr val="tx1"/>
                </a:solidFill>
                <a:latin typeface="+mn-lt"/>
                <a:ea typeface="+mn-ea"/>
              </a:defRPr>
            </a:lvl1pPr>
          </a:lstStyle>
          <a:p>
            <a:endParaRPr lang="en-US" altLang="zh-CN"/>
          </a:p>
        </p:txBody>
      </p:sp>
      <p:sp>
        <p:nvSpPr>
          <p:cNvPr id="12083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400">
                <a:solidFill>
                  <a:schemeClr val="tx1"/>
                </a:solidFill>
                <a:latin typeface="+mn-lt"/>
                <a:ea typeface="+mn-ea"/>
              </a:defRPr>
            </a:lvl1pPr>
          </a:lstStyle>
          <a:p>
            <a:endParaRPr lang="en-US" altLang="zh-CN"/>
          </a:p>
        </p:txBody>
      </p:sp>
      <p:sp>
        <p:nvSpPr>
          <p:cNvPr id="12083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400">
                <a:solidFill>
                  <a:schemeClr val="tx1"/>
                </a:solidFill>
                <a:latin typeface="+mn-lt"/>
                <a:ea typeface="+mn-ea"/>
              </a:defRPr>
            </a:lvl1pPr>
          </a:lstStyle>
          <a:p>
            <a:fld id="{D569385C-C3E2-42D9-B9F8-EBCA10AB63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ctr" rtl="0" fontAlgn="base">
        <a:spcBef>
          <a:spcPct val="0"/>
        </a:spcBef>
        <a:spcAft>
          <a:spcPct val="0"/>
        </a:spcAft>
        <a:defRPr kumimoji="1" sz="4400" b="1">
          <a:solidFill>
            <a:srgbClr val="663300"/>
          </a:solidFill>
          <a:latin typeface="+mj-lt"/>
          <a:ea typeface="+mj-ea"/>
          <a:cs typeface="+mj-cs"/>
        </a:defRPr>
      </a:lvl1pPr>
      <a:lvl2pPr algn="ctr" rtl="0" fontAlgn="base">
        <a:spcBef>
          <a:spcPct val="0"/>
        </a:spcBef>
        <a:spcAft>
          <a:spcPct val="0"/>
        </a:spcAft>
        <a:defRPr kumimoji="1" sz="4400" b="1">
          <a:solidFill>
            <a:srgbClr val="663300"/>
          </a:solidFill>
          <a:latin typeface="Times New Roman" pitchFamily="18" charset="0"/>
          <a:ea typeface="宋体" pitchFamily="2" charset="-122"/>
        </a:defRPr>
      </a:lvl2pPr>
      <a:lvl3pPr algn="ctr" rtl="0" fontAlgn="base">
        <a:spcBef>
          <a:spcPct val="0"/>
        </a:spcBef>
        <a:spcAft>
          <a:spcPct val="0"/>
        </a:spcAft>
        <a:defRPr kumimoji="1" sz="4400" b="1">
          <a:solidFill>
            <a:srgbClr val="663300"/>
          </a:solidFill>
          <a:latin typeface="Times New Roman" pitchFamily="18" charset="0"/>
          <a:ea typeface="宋体" pitchFamily="2" charset="-122"/>
        </a:defRPr>
      </a:lvl3pPr>
      <a:lvl4pPr algn="ctr" rtl="0" fontAlgn="base">
        <a:spcBef>
          <a:spcPct val="0"/>
        </a:spcBef>
        <a:spcAft>
          <a:spcPct val="0"/>
        </a:spcAft>
        <a:defRPr kumimoji="1" sz="4400" b="1">
          <a:solidFill>
            <a:srgbClr val="663300"/>
          </a:solidFill>
          <a:latin typeface="Times New Roman" pitchFamily="18" charset="0"/>
          <a:ea typeface="宋体" pitchFamily="2" charset="-122"/>
        </a:defRPr>
      </a:lvl4pPr>
      <a:lvl5pPr algn="ctr" rtl="0" fontAlgn="base">
        <a:spcBef>
          <a:spcPct val="0"/>
        </a:spcBef>
        <a:spcAft>
          <a:spcPct val="0"/>
        </a:spcAft>
        <a:defRPr kumimoji="1" sz="4400" b="1">
          <a:solidFill>
            <a:srgbClr val="663300"/>
          </a:solidFill>
          <a:latin typeface="Times New Roman" pitchFamily="18" charset="0"/>
          <a:ea typeface="宋体" pitchFamily="2" charset="-122"/>
        </a:defRPr>
      </a:lvl5pPr>
      <a:lvl6pPr marL="457200" algn="ctr" rtl="0" fontAlgn="base">
        <a:spcBef>
          <a:spcPct val="0"/>
        </a:spcBef>
        <a:spcAft>
          <a:spcPct val="0"/>
        </a:spcAft>
        <a:defRPr kumimoji="1" sz="4400" b="1">
          <a:solidFill>
            <a:srgbClr val="663300"/>
          </a:solidFill>
          <a:latin typeface="Times New Roman" pitchFamily="18" charset="0"/>
          <a:ea typeface="宋体" pitchFamily="2" charset="-122"/>
        </a:defRPr>
      </a:lvl6pPr>
      <a:lvl7pPr marL="914400" algn="ctr" rtl="0" fontAlgn="base">
        <a:spcBef>
          <a:spcPct val="0"/>
        </a:spcBef>
        <a:spcAft>
          <a:spcPct val="0"/>
        </a:spcAft>
        <a:defRPr kumimoji="1" sz="4400" b="1">
          <a:solidFill>
            <a:srgbClr val="663300"/>
          </a:solidFill>
          <a:latin typeface="Times New Roman" pitchFamily="18" charset="0"/>
          <a:ea typeface="宋体" pitchFamily="2" charset="-122"/>
        </a:defRPr>
      </a:lvl7pPr>
      <a:lvl8pPr marL="1371600" algn="ctr" rtl="0" fontAlgn="base">
        <a:spcBef>
          <a:spcPct val="0"/>
        </a:spcBef>
        <a:spcAft>
          <a:spcPct val="0"/>
        </a:spcAft>
        <a:defRPr kumimoji="1" sz="4400" b="1">
          <a:solidFill>
            <a:srgbClr val="663300"/>
          </a:solidFill>
          <a:latin typeface="Times New Roman" pitchFamily="18" charset="0"/>
          <a:ea typeface="宋体" pitchFamily="2" charset="-122"/>
        </a:defRPr>
      </a:lvl8pPr>
      <a:lvl9pPr marL="1828800" algn="ctr" rtl="0" fontAlgn="base">
        <a:spcBef>
          <a:spcPct val="0"/>
        </a:spcBef>
        <a:spcAft>
          <a:spcPct val="0"/>
        </a:spcAft>
        <a:defRPr kumimoji="1" sz="4400" b="1">
          <a:solidFill>
            <a:srgbClr val="663300"/>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ksl-web.stanford.edu/people/eaf/ed.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6B203AE-5063-48CA-873D-AC18B607EC50}" type="slidenum">
              <a:rPr lang="en-US" altLang="zh-CN"/>
              <a:pPr/>
              <a:t>1</a:t>
            </a:fld>
            <a:endParaRPr lang="en-US" altLang="zh-CN"/>
          </a:p>
        </p:txBody>
      </p:sp>
      <p:sp>
        <p:nvSpPr>
          <p:cNvPr id="91138" name="Rectangle 2"/>
          <p:cNvSpPr>
            <a:spLocks noGrp="1" noChangeArrowheads="1"/>
          </p:cNvSpPr>
          <p:nvPr>
            <p:ph type="title"/>
          </p:nvPr>
        </p:nvSpPr>
        <p:spPr/>
        <p:txBody>
          <a:bodyPr/>
          <a:lstStyle/>
          <a:p>
            <a:r>
              <a:rPr lang="zh-CN" altLang="en-US"/>
              <a:t>绪  论</a:t>
            </a:r>
          </a:p>
        </p:txBody>
      </p:sp>
      <p:sp>
        <p:nvSpPr>
          <p:cNvPr id="91139" name="Rectangle 3"/>
          <p:cNvSpPr>
            <a:spLocks noGrp="1" noChangeArrowheads="1"/>
          </p:cNvSpPr>
          <p:nvPr>
            <p:ph type="body" idx="1"/>
          </p:nvPr>
        </p:nvSpPr>
        <p:spPr/>
        <p:txBody>
          <a:bodyPr/>
          <a:lstStyle/>
          <a:p>
            <a:r>
              <a:rPr lang="zh-CN" altLang="en-US"/>
              <a:t>很早人类就有制造机器人的幻想</a:t>
            </a:r>
          </a:p>
          <a:p>
            <a:pPr lvl="1"/>
            <a:r>
              <a:rPr lang="zh-CN" altLang="en-US"/>
              <a:t>黄帝的“指南车”</a:t>
            </a:r>
          </a:p>
          <a:p>
            <a:pPr lvl="1"/>
            <a:r>
              <a:rPr lang="zh-CN" altLang="en-US"/>
              <a:t>诸葛亮的“木牛流马”</a:t>
            </a:r>
          </a:p>
          <a:p>
            <a:pPr lvl="1"/>
            <a:r>
              <a:rPr lang="zh-CN" altLang="en-US"/>
              <a:t>亚里士多德的形式逻辑</a:t>
            </a:r>
          </a:p>
          <a:p>
            <a:pPr lvl="1"/>
            <a:r>
              <a:rPr lang="zh-CN" altLang="en-US"/>
              <a:t>布莱尼茨的关于数理逻辑的思想</a:t>
            </a:r>
          </a:p>
          <a:p>
            <a:pPr lvl="1"/>
            <a:r>
              <a:rPr lang="zh-CN" altLang="en-US"/>
              <a:t>“机器人”一词的来源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BD443961-1A61-4C1A-B3C1-5410FBD746C6}" type="slidenum">
              <a:rPr lang="en-US" altLang="zh-CN"/>
              <a:pPr/>
              <a:t>10</a:t>
            </a:fld>
            <a:endParaRPr lang="en-US" altLang="zh-CN"/>
          </a:p>
        </p:txBody>
      </p:sp>
      <p:sp>
        <p:nvSpPr>
          <p:cNvPr id="78850" name="Rectangle 2"/>
          <p:cNvSpPr>
            <a:spLocks noGrp="1" noChangeArrowheads="1"/>
          </p:cNvSpPr>
          <p:nvPr>
            <p:ph type="title"/>
          </p:nvPr>
        </p:nvSpPr>
        <p:spPr/>
        <p:txBody>
          <a:bodyPr/>
          <a:lstStyle/>
          <a:p>
            <a:r>
              <a:rPr lang="en-US" altLang="zh-CN"/>
              <a:t>AI</a:t>
            </a:r>
            <a:r>
              <a:rPr lang="zh-CN" altLang="en-US"/>
              <a:t>的历史回顾（续</a:t>
            </a:r>
            <a:r>
              <a:rPr lang="en-US" altLang="zh-CN"/>
              <a:t>1</a:t>
            </a:r>
            <a:r>
              <a:rPr lang="zh-CN" altLang="en-US"/>
              <a:t>）</a:t>
            </a:r>
          </a:p>
        </p:txBody>
      </p:sp>
      <p:sp>
        <p:nvSpPr>
          <p:cNvPr id="78851" name="Rectangle 3"/>
          <p:cNvSpPr>
            <a:spLocks noGrp="1" noChangeArrowheads="1"/>
          </p:cNvSpPr>
          <p:nvPr>
            <p:ph type="body" idx="1"/>
          </p:nvPr>
        </p:nvSpPr>
        <p:spPr/>
        <p:txBody>
          <a:bodyPr/>
          <a:lstStyle/>
          <a:p>
            <a:r>
              <a:rPr lang="en-US" altLang="zh-CN"/>
              <a:t>XOR</a:t>
            </a:r>
            <a:r>
              <a:rPr lang="zh-CN" altLang="en-US"/>
              <a:t>问题（异或问题）</a:t>
            </a:r>
          </a:p>
        </p:txBody>
      </p:sp>
      <p:graphicFrame>
        <p:nvGraphicFramePr>
          <p:cNvPr id="79009" name="Group 161"/>
          <p:cNvGraphicFramePr>
            <a:graphicFrameLocks noGrp="1"/>
          </p:cNvGraphicFramePr>
          <p:nvPr/>
        </p:nvGraphicFramePr>
        <p:xfrm>
          <a:off x="990600" y="3048000"/>
          <a:ext cx="3810000" cy="2895600"/>
        </p:xfrm>
        <a:graphic>
          <a:graphicData uri="http://schemas.openxmlformats.org/drawingml/2006/table">
            <a:tbl>
              <a:tblPr/>
              <a:tblGrid>
                <a:gridCol w="1346200"/>
                <a:gridCol w="1397000"/>
                <a:gridCol w="10668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输入</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输入</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输出</a:t>
                      </a:r>
                    </a:p>
                  </a:txBody>
                  <a:tcPr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79017" name="Group 169"/>
          <p:cNvGrpSpPr>
            <a:grpSpLocks/>
          </p:cNvGrpSpPr>
          <p:nvPr/>
        </p:nvGrpSpPr>
        <p:grpSpPr bwMode="auto">
          <a:xfrm>
            <a:off x="5334000" y="2895600"/>
            <a:ext cx="3200400" cy="3276600"/>
            <a:chOff x="3360" y="1824"/>
            <a:chExt cx="2016" cy="2064"/>
          </a:xfrm>
        </p:grpSpPr>
        <p:sp>
          <p:nvSpPr>
            <p:cNvPr id="78852" name="Line 4"/>
            <p:cNvSpPr>
              <a:spLocks noChangeShapeType="1"/>
            </p:cNvSpPr>
            <p:nvPr/>
          </p:nvSpPr>
          <p:spPr bwMode="auto">
            <a:xfrm>
              <a:off x="3624" y="1920"/>
              <a:ext cx="0" cy="1776"/>
            </a:xfrm>
            <a:prstGeom prst="line">
              <a:avLst/>
            </a:prstGeom>
            <a:noFill/>
            <a:ln w="9525">
              <a:solidFill>
                <a:schemeClr val="tx1"/>
              </a:solidFill>
              <a:round/>
              <a:headEnd/>
              <a:tailEnd/>
            </a:ln>
            <a:effectLst/>
          </p:spPr>
          <p:txBody>
            <a:bodyPr wrap="none"/>
            <a:lstStyle/>
            <a:p>
              <a:endParaRPr lang="zh-CN" altLang="en-US"/>
            </a:p>
          </p:txBody>
        </p:sp>
        <p:sp>
          <p:nvSpPr>
            <p:cNvPr id="78853" name="Line 5"/>
            <p:cNvSpPr>
              <a:spLocks noChangeShapeType="1"/>
            </p:cNvSpPr>
            <p:nvPr/>
          </p:nvSpPr>
          <p:spPr bwMode="auto">
            <a:xfrm>
              <a:off x="3360" y="3456"/>
              <a:ext cx="1872" cy="0"/>
            </a:xfrm>
            <a:prstGeom prst="line">
              <a:avLst/>
            </a:prstGeom>
            <a:noFill/>
            <a:ln w="9525">
              <a:solidFill>
                <a:schemeClr val="tx1"/>
              </a:solidFill>
              <a:round/>
              <a:headEnd/>
              <a:tailEnd/>
            </a:ln>
            <a:effectLst/>
          </p:spPr>
          <p:txBody>
            <a:bodyPr wrap="none"/>
            <a:lstStyle/>
            <a:p>
              <a:endParaRPr lang="zh-CN" altLang="en-US"/>
            </a:p>
          </p:txBody>
        </p:sp>
        <p:sp>
          <p:nvSpPr>
            <p:cNvPr id="78857" name="Text Box 9"/>
            <p:cNvSpPr txBox="1">
              <a:spLocks noChangeArrowheads="1"/>
            </p:cNvSpPr>
            <p:nvPr/>
          </p:nvSpPr>
          <p:spPr bwMode="auto">
            <a:xfrm>
              <a:off x="3360" y="3552"/>
              <a:ext cx="672" cy="288"/>
            </a:xfrm>
            <a:prstGeom prst="rect">
              <a:avLst/>
            </a:prstGeom>
            <a:noFill/>
            <a:ln w="9525">
              <a:noFill/>
              <a:miter lim="800000"/>
              <a:headEnd/>
              <a:tailEnd/>
            </a:ln>
            <a:effectLst/>
          </p:spPr>
          <p:txBody>
            <a:bodyPr>
              <a:spAutoFit/>
            </a:bodyPr>
            <a:lstStyle/>
            <a:p>
              <a:pPr algn="l">
                <a:spcBef>
                  <a:spcPct val="50000"/>
                </a:spcBef>
              </a:pPr>
              <a:r>
                <a:rPr kumimoji="1" lang="en-US" altLang="zh-CN" sz="2400">
                  <a:solidFill>
                    <a:schemeClr val="tx1"/>
                  </a:solidFill>
                  <a:latin typeface="Times New Roman" pitchFamily="18" charset="0"/>
                  <a:ea typeface="宋体" pitchFamily="2" charset="-122"/>
                </a:rPr>
                <a:t>(0, 0)</a:t>
              </a:r>
            </a:p>
          </p:txBody>
        </p:sp>
        <p:sp>
          <p:nvSpPr>
            <p:cNvPr id="79010" name="Oval 162"/>
            <p:cNvSpPr>
              <a:spLocks noChangeArrowheads="1"/>
            </p:cNvSpPr>
            <p:nvPr/>
          </p:nvSpPr>
          <p:spPr bwMode="auto">
            <a:xfrm>
              <a:off x="3552" y="3384"/>
              <a:ext cx="144" cy="144"/>
            </a:xfrm>
            <a:prstGeom prst="ellipse">
              <a:avLst/>
            </a:prstGeom>
            <a:solidFill>
              <a:schemeClr val="folHlink"/>
            </a:solidFill>
            <a:ln w="9525">
              <a:solidFill>
                <a:schemeClr val="folHlink"/>
              </a:solidFill>
              <a:round/>
              <a:headEnd/>
              <a:tailEnd/>
            </a:ln>
            <a:effectLst/>
          </p:spPr>
          <p:txBody>
            <a:bodyPr wrap="none" anchor="ctr"/>
            <a:lstStyle/>
            <a:p>
              <a:endParaRPr lang="zh-CN" altLang="en-US"/>
            </a:p>
          </p:txBody>
        </p:sp>
        <p:sp>
          <p:nvSpPr>
            <p:cNvPr id="79011" name="Oval 163"/>
            <p:cNvSpPr>
              <a:spLocks noChangeArrowheads="1"/>
            </p:cNvSpPr>
            <p:nvPr/>
          </p:nvSpPr>
          <p:spPr bwMode="auto">
            <a:xfrm>
              <a:off x="4896" y="2208"/>
              <a:ext cx="144" cy="144"/>
            </a:xfrm>
            <a:prstGeom prst="ellipse">
              <a:avLst/>
            </a:prstGeom>
            <a:solidFill>
              <a:schemeClr val="folHlink"/>
            </a:solidFill>
            <a:ln w="9525">
              <a:solidFill>
                <a:schemeClr val="folHlink"/>
              </a:solidFill>
              <a:round/>
              <a:headEnd/>
              <a:tailEnd/>
            </a:ln>
            <a:effectLst/>
          </p:spPr>
          <p:txBody>
            <a:bodyPr wrap="none" anchor="ctr"/>
            <a:lstStyle/>
            <a:p>
              <a:endParaRPr lang="zh-CN" altLang="en-US"/>
            </a:p>
          </p:txBody>
        </p:sp>
        <p:sp>
          <p:nvSpPr>
            <p:cNvPr id="79012" name="Oval 164"/>
            <p:cNvSpPr>
              <a:spLocks noChangeArrowheads="1"/>
            </p:cNvSpPr>
            <p:nvPr/>
          </p:nvSpPr>
          <p:spPr bwMode="auto">
            <a:xfrm>
              <a:off x="4896" y="3384"/>
              <a:ext cx="144" cy="144"/>
            </a:xfrm>
            <a:prstGeom prst="ellipse">
              <a:avLst/>
            </a:prstGeom>
            <a:solidFill>
              <a:schemeClr val="hlink"/>
            </a:solidFill>
            <a:ln w="9525">
              <a:solidFill>
                <a:srgbClr val="FF3300"/>
              </a:solidFill>
              <a:round/>
              <a:headEnd/>
              <a:tailEnd/>
            </a:ln>
            <a:effectLst/>
          </p:spPr>
          <p:txBody>
            <a:bodyPr wrap="none" anchor="ctr"/>
            <a:lstStyle/>
            <a:p>
              <a:endParaRPr lang="zh-CN" altLang="en-US"/>
            </a:p>
          </p:txBody>
        </p:sp>
        <p:sp>
          <p:nvSpPr>
            <p:cNvPr id="79013" name="Oval 165"/>
            <p:cNvSpPr>
              <a:spLocks noChangeArrowheads="1"/>
            </p:cNvSpPr>
            <p:nvPr/>
          </p:nvSpPr>
          <p:spPr bwMode="auto">
            <a:xfrm>
              <a:off x="3564" y="2208"/>
              <a:ext cx="144" cy="144"/>
            </a:xfrm>
            <a:prstGeom prst="ellipse">
              <a:avLst/>
            </a:prstGeom>
            <a:solidFill>
              <a:schemeClr val="hlink"/>
            </a:solidFill>
            <a:ln w="9525">
              <a:solidFill>
                <a:srgbClr val="FF3300"/>
              </a:solidFill>
              <a:round/>
              <a:headEnd/>
              <a:tailEnd/>
            </a:ln>
            <a:effectLst/>
          </p:spPr>
          <p:txBody>
            <a:bodyPr wrap="none" anchor="ctr"/>
            <a:lstStyle/>
            <a:p>
              <a:endParaRPr lang="zh-CN" altLang="en-US"/>
            </a:p>
          </p:txBody>
        </p:sp>
        <p:sp>
          <p:nvSpPr>
            <p:cNvPr id="79014" name="Text Box 166"/>
            <p:cNvSpPr txBox="1">
              <a:spLocks noChangeArrowheads="1"/>
            </p:cNvSpPr>
            <p:nvPr/>
          </p:nvSpPr>
          <p:spPr bwMode="auto">
            <a:xfrm>
              <a:off x="4704" y="1824"/>
              <a:ext cx="672" cy="288"/>
            </a:xfrm>
            <a:prstGeom prst="rect">
              <a:avLst/>
            </a:prstGeom>
            <a:noFill/>
            <a:ln w="9525">
              <a:noFill/>
              <a:miter lim="800000"/>
              <a:headEnd/>
              <a:tailEnd/>
            </a:ln>
            <a:effectLst/>
          </p:spPr>
          <p:txBody>
            <a:bodyPr>
              <a:spAutoFit/>
            </a:bodyPr>
            <a:lstStyle/>
            <a:p>
              <a:pPr algn="l">
                <a:spcBef>
                  <a:spcPct val="50000"/>
                </a:spcBef>
              </a:pPr>
              <a:r>
                <a:rPr kumimoji="1" lang="en-US" altLang="zh-CN" sz="2400">
                  <a:solidFill>
                    <a:schemeClr val="tx1"/>
                  </a:solidFill>
                  <a:latin typeface="Times New Roman" pitchFamily="18" charset="0"/>
                  <a:ea typeface="宋体" pitchFamily="2" charset="-122"/>
                </a:rPr>
                <a:t>(1, 1)</a:t>
              </a:r>
            </a:p>
          </p:txBody>
        </p:sp>
        <p:sp>
          <p:nvSpPr>
            <p:cNvPr id="79015" name="Text Box 167"/>
            <p:cNvSpPr txBox="1">
              <a:spLocks noChangeArrowheads="1"/>
            </p:cNvSpPr>
            <p:nvPr/>
          </p:nvSpPr>
          <p:spPr bwMode="auto">
            <a:xfrm>
              <a:off x="4704" y="3600"/>
              <a:ext cx="672" cy="288"/>
            </a:xfrm>
            <a:prstGeom prst="rect">
              <a:avLst/>
            </a:prstGeom>
            <a:noFill/>
            <a:ln w="9525">
              <a:noFill/>
              <a:miter lim="800000"/>
              <a:headEnd/>
              <a:tailEnd/>
            </a:ln>
            <a:effectLst/>
          </p:spPr>
          <p:txBody>
            <a:bodyPr>
              <a:spAutoFit/>
            </a:bodyPr>
            <a:lstStyle/>
            <a:p>
              <a:pPr algn="l">
                <a:spcBef>
                  <a:spcPct val="50000"/>
                </a:spcBef>
              </a:pPr>
              <a:r>
                <a:rPr kumimoji="1" lang="en-US" altLang="zh-CN" sz="2400">
                  <a:solidFill>
                    <a:schemeClr val="tx1"/>
                  </a:solidFill>
                  <a:latin typeface="Times New Roman" pitchFamily="18" charset="0"/>
                  <a:ea typeface="宋体" pitchFamily="2" charset="-122"/>
                </a:rPr>
                <a:t>(0, 1)</a:t>
              </a:r>
            </a:p>
          </p:txBody>
        </p:sp>
        <p:sp>
          <p:nvSpPr>
            <p:cNvPr id="79016" name="Text Box 168"/>
            <p:cNvSpPr txBox="1">
              <a:spLocks noChangeArrowheads="1"/>
            </p:cNvSpPr>
            <p:nvPr/>
          </p:nvSpPr>
          <p:spPr bwMode="auto">
            <a:xfrm>
              <a:off x="3360" y="1824"/>
              <a:ext cx="672" cy="288"/>
            </a:xfrm>
            <a:prstGeom prst="rect">
              <a:avLst/>
            </a:prstGeom>
            <a:noFill/>
            <a:ln w="9525">
              <a:noFill/>
              <a:miter lim="800000"/>
              <a:headEnd/>
              <a:tailEnd/>
            </a:ln>
            <a:effectLst/>
          </p:spPr>
          <p:txBody>
            <a:bodyPr>
              <a:spAutoFit/>
            </a:bodyPr>
            <a:lstStyle/>
            <a:p>
              <a:pPr algn="l">
                <a:spcBef>
                  <a:spcPct val="50000"/>
                </a:spcBef>
              </a:pPr>
              <a:r>
                <a:rPr kumimoji="1" lang="en-US" altLang="zh-CN" sz="2400">
                  <a:solidFill>
                    <a:schemeClr val="tx1"/>
                  </a:solidFill>
                  <a:latin typeface="Times New Roman" pitchFamily="18" charset="0"/>
                  <a:ea typeface="宋体" pitchFamily="2" charset="-122"/>
                </a:rPr>
                <a:t>(1, 0)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90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9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39E2FD4-822E-4CF3-B351-39ACA7023E1A}" type="slidenum">
              <a:rPr lang="en-US" altLang="zh-CN"/>
              <a:pPr/>
              <a:t>11</a:t>
            </a:fld>
            <a:endParaRPr lang="en-US" altLang="zh-CN"/>
          </a:p>
        </p:txBody>
      </p:sp>
      <p:sp>
        <p:nvSpPr>
          <p:cNvPr id="80898" name="Rectangle 2"/>
          <p:cNvSpPr>
            <a:spLocks noGrp="1" noChangeArrowheads="1"/>
          </p:cNvSpPr>
          <p:nvPr>
            <p:ph type="title"/>
          </p:nvPr>
        </p:nvSpPr>
        <p:spPr/>
        <p:txBody>
          <a:bodyPr/>
          <a:lstStyle/>
          <a:p>
            <a:r>
              <a:rPr lang="en-US" altLang="zh-CN"/>
              <a:t>AI</a:t>
            </a:r>
            <a:r>
              <a:rPr lang="zh-CN" altLang="en-US"/>
              <a:t>的历史回顾（续</a:t>
            </a:r>
            <a:r>
              <a:rPr lang="en-US" altLang="zh-CN"/>
              <a:t>2</a:t>
            </a:r>
            <a:r>
              <a:rPr lang="zh-CN" altLang="en-US"/>
              <a:t>）</a:t>
            </a:r>
          </a:p>
        </p:txBody>
      </p:sp>
      <p:sp>
        <p:nvSpPr>
          <p:cNvPr id="80899" name="Rectangle 3"/>
          <p:cNvSpPr>
            <a:spLocks noGrp="1" noChangeArrowheads="1"/>
          </p:cNvSpPr>
          <p:nvPr>
            <p:ph type="body" idx="1"/>
          </p:nvPr>
        </p:nvSpPr>
        <p:spPr>
          <a:xfrm>
            <a:off x="685800" y="1981200"/>
            <a:ext cx="8077200" cy="4114800"/>
          </a:xfrm>
        </p:spPr>
        <p:txBody>
          <a:bodyPr/>
          <a:lstStyle/>
          <a:p>
            <a:r>
              <a:rPr lang="en-US" altLang="zh-CN"/>
              <a:t>Minsky</a:t>
            </a:r>
            <a:r>
              <a:rPr lang="zh-CN" altLang="en-US"/>
              <a:t>的著作：</a:t>
            </a:r>
            <a:r>
              <a:rPr lang="en-US" altLang="zh-CN"/>
              <a:t>《Perceptions》</a:t>
            </a:r>
            <a:r>
              <a:rPr lang="zh-CN" altLang="en-US"/>
              <a:t>（感知器）</a:t>
            </a:r>
          </a:p>
          <a:p>
            <a:pPr lvl="1"/>
            <a:r>
              <a:rPr lang="zh-CN" altLang="en-US"/>
              <a:t>从理论上证明了二层神经元网络不可能解决</a:t>
            </a:r>
            <a:r>
              <a:rPr lang="en-US" altLang="zh-CN"/>
              <a:t>XOR</a:t>
            </a:r>
            <a:r>
              <a:rPr lang="zh-CN" altLang="en-US"/>
              <a:t>问题</a:t>
            </a:r>
          </a:p>
          <a:p>
            <a:pPr lvl="1"/>
            <a:r>
              <a:rPr lang="zh-CN" altLang="en-US"/>
              <a:t>如果要求解</a:t>
            </a:r>
            <a:r>
              <a:rPr lang="en-US" altLang="zh-CN"/>
              <a:t>XOR</a:t>
            </a:r>
            <a:r>
              <a:rPr lang="zh-CN" altLang="en-US"/>
              <a:t>问题，神经元网络必须是</a:t>
            </a:r>
            <a:r>
              <a:rPr lang="en-US" altLang="zh-CN"/>
              <a:t>3</a:t>
            </a:r>
            <a:r>
              <a:rPr lang="zh-CN" altLang="en-US"/>
              <a:t>层或</a:t>
            </a:r>
            <a:r>
              <a:rPr lang="en-US" altLang="zh-CN"/>
              <a:t>3</a:t>
            </a:r>
            <a:r>
              <a:rPr lang="zh-CN" altLang="en-US"/>
              <a:t>层以上的结构</a:t>
            </a:r>
          </a:p>
          <a:p>
            <a:pPr lvl="1"/>
            <a:r>
              <a:rPr lang="zh-CN" altLang="en-US"/>
              <a:t>对于</a:t>
            </a:r>
            <a:r>
              <a:rPr lang="en-US" altLang="zh-CN"/>
              <a:t>3</a:t>
            </a:r>
            <a:r>
              <a:rPr lang="zh-CN" altLang="en-US"/>
              <a:t>层或</a:t>
            </a:r>
            <a:r>
              <a:rPr lang="en-US" altLang="zh-CN"/>
              <a:t>3</a:t>
            </a:r>
            <a:r>
              <a:rPr lang="zh-CN" altLang="en-US"/>
              <a:t>层以上的神经元网络，难于找到一个通用的学习算法</a:t>
            </a:r>
          </a:p>
          <a:p>
            <a:pPr lvl="1"/>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F14216A-BAD2-4CF5-A3EC-A7ED057B827A}" type="slidenum">
              <a:rPr lang="en-US" altLang="zh-CN"/>
              <a:pPr/>
              <a:t>12</a:t>
            </a:fld>
            <a:endParaRPr lang="en-US" altLang="zh-CN"/>
          </a:p>
        </p:txBody>
      </p:sp>
      <p:sp>
        <p:nvSpPr>
          <p:cNvPr id="27650" name="Rectangle 2"/>
          <p:cNvSpPr>
            <a:spLocks noGrp="1" noChangeArrowheads="1"/>
          </p:cNvSpPr>
          <p:nvPr>
            <p:ph type="title"/>
          </p:nvPr>
        </p:nvSpPr>
        <p:spPr/>
        <p:txBody>
          <a:bodyPr/>
          <a:lstStyle/>
          <a:p>
            <a:r>
              <a:rPr lang="en-US" altLang="zh-CN"/>
              <a:t>AI</a:t>
            </a:r>
            <a:r>
              <a:rPr lang="zh-CN" altLang="en-US"/>
              <a:t>的历史回顾（续</a:t>
            </a:r>
            <a:r>
              <a:rPr lang="en-US" altLang="zh-CN"/>
              <a:t>3</a:t>
            </a:r>
            <a:r>
              <a:rPr lang="zh-CN" altLang="en-US"/>
              <a:t>）</a:t>
            </a:r>
          </a:p>
        </p:txBody>
      </p:sp>
      <p:sp>
        <p:nvSpPr>
          <p:cNvPr id="27651" name="Rectangle 3"/>
          <p:cNvSpPr>
            <a:spLocks noGrp="1" noChangeArrowheads="1"/>
          </p:cNvSpPr>
          <p:nvPr>
            <p:ph type="body" idx="1"/>
          </p:nvPr>
        </p:nvSpPr>
        <p:spPr/>
        <p:txBody>
          <a:bodyPr/>
          <a:lstStyle/>
          <a:p>
            <a:r>
              <a:rPr lang="zh-CN" altLang="en-US"/>
              <a:t>第二阶段（</a:t>
            </a:r>
            <a:r>
              <a:rPr lang="en-US" altLang="zh-CN"/>
              <a:t>50</a:t>
            </a:r>
            <a:r>
              <a:rPr lang="zh-CN" altLang="en-US"/>
              <a:t>年代中～</a:t>
            </a:r>
            <a:r>
              <a:rPr lang="en-US" altLang="zh-CN"/>
              <a:t>60</a:t>
            </a:r>
            <a:r>
              <a:rPr lang="zh-CN" altLang="en-US"/>
              <a:t>年代中）        通用方法时代</a:t>
            </a:r>
          </a:p>
          <a:p>
            <a:pPr>
              <a:buFontTx/>
              <a:buNone/>
            </a:pPr>
            <a:endParaRPr lang="zh-CN" altLang="en-US"/>
          </a:p>
          <a:p>
            <a:pPr lvl="1"/>
            <a:r>
              <a:rPr lang="zh-CN" altLang="en-US"/>
              <a:t>物理符号系统</a:t>
            </a:r>
          </a:p>
          <a:p>
            <a:pPr lvl="1"/>
            <a:r>
              <a:rPr lang="zh-CN" altLang="en-US"/>
              <a:t>主要研究的问题：</a:t>
            </a:r>
            <a:r>
              <a:rPr lang="en-US" altLang="zh-CN"/>
              <a:t>GPS</a:t>
            </a:r>
            <a:r>
              <a:rPr lang="zh-CN" altLang="en-US"/>
              <a:t>、游戏、翻译等</a:t>
            </a:r>
          </a:p>
          <a:p>
            <a:pPr lvl="1"/>
            <a:r>
              <a:rPr lang="zh-CN" altLang="en-US"/>
              <a:t>对问题的难度估计不足，陷入困境</a:t>
            </a:r>
          </a:p>
          <a:p>
            <a:pPr lvl="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3E862F9-72A7-4AAE-813F-07A23E2698EE}" type="slidenum">
              <a:rPr lang="en-US" altLang="zh-CN"/>
              <a:pPr/>
              <a:t>13</a:t>
            </a:fld>
            <a:endParaRPr lang="en-US" altLang="zh-CN"/>
          </a:p>
        </p:txBody>
      </p:sp>
      <p:sp>
        <p:nvSpPr>
          <p:cNvPr id="28674" name="Rectangle 2"/>
          <p:cNvSpPr>
            <a:spLocks noGrp="1" noChangeArrowheads="1"/>
          </p:cNvSpPr>
          <p:nvPr>
            <p:ph type="title"/>
          </p:nvPr>
        </p:nvSpPr>
        <p:spPr/>
        <p:txBody>
          <a:bodyPr/>
          <a:lstStyle/>
          <a:p>
            <a:r>
              <a:rPr lang="en-US" altLang="zh-CN"/>
              <a:t>AI</a:t>
            </a:r>
            <a:r>
              <a:rPr lang="zh-CN" altLang="en-US"/>
              <a:t>的历史回顾（续</a:t>
            </a:r>
            <a:r>
              <a:rPr lang="en-US" altLang="zh-CN"/>
              <a:t>4</a:t>
            </a:r>
            <a:r>
              <a:rPr lang="zh-CN" altLang="en-US"/>
              <a:t>）</a:t>
            </a:r>
          </a:p>
        </p:txBody>
      </p:sp>
      <p:sp>
        <p:nvSpPr>
          <p:cNvPr id="28675" name="Rectangle 3"/>
          <p:cNvSpPr>
            <a:spLocks noGrp="1" noChangeArrowheads="1"/>
          </p:cNvSpPr>
          <p:nvPr>
            <p:ph type="body" idx="1"/>
          </p:nvPr>
        </p:nvSpPr>
        <p:spPr>
          <a:xfrm>
            <a:off x="685800" y="1981200"/>
            <a:ext cx="7772400" cy="4343400"/>
          </a:xfrm>
        </p:spPr>
        <p:txBody>
          <a:bodyPr/>
          <a:lstStyle/>
          <a:p>
            <a:r>
              <a:rPr lang="zh-CN" altLang="en-US"/>
              <a:t>一个笑话（英俄翻译）：</a:t>
            </a:r>
          </a:p>
          <a:p>
            <a:endParaRPr lang="zh-CN" altLang="en-US"/>
          </a:p>
          <a:p>
            <a:pPr>
              <a:buFontTx/>
              <a:buNone/>
            </a:pPr>
            <a:r>
              <a:rPr lang="zh-CN" altLang="en-US"/>
              <a:t>	</a:t>
            </a:r>
            <a:r>
              <a:rPr lang="en-US" altLang="zh-CN"/>
              <a:t>The spirit is willing but the flesh is week.</a:t>
            </a:r>
          </a:p>
          <a:p>
            <a:pPr>
              <a:buFontTx/>
              <a:buNone/>
            </a:pPr>
            <a:r>
              <a:rPr lang="en-US" altLang="zh-CN"/>
              <a:t>	</a:t>
            </a:r>
            <a:r>
              <a:rPr lang="zh-CN" altLang="en-US"/>
              <a:t>（心有余而力不足）</a:t>
            </a:r>
          </a:p>
          <a:p>
            <a:pPr>
              <a:buFontTx/>
              <a:buNone/>
            </a:pPr>
            <a:endParaRPr lang="zh-CN" altLang="en-US"/>
          </a:p>
          <a:p>
            <a:pPr>
              <a:buFontTx/>
              <a:buNone/>
            </a:pPr>
            <a:r>
              <a:rPr lang="zh-CN" altLang="en-US"/>
              <a:t>	</a:t>
            </a:r>
            <a:r>
              <a:rPr lang="en-US" altLang="zh-CN"/>
              <a:t>The vodka is strong but meat is rotten.</a:t>
            </a:r>
          </a:p>
          <a:p>
            <a:pPr>
              <a:buFontTx/>
              <a:buNone/>
            </a:pPr>
            <a:r>
              <a:rPr lang="en-US" altLang="zh-CN"/>
              <a:t>	</a:t>
            </a:r>
            <a:r>
              <a:rPr lang="zh-CN" altLang="en-US"/>
              <a:t>（伏特加酒虽然很浓，但肉是腐烂的）</a:t>
            </a:r>
          </a:p>
          <a:p>
            <a:pPr>
              <a:buFontTx/>
              <a:buNone/>
            </a:pPr>
            <a:endParaRPr lang="zh-CN" altLang="en-US"/>
          </a:p>
          <a:p>
            <a:pPr>
              <a:buFontTx/>
              <a:buNone/>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A97DB72-83B1-40E3-AF60-9AAAE18F60B7}" type="slidenum">
              <a:rPr lang="en-US" altLang="zh-CN"/>
              <a:pPr/>
              <a:t>14</a:t>
            </a:fld>
            <a:endParaRPr lang="en-US" altLang="zh-CN"/>
          </a:p>
        </p:txBody>
      </p:sp>
      <p:sp>
        <p:nvSpPr>
          <p:cNvPr id="29698" name="Rectangle 2"/>
          <p:cNvSpPr>
            <a:spLocks noGrp="1" noChangeArrowheads="1"/>
          </p:cNvSpPr>
          <p:nvPr>
            <p:ph type="title"/>
          </p:nvPr>
        </p:nvSpPr>
        <p:spPr>
          <a:xfrm>
            <a:off x="685800" y="457200"/>
            <a:ext cx="7772400" cy="1143000"/>
          </a:xfrm>
        </p:spPr>
        <p:txBody>
          <a:bodyPr/>
          <a:lstStyle/>
          <a:p>
            <a:r>
              <a:rPr lang="en-US" altLang="zh-CN"/>
              <a:t>AI</a:t>
            </a:r>
            <a:r>
              <a:rPr lang="zh-CN" altLang="en-US"/>
              <a:t>的历史回顾（续</a:t>
            </a:r>
            <a:r>
              <a:rPr lang="en-US" altLang="zh-CN"/>
              <a:t>5</a:t>
            </a:r>
            <a:r>
              <a:rPr lang="zh-CN" altLang="en-US"/>
              <a:t>）</a:t>
            </a:r>
          </a:p>
        </p:txBody>
      </p:sp>
      <p:sp>
        <p:nvSpPr>
          <p:cNvPr id="29699" name="Rectangle 3"/>
          <p:cNvSpPr>
            <a:spLocks noGrp="1" noChangeArrowheads="1"/>
          </p:cNvSpPr>
          <p:nvPr>
            <p:ph type="body" idx="1"/>
          </p:nvPr>
        </p:nvSpPr>
        <p:spPr>
          <a:xfrm>
            <a:off x="685800" y="1676400"/>
            <a:ext cx="7772400" cy="4724400"/>
          </a:xfrm>
        </p:spPr>
        <p:txBody>
          <a:bodyPr/>
          <a:lstStyle/>
          <a:p>
            <a:r>
              <a:rPr lang="zh-CN" altLang="en-US"/>
              <a:t>出现这样的错误的原因：</a:t>
            </a:r>
          </a:p>
          <a:p>
            <a:endParaRPr lang="zh-CN" altLang="en-US"/>
          </a:p>
          <a:p>
            <a:pPr>
              <a:buFontTx/>
              <a:buNone/>
            </a:pPr>
            <a:r>
              <a:rPr lang="zh-CN" altLang="en-US"/>
              <a:t>	</a:t>
            </a:r>
            <a:r>
              <a:rPr lang="en-US" altLang="zh-CN"/>
              <a:t>Spirit</a:t>
            </a:r>
            <a:r>
              <a:rPr lang="zh-CN" altLang="en-US"/>
              <a:t>：</a:t>
            </a:r>
          </a:p>
          <a:p>
            <a:pPr lvl="1">
              <a:buFontTx/>
              <a:buNone/>
            </a:pPr>
            <a:r>
              <a:rPr lang="zh-CN" altLang="en-US"/>
              <a:t>	</a:t>
            </a:r>
            <a:r>
              <a:rPr lang="en-US" altLang="zh-CN"/>
              <a:t>1</a:t>
            </a:r>
            <a:r>
              <a:rPr lang="zh-CN" altLang="en-US"/>
              <a:t>）精神 </a:t>
            </a:r>
          </a:p>
          <a:p>
            <a:pPr lvl="1">
              <a:buFontTx/>
              <a:buNone/>
            </a:pPr>
            <a:r>
              <a:rPr lang="zh-CN" altLang="en-US"/>
              <a:t>  	</a:t>
            </a:r>
            <a:r>
              <a:rPr lang="en-US" altLang="zh-CN"/>
              <a:t>2</a:t>
            </a:r>
            <a:r>
              <a:rPr lang="zh-CN" altLang="en-US"/>
              <a:t>）烈性酒</a:t>
            </a:r>
          </a:p>
          <a:p>
            <a:pPr lvl="1">
              <a:buFontTx/>
              <a:buNone/>
            </a:pPr>
            <a:endParaRPr lang="zh-CN" altLang="en-US"/>
          </a:p>
          <a:p>
            <a:r>
              <a:rPr lang="zh-CN" altLang="en-US"/>
              <a:t>结论：</a:t>
            </a:r>
          </a:p>
          <a:p>
            <a:pPr>
              <a:buFontTx/>
              <a:buNone/>
            </a:pPr>
            <a:r>
              <a:rPr lang="zh-CN" altLang="en-US"/>
              <a:t>	必须理解才能翻译，而理解需要知识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69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C520D4-2E3B-46EA-82CE-004D4C2DA234}" type="slidenum">
              <a:rPr lang="en-US" altLang="zh-CN"/>
              <a:pPr/>
              <a:t>15</a:t>
            </a:fld>
            <a:endParaRPr lang="en-US" altLang="zh-CN"/>
          </a:p>
        </p:txBody>
      </p:sp>
      <p:sp>
        <p:nvSpPr>
          <p:cNvPr id="79874" name="Rectangle 2"/>
          <p:cNvSpPr>
            <a:spLocks noGrp="1" noChangeArrowheads="1"/>
          </p:cNvSpPr>
          <p:nvPr>
            <p:ph type="title"/>
          </p:nvPr>
        </p:nvSpPr>
        <p:spPr/>
        <p:txBody>
          <a:bodyPr/>
          <a:lstStyle/>
          <a:p>
            <a:r>
              <a:rPr lang="en-US" altLang="zh-CN"/>
              <a:t>AI</a:t>
            </a:r>
            <a:r>
              <a:rPr lang="zh-CN" altLang="en-US"/>
              <a:t>的历史回顾（续</a:t>
            </a:r>
            <a:r>
              <a:rPr lang="en-US" altLang="zh-CN"/>
              <a:t>6</a:t>
            </a:r>
            <a:r>
              <a:rPr lang="zh-CN" altLang="en-US"/>
              <a:t>）</a:t>
            </a:r>
          </a:p>
        </p:txBody>
      </p:sp>
      <p:sp>
        <p:nvSpPr>
          <p:cNvPr id="79875" name="Rectangle 3"/>
          <p:cNvSpPr>
            <a:spLocks noGrp="1" noChangeArrowheads="1"/>
          </p:cNvSpPr>
          <p:nvPr>
            <p:ph type="body" idx="1"/>
          </p:nvPr>
        </p:nvSpPr>
        <p:spPr/>
        <p:txBody>
          <a:bodyPr/>
          <a:lstStyle/>
          <a:p>
            <a:r>
              <a:rPr lang="zh-CN" altLang="en-US"/>
              <a:t>知识就是力量</a:t>
            </a:r>
            <a:r>
              <a:rPr lang="en-US" altLang="zh-CN"/>
              <a:t>——</a:t>
            </a:r>
            <a:r>
              <a:rPr lang="zh-CN" altLang="en-US"/>
              <a:t>培根</a:t>
            </a:r>
          </a:p>
          <a:p>
            <a:r>
              <a:rPr lang="zh-CN" altLang="en-US"/>
              <a:t>知识蕴涵着力量</a:t>
            </a:r>
            <a:r>
              <a:rPr lang="en-US" altLang="zh-CN"/>
              <a:t>——</a:t>
            </a:r>
            <a:r>
              <a:rPr lang="zh-CN" altLang="en-US"/>
              <a:t>费根鲍姆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4D705B7-0672-4EDA-95C3-BEFB1BE9D3B1}" type="slidenum">
              <a:rPr lang="en-US" altLang="zh-CN"/>
              <a:pPr/>
              <a:t>16</a:t>
            </a:fld>
            <a:endParaRPr lang="en-US" altLang="zh-CN"/>
          </a:p>
        </p:txBody>
      </p:sp>
      <p:sp>
        <p:nvSpPr>
          <p:cNvPr id="30722" name="Rectangle 2"/>
          <p:cNvSpPr>
            <a:spLocks noGrp="1" noChangeArrowheads="1"/>
          </p:cNvSpPr>
          <p:nvPr>
            <p:ph type="title"/>
          </p:nvPr>
        </p:nvSpPr>
        <p:spPr>
          <a:xfrm>
            <a:off x="685800" y="228600"/>
            <a:ext cx="7772400" cy="914400"/>
          </a:xfrm>
        </p:spPr>
        <p:txBody>
          <a:bodyPr/>
          <a:lstStyle/>
          <a:p>
            <a:r>
              <a:rPr lang="en-US" altLang="zh-CN"/>
              <a:t>AI</a:t>
            </a:r>
            <a:r>
              <a:rPr lang="zh-CN" altLang="en-US"/>
              <a:t>的历史回顾（续</a:t>
            </a:r>
            <a:r>
              <a:rPr lang="en-US" altLang="zh-CN"/>
              <a:t>7</a:t>
            </a:r>
            <a:r>
              <a:rPr lang="zh-CN" altLang="en-US"/>
              <a:t>）</a:t>
            </a:r>
          </a:p>
        </p:txBody>
      </p:sp>
      <p:sp>
        <p:nvSpPr>
          <p:cNvPr id="30723" name="Rectangle 3"/>
          <p:cNvSpPr>
            <a:spLocks noGrp="1" noChangeArrowheads="1"/>
          </p:cNvSpPr>
          <p:nvPr>
            <p:ph type="body" idx="1"/>
          </p:nvPr>
        </p:nvSpPr>
        <p:spPr>
          <a:xfrm>
            <a:off x="609600" y="1219200"/>
            <a:ext cx="7772400" cy="5410200"/>
          </a:xfrm>
        </p:spPr>
        <p:txBody>
          <a:bodyPr/>
          <a:lstStyle/>
          <a:p>
            <a:r>
              <a:rPr lang="zh-CN" altLang="en-US"/>
              <a:t>第三阶段（</a:t>
            </a:r>
            <a:r>
              <a:rPr lang="en-US" altLang="zh-CN"/>
              <a:t>60</a:t>
            </a:r>
            <a:r>
              <a:rPr lang="zh-CN" altLang="en-US"/>
              <a:t>年代中～</a:t>
            </a:r>
            <a:r>
              <a:rPr lang="en-US" altLang="zh-CN"/>
              <a:t>80</a:t>
            </a:r>
            <a:r>
              <a:rPr lang="zh-CN" altLang="en-US"/>
              <a:t>年代初）        知识工程时代</a:t>
            </a:r>
          </a:p>
          <a:p>
            <a:pPr lvl="1"/>
            <a:r>
              <a:rPr lang="zh-CN" altLang="en-US"/>
              <a:t>专家系统</a:t>
            </a:r>
          </a:p>
          <a:p>
            <a:pPr lvl="1"/>
            <a:r>
              <a:rPr lang="zh-CN" altLang="en-US"/>
              <a:t>知识工程</a:t>
            </a:r>
          </a:p>
          <a:p>
            <a:pPr lvl="1"/>
            <a:r>
              <a:rPr lang="zh-CN" altLang="en-US"/>
              <a:t>知识工程席卷全球</a:t>
            </a:r>
          </a:p>
          <a:p>
            <a:pPr lvl="1"/>
            <a:r>
              <a:rPr lang="zh-CN" altLang="en-US"/>
              <a:t>各国发展计划：</a:t>
            </a:r>
          </a:p>
          <a:p>
            <a:pPr lvl="2"/>
            <a:r>
              <a:rPr lang="zh-CN" altLang="en-US"/>
              <a:t>美国星球大战计划</a:t>
            </a:r>
          </a:p>
          <a:p>
            <a:pPr lvl="2"/>
            <a:r>
              <a:rPr lang="zh-CN" altLang="en-US"/>
              <a:t>英国</a:t>
            </a:r>
            <a:r>
              <a:rPr lang="en-US" altLang="zh-CN"/>
              <a:t>ALVEY</a:t>
            </a:r>
            <a:r>
              <a:rPr lang="zh-CN" altLang="en-US"/>
              <a:t>计划</a:t>
            </a:r>
          </a:p>
          <a:p>
            <a:pPr lvl="2"/>
            <a:r>
              <a:rPr lang="zh-CN" altLang="en-US"/>
              <a:t>法国</a:t>
            </a:r>
            <a:r>
              <a:rPr lang="en-US" altLang="zh-CN"/>
              <a:t>UNIKA </a:t>
            </a:r>
            <a:r>
              <a:rPr lang="zh-CN" altLang="en-US"/>
              <a:t>计划</a:t>
            </a:r>
          </a:p>
          <a:p>
            <a:pPr lvl="2"/>
            <a:r>
              <a:rPr lang="zh-CN" altLang="en-US"/>
              <a:t>日本五代机计划</a:t>
            </a:r>
          </a:p>
          <a:p>
            <a:pPr lvl="2"/>
            <a:r>
              <a:rPr lang="zh-CN" altLang="en-US"/>
              <a:t>中国“</a:t>
            </a:r>
            <a:r>
              <a:rPr lang="en-US" altLang="zh-CN"/>
              <a:t>863”</a:t>
            </a:r>
            <a:r>
              <a:rPr lang="zh-CN" altLang="en-US"/>
              <a:t>计划</a:t>
            </a:r>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7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7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7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0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3"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AA2F9AD-68A7-4FAF-A858-76BB4580D1E5}" type="slidenum">
              <a:rPr lang="en-US" altLang="zh-CN"/>
              <a:pPr/>
              <a:t>17</a:t>
            </a:fld>
            <a:endParaRPr lang="en-US" altLang="zh-CN"/>
          </a:p>
        </p:txBody>
      </p:sp>
      <p:sp>
        <p:nvSpPr>
          <p:cNvPr id="83970" name="Rectangle 2"/>
          <p:cNvSpPr>
            <a:spLocks noGrp="1" noChangeArrowheads="1"/>
          </p:cNvSpPr>
          <p:nvPr>
            <p:ph type="title"/>
          </p:nvPr>
        </p:nvSpPr>
        <p:spPr/>
        <p:txBody>
          <a:bodyPr/>
          <a:lstStyle/>
          <a:p>
            <a:r>
              <a:rPr lang="en-US" altLang="zh-CN"/>
              <a:t>AI</a:t>
            </a:r>
            <a:r>
              <a:rPr lang="zh-CN" altLang="en-US"/>
              <a:t>的历史回顾（续</a:t>
            </a:r>
            <a:r>
              <a:rPr lang="en-US" altLang="zh-CN"/>
              <a:t>8</a:t>
            </a:r>
            <a:r>
              <a:rPr lang="zh-CN" altLang="en-US"/>
              <a:t>）</a:t>
            </a:r>
          </a:p>
        </p:txBody>
      </p:sp>
      <p:sp>
        <p:nvSpPr>
          <p:cNvPr id="83971" name="Rectangle 3"/>
          <p:cNvSpPr>
            <a:spLocks noGrp="1" noChangeArrowheads="1"/>
          </p:cNvSpPr>
          <p:nvPr>
            <p:ph type="body" idx="1"/>
          </p:nvPr>
        </p:nvSpPr>
        <p:spPr/>
        <p:txBody>
          <a:bodyPr/>
          <a:lstStyle/>
          <a:p>
            <a:r>
              <a:rPr lang="zh-CN" altLang="en-US"/>
              <a:t>遇到的困难：</a:t>
            </a:r>
          </a:p>
          <a:p>
            <a:pPr lvl="1"/>
            <a:r>
              <a:rPr lang="zh-CN" altLang="en-US"/>
              <a:t>知识获取的瓶颈问题</a:t>
            </a:r>
          </a:p>
          <a:p>
            <a:pPr lvl="1"/>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95691AC-8C39-46B6-8D9B-70BD7E0F23BD}" type="slidenum">
              <a:rPr lang="en-US" altLang="zh-CN"/>
              <a:pPr/>
              <a:t>18</a:t>
            </a:fld>
            <a:endParaRPr lang="en-US" altLang="zh-CN"/>
          </a:p>
        </p:txBody>
      </p:sp>
      <p:sp>
        <p:nvSpPr>
          <p:cNvPr id="31746" name="Rectangle 2"/>
          <p:cNvSpPr>
            <a:spLocks noGrp="1" noChangeArrowheads="1"/>
          </p:cNvSpPr>
          <p:nvPr>
            <p:ph type="title"/>
          </p:nvPr>
        </p:nvSpPr>
        <p:spPr>
          <a:xfrm>
            <a:off x="609600" y="0"/>
            <a:ext cx="7772400" cy="1143000"/>
          </a:xfrm>
        </p:spPr>
        <p:txBody>
          <a:bodyPr/>
          <a:lstStyle/>
          <a:p>
            <a:r>
              <a:rPr lang="en-US" altLang="zh-CN"/>
              <a:t>AI</a:t>
            </a:r>
            <a:r>
              <a:rPr lang="zh-CN" altLang="en-US"/>
              <a:t>的历史回顾（续</a:t>
            </a:r>
            <a:r>
              <a:rPr lang="en-US" altLang="zh-CN"/>
              <a:t>9</a:t>
            </a:r>
            <a:r>
              <a:rPr lang="zh-CN" altLang="en-US"/>
              <a:t>）</a:t>
            </a:r>
          </a:p>
        </p:txBody>
      </p:sp>
      <p:sp>
        <p:nvSpPr>
          <p:cNvPr id="31747" name="Rectangle 3"/>
          <p:cNvSpPr>
            <a:spLocks noGrp="1" noChangeArrowheads="1"/>
          </p:cNvSpPr>
          <p:nvPr>
            <p:ph type="body" idx="1"/>
          </p:nvPr>
        </p:nvSpPr>
        <p:spPr>
          <a:xfrm>
            <a:off x="609600" y="1371600"/>
            <a:ext cx="7772400" cy="5029200"/>
          </a:xfrm>
        </p:spPr>
        <p:txBody>
          <a:bodyPr/>
          <a:lstStyle/>
          <a:p>
            <a:r>
              <a:rPr lang="zh-CN" altLang="en-US"/>
              <a:t>第四阶段（</a:t>
            </a:r>
            <a:r>
              <a:rPr lang="en-US" altLang="zh-CN"/>
              <a:t>80</a:t>
            </a:r>
            <a:r>
              <a:rPr lang="zh-CN" altLang="en-US"/>
              <a:t>年代中～</a:t>
            </a:r>
            <a:r>
              <a:rPr lang="en-US" altLang="zh-CN"/>
              <a:t>90</a:t>
            </a:r>
            <a:r>
              <a:rPr lang="zh-CN" altLang="en-US"/>
              <a:t>年代初）        新的神经元网络时代</a:t>
            </a:r>
          </a:p>
          <a:p>
            <a:pPr>
              <a:buFontTx/>
              <a:buNone/>
            </a:pPr>
            <a:endParaRPr lang="zh-CN" altLang="en-US"/>
          </a:p>
          <a:p>
            <a:pPr lvl="1"/>
            <a:r>
              <a:rPr lang="en-US" altLang="zh-CN"/>
              <a:t>BP</a:t>
            </a:r>
            <a:r>
              <a:rPr lang="zh-CN" altLang="en-US"/>
              <a:t>网（算法），解决了多层网的学习问题</a:t>
            </a:r>
          </a:p>
          <a:p>
            <a:pPr lvl="1"/>
            <a:r>
              <a:rPr lang="en-US" altLang="zh-CN"/>
              <a:t>Hopfield</a:t>
            </a:r>
            <a:r>
              <a:rPr lang="zh-CN" altLang="zh-CN"/>
              <a:t>网，成功求解了旅行商问题</a:t>
            </a:r>
          </a:p>
          <a:p>
            <a:pPr lvl="1"/>
            <a:r>
              <a:rPr lang="zh-CN" altLang="zh-CN"/>
              <a:t>存在问题：</a:t>
            </a:r>
          </a:p>
          <a:p>
            <a:pPr lvl="2"/>
            <a:r>
              <a:rPr lang="zh-CN" altLang="zh-CN"/>
              <a:t>理论依据</a:t>
            </a:r>
          </a:p>
          <a:p>
            <a:pPr lvl="2"/>
            <a:r>
              <a:rPr lang="zh-CN" altLang="zh-CN"/>
              <a:t>解决大规模问题的能力</a:t>
            </a:r>
          </a:p>
          <a:p>
            <a:pPr lvl="1"/>
            <a:r>
              <a:rPr lang="zh-CN" altLang="en-US"/>
              <a:t>新的动向</a:t>
            </a:r>
            <a:r>
              <a:rPr lang="en-US" altLang="zh-CN"/>
              <a:t>——</a:t>
            </a:r>
            <a:r>
              <a:rPr lang="zh-CN" altLang="en-US"/>
              <a:t>构造化方法</a:t>
            </a:r>
          </a:p>
          <a:p>
            <a:pPr lvl="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7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74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bldLvl="3"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634FBBD-DC11-49E2-8579-218E7795819B}" type="slidenum">
              <a:rPr lang="en-US" altLang="zh-CN"/>
              <a:pPr/>
              <a:t>19</a:t>
            </a:fld>
            <a:endParaRPr lang="en-US" altLang="zh-CN"/>
          </a:p>
        </p:txBody>
      </p:sp>
      <p:sp>
        <p:nvSpPr>
          <p:cNvPr id="33794" name="Rectangle 2"/>
          <p:cNvSpPr>
            <a:spLocks noGrp="1" noChangeArrowheads="1"/>
          </p:cNvSpPr>
          <p:nvPr>
            <p:ph type="title"/>
          </p:nvPr>
        </p:nvSpPr>
        <p:spPr/>
        <p:txBody>
          <a:bodyPr/>
          <a:lstStyle/>
          <a:p>
            <a:r>
              <a:rPr lang="en-US" altLang="zh-CN"/>
              <a:t>AI</a:t>
            </a:r>
            <a:r>
              <a:rPr lang="zh-CN" altLang="en-US"/>
              <a:t>的历史回顾（续</a:t>
            </a:r>
            <a:r>
              <a:rPr lang="en-US" altLang="zh-CN"/>
              <a:t>10</a:t>
            </a:r>
            <a:r>
              <a:rPr lang="zh-CN" altLang="en-US"/>
              <a:t>）</a:t>
            </a:r>
          </a:p>
        </p:txBody>
      </p:sp>
      <p:sp>
        <p:nvSpPr>
          <p:cNvPr id="33795" name="Rectangle 3"/>
          <p:cNvSpPr>
            <a:spLocks noGrp="1" noChangeArrowheads="1"/>
          </p:cNvSpPr>
          <p:nvPr>
            <p:ph type="body" idx="1"/>
          </p:nvPr>
        </p:nvSpPr>
        <p:spPr/>
        <p:txBody>
          <a:bodyPr/>
          <a:lstStyle/>
          <a:p>
            <a:r>
              <a:rPr lang="zh-CN" altLang="en-US"/>
              <a:t>第五阶段（</a:t>
            </a:r>
            <a:r>
              <a:rPr lang="en-US" altLang="zh-CN"/>
              <a:t>90</a:t>
            </a:r>
            <a:r>
              <a:rPr lang="zh-CN" altLang="en-US"/>
              <a:t>年代初～现在）                海量数据处理与网络时代</a:t>
            </a:r>
          </a:p>
          <a:p>
            <a:endParaRPr lang="zh-CN" altLang="en-US"/>
          </a:p>
          <a:p>
            <a:pPr lvl="1"/>
            <a:r>
              <a:rPr lang="zh-CN" altLang="en-US"/>
              <a:t>网络给</a:t>
            </a:r>
            <a:r>
              <a:rPr lang="en-US" altLang="zh-CN"/>
              <a:t>AI</a:t>
            </a:r>
            <a:r>
              <a:rPr lang="zh-CN" altLang="en-US"/>
              <a:t>带来无限的机会</a:t>
            </a:r>
          </a:p>
          <a:p>
            <a:pPr lvl="1"/>
            <a:r>
              <a:rPr lang="zh-CN" altLang="en-US"/>
              <a:t>知识发现与数据挖掘</a:t>
            </a:r>
          </a:p>
          <a:p>
            <a:pPr lvl="1"/>
            <a:r>
              <a:rPr lang="en-US" altLang="zh-CN"/>
              <a:t>AI</a:t>
            </a:r>
            <a:r>
              <a:rPr lang="zh-CN" altLang="en-US"/>
              <a:t>走向实用化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EF4CE3D-8DEA-4DED-8245-7D924FFC43A1}" type="slidenum">
              <a:rPr lang="en-US" altLang="zh-CN"/>
              <a:pPr/>
              <a:t>2</a:t>
            </a:fld>
            <a:endParaRPr lang="en-US" altLang="zh-CN"/>
          </a:p>
        </p:txBody>
      </p:sp>
      <p:sp>
        <p:nvSpPr>
          <p:cNvPr id="92162" name="Rectangle 2"/>
          <p:cNvSpPr>
            <a:spLocks noGrp="1" noChangeArrowheads="1"/>
          </p:cNvSpPr>
          <p:nvPr>
            <p:ph type="title"/>
          </p:nvPr>
        </p:nvSpPr>
        <p:spPr/>
        <p:txBody>
          <a:bodyPr/>
          <a:lstStyle/>
          <a:p>
            <a:r>
              <a:rPr lang="zh-CN" altLang="en-US"/>
              <a:t>现代人工智能的兴起</a:t>
            </a:r>
          </a:p>
        </p:txBody>
      </p:sp>
      <p:sp>
        <p:nvSpPr>
          <p:cNvPr id="92163" name="Rectangle 3"/>
          <p:cNvSpPr>
            <a:spLocks noGrp="1" noChangeArrowheads="1"/>
          </p:cNvSpPr>
          <p:nvPr>
            <p:ph type="body" idx="1"/>
          </p:nvPr>
        </p:nvSpPr>
        <p:spPr>
          <a:xfrm>
            <a:off x="685800" y="1981200"/>
            <a:ext cx="8077200" cy="4114800"/>
          </a:xfrm>
        </p:spPr>
        <p:txBody>
          <a:bodyPr/>
          <a:lstStyle/>
          <a:p>
            <a:r>
              <a:rPr lang="zh-CN" altLang="en-US"/>
              <a:t>现代人工智能（</a:t>
            </a:r>
            <a:r>
              <a:rPr lang="en-US" altLang="zh-CN"/>
              <a:t>Artificial Intelligence</a:t>
            </a:r>
            <a:r>
              <a:rPr lang="zh-CN" altLang="en-US"/>
              <a:t>，</a:t>
            </a:r>
            <a:r>
              <a:rPr lang="zh-CN" altLang="zh-CN"/>
              <a:t>简称</a:t>
            </a:r>
            <a:r>
              <a:rPr lang="en-US" altLang="zh-CN"/>
              <a:t>AI</a:t>
            </a:r>
            <a:r>
              <a:rPr lang="zh-CN" altLang="en-US"/>
              <a:t>），一般认为起源于美国</a:t>
            </a:r>
            <a:r>
              <a:rPr lang="en-US" altLang="zh-CN"/>
              <a:t>1956</a:t>
            </a:r>
            <a:r>
              <a:rPr lang="zh-CN" altLang="en-US"/>
              <a:t>年的一次夏季讨论（达特茅斯会议），在这次会议上，第一次提出了“</a:t>
            </a:r>
            <a:r>
              <a:rPr lang="en-US" altLang="zh-CN"/>
              <a:t>Artificial Intelligence”</a:t>
            </a:r>
            <a:r>
              <a:rPr lang="zh-CN" altLang="en-US"/>
              <a:t>这个词。</a:t>
            </a:r>
          </a:p>
          <a:p>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132DA23-FAD3-49C8-93CE-3CEADD1A7C31}" type="slidenum">
              <a:rPr lang="en-US" altLang="zh-CN"/>
              <a:pPr/>
              <a:t>20</a:t>
            </a:fld>
            <a:endParaRPr lang="en-US" altLang="zh-CN"/>
          </a:p>
        </p:txBody>
      </p:sp>
      <p:sp>
        <p:nvSpPr>
          <p:cNvPr id="34818" name="Rectangle 2"/>
          <p:cNvSpPr>
            <a:spLocks noGrp="1" noChangeArrowheads="1"/>
          </p:cNvSpPr>
          <p:nvPr>
            <p:ph type="title"/>
          </p:nvPr>
        </p:nvSpPr>
        <p:spPr/>
        <p:txBody>
          <a:bodyPr/>
          <a:lstStyle/>
          <a:p>
            <a:r>
              <a:rPr lang="en-US" altLang="zh-CN"/>
              <a:t>AI</a:t>
            </a:r>
            <a:r>
              <a:rPr lang="zh-CN" altLang="en-US"/>
              <a:t>的研究内容</a:t>
            </a:r>
          </a:p>
        </p:txBody>
      </p:sp>
      <p:sp>
        <p:nvSpPr>
          <p:cNvPr id="34819" name="Rectangle 3"/>
          <p:cNvSpPr>
            <a:spLocks noGrp="1" noChangeArrowheads="1"/>
          </p:cNvSpPr>
          <p:nvPr>
            <p:ph type="body" idx="1"/>
          </p:nvPr>
        </p:nvSpPr>
        <p:spPr/>
        <p:txBody>
          <a:bodyPr/>
          <a:lstStyle/>
          <a:p>
            <a:r>
              <a:rPr lang="zh-CN" altLang="en-US"/>
              <a:t>搜索技术</a:t>
            </a:r>
          </a:p>
          <a:p>
            <a:r>
              <a:rPr lang="zh-CN" altLang="en-US"/>
              <a:t>知识表示</a:t>
            </a:r>
          </a:p>
          <a:p>
            <a:r>
              <a:rPr lang="zh-CN" altLang="en-US"/>
              <a:t>规划方法</a:t>
            </a:r>
          </a:p>
          <a:p>
            <a:r>
              <a:rPr lang="zh-CN" altLang="en-US"/>
              <a:t>机器学习</a:t>
            </a:r>
          </a:p>
          <a:p>
            <a:r>
              <a:rPr lang="zh-CN" altLang="en-US"/>
              <a:t>认知科学</a:t>
            </a:r>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B201688-FD2A-4206-B00C-4B7A04FD90F4}" type="slidenum">
              <a:rPr lang="en-US" altLang="zh-CN"/>
              <a:pPr/>
              <a:t>21</a:t>
            </a:fld>
            <a:endParaRPr lang="en-US" altLang="zh-CN"/>
          </a:p>
        </p:txBody>
      </p:sp>
      <p:sp>
        <p:nvSpPr>
          <p:cNvPr id="35842" name="Rectangle 2"/>
          <p:cNvSpPr>
            <a:spLocks noGrp="1" noChangeArrowheads="1"/>
          </p:cNvSpPr>
          <p:nvPr>
            <p:ph type="title"/>
          </p:nvPr>
        </p:nvSpPr>
        <p:spPr/>
        <p:txBody>
          <a:bodyPr/>
          <a:lstStyle/>
          <a:p>
            <a:r>
              <a:rPr lang="en-US" altLang="zh-CN"/>
              <a:t>AI</a:t>
            </a:r>
            <a:r>
              <a:rPr lang="zh-CN" altLang="en-US"/>
              <a:t>的研究内容（续</a:t>
            </a:r>
            <a:r>
              <a:rPr lang="en-US" altLang="zh-CN"/>
              <a:t>1</a:t>
            </a:r>
            <a:r>
              <a:rPr lang="zh-CN" altLang="en-US"/>
              <a:t>）</a:t>
            </a:r>
          </a:p>
        </p:txBody>
      </p:sp>
      <p:sp>
        <p:nvSpPr>
          <p:cNvPr id="35843" name="Rectangle 3"/>
          <p:cNvSpPr>
            <a:spLocks noGrp="1" noChangeArrowheads="1"/>
          </p:cNvSpPr>
          <p:nvPr>
            <p:ph type="body" idx="1"/>
          </p:nvPr>
        </p:nvSpPr>
        <p:spPr/>
        <p:txBody>
          <a:bodyPr/>
          <a:lstStyle/>
          <a:p>
            <a:r>
              <a:rPr lang="zh-CN" altLang="en-US"/>
              <a:t>自然语言理解与机器翻译</a:t>
            </a:r>
          </a:p>
          <a:p>
            <a:r>
              <a:rPr lang="zh-CN" altLang="en-US"/>
              <a:t>专家系统与知识工程</a:t>
            </a:r>
          </a:p>
          <a:p>
            <a:r>
              <a:rPr lang="zh-CN" altLang="en-US"/>
              <a:t>定理证明</a:t>
            </a:r>
          </a:p>
          <a:p>
            <a:r>
              <a:rPr lang="zh-CN" altLang="en-US"/>
              <a:t>博弈</a:t>
            </a:r>
          </a:p>
          <a:p>
            <a:r>
              <a:rPr lang="zh-CN" altLang="en-US"/>
              <a:t>机器人</a:t>
            </a:r>
          </a:p>
          <a:p>
            <a:r>
              <a:rPr lang="zh-CN" altLang="en-US"/>
              <a:t>数据挖掘与知识发现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A6FE433-4197-416B-8CA7-4DE4D1BA2643}" type="slidenum">
              <a:rPr lang="en-US" altLang="zh-CN"/>
              <a:pPr/>
              <a:t>22</a:t>
            </a:fld>
            <a:endParaRPr lang="en-US" altLang="zh-CN"/>
          </a:p>
        </p:txBody>
      </p:sp>
      <p:sp>
        <p:nvSpPr>
          <p:cNvPr id="36866" name="Rectangle 2"/>
          <p:cNvSpPr>
            <a:spLocks noGrp="1" noChangeArrowheads="1"/>
          </p:cNvSpPr>
          <p:nvPr>
            <p:ph type="title"/>
          </p:nvPr>
        </p:nvSpPr>
        <p:spPr/>
        <p:txBody>
          <a:bodyPr/>
          <a:lstStyle/>
          <a:p>
            <a:r>
              <a:rPr lang="en-US" altLang="zh-CN"/>
              <a:t>AI</a:t>
            </a:r>
            <a:r>
              <a:rPr lang="zh-CN" altLang="en-US"/>
              <a:t>的研究内容（续</a:t>
            </a:r>
            <a:r>
              <a:rPr lang="en-US" altLang="zh-CN"/>
              <a:t>2</a:t>
            </a:r>
            <a:r>
              <a:rPr lang="zh-CN" altLang="en-US"/>
              <a:t>）</a:t>
            </a:r>
          </a:p>
        </p:txBody>
      </p:sp>
      <p:sp>
        <p:nvSpPr>
          <p:cNvPr id="36867" name="Rectangle 3"/>
          <p:cNvSpPr>
            <a:spLocks noGrp="1" noChangeArrowheads="1"/>
          </p:cNvSpPr>
          <p:nvPr>
            <p:ph type="body" idx="1"/>
          </p:nvPr>
        </p:nvSpPr>
        <p:spPr/>
        <p:txBody>
          <a:bodyPr/>
          <a:lstStyle/>
          <a:p>
            <a:r>
              <a:rPr lang="zh-CN" altLang="en-US"/>
              <a:t>多</a:t>
            </a:r>
            <a:r>
              <a:rPr lang="en-US" altLang="zh-CN"/>
              <a:t>Agent</a:t>
            </a:r>
            <a:r>
              <a:rPr lang="zh-CN" altLang="en-US"/>
              <a:t>系统</a:t>
            </a:r>
          </a:p>
          <a:p>
            <a:r>
              <a:rPr lang="zh-CN" altLang="en-US"/>
              <a:t>复杂系统</a:t>
            </a:r>
          </a:p>
          <a:p>
            <a:r>
              <a:rPr lang="zh-CN" altLang="en-US"/>
              <a:t>足球机器人</a:t>
            </a:r>
          </a:p>
          <a:p>
            <a:r>
              <a:rPr lang="zh-CN" altLang="en-US"/>
              <a:t>人机交互技术</a:t>
            </a:r>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B8EF633-FC28-4F95-A1B2-6655AFBF658C}" type="slidenum">
              <a:rPr lang="en-US" altLang="zh-CN"/>
              <a:pPr/>
              <a:t>23</a:t>
            </a:fld>
            <a:endParaRPr lang="en-US" altLang="zh-CN"/>
          </a:p>
        </p:txBody>
      </p:sp>
      <p:sp>
        <p:nvSpPr>
          <p:cNvPr id="98306" name="Rectangle 2"/>
          <p:cNvSpPr>
            <a:spLocks noGrp="1" noChangeArrowheads="1"/>
          </p:cNvSpPr>
          <p:nvPr>
            <p:ph type="title"/>
          </p:nvPr>
        </p:nvSpPr>
        <p:spPr/>
        <p:txBody>
          <a:bodyPr/>
          <a:lstStyle/>
          <a:p>
            <a:r>
              <a:rPr lang="zh-CN" altLang="en-US"/>
              <a:t>人工智能取得的一些成果</a:t>
            </a:r>
          </a:p>
        </p:txBody>
      </p:sp>
      <p:sp>
        <p:nvSpPr>
          <p:cNvPr id="98307" name="Rectangle 3"/>
          <p:cNvSpPr>
            <a:spLocks noGrp="1" noChangeArrowheads="1"/>
          </p:cNvSpPr>
          <p:nvPr>
            <p:ph type="body" idx="1"/>
          </p:nvPr>
        </p:nvSpPr>
        <p:spPr/>
        <p:txBody>
          <a:bodyPr/>
          <a:lstStyle/>
          <a:p>
            <a:r>
              <a:rPr lang="zh-CN" altLang="en-US"/>
              <a:t>四十多年来，人工智能的研究虽然步履艰难，但也取得了一些很突出的成绩。下面列举一些实例。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93AF48A-ECCA-4AE1-A59E-4DBD3031FA14}" type="slidenum">
              <a:rPr lang="en-US" altLang="zh-CN"/>
              <a:pPr/>
              <a:t>24</a:t>
            </a:fld>
            <a:endParaRPr lang="en-US" altLang="zh-CN"/>
          </a:p>
        </p:txBody>
      </p:sp>
      <p:sp>
        <p:nvSpPr>
          <p:cNvPr id="99330" name="Rectangle 2"/>
          <p:cNvSpPr>
            <a:spLocks noGrp="1" noChangeArrowheads="1"/>
          </p:cNvSpPr>
          <p:nvPr>
            <p:ph type="title"/>
          </p:nvPr>
        </p:nvSpPr>
        <p:spPr/>
        <p:txBody>
          <a:bodyPr/>
          <a:lstStyle/>
          <a:p>
            <a:r>
              <a:rPr lang="zh-CN" altLang="en-US"/>
              <a:t>定理证明</a:t>
            </a:r>
          </a:p>
        </p:txBody>
      </p:sp>
      <p:sp>
        <p:nvSpPr>
          <p:cNvPr id="99331" name="Rectangle 3"/>
          <p:cNvSpPr>
            <a:spLocks noGrp="1" noChangeArrowheads="1"/>
          </p:cNvSpPr>
          <p:nvPr>
            <p:ph type="body" idx="1"/>
          </p:nvPr>
        </p:nvSpPr>
        <p:spPr/>
        <p:txBody>
          <a:bodyPr/>
          <a:lstStyle/>
          <a:p>
            <a:r>
              <a:rPr lang="en-US" altLang="zh-CN"/>
              <a:t>50</a:t>
            </a:r>
            <a:r>
              <a:rPr lang="zh-CN" altLang="en-US"/>
              <a:t>年代中期，世界上最早的启发式程序“逻辑理论家”，证明了数学名著</a:t>
            </a:r>
            <a:r>
              <a:rPr lang="en-US" altLang="zh-CN"/>
              <a:t>《</a:t>
            </a:r>
            <a:r>
              <a:rPr lang="zh-CN" altLang="en-US"/>
              <a:t>数学原理</a:t>
            </a:r>
            <a:r>
              <a:rPr lang="en-US" altLang="zh-CN"/>
              <a:t>》</a:t>
            </a:r>
            <a:r>
              <a:rPr lang="zh-CN" altLang="en-US"/>
              <a:t>中的</a:t>
            </a:r>
            <a:r>
              <a:rPr lang="en-US" altLang="zh-CN"/>
              <a:t>38</a:t>
            </a:r>
            <a:r>
              <a:rPr lang="zh-CN" altLang="en-US"/>
              <a:t>个定理。经改进后，</a:t>
            </a:r>
            <a:r>
              <a:rPr lang="en-US" altLang="zh-CN"/>
              <a:t>62</a:t>
            </a:r>
            <a:r>
              <a:rPr lang="zh-CN" altLang="en-US"/>
              <a:t>年证明了该书中全部的</a:t>
            </a:r>
            <a:r>
              <a:rPr lang="en-US" altLang="zh-CN"/>
              <a:t>52</a:t>
            </a:r>
            <a:r>
              <a:rPr lang="zh-CN" altLang="en-US"/>
              <a:t>个定理。被认为是用计算机探讨人类智力活动的第一个真正的成果。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87832F1-0EFB-45B3-8906-D25DAFB683A1}" type="slidenum">
              <a:rPr lang="en-US" altLang="zh-CN"/>
              <a:pPr/>
              <a:t>25</a:t>
            </a:fld>
            <a:endParaRPr lang="en-US" altLang="zh-CN"/>
          </a:p>
        </p:txBody>
      </p:sp>
      <p:sp>
        <p:nvSpPr>
          <p:cNvPr id="100354" name="Rectangle 2"/>
          <p:cNvSpPr>
            <a:spLocks noGrp="1" noChangeArrowheads="1"/>
          </p:cNvSpPr>
          <p:nvPr>
            <p:ph type="title"/>
          </p:nvPr>
        </p:nvSpPr>
        <p:spPr/>
        <p:txBody>
          <a:bodyPr/>
          <a:lstStyle/>
          <a:p>
            <a:r>
              <a:rPr lang="zh-CN" altLang="en-US"/>
              <a:t>四色定理的证明</a:t>
            </a:r>
          </a:p>
        </p:txBody>
      </p:sp>
      <p:sp>
        <p:nvSpPr>
          <p:cNvPr id="100355" name="Rectangle 3"/>
          <p:cNvSpPr>
            <a:spLocks noGrp="1" noChangeArrowheads="1"/>
          </p:cNvSpPr>
          <p:nvPr>
            <p:ph type="body" idx="1"/>
          </p:nvPr>
        </p:nvSpPr>
        <p:spPr/>
        <p:txBody>
          <a:bodyPr/>
          <a:lstStyle/>
          <a:p>
            <a:pPr>
              <a:lnSpc>
                <a:spcPct val="90000"/>
              </a:lnSpc>
            </a:pPr>
            <a:r>
              <a:rPr lang="zh-CN" altLang="en-US"/>
              <a:t>四色定理</a:t>
            </a:r>
          </a:p>
          <a:p>
            <a:pPr>
              <a:lnSpc>
                <a:spcPct val="90000"/>
              </a:lnSpc>
            </a:pPr>
            <a:r>
              <a:rPr lang="zh-CN" altLang="en-US"/>
              <a:t>从</a:t>
            </a:r>
            <a:r>
              <a:rPr lang="en-US" altLang="zh-CN"/>
              <a:t>1852</a:t>
            </a:r>
            <a:r>
              <a:rPr lang="zh-CN" altLang="en-US"/>
              <a:t>年发现四色问题，世界上很多著名的科学家试图证明，当一直未能完成。</a:t>
            </a:r>
          </a:p>
          <a:p>
            <a:pPr>
              <a:lnSpc>
                <a:spcPct val="90000"/>
              </a:lnSpc>
            </a:pPr>
            <a:r>
              <a:rPr lang="en-US" altLang="zh-CN"/>
              <a:t>1976</a:t>
            </a:r>
            <a:r>
              <a:rPr lang="zh-CN" altLang="en-US"/>
              <a:t>年</a:t>
            </a:r>
            <a:r>
              <a:rPr lang="en-US" altLang="zh-CN"/>
              <a:t>6</a:t>
            </a:r>
            <a:r>
              <a:rPr lang="zh-CN" altLang="en-US"/>
              <a:t>月，哈肯在美国伊利诺斯大学的两台不同的电子计算机上，用了</a:t>
            </a:r>
            <a:r>
              <a:rPr lang="en-US" altLang="zh-CN"/>
              <a:t>1200</a:t>
            </a:r>
            <a:r>
              <a:rPr lang="zh-CN" altLang="en-US"/>
              <a:t>个小时，作了</a:t>
            </a:r>
            <a:r>
              <a:rPr lang="en-US" altLang="zh-CN"/>
              <a:t>100</a:t>
            </a:r>
            <a:r>
              <a:rPr lang="zh-CN" altLang="en-US"/>
              <a:t>亿次判断，终于完成了四色定理的证明，从而解决了一个历时</a:t>
            </a:r>
            <a:r>
              <a:rPr lang="en-US" altLang="zh-CN"/>
              <a:t>100</a:t>
            </a:r>
            <a:r>
              <a:rPr lang="zh-CN" altLang="en-US"/>
              <a:t>多年的问题，轰动了世界。</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FA9B7A1-F3AE-48E0-A063-CFA0DB2B6D7A}" type="slidenum">
              <a:rPr lang="en-US" altLang="zh-CN"/>
              <a:pPr/>
              <a:t>26</a:t>
            </a:fld>
            <a:endParaRPr lang="en-US" altLang="zh-CN"/>
          </a:p>
        </p:txBody>
      </p:sp>
      <p:sp>
        <p:nvSpPr>
          <p:cNvPr id="101378" name="Rectangle 2"/>
          <p:cNvSpPr>
            <a:spLocks noGrp="1" noChangeArrowheads="1"/>
          </p:cNvSpPr>
          <p:nvPr>
            <p:ph type="title"/>
          </p:nvPr>
        </p:nvSpPr>
        <p:spPr/>
        <p:txBody>
          <a:bodyPr/>
          <a:lstStyle/>
          <a:p>
            <a:r>
              <a:rPr lang="zh-CN" altLang="en-US"/>
              <a:t>定理证明的“吴方法”</a:t>
            </a:r>
          </a:p>
        </p:txBody>
      </p:sp>
      <p:sp>
        <p:nvSpPr>
          <p:cNvPr id="101379" name="Rectangle 3"/>
          <p:cNvSpPr>
            <a:spLocks noGrp="1" noChangeArrowheads="1"/>
          </p:cNvSpPr>
          <p:nvPr>
            <p:ph type="body" idx="1"/>
          </p:nvPr>
        </p:nvSpPr>
        <p:spPr/>
        <p:txBody>
          <a:bodyPr/>
          <a:lstStyle/>
          <a:p>
            <a:r>
              <a:rPr lang="en-US" altLang="zh-CN"/>
              <a:t>2000</a:t>
            </a:r>
            <a:r>
              <a:rPr lang="zh-CN" altLang="en-US"/>
              <a:t>年我国最高科学技术奖获得者吴文俊教授，提出了“数学机器化”。</a:t>
            </a:r>
          </a:p>
          <a:p>
            <a:r>
              <a:rPr lang="en-US" altLang="zh-CN"/>
              <a:t>1977</a:t>
            </a:r>
            <a:r>
              <a:rPr lang="zh-CN" altLang="en-US"/>
              <a:t>年，吴文俊关于平面几何定理的机械化证明首次取得成功。</a:t>
            </a:r>
          </a:p>
          <a:p>
            <a:r>
              <a:rPr lang="zh-CN" altLang="en-US"/>
              <a:t>创立了定理机器证明的</a:t>
            </a:r>
          </a:p>
          <a:p>
            <a:pPr>
              <a:buFontTx/>
              <a:buNone/>
            </a:pPr>
            <a:r>
              <a:rPr lang="zh-CN" altLang="en-US"/>
              <a:t>   “吴方法”。</a:t>
            </a:r>
          </a:p>
        </p:txBody>
      </p:sp>
      <p:pic>
        <p:nvPicPr>
          <p:cNvPr id="101380" name="Picture 4" descr="59_1"/>
          <p:cNvPicPr>
            <a:picLocks noChangeAspect="1" noChangeArrowheads="1"/>
          </p:cNvPicPr>
          <p:nvPr/>
        </p:nvPicPr>
        <p:blipFill>
          <a:blip r:embed="rId2" cstate="print"/>
          <a:srcRect/>
          <a:stretch>
            <a:fillRect/>
          </a:stretch>
        </p:blipFill>
        <p:spPr bwMode="auto">
          <a:xfrm>
            <a:off x="6096000" y="3962400"/>
            <a:ext cx="2000250" cy="25146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1E17CCB-A508-4335-AF8B-7C9808EDBD81}" type="slidenum">
              <a:rPr lang="en-US" altLang="zh-CN"/>
              <a:pPr/>
              <a:t>27</a:t>
            </a:fld>
            <a:endParaRPr lang="en-US" altLang="zh-CN"/>
          </a:p>
        </p:txBody>
      </p:sp>
      <p:sp>
        <p:nvSpPr>
          <p:cNvPr id="102402" name="Rectangle 2"/>
          <p:cNvSpPr>
            <a:spLocks noGrp="1" noChangeArrowheads="1"/>
          </p:cNvSpPr>
          <p:nvPr>
            <p:ph type="title"/>
          </p:nvPr>
        </p:nvSpPr>
        <p:spPr/>
        <p:txBody>
          <a:bodyPr/>
          <a:lstStyle/>
          <a:p>
            <a:r>
              <a:rPr lang="zh-CN" altLang="en-US"/>
              <a:t>通用问题求解器（</a:t>
            </a:r>
            <a:r>
              <a:rPr lang="en-US" altLang="zh-CN"/>
              <a:t>GPS</a:t>
            </a:r>
            <a:r>
              <a:rPr lang="zh-CN" altLang="en-US"/>
              <a:t>）</a:t>
            </a:r>
          </a:p>
        </p:txBody>
      </p:sp>
      <p:sp>
        <p:nvSpPr>
          <p:cNvPr id="102403" name="Rectangle 3"/>
          <p:cNvSpPr>
            <a:spLocks noGrp="1" noChangeArrowheads="1"/>
          </p:cNvSpPr>
          <p:nvPr>
            <p:ph type="body" idx="1"/>
          </p:nvPr>
        </p:nvSpPr>
        <p:spPr/>
        <p:txBody>
          <a:bodyPr/>
          <a:lstStyle/>
          <a:p>
            <a:pPr>
              <a:lnSpc>
                <a:spcPct val="90000"/>
              </a:lnSpc>
            </a:pPr>
            <a:r>
              <a:rPr lang="zh-CN" altLang="en-US"/>
              <a:t>从</a:t>
            </a:r>
            <a:r>
              <a:rPr lang="en-US" altLang="zh-CN"/>
              <a:t>1957</a:t>
            </a:r>
            <a:r>
              <a:rPr lang="zh-CN" altLang="en-US"/>
              <a:t>年开始，</a:t>
            </a:r>
            <a:r>
              <a:rPr lang="en-US" altLang="zh-CN"/>
              <a:t>Newell</a:t>
            </a:r>
            <a:r>
              <a:rPr lang="zh-CN" altLang="en-US"/>
              <a:t>等人开始研究一种不依赖于具体领域的通用解题程序，这个程序的设计是从模仿人类问题求解的规程开始的。在它能处理的有限类别的问题中，它显示出程序决定的子目标及可能采取的行动的次序，与人类求解同样问题是类似的。因此，</a:t>
            </a:r>
            <a:r>
              <a:rPr lang="en-US" altLang="zh-CN"/>
              <a:t>GPS</a:t>
            </a:r>
            <a:r>
              <a:rPr lang="zh-CN" altLang="en-US"/>
              <a:t>很可能是第一个实现了“像人一样思考”方法的程序。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F21C4D5-5216-4369-9FE2-AB7DD63A9BB5}" type="slidenum">
              <a:rPr lang="en-US" altLang="zh-CN"/>
              <a:pPr/>
              <a:t>28</a:t>
            </a:fld>
            <a:endParaRPr lang="en-US" altLang="zh-CN"/>
          </a:p>
        </p:txBody>
      </p:sp>
      <p:sp>
        <p:nvSpPr>
          <p:cNvPr id="103426" name="Rectangle 2"/>
          <p:cNvSpPr>
            <a:spLocks noGrp="1" noChangeArrowheads="1"/>
          </p:cNvSpPr>
          <p:nvPr>
            <p:ph type="title"/>
          </p:nvPr>
        </p:nvSpPr>
        <p:spPr/>
        <p:txBody>
          <a:bodyPr/>
          <a:lstStyle/>
          <a:p>
            <a:r>
              <a:rPr lang="zh-CN" altLang="en-US"/>
              <a:t>专家系统</a:t>
            </a:r>
          </a:p>
        </p:txBody>
      </p:sp>
      <p:sp>
        <p:nvSpPr>
          <p:cNvPr id="103427" name="Rectangle 3"/>
          <p:cNvSpPr>
            <a:spLocks noGrp="1" noChangeArrowheads="1"/>
          </p:cNvSpPr>
          <p:nvPr>
            <p:ph type="body" idx="1"/>
          </p:nvPr>
        </p:nvSpPr>
        <p:spPr/>
        <p:txBody>
          <a:bodyPr/>
          <a:lstStyle/>
          <a:p>
            <a:pPr>
              <a:lnSpc>
                <a:spcPct val="90000"/>
              </a:lnSpc>
            </a:pPr>
            <a:r>
              <a:rPr lang="zh-CN" altLang="en-US"/>
              <a:t>人类之所以能求解问题，是因为人类具有知识。</a:t>
            </a:r>
          </a:p>
          <a:p>
            <a:pPr>
              <a:lnSpc>
                <a:spcPct val="90000"/>
              </a:lnSpc>
            </a:pPr>
            <a:r>
              <a:rPr lang="zh-CN" altLang="en-US"/>
              <a:t>专家系统就是把有关领域专家的知识整理出来，让计算机利用这些知识求解专门领域的问题。</a:t>
            </a:r>
          </a:p>
          <a:p>
            <a:pPr>
              <a:lnSpc>
                <a:spcPct val="90000"/>
              </a:lnSpc>
            </a:pPr>
            <a:r>
              <a:rPr lang="en-US" altLang="zh-CN"/>
              <a:t>1968</a:t>
            </a:r>
            <a:r>
              <a:rPr lang="zh-CN" altLang="en-US"/>
              <a:t>年世界上第一个专家系统</a:t>
            </a:r>
            <a:r>
              <a:rPr lang="en-US" altLang="zh-CN"/>
              <a:t>DENDRAL</a:t>
            </a:r>
            <a:r>
              <a:rPr lang="zh-CN" altLang="en-US"/>
              <a:t>问世。</a:t>
            </a:r>
          </a:p>
          <a:p>
            <a:pPr>
              <a:lnSpc>
                <a:spcPct val="90000"/>
              </a:lnSpc>
            </a:pPr>
            <a:r>
              <a:rPr lang="en-US" altLang="zh-CN"/>
              <a:t>MYCIN</a:t>
            </a:r>
            <a:r>
              <a:rPr lang="zh-CN" altLang="en-US"/>
              <a:t>，一个著名的医疗诊断专家系统</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C28CA98-213F-4FCD-A365-6B849AF98267}" type="slidenum">
              <a:rPr lang="en-US" altLang="zh-CN"/>
              <a:pPr/>
              <a:t>29</a:t>
            </a:fld>
            <a:endParaRPr lang="en-US" altLang="zh-CN"/>
          </a:p>
        </p:txBody>
      </p:sp>
      <p:sp>
        <p:nvSpPr>
          <p:cNvPr id="104450" name="Rectangle 2"/>
          <p:cNvSpPr>
            <a:spLocks noGrp="1" noChangeArrowheads="1"/>
          </p:cNvSpPr>
          <p:nvPr>
            <p:ph type="title"/>
          </p:nvPr>
        </p:nvSpPr>
        <p:spPr/>
        <p:txBody>
          <a:bodyPr/>
          <a:lstStyle/>
          <a:p>
            <a:r>
              <a:rPr lang="zh-CN" altLang="en-US"/>
              <a:t>第一个商用专家系统：</a:t>
            </a:r>
            <a:r>
              <a:rPr lang="en-US" altLang="zh-CN"/>
              <a:t>R1</a:t>
            </a:r>
          </a:p>
        </p:txBody>
      </p:sp>
      <p:sp>
        <p:nvSpPr>
          <p:cNvPr id="104451" name="Rectangle 3"/>
          <p:cNvSpPr>
            <a:spLocks noGrp="1" noChangeArrowheads="1"/>
          </p:cNvSpPr>
          <p:nvPr>
            <p:ph type="body" idx="1"/>
          </p:nvPr>
        </p:nvSpPr>
        <p:spPr>
          <a:xfrm>
            <a:off x="685800" y="2438400"/>
            <a:ext cx="7772400" cy="3657600"/>
          </a:xfrm>
        </p:spPr>
        <p:txBody>
          <a:bodyPr/>
          <a:lstStyle/>
          <a:p>
            <a:r>
              <a:rPr lang="zh-CN" altLang="en-US"/>
              <a:t>世界上第一个成功的商用专家系统，</a:t>
            </a:r>
            <a:r>
              <a:rPr lang="en-US" altLang="zh-CN"/>
              <a:t>1982</a:t>
            </a:r>
            <a:r>
              <a:rPr lang="zh-CN" altLang="en-US"/>
              <a:t>年开始正式在</a:t>
            </a:r>
            <a:r>
              <a:rPr lang="en-US" altLang="zh-CN"/>
              <a:t>DEC</a:t>
            </a:r>
            <a:r>
              <a:rPr lang="zh-CN" altLang="en-US"/>
              <a:t>公司使用。该程序帮助为新计算机系统配置订单；到</a:t>
            </a:r>
            <a:r>
              <a:rPr lang="en-US" altLang="zh-CN"/>
              <a:t>1986</a:t>
            </a:r>
            <a:r>
              <a:rPr lang="zh-CN" altLang="en-US"/>
              <a:t>年为止，估计它为公司每年节省了</a:t>
            </a:r>
            <a:r>
              <a:rPr lang="en-US" altLang="zh-CN"/>
              <a:t>4</a:t>
            </a:r>
            <a:r>
              <a:rPr lang="zh-CN" altLang="en-US"/>
              <a:t>千万美元。 </a:t>
            </a:r>
          </a:p>
          <a:p>
            <a:pPr>
              <a:buFontTx/>
              <a:buNone/>
            </a:pP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FD36A03-8CA5-4A93-99AD-F33F58397A69}" type="slidenum">
              <a:rPr lang="en-US" altLang="zh-CN"/>
              <a:pPr/>
              <a:t>3</a:t>
            </a:fld>
            <a:endParaRPr lang="en-US" altLang="zh-CN"/>
          </a:p>
        </p:txBody>
      </p:sp>
      <p:sp>
        <p:nvSpPr>
          <p:cNvPr id="93186" name="Rectangle 2"/>
          <p:cNvSpPr>
            <a:spLocks noGrp="1" noChangeArrowheads="1"/>
          </p:cNvSpPr>
          <p:nvPr>
            <p:ph type="title"/>
          </p:nvPr>
        </p:nvSpPr>
        <p:spPr/>
        <p:txBody>
          <a:bodyPr/>
          <a:lstStyle/>
          <a:p>
            <a:r>
              <a:rPr lang="zh-CN" altLang="en-US"/>
              <a:t>什么是人工智能？</a:t>
            </a:r>
          </a:p>
        </p:txBody>
      </p:sp>
      <p:sp>
        <p:nvSpPr>
          <p:cNvPr id="93187" name="Rectangle 3"/>
          <p:cNvSpPr>
            <a:spLocks noGrp="1" noChangeArrowheads="1"/>
          </p:cNvSpPr>
          <p:nvPr>
            <p:ph type="body" idx="1"/>
          </p:nvPr>
        </p:nvSpPr>
        <p:spPr/>
        <p:txBody>
          <a:bodyPr/>
          <a:lstStyle/>
          <a:p>
            <a:r>
              <a:rPr lang="zh-CN" altLang="en-US"/>
              <a:t>至今没有统一的定义</a:t>
            </a:r>
          </a:p>
          <a:p>
            <a:r>
              <a:rPr lang="zh-CN" altLang="en-US"/>
              <a:t>从“计算”到“算计”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1F057E8-AD3B-4CC6-94EE-02410E9BD191}" type="slidenum">
              <a:rPr lang="en-US" altLang="zh-CN"/>
              <a:pPr/>
              <a:t>30</a:t>
            </a:fld>
            <a:endParaRPr lang="en-US" altLang="zh-CN"/>
          </a:p>
        </p:txBody>
      </p:sp>
      <p:sp>
        <p:nvSpPr>
          <p:cNvPr id="105474" name="Rectangle 2"/>
          <p:cNvSpPr>
            <a:spLocks noGrp="1" noChangeArrowheads="1"/>
          </p:cNvSpPr>
          <p:nvPr>
            <p:ph type="title"/>
          </p:nvPr>
        </p:nvSpPr>
        <p:spPr/>
        <p:txBody>
          <a:bodyPr/>
          <a:lstStyle/>
          <a:p>
            <a:r>
              <a:rPr lang="zh-CN" altLang="en-US"/>
              <a:t>海湾战争中的专家系统</a:t>
            </a:r>
          </a:p>
        </p:txBody>
      </p:sp>
      <p:sp>
        <p:nvSpPr>
          <p:cNvPr id="105475" name="Rectangle 3"/>
          <p:cNvSpPr>
            <a:spLocks noGrp="1" noChangeArrowheads="1"/>
          </p:cNvSpPr>
          <p:nvPr>
            <p:ph type="body" idx="1"/>
          </p:nvPr>
        </p:nvSpPr>
        <p:spPr/>
        <p:txBody>
          <a:bodyPr/>
          <a:lstStyle/>
          <a:p>
            <a:r>
              <a:rPr lang="zh-CN" altLang="en-US"/>
              <a:t>在</a:t>
            </a:r>
            <a:r>
              <a:rPr lang="en-US" altLang="zh-CN"/>
              <a:t>1991</a:t>
            </a:r>
            <a:r>
              <a:rPr lang="zh-CN" altLang="en-US"/>
              <a:t>年的海湾危机中，美国军队使用专家系统用于自动的后勤规划和运输日程安排。这项工作同时涉及到</a:t>
            </a:r>
            <a:r>
              <a:rPr lang="en-US" altLang="zh-CN"/>
              <a:t>50000</a:t>
            </a:r>
            <a:r>
              <a:rPr lang="zh-CN" altLang="en-US"/>
              <a:t>个车辆、货物和人，而且必须考虑到起点、目的地、路径以及解决所有参数之间的冲突。</a:t>
            </a:r>
            <a:r>
              <a:rPr lang="en-US" altLang="zh-CN"/>
              <a:t>AI</a:t>
            </a:r>
            <a:r>
              <a:rPr lang="zh-CN" altLang="en-US"/>
              <a:t>规划技术使得一个计划可以在几小时内产生，而用旧的方法需要花费几个星期。</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D1A95E5-6A1D-4C25-9520-A29EA5721E5E}" type="slidenum">
              <a:rPr lang="en-US" altLang="zh-CN"/>
              <a:pPr/>
              <a:t>31</a:t>
            </a:fld>
            <a:endParaRPr lang="en-US" altLang="zh-CN"/>
          </a:p>
        </p:txBody>
      </p:sp>
      <p:sp>
        <p:nvSpPr>
          <p:cNvPr id="106498" name="Rectangle 2"/>
          <p:cNvSpPr>
            <a:spLocks noGrp="1" noChangeArrowheads="1"/>
          </p:cNvSpPr>
          <p:nvPr>
            <p:ph type="title"/>
          </p:nvPr>
        </p:nvSpPr>
        <p:spPr/>
        <p:txBody>
          <a:bodyPr/>
          <a:lstStyle/>
          <a:p>
            <a:r>
              <a:rPr lang="zh-CN" altLang="en-US"/>
              <a:t>数字识别</a:t>
            </a:r>
          </a:p>
        </p:txBody>
      </p:sp>
      <p:sp>
        <p:nvSpPr>
          <p:cNvPr id="106499" name="Rectangle 3"/>
          <p:cNvSpPr>
            <a:spLocks noGrp="1" noChangeArrowheads="1"/>
          </p:cNvSpPr>
          <p:nvPr>
            <p:ph type="body" idx="1"/>
          </p:nvPr>
        </p:nvSpPr>
        <p:spPr/>
        <p:txBody>
          <a:bodyPr/>
          <a:lstStyle/>
          <a:p>
            <a:r>
              <a:rPr lang="zh-CN" altLang="en-US"/>
              <a:t>清华大学智能技术与系统国家重点实验室采用神经元网络方法研制的数字识别系统，用于</a:t>
            </a:r>
            <a:r>
              <a:rPr lang="en-US" altLang="zh-CN"/>
              <a:t>2000</a:t>
            </a:r>
            <a:r>
              <a:rPr lang="zh-CN" altLang="en-US"/>
              <a:t>年我国人口普查。对普查数据进行自动识别，错误率达到了万分之一以下的高水平。</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B3C258C-6EF7-4CEC-8F96-358610F8C919}" type="slidenum">
              <a:rPr lang="en-US" altLang="zh-CN"/>
              <a:pPr/>
              <a:t>32</a:t>
            </a:fld>
            <a:endParaRPr lang="en-US" altLang="zh-CN"/>
          </a:p>
        </p:txBody>
      </p:sp>
      <p:sp>
        <p:nvSpPr>
          <p:cNvPr id="107522" name="Rectangle 2"/>
          <p:cNvSpPr>
            <a:spLocks noGrp="1" noChangeArrowheads="1"/>
          </p:cNvSpPr>
          <p:nvPr>
            <p:ph type="title"/>
          </p:nvPr>
        </p:nvSpPr>
        <p:spPr>
          <a:xfrm>
            <a:off x="684213" y="333375"/>
            <a:ext cx="7772400" cy="1143000"/>
          </a:xfrm>
        </p:spPr>
        <p:txBody>
          <a:bodyPr/>
          <a:lstStyle/>
          <a:p>
            <a:r>
              <a:rPr lang="zh-CN" altLang="en-US"/>
              <a:t>古籍数字化</a:t>
            </a:r>
            <a:r>
              <a:rPr lang="en-US" altLang="zh-CN"/>
              <a:t>——《</a:t>
            </a:r>
            <a:r>
              <a:rPr lang="zh-CN" altLang="en-US"/>
              <a:t>四库全书</a:t>
            </a:r>
            <a:r>
              <a:rPr lang="en-US" altLang="zh-CN"/>
              <a:t>》</a:t>
            </a:r>
          </a:p>
        </p:txBody>
      </p:sp>
      <p:pic>
        <p:nvPicPr>
          <p:cNvPr id="107524" name="Picture 4" descr="四库全书"/>
          <p:cNvPicPr>
            <a:picLocks noChangeAspect="1" noChangeArrowheads="1"/>
          </p:cNvPicPr>
          <p:nvPr/>
        </p:nvPicPr>
        <p:blipFill>
          <a:blip r:embed="rId2" cstate="print"/>
          <a:srcRect/>
          <a:stretch>
            <a:fillRect/>
          </a:stretch>
        </p:blipFill>
        <p:spPr bwMode="auto">
          <a:xfrm>
            <a:off x="990600" y="1219200"/>
            <a:ext cx="7315200" cy="5495925"/>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B202CBF-D988-4616-B096-1EE91B81A971}" type="slidenum">
              <a:rPr lang="en-US" altLang="zh-CN"/>
              <a:pPr/>
              <a:t>33</a:t>
            </a:fld>
            <a:endParaRPr lang="en-US" altLang="zh-CN"/>
          </a:p>
        </p:txBody>
      </p:sp>
      <p:sp>
        <p:nvSpPr>
          <p:cNvPr id="37890" name="Rectangle 2"/>
          <p:cNvSpPr>
            <a:spLocks noGrp="1" noChangeArrowheads="1"/>
          </p:cNvSpPr>
          <p:nvPr>
            <p:ph type="title"/>
          </p:nvPr>
        </p:nvSpPr>
        <p:spPr>
          <a:ln/>
        </p:spPr>
        <p:txBody>
          <a:bodyPr/>
          <a:lstStyle/>
          <a:p>
            <a:r>
              <a:rPr lang="en-US" altLang="zh-CN"/>
              <a:t>IBM</a:t>
            </a:r>
            <a:r>
              <a:rPr lang="zh-CN" altLang="en-US"/>
              <a:t>的“深蓝”</a:t>
            </a:r>
          </a:p>
        </p:txBody>
      </p:sp>
      <p:sp>
        <p:nvSpPr>
          <p:cNvPr id="37891" name="Rectangle 3"/>
          <p:cNvSpPr>
            <a:spLocks noGrp="1" noChangeArrowheads="1"/>
          </p:cNvSpPr>
          <p:nvPr>
            <p:ph type="body" idx="1"/>
          </p:nvPr>
        </p:nvSpPr>
        <p:spPr>
          <a:ln/>
        </p:spPr>
        <p:txBody>
          <a:bodyPr/>
          <a:lstStyle/>
          <a:p>
            <a:pPr algn="just">
              <a:buFontTx/>
              <a:buNone/>
            </a:pPr>
            <a:r>
              <a:rPr lang="en-US" altLang="zh-CN"/>
              <a:t>		  </a:t>
            </a:r>
            <a:r>
              <a:rPr lang="zh-CN" altLang="en-US"/>
              <a:t>北京时间</a:t>
            </a:r>
            <a:r>
              <a:rPr lang="en-US" altLang="zh-CN"/>
              <a:t>1997</a:t>
            </a:r>
            <a:r>
              <a:rPr lang="zh-CN" altLang="en-US"/>
              <a:t>年</a:t>
            </a:r>
            <a:r>
              <a:rPr lang="en-US" altLang="zh-CN"/>
              <a:t>5</a:t>
            </a:r>
            <a:r>
              <a:rPr lang="zh-CN" altLang="en-US"/>
              <a:t>月</a:t>
            </a:r>
            <a:r>
              <a:rPr lang="en-US" altLang="zh-CN"/>
              <a:t>12</a:t>
            </a:r>
            <a:r>
              <a:rPr lang="zh-CN" altLang="en-US"/>
              <a:t>日凌晨</a:t>
            </a:r>
            <a:r>
              <a:rPr lang="en-US" altLang="zh-CN"/>
              <a:t>4</a:t>
            </a:r>
            <a:r>
              <a:rPr lang="zh-CN" altLang="en-US"/>
              <a:t>点</a:t>
            </a:r>
            <a:r>
              <a:rPr lang="en-US" altLang="zh-CN"/>
              <a:t>50</a:t>
            </a:r>
            <a:r>
              <a:rPr lang="zh-CN" altLang="en-US"/>
              <a:t>分，美国纽约公平大厦，当</a:t>
            </a:r>
            <a:r>
              <a:rPr lang="en-US" altLang="zh-CN"/>
              <a:t>IBM</a:t>
            </a:r>
            <a:r>
              <a:rPr lang="zh-CN" altLang="en-US"/>
              <a:t>公司的“深蓝”超级电脑将棋盘上的一个兵走到</a:t>
            </a:r>
            <a:r>
              <a:rPr lang="en-US" altLang="zh-CN"/>
              <a:t>C4</a:t>
            </a:r>
            <a:r>
              <a:rPr lang="zh-CN" altLang="en-US"/>
              <a:t>的位置上时，国际象棋世界冠军卡斯帕罗夫对“深蓝”的人机大战落下帷幕，“深蓝” 以</a:t>
            </a:r>
            <a:r>
              <a:rPr lang="en-US" altLang="zh-CN"/>
              <a:t>3.5</a:t>
            </a:r>
            <a:r>
              <a:rPr lang="zh-CN" altLang="en-US"/>
              <a:t>：</a:t>
            </a:r>
            <a:r>
              <a:rPr lang="en-US" altLang="zh-CN"/>
              <a:t>2.5</a:t>
            </a:r>
            <a:r>
              <a:rPr lang="zh-CN" altLang="en-US"/>
              <a:t>的总比分战胜卡斯帕罗夫。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up)">
                                      <p:cBhvr>
                                        <p:cTn id="7" dur="75"/>
                                        <p:tgtEl>
                                          <p:spTgt spid="378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ACBB4C7-A79A-41E8-83F0-69551CBC5212}" type="slidenum">
              <a:rPr lang="en-US" altLang="zh-CN"/>
              <a:pPr/>
              <a:t>34</a:t>
            </a:fld>
            <a:endParaRPr lang="en-US" altLang="zh-CN"/>
          </a:p>
        </p:txBody>
      </p:sp>
      <p:graphicFrame>
        <p:nvGraphicFramePr>
          <p:cNvPr id="58370" name="Object 2"/>
          <p:cNvGraphicFramePr>
            <a:graphicFrameLocks noChangeAspect="1"/>
          </p:cNvGraphicFramePr>
          <p:nvPr/>
        </p:nvGraphicFramePr>
        <p:xfrm>
          <a:off x="1524000" y="1752600"/>
          <a:ext cx="6096000" cy="4551363"/>
        </p:xfrm>
        <a:graphic>
          <a:graphicData uri="http://schemas.openxmlformats.org/presentationml/2006/ole">
            <p:oleObj spid="_x0000_s58370" name="Photo Editor 照片" r:id="rId3" imgW="2857899" imgH="2133898" progId="MSPhotoEd.3">
              <p:embed/>
            </p:oleObj>
          </a:graphicData>
        </a:graphic>
      </p:graphicFrame>
      <p:sp>
        <p:nvSpPr>
          <p:cNvPr id="58371" name="Rectangle 3"/>
          <p:cNvSpPr>
            <a:spLocks noGrp="1" noChangeArrowheads="1"/>
          </p:cNvSpPr>
          <p:nvPr>
            <p:ph type="title"/>
          </p:nvPr>
        </p:nvSpPr>
        <p:spPr/>
        <p:txBody>
          <a:bodyPr/>
          <a:lstStyle/>
          <a:p>
            <a:r>
              <a:rPr lang="zh-CN" altLang="en-US"/>
              <a:t>正在与深蓝下棋的卡斯帕罗夫</a:t>
            </a:r>
          </a:p>
        </p:txBody>
      </p:sp>
      <p:sp>
        <p:nvSpPr>
          <p:cNvPr id="58372" name="Rectangle 4"/>
          <p:cNvSpPr>
            <a:spLocks noGrp="1" noChangeArrowheads="1"/>
          </p:cNvSpPr>
          <p:nvPr>
            <p:ph type="body" idx="1"/>
          </p:nvPr>
        </p:nvSpPr>
        <p:spPr/>
        <p:txBody>
          <a:bodyPr/>
          <a:lstStyle/>
          <a:p>
            <a:endParaRPr lang="zh-CN"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31DC52B-F973-46D8-BF42-32D5D8B9BC66}" type="slidenum">
              <a:rPr lang="en-US" altLang="zh-CN"/>
              <a:pPr/>
              <a:t>35</a:t>
            </a:fld>
            <a:endParaRPr lang="en-US" altLang="zh-CN"/>
          </a:p>
        </p:txBody>
      </p:sp>
      <p:sp>
        <p:nvSpPr>
          <p:cNvPr id="38914" name="Rectangle 2"/>
          <p:cNvSpPr>
            <a:spLocks noGrp="1" noChangeArrowheads="1"/>
          </p:cNvSpPr>
          <p:nvPr>
            <p:ph type="title"/>
          </p:nvPr>
        </p:nvSpPr>
        <p:spPr/>
        <p:txBody>
          <a:bodyPr/>
          <a:lstStyle/>
          <a:p>
            <a:r>
              <a:rPr lang="en-US" altLang="zh-CN"/>
              <a:t>IBM</a:t>
            </a:r>
            <a:r>
              <a:rPr lang="zh-CN" altLang="en-US"/>
              <a:t>的“深蓝”（续</a:t>
            </a:r>
            <a:r>
              <a:rPr lang="en-US" altLang="zh-CN"/>
              <a:t>1</a:t>
            </a:r>
            <a:r>
              <a:rPr lang="zh-CN" altLang="en-US"/>
              <a:t>）</a:t>
            </a:r>
          </a:p>
        </p:txBody>
      </p:sp>
      <p:sp>
        <p:nvSpPr>
          <p:cNvPr id="38915" name="Rectangle 3"/>
          <p:cNvSpPr>
            <a:spLocks noGrp="1" noChangeArrowheads="1"/>
          </p:cNvSpPr>
          <p:nvPr>
            <p:ph type="body" idx="1"/>
          </p:nvPr>
        </p:nvSpPr>
        <p:spPr/>
        <p:txBody>
          <a:bodyPr/>
          <a:lstStyle/>
          <a:p>
            <a:r>
              <a:rPr lang="en-US" altLang="zh-CN"/>
              <a:t>96</a:t>
            </a:r>
            <a:r>
              <a:rPr lang="zh-CN" altLang="en-US"/>
              <a:t>年</a:t>
            </a:r>
            <a:r>
              <a:rPr lang="en-US" altLang="zh-CN"/>
              <a:t>2</a:t>
            </a:r>
            <a:r>
              <a:rPr lang="zh-CN" altLang="en-US"/>
              <a:t>月第一次比赛结果：</a:t>
            </a:r>
          </a:p>
          <a:p>
            <a:pPr>
              <a:buFontTx/>
              <a:buNone/>
            </a:pPr>
            <a:r>
              <a:rPr lang="zh-CN" altLang="en-US"/>
              <a:t>	“深蓝”：胜、负、平、平、负、负</a:t>
            </a:r>
          </a:p>
          <a:p>
            <a:pPr>
              <a:buFontTx/>
              <a:buNone/>
            </a:pPr>
            <a:endParaRPr lang="zh-CN" altLang="en-US"/>
          </a:p>
          <a:p>
            <a:r>
              <a:rPr lang="en-US" altLang="zh-CN"/>
              <a:t>97</a:t>
            </a:r>
            <a:r>
              <a:rPr lang="zh-CN" altLang="en-US"/>
              <a:t>年</a:t>
            </a:r>
            <a:r>
              <a:rPr lang="en-US" altLang="zh-CN"/>
              <a:t>5</a:t>
            </a:r>
            <a:r>
              <a:rPr lang="zh-CN" altLang="en-US"/>
              <a:t>月第二次比赛结果：</a:t>
            </a:r>
          </a:p>
          <a:p>
            <a:pPr>
              <a:buFontTx/>
              <a:buNone/>
            </a:pPr>
            <a:r>
              <a:rPr lang="zh-CN" altLang="en-US"/>
              <a:t>	“深蓝”：负、胜、平、平、平、胜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E9AAFC2-1D13-47C0-8BF7-699C0A74EAC8}" type="slidenum">
              <a:rPr lang="en-US" altLang="zh-CN"/>
              <a:pPr/>
              <a:t>36</a:t>
            </a:fld>
            <a:endParaRPr lang="en-US" altLang="zh-CN"/>
          </a:p>
        </p:txBody>
      </p:sp>
      <p:sp>
        <p:nvSpPr>
          <p:cNvPr id="39938" name="Rectangle 2"/>
          <p:cNvSpPr>
            <a:spLocks noGrp="1" noChangeArrowheads="1"/>
          </p:cNvSpPr>
          <p:nvPr>
            <p:ph type="title"/>
          </p:nvPr>
        </p:nvSpPr>
        <p:spPr/>
        <p:txBody>
          <a:bodyPr/>
          <a:lstStyle/>
          <a:p>
            <a:r>
              <a:rPr lang="en-US" altLang="zh-CN"/>
              <a:t>IBM</a:t>
            </a:r>
            <a:r>
              <a:rPr lang="zh-CN" altLang="en-US"/>
              <a:t>的“深蓝”（续</a:t>
            </a:r>
            <a:r>
              <a:rPr lang="en-US" altLang="zh-CN"/>
              <a:t>2</a:t>
            </a:r>
            <a:r>
              <a:rPr lang="zh-CN" altLang="en-US"/>
              <a:t>）</a:t>
            </a:r>
          </a:p>
        </p:txBody>
      </p:sp>
      <p:sp>
        <p:nvSpPr>
          <p:cNvPr id="39939" name="Rectangle 3"/>
          <p:cNvSpPr>
            <a:spLocks noGrp="1" noChangeArrowheads="1"/>
          </p:cNvSpPr>
          <p:nvPr>
            <p:ph type="body" idx="1"/>
          </p:nvPr>
        </p:nvSpPr>
        <p:spPr/>
        <p:txBody>
          <a:bodyPr/>
          <a:lstStyle/>
          <a:p>
            <a:r>
              <a:rPr lang="en-US" altLang="zh-CN"/>
              <a:t>“</a:t>
            </a:r>
            <a:r>
              <a:rPr lang="zh-CN" altLang="en-US"/>
              <a:t>深蓝”的技术指标：</a:t>
            </a:r>
          </a:p>
          <a:p>
            <a:pPr lvl="1"/>
            <a:endParaRPr lang="zh-CN" altLang="en-US"/>
          </a:p>
          <a:p>
            <a:pPr lvl="1"/>
            <a:r>
              <a:rPr lang="en-US" altLang="zh-CN"/>
              <a:t>32</a:t>
            </a:r>
            <a:r>
              <a:rPr lang="zh-CN" altLang="en-US"/>
              <a:t>个</a:t>
            </a:r>
            <a:r>
              <a:rPr lang="en-US" altLang="zh-CN"/>
              <a:t>CPU</a:t>
            </a:r>
          </a:p>
          <a:p>
            <a:pPr lvl="1"/>
            <a:r>
              <a:rPr lang="zh-CN" altLang="en-US"/>
              <a:t>每个</a:t>
            </a:r>
            <a:r>
              <a:rPr lang="en-US" altLang="zh-CN"/>
              <a:t>CPU</a:t>
            </a:r>
            <a:r>
              <a:rPr lang="zh-CN" altLang="en-US"/>
              <a:t>有</a:t>
            </a:r>
            <a:r>
              <a:rPr lang="en-US" altLang="zh-CN"/>
              <a:t>16</a:t>
            </a:r>
            <a:r>
              <a:rPr lang="zh-CN" altLang="en-US"/>
              <a:t>个协处理器</a:t>
            </a:r>
          </a:p>
          <a:p>
            <a:pPr lvl="1"/>
            <a:r>
              <a:rPr lang="zh-CN" altLang="en-US"/>
              <a:t>每个</a:t>
            </a:r>
            <a:r>
              <a:rPr lang="en-US" altLang="zh-CN"/>
              <a:t>CPU</a:t>
            </a:r>
            <a:r>
              <a:rPr lang="zh-CN" altLang="en-US"/>
              <a:t>有</a:t>
            </a:r>
            <a:r>
              <a:rPr lang="en-US" altLang="zh-CN"/>
              <a:t>256M</a:t>
            </a:r>
            <a:r>
              <a:rPr lang="zh-CN" altLang="en-US"/>
              <a:t>内存</a:t>
            </a:r>
          </a:p>
          <a:p>
            <a:pPr lvl="1"/>
            <a:r>
              <a:rPr lang="zh-CN" altLang="en-US"/>
              <a:t>每个</a:t>
            </a:r>
            <a:r>
              <a:rPr lang="en-US" altLang="zh-CN"/>
              <a:t>CPU</a:t>
            </a:r>
            <a:r>
              <a:rPr lang="zh-CN" altLang="en-US"/>
              <a:t>的处理速度为</a:t>
            </a:r>
            <a:r>
              <a:rPr lang="en-US" altLang="zh-CN"/>
              <a:t>200</a:t>
            </a:r>
            <a:r>
              <a:rPr lang="zh-CN" altLang="en-US"/>
              <a:t>万步</a:t>
            </a:r>
            <a:r>
              <a:rPr lang="en-US" altLang="zh-CN"/>
              <a:t>/</a:t>
            </a:r>
            <a:r>
              <a:rPr lang="zh-CN" altLang="en-US"/>
              <a:t>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9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3DB314E-E273-4694-8B5B-EBEA346FB0DF}" type="slidenum">
              <a:rPr lang="en-US" altLang="zh-CN"/>
              <a:pPr/>
              <a:t>37</a:t>
            </a:fld>
            <a:endParaRPr lang="en-US" altLang="zh-CN"/>
          </a:p>
        </p:txBody>
      </p:sp>
      <p:sp>
        <p:nvSpPr>
          <p:cNvPr id="109570" name="Rectangle 2"/>
          <p:cNvSpPr>
            <a:spLocks noGrp="1" noChangeArrowheads="1"/>
          </p:cNvSpPr>
          <p:nvPr>
            <p:ph type="title"/>
          </p:nvPr>
        </p:nvSpPr>
        <p:spPr>
          <a:xfrm>
            <a:off x="685800" y="304800"/>
            <a:ext cx="7772400" cy="1143000"/>
          </a:xfrm>
        </p:spPr>
        <p:txBody>
          <a:bodyPr/>
          <a:lstStyle/>
          <a:p>
            <a:r>
              <a:rPr lang="en-US" altLang="zh-CN"/>
              <a:t>“</a:t>
            </a:r>
            <a:r>
              <a:rPr lang="zh-CN" altLang="en-US"/>
              <a:t>人机之战”简史</a:t>
            </a:r>
          </a:p>
        </p:txBody>
      </p:sp>
      <p:sp>
        <p:nvSpPr>
          <p:cNvPr id="109571" name="Rectangle 3"/>
          <p:cNvSpPr>
            <a:spLocks noGrp="1" noChangeArrowheads="1"/>
          </p:cNvSpPr>
          <p:nvPr>
            <p:ph type="body" idx="1"/>
          </p:nvPr>
        </p:nvSpPr>
        <p:spPr>
          <a:xfrm>
            <a:off x="685800" y="1447800"/>
            <a:ext cx="8458200" cy="4800600"/>
          </a:xfrm>
        </p:spPr>
        <p:txBody>
          <a:bodyPr/>
          <a:lstStyle/>
          <a:p>
            <a:r>
              <a:rPr lang="en-US" altLang="zh-CN" sz="3000"/>
              <a:t>1958</a:t>
            </a:r>
            <a:r>
              <a:rPr lang="zh-CN" altLang="en-US" sz="3000"/>
              <a:t>年，</a:t>
            </a:r>
            <a:r>
              <a:rPr lang="en-US" altLang="zh-CN" sz="3000"/>
              <a:t>IBM704</a:t>
            </a:r>
            <a:r>
              <a:rPr lang="zh-CN" altLang="en-US" sz="3000"/>
              <a:t>成为第一台能同人下棋的计算机，名为“思考”，思考速度每秒</a:t>
            </a:r>
            <a:r>
              <a:rPr lang="en-US" altLang="zh-CN" sz="3000"/>
              <a:t>200</a:t>
            </a:r>
            <a:r>
              <a:rPr lang="zh-CN" altLang="en-US" sz="3000"/>
              <a:t>步</a:t>
            </a:r>
          </a:p>
          <a:p>
            <a:r>
              <a:rPr lang="en-US" altLang="zh-CN" sz="3000"/>
              <a:t>60</a:t>
            </a:r>
            <a:r>
              <a:rPr lang="zh-CN" altLang="en-US" sz="3000"/>
              <a:t>年代中期，科学家德里夫斯断言，计算机将无法击败一位年仅</a:t>
            </a:r>
            <a:r>
              <a:rPr lang="en-US" altLang="zh-CN" sz="3000"/>
              <a:t>10</a:t>
            </a:r>
            <a:r>
              <a:rPr lang="zh-CN" altLang="en-US" sz="3000"/>
              <a:t>岁的棋手</a:t>
            </a:r>
          </a:p>
          <a:p>
            <a:r>
              <a:rPr lang="en-US" altLang="zh-CN" sz="3000"/>
              <a:t>1973</a:t>
            </a:r>
            <a:r>
              <a:rPr lang="zh-CN" altLang="en-US" sz="3000"/>
              <a:t>年，国际象棋软件</a:t>
            </a:r>
            <a:r>
              <a:rPr lang="en-US" altLang="zh-CN" sz="3000"/>
              <a:t>4.0</a:t>
            </a:r>
            <a:r>
              <a:rPr lang="zh-CN" altLang="en-US" sz="3000"/>
              <a:t>被开发出来，这是未来程序的基础</a:t>
            </a:r>
          </a:p>
          <a:p>
            <a:r>
              <a:rPr lang="en-US" altLang="zh-CN" sz="3000"/>
              <a:t>1979</a:t>
            </a:r>
            <a:r>
              <a:rPr lang="zh-CN" altLang="en-US" sz="3000"/>
              <a:t>年，国际象棋软件</a:t>
            </a:r>
            <a:r>
              <a:rPr lang="en-US" altLang="zh-CN" sz="3000"/>
              <a:t>4.9</a:t>
            </a:r>
            <a:r>
              <a:rPr lang="zh-CN" altLang="en-US" sz="3000"/>
              <a:t>达到专家级水平</a:t>
            </a:r>
          </a:p>
          <a:p>
            <a:r>
              <a:rPr lang="en-US" altLang="zh-CN" sz="3000"/>
              <a:t>1981</a:t>
            </a:r>
            <a:r>
              <a:rPr lang="zh-CN" altLang="en-US" sz="3000"/>
              <a:t>年，</a:t>
            </a:r>
            <a:r>
              <a:rPr lang="en-US" altLang="zh-CN" sz="3000"/>
              <a:t>CRAYBLITZ</a:t>
            </a:r>
            <a:r>
              <a:rPr lang="zh-CN" altLang="en-US" sz="3000"/>
              <a:t>新的超级计算机拥有特殊的集成电路，预言将可在</a:t>
            </a:r>
            <a:r>
              <a:rPr lang="en-US" altLang="zh-CN" sz="3000"/>
              <a:t>1995</a:t>
            </a:r>
            <a:r>
              <a:rPr lang="zh-CN" altLang="en-US" sz="3000"/>
              <a:t>年击败世界棋王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AD5EB99-AECB-4638-AAAB-515A58195DA6}" type="slidenum">
              <a:rPr lang="en-US" altLang="zh-CN"/>
              <a:pPr/>
              <a:t>38</a:t>
            </a:fld>
            <a:endParaRPr lang="en-US" altLang="zh-CN"/>
          </a:p>
        </p:txBody>
      </p:sp>
      <p:sp>
        <p:nvSpPr>
          <p:cNvPr id="110595" name="Rectangle 3"/>
          <p:cNvSpPr>
            <a:spLocks noGrp="1" noChangeArrowheads="1"/>
          </p:cNvSpPr>
          <p:nvPr>
            <p:ph type="body" idx="1"/>
          </p:nvPr>
        </p:nvSpPr>
        <p:spPr>
          <a:xfrm>
            <a:off x="685800" y="457200"/>
            <a:ext cx="7924800" cy="5638800"/>
          </a:xfrm>
        </p:spPr>
        <p:txBody>
          <a:bodyPr/>
          <a:lstStyle/>
          <a:p>
            <a:r>
              <a:rPr lang="en-US" altLang="zh-CN" sz="3000"/>
              <a:t>1983</a:t>
            </a:r>
            <a:r>
              <a:rPr lang="zh-CN" altLang="en-US" sz="3000"/>
              <a:t>年，</a:t>
            </a:r>
            <a:r>
              <a:rPr lang="en-US" altLang="zh-CN" sz="3000"/>
              <a:t>BELLEAT</a:t>
            </a:r>
            <a:r>
              <a:rPr lang="zh-CN" altLang="en-US" sz="3000"/>
              <a:t>＆</a:t>
            </a:r>
            <a:r>
              <a:rPr lang="en-US" altLang="zh-CN" sz="3000"/>
              <a:t>T</a:t>
            </a:r>
            <a:r>
              <a:rPr lang="zh-CN" altLang="en-US" sz="3000"/>
              <a:t>开发了国际象棋硬件，达到了大师水平</a:t>
            </a:r>
          </a:p>
          <a:p>
            <a:r>
              <a:rPr lang="en-US" altLang="zh-CN" sz="3000"/>
              <a:t>80</a:t>
            </a:r>
            <a:r>
              <a:rPr lang="zh-CN" altLang="en-US" sz="3000"/>
              <a:t>年代中期，皮兹堡的</a:t>
            </a:r>
            <a:r>
              <a:rPr lang="en-US" altLang="zh-CN" sz="3000"/>
              <a:t>CARNEGIEMELLON</a:t>
            </a:r>
            <a:r>
              <a:rPr lang="zh-CN" altLang="en-US" sz="3000"/>
              <a:t>大学开始研究世界级的国际象棋计算机程序</a:t>
            </a:r>
          </a:p>
          <a:p>
            <a:r>
              <a:rPr lang="en-US" altLang="zh-CN" sz="3000"/>
              <a:t>1987</a:t>
            </a:r>
            <a:r>
              <a:rPr lang="zh-CN" altLang="en-US" sz="3000"/>
              <a:t>年，“深思”首次以每秒钟</a:t>
            </a:r>
            <a:r>
              <a:rPr lang="en-US" altLang="zh-CN" sz="3000"/>
              <a:t>75</a:t>
            </a:r>
            <a:r>
              <a:rPr lang="zh-CN" altLang="en-US" sz="3000"/>
              <a:t>万步的思考速度露面，它的水平相当于拥有国际等级分为</a:t>
            </a:r>
            <a:r>
              <a:rPr lang="en-US" altLang="zh-CN" sz="3000"/>
              <a:t>2450</a:t>
            </a:r>
            <a:r>
              <a:rPr lang="zh-CN" altLang="en-US" sz="3000"/>
              <a:t>的棋手</a:t>
            </a:r>
          </a:p>
          <a:p>
            <a:r>
              <a:rPr lang="en-US" altLang="zh-CN" sz="3000"/>
              <a:t>1988</a:t>
            </a:r>
            <a:r>
              <a:rPr lang="zh-CN" altLang="en-US" sz="3000"/>
              <a:t>年，“深思”击败丹麦特级大师拉尔森</a:t>
            </a:r>
          </a:p>
          <a:p>
            <a:r>
              <a:rPr lang="en-US" altLang="zh-CN" sz="3000"/>
              <a:t>1989</a:t>
            </a:r>
            <a:r>
              <a:rPr lang="zh-CN" altLang="en-US" sz="3000"/>
              <a:t>年，“深思”已经有</a:t>
            </a:r>
            <a:r>
              <a:rPr lang="en-US" altLang="zh-CN" sz="3000"/>
              <a:t>6</a:t>
            </a:r>
            <a:r>
              <a:rPr lang="zh-CN" altLang="en-US" sz="3000"/>
              <a:t>台信息处理器，每秒思考速度达</a:t>
            </a:r>
            <a:r>
              <a:rPr lang="en-US" altLang="zh-CN" sz="3000"/>
              <a:t>200</a:t>
            </a:r>
            <a:r>
              <a:rPr lang="zh-CN" altLang="en-US" sz="3000"/>
              <a:t>万步，但在与世界棋王卡斯帕罗夫进行的“人机大战”中对阵以</a:t>
            </a:r>
            <a:r>
              <a:rPr lang="en-US" altLang="zh-CN" sz="3000"/>
              <a:t>0</a:t>
            </a:r>
            <a:r>
              <a:rPr lang="zh-CN" altLang="en-US" sz="3000"/>
              <a:t>比</a:t>
            </a:r>
            <a:r>
              <a:rPr lang="en-US" altLang="zh-CN" sz="3000"/>
              <a:t>2</a:t>
            </a:r>
            <a:r>
              <a:rPr lang="zh-CN" altLang="en-US" sz="3000"/>
              <a:t>败北</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02F75B7-6484-429D-BCA4-6B1A45F4F5FD}" type="slidenum">
              <a:rPr lang="en-US" altLang="zh-CN"/>
              <a:pPr/>
              <a:t>39</a:t>
            </a:fld>
            <a:endParaRPr lang="en-US" altLang="zh-CN"/>
          </a:p>
        </p:txBody>
      </p:sp>
      <p:sp>
        <p:nvSpPr>
          <p:cNvPr id="111619" name="Rectangle 3"/>
          <p:cNvSpPr>
            <a:spLocks noGrp="1" noChangeArrowheads="1"/>
          </p:cNvSpPr>
          <p:nvPr>
            <p:ph type="body" idx="1"/>
          </p:nvPr>
        </p:nvSpPr>
        <p:spPr>
          <a:xfrm>
            <a:off x="685800" y="457200"/>
            <a:ext cx="7772400" cy="5638800"/>
          </a:xfrm>
        </p:spPr>
        <p:txBody>
          <a:bodyPr/>
          <a:lstStyle/>
          <a:p>
            <a:pPr>
              <a:lnSpc>
                <a:spcPct val="90000"/>
              </a:lnSpc>
            </a:pPr>
            <a:r>
              <a:rPr lang="en-US" altLang="zh-CN" sz="2800"/>
              <a:t>1990</a:t>
            </a:r>
            <a:r>
              <a:rPr lang="zh-CN" altLang="en-US" sz="2800"/>
              <a:t>年，“深思”第二代产生，使用</a:t>
            </a:r>
            <a:r>
              <a:rPr lang="en-US" altLang="zh-CN" sz="2800"/>
              <a:t>IBM</a:t>
            </a:r>
            <a:r>
              <a:rPr lang="zh-CN" altLang="en-US" sz="2800"/>
              <a:t>的硬件，吸引了前世界棋王卡尔波夫与之对抗</a:t>
            </a:r>
          </a:p>
          <a:p>
            <a:pPr>
              <a:lnSpc>
                <a:spcPct val="90000"/>
              </a:lnSpc>
            </a:pPr>
            <a:r>
              <a:rPr lang="en-US" altLang="zh-CN" sz="2800"/>
              <a:t>1991</a:t>
            </a:r>
            <a:r>
              <a:rPr lang="zh-CN" altLang="en-US" sz="2800"/>
              <a:t>年，“弗里茨”问世</a:t>
            </a:r>
          </a:p>
          <a:p>
            <a:pPr>
              <a:lnSpc>
                <a:spcPct val="90000"/>
              </a:lnSpc>
            </a:pPr>
            <a:r>
              <a:rPr lang="en-US" altLang="zh-CN" sz="2800"/>
              <a:t>1993</a:t>
            </a:r>
            <a:r>
              <a:rPr lang="zh-CN" altLang="en-US" sz="2800"/>
              <a:t>年，“深思”二代击败了丹麦国家队，在与世界优秀女棋手小波尔加的对抗中获胜</a:t>
            </a:r>
          </a:p>
          <a:p>
            <a:pPr>
              <a:lnSpc>
                <a:spcPct val="90000"/>
              </a:lnSpc>
            </a:pPr>
            <a:r>
              <a:rPr lang="en-US" altLang="zh-CN" sz="2800"/>
              <a:t>1995</a:t>
            </a:r>
            <a:r>
              <a:rPr lang="zh-CN" altLang="en-US" sz="2800"/>
              <a:t>年，“深蓝”更新程序，新的集成电路将其思考速度达到每秒</a:t>
            </a:r>
            <a:r>
              <a:rPr lang="en-US" altLang="zh-CN" sz="2800"/>
              <a:t>300</a:t>
            </a:r>
            <a:r>
              <a:rPr lang="zh-CN" altLang="en-US" sz="2800"/>
              <a:t>万步</a:t>
            </a:r>
          </a:p>
          <a:p>
            <a:pPr>
              <a:lnSpc>
                <a:spcPct val="90000"/>
              </a:lnSpc>
            </a:pPr>
            <a:r>
              <a:rPr lang="en-US" altLang="zh-CN" sz="2800"/>
              <a:t>1996</a:t>
            </a:r>
            <a:r>
              <a:rPr lang="zh-CN" altLang="en-US" sz="2800"/>
              <a:t>年，“深蓝”在与卡斯帕罗夫的挑战赛中，以</a:t>
            </a:r>
            <a:r>
              <a:rPr lang="en-US" altLang="zh-CN" sz="2800"/>
              <a:t>2</a:t>
            </a:r>
            <a:r>
              <a:rPr lang="zh-CN" altLang="en-US" sz="2800"/>
              <a:t>比</a:t>
            </a:r>
            <a:r>
              <a:rPr lang="en-US" altLang="zh-CN" sz="2800"/>
              <a:t>4</a:t>
            </a:r>
            <a:r>
              <a:rPr lang="zh-CN" altLang="en-US" sz="2800"/>
              <a:t>不敌卡斯帕罗夫</a:t>
            </a:r>
          </a:p>
          <a:p>
            <a:pPr>
              <a:lnSpc>
                <a:spcPct val="90000"/>
              </a:lnSpc>
            </a:pPr>
            <a:r>
              <a:rPr lang="en-US" altLang="zh-CN" sz="2800"/>
              <a:t>1997</a:t>
            </a:r>
            <a:r>
              <a:rPr lang="zh-CN" altLang="en-US" sz="2800"/>
              <a:t>年，“超级深蓝”开发出了更加高级的“大脑”，</a:t>
            </a:r>
            <a:r>
              <a:rPr lang="en-US" altLang="zh-CN" sz="2800"/>
              <a:t>4</a:t>
            </a:r>
            <a:r>
              <a:rPr lang="zh-CN" altLang="en-US" sz="2800"/>
              <a:t>名国际大师参与</a:t>
            </a:r>
            <a:r>
              <a:rPr lang="en-US" altLang="zh-CN" sz="2800"/>
              <a:t>IBM</a:t>
            </a:r>
            <a:r>
              <a:rPr lang="zh-CN" altLang="en-US" sz="2800"/>
              <a:t>的挑战小组为电脑与卡斯帕罗夫重战出谋划策，最后“超级深蓝”以</a:t>
            </a:r>
            <a:r>
              <a:rPr lang="en-US" altLang="zh-CN" sz="2800"/>
              <a:t>3</a:t>
            </a:r>
            <a:r>
              <a:rPr lang="zh-CN" altLang="en-US" sz="2800"/>
              <a:t>比</a:t>
            </a:r>
            <a:r>
              <a:rPr lang="en-US" altLang="zh-CN" sz="2800"/>
              <a:t>2</a:t>
            </a:r>
            <a:r>
              <a:rPr lang="zh-CN" altLang="en-US" sz="2800"/>
              <a:t>击败了卡斯帕罗夫，卡斯帕罗夫要求重赛，但没有得到回应</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sz="quarter" idx="12"/>
          </p:nvPr>
        </p:nvSpPr>
        <p:spPr/>
        <p:txBody>
          <a:bodyPr/>
          <a:lstStyle/>
          <a:p>
            <a:fld id="{5EF4EEA9-C636-4F1F-97A0-449C790900FA}" type="slidenum">
              <a:rPr lang="en-US" altLang="zh-CN"/>
              <a:pPr/>
              <a:t>4</a:t>
            </a:fld>
            <a:endParaRPr lang="en-US" altLang="zh-CN"/>
          </a:p>
        </p:txBody>
      </p:sp>
      <p:graphicFrame>
        <p:nvGraphicFramePr>
          <p:cNvPr id="94242" name="Group 1058"/>
          <p:cNvGraphicFramePr>
            <a:graphicFrameLocks noGrp="1"/>
          </p:cNvGraphicFramePr>
          <p:nvPr/>
        </p:nvGraphicFramePr>
        <p:xfrm>
          <a:off x="533400" y="685800"/>
          <a:ext cx="8382000" cy="5718239"/>
        </p:xfrm>
        <a:graphic>
          <a:graphicData uri="http://schemas.openxmlformats.org/drawingml/2006/table">
            <a:tbl>
              <a:tblPr/>
              <a:tblGrid>
                <a:gridCol w="4267200"/>
                <a:gridCol w="4114800"/>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smtClean="0">
                          <a:ln>
                            <a:noFill/>
                          </a:ln>
                          <a:solidFill>
                            <a:schemeClr val="tx2"/>
                          </a:solidFill>
                          <a:effectLst/>
                          <a:latin typeface="Times New Roman" pitchFamily="18" charset="0"/>
                          <a:ea typeface="黑体" pitchFamily="2" charset="-122"/>
                        </a:rPr>
                        <a:t>像人一样思考的系统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smtClean="0">
                          <a:ln>
                            <a:noFill/>
                          </a:ln>
                          <a:solidFill>
                            <a:schemeClr val="tx2"/>
                          </a:solidFill>
                          <a:effectLst/>
                          <a:latin typeface="Times New Roman" pitchFamily="18" charset="0"/>
                          <a:ea typeface="黑体" pitchFamily="2" charset="-122"/>
                        </a:rPr>
                        <a:t>理性地思考的系统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2013">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要使计算机能够思考</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意思就是：有头脑的机器”（</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Haugeland, 1985</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“与人类的思维相关的活动，诸如决策、问题求解、学习等活动”（</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Bellman, 1978</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通过利用计算模型来进行心智能力的研究”                  （</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Chamiak</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和</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McDermott, 1985</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“对使得知觉、推理和行为成为可能的计算的研究”                   （</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Winston, 1992</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5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smtClean="0">
                          <a:ln>
                            <a:noFill/>
                          </a:ln>
                          <a:solidFill>
                            <a:schemeClr val="tx2"/>
                          </a:solidFill>
                          <a:effectLst/>
                          <a:latin typeface="Times New Roman" pitchFamily="18" charset="0"/>
                          <a:ea typeface="黑体" pitchFamily="2" charset="-122"/>
                        </a:rPr>
                        <a:t>像人一样行动的系统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smtClean="0">
                          <a:ln>
                            <a:noFill/>
                          </a:ln>
                          <a:solidFill>
                            <a:schemeClr val="tx2"/>
                          </a:solidFill>
                          <a:effectLst/>
                          <a:latin typeface="Times New Roman" pitchFamily="18" charset="0"/>
                          <a:ea typeface="黑体" pitchFamily="2" charset="-122"/>
                        </a:rPr>
                        <a:t>理性地行动的系统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2825">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一种技艺，创造机器来执行人需要智能才能完成的功能”         （</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Kurzweil, 1990</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“研究如何让计算机能够做到那些目前人比计算机做得更好的事情”（</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Rich</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和</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Knight, 1991</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计算智能是对设计智能化智能体的研究”                                   （</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Poole</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等，</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1998</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AI..….</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关心的是人工制品中的智能行为”                                   （</a:t>
                      </a:r>
                      <a:r>
                        <a:rPr kumimoji="1" lang="en-US" altLang="zh-CN" sz="2200" b="0" i="0" u="none" strike="noStrike" cap="none" normalizeH="0" baseline="0" smtClean="0">
                          <a:ln>
                            <a:noFill/>
                          </a:ln>
                          <a:solidFill>
                            <a:schemeClr val="tx1"/>
                          </a:solidFill>
                          <a:effectLst/>
                          <a:latin typeface="Times New Roman" pitchFamily="18" charset="0"/>
                          <a:ea typeface="宋体" pitchFamily="2" charset="-122"/>
                        </a:rPr>
                        <a:t>Nilsson, 1998</a:t>
                      </a:r>
                      <a:r>
                        <a:rPr kumimoji="1" lang="zh-CN" altLang="en-US" sz="22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A4FD66B-1F03-461A-BC6B-1D87EDB0153F}" type="slidenum">
              <a:rPr lang="en-US" altLang="zh-CN"/>
              <a:pPr/>
              <a:t>40</a:t>
            </a:fld>
            <a:endParaRPr lang="en-US" altLang="zh-CN"/>
          </a:p>
        </p:txBody>
      </p:sp>
      <p:sp>
        <p:nvSpPr>
          <p:cNvPr id="112643" name="Rectangle 3"/>
          <p:cNvSpPr>
            <a:spLocks noGrp="1" noChangeArrowheads="1"/>
          </p:cNvSpPr>
          <p:nvPr>
            <p:ph type="body" idx="1"/>
          </p:nvPr>
        </p:nvSpPr>
        <p:spPr>
          <a:xfrm>
            <a:off x="685800" y="228600"/>
            <a:ext cx="8001000" cy="5867400"/>
          </a:xfrm>
        </p:spPr>
        <p:txBody>
          <a:bodyPr/>
          <a:lstStyle/>
          <a:p>
            <a:r>
              <a:rPr lang="en-US" altLang="zh-CN"/>
              <a:t>1999</a:t>
            </a:r>
            <a:r>
              <a:rPr lang="zh-CN" altLang="en-US"/>
              <a:t>年，“弗里茨”升级为“更弗里茨”</a:t>
            </a:r>
            <a:r>
              <a:rPr lang="en-US" altLang="zh-CN"/>
              <a:t>(</a:t>
            </a:r>
            <a:r>
              <a:rPr lang="en-US" altLang="zh-CN" b="1"/>
              <a:t>Deep Fritz</a:t>
            </a:r>
            <a:r>
              <a:rPr lang="en-US" altLang="zh-CN"/>
              <a:t>)</a:t>
            </a:r>
          </a:p>
          <a:p>
            <a:r>
              <a:rPr lang="en-US" altLang="zh-CN"/>
              <a:t>2001</a:t>
            </a:r>
            <a:r>
              <a:rPr lang="zh-CN" altLang="en-US"/>
              <a:t>年，“更弗里茨”更新了程序，击败了卡斯帕罗夫和阿南德，以及除了克拉姆尼克之外的所有排名世界前十位的棋手</a:t>
            </a:r>
          </a:p>
          <a:p>
            <a:r>
              <a:rPr lang="en-US" altLang="zh-CN"/>
              <a:t>2002</a:t>
            </a:r>
            <a:r>
              <a:rPr lang="zh-CN" altLang="en-US"/>
              <a:t>年</a:t>
            </a:r>
            <a:r>
              <a:rPr lang="en-US" altLang="zh-CN"/>
              <a:t>10</a:t>
            </a:r>
            <a:r>
              <a:rPr lang="zh-CN" altLang="en-US"/>
              <a:t>月，“更弗里茨”与克拉姆尼克在巴林进行“人机大战”，思考速度为每秒</a:t>
            </a:r>
            <a:r>
              <a:rPr lang="en-US" altLang="zh-CN"/>
              <a:t>600</a:t>
            </a:r>
            <a:r>
              <a:rPr lang="zh-CN" altLang="en-US"/>
              <a:t>万步，双方</a:t>
            </a:r>
            <a:r>
              <a:rPr lang="en-US" altLang="zh-CN"/>
              <a:t>4</a:t>
            </a:r>
            <a:r>
              <a:rPr lang="zh-CN" altLang="en-US"/>
              <a:t>比</a:t>
            </a:r>
            <a:r>
              <a:rPr lang="en-US" altLang="zh-CN"/>
              <a:t>4</a:t>
            </a:r>
            <a:r>
              <a:rPr lang="zh-CN" altLang="en-US"/>
              <a:t>战平</a:t>
            </a:r>
          </a:p>
          <a:p>
            <a:r>
              <a:rPr lang="en-US" altLang="zh-CN"/>
              <a:t>2003</a:t>
            </a:r>
            <a:r>
              <a:rPr lang="zh-CN" altLang="en-US"/>
              <a:t>年</a:t>
            </a:r>
            <a:r>
              <a:rPr lang="en-US" altLang="zh-CN"/>
              <a:t>1</a:t>
            </a:r>
            <a:r>
              <a:rPr lang="zh-CN" altLang="en-US"/>
              <a:t>～</a:t>
            </a:r>
            <a:r>
              <a:rPr lang="en-US" altLang="zh-CN"/>
              <a:t>2</a:t>
            </a:r>
            <a:r>
              <a:rPr lang="zh-CN" altLang="en-US"/>
              <a:t>月“更年少者”与卡斯帕罗夫举行人机对抗，双方</a:t>
            </a:r>
            <a:r>
              <a:rPr lang="en-US" altLang="zh-CN"/>
              <a:t>3</a:t>
            </a:r>
            <a:r>
              <a:rPr lang="zh-CN" altLang="en-US"/>
              <a:t>比</a:t>
            </a:r>
            <a:r>
              <a:rPr lang="en-US" altLang="zh-CN"/>
              <a:t>3</a:t>
            </a:r>
            <a:r>
              <a:rPr lang="zh-CN" altLang="en-US"/>
              <a:t>战平</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2AA4C40-13E3-4995-910F-20ED72977CCA}" type="slidenum">
              <a:rPr lang="en-US" altLang="zh-CN"/>
              <a:pPr/>
              <a:t>41</a:t>
            </a:fld>
            <a:endParaRPr lang="en-US" altLang="zh-CN"/>
          </a:p>
        </p:txBody>
      </p:sp>
      <p:sp>
        <p:nvSpPr>
          <p:cNvPr id="75778" name="Rectangle 2"/>
          <p:cNvSpPr>
            <a:spLocks noGrp="1" noChangeArrowheads="1"/>
          </p:cNvSpPr>
          <p:nvPr>
            <p:ph type="title"/>
          </p:nvPr>
        </p:nvSpPr>
        <p:spPr>
          <a:xfrm>
            <a:off x="685800" y="609600"/>
            <a:ext cx="7772400" cy="1447800"/>
          </a:xfrm>
        </p:spPr>
        <p:txBody>
          <a:bodyPr/>
          <a:lstStyle/>
          <a:p>
            <a:r>
              <a:rPr lang="zh-CN" altLang="en-US"/>
              <a:t>思考题</a:t>
            </a:r>
            <a:r>
              <a:rPr lang="en-US" altLang="zh-CN"/>
              <a:t>2</a:t>
            </a:r>
            <a:r>
              <a:rPr lang="zh-CN" altLang="en-US"/>
              <a:t>：国际象棋、中国象棋与围棋</a:t>
            </a:r>
          </a:p>
        </p:txBody>
      </p:sp>
      <p:sp>
        <p:nvSpPr>
          <p:cNvPr id="75779" name="Rectangle 3"/>
          <p:cNvSpPr>
            <a:spLocks noGrp="1" noChangeArrowheads="1"/>
          </p:cNvSpPr>
          <p:nvPr>
            <p:ph type="body" idx="1"/>
          </p:nvPr>
        </p:nvSpPr>
        <p:spPr>
          <a:xfrm>
            <a:off x="685800" y="2514600"/>
            <a:ext cx="7772400" cy="3581400"/>
          </a:xfrm>
        </p:spPr>
        <p:txBody>
          <a:bodyPr/>
          <a:lstStyle/>
          <a:p>
            <a:pPr>
              <a:lnSpc>
                <a:spcPct val="90000"/>
              </a:lnSpc>
            </a:pPr>
            <a:r>
              <a:rPr lang="zh-CN" altLang="en-US"/>
              <a:t>为什么已经有了可以战胜国际大师的国际象棋程序，而中国象棋和围棋的程序水平却比较低呢？</a:t>
            </a:r>
          </a:p>
          <a:p>
            <a:pPr lvl="1">
              <a:lnSpc>
                <a:spcPct val="90000"/>
              </a:lnSpc>
            </a:pPr>
            <a:r>
              <a:rPr lang="zh-CN" altLang="en-US"/>
              <a:t>力量投入问题？</a:t>
            </a:r>
          </a:p>
          <a:p>
            <a:pPr lvl="1">
              <a:lnSpc>
                <a:spcPct val="90000"/>
              </a:lnSpc>
            </a:pPr>
            <a:r>
              <a:rPr lang="zh-CN" altLang="en-US"/>
              <a:t>计算机发展水平问题？</a:t>
            </a:r>
          </a:p>
          <a:p>
            <a:pPr lvl="1">
              <a:lnSpc>
                <a:spcPct val="90000"/>
              </a:lnSpc>
            </a:pPr>
            <a:r>
              <a:rPr lang="zh-CN" altLang="en-US"/>
              <a:t>棋本身的复杂性问题？</a:t>
            </a:r>
          </a:p>
          <a:p>
            <a:pPr lvl="1">
              <a:lnSpc>
                <a:spcPct val="90000"/>
              </a:lnSpc>
            </a:pPr>
            <a:r>
              <a:rPr lang="zh-CN" altLang="en-US"/>
              <a:t>其他别的问题？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ppt_x"/>
                                          </p:val>
                                        </p:tav>
                                        <p:tav tm="100000">
                                          <p:val>
                                            <p:strVal val="#ppt_x"/>
                                          </p:val>
                                        </p:tav>
                                      </p:tavLst>
                                    </p:anim>
                                    <p:anim calcmode="lin" valueType="num">
                                      <p:cBhvr additive="base">
                                        <p:cTn id="8" dur="500" fill="hold"/>
                                        <p:tgtEl>
                                          <p:spTgt spid="7577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pRg st="0" end="0"/>
                                            </p:txEl>
                                          </p:spTgt>
                                        </p:tgtEl>
                                        <p:attrNameLst>
                                          <p:attrName>style.visibility</p:attrName>
                                        </p:attrNameLst>
                                      </p:cBhvr>
                                      <p:to>
                                        <p:strVal val="visible"/>
                                      </p:to>
                                    </p:set>
                                    <p:anim calcmode="lin" valueType="num">
                                      <p:cBhvr additive="base">
                                        <p:cTn id="13" dur="500" fill="hold"/>
                                        <p:tgtEl>
                                          <p:spTgt spid="7577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5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5779">
                                            <p:txEl>
                                              <p:pRg st="1" end="1"/>
                                            </p:txEl>
                                          </p:spTgt>
                                        </p:tgtEl>
                                        <p:attrNameLst>
                                          <p:attrName>style.visibility</p:attrName>
                                        </p:attrNameLst>
                                      </p:cBhvr>
                                      <p:to>
                                        <p:strVal val="visible"/>
                                      </p:to>
                                    </p:set>
                                    <p:anim calcmode="lin" valueType="num">
                                      <p:cBhvr additive="base">
                                        <p:cTn id="19" dur="500" fill="hold"/>
                                        <p:tgtEl>
                                          <p:spTgt spid="7577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5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5779">
                                            <p:txEl>
                                              <p:pRg st="2" end="2"/>
                                            </p:txEl>
                                          </p:spTgt>
                                        </p:tgtEl>
                                        <p:attrNameLst>
                                          <p:attrName>style.visibility</p:attrName>
                                        </p:attrNameLst>
                                      </p:cBhvr>
                                      <p:to>
                                        <p:strVal val="visible"/>
                                      </p:to>
                                    </p:set>
                                    <p:anim calcmode="lin" valueType="num">
                                      <p:cBhvr additive="base">
                                        <p:cTn id="25" dur="500" fill="hold"/>
                                        <p:tgtEl>
                                          <p:spTgt spid="7577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57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5779">
                                            <p:txEl>
                                              <p:pRg st="3" end="3"/>
                                            </p:txEl>
                                          </p:spTgt>
                                        </p:tgtEl>
                                        <p:attrNameLst>
                                          <p:attrName>style.visibility</p:attrName>
                                        </p:attrNameLst>
                                      </p:cBhvr>
                                      <p:to>
                                        <p:strVal val="visible"/>
                                      </p:to>
                                    </p:set>
                                    <p:anim calcmode="lin" valueType="num">
                                      <p:cBhvr additive="base">
                                        <p:cTn id="31" dur="500" fill="hold"/>
                                        <p:tgtEl>
                                          <p:spTgt spid="7577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57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5779">
                                            <p:txEl>
                                              <p:pRg st="4" end="4"/>
                                            </p:txEl>
                                          </p:spTgt>
                                        </p:tgtEl>
                                        <p:attrNameLst>
                                          <p:attrName>style.visibility</p:attrName>
                                        </p:attrNameLst>
                                      </p:cBhvr>
                                      <p:to>
                                        <p:strVal val="visible"/>
                                      </p:to>
                                    </p:set>
                                    <p:anim calcmode="lin" valueType="num">
                                      <p:cBhvr additive="base">
                                        <p:cTn id="37" dur="500" fill="hold"/>
                                        <p:tgtEl>
                                          <p:spTgt spid="75779">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577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79"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49AEBA4-B550-4152-98B9-42D5AD04018A}" type="slidenum">
              <a:rPr lang="en-US" altLang="zh-CN"/>
              <a:pPr/>
              <a:t>42</a:t>
            </a:fld>
            <a:endParaRPr lang="en-US" altLang="zh-CN"/>
          </a:p>
        </p:txBody>
      </p:sp>
      <p:sp>
        <p:nvSpPr>
          <p:cNvPr id="114690" name="Rectangle 2"/>
          <p:cNvSpPr>
            <a:spLocks noGrp="1" noChangeArrowheads="1"/>
          </p:cNvSpPr>
          <p:nvPr>
            <p:ph type="title"/>
          </p:nvPr>
        </p:nvSpPr>
        <p:spPr>
          <a:xfrm>
            <a:off x="611188" y="260350"/>
            <a:ext cx="7772400" cy="1066800"/>
          </a:xfrm>
        </p:spPr>
        <p:txBody>
          <a:bodyPr/>
          <a:lstStyle/>
          <a:p>
            <a:r>
              <a:rPr lang="zh-CN" altLang="en-US"/>
              <a:t>智能汽车</a:t>
            </a:r>
          </a:p>
        </p:txBody>
      </p:sp>
      <p:sp>
        <p:nvSpPr>
          <p:cNvPr id="114691" name="Rectangle 3"/>
          <p:cNvSpPr>
            <a:spLocks noGrp="1" noChangeArrowheads="1"/>
          </p:cNvSpPr>
          <p:nvPr>
            <p:ph type="body" idx="1"/>
          </p:nvPr>
        </p:nvSpPr>
        <p:spPr>
          <a:xfrm>
            <a:off x="685800" y="1066800"/>
            <a:ext cx="7772400" cy="4419600"/>
          </a:xfrm>
        </p:spPr>
        <p:txBody>
          <a:bodyPr/>
          <a:lstStyle/>
          <a:p>
            <a:r>
              <a:rPr lang="zh-CN" altLang="en-US"/>
              <a:t>智能技术与系统国家重点实验室研制的智能汽车</a:t>
            </a:r>
          </a:p>
        </p:txBody>
      </p:sp>
      <p:pic>
        <p:nvPicPr>
          <p:cNvPr id="114692" name="Picture 4" descr="thmr5"/>
          <p:cNvPicPr>
            <a:picLocks noChangeAspect="1" noChangeArrowheads="1"/>
          </p:cNvPicPr>
          <p:nvPr/>
        </p:nvPicPr>
        <p:blipFill>
          <a:blip r:embed="rId2" cstate="print"/>
          <a:srcRect/>
          <a:stretch>
            <a:fillRect/>
          </a:stretch>
        </p:blipFill>
        <p:spPr bwMode="auto">
          <a:xfrm>
            <a:off x="990600" y="2057400"/>
            <a:ext cx="7315200" cy="39497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01E611E-B656-4D37-932A-4118C845F696}" type="slidenum">
              <a:rPr lang="en-US" altLang="zh-CN"/>
              <a:pPr/>
              <a:t>43</a:t>
            </a:fld>
            <a:endParaRPr lang="en-US" altLang="zh-CN"/>
          </a:p>
        </p:txBody>
      </p:sp>
      <p:sp>
        <p:nvSpPr>
          <p:cNvPr id="115714" name="Rectangle 2"/>
          <p:cNvSpPr>
            <a:spLocks noGrp="1" noChangeArrowheads="1"/>
          </p:cNvSpPr>
          <p:nvPr>
            <p:ph type="title"/>
          </p:nvPr>
        </p:nvSpPr>
        <p:spPr/>
        <p:txBody>
          <a:bodyPr/>
          <a:lstStyle/>
          <a:p>
            <a:endParaRPr lang="zh-CN" altLang="zh-CN"/>
          </a:p>
        </p:txBody>
      </p:sp>
      <p:sp>
        <p:nvSpPr>
          <p:cNvPr id="115715" name="Rectangle 3"/>
          <p:cNvSpPr>
            <a:spLocks noGrp="1" noChangeArrowheads="1"/>
          </p:cNvSpPr>
          <p:nvPr>
            <p:ph type="body" idx="1"/>
          </p:nvPr>
        </p:nvSpPr>
        <p:spPr/>
        <p:txBody>
          <a:bodyPr/>
          <a:lstStyle/>
          <a:p>
            <a:r>
              <a:rPr lang="zh-CN" altLang="en-US"/>
              <a:t>在高速公路上，该汽车可以自动识别道路，自动躲避障碍物</a:t>
            </a:r>
          </a:p>
          <a:p>
            <a:r>
              <a:rPr lang="zh-CN" altLang="en-US"/>
              <a:t>在最近的实验中，平均速度为</a:t>
            </a:r>
            <a:r>
              <a:rPr lang="en-US" altLang="zh-CN"/>
              <a:t>100</a:t>
            </a:r>
            <a:r>
              <a:rPr lang="zh-CN" altLang="en-US"/>
              <a:t>公里，最高速度达到了</a:t>
            </a:r>
            <a:r>
              <a:rPr lang="en-US" altLang="zh-CN"/>
              <a:t>150</a:t>
            </a:r>
            <a:r>
              <a:rPr lang="zh-CN" altLang="en-US"/>
              <a:t>公里，达到了世界先进水平。</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C545799-1ECE-4233-AB28-A1DE40E241FC}" type="slidenum">
              <a:rPr lang="en-US" altLang="zh-CN"/>
              <a:pPr/>
              <a:t>44</a:t>
            </a:fld>
            <a:endParaRPr lang="en-US" altLang="zh-CN"/>
          </a:p>
        </p:txBody>
      </p:sp>
      <p:sp>
        <p:nvSpPr>
          <p:cNvPr id="117762" name="Rectangle 2"/>
          <p:cNvSpPr>
            <a:spLocks noGrp="1" noChangeArrowheads="1"/>
          </p:cNvSpPr>
          <p:nvPr>
            <p:ph type="title"/>
          </p:nvPr>
        </p:nvSpPr>
        <p:spPr/>
        <p:txBody>
          <a:bodyPr/>
          <a:lstStyle/>
          <a:p>
            <a:r>
              <a:rPr lang="zh-CN" altLang="en-US"/>
              <a:t>足球机器人</a:t>
            </a:r>
          </a:p>
        </p:txBody>
      </p:sp>
      <p:sp>
        <p:nvSpPr>
          <p:cNvPr id="117763" name="Rectangle 3"/>
          <p:cNvSpPr>
            <a:spLocks noGrp="1" noChangeArrowheads="1"/>
          </p:cNvSpPr>
          <p:nvPr>
            <p:ph type="body" idx="1"/>
          </p:nvPr>
        </p:nvSpPr>
        <p:spPr/>
        <p:txBody>
          <a:bodyPr/>
          <a:lstStyle/>
          <a:p>
            <a:pPr>
              <a:lnSpc>
                <a:spcPct val="90000"/>
              </a:lnSpc>
            </a:pPr>
            <a:r>
              <a:rPr lang="zh-CN" altLang="en-US"/>
              <a:t>两个组织：</a:t>
            </a:r>
            <a:r>
              <a:rPr lang="en-US" altLang="zh-CN"/>
              <a:t>RoboCup</a:t>
            </a:r>
            <a:r>
              <a:rPr lang="zh-CN" altLang="en-US"/>
              <a:t>和</a:t>
            </a:r>
            <a:r>
              <a:rPr lang="en-US" altLang="zh-CN"/>
              <a:t>FIRA</a:t>
            </a:r>
          </a:p>
          <a:p>
            <a:pPr>
              <a:lnSpc>
                <a:spcPct val="90000"/>
              </a:lnSpc>
            </a:pPr>
            <a:r>
              <a:rPr lang="zh-CN" altLang="en-US"/>
              <a:t>设有仿真组、小型组、中型组和有腿组</a:t>
            </a:r>
            <a:endParaRPr lang="en-US" altLang="en-US"/>
          </a:p>
          <a:p>
            <a:pPr>
              <a:lnSpc>
                <a:spcPct val="90000"/>
              </a:lnSpc>
            </a:pPr>
            <a:r>
              <a:rPr lang="zh-CN" altLang="en-US"/>
              <a:t>控制方式：</a:t>
            </a:r>
            <a:r>
              <a:rPr lang="en-US" altLang="zh-CN"/>
              <a:t>FIRA</a:t>
            </a:r>
            <a:r>
              <a:rPr lang="zh-CN" altLang="en-US"/>
              <a:t>采用集中控制，而</a:t>
            </a:r>
            <a:r>
              <a:rPr lang="en-US" altLang="zh-CN"/>
              <a:t>RoboCup</a:t>
            </a:r>
            <a:r>
              <a:rPr lang="zh-CN" altLang="en-US"/>
              <a:t>采用分布式控制</a:t>
            </a:r>
          </a:p>
          <a:p>
            <a:pPr>
              <a:lnSpc>
                <a:spcPct val="90000"/>
              </a:lnSpc>
            </a:pPr>
            <a:r>
              <a:rPr lang="zh-CN" altLang="en-US"/>
              <a:t>清华大学获得</a:t>
            </a:r>
            <a:r>
              <a:rPr lang="en-US" altLang="zh-CN"/>
              <a:t>2001</a:t>
            </a:r>
            <a:r>
              <a:rPr lang="zh-CN" altLang="en-US"/>
              <a:t>、</a:t>
            </a:r>
            <a:r>
              <a:rPr lang="en-US" altLang="zh-CN"/>
              <a:t>2002</a:t>
            </a:r>
            <a:r>
              <a:rPr lang="zh-CN" altLang="en-US"/>
              <a:t>年</a:t>
            </a:r>
            <a:r>
              <a:rPr lang="en-US" altLang="zh-CN"/>
              <a:t>RoboCup</a:t>
            </a:r>
            <a:r>
              <a:rPr lang="zh-CN" altLang="en-US"/>
              <a:t>世界冠军、</a:t>
            </a:r>
            <a:r>
              <a:rPr lang="en-US" altLang="zh-CN"/>
              <a:t>2003</a:t>
            </a:r>
            <a:r>
              <a:rPr lang="zh-CN" altLang="en-US"/>
              <a:t>年亚军（仿真组）</a:t>
            </a:r>
          </a:p>
          <a:p>
            <a:pPr>
              <a:lnSpc>
                <a:spcPct val="90000"/>
              </a:lnSpc>
            </a:pPr>
            <a:r>
              <a:rPr lang="zh-CN" altLang="en-US"/>
              <a:t>清华大学获得</a:t>
            </a:r>
            <a:r>
              <a:rPr lang="en-US" altLang="zh-CN"/>
              <a:t>2003</a:t>
            </a:r>
            <a:r>
              <a:rPr lang="zh-CN" altLang="en-US"/>
              <a:t>年</a:t>
            </a:r>
            <a:r>
              <a:rPr lang="en-US" altLang="zh-CN"/>
              <a:t>RoboCup</a:t>
            </a:r>
            <a:r>
              <a:rPr lang="zh-CN" altLang="en-US"/>
              <a:t>小型组全国冠军</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FADFBD52-D908-43E1-AB23-5138CCD8C1E1}" type="slidenum">
              <a:rPr lang="en-US" altLang="zh-CN"/>
              <a:pPr/>
              <a:t>45</a:t>
            </a:fld>
            <a:endParaRPr lang="en-US" altLang="zh-CN"/>
          </a:p>
        </p:txBody>
      </p:sp>
      <p:sp>
        <p:nvSpPr>
          <p:cNvPr id="118786" name="Rectangle 2"/>
          <p:cNvSpPr>
            <a:spLocks noChangeArrowheads="1"/>
          </p:cNvSpPr>
          <p:nvPr/>
        </p:nvSpPr>
        <p:spPr bwMode="auto">
          <a:xfrm>
            <a:off x="685800" y="4724400"/>
            <a:ext cx="7772400" cy="914400"/>
          </a:xfrm>
          <a:prstGeom prst="rect">
            <a:avLst/>
          </a:prstGeom>
          <a:noFill/>
          <a:ln w="9525">
            <a:noFill/>
            <a:miter lim="800000"/>
            <a:headEnd/>
            <a:tailEnd/>
          </a:ln>
          <a:effectLst/>
        </p:spPr>
        <p:txBody>
          <a:bodyPr/>
          <a:lstStyle/>
          <a:p>
            <a:pPr marL="342900" indent="-342900" algn="l">
              <a:spcBef>
                <a:spcPct val="20000"/>
              </a:spcBef>
              <a:buClr>
                <a:schemeClr val="accent2"/>
              </a:buClr>
              <a:buSzPct val="80000"/>
              <a:buFont typeface="Wingdings" pitchFamily="2" charset="2"/>
              <a:buNone/>
            </a:pPr>
            <a:r>
              <a:rPr kumimoji="1" lang="en-US" altLang="zh-CN" sz="3200">
                <a:solidFill>
                  <a:schemeClr val="tx1"/>
                </a:solidFill>
                <a:latin typeface="Times New Roman" pitchFamily="18" charset="0"/>
                <a:ea typeface="宋体" pitchFamily="2" charset="-122"/>
              </a:rPr>
              <a:t>       </a:t>
            </a:r>
            <a:r>
              <a:rPr kumimoji="1" lang="zh-CN" altLang="en-US" sz="3200">
                <a:solidFill>
                  <a:schemeClr val="tx1"/>
                </a:solidFill>
                <a:latin typeface="Times New Roman" pitchFamily="18" charset="0"/>
                <a:ea typeface="宋体" pitchFamily="2" charset="-122"/>
              </a:rPr>
              <a:t>小型组                                  有腿组</a:t>
            </a:r>
          </a:p>
        </p:txBody>
      </p:sp>
      <p:pic>
        <p:nvPicPr>
          <p:cNvPr id="118787" name="Picture 3" descr="robotcompetition"/>
          <p:cNvPicPr>
            <a:picLocks noChangeAspect="1" noChangeArrowheads="1"/>
          </p:cNvPicPr>
          <p:nvPr/>
        </p:nvPicPr>
        <p:blipFill>
          <a:blip r:embed="rId2" cstate="print"/>
          <a:srcRect/>
          <a:stretch>
            <a:fillRect/>
          </a:stretch>
        </p:blipFill>
        <p:spPr bwMode="auto">
          <a:xfrm>
            <a:off x="228600" y="1447800"/>
            <a:ext cx="4191000" cy="3143250"/>
          </a:xfrm>
          <a:prstGeom prst="rect">
            <a:avLst/>
          </a:prstGeom>
          <a:noFill/>
        </p:spPr>
      </p:pic>
      <p:pic>
        <p:nvPicPr>
          <p:cNvPr id="118788" name="Picture 4" descr="ASIMO_PK2s"/>
          <p:cNvPicPr>
            <a:picLocks noChangeAspect="1" noChangeArrowheads="1"/>
          </p:cNvPicPr>
          <p:nvPr/>
        </p:nvPicPr>
        <p:blipFill>
          <a:blip r:embed="rId3" cstate="print"/>
          <a:srcRect/>
          <a:stretch>
            <a:fillRect/>
          </a:stretch>
        </p:blipFill>
        <p:spPr bwMode="auto">
          <a:xfrm>
            <a:off x="4572000" y="1524000"/>
            <a:ext cx="4572000" cy="3051175"/>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1AA888B-ACFC-475E-8B89-B471504BEB59}" type="slidenum">
              <a:rPr lang="en-US" altLang="zh-CN"/>
              <a:pPr/>
              <a:t>46</a:t>
            </a:fld>
            <a:endParaRPr lang="en-US" altLang="zh-CN"/>
          </a:p>
        </p:txBody>
      </p:sp>
      <p:sp>
        <p:nvSpPr>
          <p:cNvPr id="44034" name="Rectangle 2"/>
          <p:cNvSpPr>
            <a:spLocks noGrp="1" noChangeArrowheads="1"/>
          </p:cNvSpPr>
          <p:nvPr>
            <p:ph type="title"/>
          </p:nvPr>
        </p:nvSpPr>
        <p:spPr/>
        <p:txBody>
          <a:bodyPr/>
          <a:lstStyle/>
          <a:p>
            <a:r>
              <a:rPr lang="zh-CN" altLang="en-US"/>
              <a:t>历史上的人工智能大师</a:t>
            </a:r>
          </a:p>
        </p:txBody>
      </p:sp>
      <p:sp>
        <p:nvSpPr>
          <p:cNvPr id="44035" name="Rectangle 3"/>
          <p:cNvSpPr>
            <a:spLocks noGrp="1" noChangeArrowheads="1"/>
          </p:cNvSpPr>
          <p:nvPr>
            <p:ph type="body" idx="1"/>
          </p:nvPr>
        </p:nvSpPr>
        <p:spPr/>
        <p:txBody>
          <a:bodyPr/>
          <a:lstStyle/>
          <a:p>
            <a:r>
              <a:rPr lang="zh-CN" altLang="en-US"/>
              <a:t>下面介绍图灵和几位获得图灵奖的人工智能大师</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EFD2CFE9-05D0-4ECB-B292-DE21D09CAE56}" type="slidenum">
              <a:rPr lang="en-US" altLang="zh-CN"/>
              <a:pPr/>
              <a:t>47</a:t>
            </a:fld>
            <a:endParaRPr lang="en-US" altLang="zh-CN"/>
          </a:p>
        </p:txBody>
      </p:sp>
      <p:sp>
        <p:nvSpPr>
          <p:cNvPr id="45058" name="Rectangle 2"/>
          <p:cNvSpPr>
            <a:spLocks noGrp="1" noChangeArrowheads="1"/>
          </p:cNvSpPr>
          <p:nvPr>
            <p:ph type="title"/>
          </p:nvPr>
        </p:nvSpPr>
        <p:spPr>
          <a:xfrm>
            <a:off x="685800" y="876300"/>
            <a:ext cx="3714750" cy="2095500"/>
          </a:xfrm>
        </p:spPr>
        <p:txBody>
          <a:bodyPr/>
          <a:lstStyle/>
          <a:p>
            <a:r>
              <a:rPr lang="zh-CN" altLang="en-US"/>
              <a:t>阿伦</a:t>
            </a:r>
            <a:r>
              <a:rPr lang="en-US" altLang="zh-CN">
                <a:cs typeface="Times New Roman" pitchFamily="18" charset="0"/>
              </a:rPr>
              <a:t>•</a:t>
            </a:r>
            <a:r>
              <a:rPr lang="zh-CN" altLang="en-US"/>
              <a:t>图灵</a:t>
            </a:r>
            <a:br>
              <a:rPr lang="zh-CN" altLang="en-US"/>
            </a:br>
            <a:r>
              <a:rPr lang="zh-CN" altLang="en-US"/>
              <a:t>（</a:t>
            </a:r>
            <a:r>
              <a:rPr lang="en-US" altLang="zh-CN"/>
              <a:t>Alan Turing</a:t>
            </a:r>
            <a:r>
              <a:rPr lang="zh-CN" altLang="en-US"/>
              <a:t>）</a:t>
            </a:r>
          </a:p>
        </p:txBody>
      </p:sp>
      <p:sp>
        <p:nvSpPr>
          <p:cNvPr id="45059" name="Rectangle 3"/>
          <p:cNvSpPr>
            <a:spLocks noGrp="1" noChangeArrowheads="1"/>
          </p:cNvSpPr>
          <p:nvPr>
            <p:ph type="body" idx="1"/>
          </p:nvPr>
        </p:nvSpPr>
        <p:spPr>
          <a:xfrm>
            <a:off x="609600" y="3714750"/>
            <a:ext cx="4076700" cy="1485900"/>
          </a:xfrm>
        </p:spPr>
        <p:txBody>
          <a:bodyPr/>
          <a:lstStyle/>
          <a:p>
            <a:pPr>
              <a:buFontTx/>
              <a:buNone/>
            </a:pPr>
            <a:r>
              <a:rPr lang="en-US" altLang="zh-CN"/>
              <a:t>	</a:t>
            </a:r>
            <a:r>
              <a:rPr lang="zh-CN" altLang="en-US"/>
              <a:t>计算机科学理论的创始人</a:t>
            </a:r>
          </a:p>
        </p:txBody>
      </p:sp>
      <p:sp>
        <p:nvSpPr>
          <p:cNvPr id="45060" name="Rectangle 4"/>
          <p:cNvSpPr>
            <a:spLocks noChangeArrowheads="1"/>
          </p:cNvSpPr>
          <p:nvPr/>
        </p:nvSpPr>
        <p:spPr bwMode="auto">
          <a:xfrm>
            <a:off x="3495675" y="1966913"/>
            <a:ext cx="9144000" cy="0"/>
          </a:xfrm>
          <a:prstGeom prst="rect">
            <a:avLst/>
          </a:prstGeom>
          <a:noFill/>
          <a:ln w="9525">
            <a:noFill/>
            <a:miter lim="800000"/>
            <a:headEnd/>
            <a:tailEnd/>
          </a:ln>
          <a:effectLst/>
        </p:spPr>
        <p:txBody>
          <a:bodyPr>
            <a:spAutoFit/>
          </a:bodyPr>
          <a:lstStyle/>
          <a:p>
            <a:endParaRPr lang="zh-CN" altLang="en-US"/>
          </a:p>
        </p:txBody>
      </p:sp>
      <p:pic>
        <p:nvPicPr>
          <p:cNvPr id="45062" name="Picture 6"/>
          <p:cNvPicPr>
            <a:picLocks noChangeAspect="1" noChangeArrowheads="1"/>
          </p:cNvPicPr>
          <p:nvPr/>
        </p:nvPicPr>
        <p:blipFill>
          <a:blip r:embed="rId2" cstate="print"/>
          <a:srcRect/>
          <a:stretch>
            <a:fillRect/>
          </a:stretch>
        </p:blipFill>
        <p:spPr bwMode="auto">
          <a:xfrm>
            <a:off x="5181600" y="1066800"/>
            <a:ext cx="3390900" cy="46101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600F631-D165-4D9D-8CB5-FE8D34D3799A}" type="slidenum">
              <a:rPr lang="en-US" altLang="zh-CN"/>
              <a:pPr/>
              <a:t>48</a:t>
            </a:fld>
            <a:endParaRPr lang="en-US" altLang="zh-CN"/>
          </a:p>
        </p:txBody>
      </p:sp>
      <p:sp>
        <p:nvSpPr>
          <p:cNvPr id="46082" name="Rectangle 2"/>
          <p:cNvSpPr>
            <a:spLocks noGrp="1" noChangeArrowheads="1"/>
          </p:cNvSpPr>
          <p:nvPr>
            <p:ph type="title"/>
          </p:nvPr>
        </p:nvSpPr>
        <p:spPr/>
        <p:txBody>
          <a:bodyPr/>
          <a:lstStyle/>
          <a:p>
            <a:r>
              <a:rPr lang="zh-CN" altLang="en-US"/>
              <a:t>阿伦</a:t>
            </a:r>
            <a:r>
              <a:rPr lang="en-US" altLang="zh-CN">
                <a:cs typeface="Times New Roman" pitchFamily="18" charset="0"/>
              </a:rPr>
              <a:t>•</a:t>
            </a:r>
            <a:r>
              <a:rPr lang="zh-CN" altLang="en-US"/>
              <a:t>图灵（</a:t>
            </a:r>
            <a:r>
              <a:rPr lang="en-US" altLang="zh-CN"/>
              <a:t>Alan Turing</a:t>
            </a:r>
            <a:r>
              <a:rPr lang="zh-CN" altLang="en-US"/>
              <a:t>）</a:t>
            </a:r>
          </a:p>
        </p:txBody>
      </p:sp>
      <p:sp>
        <p:nvSpPr>
          <p:cNvPr id="46083" name="Rectangle 3"/>
          <p:cNvSpPr>
            <a:spLocks noGrp="1" noChangeArrowheads="1"/>
          </p:cNvSpPr>
          <p:nvPr>
            <p:ph type="body" idx="1"/>
          </p:nvPr>
        </p:nvSpPr>
        <p:spPr/>
        <p:txBody>
          <a:bodyPr/>
          <a:lstStyle/>
          <a:p>
            <a:pPr>
              <a:lnSpc>
                <a:spcPct val="90000"/>
              </a:lnSpc>
            </a:pPr>
            <a:r>
              <a:rPr lang="en-US" altLang="zh-CN"/>
              <a:t>1912</a:t>
            </a:r>
            <a:r>
              <a:rPr lang="zh-CN" altLang="en-US"/>
              <a:t>年出生于英国伦敦，</a:t>
            </a:r>
            <a:r>
              <a:rPr lang="en-US" altLang="zh-CN"/>
              <a:t>1954</a:t>
            </a:r>
            <a:r>
              <a:rPr lang="zh-CN" altLang="en-US"/>
              <a:t>年去世</a:t>
            </a:r>
          </a:p>
          <a:p>
            <a:pPr>
              <a:lnSpc>
                <a:spcPct val="90000"/>
              </a:lnSpc>
            </a:pPr>
            <a:r>
              <a:rPr lang="en-US" altLang="zh-CN"/>
              <a:t>1936</a:t>
            </a:r>
            <a:r>
              <a:rPr lang="zh-CN" altLang="en-US"/>
              <a:t>年发表论文“论可计算数及其在判定问题中的应用”，提出图灵机理论</a:t>
            </a:r>
          </a:p>
          <a:p>
            <a:pPr>
              <a:lnSpc>
                <a:spcPct val="90000"/>
              </a:lnSpc>
            </a:pPr>
            <a:r>
              <a:rPr lang="en-US" altLang="zh-CN"/>
              <a:t>1950</a:t>
            </a:r>
            <a:r>
              <a:rPr lang="zh-CN" altLang="en-US"/>
              <a:t>年发表论文“计算机与智能”，阐述了计算机可以具有智能的想法，提出图灵测试</a:t>
            </a:r>
          </a:p>
          <a:p>
            <a:pPr>
              <a:lnSpc>
                <a:spcPct val="90000"/>
              </a:lnSpc>
            </a:pPr>
            <a:r>
              <a:rPr lang="en-US" altLang="zh-CN"/>
              <a:t>1966</a:t>
            </a:r>
            <a:r>
              <a:rPr lang="zh-CN" altLang="en-US"/>
              <a:t>年为纪念图灵的杰出贡献，</a:t>
            </a:r>
            <a:r>
              <a:rPr lang="en-US" altLang="zh-CN"/>
              <a:t>ACM</a:t>
            </a:r>
            <a:r>
              <a:rPr lang="zh-CN" altLang="en-US"/>
              <a:t>设立图灵奖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 calcmode="lin" valueType="num">
                                      <p:cBhvr additive="base">
                                        <p:cTn id="19" dur="500" fill="hold"/>
                                        <p:tgtEl>
                                          <p:spTgt spid="460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0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6083">
                                            <p:txEl>
                                              <p:pRg st="3" end="3"/>
                                            </p:txEl>
                                          </p:spTgt>
                                        </p:tgtEl>
                                        <p:attrNameLst>
                                          <p:attrName>style.visibility</p:attrName>
                                        </p:attrNameLst>
                                      </p:cBhvr>
                                      <p:to>
                                        <p:strVal val="visible"/>
                                      </p:to>
                                    </p:set>
                                    <p:anim calcmode="lin" valueType="num">
                                      <p:cBhvr additive="base">
                                        <p:cTn id="25" dur="500" fill="hold"/>
                                        <p:tgtEl>
                                          <p:spTgt spid="460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608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A1AF5E55-B5C5-4587-984C-82718CC6D688}" type="slidenum">
              <a:rPr lang="en-US" altLang="zh-CN"/>
              <a:pPr/>
              <a:t>49</a:t>
            </a:fld>
            <a:endParaRPr lang="en-US" altLang="zh-CN"/>
          </a:p>
        </p:txBody>
      </p:sp>
      <p:sp>
        <p:nvSpPr>
          <p:cNvPr id="47106" name="Rectangle 2"/>
          <p:cNvSpPr>
            <a:spLocks noGrp="1" noChangeArrowheads="1"/>
          </p:cNvSpPr>
          <p:nvPr>
            <p:ph type="title"/>
          </p:nvPr>
        </p:nvSpPr>
        <p:spPr>
          <a:xfrm>
            <a:off x="3314700" y="1276350"/>
            <a:ext cx="5391150" cy="1371600"/>
          </a:xfrm>
        </p:spPr>
        <p:txBody>
          <a:bodyPr/>
          <a:lstStyle/>
          <a:p>
            <a:r>
              <a:rPr lang="zh-CN" altLang="en-US"/>
              <a:t>马文</a:t>
            </a:r>
            <a:r>
              <a:rPr lang="en-US" altLang="zh-CN">
                <a:cs typeface="Times New Roman" pitchFamily="18" charset="0"/>
              </a:rPr>
              <a:t>•</a:t>
            </a:r>
            <a:r>
              <a:rPr lang="zh-CN" altLang="en-US"/>
              <a:t>明斯基</a:t>
            </a:r>
            <a:br>
              <a:rPr lang="zh-CN" altLang="en-US"/>
            </a:br>
            <a:r>
              <a:rPr lang="zh-CN" altLang="en-US"/>
              <a:t>（</a:t>
            </a:r>
            <a:r>
              <a:rPr lang="en-US" altLang="zh-CN"/>
              <a:t>Marniv Lee Minsky</a:t>
            </a:r>
            <a:r>
              <a:rPr lang="zh-CN" altLang="en-US"/>
              <a:t>）</a:t>
            </a:r>
          </a:p>
        </p:txBody>
      </p:sp>
      <p:sp>
        <p:nvSpPr>
          <p:cNvPr id="47107" name="Rectangle 3"/>
          <p:cNvSpPr>
            <a:spLocks noGrp="1" noChangeArrowheads="1"/>
          </p:cNvSpPr>
          <p:nvPr>
            <p:ph type="body" idx="1"/>
          </p:nvPr>
        </p:nvSpPr>
        <p:spPr>
          <a:xfrm>
            <a:off x="685800" y="3771900"/>
            <a:ext cx="7772400" cy="2324100"/>
          </a:xfrm>
        </p:spPr>
        <p:txBody>
          <a:bodyPr/>
          <a:lstStyle/>
          <a:p>
            <a:pPr>
              <a:buFontTx/>
              <a:buNone/>
            </a:pPr>
            <a:r>
              <a:rPr lang="en-US" altLang="zh-CN"/>
              <a:t>		</a:t>
            </a:r>
            <a:r>
              <a:rPr lang="zh-CN" altLang="en-US"/>
              <a:t>人工智能之父</a:t>
            </a:r>
          </a:p>
          <a:p>
            <a:pPr>
              <a:buFontTx/>
              <a:buNone/>
            </a:pPr>
            <a:r>
              <a:rPr lang="zh-CN" altLang="en-US"/>
              <a:t>		框架理论的创立者</a:t>
            </a:r>
          </a:p>
          <a:p>
            <a:pPr>
              <a:buFontTx/>
              <a:buNone/>
            </a:pPr>
            <a:r>
              <a:rPr lang="zh-CN" altLang="en-US"/>
              <a:t>		首位获得图灵奖的人工智能学者</a:t>
            </a:r>
          </a:p>
        </p:txBody>
      </p:sp>
      <p:sp>
        <p:nvSpPr>
          <p:cNvPr id="47108" name="Rectangle 4"/>
          <p:cNvSpPr>
            <a:spLocks noChangeArrowheads="1"/>
          </p:cNvSpPr>
          <p:nvPr/>
        </p:nvSpPr>
        <p:spPr bwMode="auto">
          <a:xfrm>
            <a:off x="4062413" y="2857500"/>
            <a:ext cx="9144000" cy="0"/>
          </a:xfrm>
          <a:prstGeom prst="rect">
            <a:avLst/>
          </a:prstGeom>
          <a:noFill/>
          <a:ln w="9525">
            <a:noFill/>
            <a:miter lim="800000"/>
            <a:headEnd/>
            <a:tailEnd/>
          </a:ln>
          <a:effectLst/>
        </p:spPr>
        <p:txBody>
          <a:bodyPr>
            <a:spAutoFit/>
          </a:bodyPr>
          <a:lstStyle/>
          <a:p>
            <a:endParaRPr lang="zh-CN" altLang="en-US"/>
          </a:p>
        </p:txBody>
      </p:sp>
      <p:sp>
        <p:nvSpPr>
          <p:cNvPr id="47111" name="Rectangle 7"/>
          <p:cNvSpPr>
            <a:spLocks noChangeArrowheads="1"/>
          </p:cNvSpPr>
          <p:nvPr/>
        </p:nvSpPr>
        <p:spPr bwMode="auto">
          <a:xfrm>
            <a:off x="4062413" y="2857500"/>
            <a:ext cx="9144000" cy="0"/>
          </a:xfrm>
          <a:prstGeom prst="rect">
            <a:avLst/>
          </a:prstGeom>
          <a:noFill/>
          <a:ln w="9525">
            <a:noFill/>
            <a:miter lim="800000"/>
            <a:headEnd/>
            <a:tailEnd/>
          </a:ln>
          <a:effectLst/>
        </p:spPr>
        <p:txBody>
          <a:bodyPr>
            <a:spAutoFit/>
          </a:bodyPr>
          <a:lstStyle/>
          <a:p>
            <a:endParaRPr lang="zh-CN" altLang="en-US"/>
          </a:p>
        </p:txBody>
      </p:sp>
      <p:pic>
        <p:nvPicPr>
          <p:cNvPr id="47110" name="Picture 6" descr="minskey"/>
          <p:cNvPicPr>
            <a:picLocks noChangeAspect="1" noChangeArrowheads="1"/>
          </p:cNvPicPr>
          <p:nvPr/>
        </p:nvPicPr>
        <p:blipFill>
          <a:blip r:embed="rId2" cstate="print"/>
          <a:srcRect/>
          <a:stretch>
            <a:fillRect/>
          </a:stretch>
        </p:blipFill>
        <p:spPr bwMode="auto">
          <a:xfrm>
            <a:off x="609600" y="609600"/>
            <a:ext cx="2582863" cy="28956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891CEA7-C860-47EC-ABFD-EED0AED44AC3}" type="slidenum">
              <a:rPr lang="en-US" altLang="zh-CN"/>
              <a:pPr/>
              <a:t>5</a:t>
            </a:fld>
            <a:endParaRPr lang="en-US" altLang="zh-CN"/>
          </a:p>
        </p:txBody>
      </p:sp>
      <p:sp>
        <p:nvSpPr>
          <p:cNvPr id="96258" name="Rectangle 2"/>
          <p:cNvSpPr>
            <a:spLocks noGrp="1" noChangeArrowheads="1"/>
          </p:cNvSpPr>
          <p:nvPr>
            <p:ph type="title"/>
          </p:nvPr>
        </p:nvSpPr>
        <p:spPr/>
        <p:txBody>
          <a:bodyPr/>
          <a:lstStyle/>
          <a:p>
            <a:r>
              <a:rPr lang="zh-CN" altLang="en-US"/>
              <a:t>图灵测试</a:t>
            </a:r>
          </a:p>
        </p:txBody>
      </p:sp>
      <p:sp>
        <p:nvSpPr>
          <p:cNvPr id="96259" name="Rectangle 3"/>
          <p:cNvSpPr>
            <a:spLocks noGrp="1" noChangeArrowheads="1"/>
          </p:cNvSpPr>
          <p:nvPr>
            <p:ph type="body" idx="1"/>
          </p:nvPr>
        </p:nvSpPr>
        <p:spPr>
          <a:xfrm>
            <a:off x="685800" y="1981200"/>
            <a:ext cx="4648200" cy="4114800"/>
          </a:xfrm>
        </p:spPr>
        <p:txBody>
          <a:bodyPr/>
          <a:lstStyle/>
          <a:p>
            <a:r>
              <a:rPr lang="zh-CN" altLang="en-US"/>
              <a:t>如何知道一个系统是否具有智能呢？</a:t>
            </a:r>
          </a:p>
          <a:p>
            <a:r>
              <a:rPr lang="en-US" altLang="zh-CN"/>
              <a:t>1950</a:t>
            </a:r>
            <a:r>
              <a:rPr lang="zh-CN" altLang="en-US"/>
              <a:t>年，计算机科学家图灵提出了著名的“图灵测试”。</a:t>
            </a:r>
          </a:p>
        </p:txBody>
      </p:sp>
      <p:pic>
        <p:nvPicPr>
          <p:cNvPr id="96260" name="Picture 4"/>
          <p:cNvPicPr>
            <a:picLocks noChangeAspect="1" noChangeArrowheads="1"/>
          </p:cNvPicPr>
          <p:nvPr/>
        </p:nvPicPr>
        <p:blipFill>
          <a:blip r:embed="rId2" cstate="print"/>
          <a:srcRect/>
          <a:stretch>
            <a:fillRect/>
          </a:stretch>
        </p:blipFill>
        <p:spPr bwMode="auto">
          <a:xfrm>
            <a:off x="6248400" y="1866900"/>
            <a:ext cx="2297113" cy="31242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46A421E-F66D-48FB-BC67-D2D05C868214}" type="slidenum">
              <a:rPr lang="en-US" altLang="zh-CN"/>
              <a:pPr/>
              <a:t>50</a:t>
            </a:fld>
            <a:endParaRPr lang="en-US" altLang="zh-CN"/>
          </a:p>
        </p:txBody>
      </p:sp>
      <p:sp>
        <p:nvSpPr>
          <p:cNvPr id="48130" name="Rectangle 2"/>
          <p:cNvSpPr>
            <a:spLocks noGrp="1" noChangeArrowheads="1"/>
          </p:cNvSpPr>
          <p:nvPr>
            <p:ph type="title"/>
          </p:nvPr>
        </p:nvSpPr>
        <p:spPr>
          <a:xfrm>
            <a:off x="685800" y="514350"/>
            <a:ext cx="7772400" cy="1143000"/>
          </a:xfrm>
        </p:spPr>
        <p:txBody>
          <a:bodyPr/>
          <a:lstStyle/>
          <a:p>
            <a:r>
              <a:rPr lang="zh-CN" altLang="en-US"/>
              <a:t>马文</a:t>
            </a:r>
            <a:r>
              <a:rPr lang="en-US" altLang="zh-CN">
                <a:cs typeface="Times New Roman" pitchFamily="18" charset="0"/>
              </a:rPr>
              <a:t>•</a:t>
            </a:r>
            <a:r>
              <a:rPr lang="zh-CN" altLang="en-US"/>
              <a:t>明斯基</a:t>
            </a:r>
            <a:br>
              <a:rPr lang="zh-CN" altLang="en-US"/>
            </a:br>
            <a:r>
              <a:rPr lang="zh-CN" altLang="en-US"/>
              <a:t>（</a:t>
            </a:r>
            <a:r>
              <a:rPr lang="en-US" altLang="zh-CN"/>
              <a:t>Marniv Lee Minsky</a:t>
            </a:r>
            <a:r>
              <a:rPr lang="zh-CN" altLang="en-US"/>
              <a:t>）</a:t>
            </a:r>
          </a:p>
        </p:txBody>
      </p:sp>
      <p:sp>
        <p:nvSpPr>
          <p:cNvPr id="48131" name="Rectangle 3"/>
          <p:cNvSpPr>
            <a:spLocks noGrp="1" noChangeArrowheads="1"/>
          </p:cNvSpPr>
          <p:nvPr>
            <p:ph type="body" idx="1"/>
          </p:nvPr>
        </p:nvSpPr>
        <p:spPr/>
        <p:txBody>
          <a:bodyPr/>
          <a:lstStyle/>
          <a:p>
            <a:pPr>
              <a:lnSpc>
                <a:spcPct val="90000"/>
              </a:lnSpc>
            </a:pPr>
            <a:r>
              <a:rPr lang="en-US" altLang="zh-CN"/>
              <a:t>1927</a:t>
            </a:r>
            <a:r>
              <a:rPr lang="zh-CN" altLang="en-US"/>
              <a:t>年出生于美国纽约</a:t>
            </a:r>
          </a:p>
          <a:p>
            <a:pPr>
              <a:lnSpc>
                <a:spcPct val="90000"/>
              </a:lnSpc>
            </a:pPr>
            <a:r>
              <a:rPr lang="en-US" altLang="zh-CN"/>
              <a:t>1951</a:t>
            </a:r>
            <a:r>
              <a:rPr lang="zh-CN" altLang="en-US"/>
              <a:t>年提出思维如何萌发并形成的基本理论</a:t>
            </a:r>
          </a:p>
          <a:p>
            <a:pPr>
              <a:lnSpc>
                <a:spcPct val="90000"/>
              </a:lnSpc>
            </a:pPr>
            <a:r>
              <a:rPr lang="en-US" altLang="zh-CN"/>
              <a:t>1956</a:t>
            </a:r>
            <a:r>
              <a:rPr lang="zh-CN" altLang="en-US"/>
              <a:t>年达特茅斯会议的发起人之一</a:t>
            </a:r>
          </a:p>
          <a:p>
            <a:pPr>
              <a:lnSpc>
                <a:spcPct val="90000"/>
              </a:lnSpc>
            </a:pPr>
            <a:r>
              <a:rPr lang="en-US" altLang="zh-CN"/>
              <a:t>1958</a:t>
            </a:r>
            <a:r>
              <a:rPr lang="zh-CN" altLang="en-US"/>
              <a:t>年在</a:t>
            </a:r>
            <a:r>
              <a:rPr lang="en-US" altLang="zh-CN"/>
              <a:t>MIT</a:t>
            </a:r>
            <a:r>
              <a:rPr lang="zh-CN" altLang="en-US"/>
              <a:t>创建世界上第一个</a:t>
            </a:r>
            <a:r>
              <a:rPr lang="en-US" altLang="zh-CN"/>
              <a:t>AI</a:t>
            </a:r>
            <a:r>
              <a:rPr lang="zh-CN" altLang="en-US"/>
              <a:t>实验室</a:t>
            </a:r>
          </a:p>
          <a:p>
            <a:pPr>
              <a:lnSpc>
                <a:spcPct val="90000"/>
              </a:lnSpc>
            </a:pPr>
            <a:r>
              <a:rPr lang="en-US" altLang="zh-CN"/>
              <a:t>1969</a:t>
            </a:r>
            <a:r>
              <a:rPr lang="zh-CN" altLang="en-US"/>
              <a:t>年获得图灵奖</a:t>
            </a:r>
          </a:p>
          <a:p>
            <a:pPr>
              <a:lnSpc>
                <a:spcPct val="90000"/>
              </a:lnSpc>
            </a:pPr>
            <a:r>
              <a:rPr lang="en-US" altLang="zh-CN"/>
              <a:t>1975</a:t>
            </a:r>
            <a:r>
              <a:rPr lang="zh-CN" altLang="en-US"/>
              <a:t>年首创框架理论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1">
                                            <p:txEl>
                                              <p:pRg st="3" end="3"/>
                                            </p:txEl>
                                          </p:spTgt>
                                        </p:tgtEl>
                                        <p:attrNameLst>
                                          <p:attrName>style.visibility</p:attrName>
                                        </p:attrNameLst>
                                      </p:cBhvr>
                                      <p:to>
                                        <p:strVal val="visible"/>
                                      </p:to>
                                    </p:set>
                                    <p:anim calcmode="lin" valueType="num">
                                      <p:cBhvr additive="base">
                                        <p:cTn id="25" dur="500" fill="hold"/>
                                        <p:tgtEl>
                                          <p:spTgt spid="481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31">
                                            <p:txEl>
                                              <p:pRg st="4" end="4"/>
                                            </p:txEl>
                                          </p:spTgt>
                                        </p:tgtEl>
                                        <p:attrNameLst>
                                          <p:attrName>style.visibility</p:attrName>
                                        </p:attrNameLst>
                                      </p:cBhvr>
                                      <p:to>
                                        <p:strVal val="visible"/>
                                      </p:to>
                                    </p:set>
                                    <p:anim calcmode="lin" valueType="num">
                                      <p:cBhvr additive="base">
                                        <p:cTn id="31" dur="500" fill="hold"/>
                                        <p:tgtEl>
                                          <p:spTgt spid="481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131">
                                            <p:txEl>
                                              <p:pRg st="5" end="5"/>
                                            </p:txEl>
                                          </p:spTgt>
                                        </p:tgtEl>
                                        <p:attrNameLst>
                                          <p:attrName>style.visibility</p:attrName>
                                        </p:attrNameLst>
                                      </p:cBhvr>
                                      <p:to>
                                        <p:strVal val="visible"/>
                                      </p:to>
                                    </p:set>
                                    <p:anim calcmode="lin" valueType="num">
                                      <p:cBhvr additive="base">
                                        <p:cTn id="37" dur="500" fill="hold"/>
                                        <p:tgtEl>
                                          <p:spTgt spid="481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1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1D09906A-0B5E-4DB1-BB4C-9BAA847AD665}" type="slidenum">
              <a:rPr lang="en-US" altLang="zh-CN"/>
              <a:pPr/>
              <a:t>51</a:t>
            </a:fld>
            <a:endParaRPr lang="en-US" altLang="zh-CN"/>
          </a:p>
        </p:txBody>
      </p:sp>
      <p:sp>
        <p:nvSpPr>
          <p:cNvPr id="51202" name="Rectangle 2"/>
          <p:cNvSpPr>
            <a:spLocks noGrp="1" noChangeArrowheads="1"/>
          </p:cNvSpPr>
          <p:nvPr>
            <p:ph type="title"/>
          </p:nvPr>
        </p:nvSpPr>
        <p:spPr>
          <a:xfrm>
            <a:off x="4572000" y="762000"/>
            <a:ext cx="4343400" cy="1143000"/>
          </a:xfrm>
        </p:spPr>
        <p:txBody>
          <a:bodyPr/>
          <a:lstStyle/>
          <a:p>
            <a:r>
              <a:rPr lang="zh-CN" altLang="en-US"/>
              <a:t>约翰</a:t>
            </a:r>
            <a:r>
              <a:rPr lang="en-US" altLang="zh-CN">
                <a:cs typeface="Times New Roman" pitchFamily="18" charset="0"/>
              </a:rPr>
              <a:t>•</a:t>
            </a:r>
            <a:r>
              <a:rPr lang="zh-CN" altLang="en-US"/>
              <a:t>麦卡锡</a:t>
            </a:r>
            <a:br>
              <a:rPr lang="zh-CN" altLang="en-US"/>
            </a:br>
            <a:r>
              <a:rPr lang="zh-CN" altLang="en-US"/>
              <a:t>（</a:t>
            </a:r>
            <a:r>
              <a:rPr lang="en-US" altLang="zh-CN"/>
              <a:t>John McCarthy</a:t>
            </a:r>
            <a:r>
              <a:rPr lang="zh-CN" altLang="en-US"/>
              <a:t>）</a:t>
            </a:r>
          </a:p>
        </p:txBody>
      </p:sp>
      <p:sp>
        <p:nvSpPr>
          <p:cNvPr id="51203" name="Rectangle 3"/>
          <p:cNvSpPr>
            <a:spLocks noGrp="1" noChangeArrowheads="1"/>
          </p:cNvSpPr>
          <p:nvPr>
            <p:ph type="body" idx="1"/>
          </p:nvPr>
        </p:nvSpPr>
        <p:spPr>
          <a:xfrm>
            <a:off x="4876800" y="2971800"/>
            <a:ext cx="3962400" cy="3124200"/>
          </a:xfrm>
        </p:spPr>
        <p:txBody>
          <a:bodyPr/>
          <a:lstStyle/>
          <a:p>
            <a:r>
              <a:rPr lang="zh-CN" altLang="en-US"/>
              <a:t>人工智能之父</a:t>
            </a:r>
          </a:p>
          <a:p>
            <a:r>
              <a:rPr lang="en-US" altLang="zh-CN"/>
              <a:t>LISP</a:t>
            </a:r>
            <a:r>
              <a:rPr lang="zh-CN" altLang="en-US"/>
              <a:t>语言的发明人</a:t>
            </a:r>
          </a:p>
          <a:p>
            <a:r>
              <a:rPr lang="zh-CN" altLang="en-US"/>
              <a:t>首次提出</a:t>
            </a:r>
            <a:r>
              <a:rPr lang="en-US" altLang="zh-CN"/>
              <a:t>AI</a:t>
            </a:r>
            <a:r>
              <a:rPr lang="zh-CN" altLang="en-US"/>
              <a:t>的概念</a:t>
            </a:r>
          </a:p>
        </p:txBody>
      </p:sp>
      <p:sp>
        <p:nvSpPr>
          <p:cNvPr id="51205" name="Rectangle 5"/>
          <p:cNvSpPr>
            <a:spLocks noChangeArrowheads="1"/>
          </p:cNvSpPr>
          <p:nvPr/>
        </p:nvSpPr>
        <p:spPr bwMode="auto">
          <a:xfrm>
            <a:off x="1971675" y="-233363"/>
            <a:ext cx="9144000" cy="0"/>
          </a:xfrm>
          <a:prstGeom prst="rect">
            <a:avLst/>
          </a:prstGeom>
          <a:noFill/>
          <a:ln w="9525">
            <a:noFill/>
            <a:miter lim="800000"/>
            <a:headEnd/>
            <a:tailEnd/>
          </a:ln>
          <a:effectLst/>
        </p:spPr>
        <p:txBody>
          <a:bodyPr>
            <a:spAutoFit/>
          </a:bodyPr>
          <a:lstStyle/>
          <a:p>
            <a:endParaRPr lang="zh-CN" altLang="en-US"/>
          </a:p>
        </p:txBody>
      </p:sp>
      <p:sp>
        <p:nvSpPr>
          <p:cNvPr id="51207" name="Rectangle 7"/>
          <p:cNvSpPr>
            <a:spLocks noChangeArrowheads="1"/>
          </p:cNvSpPr>
          <p:nvPr/>
        </p:nvSpPr>
        <p:spPr bwMode="auto">
          <a:xfrm>
            <a:off x="1971675" y="-233363"/>
            <a:ext cx="9144000" cy="0"/>
          </a:xfrm>
          <a:prstGeom prst="rect">
            <a:avLst/>
          </a:prstGeom>
          <a:noFill/>
          <a:ln w="9525">
            <a:noFill/>
            <a:miter lim="800000"/>
            <a:headEnd/>
            <a:tailEnd/>
          </a:ln>
          <a:effectLst/>
        </p:spPr>
        <p:txBody>
          <a:bodyPr>
            <a:spAutoFit/>
          </a:bodyPr>
          <a:lstStyle/>
          <a:p>
            <a:endParaRPr lang="zh-CN" altLang="en-US"/>
          </a:p>
        </p:txBody>
      </p:sp>
      <p:pic>
        <p:nvPicPr>
          <p:cNvPr id="51206" name="Picture 6" descr="jmcbw"/>
          <p:cNvPicPr>
            <a:picLocks noChangeAspect="1" noChangeArrowheads="1"/>
          </p:cNvPicPr>
          <p:nvPr/>
        </p:nvPicPr>
        <p:blipFill>
          <a:blip r:embed="rId2" cstate="print"/>
          <a:srcRect/>
          <a:stretch>
            <a:fillRect/>
          </a:stretch>
        </p:blipFill>
        <p:spPr bwMode="auto">
          <a:xfrm>
            <a:off x="457200" y="457200"/>
            <a:ext cx="4003675" cy="56388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043A74D-FF69-4E33-B02B-14066D3EC3AF}" type="slidenum">
              <a:rPr lang="en-US" altLang="zh-CN"/>
              <a:pPr/>
              <a:t>52</a:t>
            </a:fld>
            <a:endParaRPr lang="en-US" altLang="zh-CN"/>
          </a:p>
        </p:txBody>
      </p:sp>
      <p:sp>
        <p:nvSpPr>
          <p:cNvPr id="53250" name="Rectangle 2"/>
          <p:cNvSpPr>
            <a:spLocks noGrp="1" noChangeArrowheads="1"/>
          </p:cNvSpPr>
          <p:nvPr>
            <p:ph type="title"/>
          </p:nvPr>
        </p:nvSpPr>
        <p:spPr>
          <a:xfrm>
            <a:off x="684213" y="620713"/>
            <a:ext cx="7772400" cy="1143000"/>
          </a:xfrm>
        </p:spPr>
        <p:txBody>
          <a:bodyPr/>
          <a:lstStyle/>
          <a:p>
            <a:r>
              <a:rPr lang="zh-CN" altLang="en-US"/>
              <a:t>约翰</a:t>
            </a:r>
            <a:r>
              <a:rPr lang="en-US" altLang="zh-CN">
                <a:cs typeface="Times New Roman" pitchFamily="18" charset="0"/>
              </a:rPr>
              <a:t>•</a:t>
            </a:r>
            <a:r>
              <a:rPr lang="zh-CN" altLang="en-US"/>
              <a:t>麦卡锡</a:t>
            </a:r>
            <a:br>
              <a:rPr lang="zh-CN" altLang="en-US"/>
            </a:br>
            <a:r>
              <a:rPr lang="zh-CN" altLang="en-US"/>
              <a:t>（</a:t>
            </a:r>
            <a:r>
              <a:rPr lang="en-US" altLang="zh-CN"/>
              <a:t>John McCarthy</a:t>
            </a:r>
            <a:r>
              <a:rPr lang="zh-CN" altLang="en-US"/>
              <a:t>）</a:t>
            </a:r>
          </a:p>
        </p:txBody>
      </p:sp>
      <p:sp>
        <p:nvSpPr>
          <p:cNvPr id="53251" name="Rectangle 3"/>
          <p:cNvSpPr>
            <a:spLocks noGrp="1" noChangeArrowheads="1"/>
          </p:cNvSpPr>
          <p:nvPr>
            <p:ph type="body" idx="1"/>
          </p:nvPr>
        </p:nvSpPr>
        <p:spPr>
          <a:xfrm>
            <a:off x="684213" y="1844675"/>
            <a:ext cx="7772400" cy="4114800"/>
          </a:xfrm>
        </p:spPr>
        <p:txBody>
          <a:bodyPr/>
          <a:lstStyle/>
          <a:p>
            <a:pPr>
              <a:lnSpc>
                <a:spcPct val="90000"/>
              </a:lnSpc>
            </a:pPr>
            <a:r>
              <a:rPr lang="en-US" altLang="zh-CN" sz="2800"/>
              <a:t>1927</a:t>
            </a:r>
            <a:r>
              <a:rPr lang="zh-CN" altLang="en-US" sz="2800"/>
              <a:t>年出生于美国波士顿</a:t>
            </a:r>
          </a:p>
          <a:p>
            <a:pPr>
              <a:lnSpc>
                <a:spcPct val="90000"/>
              </a:lnSpc>
            </a:pPr>
            <a:r>
              <a:rPr lang="en-US" altLang="zh-CN" sz="2800"/>
              <a:t>1956</a:t>
            </a:r>
            <a:r>
              <a:rPr lang="zh-CN" altLang="en-US" sz="2800"/>
              <a:t>年发起达特茅斯会议，并提出“人工智能”的概念</a:t>
            </a:r>
          </a:p>
          <a:p>
            <a:pPr>
              <a:lnSpc>
                <a:spcPct val="90000"/>
              </a:lnSpc>
            </a:pPr>
            <a:r>
              <a:rPr lang="en-US" altLang="zh-CN" sz="2800"/>
              <a:t>1958</a:t>
            </a:r>
            <a:r>
              <a:rPr lang="zh-CN" altLang="en-US" sz="2800"/>
              <a:t>年与明斯基一起创建世界上第一个人工智能实验室</a:t>
            </a:r>
          </a:p>
          <a:p>
            <a:pPr>
              <a:lnSpc>
                <a:spcPct val="90000"/>
              </a:lnSpc>
            </a:pPr>
            <a:r>
              <a:rPr lang="zh-CN" altLang="en-US" sz="2800"/>
              <a:t>发明</a:t>
            </a:r>
            <a:r>
              <a:rPr lang="en-US" altLang="zh-CN" sz="2800">
                <a:cs typeface="Times New Roman" pitchFamily="18" charset="0"/>
              </a:rPr>
              <a:t>α</a:t>
            </a:r>
            <a:r>
              <a:rPr lang="zh-CN" altLang="en-US" sz="2800"/>
              <a:t>－</a:t>
            </a:r>
            <a:r>
              <a:rPr lang="en-US" altLang="zh-CN" sz="2800">
                <a:cs typeface="Times New Roman" pitchFamily="18" charset="0"/>
              </a:rPr>
              <a:t>β</a:t>
            </a:r>
            <a:r>
              <a:rPr lang="zh-CN" altLang="en-US" sz="2800"/>
              <a:t>剪枝算法</a:t>
            </a:r>
          </a:p>
          <a:p>
            <a:pPr>
              <a:lnSpc>
                <a:spcPct val="90000"/>
              </a:lnSpc>
            </a:pPr>
            <a:r>
              <a:rPr lang="en-US" altLang="zh-CN" sz="2800"/>
              <a:t>1959</a:t>
            </a:r>
            <a:r>
              <a:rPr lang="zh-CN" altLang="en-US" sz="2800"/>
              <a:t>年开发</a:t>
            </a:r>
            <a:r>
              <a:rPr lang="en-US" altLang="zh-CN" sz="2800"/>
              <a:t>LISP</a:t>
            </a:r>
            <a:r>
              <a:rPr lang="zh-CN" altLang="en-US" sz="2800"/>
              <a:t>语言</a:t>
            </a:r>
          </a:p>
          <a:p>
            <a:pPr>
              <a:lnSpc>
                <a:spcPct val="90000"/>
              </a:lnSpc>
            </a:pPr>
            <a:r>
              <a:rPr lang="zh-CN" altLang="en-US" sz="2800"/>
              <a:t>开创逻辑程序研究，用于程序验证和自动程序设计</a:t>
            </a:r>
          </a:p>
          <a:p>
            <a:pPr>
              <a:lnSpc>
                <a:spcPct val="90000"/>
              </a:lnSpc>
            </a:pPr>
            <a:r>
              <a:rPr lang="en-US" altLang="zh-CN" sz="2800"/>
              <a:t>1971</a:t>
            </a:r>
            <a:r>
              <a:rPr lang="zh-CN" altLang="en-US" sz="2800"/>
              <a:t>年获得图灵奖</a:t>
            </a:r>
          </a:p>
          <a:p>
            <a:pPr>
              <a:lnSpc>
                <a:spcPct val="90000"/>
              </a:lnSpc>
            </a:pP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251">
                                            <p:txEl>
                                              <p:pRg st="3" end="3"/>
                                            </p:txEl>
                                          </p:spTgt>
                                        </p:tgtEl>
                                        <p:attrNameLst>
                                          <p:attrName>style.visibility</p:attrName>
                                        </p:attrNameLst>
                                      </p:cBhvr>
                                      <p:to>
                                        <p:strVal val="visible"/>
                                      </p:to>
                                    </p:set>
                                    <p:anim calcmode="lin" valueType="num">
                                      <p:cBhvr additive="base">
                                        <p:cTn id="25" dur="500" fill="hold"/>
                                        <p:tgtEl>
                                          <p:spTgt spid="532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51">
                                            <p:txEl>
                                              <p:pRg st="4" end="4"/>
                                            </p:txEl>
                                          </p:spTgt>
                                        </p:tgtEl>
                                        <p:attrNameLst>
                                          <p:attrName>style.visibility</p:attrName>
                                        </p:attrNameLst>
                                      </p:cBhvr>
                                      <p:to>
                                        <p:strVal val="visible"/>
                                      </p:to>
                                    </p:set>
                                    <p:anim calcmode="lin" valueType="num">
                                      <p:cBhvr additive="base">
                                        <p:cTn id="31" dur="500" fill="hold"/>
                                        <p:tgtEl>
                                          <p:spTgt spid="532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3251">
                                            <p:txEl>
                                              <p:pRg st="5" end="5"/>
                                            </p:txEl>
                                          </p:spTgt>
                                        </p:tgtEl>
                                        <p:attrNameLst>
                                          <p:attrName>style.visibility</p:attrName>
                                        </p:attrNameLst>
                                      </p:cBhvr>
                                      <p:to>
                                        <p:strVal val="visible"/>
                                      </p:to>
                                    </p:set>
                                    <p:anim calcmode="lin" valueType="num">
                                      <p:cBhvr additive="base">
                                        <p:cTn id="37" dur="500" fill="hold"/>
                                        <p:tgtEl>
                                          <p:spTgt spid="532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32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3251">
                                            <p:txEl>
                                              <p:pRg st="6" end="6"/>
                                            </p:txEl>
                                          </p:spTgt>
                                        </p:tgtEl>
                                        <p:attrNameLst>
                                          <p:attrName>style.visibility</p:attrName>
                                        </p:attrNameLst>
                                      </p:cBhvr>
                                      <p:to>
                                        <p:strVal val="visible"/>
                                      </p:to>
                                    </p:set>
                                    <p:anim calcmode="lin" valueType="num">
                                      <p:cBhvr additive="base">
                                        <p:cTn id="43" dur="500" fill="hold"/>
                                        <p:tgtEl>
                                          <p:spTgt spid="5325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32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4C879FFC-303E-4735-8A17-DB5B53EC750C}" type="slidenum">
              <a:rPr lang="en-US" altLang="zh-CN"/>
              <a:pPr/>
              <a:t>53</a:t>
            </a:fld>
            <a:endParaRPr lang="en-US" altLang="zh-CN"/>
          </a:p>
        </p:txBody>
      </p:sp>
      <p:sp>
        <p:nvSpPr>
          <p:cNvPr id="54274" name="Rectangle 2"/>
          <p:cNvSpPr>
            <a:spLocks noGrp="1" noChangeArrowheads="1"/>
          </p:cNvSpPr>
          <p:nvPr>
            <p:ph type="title"/>
          </p:nvPr>
        </p:nvSpPr>
        <p:spPr>
          <a:xfrm>
            <a:off x="3962400" y="1371600"/>
            <a:ext cx="4953000" cy="1447800"/>
          </a:xfrm>
        </p:spPr>
        <p:txBody>
          <a:bodyPr/>
          <a:lstStyle/>
          <a:p>
            <a:r>
              <a:rPr lang="zh-CN" altLang="en-US"/>
              <a:t>赫伯特</a:t>
            </a:r>
            <a:r>
              <a:rPr lang="en-US" altLang="zh-CN">
                <a:cs typeface="Times New Roman" pitchFamily="18" charset="0"/>
              </a:rPr>
              <a:t>•</a:t>
            </a:r>
            <a:r>
              <a:rPr lang="zh-CN" altLang="en-US"/>
              <a:t>西蒙</a:t>
            </a:r>
            <a:br>
              <a:rPr lang="zh-CN" altLang="en-US"/>
            </a:br>
            <a:r>
              <a:rPr lang="zh-CN" altLang="en-US"/>
              <a:t>（</a:t>
            </a:r>
            <a:r>
              <a:rPr lang="en-US" altLang="zh-CN"/>
              <a:t>Herbert A. Simon</a:t>
            </a:r>
            <a:r>
              <a:rPr lang="zh-CN" altLang="en-US"/>
              <a:t>）</a:t>
            </a:r>
          </a:p>
        </p:txBody>
      </p:sp>
      <p:sp>
        <p:nvSpPr>
          <p:cNvPr id="54275" name="Rectangle 3"/>
          <p:cNvSpPr>
            <a:spLocks noGrp="1" noChangeArrowheads="1"/>
          </p:cNvSpPr>
          <p:nvPr>
            <p:ph type="body" idx="1"/>
          </p:nvPr>
        </p:nvSpPr>
        <p:spPr>
          <a:xfrm>
            <a:off x="3962400" y="3505200"/>
            <a:ext cx="4495800" cy="2438400"/>
          </a:xfrm>
        </p:spPr>
        <p:txBody>
          <a:bodyPr/>
          <a:lstStyle/>
          <a:p>
            <a:pPr>
              <a:buFontTx/>
              <a:buNone/>
            </a:pPr>
            <a:r>
              <a:rPr lang="zh-CN" altLang="en-US"/>
              <a:t>符号主义学派的创始人</a:t>
            </a:r>
          </a:p>
          <a:p>
            <a:pPr>
              <a:buFontTx/>
              <a:buNone/>
            </a:pPr>
            <a:r>
              <a:rPr lang="zh-CN" altLang="en-US"/>
              <a:t>爱好广泛的全能科学家</a:t>
            </a:r>
          </a:p>
          <a:p>
            <a:pPr>
              <a:buFontTx/>
              <a:buNone/>
            </a:pPr>
            <a:r>
              <a:rPr lang="zh-CN" altLang="en-US"/>
              <a:t>中国科学院外籍院士</a:t>
            </a:r>
          </a:p>
          <a:p>
            <a:pPr>
              <a:buFontTx/>
              <a:buNone/>
            </a:pPr>
            <a:endParaRPr lang="en-US" altLang="zh-CN"/>
          </a:p>
        </p:txBody>
      </p:sp>
      <p:sp>
        <p:nvSpPr>
          <p:cNvPr id="54277" name="Rectangle 5"/>
          <p:cNvSpPr>
            <a:spLocks noChangeArrowheads="1"/>
          </p:cNvSpPr>
          <p:nvPr/>
        </p:nvSpPr>
        <p:spPr bwMode="auto">
          <a:xfrm>
            <a:off x="3857625" y="2552700"/>
            <a:ext cx="9144000" cy="0"/>
          </a:xfrm>
          <a:prstGeom prst="rect">
            <a:avLst/>
          </a:prstGeom>
          <a:noFill/>
          <a:ln w="9525">
            <a:noFill/>
            <a:miter lim="800000"/>
            <a:headEnd/>
            <a:tailEnd/>
          </a:ln>
          <a:effectLst/>
        </p:spPr>
        <p:txBody>
          <a:bodyPr>
            <a:spAutoFit/>
          </a:bodyPr>
          <a:lstStyle/>
          <a:p>
            <a:endParaRPr lang="zh-CN" altLang="en-US"/>
          </a:p>
        </p:txBody>
      </p:sp>
      <p:sp>
        <p:nvSpPr>
          <p:cNvPr id="54279" name="Rectangle 7"/>
          <p:cNvSpPr>
            <a:spLocks noChangeArrowheads="1"/>
          </p:cNvSpPr>
          <p:nvPr/>
        </p:nvSpPr>
        <p:spPr bwMode="auto">
          <a:xfrm>
            <a:off x="3143250" y="1238250"/>
            <a:ext cx="9144000" cy="0"/>
          </a:xfrm>
          <a:prstGeom prst="rect">
            <a:avLst/>
          </a:prstGeom>
          <a:noFill/>
          <a:ln w="9525">
            <a:noFill/>
            <a:miter lim="800000"/>
            <a:headEnd/>
            <a:tailEnd/>
          </a:ln>
          <a:effectLst/>
        </p:spPr>
        <p:txBody>
          <a:bodyPr>
            <a:spAutoFit/>
          </a:bodyPr>
          <a:lstStyle/>
          <a:p>
            <a:endParaRPr lang="zh-CN" altLang="en-US"/>
          </a:p>
        </p:txBody>
      </p:sp>
      <p:sp>
        <p:nvSpPr>
          <p:cNvPr id="54281" name="Rectangle 9"/>
          <p:cNvSpPr>
            <a:spLocks noChangeArrowheads="1"/>
          </p:cNvSpPr>
          <p:nvPr/>
        </p:nvSpPr>
        <p:spPr bwMode="auto">
          <a:xfrm>
            <a:off x="3857625" y="2552700"/>
            <a:ext cx="9144000" cy="0"/>
          </a:xfrm>
          <a:prstGeom prst="rect">
            <a:avLst/>
          </a:prstGeom>
          <a:noFill/>
          <a:ln w="9525">
            <a:noFill/>
            <a:miter lim="800000"/>
            <a:headEnd/>
            <a:tailEnd/>
          </a:ln>
          <a:effectLst/>
        </p:spPr>
        <p:txBody>
          <a:bodyPr>
            <a:spAutoFit/>
          </a:bodyPr>
          <a:lstStyle/>
          <a:p>
            <a:endParaRPr lang="zh-CN" altLang="en-US"/>
          </a:p>
        </p:txBody>
      </p:sp>
      <p:sp>
        <p:nvSpPr>
          <p:cNvPr id="54283" name="Rectangle 11"/>
          <p:cNvSpPr>
            <a:spLocks noChangeArrowheads="1"/>
          </p:cNvSpPr>
          <p:nvPr/>
        </p:nvSpPr>
        <p:spPr bwMode="auto">
          <a:xfrm>
            <a:off x="3857625" y="2552700"/>
            <a:ext cx="9144000" cy="0"/>
          </a:xfrm>
          <a:prstGeom prst="rect">
            <a:avLst/>
          </a:prstGeom>
          <a:noFill/>
          <a:ln w="9525">
            <a:noFill/>
            <a:miter lim="800000"/>
            <a:headEnd/>
            <a:tailEnd/>
          </a:ln>
          <a:effectLst/>
        </p:spPr>
        <p:txBody>
          <a:bodyPr>
            <a:spAutoFit/>
          </a:bodyPr>
          <a:lstStyle/>
          <a:p>
            <a:endParaRPr lang="zh-CN" altLang="en-US"/>
          </a:p>
        </p:txBody>
      </p:sp>
      <p:pic>
        <p:nvPicPr>
          <p:cNvPr id="54284" name="Picture 12"/>
          <p:cNvPicPr>
            <a:picLocks noChangeAspect="1" noChangeArrowheads="1"/>
          </p:cNvPicPr>
          <p:nvPr/>
        </p:nvPicPr>
        <p:blipFill>
          <a:blip r:embed="rId3" cstate="print"/>
          <a:srcRect/>
          <a:stretch>
            <a:fillRect/>
          </a:stretch>
        </p:blipFill>
        <p:spPr bwMode="auto">
          <a:xfrm>
            <a:off x="609600" y="1219200"/>
            <a:ext cx="2965450" cy="365760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802B738-3C2C-47CB-A71B-97744317A1BD}" type="slidenum">
              <a:rPr lang="en-US" altLang="zh-CN"/>
              <a:pPr/>
              <a:t>54</a:t>
            </a:fld>
            <a:endParaRPr lang="en-US" altLang="zh-CN"/>
          </a:p>
        </p:txBody>
      </p:sp>
      <p:sp>
        <p:nvSpPr>
          <p:cNvPr id="57346" name="Rectangle 2"/>
          <p:cNvSpPr>
            <a:spLocks noGrp="1" noChangeArrowheads="1"/>
          </p:cNvSpPr>
          <p:nvPr>
            <p:ph type="title"/>
          </p:nvPr>
        </p:nvSpPr>
        <p:spPr>
          <a:xfrm>
            <a:off x="755650" y="549275"/>
            <a:ext cx="7772400" cy="1066800"/>
          </a:xfrm>
        </p:spPr>
        <p:txBody>
          <a:bodyPr/>
          <a:lstStyle/>
          <a:p>
            <a:r>
              <a:rPr lang="zh-CN" altLang="en-US"/>
              <a:t>赫伯特</a:t>
            </a:r>
            <a:r>
              <a:rPr lang="en-US" altLang="zh-CN">
                <a:cs typeface="Times New Roman" pitchFamily="18" charset="0"/>
              </a:rPr>
              <a:t>•</a:t>
            </a:r>
            <a:r>
              <a:rPr lang="zh-CN" altLang="en-US"/>
              <a:t>西蒙</a:t>
            </a:r>
            <a:r>
              <a:rPr lang="en-US" altLang="zh-CN"/>
              <a:t>(Herbert A. Simon</a:t>
            </a:r>
            <a:r>
              <a:rPr lang="zh-CN" altLang="en-US"/>
              <a:t>）</a:t>
            </a:r>
          </a:p>
        </p:txBody>
      </p:sp>
      <p:sp>
        <p:nvSpPr>
          <p:cNvPr id="57347" name="Rectangle 3"/>
          <p:cNvSpPr>
            <a:spLocks noGrp="1" noChangeArrowheads="1"/>
          </p:cNvSpPr>
          <p:nvPr>
            <p:ph type="body" idx="1"/>
          </p:nvPr>
        </p:nvSpPr>
        <p:spPr>
          <a:xfrm>
            <a:off x="611188" y="1700213"/>
            <a:ext cx="7772400" cy="4876800"/>
          </a:xfrm>
        </p:spPr>
        <p:txBody>
          <a:bodyPr/>
          <a:lstStyle/>
          <a:p>
            <a:pPr>
              <a:lnSpc>
                <a:spcPct val="90000"/>
              </a:lnSpc>
            </a:pPr>
            <a:r>
              <a:rPr lang="en-US" altLang="zh-CN"/>
              <a:t>1916</a:t>
            </a:r>
            <a:r>
              <a:rPr lang="zh-CN" altLang="en-US"/>
              <a:t>年出生于美国的威斯康辛州</a:t>
            </a:r>
          </a:p>
          <a:p>
            <a:pPr>
              <a:lnSpc>
                <a:spcPct val="90000"/>
              </a:lnSpc>
            </a:pPr>
            <a:r>
              <a:rPr lang="en-US" altLang="zh-CN"/>
              <a:t>1943</a:t>
            </a:r>
            <a:r>
              <a:rPr lang="zh-CN" altLang="en-US"/>
              <a:t>年在匹兹堡大学获政治学博士学位</a:t>
            </a:r>
          </a:p>
          <a:p>
            <a:pPr>
              <a:lnSpc>
                <a:spcPct val="90000"/>
              </a:lnSpc>
            </a:pPr>
            <a:r>
              <a:rPr lang="en-US" altLang="zh-CN"/>
              <a:t>1969</a:t>
            </a:r>
            <a:r>
              <a:rPr lang="zh-CN" altLang="en-US"/>
              <a:t>年因心理学方面的贡献获得杰出科学贡献奖</a:t>
            </a:r>
          </a:p>
          <a:p>
            <a:pPr>
              <a:lnSpc>
                <a:spcPct val="90000"/>
              </a:lnSpc>
            </a:pPr>
            <a:r>
              <a:rPr lang="en-US" altLang="zh-CN"/>
              <a:t>1975</a:t>
            </a:r>
            <a:r>
              <a:rPr lang="zh-CN" altLang="en-US"/>
              <a:t>年和他的学生艾伦</a:t>
            </a:r>
            <a:r>
              <a:rPr lang="en-US" altLang="zh-CN">
                <a:cs typeface="Times New Roman" pitchFamily="18" charset="0"/>
              </a:rPr>
              <a:t>•</a:t>
            </a:r>
            <a:r>
              <a:rPr lang="zh-CN" altLang="en-US"/>
              <a:t>纽厄尔共同获得图灵奖</a:t>
            </a:r>
          </a:p>
          <a:p>
            <a:pPr>
              <a:lnSpc>
                <a:spcPct val="90000"/>
              </a:lnSpc>
            </a:pPr>
            <a:r>
              <a:rPr lang="en-US" altLang="zh-CN"/>
              <a:t>1978</a:t>
            </a:r>
            <a:r>
              <a:rPr lang="zh-CN" altLang="en-US"/>
              <a:t>年获得诺贝尔经济学奖</a:t>
            </a:r>
          </a:p>
          <a:p>
            <a:pPr>
              <a:lnSpc>
                <a:spcPct val="90000"/>
              </a:lnSpc>
            </a:pPr>
            <a:r>
              <a:rPr lang="en-US" altLang="zh-CN"/>
              <a:t>1986</a:t>
            </a:r>
            <a:r>
              <a:rPr lang="zh-CN" altLang="en-US"/>
              <a:t>年因行为学方面的成就获得美国全国科学家奖章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additive="base">
                                        <p:cTn id="19" dur="500" fill="hold"/>
                                        <p:tgtEl>
                                          <p:spTgt spid="573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347">
                                            <p:txEl>
                                              <p:pRg st="3" end="3"/>
                                            </p:txEl>
                                          </p:spTgt>
                                        </p:tgtEl>
                                        <p:attrNameLst>
                                          <p:attrName>style.visibility</p:attrName>
                                        </p:attrNameLst>
                                      </p:cBhvr>
                                      <p:to>
                                        <p:strVal val="visible"/>
                                      </p:to>
                                    </p:set>
                                    <p:anim calcmode="lin" valueType="num">
                                      <p:cBhvr additive="base">
                                        <p:cTn id="25" dur="500" fill="hold"/>
                                        <p:tgtEl>
                                          <p:spTgt spid="573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73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7347">
                                            <p:txEl>
                                              <p:pRg st="4" end="4"/>
                                            </p:txEl>
                                          </p:spTgt>
                                        </p:tgtEl>
                                        <p:attrNameLst>
                                          <p:attrName>style.visibility</p:attrName>
                                        </p:attrNameLst>
                                      </p:cBhvr>
                                      <p:to>
                                        <p:strVal val="visible"/>
                                      </p:to>
                                    </p:set>
                                    <p:anim calcmode="lin" valueType="num">
                                      <p:cBhvr additive="base">
                                        <p:cTn id="31" dur="500" fill="hold"/>
                                        <p:tgtEl>
                                          <p:spTgt spid="573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73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7347">
                                            <p:txEl>
                                              <p:pRg st="5" end="5"/>
                                            </p:txEl>
                                          </p:spTgt>
                                        </p:tgtEl>
                                        <p:attrNameLst>
                                          <p:attrName>style.visibility</p:attrName>
                                        </p:attrNameLst>
                                      </p:cBhvr>
                                      <p:to>
                                        <p:strVal val="visible"/>
                                      </p:to>
                                    </p:set>
                                    <p:anim calcmode="lin" valueType="num">
                                      <p:cBhvr additive="base">
                                        <p:cTn id="37" dur="500" fill="hold"/>
                                        <p:tgtEl>
                                          <p:spTgt spid="5734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73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D7049D4-60DA-48C1-A9E8-CFDAD75FE215}" type="slidenum">
              <a:rPr lang="en-US" altLang="zh-CN"/>
              <a:pPr/>
              <a:t>55</a:t>
            </a:fld>
            <a:endParaRPr lang="en-US" altLang="zh-CN"/>
          </a:p>
        </p:txBody>
      </p:sp>
      <p:sp>
        <p:nvSpPr>
          <p:cNvPr id="60418" name="Rectangle 2"/>
          <p:cNvSpPr>
            <a:spLocks noGrp="1" noChangeArrowheads="1"/>
          </p:cNvSpPr>
          <p:nvPr>
            <p:ph type="title"/>
          </p:nvPr>
        </p:nvSpPr>
        <p:spPr>
          <a:xfrm>
            <a:off x="685800" y="304800"/>
            <a:ext cx="7772400" cy="381000"/>
          </a:xfrm>
        </p:spPr>
        <p:txBody>
          <a:bodyPr/>
          <a:lstStyle/>
          <a:p>
            <a:endParaRPr lang="zh-CN" altLang="zh-CN"/>
          </a:p>
        </p:txBody>
      </p:sp>
      <p:sp>
        <p:nvSpPr>
          <p:cNvPr id="60419" name="Rectangle 3"/>
          <p:cNvSpPr>
            <a:spLocks noGrp="1" noChangeArrowheads="1"/>
          </p:cNvSpPr>
          <p:nvPr>
            <p:ph type="body" idx="1"/>
          </p:nvPr>
        </p:nvSpPr>
        <p:spPr>
          <a:xfrm>
            <a:off x="609600" y="914400"/>
            <a:ext cx="8077200" cy="5181600"/>
          </a:xfrm>
        </p:spPr>
        <p:txBody>
          <a:bodyPr/>
          <a:lstStyle/>
          <a:p>
            <a:pPr>
              <a:lnSpc>
                <a:spcPct val="90000"/>
              </a:lnSpc>
            </a:pPr>
            <a:r>
              <a:rPr lang="en-US" altLang="zh-CN" sz="2800"/>
              <a:t>50</a:t>
            </a:r>
            <a:r>
              <a:rPr lang="zh-CN" altLang="en-US" sz="2800"/>
              <a:t>年代至</a:t>
            </a:r>
            <a:r>
              <a:rPr lang="en-US" altLang="zh-CN" sz="2800"/>
              <a:t>60</a:t>
            </a:r>
            <a:r>
              <a:rPr lang="zh-CN" altLang="en-US" sz="2800"/>
              <a:t>年代初开发了世界上最早的启发式程序“逻辑理论家”</a:t>
            </a:r>
            <a:r>
              <a:rPr lang="en-US" altLang="zh-CN" sz="2800"/>
              <a:t>LT</a:t>
            </a:r>
            <a:r>
              <a:rPr lang="zh-CN" altLang="en-US" sz="2800"/>
              <a:t>，证明了</a:t>
            </a:r>
            <a:r>
              <a:rPr lang="en-US" altLang="zh-CN" sz="2800"/>
              <a:t>《</a:t>
            </a:r>
            <a:r>
              <a:rPr lang="zh-CN" altLang="en-US" sz="2800"/>
              <a:t>数学原理</a:t>
            </a:r>
            <a:r>
              <a:rPr lang="en-US" altLang="zh-CN" sz="2800"/>
              <a:t>》</a:t>
            </a:r>
            <a:r>
              <a:rPr lang="zh-CN" altLang="en-US" sz="2800"/>
              <a:t>第二章中的全部</a:t>
            </a:r>
            <a:r>
              <a:rPr lang="en-US" altLang="zh-CN" sz="2800"/>
              <a:t>52</a:t>
            </a:r>
            <a:r>
              <a:rPr lang="zh-CN" altLang="en-US" sz="2800"/>
              <a:t>个定理，开创了机器定理证明这一新的学科领域</a:t>
            </a:r>
          </a:p>
          <a:p>
            <a:pPr>
              <a:lnSpc>
                <a:spcPct val="90000"/>
              </a:lnSpc>
            </a:pPr>
            <a:r>
              <a:rPr lang="en-US" altLang="zh-CN" sz="2800"/>
              <a:t>57</a:t>
            </a:r>
            <a:r>
              <a:rPr lang="zh-CN" altLang="en-US" sz="2800"/>
              <a:t>年开发了</a:t>
            </a:r>
            <a:r>
              <a:rPr lang="en-US" altLang="zh-CN" sz="2800"/>
              <a:t>IPL(Information Processing Language)</a:t>
            </a:r>
            <a:r>
              <a:rPr lang="zh-CN" altLang="en-US" sz="2800"/>
              <a:t>语言，是最早的</a:t>
            </a:r>
            <a:r>
              <a:rPr lang="en-US" altLang="zh-CN" sz="2800"/>
              <a:t>AI</a:t>
            </a:r>
            <a:r>
              <a:rPr lang="zh-CN" altLang="en-US" sz="2800"/>
              <a:t>语言。</a:t>
            </a:r>
          </a:p>
          <a:p>
            <a:pPr>
              <a:lnSpc>
                <a:spcPct val="90000"/>
              </a:lnSpc>
            </a:pPr>
            <a:r>
              <a:rPr lang="en-US" altLang="zh-CN" sz="2800"/>
              <a:t>60</a:t>
            </a:r>
            <a:r>
              <a:rPr lang="zh-CN" altLang="en-US" sz="2800"/>
              <a:t>年开发了“通用问题求解系统”</a:t>
            </a:r>
            <a:r>
              <a:rPr lang="en-US" altLang="zh-CN" sz="2800"/>
              <a:t>GPS</a:t>
            </a:r>
          </a:p>
          <a:p>
            <a:pPr>
              <a:lnSpc>
                <a:spcPct val="90000"/>
              </a:lnSpc>
            </a:pPr>
            <a:r>
              <a:rPr lang="en-US" altLang="zh-CN" sz="2800"/>
              <a:t>66</a:t>
            </a:r>
            <a:r>
              <a:rPr lang="zh-CN" altLang="en-US" sz="2800"/>
              <a:t>年开发了最早的下棋程序之一</a:t>
            </a:r>
            <a:r>
              <a:rPr lang="en-US" altLang="zh-CN" sz="2800"/>
              <a:t>MATER</a:t>
            </a:r>
          </a:p>
          <a:p>
            <a:pPr>
              <a:lnSpc>
                <a:spcPct val="90000"/>
              </a:lnSpc>
            </a:pPr>
            <a:r>
              <a:rPr lang="en-US" altLang="zh-CN" sz="2800"/>
              <a:t>70</a:t>
            </a:r>
            <a:r>
              <a:rPr lang="zh-CN" altLang="en-US" sz="2800"/>
              <a:t>年发展与完善了语义网络的概念和方法</a:t>
            </a:r>
          </a:p>
          <a:p>
            <a:pPr>
              <a:lnSpc>
                <a:spcPct val="90000"/>
              </a:lnSpc>
            </a:pPr>
            <a:r>
              <a:rPr lang="en-US" altLang="zh-CN" sz="2800"/>
              <a:t>70</a:t>
            </a:r>
            <a:r>
              <a:rPr lang="zh-CN" altLang="en-US" sz="2800"/>
              <a:t>年代提出了“物理符号系统假说”</a:t>
            </a:r>
          </a:p>
          <a:p>
            <a:pPr>
              <a:lnSpc>
                <a:spcPct val="90000"/>
              </a:lnSpc>
            </a:pPr>
            <a:r>
              <a:rPr lang="en-US" altLang="zh-CN" sz="2800"/>
              <a:t>70</a:t>
            </a:r>
            <a:r>
              <a:rPr lang="zh-CN" altLang="en-US" sz="2800"/>
              <a:t>年代提出决策过程模型，成为</a:t>
            </a:r>
            <a:r>
              <a:rPr lang="en-US" altLang="zh-CN" sz="2800"/>
              <a:t>DSS</a:t>
            </a:r>
            <a:r>
              <a:rPr lang="zh-CN" altLang="en-US" sz="2800"/>
              <a:t>的核心内容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19">
                                            <p:txEl>
                                              <p:pRg st="2" end="2"/>
                                            </p:txEl>
                                          </p:spTgt>
                                        </p:tgtEl>
                                        <p:attrNameLst>
                                          <p:attrName>style.visibility</p:attrName>
                                        </p:attrNameLst>
                                      </p:cBhvr>
                                      <p:to>
                                        <p:strVal val="visible"/>
                                      </p:to>
                                    </p:set>
                                    <p:anim calcmode="lin" valueType="num">
                                      <p:cBhvr additive="base">
                                        <p:cTn id="19"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419">
                                            <p:txEl>
                                              <p:pRg st="3" end="3"/>
                                            </p:txEl>
                                          </p:spTgt>
                                        </p:tgtEl>
                                        <p:attrNameLst>
                                          <p:attrName>style.visibility</p:attrName>
                                        </p:attrNameLst>
                                      </p:cBhvr>
                                      <p:to>
                                        <p:strVal val="visible"/>
                                      </p:to>
                                    </p:set>
                                    <p:anim calcmode="lin" valueType="num">
                                      <p:cBhvr additive="base">
                                        <p:cTn id="25"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0419">
                                            <p:txEl>
                                              <p:pRg st="4" end="4"/>
                                            </p:txEl>
                                          </p:spTgt>
                                        </p:tgtEl>
                                        <p:attrNameLst>
                                          <p:attrName>style.visibility</p:attrName>
                                        </p:attrNameLst>
                                      </p:cBhvr>
                                      <p:to>
                                        <p:strVal val="visible"/>
                                      </p:to>
                                    </p:set>
                                    <p:anim calcmode="lin" valueType="num">
                                      <p:cBhvr additive="base">
                                        <p:cTn id="31" dur="500" fill="hold"/>
                                        <p:tgtEl>
                                          <p:spTgt spid="604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04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0419">
                                            <p:txEl>
                                              <p:pRg st="5" end="5"/>
                                            </p:txEl>
                                          </p:spTgt>
                                        </p:tgtEl>
                                        <p:attrNameLst>
                                          <p:attrName>style.visibility</p:attrName>
                                        </p:attrNameLst>
                                      </p:cBhvr>
                                      <p:to>
                                        <p:strVal val="visible"/>
                                      </p:to>
                                    </p:set>
                                    <p:anim calcmode="lin" valueType="num">
                                      <p:cBhvr additive="base">
                                        <p:cTn id="37" dur="500" fill="hold"/>
                                        <p:tgtEl>
                                          <p:spTgt spid="604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04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0419">
                                            <p:txEl>
                                              <p:pRg st="6" end="6"/>
                                            </p:txEl>
                                          </p:spTgt>
                                        </p:tgtEl>
                                        <p:attrNameLst>
                                          <p:attrName>style.visibility</p:attrName>
                                        </p:attrNameLst>
                                      </p:cBhvr>
                                      <p:to>
                                        <p:strVal val="visible"/>
                                      </p:to>
                                    </p:set>
                                    <p:anim calcmode="lin" valueType="num">
                                      <p:cBhvr additive="base">
                                        <p:cTn id="43" dur="500" fill="hold"/>
                                        <p:tgtEl>
                                          <p:spTgt spid="6041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04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1EB8B6C-6637-4748-94C1-DA7BE385426D}" type="slidenum">
              <a:rPr lang="en-US" altLang="zh-CN"/>
              <a:pPr/>
              <a:t>56</a:t>
            </a:fld>
            <a:endParaRPr lang="en-US" altLang="zh-CN"/>
          </a:p>
        </p:txBody>
      </p:sp>
      <p:sp>
        <p:nvSpPr>
          <p:cNvPr id="55298" name="Rectangle 2"/>
          <p:cNvSpPr>
            <a:spLocks noGrp="1" noChangeArrowheads="1"/>
          </p:cNvSpPr>
          <p:nvPr>
            <p:ph type="title"/>
          </p:nvPr>
        </p:nvSpPr>
        <p:spPr>
          <a:xfrm>
            <a:off x="3810000" y="1371600"/>
            <a:ext cx="4800600" cy="1143000"/>
          </a:xfrm>
        </p:spPr>
        <p:txBody>
          <a:bodyPr/>
          <a:lstStyle/>
          <a:p>
            <a:r>
              <a:rPr lang="zh-CN" altLang="en-US"/>
              <a:t>艾伦</a:t>
            </a:r>
            <a:r>
              <a:rPr lang="en-US" altLang="zh-CN">
                <a:cs typeface="Times New Roman" pitchFamily="18" charset="0"/>
              </a:rPr>
              <a:t>•</a:t>
            </a:r>
            <a:r>
              <a:rPr lang="zh-CN" altLang="en-US"/>
              <a:t>纽厄尔（</a:t>
            </a:r>
            <a:r>
              <a:rPr lang="en-US" altLang="zh-CN"/>
              <a:t>Allen Newell</a:t>
            </a:r>
            <a:r>
              <a:rPr lang="zh-CN" altLang="en-US"/>
              <a:t>）</a:t>
            </a:r>
          </a:p>
        </p:txBody>
      </p:sp>
      <p:sp>
        <p:nvSpPr>
          <p:cNvPr id="55299" name="Rectangle 3"/>
          <p:cNvSpPr>
            <a:spLocks noGrp="1" noChangeArrowheads="1"/>
          </p:cNvSpPr>
          <p:nvPr>
            <p:ph type="body" idx="1"/>
          </p:nvPr>
        </p:nvSpPr>
        <p:spPr>
          <a:xfrm>
            <a:off x="4191000" y="2819400"/>
            <a:ext cx="4267200" cy="2971800"/>
          </a:xfrm>
        </p:spPr>
        <p:txBody>
          <a:bodyPr/>
          <a:lstStyle/>
          <a:p>
            <a:r>
              <a:rPr lang="zh-CN" altLang="en-US"/>
              <a:t>符号主义学派的创始人之一</a:t>
            </a:r>
          </a:p>
          <a:p>
            <a:r>
              <a:rPr lang="zh-CN" altLang="en-US"/>
              <a:t>西蒙的学生与同事</a:t>
            </a:r>
          </a:p>
          <a:p>
            <a:r>
              <a:rPr lang="en-US" altLang="zh-CN"/>
              <a:t>1975</a:t>
            </a:r>
            <a:r>
              <a:rPr lang="zh-CN" altLang="en-US"/>
              <a:t>年与西蒙同获图灵奖</a:t>
            </a:r>
          </a:p>
        </p:txBody>
      </p:sp>
      <p:pic>
        <p:nvPicPr>
          <p:cNvPr id="55305" name="Picture 9"/>
          <p:cNvPicPr>
            <a:picLocks noChangeAspect="1" noChangeArrowheads="1"/>
          </p:cNvPicPr>
          <p:nvPr/>
        </p:nvPicPr>
        <p:blipFill>
          <a:blip r:embed="rId2" cstate="print"/>
          <a:srcRect/>
          <a:stretch>
            <a:fillRect/>
          </a:stretch>
        </p:blipFill>
        <p:spPr bwMode="auto">
          <a:xfrm>
            <a:off x="533400" y="1371600"/>
            <a:ext cx="3048000" cy="43815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2E09A7A2-E519-4F13-91BD-CEC88D7B1929}" type="slidenum">
              <a:rPr lang="en-US" altLang="zh-CN"/>
              <a:pPr/>
              <a:t>57</a:t>
            </a:fld>
            <a:endParaRPr lang="en-US" altLang="zh-CN"/>
          </a:p>
        </p:txBody>
      </p:sp>
      <p:sp>
        <p:nvSpPr>
          <p:cNvPr id="61442" name="Rectangle 2"/>
          <p:cNvSpPr>
            <a:spLocks noGrp="1" noChangeArrowheads="1"/>
          </p:cNvSpPr>
          <p:nvPr>
            <p:ph type="title"/>
          </p:nvPr>
        </p:nvSpPr>
        <p:spPr>
          <a:xfrm>
            <a:off x="3779838" y="1268413"/>
            <a:ext cx="4800600" cy="1143000"/>
          </a:xfrm>
        </p:spPr>
        <p:txBody>
          <a:bodyPr/>
          <a:lstStyle/>
          <a:p>
            <a:r>
              <a:rPr lang="zh-CN" altLang="en-US"/>
              <a:t>查理德</a:t>
            </a:r>
            <a:r>
              <a:rPr lang="en-US" altLang="zh-CN">
                <a:cs typeface="Times New Roman" pitchFamily="18" charset="0"/>
              </a:rPr>
              <a:t>•</a:t>
            </a:r>
            <a:r>
              <a:rPr lang="zh-CN" altLang="en-US"/>
              <a:t>卡普</a:t>
            </a:r>
            <a:br>
              <a:rPr lang="zh-CN" altLang="en-US"/>
            </a:br>
            <a:r>
              <a:rPr lang="zh-CN" altLang="en-US"/>
              <a:t>（</a:t>
            </a:r>
            <a:r>
              <a:rPr lang="en-US" altLang="zh-CN"/>
              <a:t>Richard M. Karp</a:t>
            </a:r>
            <a:r>
              <a:rPr lang="zh-CN" altLang="en-US"/>
              <a:t>）</a:t>
            </a:r>
          </a:p>
        </p:txBody>
      </p:sp>
      <p:sp>
        <p:nvSpPr>
          <p:cNvPr id="61443" name="Rectangle 3"/>
          <p:cNvSpPr>
            <a:spLocks noGrp="1" noChangeArrowheads="1"/>
          </p:cNvSpPr>
          <p:nvPr>
            <p:ph type="body" idx="1"/>
          </p:nvPr>
        </p:nvSpPr>
        <p:spPr>
          <a:xfrm>
            <a:off x="4211638" y="3284538"/>
            <a:ext cx="4267200" cy="1981200"/>
          </a:xfrm>
        </p:spPr>
        <p:txBody>
          <a:bodyPr/>
          <a:lstStyle/>
          <a:p>
            <a:pPr>
              <a:buFontTx/>
              <a:buNone/>
            </a:pPr>
            <a:r>
              <a:rPr lang="en-US" altLang="zh-CN"/>
              <a:t>	</a:t>
            </a:r>
            <a:r>
              <a:rPr lang="zh-CN" altLang="en-US"/>
              <a:t>发明“分枝界限法”的三栖学者</a:t>
            </a:r>
          </a:p>
        </p:txBody>
      </p:sp>
      <p:sp>
        <p:nvSpPr>
          <p:cNvPr id="61445" name="Rectangle 5"/>
          <p:cNvSpPr>
            <a:spLocks noChangeArrowheads="1"/>
          </p:cNvSpPr>
          <p:nvPr/>
        </p:nvSpPr>
        <p:spPr bwMode="auto">
          <a:xfrm>
            <a:off x="3838575" y="2352675"/>
            <a:ext cx="9144000" cy="0"/>
          </a:xfrm>
          <a:prstGeom prst="rect">
            <a:avLst/>
          </a:prstGeom>
          <a:noFill/>
          <a:ln w="9525">
            <a:noFill/>
            <a:miter lim="800000"/>
            <a:headEnd/>
            <a:tailEnd/>
          </a:ln>
          <a:effectLst/>
        </p:spPr>
        <p:txBody>
          <a:bodyPr>
            <a:spAutoFit/>
          </a:bodyPr>
          <a:lstStyle/>
          <a:p>
            <a:endParaRPr lang="zh-CN" altLang="en-US"/>
          </a:p>
        </p:txBody>
      </p:sp>
      <p:pic>
        <p:nvPicPr>
          <p:cNvPr id="61444" name="Picture 4" descr="karp"/>
          <p:cNvPicPr>
            <a:picLocks noChangeAspect="1" noChangeArrowheads="1"/>
          </p:cNvPicPr>
          <p:nvPr/>
        </p:nvPicPr>
        <p:blipFill>
          <a:blip r:embed="rId2" cstate="print"/>
          <a:srcRect/>
          <a:stretch>
            <a:fillRect/>
          </a:stretch>
        </p:blipFill>
        <p:spPr bwMode="auto">
          <a:xfrm>
            <a:off x="838200" y="914400"/>
            <a:ext cx="2544763" cy="3733800"/>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F32192C-8855-4BCD-9EEE-19E64445082C}" type="slidenum">
              <a:rPr lang="en-US" altLang="zh-CN"/>
              <a:pPr/>
              <a:t>58</a:t>
            </a:fld>
            <a:endParaRPr lang="en-US" altLang="zh-CN"/>
          </a:p>
        </p:txBody>
      </p:sp>
      <p:sp>
        <p:nvSpPr>
          <p:cNvPr id="62466" name="Rectangle 2"/>
          <p:cNvSpPr>
            <a:spLocks noGrp="1" noChangeArrowheads="1"/>
          </p:cNvSpPr>
          <p:nvPr>
            <p:ph type="title"/>
          </p:nvPr>
        </p:nvSpPr>
        <p:spPr>
          <a:xfrm>
            <a:off x="533400" y="609600"/>
            <a:ext cx="7924800" cy="1143000"/>
          </a:xfrm>
        </p:spPr>
        <p:txBody>
          <a:bodyPr/>
          <a:lstStyle/>
          <a:p>
            <a:r>
              <a:rPr lang="zh-CN" altLang="en-US"/>
              <a:t>查理德</a:t>
            </a:r>
            <a:r>
              <a:rPr lang="en-US" altLang="zh-CN">
                <a:cs typeface="Times New Roman" pitchFamily="18" charset="0"/>
              </a:rPr>
              <a:t>•</a:t>
            </a:r>
            <a:r>
              <a:rPr lang="zh-CN" altLang="en-US"/>
              <a:t>卡普（</a:t>
            </a:r>
            <a:r>
              <a:rPr lang="en-US" altLang="zh-CN"/>
              <a:t>Richard M. Karp</a:t>
            </a:r>
            <a:r>
              <a:rPr lang="zh-CN" altLang="en-US"/>
              <a:t>）</a:t>
            </a:r>
          </a:p>
        </p:txBody>
      </p:sp>
      <p:sp>
        <p:nvSpPr>
          <p:cNvPr id="62467" name="Rectangle 3"/>
          <p:cNvSpPr>
            <a:spLocks noGrp="1" noChangeArrowheads="1"/>
          </p:cNvSpPr>
          <p:nvPr>
            <p:ph type="body" idx="1"/>
          </p:nvPr>
        </p:nvSpPr>
        <p:spPr/>
        <p:txBody>
          <a:bodyPr/>
          <a:lstStyle/>
          <a:p>
            <a:r>
              <a:rPr lang="en-US" altLang="zh-CN" sz="2800"/>
              <a:t>1935</a:t>
            </a:r>
            <a:r>
              <a:rPr lang="zh-CN" altLang="en-US" sz="2800"/>
              <a:t>年出生于美国波士顿</a:t>
            </a:r>
          </a:p>
          <a:p>
            <a:r>
              <a:rPr lang="zh-CN" altLang="en-US" sz="2800"/>
              <a:t>是加州大学伯克利分校三个系的教授：</a:t>
            </a:r>
          </a:p>
          <a:p>
            <a:pPr lvl="1"/>
            <a:r>
              <a:rPr lang="zh-CN" altLang="en-US" sz="2400"/>
              <a:t>电气工程和计算机系</a:t>
            </a:r>
          </a:p>
          <a:p>
            <a:pPr lvl="1"/>
            <a:r>
              <a:rPr lang="zh-CN" altLang="en-US" sz="2400"/>
              <a:t>数学系</a:t>
            </a:r>
          </a:p>
          <a:p>
            <a:pPr lvl="1"/>
            <a:r>
              <a:rPr lang="zh-CN" altLang="en-US" sz="2400"/>
              <a:t>工业工程和运筹学系</a:t>
            </a:r>
          </a:p>
          <a:p>
            <a:r>
              <a:rPr lang="en-US" altLang="zh-CN" sz="2800"/>
              <a:t>60</a:t>
            </a:r>
            <a:r>
              <a:rPr lang="zh-CN" altLang="en-US" sz="2800"/>
              <a:t>年代提出“分枝界限法”，成功求解含有</a:t>
            </a:r>
            <a:r>
              <a:rPr lang="en-US" altLang="zh-CN" sz="2800"/>
              <a:t>65</a:t>
            </a:r>
            <a:r>
              <a:rPr lang="zh-CN" altLang="en-US" sz="2800"/>
              <a:t>个城市的旅行商问题，创当时的记录</a:t>
            </a:r>
          </a:p>
          <a:p>
            <a:r>
              <a:rPr lang="en-US" altLang="zh-CN" sz="2800"/>
              <a:t>1985</a:t>
            </a:r>
            <a:r>
              <a:rPr lang="zh-CN" altLang="en-US" sz="2800"/>
              <a:t>年获得图灵奖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67">
                                            <p:txEl>
                                              <p:pRg st="1" end="1"/>
                                            </p:txEl>
                                          </p:spTgt>
                                        </p:tgtEl>
                                        <p:attrNameLst>
                                          <p:attrName>style.visibility</p:attrName>
                                        </p:attrNameLst>
                                      </p:cBhvr>
                                      <p:to>
                                        <p:strVal val="visible"/>
                                      </p:to>
                                    </p:set>
                                    <p:anim calcmode="lin" valueType="num">
                                      <p:cBhvr additive="base">
                                        <p:cTn id="13" dur="500" fill="hold"/>
                                        <p:tgtEl>
                                          <p:spTgt spid="624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246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 calcmode="lin" valueType="num">
                                      <p:cBhvr additive="base">
                                        <p:cTn id="17" dur="500" fill="hold"/>
                                        <p:tgtEl>
                                          <p:spTgt spid="6246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246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2467">
                                            <p:txEl>
                                              <p:pRg st="3" end="3"/>
                                            </p:txEl>
                                          </p:spTgt>
                                        </p:tgtEl>
                                        <p:attrNameLst>
                                          <p:attrName>style.visibility</p:attrName>
                                        </p:attrNameLst>
                                      </p:cBhvr>
                                      <p:to>
                                        <p:strVal val="visible"/>
                                      </p:to>
                                    </p:set>
                                    <p:anim calcmode="lin" valueType="num">
                                      <p:cBhvr additive="base">
                                        <p:cTn id="21" dur="500" fill="hold"/>
                                        <p:tgtEl>
                                          <p:spTgt spid="6246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246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62467">
                                            <p:txEl>
                                              <p:pRg st="4" end="4"/>
                                            </p:txEl>
                                          </p:spTgt>
                                        </p:tgtEl>
                                        <p:attrNameLst>
                                          <p:attrName>style.visibility</p:attrName>
                                        </p:attrNameLst>
                                      </p:cBhvr>
                                      <p:to>
                                        <p:strVal val="visible"/>
                                      </p:to>
                                    </p:set>
                                    <p:anim calcmode="lin" valueType="num">
                                      <p:cBhvr additive="base">
                                        <p:cTn id="25" dur="500" fill="hold"/>
                                        <p:tgtEl>
                                          <p:spTgt spid="6246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24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2467">
                                            <p:txEl>
                                              <p:pRg st="5" end="5"/>
                                            </p:txEl>
                                          </p:spTgt>
                                        </p:tgtEl>
                                        <p:attrNameLst>
                                          <p:attrName>style.visibility</p:attrName>
                                        </p:attrNameLst>
                                      </p:cBhvr>
                                      <p:to>
                                        <p:strVal val="visible"/>
                                      </p:to>
                                    </p:set>
                                    <p:anim calcmode="lin" valueType="num">
                                      <p:cBhvr additive="base">
                                        <p:cTn id="31" dur="500" fill="hold"/>
                                        <p:tgtEl>
                                          <p:spTgt spid="6246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24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2467">
                                            <p:txEl>
                                              <p:pRg st="6" end="6"/>
                                            </p:txEl>
                                          </p:spTgt>
                                        </p:tgtEl>
                                        <p:attrNameLst>
                                          <p:attrName>style.visibility</p:attrName>
                                        </p:attrNameLst>
                                      </p:cBhvr>
                                      <p:to>
                                        <p:strVal val="visible"/>
                                      </p:to>
                                    </p:set>
                                    <p:anim calcmode="lin" valueType="num">
                                      <p:cBhvr additive="base">
                                        <p:cTn id="37" dur="500" fill="hold"/>
                                        <p:tgtEl>
                                          <p:spTgt spid="6246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24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8529E90A-7993-4393-B422-6FCCAEB498A5}" type="slidenum">
              <a:rPr lang="en-US" altLang="zh-CN"/>
              <a:pPr/>
              <a:t>59</a:t>
            </a:fld>
            <a:endParaRPr lang="en-US" altLang="zh-CN"/>
          </a:p>
        </p:txBody>
      </p:sp>
      <p:sp>
        <p:nvSpPr>
          <p:cNvPr id="63490" name="Rectangle 2"/>
          <p:cNvSpPr>
            <a:spLocks noGrp="1" noChangeArrowheads="1"/>
          </p:cNvSpPr>
          <p:nvPr>
            <p:ph type="title"/>
          </p:nvPr>
        </p:nvSpPr>
        <p:spPr>
          <a:xfrm>
            <a:off x="533400" y="609600"/>
            <a:ext cx="7924800" cy="1676400"/>
          </a:xfrm>
        </p:spPr>
        <p:txBody>
          <a:bodyPr/>
          <a:lstStyle/>
          <a:p>
            <a:r>
              <a:rPr lang="zh-CN" altLang="en-US"/>
              <a:t>爱德华</a:t>
            </a:r>
            <a:r>
              <a:rPr lang="en-US" altLang="zh-CN">
                <a:cs typeface="Times New Roman" pitchFamily="18" charset="0"/>
              </a:rPr>
              <a:t>•</a:t>
            </a:r>
            <a:r>
              <a:rPr lang="zh-CN" altLang="en-US"/>
              <a:t>费根鲍姆</a:t>
            </a:r>
            <a:br>
              <a:rPr lang="zh-CN" altLang="en-US"/>
            </a:br>
            <a:r>
              <a:rPr lang="zh-CN" altLang="en-US"/>
              <a:t>（</a:t>
            </a:r>
            <a:r>
              <a:rPr lang="en-US" altLang="zh-CN"/>
              <a:t>Edward A. Feigenbaum</a:t>
            </a:r>
            <a:r>
              <a:rPr lang="zh-CN" altLang="en-US"/>
              <a:t>）</a:t>
            </a:r>
          </a:p>
        </p:txBody>
      </p:sp>
      <p:sp>
        <p:nvSpPr>
          <p:cNvPr id="63491" name="Rectangle 3"/>
          <p:cNvSpPr>
            <a:spLocks noGrp="1" noChangeArrowheads="1"/>
          </p:cNvSpPr>
          <p:nvPr>
            <p:ph type="body" idx="1"/>
          </p:nvPr>
        </p:nvSpPr>
        <p:spPr>
          <a:xfrm>
            <a:off x="304800" y="3276600"/>
            <a:ext cx="3810000" cy="2209800"/>
          </a:xfrm>
        </p:spPr>
        <p:txBody>
          <a:bodyPr/>
          <a:lstStyle/>
          <a:p>
            <a:pPr>
              <a:buFontTx/>
              <a:buNone/>
            </a:pPr>
            <a:r>
              <a:rPr lang="en-US" altLang="zh-CN"/>
              <a:t>	</a:t>
            </a:r>
            <a:r>
              <a:rPr lang="zh-CN" altLang="en-US"/>
              <a:t>知识工程的提出者</a:t>
            </a:r>
          </a:p>
          <a:p>
            <a:pPr>
              <a:buFontTx/>
              <a:buNone/>
            </a:pPr>
            <a:r>
              <a:rPr lang="zh-CN" altLang="en-US"/>
              <a:t>	大型人工智能系统的开拓者</a:t>
            </a:r>
          </a:p>
        </p:txBody>
      </p:sp>
      <p:sp>
        <p:nvSpPr>
          <p:cNvPr id="63494" name="Rectangle 6">
            <a:hlinkClick r:id="rId2"/>
          </p:cNvPr>
          <p:cNvSpPr>
            <a:spLocks noChangeArrowheads="1"/>
          </p:cNvSpPr>
          <p:nvPr/>
        </p:nvSpPr>
        <p:spPr bwMode="auto">
          <a:xfrm>
            <a:off x="4148138" y="2952750"/>
            <a:ext cx="9144000" cy="0"/>
          </a:xfrm>
          <a:prstGeom prst="rect">
            <a:avLst/>
          </a:prstGeom>
          <a:noFill/>
          <a:ln w="9525">
            <a:noFill/>
            <a:miter lim="800000"/>
            <a:headEnd/>
            <a:tailEnd/>
          </a:ln>
          <a:effectLst/>
        </p:spPr>
        <p:txBody>
          <a:bodyPr>
            <a:spAutoFit/>
          </a:bodyPr>
          <a:lstStyle/>
          <a:p>
            <a:endParaRPr lang="zh-CN" altLang="en-US"/>
          </a:p>
        </p:txBody>
      </p:sp>
      <p:sp>
        <p:nvSpPr>
          <p:cNvPr id="63497" name="Rectangle 9"/>
          <p:cNvSpPr>
            <a:spLocks noChangeArrowheads="1"/>
          </p:cNvSpPr>
          <p:nvPr/>
        </p:nvSpPr>
        <p:spPr bwMode="auto">
          <a:xfrm>
            <a:off x="4148138" y="2952750"/>
            <a:ext cx="9144000" cy="0"/>
          </a:xfrm>
          <a:prstGeom prst="rect">
            <a:avLst/>
          </a:prstGeom>
          <a:noFill/>
          <a:ln w="9525">
            <a:noFill/>
            <a:miter lim="800000"/>
            <a:headEnd/>
            <a:tailEnd/>
          </a:ln>
          <a:effectLst/>
        </p:spPr>
        <p:txBody>
          <a:bodyPr>
            <a:spAutoFit/>
          </a:bodyPr>
          <a:lstStyle/>
          <a:p>
            <a:endParaRPr lang="zh-CN" altLang="en-US"/>
          </a:p>
        </p:txBody>
      </p:sp>
      <p:sp>
        <p:nvSpPr>
          <p:cNvPr id="63499" name="Rectangle 11"/>
          <p:cNvSpPr>
            <a:spLocks noChangeArrowheads="1"/>
          </p:cNvSpPr>
          <p:nvPr/>
        </p:nvSpPr>
        <p:spPr bwMode="auto">
          <a:xfrm>
            <a:off x="4148138" y="2952750"/>
            <a:ext cx="9144000" cy="0"/>
          </a:xfrm>
          <a:prstGeom prst="rect">
            <a:avLst/>
          </a:prstGeom>
          <a:noFill/>
          <a:ln w="9525">
            <a:noFill/>
            <a:miter lim="800000"/>
            <a:headEnd/>
            <a:tailEnd/>
          </a:ln>
          <a:effectLst/>
        </p:spPr>
        <p:txBody>
          <a:bodyPr>
            <a:spAutoFit/>
          </a:bodyPr>
          <a:lstStyle/>
          <a:p>
            <a:endParaRPr lang="zh-CN" altLang="en-US"/>
          </a:p>
        </p:txBody>
      </p:sp>
      <p:pic>
        <p:nvPicPr>
          <p:cNvPr id="63500" name="Picture 12" descr="费根鲍姆"/>
          <p:cNvPicPr>
            <a:picLocks noChangeAspect="1" noChangeArrowheads="1"/>
          </p:cNvPicPr>
          <p:nvPr/>
        </p:nvPicPr>
        <p:blipFill>
          <a:blip r:embed="rId3" cstate="print"/>
          <a:srcRect/>
          <a:stretch>
            <a:fillRect/>
          </a:stretch>
        </p:blipFill>
        <p:spPr bwMode="auto">
          <a:xfrm>
            <a:off x="4343400" y="2743200"/>
            <a:ext cx="4229100" cy="31432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6815199-FFBF-44C6-875A-52754A9EAE74}" type="slidenum">
              <a:rPr lang="en-US" altLang="zh-CN"/>
              <a:pPr/>
              <a:t>6</a:t>
            </a:fld>
            <a:endParaRPr lang="en-US" altLang="zh-CN"/>
          </a:p>
        </p:txBody>
      </p:sp>
      <p:sp>
        <p:nvSpPr>
          <p:cNvPr id="72706" name="Rectangle 2"/>
          <p:cNvSpPr>
            <a:spLocks noGrp="1" noChangeArrowheads="1"/>
          </p:cNvSpPr>
          <p:nvPr>
            <p:ph type="title"/>
          </p:nvPr>
        </p:nvSpPr>
        <p:spPr>
          <a:xfrm>
            <a:off x="685800" y="533400"/>
            <a:ext cx="7772400" cy="914400"/>
          </a:xfrm>
        </p:spPr>
        <p:txBody>
          <a:bodyPr/>
          <a:lstStyle/>
          <a:p>
            <a:r>
              <a:rPr lang="zh-CN" altLang="en-US"/>
              <a:t>希尔勒的中文屋子</a:t>
            </a:r>
            <a:endParaRPr lang="zh-CN" altLang="en-US" sz="2800"/>
          </a:p>
        </p:txBody>
      </p:sp>
      <p:sp>
        <p:nvSpPr>
          <p:cNvPr id="72707" name="Rectangle 3"/>
          <p:cNvSpPr>
            <a:spLocks noGrp="1" noChangeArrowheads="1"/>
          </p:cNvSpPr>
          <p:nvPr>
            <p:ph type="body" idx="1"/>
          </p:nvPr>
        </p:nvSpPr>
        <p:spPr>
          <a:xfrm>
            <a:off x="685800" y="1981200"/>
            <a:ext cx="4876800" cy="4191000"/>
          </a:xfrm>
        </p:spPr>
        <p:txBody>
          <a:bodyPr/>
          <a:lstStyle/>
          <a:p>
            <a:pPr>
              <a:lnSpc>
                <a:spcPct val="90000"/>
              </a:lnSpc>
            </a:pPr>
            <a:r>
              <a:rPr lang="zh-CN" altLang="en-US"/>
              <a:t>罗杰</a:t>
            </a:r>
            <a:r>
              <a:rPr lang="en-US" altLang="zh-CN">
                <a:cs typeface="Times New Roman" pitchFamily="18" charset="0"/>
              </a:rPr>
              <a:t>•</a:t>
            </a:r>
            <a:r>
              <a:rPr lang="zh-CN" altLang="en-US"/>
              <a:t>施安克的故事理解程序（</a:t>
            </a:r>
            <a:r>
              <a:rPr lang="zh-CN" altLang="en-US">
                <a:hlinkClick r:id="rId3" action="ppaction://hlinksldjump"/>
              </a:rPr>
              <a:t>举例</a:t>
            </a:r>
            <a:r>
              <a:rPr lang="zh-CN" altLang="en-US"/>
              <a:t>）</a:t>
            </a:r>
          </a:p>
          <a:p>
            <a:pPr>
              <a:lnSpc>
                <a:spcPct val="90000"/>
              </a:lnSpc>
            </a:pPr>
            <a:r>
              <a:rPr lang="zh-CN" altLang="en-US"/>
              <a:t>机器是否真的理解了呢？</a:t>
            </a:r>
          </a:p>
          <a:p>
            <a:pPr>
              <a:lnSpc>
                <a:spcPct val="90000"/>
              </a:lnSpc>
            </a:pPr>
            <a:r>
              <a:rPr lang="zh-CN" altLang="en-US"/>
              <a:t>希尔勒的中文屋子</a:t>
            </a:r>
          </a:p>
          <a:p>
            <a:pPr>
              <a:lnSpc>
                <a:spcPct val="90000"/>
              </a:lnSpc>
            </a:pPr>
            <a:r>
              <a:rPr lang="zh-CN" altLang="en-US"/>
              <a:t>问题：通过了图灵测试就具有了智能吗？</a:t>
            </a:r>
          </a:p>
          <a:p>
            <a:pPr>
              <a:lnSpc>
                <a:spcPct val="90000"/>
              </a:lnSpc>
            </a:pPr>
            <a:r>
              <a:rPr lang="zh-CN" altLang="en-US"/>
              <a:t>思考题：如何理解希尔勒的中文屋子？</a:t>
            </a:r>
          </a:p>
        </p:txBody>
      </p:sp>
      <p:pic>
        <p:nvPicPr>
          <p:cNvPr id="72708" name="Picture 4" descr="PE01460_"/>
          <p:cNvPicPr>
            <a:picLocks noChangeAspect="1" noChangeArrowheads="1"/>
          </p:cNvPicPr>
          <p:nvPr/>
        </p:nvPicPr>
        <p:blipFill>
          <a:blip r:embed="rId4" cstate="print"/>
          <a:srcRect/>
          <a:stretch>
            <a:fillRect/>
          </a:stretch>
        </p:blipFill>
        <p:spPr bwMode="auto">
          <a:xfrm>
            <a:off x="6477000" y="3429000"/>
            <a:ext cx="2206625" cy="2743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7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2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027F53A-C8A0-41E3-9578-3A225A6CF58E}" type="slidenum">
              <a:rPr lang="en-US" altLang="zh-CN"/>
              <a:pPr/>
              <a:t>60</a:t>
            </a:fld>
            <a:endParaRPr lang="en-US" altLang="zh-CN"/>
          </a:p>
        </p:txBody>
      </p:sp>
      <p:sp>
        <p:nvSpPr>
          <p:cNvPr id="64514" name="Rectangle 2"/>
          <p:cNvSpPr>
            <a:spLocks noGrp="1" noChangeArrowheads="1"/>
          </p:cNvSpPr>
          <p:nvPr>
            <p:ph type="title"/>
          </p:nvPr>
        </p:nvSpPr>
        <p:spPr>
          <a:xfrm>
            <a:off x="684213" y="692150"/>
            <a:ext cx="7772400" cy="1143000"/>
          </a:xfrm>
        </p:spPr>
        <p:txBody>
          <a:bodyPr/>
          <a:lstStyle/>
          <a:p>
            <a:r>
              <a:rPr lang="zh-CN" altLang="en-US"/>
              <a:t>爱德华</a:t>
            </a:r>
            <a:r>
              <a:rPr lang="en-US" altLang="zh-CN">
                <a:cs typeface="Times New Roman" pitchFamily="18" charset="0"/>
              </a:rPr>
              <a:t>•</a:t>
            </a:r>
            <a:r>
              <a:rPr lang="zh-CN" altLang="en-US"/>
              <a:t>费根鲍姆</a:t>
            </a:r>
            <a:br>
              <a:rPr lang="zh-CN" altLang="en-US"/>
            </a:br>
            <a:r>
              <a:rPr lang="zh-CN" altLang="en-US"/>
              <a:t>（</a:t>
            </a:r>
            <a:r>
              <a:rPr lang="en-US" altLang="zh-CN"/>
              <a:t>Edward A. Feigenbaum</a:t>
            </a:r>
            <a:r>
              <a:rPr lang="zh-CN" altLang="en-US"/>
              <a:t>）</a:t>
            </a:r>
          </a:p>
        </p:txBody>
      </p:sp>
      <p:sp>
        <p:nvSpPr>
          <p:cNvPr id="64515" name="Rectangle 3"/>
          <p:cNvSpPr>
            <a:spLocks noGrp="1" noChangeArrowheads="1"/>
          </p:cNvSpPr>
          <p:nvPr>
            <p:ph type="body" idx="1"/>
          </p:nvPr>
        </p:nvSpPr>
        <p:spPr>
          <a:xfrm>
            <a:off x="611188" y="2420938"/>
            <a:ext cx="7772400" cy="3886200"/>
          </a:xfrm>
        </p:spPr>
        <p:txBody>
          <a:bodyPr/>
          <a:lstStyle/>
          <a:p>
            <a:pPr>
              <a:lnSpc>
                <a:spcPct val="90000"/>
              </a:lnSpc>
            </a:pPr>
            <a:r>
              <a:rPr lang="en-US" altLang="zh-CN"/>
              <a:t>1936</a:t>
            </a:r>
            <a:r>
              <a:rPr lang="zh-CN" altLang="en-US"/>
              <a:t>年出生于美国的新泽西州</a:t>
            </a:r>
          </a:p>
          <a:p>
            <a:pPr>
              <a:lnSpc>
                <a:spcPct val="90000"/>
              </a:lnSpc>
            </a:pPr>
            <a:r>
              <a:rPr lang="zh-CN" altLang="en-US"/>
              <a:t>通过实验和研究，证明了实现智能行为的主要手段是知识</a:t>
            </a:r>
          </a:p>
          <a:p>
            <a:pPr>
              <a:lnSpc>
                <a:spcPct val="90000"/>
              </a:lnSpc>
            </a:pPr>
            <a:r>
              <a:rPr lang="en-US" altLang="zh-CN"/>
              <a:t>1977</a:t>
            </a:r>
            <a:r>
              <a:rPr lang="zh-CN" altLang="en-US"/>
              <a:t>年提出知识工程，使人工智能从理论转向应用</a:t>
            </a:r>
          </a:p>
          <a:p>
            <a:pPr>
              <a:lnSpc>
                <a:spcPct val="90000"/>
              </a:lnSpc>
            </a:pPr>
            <a:r>
              <a:rPr lang="zh-CN" altLang="en-US"/>
              <a:t>名言：知识蕴藏着力量</a:t>
            </a:r>
          </a:p>
          <a:p>
            <a:pPr>
              <a:lnSpc>
                <a:spcPct val="90000"/>
              </a:lnSpc>
            </a:pPr>
            <a:r>
              <a:rPr lang="en-US" altLang="zh-CN"/>
              <a:t>1994</a:t>
            </a:r>
            <a:r>
              <a:rPr lang="zh-CN" altLang="en-US"/>
              <a:t>年和劳伊</a:t>
            </a:r>
            <a:r>
              <a:rPr lang="en-US" altLang="zh-CN">
                <a:cs typeface="Times New Roman" pitchFamily="18" charset="0"/>
              </a:rPr>
              <a:t>•</a:t>
            </a:r>
            <a:r>
              <a:rPr lang="zh-CN" altLang="en-US"/>
              <a:t>雷迪共同获得图灵奖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500" fill="hold"/>
                                        <p:tgtEl>
                                          <p:spTgt spid="64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 calcmode="lin" valueType="num">
                                      <p:cBhvr additive="base">
                                        <p:cTn id="19" dur="500" fill="hold"/>
                                        <p:tgtEl>
                                          <p:spTgt spid="645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15">
                                            <p:txEl>
                                              <p:pRg st="3" end="3"/>
                                            </p:txEl>
                                          </p:spTgt>
                                        </p:tgtEl>
                                        <p:attrNameLst>
                                          <p:attrName>style.visibility</p:attrName>
                                        </p:attrNameLst>
                                      </p:cBhvr>
                                      <p:to>
                                        <p:strVal val="visible"/>
                                      </p:to>
                                    </p:set>
                                    <p:anim calcmode="lin" valueType="num">
                                      <p:cBhvr additive="base">
                                        <p:cTn id="25" dur="500" fill="hold"/>
                                        <p:tgtEl>
                                          <p:spTgt spid="645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5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515">
                                            <p:txEl>
                                              <p:pRg st="4" end="4"/>
                                            </p:txEl>
                                          </p:spTgt>
                                        </p:tgtEl>
                                        <p:attrNameLst>
                                          <p:attrName>style.visibility</p:attrName>
                                        </p:attrNameLst>
                                      </p:cBhvr>
                                      <p:to>
                                        <p:strVal val="visible"/>
                                      </p:to>
                                    </p:set>
                                    <p:anim calcmode="lin" valueType="num">
                                      <p:cBhvr additive="base">
                                        <p:cTn id="31" dur="500" fill="hold"/>
                                        <p:tgtEl>
                                          <p:spTgt spid="645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45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32B5032-5467-46A2-BE3F-D5E2D490C8B7}" type="slidenum">
              <a:rPr lang="en-US" altLang="zh-CN"/>
              <a:pPr/>
              <a:t>61</a:t>
            </a:fld>
            <a:endParaRPr lang="en-US" altLang="zh-CN"/>
          </a:p>
        </p:txBody>
      </p:sp>
      <p:sp>
        <p:nvSpPr>
          <p:cNvPr id="65538" name="Rectangle 2"/>
          <p:cNvSpPr>
            <a:spLocks noGrp="1" noChangeArrowheads="1"/>
          </p:cNvSpPr>
          <p:nvPr>
            <p:ph type="title"/>
          </p:nvPr>
        </p:nvSpPr>
        <p:spPr>
          <a:xfrm>
            <a:off x="609600" y="228600"/>
            <a:ext cx="7772400" cy="76200"/>
          </a:xfrm>
        </p:spPr>
        <p:txBody>
          <a:bodyPr/>
          <a:lstStyle/>
          <a:p>
            <a:endParaRPr lang="zh-CN" altLang="zh-CN"/>
          </a:p>
        </p:txBody>
      </p:sp>
      <p:sp>
        <p:nvSpPr>
          <p:cNvPr id="65539" name="Rectangle 3"/>
          <p:cNvSpPr>
            <a:spLocks noGrp="1" noChangeArrowheads="1"/>
          </p:cNvSpPr>
          <p:nvPr>
            <p:ph type="body" idx="1"/>
          </p:nvPr>
        </p:nvSpPr>
        <p:spPr>
          <a:xfrm>
            <a:off x="685800" y="914400"/>
            <a:ext cx="7772400" cy="5181600"/>
          </a:xfrm>
        </p:spPr>
        <p:txBody>
          <a:bodyPr/>
          <a:lstStyle/>
          <a:p>
            <a:r>
              <a:rPr lang="en-US" altLang="zh-CN"/>
              <a:t>1963</a:t>
            </a:r>
            <a:r>
              <a:rPr lang="zh-CN" altLang="en-US"/>
              <a:t>年主编了</a:t>
            </a:r>
            <a:r>
              <a:rPr lang="en-US" altLang="zh-CN"/>
              <a:t>《</a:t>
            </a:r>
            <a:r>
              <a:rPr lang="zh-CN" altLang="en-US"/>
              <a:t>计算机与思想</a:t>
            </a:r>
            <a:r>
              <a:rPr lang="en-US" altLang="zh-CN"/>
              <a:t>》</a:t>
            </a:r>
            <a:r>
              <a:rPr lang="zh-CN" altLang="en-US"/>
              <a:t>一书，被认为是世界上第一本有关人工智能的经典性专著</a:t>
            </a:r>
          </a:p>
          <a:p>
            <a:r>
              <a:rPr lang="en-US" altLang="zh-CN"/>
              <a:t>1965</a:t>
            </a:r>
            <a:r>
              <a:rPr lang="zh-CN" altLang="en-US"/>
              <a:t>年开发出世界上第一个专家系统</a:t>
            </a:r>
          </a:p>
          <a:p>
            <a:r>
              <a:rPr lang="zh-CN" altLang="en-US"/>
              <a:t>开发出著名的专家系统</a:t>
            </a:r>
            <a:r>
              <a:rPr lang="en-US" altLang="zh-CN"/>
              <a:t>MYCIN</a:t>
            </a:r>
          </a:p>
          <a:p>
            <a:r>
              <a:rPr lang="en-US" altLang="zh-CN"/>
              <a:t>80</a:t>
            </a:r>
            <a:r>
              <a:rPr lang="zh-CN" altLang="en-US"/>
              <a:t>年代合著了四卷本的</a:t>
            </a:r>
            <a:r>
              <a:rPr lang="en-US" altLang="zh-CN"/>
              <a:t>《</a:t>
            </a:r>
            <a:r>
              <a:rPr lang="zh-CN" altLang="en-US"/>
              <a:t>人工智能手册</a:t>
            </a:r>
            <a:r>
              <a:rPr lang="en-US" altLang="zh-CN"/>
              <a:t>》</a:t>
            </a:r>
          </a:p>
          <a:p>
            <a:r>
              <a:rPr lang="zh-CN" altLang="en-US"/>
              <a:t>开设</a:t>
            </a:r>
            <a:r>
              <a:rPr lang="en-US" altLang="zh-CN"/>
              <a:t>Teknowledge</a:t>
            </a:r>
            <a:r>
              <a:rPr lang="zh-CN" altLang="en-US"/>
              <a:t>和</a:t>
            </a:r>
            <a:r>
              <a:rPr lang="en-US" altLang="zh-CN"/>
              <a:t>IntelliGenetics</a:t>
            </a:r>
            <a:r>
              <a:rPr lang="zh-CN" altLang="en-US"/>
              <a:t>两个公司，是世界上第一家以开发和将专家系统商品化的公司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 calcmode="lin" valueType="num">
                                      <p:cBhvr additive="base">
                                        <p:cTn id="13"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39">
                                            <p:txEl>
                                              <p:pRg st="2" end="2"/>
                                            </p:txEl>
                                          </p:spTgt>
                                        </p:tgtEl>
                                        <p:attrNameLst>
                                          <p:attrName>style.visibility</p:attrName>
                                        </p:attrNameLst>
                                      </p:cBhvr>
                                      <p:to>
                                        <p:strVal val="visible"/>
                                      </p:to>
                                    </p:set>
                                    <p:anim calcmode="lin" valueType="num">
                                      <p:cBhvr additive="base">
                                        <p:cTn id="19" dur="500" fill="hold"/>
                                        <p:tgtEl>
                                          <p:spTgt spid="65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39">
                                            <p:txEl>
                                              <p:pRg st="3" end="3"/>
                                            </p:txEl>
                                          </p:spTgt>
                                        </p:tgtEl>
                                        <p:attrNameLst>
                                          <p:attrName>style.visibility</p:attrName>
                                        </p:attrNameLst>
                                      </p:cBhvr>
                                      <p:to>
                                        <p:strVal val="visible"/>
                                      </p:to>
                                    </p:set>
                                    <p:anim calcmode="lin" valueType="num">
                                      <p:cBhvr additive="base">
                                        <p:cTn id="25" dur="500" fill="hold"/>
                                        <p:tgtEl>
                                          <p:spTgt spid="655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5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5539">
                                            <p:txEl>
                                              <p:pRg st="4" end="4"/>
                                            </p:txEl>
                                          </p:spTgt>
                                        </p:tgtEl>
                                        <p:attrNameLst>
                                          <p:attrName>style.visibility</p:attrName>
                                        </p:attrNameLst>
                                      </p:cBhvr>
                                      <p:to>
                                        <p:strVal val="visible"/>
                                      </p:to>
                                    </p:set>
                                    <p:anim calcmode="lin" valueType="num">
                                      <p:cBhvr additive="base">
                                        <p:cTn id="31" dur="500" fill="hold"/>
                                        <p:tgtEl>
                                          <p:spTgt spid="655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55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A0A543F-17F7-4C28-B43E-79087C6D7717}" type="slidenum">
              <a:rPr lang="en-US" altLang="zh-CN"/>
              <a:pPr/>
              <a:t>62</a:t>
            </a:fld>
            <a:endParaRPr lang="en-US" altLang="zh-CN"/>
          </a:p>
        </p:txBody>
      </p:sp>
      <p:sp>
        <p:nvSpPr>
          <p:cNvPr id="66562" name="Rectangle 2"/>
          <p:cNvSpPr>
            <a:spLocks noGrp="1" noChangeArrowheads="1"/>
          </p:cNvSpPr>
          <p:nvPr>
            <p:ph type="title"/>
          </p:nvPr>
        </p:nvSpPr>
        <p:spPr>
          <a:xfrm>
            <a:off x="3962400" y="1219200"/>
            <a:ext cx="4572000" cy="1143000"/>
          </a:xfrm>
        </p:spPr>
        <p:txBody>
          <a:bodyPr/>
          <a:lstStyle/>
          <a:p>
            <a:r>
              <a:rPr lang="zh-CN" altLang="en-US"/>
              <a:t>劳伊</a:t>
            </a:r>
            <a:r>
              <a:rPr lang="en-US" altLang="zh-CN">
                <a:cs typeface="Times New Roman" pitchFamily="18" charset="0"/>
              </a:rPr>
              <a:t>•</a:t>
            </a:r>
            <a:r>
              <a:rPr lang="zh-CN" altLang="en-US"/>
              <a:t>雷迪</a:t>
            </a:r>
            <a:br>
              <a:rPr lang="zh-CN" altLang="en-US"/>
            </a:br>
            <a:r>
              <a:rPr lang="zh-CN" altLang="en-US"/>
              <a:t>（</a:t>
            </a:r>
            <a:r>
              <a:rPr lang="en-US" altLang="zh-CN"/>
              <a:t>Raj Reddy</a:t>
            </a:r>
            <a:r>
              <a:rPr lang="zh-CN" altLang="en-US"/>
              <a:t>）</a:t>
            </a:r>
          </a:p>
        </p:txBody>
      </p:sp>
      <p:sp>
        <p:nvSpPr>
          <p:cNvPr id="66563" name="Rectangle 3"/>
          <p:cNvSpPr>
            <a:spLocks noGrp="1" noChangeArrowheads="1"/>
          </p:cNvSpPr>
          <p:nvPr>
            <p:ph type="body" idx="1"/>
          </p:nvPr>
        </p:nvSpPr>
        <p:spPr>
          <a:xfrm>
            <a:off x="4572000" y="3048000"/>
            <a:ext cx="3886200" cy="2133600"/>
          </a:xfrm>
        </p:spPr>
        <p:txBody>
          <a:bodyPr/>
          <a:lstStyle/>
          <a:p>
            <a:pPr>
              <a:buFontTx/>
              <a:buNone/>
            </a:pPr>
            <a:r>
              <a:rPr lang="en-US" altLang="zh-CN"/>
              <a:t>	</a:t>
            </a:r>
            <a:r>
              <a:rPr lang="zh-CN" altLang="en-US"/>
              <a:t>大型人工智能系统的开拓者</a:t>
            </a:r>
          </a:p>
        </p:txBody>
      </p:sp>
      <p:pic>
        <p:nvPicPr>
          <p:cNvPr id="66566" name="Picture 6"/>
          <p:cNvPicPr>
            <a:picLocks noChangeAspect="1" noChangeArrowheads="1"/>
          </p:cNvPicPr>
          <p:nvPr/>
        </p:nvPicPr>
        <p:blipFill>
          <a:blip r:embed="rId2" cstate="print"/>
          <a:srcRect/>
          <a:stretch>
            <a:fillRect/>
          </a:stretch>
        </p:blipFill>
        <p:spPr bwMode="auto">
          <a:xfrm>
            <a:off x="685800" y="1371600"/>
            <a:ext cx="3059113" cy="35052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65786CD-5EF4-4015-BA87-C9B2232A02B1}" type="slidenum">
              <a:rPr lang="en-US" altLang="zh-CN"/>
              <a:pPr/>
              <a:t>63</a:t>
            </a:fld>
            <a:endParaRPr lang="en-US" altLang="zh-CN"/>
          </a:p>
        </p:txBody>
      </p:sp>
      <p:sp>
        <p:nvSpPr>
          <p:cNvPr id="67586" name="Rectangle 2"/>
          <p:cNvSpPr>
            <a:spLocks noGrp="1" noChangeArrowheads="1"/>
          </p:cNvSpPr>
          <p:nvPr>
            <p:ph type="title"/>
          </p:nvPr>
        </p:nvSpPr>
        <p:spPr>
          <a:xfrm>
            <a:off x="685800" y="609600"/>
            <a:ext cx="7772400" cy="762000"/>
          </a:xfrm>
        </p:spPr>
        <p:txBody>
          <a:bodyPr/>
          <a:lstStyle/>
          <a:p>
            <a:r>
              <a:rPr lang="zh-CN" altLang="en-US"/>
              <a:t>劳伊</a:t>
            </a:r>
            <a:r>
              <a:rPr lang="en-US" altLang="zh-CN">
                <a:cs typeface="Times New Roman" pitchFamily="18" charset="0"/>
              </a:rPr>
              <a:t>•</a:t>
            </a:r>
            <a:r>
              <a:rPr lang="zh-CN" altLang="en-US"/>
              <a:t>雷迪（</a:t>
            </a:r>
            <a:r>
              <a:rPr lang="en-US" altLang="zh-CN"/>
              <a:t>Raj Reddy</a:t>
            </a:r>
            <a:r>
              <a:rPr lang="zh-CN" altLang="en-US"/>
              <a:t>）</a:t>
            </a:r>
          </a:p>
        </p:txBody>
      </p:sp>
      <p:sp>
        <p:nvSpPr>
          <p:cNvPr id="67587" name="Rectangle 3"/>
          <p:cNvSpPr>
            <a:spLocks noGrp="1" noChangeArrowheads="1"/>
          </p:cNvSpPr>
          <p:nvPr>
            <p:ph type="body" idx="1"/>
          </p:nvPr>
        </p:nvSpPr>
        <p:spPr>
          <a:xfrm>
            <a:off x="685800" y="1524000"/>
            <a:ext cx="7772400" cy="4572000"/>
          </a:xfrm>
        </p:spPr>
        <p:txBody>
          <a:bodyPr/>
          <a:lstStyle/>
          <a:p>
            <a:r>
              <a:rPr lang="en-US" altLang="zh-CN"/>
              <a:t>37</a:t>
            </a:r>
            <a:r>
              <a:rPr lang="zh-CN" altLang="en-US"/>
              <a:t>年出生于印度，</a:t>
            </a:r>
            <a:r>
              <a:rPr lang="en-US" altLang="zh-CN"/>
              <a:t>66</a:t>
            </a:r>
            <a:r>
              <a:rPr lang="zh-CN" altLang="en-US"/>
              <a:t>年在美国获得博士</a:t>
            </a:r>
          </a:p>
          <a:p>
            <a:r>
              <a:rPr lang="en-US" altLang="zh-CN"/>
              <a:t>1994</a:t>
            </a:r>
            <a:r>
              <a:rPr lang="zh-CN" altLang="en-US"/>
              <a:t>年与费根鲍姆共同获得图灵奖</a:t>
            </a:r>
          </a:p>
          <a:p>
            <a:r>
              <a:rPr lang="zh-CN" altLang="en-US"/>
              <a:t>主持过一系列大型</a:t>
            </a:r>
            <a:r>
              <a:rPr lang="en-US" altLang="zh-CN"/>
              <a:t>AI</a:t>
            </a:r>
            <a:r>
              <a:rPr lang="zh-CN" altLang="en-US"/>
              <a:t>系统的开发</a:t>
            </a:r>
          </a:p>
          <a:p>
            <a:pPr lvl="1"/>
            <a:r>
              <a:rPr lang="en-US" altLang="zh-CN"/>
              <a:t>Navlab </a:t>
            </a:r>
            <a:r>
              <a:rPr lang="zh-CN" altLang="en-US"/>
              <a:t>能在道路行驶的自动车辆项目</a:t>
            </a:r>
          </a:p>
          <a:p>
            <a:pPr lvl="1"/>
            <a:r>
              <a:rPr lang="en-US" altLang="zh-CN"/>
              <a:t>LISTEN </a:t>
            </a:r>
            <a:r>
              <a:rPr lang="zh-CN" altLang="en-US"/>
              <a:t>用于扫盲的语音识别系统</a:t>
            </a:r>
          </a:p>
          <a:p>
            <a:pPr lvl="1"/>
            <a:r>
              <a:rPr lang="zh-CN" altLang="en-US"/>
              <a:t>以诗人但丁命名的火山探测机器人项目</a:t>
            </a:r>
          </a:p>
          <a:p>
            <a:pPr lvl="1"/>
            <a:r>
              <a:rPr lang="zh-CN" altLang="en-US"/>
              <a:t>自动机工厂项目，提出“白领机器人学”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7">
                                            <p:txEl>
                                              <p:pRg st="1" end="1"/>
                                            </p:txEl>
                                          </p:spTgt>
                                        </p:tgtEl>
                                        <p:attrNameLst>
                                          <p:attrName>style.visibility</p:attrName>
                                        </p:attrNameLst>
                                      </p:cBhvr>
                                      <p:to>
                                        <p:strVal val="visible"/>
                                      </p:to>
                                    </p:set>
                                    <p:anim calcmode="lin" valueType="num">
                                      <p:cBhvr additive="base">
                                        <p:cTn id="13" dur="500" fill="hold"/>
                                        <p:tgtEl>
                                          <p:spTgt spid="675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anim calcmode="lin" valueType="num">
                                      <p:cBhvr additive="base">
                                        <p:cTn id="19" dur="500" fill="hold"/>
                                        <p:tgtEl>
                                          <p:spTgt spid="675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58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7587">
                                            <p:txEl>
                                              <p:pRg st="3" end="3"/>
                                            </p:txEl>
                                          </p:spTgt>
                                        </p:tgtEl>
                                        <p:attrNameLst>
                                          <p:attrName>style.visibility</p:attrName>
                                        </p:attrNameLst>
                                      </p:cBhvr>
                                      <p:to>
                                        <p:strVal val="visible"/>
                                      </p:to>
                                    </p:set>
                                    <p:anim calcmode="lin" valueType="num">
                                      <p:cBhvr additive="base">
                                        <p:cTn id="23" dur="500" fill="hold"/>
                                        <p:tgtEl>
                                          <p:spTgt spid="6758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758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7587">
                                            <p:txEl>
                                              <p:pRg st="4" end="4"/>
                                            </p:txEl>
                                          </p:spTgt>
                                        </p:tgtEl>
                                        <p:attrNameLst>
                                          <p:attrName>style.visibility</p:attrName>
                                        </p:attrNameLst>
                                      </p:cBhvr>
                                      <p:to>
                                        <p:strVal val="visible"/>
                                      </p:to>
                                    </p:set>
                                    <p:anim calcmode="lin" valueType="num">
                                      <p:cBhvr additive="base">
                                        <p:cTn id="27" dur="500" fill="hold"/>
                                        <p:tgtEl>
                                          <p:spTgt spid="6758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758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7587">
                                            <p:txEl>
                                              <p:pRg st="5" end="5"/>
                                            </p:txEl>
                                          </p:spTgt>
                                        </p:tgtEl>
                                        <p:attrNameLst>
                                          <p:attrName>style.visibility</p:attrName>
                                        </p:attrNameLst>
                                      </p:cBhvr>
                                      <p:to>
                                        <p:strVal val="visible"/>
                                      </p:to>
                                    </p:set>
                                    <p:anim calcmode="lin" valueType="num">
                                      <p:cBhvr additive="base">
                                        <p:cTn id="31" dur="500" fill="hold"/>
                                        <p:tgtEl>
                                          <p:spTgt spid="6758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587">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7587">
                                            <p:txEl>
                                              <p:pRg st="6" end="6"/>
                                            </p:txEl>
                                          </p:spTgt>
                                        </p:tgtEl>
                                        <p:attrNameLst>
                                          <p:attrName>style.visibility</p:attrName>
                                        </p:attrNameLst>
                                      </p:cBhvr>
                                      <p:to>
                                        <p:strVal val="visible"/>
                                      </p:to>
                                    </p:set>
                                    <p:anim calcmode="lin" valueType="num">
                                      <p:cBhvr additive="base">
                                        <p:cTn id="35" dur="500" fill="hold"/>
                                        <p:tgtEl>
                                          <p:spTgt spid="67587">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75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6F0821A-79C7-48F9-9838-C8712ECE1C54}" type="slidenum">
              <a:rPr lang="en-US" altLang="zh-CN"/>
              <a:pPr/>
              <a:t>7</a:t>
            </a:fld>
            <a:endParaRPr lang="en-US" altLang="zh-CN"/>
          </a:p>
        </p:txBody>
      </p:sp>
      <p:sp>
        <p:nvSpPr>
          <p:cNvPr id="97282" name="Rectangle 2"/>
          <p:cNvSpPr>
            <a:spLocks noGrp="1" noChangeArrowheads="1"/>
          </p:cNvSpPr>
          <p:nvPr>
            <p:ph type="title"/>
          </p:nvPr>
        </p:nvSpPr>
        <p:spPr>
          <a:xfrm>
            <a:off x="685800" y="381000"/>
            <a:ext cx="7772400" cy="1066800"/>
          </a:xfrm>
        </p:spPr>
        <p:txBody>
          <a:bodyPr/>
          <a:lstStyle/>
          <a:p>
            <a:r>
              <a:rPr lang="zh-CN" altLang="en-US"/>
              <a:t>故事理解程序举例</a:t>
            </a:r>
          </a:p>
        </p:txBody>
      </p:sp>
      <p:sp>
        <p:nvSpPr>
          <p:cNvPr id="97283" name="Rectangle 3"/>
          <p:cNvSpPr>
            <a:spLocks noGrp="1" noChangeArrowheads="1"/>
          </p:cNvSpPr>
          <p:nvPr>
            <p:ph type="body" idx="1"/>
          </p:nvPr>
        </p:nvSpPr>
        <p:spPr>
          <a:xfrm>
            <a:off x="685800" y="1524000"/>
            <a:ext cx="7848600" cy="5029200"/>
          </a:xfrm>
        </p:spPr>
        <p:txBody>
          <a:bodyPr/>
          <a:lstStyle/>
          <a:p>
            <a:r>
              <a:rPr lang="en-US" altLang="zh-CN" sz="3000"/>
              <a:t>“</a:t>
            </a:r>
            <a:r>
              <a:rPr lang="zh-CN" altLang="en-US" sz="3000"/>
              <a:t>一个人进入餐馆并订了一份汉堡包。当汉堡包端来时发现被烘脆了，此人暴怒地离开餐馆，没有付帐或留下小费。”</a:t>
            </a:r>
          </a:p>
          <a:p>
            <a:r>
              <a:rPr lang="zh-CN" altLang="en-US" sz="3000"/>
              <a:t>“一个人进入餐馆并订了一份汉堡包。当汉堡包端来后他非常喜欢它，而且在离开餐馆付帐之前，给了女服务员很多小费。”</a:t>
            </a:r>
          </a:p>
          <a:p>
            <a:r>
              <a:rPr lang="zh-CN" altLang="en-US" sz="3000"/>
              <a:t>作为对“理解”故事的检验，可以向计算机询问，在每一种情况下，此人是否吃了汉堡包。</a:t>
            </a:r>
            <a:endParaRPr lang="zh-CN" altLang="en-US"/>
          </a:p>
        </p:txBody>
      </p:sp>
      <p:sp>
        <p:nvSpPr>
          <p:cNvPr id="97284" name="Text Box 4"/>
          <p:cNvSpPr txBox="1">
            <a:spLocks noChangeArrowheads="1"/>
          </p:cNvSpPr>
          <p:nvPr/>
        </p:nvSpPr>
        <p:spPr bwMode="auto">
          <a:xfrm>
            <a:off x="7467600" y="5791200"/>
            <a:ext cx="1143000" cy="457200"/>
          </a:xfrm>
          <a:prstGeom prst="rect">
            <a:avLst/>
          </a:prstGeom>
          <a:noFill/>
          <a:ln w="9525">
            <a:noFill/>
            <a:miter lim="800000"/>
            <a:headEnd/>
            <a:tailEnd/>
          </a:ln>
          <a:effectLst/>
        </p:spPr>
        <p:txBody>
          <a:bodyPr>
            <a:spAutoFit/>
          </a:bodyPr>
          <a:lstStyle/>
          <a:p>
            <a:pPr>
              <a:spcBef>
                <a:spcPct val="50000"/>
              </a:spcBef>
            </a:pPr>
            <a:r>
              <a:rPr kumimoji="1" lang="zh-CN" altLang="en-US" sz="2400">
                <a:solidFill>
                  <a:schemeClr val="tx1"/>
                </a:solidFill>
                <a:latin typeface="Times New Roman" pitchFamily="18" charset="0"/>
                <a:ea typeface="宋体" pitchFamily="2" charset="-122"/>
                <a:hlinkClick r:id="rId2" action="ppaction://hlinksldjump"/>
              </a:rPr>
              <a:t>返回</a:t>
            </a:r>
            <a:endParaRPr kumimoji="1" lang="zh-CN" altLang="en-US" sz="2400">
              <a:solidFill>
                <a:schemeClr val="tx1"/>
              </a:solidFill>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25D2737-D9A2-4905-B815-1DADE90A6FAD}" type="slidenum">
              <a:rPr lang="en-US" altLang="zh-CN"/>
              <a:pPr/>
              <a:t>8</a:t>
            </a:fld>
            <a:endParaRPr lang="en-US" altLang="zh-CN"/>
          </a:p>
        </p:txBody>
      </p:sp>
      <p:sp>
        <p:nvSpPr>
          <p:cNvPr id="52226" name="Rectangle 2"/>
          <p:cNvSpPr>
            <a:spLocks noGrp="1" noChangeArrowheads="1"/>
          </p:cNvSpPr>
          <p:nvPr>
            <p:ph type="title"/>
          </p:nvPr>
        </p:nvSpPr>
        <p:spPr/>
        <p:txBody>
          <a:bodyPr/>
          <a:lstStyle/>
          <a:p>
            <a:r>
              <a:rPr lang="en-US" altLang="zh-CN"/>
              <a:t>AI</a:t>
            </a:r>
            <a:r>
              <a:rPr lang="zh-CN" altLang="en-US"/>
              <a:t>的本质问题</a:t>
            </a:r>
          </a:p>
        </p:txBody>
      </p:sp>
      <p:sp>
        <p:nvSpPr>
          <p:cNvPr id="52227" name="Rectangle 3"/>
          <p:cNvSpPr>
            <a:spLocks noGrp="1" noChangeArrowheads="1"/>
          </p:cNvSpPr>
          <p:nvPr>
            <p:ph type="body" idx="1"/>
          </p:nvPr>
        </p:nvSpPr>
        <p:spPr>
          <a:xfrm>
            <a:off x="762000" y="2286000"/>
            <a:ext cx="4267200" cy="3352800"/>
          </a:xfrm>
        </p:spPr>
        <p:txBody>
          <a:bodyPr/>
          <a:lstStyle/>
          <a:p>
            <a:pPr>
              <a:buFontTx/>
              <a:buNone/>
            </a:pPr>
            <a:r>
              <a:rPr lang="en-US" altLang="zh-CN"/>
              <a:t>	</a:t>
            </a:r>
            <a:r>
              <a:rPr lang="zh-CN" altLang="en-US"/>
              <a:t>研究如何制造出人造的智能机器或系统，来模拟人类智能活动的能力，以延伸人们智能的科学。</a:t>
            </a:r>
          </a:p>
          <a:p>
            <a:pPr>
              <a:buFontTx/>
              <a:buNone/>
            </a:pPr>
            <a:endParaRPr lang="en-US" altLang="zh-CN"/>
          </a:p>
        </p:txBody>
      </p:sp>
      <p:pic>
        <p:nvPicPr>
          <p:cNvPr id="52228" name="Picture 4" descr="Farewell"/>
          <p:cNvPicPr>
            <a:picLocks noChangeAspect="1" noChangeArrowheads="1"/>
          </p:cNvPicPr>
          <p:nvPr/>
        </p:nvPicPr>
        <p:blipFill>
          <a:blip r:embed="rId3" cstate="print"/>
          <a:srcRect/>
          <a:stretch>
            <a:fillRect/>
          </a:stretch>
        </p:blipFill>
        <p:spPr bwMode="auto">
          <a:xfrm>
            <a:off x="5181600" y="2438400"/>
            <a:ext cx="3505200" cy="26289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7D18575-B364-4194-9C70-85780004844A}" type="slidenum">
              <a:rPr lang="en-US" altLang="zh-CN"/>
              <a:pPr/>
              <a:t>9</a:t>
            </a:fld>
            <a:endParaRPr lang="en-US" altLang="zh-CN"/>
          </a:p>
        </p:txBody>
      </p:sp>
      <p:sp>
        <p:nvSpPr>
          <p:cNvPr id="26626" name="Rectangle 2"/>
          <p:cNvSpPr>
            <a:spLocks noGrp="1" noChangeArrowheads="1"/>
          </p:cNvSpPr>
          <p:nvPr>
            <p:ph type="title"/>
          </p:nvPr>
        </p:nvSpPr>
        <p:spPr/>
        <p:txBody>
          <a:bodyPr/>
          <a:lstStyle/>
          <a:p>
            <a:r>
              <a:rPr lang="en-US" altLang="zh-CN"/>
              <a:t>AI</a:t>
            </a:r>
            <a:r>
              <a:rPr lang="zh-CN" altLang="en-US"/>
              <a:t>的历史回顾</a:t>
            </a:r>
          </a:p>
        </p:txBody>
      </p:sp>
      <p:sp>
        <p:nvSpPr>
          <p:cNvPr id="26627" name="Rectangle 3"/>
          <p:cNvSpPr>
            <a:spLocks noGrp="1" noChangeArrowheads="1"/>
          </p:cNvSpPr>
          <p:nvPr>
            <p:ph type="body" idx="1"/>
          </p:nvPr>
        </p:nvSpPr>
        <p:spPr/>
        <p:txBody>
          <a:bodyPr/>
          <a:lstStyle/>
          <a:p>
            <a:r>
              <a:rPr lang="zh-CN" altLang="en-US"/>
              <a:t>第一阶段（</a:t>
            </a:r>
            <a:r>
              <a:rPr lang="en-US" altLang="zh-CN"/>
              <a:t>40</a:t>
            </a:r>
            <a:r>
              <a:rPr lang="zh-CN" altLang="en-US"/>
              <a:t>年代中～</a:t>
            </a:r>
            <a:r>
              <a:rPr lang="en-US" altLang="zh-CN"/>
              <a:t>50</a:t>
            </a:r>
            <a:r>
              <a:rPr lang="zh-CN" altLang="en-US"/>
              <a:t>年代末）        神经元网络时代</a:t>
            </a:r>
          </a:p>
          <a:p>
            <a:pPr>
              <a:buFontTx/>
              <a:buNone/>
            </a:pPr>
            <a:endParaRPr lang="zh-CN" altLang="en-US"/>
          </a:p>
          <a:p>
            <a:pPr lvl="1"/>
            <a:r>
              <a:rPr lang="zh-CN" altLang="en-US"/>
              <a:t>	双层网络  </a:t>
            </a:r>
          </a:p>
          <a:p>
            <a:pPr lvl="1"/>
            <a:r>
              <a:rPr lang="zh-CN" altLang="en-US"/>
              <a:t>	</a:t>
            </a:r>
            <a:r>
              <a:rPr lang="en-US" altLang="zh-CN"/>
              <a:t>M-P</a:t>
            </a:r>
            <a:r>
              <a:rPr lang="zh-CN" altLang="en-US"/>
              <a:t>模型 、感知器模型等</a:t>
            </a:r>
          </a:p>
          <a:p>
            <a:pPr lvl="1"/>
            <a:r>
              <a:rPr lang="zh-CN" altLang="en-US"/>
              <a:t>	问题：</a:t>
            </a:r>
            <a:r>
              <a:rPr lang="en-US" altLang="zh-CN"/>
              <a:t>XOR</a:t>
            </a:r>
            <a:r>
              <a:rPr lang="zh-CN" altLang="en-US"/>
              <a:t>问题不能解决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2" autoUpdateAnimBg="0"/>
    </p:bldLst>
  </p:timing>
</p:sld>
</file>

<file path=ppt/theme/theme1.xml><?xml version="1.0" encoding="utf-8"?>
<a:theme xmlns:a="http://schemas.openxmlformats.org/drawingml/2006/main" name="清华版教材展示">
  <a:themeElements>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清华版教材展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accent2"/>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accent2"/>
            </a:solidFill>
            <a:effectLst/>
            <a:latin typeface="Arial" charset="0"/>
            <a:ea typeface="华文行楷" pitchFamily="2" charset="-122"/>
          </a:defRPr>
        </a:defPPr>
      </a:lstStyle>
    </a:lnDef>
  </a:objectDefaul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清华版电子课件背景模板</Template>
  <TotalTime>1345</TotalTime>
  <Words>2965</Words>
  <Application>Microsoft Office PowerPoint</Application>
  <PresentationFormat>全屏显示(4:3)</PresentationFormat>
  <Paragraphs>392</Paragraphs>
  <Slides>63</Slides>
  <Notes>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1" baseType="lpstr">
      <vt:lpstr>Times New Roman</vt:lpstr>
      <vt:lpstr>宋体</vt:lpstr>
      <vt:lpstr>黑体</vt:lpstr>
      <vt:lpstr>Wingdings</vt:lpstr>
      <vt:lpstr>Arial</vt:lpstr>
      <vt:lpstr>华文行楷</vt:lpstr>
      <vt:lpstr>清华版教材展示</vt:lpstr>
      <vt:lpstr>Microsoft Photo Editor 3.0 照片</vt:lpstr>
      <vt:lpstr>绪  论</vt:lpstr>
      <vt:lpstr>现代人工智能的兴起</vt:lpstr>
      <vt:lpstr>什么是人工智能？</vt:lpstr>
      <vt:lpstr>幻灯片 4</vt:lpstr>
      <vt:lpstr>图灵测试</vt:lpstr>
      <vt:lpstr>希尔勒的中文屋子</vt:lpstr>
      <vt:lpstr>故事理解程序举例</vt:lpstr>
      <vt:lpstr>AI的本质问题</vt:lpstr>
      <vt:lpstr>AI的历史回顾</vt:lpstr>
      <vt:lpstr>AI的历史回顾（续1）</vt:lpstr>
      <vt:lpstr>AI的历史回顾（续2）</vt:lpstr>
      <vt:lpstr>AI的历史回顾（续3）</vt:lpstr>
      <vt:lpstr>AI的历史回顾（续4）</vt:lpstr>
      <vt:lpstr>AI的历史回顾（续5）</vt:lpstr>
      <vt:lpstr>AI的历史回顾（续6）</vt:lpstr>
      <vt:lpstr>AI的历史回顾（续7）</vt:lpstr>
      <vt:lpstr>AI的历史回顾（续8）</vt:lpstr>
      <vt:lpstr>AI的历史回顾（续9）</vt:lpstr>
      <vt:lpstr>AI的历史回顾（续10）</vt:lpstr>
      <vt:lpstr>AI的研究内容</vt:lpstr>
      <vt:lpstr>AI的研究内容（续1）</vt:lpstr>
      <vt:lpstr>AI的研究内容（续2）</vt:lpstr>
      <vt:lpstr>人工智能取得的一些成果</vt:lpstr>
      <vt:lpstr>定理证明</vt:lpstr>
      <vt:lpstr>四色定理的证明</vt:lpstr>
      <vt:lpstr>定理证明的“吴方法”</vt:lpstr>
      <vt:lpstr>通用问题求解器（GPS）</vt:lpstr>
      <vt:lpstr>专家系统</vt:lpstr>
      <vt:lpstr>第一个商用专家系统：R1</vt:lpstr>
      <vt:lpstr>海湾战争中的专家系统</vt:lpstr>
      <vt:lpstr>数字识别</vt:lpstr>
      <vt:lpstr>古籍数字化——《四库全书》</vt:lpstr>
      <vt:lpstr>IBM的“深蓝”</vt:lpstr>
      <vt:lpstr>正在与深蓝下棋的卡斯帕罗夫</vt:lpstr>
      <vt:lpstr>IBM的“深蓝”（续1）</vt:lpstr>
      <vt:lpstr>IBM的“深蓝”（续2）</vt:lpstr>
      <vt:lpstr>“人机之战”简史</vt:lpstr>
      <vt:lpstr>幻灯片 38</vt:lpstr>
      <vt:lpstr>幻灯片 39</vt:lpstr>
      <vt:lpstr>幻灯片 40</vt:lpstr>
      <vt:lpstr>思考题2：国际象棋、中国象棋与围棋</vt:lpstr>
      <vt:lpstr>智能汽车</vt:lpstr>
      <vt:lpstr>幻灯片 43</vt:lpstr>
      <vt:lpstr>足球机器人</vt:lpstr>
      <vt:lpstr>幻灯片 45</vt:lpstr>
      <vt:lpstr>历史上的人工智能大师</vt:lpstr>
      <vt:lpstr>阿伦•图灵 （Alan Turing）</vt:lpstr>
      <vt:lpstr>阿伦•图灵（Alan Turing）</vt:lpstr>
      <vt:lpstr>马文•明斯基 （Marniv Lee Minsky）</vt:lpstr>
      <vt:lpstr>马文•明斯基 （Marniv Lee Minsky）</vt:lpstr>
      <vt:lpstr>约翰•麦卡锡 （John McCarthy）</vt:lpstr>
      <vt:lpstr>约翰•麦卡锡 （John McCarthy）</vt:lpstr>
      <vt:lpstr>赫伯特•西蒙 （Herbert A. Simon）</vt:lpstr>
      <vt:lpstr>赫伯特•西蒙(Herbert A. Simon）</vt:lpstr>
      <vt:lpstr>幻灯片 55</vt:lpstr>
      <vt:lpstr>艾伦•纽厄尔（Allen Newell）</vt:lpstr>
      <vt:lpstr>查理德•卡普 （Richard M. Karp）</vt:lpstr>
      <vt:lpstr>查理德•卡普（Richard M. Karp）</vt:lpstr>
      <vt:lpstr>爱德华•费根鲍姆 （Edward A. Feigenbaum）</vt:lpstr>
      <vt:lpstr>爱德华•费根鲍姆 （Edward A. Feigenbaum）</vt:lpstr>
      <vt:lpstr>幻灯片 61</vt:lpstr>
      <vt:lpstr>劳伊•雷迪 （Raj Reddy）</vt:lpstr>
      <vt:lpstr>劳伊•雷迪（Raj Reddy）</vt:lpstr>
    </vt:vector>
  </TitlesOfParts>
  <Company>OCR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一个面向AI的C程序环境</dc:title>
  <dc:creator>Bruce Yang</dc:creator>
  <cp:lastModifiedBy>Bruce Yang</cp:lastModifiedBy>
  <cp:revision>90</cp:revision>
  <dcterms:created xsi:type="dcterms:W3CDTF">1999-11-20T08:30:38Z</dcterms:created>
  <dcterms:modified xsi:type="dcterms:W3CDTF">2012-09-24T10:03:19Z</dcterms:modified>
</cp:coreProperties>
</file>