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65" r:id="rId2"/>
    <p:sldId id="256" r:id="rId3"/>
    <p:sldId id="257" r:id="rId4"/>
    <p:sldId id="259" r:id="rId5"/>
    <p:sldId id="258" r:id="rId6"/>
    <p:sldId id="260" r:id="rId7"/>
    <p:sldId id="263" r:id="rId8"/>
    <p:sldId id="264" r:id="rId9"/>
    <p:sldId id="267" r:id="rId10"/>
    <p:sldId id="261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51"/>
    <a:srgbClr val="FF8F77"/>
    <a:srgbClr val="FF607A"/>
    <a:srgbClr val="FF5B58"/>
    <a:srgbClr val="269AFD"/>
    <a:srgbClr val="FF814E"/>
    <a:srgbClr val="FF761D"/>
    <a:srgbClr val="A25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316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14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72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0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57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5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4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0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737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267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76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E429DF-3B02-3140-9DDE-1C028CF5120A}" type="datetimeFigureOut">
              <a:rPr kumimoji="1" lang="zh-CN" altLang="en-US" smtClean="0"/>
              <a:t>19/3/15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F99523-8686-BC4F-AFBD-DD0BF9978F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83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8702" y="2711677"/>
            <a:ext cx="80246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latin typeface="Microsoft YaHei" charset="0"/>
                <a:ea typeface="Microsoft YaHei" charset="0"/>
                <a:cs typeface="Microsoft YaHei" charset="0"/>
              </a:rPr>
              <a:t>研究生面试 </a:t>
            </a:r>
            <a:r>
              <a:rPr kumimoji="1" lang="en-US" altLang="zh-CN" sz="4000" b="1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sz="4000" b="1" dirty="0" smtClean="0">
                <a:latin typeface="Microsoft YaHei" charset="0"/>
                <a:ea typeface="Microsoft YaHei" charset="0"/>
                <a:cs typeface="Microsoft YaHei" charset="0"/>
              </a:rPr>
              <a:t> 考试自述</a:t>
            </a:r>
          </a:p>
          <a:p>
            <a:pPr algn="ctr"/>
            <a:endParaRPr kumimoji="1" lang="zh-CN" altLang="en-US" sz="4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r"/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自述人：张力兮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046429" y="3165490"/>
            <a:ext cx="46085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代表吉林大学参加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2015</a:t>
            </a:r>
            <a:r>
              <a:rPr lang="zh-CN" altLang="en-US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中国计算机大会</a:t>
            </a:r>
          </a:p>
        </p:txBody>
      </p:sp>
      <p:sp>
        <p:nvSpPr>
          <p:cNvPr id="13" name="Freeform 53"/>
          <p:cNvSpPr>
            <a:spLocks noEditPoints="1"/>
          </p:cNvSpPr>
          <p:nvPr/>
        </p:nvSpPr>
        <p:spPr bwMode="auto">
          <a:xfrm>
            <a:off x="3692815" y="3258821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046429" y="4608882"/>
            <a:ext cx="46085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2016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–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2017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 担任</a:t>
            </a:r>
            <a:r>
              <a:rPr lang="en-US" altLang="zh-CN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IBM</a:t>
            </a:r>
            <a:r>
              <a:rPr lang="zh-CN" altLang="en-US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俱乐部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宣传部部长</a:t>
            </a:r>
          </a:p>
        </p:txBody>
      </p:sp>
      <p:sp>
        <p:nvSpPr>
          <p:cNvPr id="15" name="Freeform 53"/>
          <p:cNvSpPr>
            <a:spLocks noEditPoints="1"/>
          </p:cNvSpPr>
          <p:nvPr/>
        </p:nvSpPr>
        <p:spPr bwMode="auto">
          <a:xfrm>
            <a:off x="3752197" y="4749491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032141" y="1736731"/>
            <a:ext cx="585480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2015.7.12-2015.7.20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赴</a:t>
            </a:r>
            <a:r>
              <a:rPr lang="zh-CN" altLang="en-US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沈阳东软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软件股份有限公司进行</a:t>
            </a:r>
            <a:r>
              <a:rPr lang="zh-CN" altLang="en-US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参观实践</a:t>
            </a:r>
            <a:endParaRPr lang="zh-CN" alt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  <a:sym typeface="Calibri" charset="0"/>
            </a:endParaRPr>
          </a:p>
        </p:txBody>
      </p:sp>
      <p:sp>
        <p:nvSpPr>
          <p:cNvPr id="17" name="Freeform 53"/>
          <p:cNvSpPr>
            <a:spLocks noEditPoints="1"/>
          </p:cNvSpPr>
          <p:nvPr/>
        </p:nvSpPr>
        <p:spPr bwMode="auto">
          <a:xfrm>
            <a:off x="3728389" y="1825303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圆角矩形 23"/>
          <p:cNvSpPr>
            <a:spLocks noChangeArrowheads="1"/>
          </p:cNvSpPr>
          <p:nvPr/>
        </p:nvSpPr>
        <p:spPr bwMode="auto">
          <a:xfrm>
            <a:off x="1274011" y="374744"/>
            <a:ext cx="3480870" cy="755787"/>
          </a:xfrm>
          <a:prstGeom prst="roundRect">
            <a:avLst>
              <a:gd name="adj" fmla="val 10745"/>
            </a:avLst>
          </a:prstGeom>
          <a:solidFill>
            <a:srgbClr val="176854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3600" b="1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        </a:t>
            </a:r>
            <a:r>
              <a:rPr lang="zh-CN" altLang="en-US" sz="3600" b="1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工作</a:t>
            </a:r>
            <a:r>
              <a:rPr lang="zh-CN" altLang="zh-CN" sz="3600" b="1" dirty="0" smtClean="0">
                <a:solidFill>
                  <a:srgbClr val="FFFFFF"/>
                </a:solidFill>
                <a:latin typeface="微软雅黑" charset="0"/>
                <a:ea typeface="微软雅黑" charset="0"/>
              </a:rPr>
              <a:t>实践</a:t>
            </a:r>
            <a:endParaRPr lang="zh-CN" altLang="zh-CN" sz="3600" b="1" dirty="0">
              <a:solidFill>
                <a:srgbClr val="FFFFF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任意多边形 24"/>
          <p:cNvSpPr>
            <a:spLocks noChangeArrowheads="1"/>
          </p:cNvSpPr>
          <p:nvPr/>
        </p:nvSpPr>
        <p:spPr bwMode="auto">
          <a:xfrm>
            <a:off x="1681997" y="377919"/>
            <a:ext cx="728663" cy="1325562"/>
          </a:xfrm>
          <a:custGeom>
            <a:avLst/>
            <a:gdLst>
              <a:gd name="T0" fmla="*/ 0 w 958532"/>
              <a:gd name="T1" fmla="*/ 0 h 1526915"/>
              <a:gd name="T2" fmla="*/ 7 w 958532"/>
              <a:gd name="T3" fmla="*/ 0 h 1526915"/>
              <a:gd name="T4" fmla="*/ 7 w 958532"/>
              <a:gd name="T5" fmla="*/ 2788 h 1526915"/>
              <a:gd name="T6" fmla="*/ 4 w 958532"/>
              <a:gd name="T7" fmla="*/ 3491 h 1526915"/>
              <a:gd name="T8" fmla="*/ 0 w 958532"/>
              <a:gd name="T9" fmla="*/ 2788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63500" dist="38100" dir="8100000" algn="ctr" rotWithShape="0">
              <a:srgbClr val="000000">
                <a:alpha val="31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4000" b="1" dirty="0" smtClean="0">
                <a:solidFill>
                  <a:srgbClr val="176854"/>
                </a:solidFill>
              </a:rPr>
              <a:t>4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8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3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8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3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8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3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13" grpId="0" animBg="1"/>
      <p:bldP spid="14" grpId="0" bldLvl="0" autoUpdateAnimBg="0"/>
      <p:bldP spid="15" grpId="0" animBg="1"/>
      <p:bldP spid="16" grpId="0" bldLvl="0" autoUpdateAnimBg="0"/>
      <p:bldP spid="17" grpId="0" animBg="1"/>
      <p:bldP spid="18" grpId="0" animBg="1" autoUpdateAnimBg="0"/>
      <p:bldP spid="1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8702" y="2963928"/>
            <a:ext cx="802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i="1" dirty="0" smtClean="0">
                <a:latin typeface="Microsoft YaHei" charset="0"/>
                <a:ea typeface="Microsoft YaHei" charset="0"/>
                <a:cs typeface="Microsoft YaHei" charset="0"/>
              </a:rPr>
              <a:t>感谢各位老师聆听！</a:t>
            </a:r>
          </a:p>
        </p:txBody>
      </p:sp>
    </p:spTree>
    <p:extLst>
      <p:ext uri="{BB962C8B-B14F-4D97-AF65-F5344CB8AC3E}">
        <p14:creationId xmlns:p14="http://schemas.microsoft.com/office/powerpoint/2010/main" val="16605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>
            <a:spLocks noChangeArrowheads="1"/>
          </p:cNvSpPr>
          <p:nvPr/>
        </p:nvSpPr>
        <p:spPr bwMode="auto">
          <a:xfrm>
            <a:off x="1261872" y="262732"/>
            <a:ext cx="3697287" cy="841375"/>
          </a:xfrm>
          <a:prstGeom prst="roundRect">
            <a:avLst>
              <a:gd name="adj" fmla="val 10745"/>
            </a:avLst>
          </a:prstGeom>
          <a:solidFill>
            <a:srgbClr val="ECA539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       个人信息</a:t>
            </a:r>
          </a:p>
        </p:txBody>
      </p:sp>
      <p:sp>
        <p:nvSpPr>
          <p:cNvPr id="6" name="任意多边形 18"/>
          <p:cNvSpPr>
            <a:spLocks noChangeArrowheads="1"/>
          </p:cNvSpPr>
          <p:nvPr/>
        </p:nvSpPr>
        <p:spPr bwMode="auto">
          <a:xfrm>
            <a:off x="1784350" y="262732"/>
            <a:ext cx="728663" cy="1325562"/>
          </a:xfrm>
          <a:custGeom>
            <a:avLst/>
            <a:gdLst>
              <a:gd name="T0" fmla="*/ 0 w 958532"/>
              <a:gd name="T1" fmla="*/ 0 h 1526915"/>
              <a:gd name="T2" fmla="*/ 16 w 958532"/>
              <a:gd name="T3" fmla="*/ 0 h 1526915"/>
              <a:gd name="T4" fmla="*/ 16 w 958532"/>
              <a:gd name="T5" fmla="*/ 4261 h 1526915"/>
              <a:gd name="T6" fmla="*/ 8 w 958532"/>
              <a:gd name="T7" fmla="*/ 5336 h 1526915"/>
              <a:gd name="T8" fmla="*/ 0 w 958532"/>
              <a:gd name="T9" fmla="*/ 4261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38100" dir="81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" name="Group 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05" y="1884363"/>
            <a:ext cx="463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5024430" y="1787525"/>
            <a:ext cx="2847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姓       名：张力兮</a:t>
            </a:r>
          </a:p>
        </p:txBody>
      </p:sp>
      <p:sp>
        <p:nvSpPr>
          <p:cNvPr id="14" name="Freeform 41"/>
          <p:cNvSpPr>
            <a:spLocks noEditPoints="1"/>
          </p:cNvSpPr>
          <p:nvPr/>
        </p:nvSpPr>
        <p:spPr bwMode="auto">
          <a:xfrm>
            <a:off x="4189405" y="2692400"/>
            <a:ext cx="360363" cy="360363"/>
          </a:xfrm>
          <a:custGeom>
            <a:avLst/>
            <a:gdLst>
              <a:gd name="T0" fmla="*/ 2147483646 w 136"/>
              <a:gd name="T1" fmla="*/ 0 h 112"/>
              <a:gd name="T2" fmla="*/ 2147483646 w 136"/>
              <a:gd name="T3" fmla="*/ 0 h 112"/>
              <a:gd name="T4" fmla="*/ 2147483646 w 136"/>
              <a:gd name="T5" fmla="*/ 2147483646 h 112"/>
              <a:gd name="T6" fmla="*/ 2147483646 w 136"/>
              <a:gd name="T7" fmla="*/ 2147483646 h 112"/>
              <a:gd name="T8" fmla="*/ 2147483646 w 136"/>
              <a:gd name="T9" fmla="*/ 2147483646 h 112"/>
              <a:gd name="T10" fmla="*/ 2147483646 w 136"/>
              <a:gd name="T11" fmla="*/ 2147483646 h 112"/>
              <a:gd name="T12" fmla="*/ 2147483646 w 136"/>
              <a:gd name="T13" fmla="*/ 2147483646 h 112"/>
              <a:gd name="T14" fmla="*/ 2147483646 w 136"/>
              <a:gd name="T15" fmla="*/ 2147483646 h 112"/>
              <a:gd name="T16" fmla="*/ 2147483646 w 136"/>
              <a:gd name="T17" fmla="*/ 2147483646 h 112"/>
              <a:gd name="T18" fmla="*/ 2147483646 w 136"/>
              <a:gd name="T19" fmla="*/ 2147483646 h 112"/>
              <a:gd name="T20" fmla="*/ 2147483646 w 136"/>
              <a:gd name="T21" fmla="*/ 0 h 112"/>
              <a:gd name="T22" fmla="*/ 2147483646 w 136"/>
              <a:gd name="T23" fmla="*/ 2147483646 h 112"/>
              <a:gd name="T24" fmla="*/ 2147483646 w 136"/>
              <a:gd name="T25" fmla="*/ 2147483646 h 112"/>
              <a:gd name="T26" fmla="*/ 2147483646 w 136"/>
              <a:gd name="T27" fmla="*/ 2147483646 h 112"/>
              <a:gd name="T28" fmla="*/ 2147483646 w 136"/>
              <a:gd name="T29" fmla="*/ 2147483646 h 112"/>
              <a:gd name="T30" fmla="*/ 2147483646 w 136"/>
              <a:gd name="T31" fmla="*/ 2147483646 h 112"/>
              <a:gd name="T32" fmla="*/ 2147483646 w 136"/>
              <a:gd name="T33" fmla="*/ 2147483646 h 112"/>
              <a:gd name="T34" fmla="*/ 2147483646 w 136"/>
              <a:gd name="T35" fmla="*/ 2147483646 h 112"/>
              <a:gd name="T36" fmla="*/ 2147483646 w 136"/>
              <a:gd name="T37" fmla="*/ 2147483646 h 112"/>
              <a:gd name="T38" fmla="*/ 2147483646 w 136"/>
              <a:gd name="T39" fmla="*/ 2147483646 h 112"/>
              <a:gd name="T40" fmla="*/ 2147483646 w 136"/>
              <a:gd name="T41" fmla="*/ 2147483646 h 112"/>
              <a:gd name="T42" fmla="*/ 2147483646 w 136"/>
              <a:gd name="T43" fmla="*/ 2147483646 h 112"/>
              <a:gd name="T44" fmla="*/ 2147483646 w 136"/>
              <a:gd name="T45" fmla="*/ 0 h 112"/>
              <a:gd name="T46" fmla="*/ 2147483646 w 136"/>
              <a:gd name="T47" fmla="*/ 2147483646 h 112"/>
              <a:gd name="T48" fmla="*/ 2147483646 w 136"/>
              <a:gd name="T49" fmla="*/ 2147483646 h 11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6" h="112">
                <a:moveTo>
                  <a:pt x="124" y="0"/>
                </a:moveTo>
                <a:cubicBezTo>
                  <a:pt x="96" y="0"/>
                  <a:pt x="96" y="0"/>
                  <a:pt x="96" y="0"/>
                </a:cubicBezTo>
                <a:cubicBezTo>
                  <a:pt x="89" y="0"/>
                  <a:pt x="80" y="4"/>
                  <a:pt x="76" y="8"/>
                </a:cubicBezTo>
                <a:cubicBezTo>
                  <a:pt x="28" y="56"/>
                  <a:pt x="28" y="56"/>
                  <a:pt x="28" y="56"/>
                </a:cubicBezTo>
                <a:cubicBezTo>
                  <a:pt x="24" y="60"/>
                  <a:pt x="24" y="68"/>
                  <a:pt x="28" y="72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8" y="112"/>
                  <a:pt x="76" y="112"/>
                  <a:pt x="80" y="108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32" y="56"/>
                  <a:pt x="136" y="47"/>
                  <a:pt x="136" y="40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6" y="5"/>
                  <a:pt x="131" y="0"/>
                  <a:pt x="124" y="0"/>
                </a:cubicBezTo>
                <a:close/>
                <a:moveTo>
                  <a:pt x="108" y="40"/>
                </a:moveTo>
                <a:cubicBezTo>
                  <a:pt x="101" y="40"/>
                  <a:pt x="96" y="35"/>
                  <a:pt x="96" y="28"/>
                </a:cubicBezTo>
                <a:cubicBezTo>
                  <a:pt x="96" y="21"/>
                  <a:pt x="101" y="16"/>
                  <a:pt x="108" y="16"/>
                </a:cubicBezTo>
                <a:cubicBezTo>
                  <a:pt x="115" y="16"/>
                  <a:pt x="120" y="21"/>
                  <a:pt x="120" y="28"/>
                </a:cubicBezTo>
                <a:cubicBezTo>
                  <a:pt x="120" y="35"/>
                  <a:pt x="115" y="40"/>
                  <a:pt x="108" y="40"/>
                </a:cubicBezTo>
                <a:close/>
                <a:moveTo>
                  <a:pt x="11" y="67"/>
                </a:moveTo>
                <a:cubicBezTo>
                  <a:pt x="54" y="110"/>
                  <a:pt x="54" y="110"/>
                  <a:pt x="54" y="110"/>
                </a:cubicBezTo>
                <a:cubicBezTo>
                  <a:pt x="49" y="112"/>
                  <a:pt x="43" y="111"/>
                  <a:pt x="40" y="108"/>
                </a:cubicBezTo>
                <a:cubicBezTo>
                  <a:pt x="4" y="72"/>
                  <a:pt x="4" y="72"/>
                  <a:pt x="4" y="72"/>
                </a:cubicBezTo>
                <a:cubicBezTo>
                  <a:pt x="0" y="68"/>
                  <a:pt x="0" y="60"/>
                  <a:pt x="4" y="56"/>
                </a:cubicBezTo>
                <a:cubicBezTo>
                  <a:pt x="52" y="8"/>
                  <a:pt x="52" y="8"/>
                  <a:pt x="52" y="8"/>
                </a:cubicBezTo>
                <a:cubicBezTo>
                  <a:pt x="56" y="4"/>
                  <a:pt x="65" y="0"/>
                  <a:pt x="72" y="0"/>
                </a:cubicBezTo>
                <a:cubicBezTo>
                  <a:pt x="11" y="61"/>
                  <a:pt x="11" y="61"/>
                  <a:pt x="11" y="61"/>
                </a:cubicBezTo>
                <a:cubicBezTo>
                  <a:pt x="9" y="63"/>
                  <a:pt x="9" y="65"/>
                  <a:pt x="1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文本框 42"/>
          <p:cNvSpPr txBox="1">
            <a:spLocks noChangeArrowheads="1"/>
          </p:cNvSpPr>
          <p:nvPr/>
        </p:nvSpPr>
        <p:spPr bwMode="auto">
          <a:xfrm>
            <a:off x="5016493" y="2641600"/>
            <a:ext cx="3287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本科学校：吉林大学</a:t>
            </a: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4189405" y="4432300"/>
            <a:ext cx="360363" cy="360363"/>
          </a:xfrm>
          <a:custGeom>
            <a:avLst/>
            <a:gdLst>
              <a:gd name="T0" fmla="*/ 2147483646 w 112"/>
              <a:gd name="T1" fmla="*/ 2147483646 h 110"/>
              <a:gd name="T2" fmla="*/ 0 w 112"/>
              <a:gd name="T3" fmla="*/ 2147483646 h 110"/>
              <a:gd name="T4" fmla="*/ 2147483646 w 112"/>
              <a:gd name="T5" fmla="*/ 2147483646 h 110"/>
              <a:gd name="T6" fmla="*/ 2147483646 w 112"/>
              <a:gd name="T7" fmla="*/ 2147483646 h 110"/>
              <a:gd name="T8" fmla="*/ 2147483646 w 112"/>
              <a:gd name="T9" fmla="*/ 2147483646 h 110"/>
              <a:gd name="T10" fmla="*/ 2147483646 w 112"/>
              <a:gd name="T11" fmla="*/ 2147483646 h 110"/>
              <a:gd name="T12" fmla="*/ 2147483646 w 112"/>
              <a:gd name="T13" fmla="*/ 2147483646 h 110"/>
              <a:gd name="T14" fmla="*/ 2147483646 w 112"/>
              <a:gd name="T15" fmla="*/ 2147483646 h 110"/>
              <a:gd name="T16" fmla="*/ 2147483646 w 112"/>
              <a:gd name="T17" fmla="*/ 2147483646 h 110"/>
              <a:gd name="T18" fmla="*/ 2147483646 w 112"/>
              <a:gd name="T19" fmla="*/ 2147483646 h 110"/>
              <a:gd name="T20" fmla="*/ 2147483646 w 112"/>
              <a:gd name="T21" fmla="*/ 2147483646 h 110"/>
              <a:gd name="T22" fmla="*/ 2147483646 w 112"/>
              <a:gd name="T23" fmla="*/ 2147483646 h 110"/>
              <a:gd name="T24" fmla="*/ 2147483646 w 112"/>
              <a:gd name="T25" fmla="*/ 2147483646 h 110"/>
              <a:gd name="T26" fmla="*/ 2147483646 w 112"/>
              <a:gd name="T27" fmla="*/ 2147483646 h 110"/>
              <a:gd name="T28" fmla="*/ 2147483646 w 112"/>
              <a:gd name="T29" fmla="*/ 2147483646 h 110"/>
              <a:gd name="T30" fmla="*/ 2147483646 w 112"/>
              <a:gd name="T31" fmla="*/ 2147483646 h 110"/>
              <a:gd name="T32" fmla="*/ 2147483646 w 112"/>
              <a:gd name="T33" fmla="*/ 2147483646 h 110"/>
              <a:gd name="T34" fmla="*/ 2147483646 w 112"/>
              <a:gd name="T35" fmla="*/ 2147483646 h 110"/>
              <a:gd name="T36" fmla="*/ 2147483646 w 112"/>
              <a:gd name="T37" fmla="*/ 2147483646 h 110"/>
              <a:gd name="T38" fmla="*/ 2147483646 w 112"/>
              <a:gd name="T39" fmla="*/ 2147483646 h 110"/>
              <a:gd name="T40" fmla="*/ 2147483646 w 112"/>
              <a:gd name="T41" fmla="*/ 2147483646 h 110"/>
              <a:gd name="T42" fmla="*/ 2147483646 w 112"/>
              <a:gd name="T43" fmla="*/ 2147483646 h 110"/>
              <a:gd name="T44" fmla="*/ 2147483646 w 112"/>
              <a:gd name="T45" fmla="*/ 2147483646 h 110"/>
              <a:gd name="T46" fmla="*/ 2147483646 w 112"/>
              <a:gd name="T47" fmla="*/ 2147483646 h 110"/>
              <a:gd name="T48" fmla="*/ 2147483646 w 112"/>
              <a:gd name="T49" fmla="*/ 2147483646 h 110"/>
              <a:gd name="T50" fmla="*/ 2147483646 w 112"/>
              <a:gd name="T51" fmla="*/ 2147483646 h 110"/>
              <a:gd name="T52" fmla="*/ 2147483646 w 112"/>
              <a:gd name="T53" fmla="*/ 2147483646 h 110"/>
              <a:gd name="T54" fmla="*/ 2147483646 w 112"/>
              <a:gd name="T55" fmla="*/ 2147483646 h 110"/>
              <a:gd name="T56" fmla="*/ 2147483646 w 112"/>
              <a:gd name="T57" fmla="*/ 2147483646 h 110"/>
              <a:gd name="T58" fmla="*/ 2147483646 w 112"/>
              <a:gd name="T59" fmla="*/ 2147483646 h 110"/>
              <a:gd name="T60" fmla="*/ 2147483646 w 112"/>
              <a:gd name="T61" fmla="*/ 2147483646 h 110"/>
              <a:gd name="T62" fmla="*/ 2147483646 w 112"/>
              <a:gd name="T63" fmla="*/ 2147483646 h 110"/>
              <a:gd name="T64" fmla="*/ 2147483646 w 112"/>
              <a:gd name="T65" fmla="*/ 2147483646 h 110"/>
              <a:gd name="T66" fmla="*/ 2147483646 w 112"/>
              <a:gd name="T67" fmla="*/ 2147483646 h 11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2" h="110">
                <a:moveTo>
                  <a:pt x="100" y="82"/>
                </a:moveTo>
                <a:cubicBezTo>
                  <a:pt x="107" y="85"/>
                  <a:pt x="112" y="89"/>
                  <a:pt x="112" y="93"/>
                </a:cubicBezTo>
                <a:cubicBezTo>
                  <a:pt x="112" y="102"/>
                  <a:pt x="87" y="110"/>
                  <a:pt x="56" y="110"/>
                </a:cubicBezTo>
                <a:cubicBezTo>
                  <a:pt x="25" y="110"/>
                  <a:pt x="0" y="102"/>
                  <a:pt x="0" y="93"/>
                </a:cubicBezTo>
                <a:cubicBezTo>
                  <a:pt x="0" y="89"/>
                  <a:pt x="5" y="85"/>
                  <a:pt x="12" y="82"/>
                </a:cubicBezTo>
                <a:cubicBezTo>
                  <a:pt x="10" y="83"/>
                  <a:pt x="9" y="85"/>
                  <a:pt x="9" y="86"/>
                </a:cubicBezTo>
                <a:cubicBezTo>
                  <a:pt x="9" y="92"/>
                  <a:pt x="30" y="98"/>
                  <a:pt x="56" y="98"/>
                </a:cubicBezTo>
                <a:cubicBezTo>
                  <a:pt x="82" y="98"/>
                  <a:pt x="103" y="92"/>
                  <a:pt x="103" y="86"/>
                </a:cubicBezTo>
                <a:cubicBezTo>
                  <a:pt x="103" y="85"/>
                  <a:pt x="102" y="83"/>
                  <a:pt x="100" y="82"/>
                </a:cubicBezTo>
                <a:close/>
                <a:moveTo>
                  <a:pt x="29" y="4"/>
                </a:moveTo>
                <a:cubicBezTo>
                  <a:pt x="34" y="4"/>
                  <a:pt x="39" y="9"/>
                  <a:pt x="39" y="14"/>
                </a:cubicBezTo>
                <a:cubicBezTo>
                  <a:pt x="39" y="20"/>
                  <a:pt x="34" y="24"/>
                  <a:pt x="29" y="24"/>
                </a:cubicBezTo>
                <a:cubicBezTo>
                  <a:pt x="23" y="24"/>
                  <a:pt x="19" y="20"/>
                  <a:pt x="19" y="14"/>
                </a:cubicBezTo>
                <a:cubicBezTo>
                  <a:pt x="19" y="9"/>
                  <a:pt x="23" y="4"/>
                  <a:pt x="29" y="4"/>
                </a:cubicBezTo>
                <a:close/>
                <a:moveTo>
                  <a:pt x="83" y="4"/>
                </a:moveTo>
                <a:cubicBezTo>
                  <a:pt x="78" y="4"/>
                  <a:pt x="73" y="9"/>
                  <a:pt x="73" y="14"/>
                </a:cubicBezTo>
                <a:cubicBezTo>
                  <a:pt x="73" y="20"/>
                  <a:pt x="78" y="24"/>
                  <a:pt x="83" y="24"/>
                </a:cubicBezTo>
                <a:cubicBezTo>
                  <a:pt x="89" y="24"/>
                  <a:pt x="93" y="20"/>
                  <a:pt x="93" y="14"/>
                </a:cubicBezTo>
                <a:cubicBezTo>
                  <a:pt x="93" y="9"/>
                  <a:pt x="89" y="4"/>
                  <a:pt x="83" y="4"/>
                </a:cubicBezTo>
                <a:close/>
                <a:moveTo>
                  <a:pt x="73" y="62"/>
                </a:moveTo>
                <a:cubicBezTo>
                  <a:pt x="73" y="89"/>
                  <a:pt x="73" y="89"/>
                  <a:pt x="73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3" y="70"/>
                  <a:pt x="83" y="70"/>
                  <a:pt x="83" y="70"/>
                </a:cubicBezTo>
                <a:cubicBezTo>
                  <a:pt x="86" y="89"/>
                  <a:pt x="86" y="89"/>
                  <a:pt x="86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59"/>
                  <a:pt x="94" y="59"/>
                  <a:pt x="94" y="59"/>
                </a:cubicBezTo>
                <a:cubicBezTo>
                  <a:pt x="97" y="58"/>
                  <a:pt x="99" y="55"/>
                  <a:pt x="99" y="51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0"/>
                  <a:pt x="95" y="26"/>
                  <a:pt x="89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7" y="26"/>
                  <a:pt x="76" y="26"/>
                  <a:pt x="75" y="26"/>
                </a:cubicBezTo>
                <a:cubicBezTo>
                  <a:pt x="77" y="29"/>
                  <a:pt x="78" y="32"/>
                  <a:pt x="78" y="35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5"/>
                  <a:pt x="76" y="59"/>
                  <a:pt x="73" y="62"/>
                </a:cubicBezTo>
                <a:close/>
                <a:moveTo>
                  <a:pt x="56" y="0"/>
                </a:moveTo>
                <a:cubicBezTo>
                  <a:pt x="62" y="0"/>
                  <a:pt x="67" y="5"/>
                  <a:pt x="67" y="11"/>
                </a:cubicBezTo>
                <a:cubicBezTo>
                  <a:pt x="67" y="17"/>
                  <a:pt x="62" y="22"/>
                  <a:pt x="56" y="22"/>
                </a:cubicBezTo>
                <a:cubicBezTo>
                  <a:pt x="50" y="22"/>
                  <a:pt x="45" y="17"/>
                  <a:pt x="45" y="11"/>
                </a:cubicBezTo>
                <a:cubicBezTo>
                  <a:pt x="45" y="5"/>
                  <a:pt x="50" y="0"/>
                  <a:pt x="56" y="0"/>
                </a:cubicBezTo>
                <a:close/>
                <a:moveTo>
                  <a:pt x="67" y="60"/>
                </a:moveTo>
                <a:cubicBezTo>
                  <a:pt x="70" y="59"/>
                  <a:pt x="73" y="55"/>
                  <a:pt x="73" y="51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29"/>
                  <a:pt x="68" y="24"/>
                  <a:pt x="62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4" y="24"/>
                  <a:pt x="39" y="29"/>
                  <a:pt x="39" y="35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5"/>
                  <a:pt x="41" y="59"/>
                  <a:pt x="45" y="60"/>
                </a:cubicBezTo>
                <a:cubicBezTo>
                  <a:pt x="45" y="93"/>
                  <a:pt x="45" y="93"/>
                  <a:pt x="4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6" y="72"/>
                  <a:pt x="56" y="72"/>
                  <a:pt x="56" y="72"/>
                </a:cubicBezTo>
                <a:cubicBezTo>
                  <a:pt x="59" y="93"/>
                  <a:pt x="59" y="93"/>
                  <a:pt x="59" y="93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60"/>
                  <a:pt x="67" y="60"/>
                  <a:pt x="67" y="60"/>
                </a:cubicBezTo>
                <a:close/>
                <a:moveTo>
                  <a:pt x="39" y="62"/>
                </a:moveTo>
                <a:cubicBezTo>
                  <a:pt x="36" y="59"/>
                  <a:pt x="34" y="55"/>
                  <a:pt x="34" y="51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2"/>
                  <a:pt x="35" y="29"/>
                  <a:pt x="37" y="26"/>
                </a:cubicBezTo>
                <a:cubicBezTo>
                  <a:pt x="36" y="26"/>
                  <a:pt x="35" y="26"/>
                  <a:pt x="3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7" y="26"/>
                  <a:pt x="13" y="30"/>
                  <a:pt x="13" y="36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5"/>
                  <a:pt x="15" y="58"/>
                  <a:pt x="18" y="59"/>
                </a:cubicBezTo>
                <a:cubicBezTo>
                  <a:pt x="18" y="89"/>
                  <a:pt x="18" y="89"/>
                  <a:pt x="18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9" y="70"/>
                  <a:pt x="29" y="70"/>
                  <a:pt x="29" y="70"/>
                </a:cubicBezTo>
                <a:cubicBezTo>
                  <a:pt x="32" y="89"/>
                  <a:pt x="32" y="89"/>
                  <a:pt x="32" y="89"/>
                </a:cubicBezTo>
                <a:cubicBezTo>
                  <a:pt x="39" y="89"/>
                  <a:pt x="39" y="89"/>
                  <a:pt x="39" y="89"/>
                </a:cubicBezTo>
                <a:lnTo>
                  <a:pt x="3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文本框 44"/>
          <p:cNvSpPr txBox="1">
            <a:spLocks noChangeArrowheads="1"/>
          </p:cNvSpPr>
          <p:nvPr/>
        </p:nvSpPr>
        <p:spPr bwMode="auto">
          <a:xfrm>
            <a:off x="5024429" y="4381500"/>
            <a:ext cx="5291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政治面貌</a:t>
            </a: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：</a:t>
            </a: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共青团员</a:t>
            </a:r>
            <a:endParaRPr lang="zh-CN" altLang="en-US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22" name="Freeform 9"/>
          <p:cNvSpPr>
            <a:spLocks noEditPoints="1"/>
          </p:cNvSpPr>
          <p:nvPr/>
        </p:nvSpPr>
        <p:spPr bwMode="auto">
          <a:xfrm>
            <a:off x="4189405" y="3562350"/>
            <a:ext cx="360363" cy="360363"/>
          </a:xfrm>
          <a:custGeom>
            <a:avLst/>
            <a:gdLst>
              <a:gd name="T0" fmla="*/ 2147483646 w 128"/>
              <a:gd name="T1" fmla="*/ 2147483646 h 128"/>
              <a:gd name="T2" fmla="*/ 2147483646 w 128"/>
              <a:gd name="T3" fmla="*/ 2147483646 h 128"/>
              <a:gd name="T4" fmla="*/ 2147483646 w 128"/>
              <a:gd name="T5" fmla="*/ 2147483646 h 128"/>
              <a:gd name="T6" fmla="*/ 2147483646 w 128"/>
              <a:gd name="T7" fmla="*/ 2147483646 h 128"/>
              <a:gd name="T8" fmla="*/ 2147483646 w 128"/>
              <a:gd name="T9" fmla="*/ 2147483646 h 128"/>
              <a:gd name="T10" fmla="*/ 2147483646 w 128"/>
              <a:gd name="T11" fmla="*/ 2147483646 h 128"/>
              <a:gd name="T12" fmla="*/ 2147483646 w 128"/>
              <a:gd name="T13" fmla="*/ 2147483646 h 128"/>
              <a:gd name="T14" fmla="*/ 2147483646 w 128"/>
              <a:gd name="T15" fmla="*/ 2147483646 h 128"/>
              <a:gd name="T16" fmla="*/ 2147483646 w 128"/>
              <a:gd name="T17" fmla="*/ 2147483646 h 128"/>
              <a:gd name="T18" fmla="*/ 2147483646 w 128"/>
              <a:gd name="T19" fmla="*/ 2147483646 h 128"/>
              <a:gd name="T20" fmla="*/ 2147483646 w 128"/>
              <a:gd name="T21" fmla="*/ 0 h 128"/>
              <a:gd name="T22" fmla="*/ 2147483646 w 128"/>
              <a:gd name="T23" fmla="*/ 0 h 128"/>
              <a:gd name="T24" fmla="*/ 2147483646 w 128"/>
              <a:gd name="T25" fmla="*/ 2147483646 h 128"/>
              <a:gd name="T26" fmla="*/ 0 w 128"/>
              <a:gd name="T27" fmla="*/ 2147483646 h 128"/>
              <a:gd name="T28" fmla="*/ 2147483646 w 128"/>
              <a:gd name="T29" fmla="*/ 2147483646 h 128"/>
              <a:gd name="T30" fmla="*/ 2147483646 w 128"/>
              <a:gd name="T31" fmla="*/ 2147483646 h 128"/>
              <a:gd name="T32" fmla="*/ 2147483646 w 128"/>
              <a:gd name="T33" fmla="*/ 2147483646 h 128"/>
              <a:gd name="T34" fmla="*/ 2147483646 w 128"/>
              <a:gd name="T35" fmla="*/ 2147483646 h 128"/>
              <a:gd name="T36" fmla="*/ 2147483646 w 128"/>
              <a:gd name="T37" fmla="*/ 2147483646 h 128"/>
              <a:gd name="T38" fmla="*/ 2147483646 w 128"/>
              <a:gd name="T39" fmla="*/ 2147483646 h 1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8" h="128">
                <a:moveTo>
                  <a:pt x="48" y="80"/>
                </a:moveTo>
                <a:cubicBezTo>
                  <a:pt x="64" y="72"/>
                  <a:pt x="64" y="72"/>
                  <a:pt x="64" y="72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12" y="8"/>
                  <a:pt x="112" y="8"/>
                  <a:pt x="112" y="8"/>
                </a:cubicBezTo>
                <a:cubicBezTo>
                  <a:pt x="56" y="64"/>
                  <a:pt x="56" y="64"/>
                  <a:pt x="56" y="64"/>
                </a:cubicBezTo>
                <a:lnTo>
                  <a:pt x="48" y="80"/>
                </a:lnTo>
                <a:close/>
                <a:moveTo>
                  <a:pt x="36" y="108"/>
                </a:moveTo>
                <a:cubicBezTo>
                  <a:pt x="32" y="100"/>
                  <a:pt x="28" y="96"/>
                  <a:pt x="20" y="92"/>
                </a:cubicBezTo>
                <a:cubicBezTo>
                  <a:pt x="32" y="58"/>
                  <a:pt x="32" y="58"/>
                  <a:pt x="32" y="58"/>
                </a:cubicBezTo>
                <a:cubicBezTo>
                  <a:pt x="48" y="48"/>
                  <a:pt x="48" y="48"/>
                  <a:pt x="48" y="48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0" y="128"/>
                  <a:pt x="0" y="128"/>
                  <a:pt x="0" y="128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80" y="80"/>
                  <a:pt x="80" y="80"/>
                  <a:pt x="80" y="80"/>
                </a:cubicBezTo>
                <a:cubicBezTo>
                  <a:pt x="70" y="96"/>
                  <a:pt x="70" y="96"/>
                  <a:pt x="70" y="96"/>
                </a:cubicBezTo>
                <a:lnTo>
                  <a:pt x="36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文本框 43"/>
          <p:cNvSpPr txBox="1">
            <a:spLocks noChangeArrowheads="1"/>
          </p:cNvSpPr>
          <p:nvPr/>
        </p:nvSpPr>
        <p:spPr bwMode="auto">
          <a:xfrm>
            <a:off x="5057769" y="3511550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本科专业：软件工程</a:t>
            </a:r>
            <a:r>
              <a:rPr lang="zh-CN" alt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（工科试验班）</a:t>
            </a:r>
          </a:p>
        </p:txBody>
      </p:sp>
    </p:spTree>
    <p:extLst>
      <p:ext uri="{BB962C8B-B14F-4D97-AF65-F5344CB8AC3E}">
        <p14:creationId xmlns:p14="http://schemas.microsoft.com/office/powerpoint/2010/main" val="14607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8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11" grpId="0" autoUpdateAnimBg="0"/>
      <p:bldP spid="14" grpId="0" animBg="1"/>
      <p:bldP spid="15" grpId="0" autoUpdateAnimBg="0"/>
      <p:bldP spid="18" grpId="0" animBg="1"/>
      <p:bldP spid="19" grpId="0" autoUpdateAnimBg="0"/>
      <p:bldP spid="22" grpId="0" animBg="1"/>
      <p:bldP spid="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>
            <a:spLocks noChangeArrowheads="1"/>
          </p:cNvSpPr>
          <p:nvPr/>
        </p:nvSpPr>
        <p:spPr bwMode="auto">
          <a:xfrm>
            <a:off x="1261872" y="262732"/>
            <a:ext cx="3697287" cy="841375"/>
          </a:xfrm>
          <a:prstGeom prst="roundRect">
            <a:avLst>
              <a:gd name="adj" fmla="val 10745"/>
            </a:avLst>
          </a:prstGeom>
          <a:solidFill>
            <a:srgbClr val="ECA539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        内容简介</a:t>
            </a:r>
          </a:p>
        </p:txBody>
      </p:sp>
      <p:sp>
        <p:nvSpPr>
          <p:cNvPr id="6" name="任意多边形 18"/>
          <p:cNvSpPr>
            <a:spLocks noChangeArrowheads="1"/>
          </p:cNvSpPr>
          <p:nvPr/>
        </p:nvSpPr>
        <p:spPr bwMode="auto">
          <a:xfrm>
            <a:off x="1784350" y="262732"/>
            <a:ext cx="728663" cy="1325562"/>
          </a:xfrm>
          <a:custGeom>
            <a:avLst/>
            <a:gdLst>
              <a:gd name="T0" fmla="*/ 0 w 958532"/>
              <a:gd name="T1" fmla="*/ 0 h 1526915"/>
              <a:gd name="T2" fmla="*/ 16 w 958532"/>
              <a:gd name="T3" fmla="*/ 0 h 1526915"/>
              <a:gd name="T4" fmla="*/ 16 w 958532"/>
              <a:gd name="T5" fmla="*/ 4261 h 1526915"/>
              <a:gd name="T6" fmla="*/ 8 w 958532"/>
              <a:gd name="T7" fmla="*/ 5336 h 1526915"/>
              <a:gd name="T8" fmla="*/ 0 w 958532"/>
              <a:gd name="T9" fmla="*/ 4261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38100" dir="81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圆角矩形 28"/>
          <p:cNvSpPr>
            <a:spLocks noChangeArrowheads="1"/>
          </p:cNvSpPr>
          <p:nvPr/>
        </p:nvSpPr>
        <p:spPr bwMode="auto">
          <a:xfrm>
            <a:off x="4079875" y="1700213"/>
            <a:ext cx="3600450" cy="649287"/>
          </a:xfrm>
          <a:prstGeom prst="roundRect">
            <a:avLst>
              <a:gd name="adj" fmla="val 16667"/>
            </a:avLst>
          </a:prstGeom>
          <a:solidFill>
            <a:srgbClr val="3E3E3E"/>
          </a:soli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等线" pitchFamily="2" charset="-122"/>
            </a:endParaRPr>
          </a:p>
        </p:txBody>
      </p:sp>
      <p:sp>
        <p:nvSpPr>
          <p:cNvPr id="33" name="圆角矩形 29"/>
          <p:cNvSpPr>
            <a:spLocks noChangeArrowheads="1"/>
          </p:cNvSpPr>
          <p:nvPr/>
        </p:nvSpPr>
        <p:spPr bwMode="auto">
          <a:xfrm>
            <a:off x="4764088" y="1736725"/>
            <a:ext cx="2879725" cy="576263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82827E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 smtClean="0">
                <a:solidFill>
                  <a:srgbClr val="8786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 </a:t>
            </a:r>
            <a:r>
              <a:rPr lang="zh-CN" altLang="en-US" sz="2000" b="1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学习情况</a:t>
            </a:r>
          </a:p>
        </p:txBody>
      </p:sp>
      <p:sp>
        <p:nvSpPr>
          <p:cNvPr id="34" name="圆角矩形 30"/>
          <p:cNvSpPr>
            <a:spLocks noChangeArrowheads="1"/>
          </p:cNvSpPr>
          <p:nvPr/>
        </p:nvSpPr>
        <p:spPr bwMode="auto">
          <a:xfrm>
            <a:off x="4073525" y="1704975"/>
            <a:ext cx="65405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42322"/>
              </a:gs>
              <a:gs pos="50000">
                <a:srgbClr val="BF3635"/>
              </a:gs>
              <a:gs pos="100000">
                <a:srgbClr val="E44341"/>
              </a:gs>
            </a:gsLst>
            <a:lin ang="0" scaled="1"/>
          </a:gra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28"/>
          <p:cNvSpPr>
            <a:spLocks noChangeArrowheads="1"/>
          </p:cNvSpPr>
          <p:nvPr/>
        </p:nvSpPr>
        <p:spPr bwMode="auto">
          <a:xfrm>
            <a:off x="4035425" y="2586038"/>
            <a:ext cx="3600450" cy="649287"/>
          </a:xfrm>
          <a:prstGeom prst="roundRect">
            <a:avLst>
              <a:gd name="adj" fmla="val 16667"/>
            </a:avLst>
          </a:prstGeom>
          <a:solidFill>
            <a:srgbClr val="3E3E3E"/>
          </a:soli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等线" pitchFamily="2" charset="-122"/>
            </a:endParaRPr>
          </a:p>
        </p:txBody>
      </p:sp>
      <p:sp>
        <p:nvSpPr>
          <p:cNvPr id="36" name="圆角矩形 29"/>
          <p:cNvSpPr>
            <a:spLocks noChangeArrowheads="1"/>
          </p:cNvSpPr>
          <p:nvPr/>
        </p:nvSpPr>
        <p:spPr bwMode="auto">
          <a:xfrm>
            <a:off x="4767263" y="2636838"/>
            <a:ext cx="2879725" cy="576262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82827E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获得奖励</a:t>
            </a:r>
            <a:endParaRPr lang="zh-CN" altLang="en-US" sz="2000" b="1" dirty="0" smtClean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37" name="圆角矩形 30"/>
          <p:cNvSpPr>
            <a:spLocks noChangeArrowheads="1"/>
          </p:cNvSpPr>
          <p:nvPr/>
        </p:nvSpPr>
        <p:spPr bwMode="auto">
          <a:xfrm>
            <a:off x="4076700" y="2605088"/>
            <a:ext cx="654050" cy="6477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28"/>
          <p:cNvSpPr>
            <a:spLocks noChangeArrowheads="1"/>
          </p:cNvSpPr>
          <p:nvPr/>
        </p:nvSpPr>
        <p:spPr bwMode="auto">
          <a:xfrm>
            <a:off x="4083050" y="3549650"/>
            <a:ext cx="3600450" cy="649288"/>
          </a:xfrm>
          <a:prstGeom prst="roundRect">
            <a:avLst>
              <a:gd name="adj" fmla="val 16667"/>
            </a:avLst>
          </a:prstGeom>
          <a:solidFill>
            <a:srgbClr val="3E3E3E"/>
          </a:soli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等线" pitchFamily="2" charset="-122"/>
            </a:endParaRPr>
          </a:p>
        </p:txBody>
      </p:sp>
      <p:sp>
        <p:nvSpPr>
          <p:cNvPr id="39" name="圆角矩形 29"/>
          <p:cNvSpPr>
            <a:spLocks noChangeArrowheads="1"/>
          </p:cNvSpPr>
          <p:nvPr/>
        </p:nvSpPr>
        <p:spPr bwMode="auto">
          <a:xfrm>
            <a:off x="4767263" y="3586163"/>
            <a:ext cx="2879725" cy="576262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82827E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项目科研经历</a:t>
            </a:r>
            <a:endParaRPr lang="zh-CN" altLang="en-US" sz="2000" b="1" dirty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0"/>
          <p:cNvSpPr>
            <a:spLocks noChangeArrowheads="1"/>
          </p:cNvSpPr>
          <p:nvPr/>
        </p:nvSpPr>
        <p:spPr bwMode="auto">
          <a:xfrm>
            <a:off x="4076700" y="3554413"/>
            <a:ext cx="654050" cy="647700"/>
          </a:xfrm>
          <a:prstGeom prst="roundRect">
            <a:avLst>
              <a:gd name="adj" fmla="val 16667"/>
            </a:avLst>
          </a:prstGeom>
          <a:solidFill>
            <a:srgbClr val="F8F802"/>
          </a:soli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28"/>
          <p:cNvSpPr>
            <a:spLocks noChangeArrowheads="1"/>
          </p:cNvSpPr>
          <p:nvPr/>
        </p:nvSpPr>
        <p:spPr bwMode="auto">
          <a:xfrm>
            <a:off x="4092575" y="4552950"/>
            <a:ext cx="3600450" cy="649288"/>
          </a:xfrm>
          <a:prstGeom prst="roundRect">
            <a:avLst>
              <a:gd name="adj" fmla="val 16667"/>
            </a:avLst>
          </a:prstGeom>
          <a:solidFill>
            <a:srgbClr val="3E3E3E"/>
          </a:soli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等线" pitchFamily="2" charset="-122"/>
            </a:endParaRPr>
          </a:p>
        </p:txBody>
      </p:sp>
      <p:sp>
        <p:nvSpPr>
          <p:cNvPr id="42" name="圆角矩形 29"/>
          <p:cNvSpPr>
            <a:spLocks noChangeArrowheads="1"/>
          </p:cNvSpPr>
          <p:nvPr/>
        </p:nvSpPr>
        <p:spPr bwMode="auto">
          <a:xfrm>
            <a:off x="4776788" y="4589463"/>
            <a:ext cx="2879725" cy="576262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82827E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工作</a:t>
            </a:r>
            <a:r>
              <a:rPr lang="zh-CN" altLang="en-US" sz="2000" b="1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</a:rPr>
              <a:t>实践</a:t>
            </a:r>
            <a:endParaRPr lang="zh-CN" altLang="en-US" sz="2000" b="1" dirty="0" smtClean="0">
              <a:solidFill>
                <a:srgbClr val="D9D9D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43" name="圆角矩形 30"/>
          <p:cNvSpPr>
            <a:spLocks noChangeArrowheads="1"/>
          </p:cNvSpPr>
          <p:nvPr/>
        </p:nvSpPr>
        <p:spPr bwMode="auto">
          <a:xfrm>
            <a:off x="4086225" y="4557713"/>
            <a:ext cx="654050" cy="647700"/>
          </a:xfrm>
          <a:prstGeom prst="roundRect">
            <a:avLst>
              <a:gd name="adj" fmla="val 16667"/>
            </a:avLst>
          </a:prstGeom>
          <a:solidFill>
            <a:srgbClr val="176854"/>
          </a:solidFill>
          <a:ln>
            <a:noFill/>
          </a:ln>
          <a:effectLst>
            <a:outerShdw blurRad="63500" dist="38100" dir="27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87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1847850" y="323850"/>
            <a:ext cx="611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1800">
                <a:latin typeface="Arial" charset="0"/>
                <a:ea typeface="宋体" charset="0"/>
                <a:sym typeface="Calibri" charset="0"/>
              </a:rPr>
              <a:t>》</a:t>
            </a:r>
          </a:p>
        </p:txBody>
      </p:sp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1216026" y="273050"/>
            <a:ext cx="3697287" cy="841375"/>
          </a:xfrm>
          <a:prstGeom prst="roundRect">
            <a:avLst>
              <a:gd name="adj" fmla="val 10745"/>
            </a:avLst>
          </a:prstGeom>
          <a:solidFill>
            <a:srgbClr val="D94D4C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3600" b="1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          学习情况</a:t>
            </a:r>
          </a:p>
        </p:txBody>
      </p:sp>
      <p:sp>
        <p:nvSpPr>
          <p:cNvPr id="18" name="任意多边形 31"/>
          <p:cNvSpPr>
            <a:spLocks noChangeArrowheads="1"/>
          </p:cNvSpPr>
          <p:nvPr/>
        </p:nvSpPr>
        <p:spPr bwMode="auto">
          <a:xfrm>
            <a:off x="1789112" y="273050"/>
            <a:ext cx="728663" cy="1325563"/>
          </a:xfrm>
          <a:custGeom>
            <a:avLst/>
            <a:gdLst>
              <a:gd name="T0" fmla="*/ 0 w 958532"/>
              <a:gd name="T1" fmla="*/ 0 h 1526915"/>
              <a:gd name="T2" fmla="*/ 7 w 958532"/>
              <a:gd name="T3" fmla="*/ 0 h 1526915"/>
              <a:gd name="T4" fmla="*/ 7 w 958532"/>
              <a:gd name="T5" fmla="*/ 2788 h 1526915"/>
              <a:gd name="T6" fmla="*/ 4 w 958532"/>
              <a:gd name="T7" fmla="*/ 3491 h 1526915"/>
              <a:gd name="T8" fmla="*/ 0 w 958532"/>
              <a:gd name="T9" fmla="*/ 2788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63500" dist="38100" dir="8100000" algn="ctr" rotWithShape="0">
              <a:srgbClr val="000000">
                <a:alpha val="31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4000" b="1" dirty="0" smtClean="0">
                <a:solidFill>
                  <a:srgbClr val="D94D4C"/>
                </a:solidFill>
              </a:rPr>
              <a:t>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endParaRPr lang="zh-CN" altLang="en-US" dirty="0" smtClean="0">
              <a:solidFill>
                <a:srgbClr val="EBA338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65482" y="2696843"/>
            <a:ext cx="460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本科综合排名 </a:t>
            </a:r>
            <a:r>
              <a:rPr lang="en-US" altLang="zh-CN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16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/290</a:t>
            </a:r>
            <a:endParaRPr lang="zh-CN" alt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  <a:sym typeface="Calibri" charset="0"/>
            </a:endParaRPr>
          </a:p>
        </p:txBody>
      </p:sp>
      <p:sp>
        <p:nvSpPr>
          <p:cNvPr id="22" name="Freeform 53"/>
          <p:cNvSpPr>
            <a:spLocks noEditPoints="1"/>
          </p:cNvSpPr>
          <p:nvPr/>
        </p:nvSpPr>
        <p:spPr bwMode="auto">
          <a:xfrm>
            <a:off x="3747442" y="2785416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4046429" y="3673247"/>
            <a:ext cx="5180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实践类课程设计均分 </a:t>
            </a:r>
            <a:r>
              <a:rPr lang="en-US" altLang="zh-CN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91.2</a:t>
            </a:r>
            <a:endParaRPr lang="zh-CN" altLang="en-US" b="1" dirty="0" smtClean="0">
              <a:solidFill>
                <a:srgbClr val="FF5B5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  <a:sym typeface="Calibri" charset="0"/>
            </a:endParaRPr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3728389" y="3761820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046428" y="1763383"/>
            <a:ext cx="5617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入选</a:t>
            </a:r>
            <a:r>
              <a:rPr lang="zh-CN" altLang="en-US" b="1" dirty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国家卓越</a:t>
            </a:r>
            <a:r>
              <a:rPr lang="zh-CN" altLang="en-US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工程师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教育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培养计划</a:t>
            </a:r>
            <a:endParaRPr lang="zh-CN" alt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  <a:sym typeface="Calibri" charset="0"/>
            </a:endParaRPr>
          </a:p>
        </p:txBody>
      </p:sp>
      <p:sp>
        <p:nvSpPr>
          <p:cNvPr id="12" name="Freeform 53"/>
          <p:cNvSpPr>
            <a:spLocks noEditPoints="1"/>
          </p:cNvSpPr>
          <p:nvPr/>
        </p:nvSpPr>
        <p:spPr bwMode="auto">
          <a:xfrm>
            <a:off x="3728389" y="1851956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049202" y="4623661"/>
            <a:ext cx="5180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学分平均成绩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 </a:t>
            </a:r>
            <a:r>
              <a:rPr lang="en-US" altLang="zh-CN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85.4</a:t>
            </a:r>
            <a:endParaRPr lang="zh-CN" altLang="en-US" b="1" dirty="0" smtClean="0">
              <a:solidFill>
                <a:srgbClr val="FF5B5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  <a:sym typeface="Calibri" charset="0"/>
            </a:endParaRPr>
          </a:p>
        </p:txBody>
      </p:sp>
      <p:sp>
        <p:nvSpPr>
          <p:cNvPr id="14" name="Freeform 53"/>
          <p:cNvSpPr>
            <a:spLocks noEditPoints="1"/>
          </p:cNvSpPr>
          <p:nvPr/>
        </p:nvSpPr>
        <p:spPr bwMode="auto">
          <a:xfrm>
            <a:off x="3731162" y="4712234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59708" y="5517051"/>
            <a:ext cx="5180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学分平均绩点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 </a:t>
            </a:r>
            <a:r>
              <a:rPr lang="en-US" altLang="zh-CN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3.31</a:t>
            </a:r>
            <a:endParaRPr lang="zh-CN" altLang="en-US" b="1" dirty="0" smtClean="0">
              <a:solidFill>
                <a:srgbClr val="FF5B5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  <a:sym typeface="Calibri" charset="0"/>
            </a:endParaRPr>
          </a:p>
        </p:txBody>
      </p:sp>
      <p:sp>
        <p:nvSpPr>
          <p:cNvPr id="19" name="Freeform 53"/>
          <p:cNvSpPr>
            <a:spLocks noEditPoints="1"/>
          </p:cNvSpPr>
          <p:nvPr/>
        </p:nvSpPr>
        <p:spPr bwMode="auto">
          <a:xfrm>
            <a:off x="3741668" y="5605624"/>
            <a:ext cx="215900" cy="358775"/>
          </a:xfrm>
          <a:custGeom>
            <a:avLst/>
            <a:gdLst>
              <a:gd name="T0" fmla="*/ 2147483646 w 80"/>
              <a:gd name="T1" fmla="*/ 0 h 128"/>
              <a:gd name="T2" fmla="*/ 0 w 80"/>
              <a:gd name="T3" fmla="*/ 2147483646 h 128"/>
              <a:gd name="T4" fmla="*/ 2147483646 w 80"/>
              <a:gd name="T5" fmla="*/ 2147483646 h 128"/>
              <a:gd name="T6" fmla="*/ 2147483646 w 80"/>
              <a:gd name="T7" fmla="*/ 2147483646 h 128"/>
              <a:gd name="T8" fmla="*/ 2147483646 w 80"/>
              <a:gd name="T9" fmla="*/ 0 h 128"/>
              <a:gd name="T10" fmla="*/ 2147483646 w 80"/>
              <a:gd name="T11" fmla="*/ 2147483646 h 128"/>
              <a:gd name="T12" fmla="*/ 2147483646 w 80"/>
              <a:gd name="T13" fmla="*/ 2147483646 h 128"/>
              <a:gd name="T14" fmla="*/ 2147483646 w 80"/>
              <a:gd name="T15" fmla="*/ 2147483646 h 128"/>
              <a:gd name="T16" fmla="*/ 2147483646 w 80"/>
              <a:gd name="T17" fmla="*/ 2147483646 h 128"/>
              <a:gd name="T18" fmla="*/ 2147483646 w 80"/>
              <a:gd name="T19" fmla="*/ 2147483646 h 128"/>
              <a:gd name="T20" fmla="*/ 2147483646 w 80"/>
              <a:gd name="T21" fmla="*/ 2147483646 h 128"/>
              <a:gd name="T22" fmla="*/ 2147483646 w 80"/>
              <a:gd name="T23" fmla="*/ 2147483646 h 128"/>
              <a:gd name="T24" fmla="*/ 2147483646 w 80"/>
              <a:gd name="T25" fmla="*/ 2147483646 h 128"/>
              <a:gd name="T26" fmla="*/ 2147483646 w 80"/>
              <a:gd name="T27" fmla="*/ 2147483646 h 128"/>
              <a:gd name="T28" fmla="*/ 2147483646 w 80"/>
              <a:gd name="T29" fmla="*/ 2147483646 h 1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128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80"/>
                  <a:pt x="40" y="128"/>
                  <a:pt x="40" y="128"/>
                </a:cubicBezTo>
                <a:cubicBezTo>
                  <a:pt x="40" y="128"/>
                  <a:pt x="80" y="80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40" y="64"/>
                </a:moveTo>
                <a:cubicBezTo>
                  <a:pt x="26" y="64"/>
                  <a:pt x="16" y="54"/>
                  <a:pt x="16" y="40"/>
                </a:cubicBezTo>
                <a:cubicBezTo>
                  <a:pt x="16" y="26"/>
                  <a:pt x="26" y="15"/>
                  <a:pt x="40" y="15"/>
                </a:cubicBezTo>
                <a:cubicBezTo>
                  <a:pt x="54" y="15"/>
                  <a:pt x="65" y="26"/>
                  <a:pt x="65" y="40"/>
                </a:cubicBezTo>
                <a:cubicBezTo>
                  <a:pt x="65" y="54"/>
                  <a:pt x="54" y="64"/>
                  <a:pt x="40" y="64"/>
                </a:cubicBezTo>
                <a:close/>
                <a:moveTo>
                  <a:pt x="25" y="40"/>
                </a:moveTo>
                <a:cubicBezTo>
                  <a:pt x="25" y="31"/>
                  <a:pt x="31" y="24"/>
                  <a:pt x="40" y="24"/>
                </a:cubicBezTo>
                <a:cubicBezTo>
                  <a:pt x="49" y="24"/>
                  <a:pt x="56" y="31"/>
                  <a:pt x="56" y="40"/>
                </a:cubicBezTo>
                <a:cubicBezTo>
                  <a:pt x="56" y="49"/>
                  <a:pt x="49" y="55"/>
                  <a:pt x="40" y="55"/>
                </a:cubicBezTo>
                <a:cubicBezTo>
                  <a:pt x="31" y="55"/>
                  <a:pt x="25" y="49"/>
                  <a:pt x="25" y="40"/>
                </a:cubicBezTo>
                <a:close/>
              </a:path>
            </a:pathLst>
          </a:custGeom>
          <a:solidFill>
            <a:srgbClr val="D94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5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5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5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bldLvl="0" autoUpdateAnimBg="0"/>
      <p:bldP spid="22" grpId="0" animBg="1"/>
      <p:bldP spid="56" grpId="0" bldLvl="0" autoUpdateAnimBg="0"/>
      <p:bldP spid="57" grpId="0" animBg="1"/>
      <p:bldP spid="11" grpId="0" bldLvl="0" autoUpdateAnimBg="0"/>
      <p:bldP spid="12" grpId="0" animBg="1"/>
      <p:bldP spid="13" grpId="0" bldLvl="0" autoUpdateAnimBg="0"/>
      <p:bldP spid="14" grpId="0" animBg="1"/>
      <p:bldP spid="15" grpId="0" bldLvl="0" autoUpdateAnimBg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1847850" y="323850"/>
            <a:ext cx="611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1800">
                <a:latin typeface="Arial" charset="0"/>
                <a:ea typeface="宋体" charset="0"/>
                <a:sym typeface="Calibri" charset="0"/>
              </a:rPr>
              <a:t>》</a:t>
            </a:r>
          </a:p>
        </p:txBody>
      </p:sp>
      <p:sp>
        <p:nvSpPr>
          <p:cNvPr id="58" name="圆角矩形 18"/>
          <p:cNvSpPr>
            <a:spLocks noChangeArrowheads="1"/>
          </p:cNvSpPr>
          <p:nvPr/>
        </p:nvSpPr>
        <p:spPr bwMode="auto">
          <a:xfrm>
            <a:off x="1227138" y="290512"/>
            <a:ext cx="3730625" cy="841375"/>
          </a:xfrm>
          <a:prstGeom prst="roundRect">
            <a:avLst>
              <a:gd name="adj" fmla="val 10745"/>
            </a:avLst>
          </a:prstGeom>
          <a:solidFill>
            <a:srgbClr val="00B0F0"/>
          </a:solidFill>
          <a:ln w="12700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zh-CN" altLang="zh-CN" sz="3600" b="1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         </a:t>
            </a:r>
            <a:r>
              <a:rPr lang="zh-CN" altLang="en-US" sz="3600" b="1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获奖情况</a:t>
            </a:r>
            <a:endParaRPr lang="zh-CN" altLang="zh-CN" sz="3600" b="1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9" name="任意多边形 19"/>
          <p:cNvSpPr>
            <a:spLocks noChangeArrowheads="1"/>
          </p:cNvSpPr>
          <p:nvPr/>
        </p:nvSpPr>
        <p:spPr bwMode="auto">
          <a:xfrm>
            <a:off x="1730375" y="246856"/>
            <a:ext cx="728663" cy="1325563"/>
          </a:xfrm>
          <a:custGeom>
            <a:avLst/>
            <a:gdLst>
              <a:gd name="T0" fmla="*/ 0 w 958532"/>
              <a:gd name="T1" fmla="*/ 0 h 1526915"/>
              <a:gd name="T2" fmla="*/ 7 w 958532"/>
              <a:gd name="T3" fmla="*/ 0 h 1526915"/>
              <a:gd name="T4" fmla="*/ 7 w 958532"/>
              <a:gd name="T5" fmla="*/ 2788 h 1526915"/>
              <a:gd name="T6" fmla="*/ 4 w 958532"/>
              <a:gd name="T7" fmla="*/ 3491 h 1526915"/>
              <a:gd name="T8" fmla="*/ 0 w 958532"/>
              <a:gd name="T9" fmla="*/ 2788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63500" dist="38100" dir="8100000" algn="ctr" rotWithShape="0">
              <a:srgbClr val="000000">
                <a:alpha val="31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4000" b="1" dirty="0" smtClean="0">
                <a:solidFill>
                  <a:srgbClr val="00B0F0"/>
                </a:solidFill>
              </a:rPr>
              <a:t>2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  <p:pic>
        <p:nvPicPr>
          <p:cNvPr id="6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04" y="2567426"/>
            <a:ext cx="2065430" cy="261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组合 23"/>
          <p:cNvGrpSpPr>
            <a:grpSpLocks/>
          </p:cNvGrpSpPr>
          <p:nvPr/>
        </p:nvGrpSpPr>
        <p:grpSpPr bwMode="auto">
          <a:xfrm>
            <a:off x="1095455" y="2768302"/>
            <a:ext cx="3570208" cy="1108414"/>
            <a:chOff x="615960" y="-157638"/>
            <a:chExt cx="3569801" cy="1109659"/>
          </a:xfrm>
        </p:grpSpPr>
        <p:sp>
          <p:nvSpPr>
            <p:cNvPr id="68" name="矩形 12"/>
            <p:cNvSpPr>
              <a:spLocks noChangeArrowheads="1"/>
            </p:cNvSpPr>
            <p:nvPr/>
          </p:nvSpPr>
          <p:spPr bwMode="auto">
            <a:xfrm>
              <a:off x="615960" y="-157638"/>
              <a:ext cx="3569801" cy="83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等线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等线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等线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Verdana" charset="0"/>
                  <a:ea typeface="微软雅黑" charset="0"/>
                  <a:sym typeface="微软雅黑" charset="0"/>
                </a:rPr>
                <a:t>美国大学生数学建模竞赛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z="2400" b="1" dirty="0" smtClean="0">
                  <a:solidFill>
                    <a:srgbClr val="FFC000"/>
                  </a:solidFill>
                  <a:latin typeface="Verdana" charset="0"/>
                  <a:ea typeface="微软雅黑" charset="0"/>
                  <a:sym typeface="微软雅黑" charset="0"/>
                </a:rPr>
                <a:t>二等奖</a:t>
              </a:r>
              <a:endParaRPr lang="zh-CN" altLang="en-US" sz="2400" b="1" dirty="0">
                <a:solidFill>
                  <a:srgbClr val="FFC000"/>
                </a:solidFill>
                <a:latin typeface="Verdana" charset="0"/>
                <a:ea typeface="微软雅黑" charset="0"/>
                <a:sym typeface="微软雅黑" charset="0"/>
              </a:endParaRPr>
            </a:p>
          </p:txBody>
        </p:sp>
        <p:sp>
          <p:nvSpPr>
            <p:cNvPr id="69" name="矩形 13"/>
            <p:cNvSpPr>
              <a:spLocks noChangeArrowheads="1"/>
            </p:cNvSpPr>
            <p:nvPr/>
          </p:nvSpPr>
          <p:spPr bwMode="auto">
            <a:xfrm>
              <a:off x="3063375" y="582274"/>
              <a:ext cx="1019715" cy="36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等线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等线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等线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0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FFFFFF"/>
                  </a:solidFill>
                  <a:latin typeface="Verdana" charset="0"/>
                  <a:ea typeface="宋体" charset="0"/>
                  <a:sym typeface="Verdana" charset="0"/>
                </a:rPr>
                <a:t>   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Verdana" charset="0"/>
                  <a:ea typeface="宋体" charset="0"/>
                  <a:sym typeface="Verdana" charset="0"/>
                </a:rPr>
                <a:t>2016</a:t>
              </a:r>
              <a:endParaRPr lang="zh-CN" altLang="en-US" sz="1800" dirty="0">
                <a:solidFill>
                  <a:srgbClr val="FFFFFF"/>
                </a:solidFill>
                <a:latin typeface="Verdana" charset="0"/>
                <a:ea typeface="微软雅黑" charset="0"/>
                <a:sym typeface="微软雅黑" charset="0"/>
              </a:endParaRPr>
            </a:p>
          </p:txBody>
        </p:sp>
      </p:grpSp>
      <p:grpSp>
        <p:nvGrpSpPr>
          <p:cNvPr id="70" name="组合 23"/>
          <p:cNvGrpSpPr>
            <a:grpSpLocks/>
          </p:cNvGrpSpPr>
          <p:nvPr/>
        </p:nvGrpSpPr>
        <p:grpSpPr bwMode="auto">
          <a:xfrm>
            <a:off x="442913" y="3897313"/>
            <a:ext cx="4186592" cy="1050369"/>
            <a:chOff x="0" y="0"/>
            <a:chExt cx="4186116" cy="1051549"/>
          </a:xfrm>
        </p:grpSpPr>
        <p:sp>
          <p:nvSpPr>
            <p:cNvPr id="71" name="矩形 12"/>
            <p:cNvSpPr>
              <a:spLocks noChangeArrowheads="1"/>
            </p:cNvSpPr>
            <p:nvPr/>
          </p:nvSpPr>
          <p:spPr bwMode="auto">
            <a:xfrm>
              <a:off x="0" y="0"/>
              <a:ext cx="4185761" cy="83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zh-CN" altLang="en-US" sz="2400" dirty="0" smtClean="0">
                  <a:solidFill>
                    <a:srgbClr val="FFFFFF"/>
                  </a:solidFill>
                  <a:latin typeface="Verdana" charset="0"/>
                  <a:ea typeface="微软雅黑" charset="-122"/>
                  <a:sym typeface="微软雅黑" charset="-122"/>
                </a:rPr>
                <a:t>全国大学生数学建模竞赛</a:t>
              </a:r>
              <a:endParaRPr lang="en-US" altLang="zh-CN" sz="2400" dirty="0" smtClean="0">
                <a:solidFill>
                  <a:srgbClr val="FFFFFF"/>
                </a:solidFill>
                <a:latin typeface="Verdana" charset="0"/>
                <a:ea typeface="宋体" charset="-122"/>
                <a:sym typeface="Verdana" charset="0"/>
              </a:endParaRP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zh-CN" altLang="en-US" sz="2400" dirty="0" smtClean="0">
                  <a:solidFill>
                    <a:srgbClr val="FFFFFF"/>
                  </a:solidFill>
                  <a:latin typeface="Verdana" charset="0"/>
                  <a:ea typeface="微软雅黑" charset="-122"/>
                  <a:sym typeface="微软雅黑" charset="-122"/>
                </a:rPr>
                <a:t>赛区</a:t>
              </a:r>
              <a:r>
                <a:rPr lang="zh-CN" altLang="en-US" sz="2400" b="1" dirty="0" smtClean="0">
                  <a:solidFill>
                    <a:srgbClr val="FFC000"/>
                  </a:solidFill>
                  <a:latin typeface="Verdana" charset="0"/>
                  <a:ea typeface="微软雅黑" charset="-122"/>
                  <a:sym typeface="微软雅黑" charset="-122"/>
                </a:rPr>
                <a:t>二等奖</a:t>
              </a:r>
            </a:p>
          </p:txBody>
        </p:sp>
        <p:sp>
          <p:nvSpPr>
            <p:cNvPr id="72" name="矩形 13"/>
            <p:cNvSpPr>
              <a:spLocks noChangeArrowheads="1"/>
            </p:cNvSpPr>
            <p:nvPr/>
          </p:nvSpPr>
          <p:spPr bwMode="auto">
            <a:xfrm>
              <a:off x="3033367" y="681802"/>
              <a:ext cx="1152749" cy="369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等线" charset="-122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Verdana" charset="0"/>
                  <a:ea typeface="宋体" charset="-122"/>
                  <a:sym typeface="Verdana" charset="0"/>
                </a:rPr>
                <a:t>2015.</a:t>
              </a:r>
              <a:r>
                <a:rPr lang="zh-CN" altLang="en-US" sz="1800" dirty="0" smtClean="0">
                  <a:solidFill>
                    <a:srgbClr val="FFFFFF"/>
                  </a:solidFill>
                  <a:latin typeface="Verdana" charset="0"/>
                  <a:ea typeface="宋体" charset="-122"/>
                  <a:sym typeface="Verdana" charset="0"/>
                </a:rPr>
                <a:t>1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Verdana" charset="0"/>
                  <a:ea typeface="宋体" charset="-122"/>
                  <a:sym typeface="Verdana" charset="0"/>
                </a:rPr>
                <a:t>2</a:t>
              </a:r>
              <a:endParaRPr lang="zh-CN" altLang="en-US" sz="1800" dirty="0" smtClean="0">
                <a:solidFill>
                  <a:srgbClr val="FFFFFF"/>
                </a:solidFill>
                <a:latin typeface="Verdana" charset="0"/>
                <a:ea typeface="微软雅黑" charset="-122"/>
                <a:sym typeface="微软雅黑" charset="-122"/>
              </a:endParaRPr>
            </a:p>
          </p:txBody>
        </p:sp>
      </p:grpSp>
      <p:sp>
        <p:nvSpPr>
          <p:cNvPr id="73" name="矩形 20"/>
          <p:cNvSpPr>
            <a:spLocks noChangeArrowheads="1"/>
          </p:cNvSpPr>
          <p:nvPr/>
        </p:nvSpPr>
        <p:spPr bwMode="auto">
          <a:xfrm>
            <a:off x="1739900" y="1829595"/>
            <a:ext cx="29257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b="1" dirty="0">
                <a:solidFill>
                  <a:srgbClr val="F8F802"/>
                </a:solidFill>
                <a:latin typeface="Verdana" charset="0"/>
                <a:ea typeface="微软雅黑" charset="0"/>
                <a:sym typeface="微软雅黑" charset="0"/>
              </a:rPr>
              <a:t>数学建模竞赛</a:t>
            </a:r>
          </a:p>
        </p:txBody>
      </p:sp>
      <p:sp>
        <p:nvSpPr>
          <p:cNvPr id="74" name="矩形 20"/>
          <p:cNvSpPr>
            <a:spLocks noChangeArrowheads="1"/>
          </p:cNvSpPr>
          <p:nvPr/>
        </p:nvSpPr>
        <p:spPr bwMode="auto">
          <a:xfrm>
            <a:off x="7417976" y="1823026"/>
            <a:ext cx="402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b="1" dirty="0" smtClean="0">
                <a:solidFill>
                  <a:srgbClr val="F8F802"/>
                </a:solidFill>
                <a:latin typeface="Verdana" charset="0"/>
                <a:ea typeface="微软雅黑" charset="0"/>
                <a:sym typeface="微软雅黑" charset="0"/>
              </a:rPr>
              <a:t>大学生创新计划</a:t>
            </a:r>
            <a:endParaRPr lang="zh-CN" altLang="en-US" sz="3600" b="1" dirty="0">
              <a:solidFill>
                <a:srgbClr val="F8F802"/>
              </a:solidFill>
              <a:latin typeface="Verdana" charset="0"/>
              <a:ea typeface="微软雅黑" charset="0"/>
              <a:sym typeface="微软雅黑" charset="0"/>
            </a:endParaRPr>
          </a:p>
        </p:txBody>
      </p:sp>
      <p:sp>
        <p:nvSpPr>
          <p:cNvPr id="75" name="矩形 12"/>
          <p:cNvSpPr>
            <a:spLocks noChangeArrowheads="1"/>
          </p:cNvSpPr>
          <p:nvPr/>
        </p:nvSpPr>
        <p:spPr bwMode="auto">
          <a:xfrm>
            <a:off x="7416703" y="2578792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2400" dirty="0" smtClean="0">
                <a:solidFill>
                  <a:srgbClr val="FFC000"/>
                </a:solidFill>
                <a:latin typeface="Verdana" charset="0"/>
                <a:ea typeface="微软雅黑" charset="0"/>
                <a:sym typeface="微软雅黑" charset="0"/>
              </a:rPr>
              <a:t>国家级</a:t>
            </a:r>
            <a:r>
              <a:rPr lang="zh-CN" altLang="en-US" sz="2400" dirty="0" smtClean="0">
                <a:solidFill>
                  <a:srgbClr val="FFFFFF"/>
                </a:solidFill>
                <a:latin typeface="Verdana" charset="0"/>
                <a:ea typeface="微软雅黑" charset="0"/>
                <a:sym typeface="微软雅黑" charset="0"/>
              </a:rPr>
              <a:t>优秀结题项目</a:t>
            </a:r>
            <a:endParaRPr lang="zh-CN" altLang="en-US" sz="2400" dirty="0">
              <a:solidFill>
                <a:srgbClr val="FFFFFF"/>
              </a:solidFill>
              <a:latin typeface="Verdana" charset="0"/>
              <a:ea typeface="微软雅黑" charset="0"/>
              <a:sym typeface="微软雅黑" charset="0"/>
            </a:endParaRPr>
          </a:p>
        </p:txBody>
      </p:sp>
      <p:sp>
        <p:nvSpPr>
          <p:cNvPr id="77" name="矩形 20"/>
          <p:cNvSpPr>
            <a:spLocks noChangeArrowheads="1"/>
          </p:cNvSpPr>
          <p:nvPr/>
        </p:nvSpPr>
        <p:spPr bwMode="auto">
          <a:xfrm>
            <a:off x="7413208" y="3361309"/>
            <a:ext cx="402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3600" b="1" dirty="0" smtClean="0">
                <a:solidFill>
                  <a:srgbClr val="F8F802"/>
                </a:solidFill>
                <a:latin typeface="Verdana" charset="0"/>
                <a:ea typeface="微软雅黑" charset="0"/>
                <a:sym typeface="微软雅黑" charset="0"/>
              </a:rPr>
              <a:t>编程大赛</a:t>
            </a:r>
            <a:endParaRPr lang="zh-CN" altLang="en-US" sz="3600" b="1" dirty="0">
              <a:solidFill>
                <a:srgbClr val="F8F802"/>
              </a:solidFill>
              <a:latin typeface="Verdana" charset="0"/>
              <a:ea typeface="微软雅黑" charset="0"/>
              <a:sym typeface="微软雅黑" charset="0"/>
            </a:endParaRPr>
          </a:p>
        </p:txBody>
      </p:sp>
      <p:sp>
        <p:nvSpPr>
          <p:cNvPr id="78" name="矩形 12"/>
          <p:cNvSpPr>
            <a:spLocks noChangeArrowheads="1"/>
          </p:cNvSpPr>
          <p:nvPr/>
        </p:nvSpPr>
        <p:spPr bwMode="auto">
          <a:xfrm>
            <a:off x="7440511" y="4059927"/>
            <a:ext cx="45448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Verdana" charset="0"/>
                <a:ea typeface="微软雅黑" charset="0"/>
                <a:sym typeface="微软雅黑" charset="0"/>
              </a:rPr>
              <a:t>第八届蓝桥杯吉林省赛区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  <a:latin typeface="Verdana" charset="0"/>
                <a:ea typeface="微软雅黑" charset="0"/>
                <a:sym typeface="微软雅黑" charset="0"/>
              </a:rPr>
              <a:t>C/C++</a:t>
            </a:r>
            <a:r>
              <a:rPr lang="zh-CN" altLang="en-US" sz="2400" dirty="0" smtClean="0">
                <a:solidFill>
                  <a:srgbClr val="FFFFFF"/>
                </a:solidFill>
                <a:latin typeface="Verdana" charset="0"/>
                <a:ea typeface="微软雅黑" charset="0"/>
                <a:sym typeface="微软雅黑" charset="0"/>
              </a:rPr>
              <a:t>程序设计大学</a:t>
            </a:r>
            <a:r>
              <a:rPr lang="en-US" altLang="zh-CN" sz="2400" dirty="0" smtClean="0">
                <a:solidFill>
                  <a:srgbClr val="FFFFFF"/>
                </a:solidFill>
                <a:latin typeface="Verdana" charset="0"/>
                <a:ea typeface="微软雅黑" charset="0"/>
                <a:sym typeface="微软雅黑" charset="0"/>
              </a:rPr>
              <a:t>A</a:t>
            </a:r>
            <a:r>
              <a:rPr lang="zh-CN" altLang="en-US" sz="2400" dirty="0" smtClean="0">
                <a:solidFill>
                  <a:srgbClr val="FFFFFF"/>
                </a:solidFill>
                <a:latin typeface="Verdana" charset="0"/>
                <a:ea typeface="微软雅黑" charset="0"/>
                <a:sym typeface="微软雅黑" charset="0"/>
              </a:rPr>
              <a:t>组</a:t>
            </a:r>
            <a:r>
              <a:rPr lang="zh-CN" altLang="en-US" sz="2400" dirty="0" smtClean="0">
                <a:solidFill>
                  <a:srgbClr val="FFC000"/>
                </a:solidFill>
                <a:latin typeface="Verdana" charset="0"/>
                <a:ea typeface="微软雅黑" charset="0"/>
                <a:sym typeface="微软雅黑" charset="0"/>
              </a:rPr>
              <a:t>三等奖</a:t>
            </a:r>
            <a:endParaRPr lang="zh-CN" altLang="en-US" sz="2400" dirty="0">
              <a:solidFill>
                <a:srgbClr val="FFC000"/>
              </a:solidFill>
              <a:latin typeface="Verdana" charset="0"/>
              <a:ea typeface="微软雅黑" charset="0"/>
              <a:sym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73" grpId="0"/>
      <p:bldP spid="74" grpId="0"/>
      <p:bldP spid="75" grpId="0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9"/>
          <p:cNvSpPr>
            <a:spLocks noChangeArrowheads="1"/>
          </p:cNvSpPr>
          <p:nvPr/>
        </p:nvSpPr>
        <p:spPr bwMode="auto">
          <a:xfrm>
            <a:off x="1219212" y="290513"/>
            <a:ext cx="3697287" cy="841375"/>
          </a:xfrm>
          <a:prstGeom prst="roundRect">
            <a:avLst>
              <a:gd name="adj" fmla="val 10745"/>
            </a:avLst>
          </a:prstGeom>
          <a:solidFill>
            <a:srgbClr val="F8F80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3600" b="1" dirty="0">
                <a:latin typeface="微软雅黑" charset="0"/>
                <a:ea typeface="微软雅黑" charset="0"/>
              </a:rPr>
              <a:t>      </a:t>
            </a:r>
            <a:r>
              <a:rPr lang="zh-CN" altLang="zh-CN" sz="3600" b="1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sz="3200" b="1" dirty="0" smtClean="0">
                <a:solidFill>
                  <a:srgbClr val="A251B4"/>
                </a:solidFill>
                <a:latin typeface="微软雅黑" charset="0"/>
                <a:ea typeface="微软雅黑" charset="0"/>
              </a:rPr>
              <a:t>项目科研经历</a:t>
            </a:r>
            <a:endParaRPr lang="zh-CN" altLang="zh-CN" sz="3200" b="1" dirty="0">
              <a:solidFill>
                <a:srgbClr val="A251B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任意多边形 30"/>
          <p:cNvSpPr>
            <a:spLocks noChangeArrowheads="1"/>
          </p:cNvSpPr>
          <p:nvPr/>
        </p:nvSpPr>
        <p:spPr bwMode="auto">
          <a:xfrm>
            <a:off x="1584337" y="290513"/>
            <a:ext cx="728663" cy="1325562"/>
          </a:xfrm>
          <a:custGeom>
            <a:avLst/>
            <a:gdLst>
              <a:gd name="T0" fmla="*/ 0 w 958532"/>
              <a:gd name="T1" fmla="*/ 0 h 1526915"/>
              <a:gd name="T2" fmla="*/ 7 w 958532"/>
              <a:gd name="T3" fmla="*/ 0 h 1526915"/>
              <a:gd name="T4" fmla="*/ 7 w 958532"/>
              <a:gd name="T5" fmla="*/ 2788 h 1526915"/>
              <a:gd name="T6" fmla="*/ 4 w 958532"/>
              <a:gd name="T7" fmla="*/ 3491 h 1526915"/>
              <a:gd name="T8" fmla="*/ 0 w 958532"/>
              <a:gd name="T9" fmla="*/ 2788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63500" dist="38100" dir="8100000" algn="ctr" rotWithShape="0">
              <a:srgbClr val="000000">
                <a:alpha val="31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4000" b="1" smtClean="0">
                <a:solidFill>
                  <a:srgbClr val="F8F802"/>
                </a:solidFill>
              </a:rPr>
              <a:t>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endParaRPr lang="zh-CN" altLang="en-US" smtClean="0">
              <a:solidFill>
                <a:srgbClr val="87AB6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3713" y="2400300"/>
            <a:ext cx="983931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维护</a:t>
            </a:r>
            <a:r>
              <a:rPr lang="en-US" altLang="zh-CN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UDC</a:t>
            </a:r>
            <a:r>
              <a:rPr lang="zh-CN" altLang="en-US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金矿系统</a:t>
            </a:r>
            <a:endParaRPr kumimoji="1" lang="zh-CN" altLang="en-US" sz="2800" dirty="0" smtClean="0">
              <a:solidFill>
                <a:srgbClr val="FF8751"/>
              </a:solidFill>
            </a:endParaRPr>
          </a:p>
          <a:p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、调用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支付宝和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微信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支付</a:t>
            </a: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实现支付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功能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对接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中国石油、中国石化加油系统实现加油卡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的批量充值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定期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筛查数据库的可疑数据以及按上级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需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求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提取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处理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重要数据</a:t>
            </a:r>
            <a:endParaRPr kumimoji="1"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dirty="0"/>
          </a:p>
          <a:p>
            <a:endParaRPr kumimoji="1" lang="zh-CN" altLang="en-US" sz="1600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8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8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8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9"/>
          <p:cNvSpPr>
            <a:spLocks noChangeArrowheads="1"/>
          </p:cNvSpPr>
          <p:nvPr/>
        </p:nvSpPr>
        <p:spPr bwMode="auto">
          <a:xfrm>
            <a:off x="1219212" y="290513"/>
            <a:ext cx="3697287" cy="841375"/>
          </a:xfrm>
          <a:prstGeom prst="roundRect">
            <a:avLst>
              <a:gd name="adj" fmla="val 10745"/>
            </a:avLst>
          </a:prstGeom>
          <a:solidFill>
            <a:srgbClr val="F8F80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3600" b="1" dirty="0">
                <a:latin typeface="微软雅黑" charset="0"/>
                <a:ea typeface="微软雅黑" charset="0"/>
              </a:rPr>
              <a:t>      </a:t>
            </a:r>
            <a:r>
              <a:rPr lang="zh-CN" altLang="zh-CN" sz="3600" b="1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sz="3200" b="1" dirty="0" smtClean="0">
                <a:solidFill>
                  <a:srgbClr val="A251B4"/>
                </a:solidFill>
                <a:latin typeface="微软雅黑" charset="0"/>
                <a:ea typeface="微软雅黑" charset="0"/>
              </a:rPr>
              <a:t>项目科研经历</a:t>
            </a:r>
            <a:endParaRPr lang="zh-CN" altLang="zh-CN" sz="3200" b="1" dirty="0">
              <a:solidFill>
                <a:srgbClr val="A251B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任意多边形 30"/>
          <p:cNvSpPr>
            <a:spLocks noChangeArrowheads="1"/>
          </p:cNvSpPr>
          <p:nvPr/>
        </p:nvSpPr>
        <p:spPr bwMode="auto">
          <a:xfrm>
            <a:off x="1584337" y="290513"/>
            <a:ext cx="728663" cy="1325562"/>
          </a:xfrm>
          <a:custGeom>
            <a:avLst/>
            <a:gdLst>
              <a:gd name="T0" fmla="*/ 0 w 958532"/>
              <a:gd name="T1" fmla="*/ 0 h 1526915"/>
              <a:gd name="T2" fmla="*/ 7 w 958532"/>
              <a:gd name="T3" fmla="*/ 0 h 1526915"/>
              <a:gd name="T4" fmla="*/ 7 w 958532"/>
              <a:gd name="T5" fmla="*/ 2788 h 1526915"/>
              <a:gd name="T6" fmla="*/ 4 w 958532"/>
              <a:gd name="T7" fmla="*/ 3491 h 1526915"/>
              <a:gd name="T8" fmla="*/ 0 w 958532"/>
              <a:gd name="T9" fmla="*/ 2788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63500" dist="38100" dir="8100000" algn="ctr" rotWithShape="0">
              <a:srgbClr val="000000">
                <a:alpha val="31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4000" b="1" smtClean="0">
                <a:solidFill>
                  <a:srgbClr val="F8F802"/>
                </a:solidFill>
              </a:rPr>
              <a:t>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endParaRPr lang="zh-CN" altLang="en-US" smtClean="0">
              <a:solidFill>
                <a:srgbClr val="87AB6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3071" y="1743075"/>
            <a:ext cx="9345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  <a:p>
            <a:r>
              <a:rPr lang="zh-CN" altLang="en-US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独立开发</a:t>
            </a:r>
            <a:r>
              <a:rPr lang="en-US" altLang="zh-CN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Card</a:t>
            </a:r>
            <a:r>
              <a:rPr lang="zh-CN" altLang="en-US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系统（国外上线）</a:t>
            </a:r>
            <a:endParaRPr kumimoji="1" lang="zh-CN" altLang="en-US" sz="2800" dirty="0">
              <a:solidFill>
                <a:srgbClr val="FF8751"/>
              </a:solidFill>
            </a:endParaRPr>
          </a:p>
          <a:p>
            <a:endParaRPr kumimoji="1" lang="zh-CN" altLang="en-US" sz="28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、选用</a:t>
            </a:r>
            <a:r>
              <a:rPr kumimoji="1"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JFinal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开发框架进行系统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搭建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和前后台数据库之间的交互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一定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程度掌握了前端的</a:t>
            </a: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html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进行界面设计和实现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改用</a:t>
            </a: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动态控制页面</a:t>
            </a:r>
            <a:r>
              <a: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内容避免页面反复跳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转来提高用户使用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感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同步</a:t>
            </a: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UDC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金矿系统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最后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对前端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输入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进行了</a:t>
            </a: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过滤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系统上线后主要</a:t>
            </a:r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维护</a:t>
            </a:r>
            <a:r>
              <a: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和对数据库操作优化</a:t>
            </a:r>
            <a:endParaRPr kumimoji="1"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600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5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8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8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8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9"/>
          <p:cNvSpPr>
            <a:spLocks noChangeArrowheads="1"/>
          </p:cNvSpPr>
          <p:nvPr/>
        </p:nvSpPr>
        <p:spPr bwMode="auto">
          <a:xfrm>
            <a:off x="1219212" y="290513"/>
            <a:ext cx="3697287" cy="841375"/>
          </a:xfrm>
          <a:prstGeom prst="roundRect">
            <a:avLst>
              <a:gd name="adj" fmla="val 10745"/>
            </a:avLst>
          </a:prstGeom>
          <a:solidFill>
            <a:srgbClr val="F8F80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3600" b="1" dirty="0">
                <a:latin typeface="微软雅黑" charset="0"/>
                <a:ea typeface="微软雅黑" charset="0"/>
              </a:rPr>
              <a:t>      </a:t>
            </a:r>
            <a:r>
              <a:rPr lang="zh-CN" altLang="zh-CN" sz="3600" b="1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sz="3200" b="1" dirty="0" smtClean="0">
                <a:solidFill>
                  <a:srgbClr val="A251B4"/>
                </a:solidFill>
                <a:latin typeface="微软雅黑" charset="0"/>
                <a:ea typeface="微软雅黑" charset="0"/>
              </a:rPr>
              <a:t>项目科研经历</a:t>
            </a:r>
            <a:endParaRPr lang="zh-CN" altLang="zh-CN" sz="3200" b="1" dirty="0">
              <a:solidFill>
                <a:srgbClr val="A251B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任意多边形 30"/>
          <p:cNvSpPr>
            <a:spLocks noChangeArrowheads="1"/>
          </p:cNvSpPr>
          <p:nvPr/>
        </p:nvSpPr>
        <p:spPr bwMode="auto">
          <a:xfrm>
            <a:off x="1584337" y="290513"/>
            <a:ext cx="728663" cy="1325562"/>
          </a:xfrm>
          <a:custGeom>
            <a:avLst/>
            <a:gdLst>
              <a:gd name="T0" fmla="*/ 0 w 958532"/>
              <a:gd name="T1" fmla="*/ 0 h 1526915"/>
              <a:gd name="T2" fmla="*/ 7 w 958532"/>
              <a:gd name="T3" fmla="*/ 0 h 1526915"/>
              <a:gd name="T4" fmla="*/ 7 w 958532"/>
              <a:gd name="T5" fmla="*/ 2788 h 1526915"/>
              <a:gd name="T6" fmla="*/ 4 w 958532"/>
              <a:gd name="T7" fmla="*/ 3491 h 1526915"/>
              <a:gd name="T8" fmla="*/ 0 w 958532"/>
              <a:gd name="T9" fmla="*/ 2788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63500" dist="38100" dir="8100000" algn="ctr" rotWithShape="0">
              <a:srgbClr val="000000">
                <a:alpha val="31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4000" b="1" smtClean="0">
                <a:solidFill>
                  <a:srgbClr val="F8F802"/>
                </a:solidFill>
              </a:rPr>
              <a:t>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endParaRPr lang="zh-CN" altLang="en-US" smtClean="0">
              <a:solidFill>
                <a:srgbClr val="87AB6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9211" y="1490824"/>
            <a:ext cx="104945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600" dirty="0" smtClean="0"/>
          </a:p>
          <a:p>
            <a:r>
              <a:rPr lang="zh-CN" altLang="en-US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毕业设计</a:t>
            </a:r>
          </a:p>
          <a:p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zh-CN" sz="2000" b="1" dirty="0">
                <a:latin typeface="Microsoft YaHei" charset="0"/>
                <a:ea typeface="Microsoft YaHei" charset="0"/>
                <a:cs typeface="Microsoft YaHei" charset="0"/>
              </a:rPr>
              <a:t>研究课题：基于受限玻尔兹曼机的分析方法在电影推荐中的应用和</a:t>
            </a:r>
            <a:r>
              <a:rPr lang="zh-CN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实践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平台：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Python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主要工作：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、首先研究了深度学习下的受限玻尔兹曼模型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搜集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并截取了</a:t>
            </a:r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MovieLens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上电影编号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10000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以内的用户评分数据，将数据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二值	     化为用户评分矩阵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然后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以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500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组数据为单位分批进行训练，共迭代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次后得到权值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矩阵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最后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输入一批新的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用户评分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数据去点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亮可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视层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结点完成推荐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95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8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8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8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8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8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9"/>
          <p:cNvSpPr>
            <a:spLocks noChangeArrowheads="1"/>
          </p:cNvSpPr>
          <p:nvPr/>
        </p:nvSpPr>
        <p:spPr bwMode="auto">
          <a:xfrm>
            <a:off x="1219212" y="290513"/>
            <a:ext cx="3697287" cy="841375"/>
          </a:xfrm>
          <a:prstGeom prst="roundRect">
            <a:avLst>
              <a:gd name="adj" fmla="val 10745"/>
            </a:avLst>
          </a:prstGeom>
          <a:solidFill>
            <a:srgbClr val="F8F802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zh-CN" sz="3600" b="1" dirty="0">
                <a:latin typeface="微软雅黑" charset="0"/>
                <a:ea typeface="微软雅黑" charset="0"/>
              </a:rPr>
              <a:t>      </a:t>
            </a:r>
            <a:r>
              <a:rPr lang="zh-CN" altLang="zh-CN" sz="3600" b="1" dirty="0" smtClean="0">
                <a:latin typeface="微软雅黑" charset="0"/>
                <a:ea typeface="微软雅黑" charset="0"/>
              </a:rPr>
              <a:t> </a:t>
            </a:r>
            <a:r>
              <a:rPr lang="zh-CN" altLang="en-US" sz="3200" b="1" dirty="0" smtClean="0">
                <a:solidFill>
                  <a:srgbClr val="A251B4"/>
                </a:solidFill>
                <a:latin typeface="微软雅黑" charset="0"/>
                <a:ea typeface="微软雅黑" charset="0"/>
              </a:rPr>
              <a:t>项目科研经历</a:t>
            </a:r>
            <a:endParaRPr lang="zh-CN" altLang="zh-CN" sz="3200" b="1" dirty="0">
              <a:solidFill>
                <a:srgbClr val="A251B4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任意多边形 30"/>
          <p:cNvSpPr>
            <a:spLocks noChangeArrowheads="1"/>
          </p:cNvSpPr>
          <p:nvPr/>
        </p:nvSpPr>
        <p:spPr bwMode="auto">
          <a:xfrm>
            <a:off x="1584337" y="290513"/>
            <a:ext cx="728663" cy="1325562"/>
          </a:xfrm>
          <a:custGeom>
            <a:avLst/>
            <a:gdLst>
              <a:gd name="T0" fmla="*/ 0 w 958532"/>
              <a:gd name="T1" fmla="*/ 0 h 1526915"/>
              <a:gd name="T2" fmla="*/ 7 w 958532"/>
              <a:gd name="T3" fmla="*/ 0 h 1526915"/>
              <a:gd name="T4" fmla="*/ 7 w 958532"/>
              <a:gd name="T5" fmla="*/ 2788 h 1526915"/>
              <a:gd name="T6" fmla="*/ 4 w 958532"/>
              <a:gd name="T7" fmla="*/ 3491 h 1526915"/>
              <a:gd name="T8" fmla="*/ 0 w 958532"/>
              <a:gd name="T9" fmla="*/ 2788 h 1526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532"/>
              <a:gd name="T16" fmla="*/ 0 h 1526915"/>
              <a:gd name="T17" fmla="*/ 958532 w 958532"/>
              <a:gd name="T18" fmla="*/ 1526915 h 1526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532" h="1526915">
                <a:moveTo>
                  <a:pt x="0" y="0"/>
                </a:moveTo>
                <a:lnTo>
                  <a:pt x="958532" y="0"/>
                </a:lnTo>
                <a:lnTo>
                  <a:pt x="958532" y="1219092"/>
                </a:lnTo>
                <a:lnTo>
                  <a:pt x="479266" y="1526915"/>
                </a:lnTo>
                <a:lnTo>
                  <a:pt x="0" y="12190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59595"/>
              </a:gs>
              <a:gs pos="50000">
                <a:srgbClr val="D6D6D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63500" dist="38100" dir="8100000" algn="ctr" rotWithShape="0">
              <a:srgbClr val="000000">
                <a:alpha val="31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4000" b="1" smtClean="0">
                <a:solidFill>
                  <a:srgbClr val="F8F802"/>
                </a:solidFill>
              </a:rPr>
              <a:t>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  <a:defRPr/>
            </a:pPr>
            <a:endParaRPr lang="zh-CN" altLang="en-US" smtClean="0">
              <a:solidFill>
                <a:srgbClr val="87AB67"/>
              </a:solidFill>
            </a:endParaRPr>
          </a:p>
        </p:txBody>
      </p:sp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69" y="2421212"/>
            <a:ext cx="4750852" cy="357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04" y="2421212"/>
            <a:ext cx="4734774" cy="357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219212" y="1655376"/>
            <a:ext cx="2501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毕业</a:t>
            </a:r>
            <a:r>
              <a:rPr lang="zh-CN" altLang="en-US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设计</a:t>
            </a:r>
            <a:r>
              <a:rPr lang="zh-CN" altLang="en-US" sz="2800" b="1" dirty="0" smtClean="0">
                <a:solidFill>
                  <a:srgbClr val="FF5B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charset="-122"/>
                <a:ea typeface="微软雅黑" charset="-122"/>
                <a:sym typeface="Calibri" charset="0"/>
              </a:rPr>
              <a:t>展示：</a:t>
            </a:r>
            <a:endParaRPr lang="zh-CN" altLang="en-US" sz="2800" b="1" dirty="0">
              <a:solidFill>
                <a:srgbClr val="FF5B5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charset="-122"/>
              <a:ea typeface="微软雅黑" charset="-122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5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视图">
  <a:themeElements>
    <a:clrScheme name="视图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视图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图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594</TotalTime>
  <Words>352</Words>
  <Application>Microsoft Macintosh PowerPoint</Application>
  <PresentationFormat>宽屏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Calibri</vt:lpstr>
      <vt:lpstr>Century Schoolbook</vt:lpstr>
      <vt:lpstr>Microsoft YaHei</vt:lpstr>
      <vt:lpstr>Verdana</vt:lpstr>
      <vt:lpstr>Wingdings 2</vt:lpstr>
      <vt:lpstr>等线</vt:lpstr>
      <vt:lpstr>宋体</vt:lpstr>
      <vt:lpstr>微软雅黑</vt:lpstr>
      <vt:lpstr>Arial</vt:lpstr>
      <vt:lpstr>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office0161</dc:creator>
  <cp:lastModifiedBy>office0161</cp:lastModifiedBy>
  <cp:revision>84</cp:revision>
  <dcterms:created xsi:type="dcterms:W3CDTF">2019-03-12T06:09:41Z</dcterms:created>
  <dcterms:modified xsi:type="dcterms:W3CDTF">2019-03-15T15:49:44Z</dcterms:modified>
</cp:coreProperties>
</file>