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7" r:id="rId9"/>
    <p:sldId id="264" r:id="rId10"/>
    <p:sldId id="268" r:id="rId11"/>
    <p:sldId id="269" r:id="rId12"/>
    <p:sldId id="271" r:id="rId13"/>
    <p:sldId id="25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98A-F416-4B97-A259-5CAF5820E3D1}" type="datetimeFigureOut">
              <a:rPr lang="zh-CN" altLang="en-US" smtClean="0"/>
              <a:t>17-7-25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8C60D88-A3DF-4ED9-B03E-950495CA68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98A-F416-4B97-A259-5CAF5820E3D1}" type="datetimeFigureOut">
              <a:rPr lang="zh-CN" altLang="en-US" smtClean="0"/>
              <a:t>17-7-25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0D88-A3DF-4ED9-B03E-950495CA68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1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98A-F416-4B97-A259-5CAF5820E3D1}" type="datetimeFigureOut">
              <a:rPr lang="zh-CN" altLang="en-US" smtClean="0"/>
              <a:t>17-7-25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0D88-A3DF-4ED9-B03E-950495CA68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98A-F416-4B97-A259-5CAF5820E3D1}" type="datetimeFigureOut">
              <a:rPr lang="zh-CN" altLang="en-US" smtClean="0"/>
              <a:t>17-7-25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0D88-A3DF-4ED9-B03E-950495CA68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7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98A-F416-4B97-A259-5CAF5820E3D1}" type="datetimeFigureOut">
              <a:rPr lang="zh-CN" altLang="en-US" smtClean="0"/>
              <a:t>17-7-25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0D88-A3DF-4ED9-B03E-950495CA68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1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98A-F416-4B97-A259-5CAF5820E3D1}" type="datetimeFigureOut">
              <a:rPr lang="zh-CN" altLang="en-US" smtClean="0"/>
              <a:t>17-7-25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0D88-A3DF-4ED9-B03E-950495CA68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7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98A-F416-4B97-A259-5CAF5820E3D1}" type="datetimeFigureOut">
              <a:rPr lang="zh-CN" altLang="en-US" smtClean="0"/>
              <a:t>17-7-25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0D88-A3DF-4ED9-B03E-950495CA68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3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98A-F416-4B97-A259-5CAF5820E3D1}" type="datetimeFigureOut">
              <a:rPr lang="zh-CN" altLang="en-US" smtClean="0"/>
              <a:t>17-7-25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0D88-A3DF-4ED9-B03E-950495CA68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26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98A-F416-4B97-A259-5CAF5820E3D1}" type="datetimeFigureOut">
              <a:rPr lang="zh-CN" altLang="en-US" smtClean="0"/>
              <a:t>17-7-25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0D88-A3DF-4ED9-B03E-950495CA6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6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98A-F416-4B97-A259-5CAF5820E3D1}" type="datetimeFigureOut">
              <a:rPr lang="zh-CN" altLang="en-US" smtClean="0"/>
              <a:t>17-7-25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0D88-A3DF-4ED9-B03E-950495CA68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7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3D098A-F416-4B97-A259-5CAF5820E3D1}" type="datetimeFigureOut">
              <a:rPr lang="zh-CN" altLang="en-US" smtClean="0"/>
              <a:t>17-7-25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0D88-A3DF-4ED9-B03E-950495CA68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6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098A-F416-4B97-A259-5CAF5820E3D1}" type="datetimeFigureOut">
              <a:rPr lang="zh-CN" altLang="en-US" smtClean="0"/>
              <a:t>17-7-25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8C60D88-A3DF-4ED9-B03E-950495CA68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17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bsi.edu.cn/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bsi.edu.cn/cn/new/177" TargetMode="External"/><Relationship Id="rId2" Type="http://schemas.openxmlformats.org/officeDocument/2006/relationships/hyperlink" Target="http://www.tbsi.edu.cn/cn/new/17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7779" y="1854925"/>
            <a:ext cx="8637073" cy="108820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站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TBSI</a:t>
            </a:r>
            <a:r>
              <a:rPr lang="zh-CN" altLang="en-US" dirty="0" smtClean="0"/>
              <a:t>门前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626998"/>
            <a:ext cx="8637072" cy="977621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 smtClean="0"/>
              <a:t>                                    </a:t>
            </a:r>
            <a:r>
              <a:rPr lang="zh-CN" altLang="en-US" sz="2800" dirty="0" smtClean="0"/>
              <a:t>考研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入门之路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204959" y="5706494"/>
            <a:ext cx="29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By  </a:t>
            </a:r>
            <a:r>
              <a:rPr lang="zh-CN" altLang="en-US" dirty="0" smtClean="0">
                <a:solidFill>
                  <a:srgbClr val="C00000"/>
                </a:solidFill>
              </a:rPr>
              <a:t>死海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48" y="89413"/>
            <a:ext cx="150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5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乱七八糟的很多问题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1.TBSI</a:t>
            </a:r>
            <a:r>
              <a:rPr lang="zh-CN" altLang="en-US" dirty="0" smtClean="0"/>
              <a:t>和清华大学，清华深圳研究院，加州伯克利大学的关系？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答：七大姑八大姨的关系，自己理一下，反正不存在等号也不存在加号。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考试内容有什么？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答：前文专业课说的还比较清楚，不懂得私聊。公共课部分不在讨论范围内。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如</a:t>
            </a:r>
            <a:r>
              <a:rPr lang="zh-CN" altLang="en-US" dirty="0" smtClean="0"/>
              <a:t>何进入</a:t>
            </a:r>
            <a:r>
              <a:rPr lang="en-US" altLang="zh-CN" dirty="0" smtClean="0"/>
              <a:t>TBSI?</a:t>
            </a:r>
          </a:p>
          <a:p>
            <a:pPr marL="0" indent="0">
              <a:buNone/>
            </a:pPr>
            <a:r>
              <a:rPr lang="zh-CN" altLang="en-US" dirty="0" smtClean="0"/>
              <a:t>答：主要两个：推免，统考。不存在该走哪条路的问题，能推免肯定推免。至于推免相关，官网里有，群主不走推免所以不做讨论。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5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155" y="78377"/>
            <a:ext cx="1044157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/>
              <a:t>4.</a:t>
            </a:r>
            <a:r>
              <a:rPr lang="zh-CN" altLang="en-US" sz="2000" dirty="0"/>
              <a:t>报考有哪些流程和要求？</a:t>
            </a:r>
            <a:endParaRPr lang="en-US" altLang="zh-CN" sz="2000" dirty="0"/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</a:pPr>
            <a:r>
              <a:rPr lang="zh-CN" altLang="en-US" sz="2000" dirty="0"/>
              <a:t>答：流程同其它，不放心的可自行查清华研招网。另，</a:t>
            </a:r>
            <a:r>
              <a:rPr lang="en-US" altLang="zh-CN" sz="2000" dirty="0"/>
              <a:t>TBSI2018</a:t>
            </a:r>
            <a:r>
              <a:rPr lang="zh-CN" altLang="en-US" sz="2000" dirty="0"/>
              <a:t>大纲已发群里，可做参考。注：那些各种要求是针对推免的。不放心建议打电话给学院招生办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/>
              <a:t>5.</a:t>
            </a:r>
            <a:r>
              <a:rPr lang="zh-CN" altLang="en-US" sz="2000" dirty="0"/>
              <a:t>归一化初始成绩是什么？</a:t>
            </a:r>
            <a:endParaRPr lang="en-US" altLang="zh-CN" sz="2000" dirty="0"/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</a:pPr>
            <a:r>
              <a:rPr lang="zh-CN" altLang="en-US" sz="2000" dirty="0"/>
              <a:t>答：简单说就是让报考生和调剂生成绩计算方法相同，对报考生有优势。</a:t>
            </a:r>
            <a:endParaRPr lang="en-US" altLang="zh-CN" sz="2000" dirty="0"/>
          </a:p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/>
              <a:t>6.</a:t>
            </a:r>
            <a:r>
              <a:rPr lang="zh-CN" altLang="en-US" sz="2000" dirty="0"/>
              <a:t>考试成绩怎样计算的呢？</a:t>
            </a:r>
            <a:endParaRPr lang="en-US" altLang="zh-CN" sz="2000" dirty="0"/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</a:pPr>
            <a:r>
              <a:rPr lang="zh-CN" altLang="en-US" sz="2000" dirty="0"/>
              <a:t>答：见复试通知（安排）总成绩计算方法一项。注：（</a:t>
            </a:r>
            <a:r>
              <a:rPr lang="en-US" altLang="zh-CN" sz="2000" dirty="0"/>
              <a:t>2</a:t>
            </a:r>
            <a:r>
              <a:rPr lang="zh-CN" altLang="en-US" sz="2000" dirty="0"/>
              <a:t>）即为归一化初始成绩。</a:t>
            </a:r>
            <a:endParaRPr lang="en-US" altLang="zh-CN" sz="2000" dirty="0"/>
          </a:p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/>
              <a:t>7.</a:t>
            </a:r>
            <a:r>
              <a:rPr lang="zh-CN" altLang="en-US" sz="2000" dirty="0"/>
              <a:t>有没有真题、样题、预测题？</a:t>
            </a:r>
            <a:endParaRPr lang="en-US" altLang="zh-CN" sz="2000" dirty="0"/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</a:pPr>
            <a:r>
              <a:rPr lang="zh-CN" altLang="en-US" sz="2000" dirty="0"/>
              <a:t>答：应该没有，反正我没有找到，哪位大神找到了分享一下，感激不尽。个人感觉大纲写的很详细，参考书目也很明确，好好研习。</a:t>
            </a:r>
            <a:endParaRPr lang="en-US" altLang="zh-CN" sz="2000" dirty="0"/>
          </a:p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8.</a:t>
            </a:r>
            <a:r>
              <a:rPr lang="zh-CN" altLang="en-US" sz="2000" dirty="0" smtClean="0"/>
              <a:t>有没有师兄师姐的经验建议之类？</a:t>
            </a:r>
            <a:endParaRPr lang="en-US" altLang="zh-CN" sz="2000" dirty="0" smtClean="0"/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zh-CN" altLang="en-US" sz="2000" dirty="0" smtClean="0"/>
              <a:t>答：没有，还没有找到师兄师姐，惭愧惭愧。这三个专业都很新，尤其第三个，所以资料和经验都很少，但这也是优势，削弱刷题党、强化班党。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8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155" y="78377"/>
            <a:ext cx="10441577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9.</a:t>
            </a:r>
            <a:r>
              <a:rPr lang="zh-CN" altLang="en-US" sz="2000" dirty="0" smtClean="0"/>
              <a:t>复试要考哪些呢？</a:t>
            </a:r>
            <a:endParaRPr lang="en-US" altLang="zh-CN" sz="2000" dirty="0"/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</a:pPr>
            <a:r>
              <a:rPr lang="zh-CN" altLang="en-US" sz="2000" dirty="0"/>
              <a:t>答</a:t>
            </a:r>
            <a:r>
              <a:rPr lang="zh-CN" altLang="en-US" sz="2000" dirty="0" smtClean="0"/>
              <a:t>：首先，这个问题现阶段不重要，先进了复试再说，高分过初始还是很占优势。另外，复试无非两项，英语，专业素养即专业科目的延伸。</a:t>
            </a:r>
            <a:endParaRPr lang="en-US" altLang="zh-CN" sz="2000" dirty="0" smtClean="0"/>
          </a:p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10.</a:t>
            </a:r>
            <a:r>
              <a:rPr lang="zh-CN" altLang="en-US" sz="2000" dirty="0"/>
              <a:t>初</a:t>
            </a:r>
            <a:r>
              <a:rPr lang="zh-CN" altLang="en-US" sz="2000" dirty="0" smtClean="0"/>
              <a:t>始怎么考个好成绩呢？</a:t>
            </a:r>
            <a:endParaRPr lang="en-US" altLang="zh-CN" sz="2000" dirty="0"/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</a:pPr>
            <a:r>
              <a:rPr lang="zh-CN" altLang="en-US" sz="2000" dirty="0"/>
              <a:t>答</a:t>
            </a:r>
            <a:r>
              <a:rPr lang="zh-CN" altLang="en-US" sz="2000" dirty="0" smtClean="0"/>
              <a:t>：黑人问号脸。都这个时候了不该谈这个了。前三科有前功，后一科凭后宫。</a:t>
            </a:r>
            <a:endParaRPr lang="en-US" altLang="zh-CN" sz="2000" dirty="0" smtClean="0"/>
          </a:p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11.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人有哪些建议和要求？</a:t>
            </a:r>
            <a:endParaRPr lang="en-US" altLang="zh-CN" sz="2000" dirty="0"/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</a:pPr>
            <a:r>
              <a:rPr lang="zh-CN" altLang="en-US" sz="2000" dirty="0"/>
              <a:t>答：英语很重要啊。另外即使不走推免的同学，那些要求也可以试着去达到，有还是占优势的，加分项。英语很重要啊。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32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欢迎加</a:t>
            </a:r>
            <a:r>
              <a:rPr lang="zh-CN" altLang="en-US" dirty="0" smtClean="0"/>
              <a:t>入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622794323——</a:t>
            </a:r>
            <a:r>
              <a:rPr lang="zh-CN" altLang="en-US" dirty="0" smtClean="0"/>
              <a:t>清</a:t>
            </a:r>
            <a:r>
              <a:rPr lang="zh-CN" altLang="en-US" dirty="0"/>
              <a:t>华伯克利考研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鸣谢个人及单位：</a:t>
            </a:r>
            <a:endParaRPr lang="en-US" altLang="zh-CN" sz="2400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群主死海师兄</a:t>
            </a:r>
            <a:endParaRPr lang="en-US" altLang="zh-CN" dirty="0" smtClean="0"/>
          </a:p>
          <a:p>
            <a:r>
              <a:rPr lang="zh-CN" altLang="en-US" dirty="0"/>
              <a:t>管理</a:t>
            </a:r>
            <a:r>
              <a:rPr lang="zh-CN" altLang="en-US" dirty="0" smtClean="0"/>
              <a:t>员阿淼同学</a:t>
            </a:r>
            <a:endParaRPr lang="en-US" altLang="zh-CN" dirty="0" smtClean="0"/>
          </a:p>
          <a:p>
            <a:r>
              <a:rPr lang="en-US" altLang="zh-CN" dirty="0" smtClean="0"/>
              <a:t>TBSI</a:t>
            </a:r>
            <a:r>
              <a:rPr lang="zh-CN" altLang="en-US" dirty="0" smtClean="0"/>
              <a:t>的被动的大力支持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版本更新说明：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0.0——2017.7.25</a:t>
            </a:r>
            <a:r>
              <a:rPr lang="zh-CN" altLang="en-US" dirty="0" smtClean="0"/>
              <a:t>晚于成都，雨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1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1910" y="1004815"/>
            <a:ext cx="9603275" cy="3305927"/>
          </a:xfrm>
        </p:spPr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以转载，请注明出处（作者）并打广告（群）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谢</a:t>
            </a:r>
            <a:r>
              <a:rPr lang="zh-CN" altLang="en-US" dirty="0" smtClean="0"/>
              <a:t>谢观赏，欢迎美</a:t>
            </a:r>
            <a:r>
              <a:rPr lang="zh-CN" altLang="en-US" smtClean="0"/>
              <a:t>工及指正，</a:t>
            </a:r>
            <a:r>
              <a:rPr lang="zh-CN" altLang="en-US" dirty="0" smtClean="0"/>
              <a:t>有意请</a:t>
            </a:r>
            <a:r>
              <a:rPr lang="zh-CN" altLang="en-US" dirty="0"/>
              <a:t>致</a:t>
            </a:r>
            <a:r>
              <a:rPr lang="en-US" altLang="zh-CN" sz="2000" dirty="0" smtClean="0"/>
              <a:t>291095368@qq.com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11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一些闲篇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41136" y="1998315"/>
            <a:ext cx="10424160" cy="37580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问</a:t>
            </a:r>
            <a:r>
              <a:rPr lang="en-US" altLang="zh-CN" dirty="0" smtClean="0"/>
              <a:t>:</a:t>
            </a:r>
            <a:r>
              <a:rPr lang="zh-CN" altLang="en-US" dirty="0" smtClean="0"/>
              <a:t>为什么写这个？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答：既然生了这个群就要把它养大，对它负责。而且群主现在很闲，嗯，对，欢迎师姐来撩。</a:t>
            </a:r>
            <a:endParaRPr lang="en-US" altLang="zh-CN" dirty="0" smtClean="0"/>
          </a:p>
          <a:p>
            <a:r>
              <a:rPr lang="zh-CN" altLang="en-US" dirty="0" smtClean="0"/>
              <a:t>问</a:t>
            </a:r>
            <a:r>
              <a:rPr lang="en-US" altLang="zh-CN" dirty="0" smtClean="0"/>
              <a:t>:</a:t>
            </a:r>
            <a:r>
              <a:rPr lang="zh-CN" altLang="en-US" dirty="0" smtClean="0"/>
              <a:t>写</a:t>
            </a:r>
            <a:r>
              <a:rPr lang="zh-CN" altLang="en-US" dirty="0"/>
              <a:t>这</a:t>
            </a:r>
            <a:r>
              <a:rPr lang="zh-CN" altLang="en-US" dirty="0" smtClean="0"/>
              <a:t>个用意何在？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答：切合创群的初衷。而且群主很懒，想一劳永逸的回答常见疑惑。</a:t>
            </a:r>
            <a:endParaRPr lang="en-US" altLang="zh-CN" dirty="0" smtClean="0"/>
          </a:p>
          <a:p>
            <a:r>
              <a:rPr lang="zh-CN" altLang="en-US" dirty="0"/>
              <a:t>问</a:t>
            </a:r>
            <a:r>
              <a:rPr lang="en-US" altLang="zh-CN" dirty="0" smtClean="0"/>
              <a:t>:</a:t>
            </a:r>
            <a:r>
              <a:rPr lang="zh-CN" altLang="en-US" dirty="0"/>
              <a:t>这</a:t>
            </a:r>
            <a:r>
              <a:rPr lang="zh-CN" altLang="en-US" dirty="0" smtClean="0"/>
              <a:t>个都写了什么鬼？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答：嗯，文稿很素，群主很懒，有需要再美化。三方面：简介</a:t>
            </a:r>
            <a:r>
              <a:rPr lang="en-US" altLang="zh-CN" dirty="0" smtClean="0"/>
              <a:t>TBSI</a:t>
            </a:r>
            <a:r>
              <a:rPr lang="zh-CN" altLang="en-US" dirty="0" smtClean="0"/>
              <a:t>；考研信息；如何成功入门。</a:t>
            </a:r>
            <a:endParaRPr lang="zh-CN" altLang="en-US" dirty="0"/>
          </a:p>
          <a:p>
            <a:r>
              <a:rPr lang="zh-CN" altLang="en-US" dirty="0"/>
              <a:t>问</a:t>
            </a:r>
            <a:r>
              <a:rPr lang="en-US" altLang="zh-CN" dirty="0" smtClean="0"/>
              <a:t>:</a:t>
            </a:r>
            <a:r>
              <a:rPr lang="zh-CN" altLang="en-US" dirty="0"/>
              <a:t>有什么</a:t>
            </a:r>
            <a:r>
              <a:rPr lang="zh-CN" altLang="en-US" dirty="0" smtClean="0"/>
              <a:t>话对人民群众说？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答：愿来日相见，愿顺己心意。</a:t>
            </a:r>
            <a:r>
              <a:rPr lang="en-US" altLang="zh-CN" dirty="0"/>
              <a:t> </a:t>
            </a:r>
            <a:r>
              <a:rPr lang="zh-CN" altLang="en-US" dirty="0"/>
              <a:t>更</a:t>
            </a:r>
            <a:r>
              <a:rPr lang="zh-CN" altLang="en-US" dirty="0" smtClean="0"/>
              <a:t>重要的是，快来加</a:t>
            </a:r>
            <a:r>
              <a:rPr lang="zh-CN" altLang="en-US" dirty="0"/>
              <a:t>入</a:t>
            </a:r>
            <a:r>
              <a:rPr lang="en-US" altLang="zh-CN" dirty="0" smtClean="0"/>
              <a:t>Q</a:t>
            </a:r>
            <a:r>
              <a:rPr lang="zh-CN" altLang="en-US" dirty="0" smtClean="0"/>
              <a:t>群</a:t>
            </a:r>
            <a:r>
              <a:rPr lang="zh-CN" altLang="en-US" dirty="0"/>
              <a:t>：</a:t>
            </a:r>
            <a:r>
              <a:rPr lang="en-US" altLang="zh-CN" dirty="0"/>
              <a:t>622794323——</a:t>
            </a:r>
            <a:r>
              <a:rPr lang="zh-CN" altLang="en-US" dirty="0"/>
              <a:t>清华伯克利考研</a:t>
            </a:r>
            <a:r>
              <a:rPr lang="en-US" altLang="zh-CN" dirty="0"/>
              <a:t>D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4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TBSI——</a:t>
            </a:r>
            <a:r>
              <a:rPr lang="zh-CN" altLang="en-US" dirty="0" smtClean="0"/>
              <a:t>清华伯克利深圳学院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146361"/>
            <a:ext cx="10252741" cy="3450613"/>
          </a:xfrm>
        </p:spPr>
        <p:txBody>
          <a:bodyPr/>
          <a:lstStyle/>
          <a:p>
            <a:r>
              <a:rPr lang="zh-CN" altLang="en-US" dirty="0" smtClean="0"/>
              <a:t>学院历史，组成，学术大牛，研究方向，都没有，请移步</a:t>
            </a:r>
            <a:r>
              <a:rPr lang="zh-CN" altLang="en-US" dirty="0" smtClean="0">
                <a:hlinkClick r:id="rId2"/>
              </a:rPr>
              <a:t>官网</a:t>
            </a:r>
            <a:r>
              <a:rPr lang="zh-CN" altLang="en-US" dirty="0" smtClean="0"/>
              <a:t>，很详细，不重要</a:t>
            </a:r>
            <a:endParaRPr lang="en-US" altLang="zh-CN" dirty="0" smtClean="0"/>
          </a:p>
          <a:p>
            <a:r>
              <a:rPr lang="zh-CN" altLang="en-US" dirty="0" smtClean="0"/>
              <a:t>开设专业：全球环境与新能源技术，数据科学交叉学科，精准医学与公共健康</a:t>
            </a:r>
            <a:r>
              <a:rPr lang="zh-CN" altLang="en-US" sz="1800" dirty="0" smtClean="0"/>
              <a:t>（新）</a:t>
            </a:r>
            <a:endParaRPr lang="en-US" altLang="zh-CN" dirty="0" smtClean="0"/>
          </a:p>
          <a:p>
            <a:r>
              <a:rPr lang="zh-CN" altLang="en-US" dirty="0"/>
              <a:t>招</a:t>
            </a:r>
            <a:r>
              <a:rPr lang="zh-CN" altLang="en-US" dirty="0" smtClean="0"/>
              <a:t>生人数：具体人数请看下文。个人看法</a:t>
            </a:r>
            <a:r>
              <a:rPr lang="en-US" altLang="zh-CN" dirty="0"/>
              <a:t>——</a:t>
            </a:r>
            <a:r>
              <a:rPr lang="zh-CN" altLang="en-US" dirty="0" smtClean="0"/>
              <a:t>莫看计划数，招生很随意，只要个素高</a:t>
            </a:r>
            <a:endParaRPr lang="en-US" altLang="zh-CN" dirty="0" smtClean="0"/>
          </a:p>
          <a:p>
            <a:r>
              <a:rPr lang="zh-CN" altLang="en-US" dirty="0" smtClean="0"/>
              <a:t>学位授予：双学位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有机会获得</a:t>
            </a:r>
            <a:r>
              <a:rPr lang="zh-CN" altLang="en-US" dirty="0"/>
              <a:t>清</a:t>
            </a:r>
            <a:r>
              <a:rPr lang="zh-CN" altLang="en-US" dirty="0" smtClean="0"/>
              <a:t>华大学</a:t>
            </a:r>
            <a:r>
              <a:rPr lang="zh-CN" altLang="en-US" dirty="0"/>
              <a:t>工</a:t>
            </a:r>
            <a:r>
              <a:rPr lang="zh-CN" altLang="en-US" dirty="0" smtClean="0"/>
              <a:t>学硕士学位与加州伯克利大学</a:t>
            </a:r>
            <a:r>
              <a:rPr lang="zh-CN" altLang="en-US" dirty="0"/>
              <a:t>工程硕</a:t>
            </a:r>
            <a:r>
              <a:rPr lang="zh-CN" altLang="en-US" dirty="0" smtClean="0"/>
              <a:t>士学位</a:t>
            </a:r>
            <a:endParaRPr lang="en-US" altLang="zh-CN" dirty="0" smtClean="0"/>
          </a:p>
          <a:p>
            <a:r>
              <a:rPr lang="zh-CN" altLang="en-US" dirty="0"/>
              <a:t>教</a:t>
            </a:r>
            <a:r>
              <a:rPr lang="zh-CN" altLang="en-US" dirty="0" smtClean="0"/>
              <a:t>学</a:t>
            </a:r>
            <a:r>
              <a:rPr lang="zh-CN" altLang="en-US" dirty="0"/>
              <a:t>特色</a:t>
            </a:r>
            <a:r>
              <a:rPr lang="zh-CN" altLang="en-US" dirty="0" smtClean="0"/>
              <a:t>：清华与伯克利教授共同教学，嗯，英语很很重要，不管考研还是读研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9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一些你长大之后该知道的东西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0950" y="2198612"/>
            <a:ext cx="9603275" cy="345061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hlinkClick r:id="rId2" action="ppaction://hlinksldjump"/>
              </a:rPr>
              <a:t>招生情况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2016</a:t>
            </a:r>
            <a:r>
              <a:rPr lang="zh-CN" altLang="en-US" sz="2800" dirty="0" smtClean="0"/>
              <a:t>年始招硕士，已两届</a:t>
            </a:r>
            <a:endParaRPr lang="en-US" altLang="zh-CN" sz="2800" dirty="0" smtClean="0"/>
          </a:p>
          <a:p>
            <a:r>
              <a:rPr lang="zh-CN" altLang="en-US" sz="2800" dirty="0" smtClean="0">
                <a:hlinkClick r:id="rId3" action="ppaction://hlinksldjump"/>
              </a:rPr>
              <a:t>专业信息</a:t>
            </a:r>
            <a:r>
              <a:rPr lang="zh-CN" altLang="en-US" sz="2800" dirty="0" smtClean="0"/>
              <a:t>，三个专业考试大纲</a:t>
            </a:r>
            <a:endParaRPr lang="en-US" altLang="zh-CN" sz="2800" dirty="0" smtClean="0"/>
          </a:p>
          <a:p>
            <a:r>
              <a:rPr lang="zh-CN" altLang="en-US" sz="2800" dirty="0" smtClean="0">
                <a:hlinkClick r:id="rId4" action="ppaction://hlinksldjump"/>
              </a:rPr>
              <a:t>高频问题</a:t>
            </a:r>
            <a:r>
              <a:rPr lang="zh-CN" altLang="en-US" sz="2800" dirty="0" smtClean="0"/>
              <a:t>，嗯，</a:t>
            </a:r>
            <a:r>
              <a:rPr lang="zh-CN" altLang="en-US" sz="2800" dirty="0"/>
              <a:t>不</a:t>
            </a:r>
            <a:r>
              <a:rPr lang="zh-CN" altLang="en-US" sz="2800" dirty="0" smtClean="0"/>
              <a:t>少，亟待补充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34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92530"/>
              </p:ext>
            </p:extLst>
          </p:nvPr>
        </p:nvGraphicFramePr>
        <p:xfrm>
          <a:off x="865052" y="60960"/>
          <a:ext cx="10839270" cy="53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927">
                  <a:extLst>
                    <a:ext uri="{9D8B030D-6E8A-4147-A177-3AD203B41FA5}">
                      <a16:colId xmlns:a16="http://schemas.microsoft.com/office/drawing/2014/main" val="4040489243"/>
                    </a:ext>
                  </a:extLst>
                </a:gridCol>
                <a:gridCol w="1083927">
                  <a:extLst>
                    <a:ext uri="{9D8B030D-6E8A-4147-A177-3AD203B41FA5}">
                      <a16:colId xmlns:a16="http://schemas.microsoft.com/office/drawing/2014/main" val="2295428494"/>
                    </a:ext>
                  </a:extLst>
                </a:gridCol>
                <a:gridCol w="2167854">
                  <a:extLst>
                    <a:ext uri="{9D8B030D-6E8A-4147-A177-3AD203B41FA5}">
                      <a16:colId xmlns:a16="http://schemas.microsoft.com/office/drawing/2014/main" val="538289041"/>
                    </a:ext>
                  </a:extLst>
                </a:gridCol>
                <a:gridCol w="2167854">
                  <a:extLst>
                    <a:ext uri="{9D8B030D-6E8A-4147-A177-3AD203B41FA5}">
                      <a16:colId xmlns:a16="http://schemas.microsoft.com/office/drawing/2014/main" val="1956390131"/>
                    </a:ext>
                  </a:extLst>
                </a:gridCol>
                <a:gridCol w="2167854">
                  <a:extLst>
                    <a:ext uri="{9D8B030D-6E8A-4147-A177-3AD203B41FA5}">
                      <a16:colId xmlns:a16="http://schemas.microsoft.com/office/drawing/2014/main" val="3026451094"/>
                    </a:ext>
                  </a:extLst>
                </a:gridCol>
                <a:gridCol w="2167854">
                  <a:extLst>
                    <a:ext uri="{9D8B030D-6E8A-4147-A177-3AD203B41FA5}">
                      <a16:colId xmlns:a16="http://schemas.microsoft.com/office/drawing/2014/main" val="1997046482"/>
                    </a:ext>
                  </a:extLst>
                </a:gridCol>
              </a:tblGrid>
              <a:tr h="66669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人数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978066"/>
                  </a:ext>
                </a:extLst>
              </a:tr>
              <a:tr h="66669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专业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能源与气候变化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数据科学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全球环境与新能源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数据科学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716907"/>
                  </a:ext>
                </a:extLst>
              </a:tr>
              <a:tr h="66669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对外计划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544148"/>
                  </a:ext>
                </a:extLst>
              </a:tr>
              <a:tr h="66669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推免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494064"/>
                  </a:ext>
                </a:extLst>
              </a:tr>
              <a:tr h="66669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复试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报考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439342"/>
                  </a:ext>
                </a:extLst>
              </a:tr>
              <a:tr h="66669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调剂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045807"/>
                  </a:ext>
                </a:extLst>
              </a:tr>
              <a:tr h="66669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拟录取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报考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522847"/>
                  </a:ext>
                </a:extLst>
              </a:tr>
              <a:tr h="66669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调剂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40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463"/>
            <a:ext cx="6233845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7" y="-165463"/>
            <a:ext cx="5208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54" y="0"/>
            <a:ext cx="5086223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93" y="0"/>
            <a:ext cx="5369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15" y="0"/>
            <a:ext cx="6069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75226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最关心的考</a:t>
            </a:r>
            <a:r>
              <a:rPr lang="zh-CN" altLang="en-US" sz="3600" dirty="0"/>
              <a:t>试内容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51578" y="1888590"/>
            <a:ext cx="9603275" cy="3450613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全球环境与新能源技</a:t>
            </a:r>
            <a:r>
              <a:rPr lang="zh-CN" altLang="en-US" dirty="0" smtClean="0">
                <a:hlinkClick r:id="rId2"/>
              </a:rPr>
              <a:t>术</a:t>
            </a:r>
            <a:endParaRPr lang="en-US" altLang="zh-CN" dirty="0" smtClean="0"/>
          </a:p>
          <a:p>
            <a:r>
              <a:rPr lang="zh-CN" altLang="en-US" dirty="0">
                <a:hlinkClick r:id="rId3"/>
              </a:rPr>
              <a:t>数据科学交叉学</a:t>
            </a:r>
            <a:r>
              <a:rPr lang="zh-CN" altLang="en-US" dirty="0" smtClean="0">
                <a:hlinkClick r:id="rId3"/>
              </a:rPr>
              <a:t>科</a:t>
            </a:r>
            <a:endParaRPr lang="en-US" altLang="zh-CN" dirty="0" smtClean="0"/>
          </a:p>
          <a:p>
            <a:r>
              <a:rPr lang="zh-CN" altLang="en-US" dirty="0"/>
              <a:t>精准医学与公共健</a:t>
            </a:r>
            <a:r>
              <a:rPr lang="zh-CN" altLang="en-US" dirty="0" smtClean="0"/>
              <a:t>康  暂缺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823" y="3473739"/>
            <a:ext cx="7754784" cy="25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195</TotalTime>
  <Words>1339</Words>
  <Application>Microsoft Office PowerPoint</Application>
  <PresentationFormat>宽屏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Gill Sans MT</vt:lpstr>
      <vt:lpstr>等线</vt:lpstr>
      <vt:lpstr>等线 Light</vt:lpstr>
      <vt:lpstr>Arial</vt:lpstr>
      <vt:lpstr>Wingdings</vt:lpstr>
      <vt:lpstr>Gallery</vt:lpstr>
      <vt:lpstr>站在TBSI门前</vt:lpstr>
      <vt:lpstr>一些闲篇</vt:lpstr>
      <vt:lpstr>TBSI——清华伯克利深圳学院</vt:lpstr>
      <vt:lpstr>一些你长大之后该知道的东西</vt:lpstr>
      <vt:lpstr>PowerPoint 演示文稿</vt:lpstr>
      <vt:lpstr>PowerPoint 演示文稿</vt:lpstr>
      <vt:lpstr>PowerPoint 演示文稿</vt:lpstr>
      <vt:lpstr>PowerPoint 演示文稿</vt:lpstr>
      <vt:lpstr>最关心的考试内容</vt:lpstr>
      <vt:lpstr>乱七八糟的很多问题</vt:lpstr>
      <vt:lpstr>PowerPoint 演示文稿</vt:lpstr>
      <vt:lpstr>PowerPoint 演示文稿</vt:lpstr>
      <vt:lpstr>欢迎加入QQ群：622794323——清华伯克利考研D</vt:lpstr>
      <vt:lpstr>可以转载，请注明出处（作者）并打广告（群）   谢谢观赏，欢迎美工及指正，有意请致291095368@qq.com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站在TBSI门前</dc:title>
  <dc:creator>上下</dc:creator>
  <cp:lastModifiedBy>上下</cp:lastModifiedBy>
  <cp:revision>39</cp:revision>
  <dcterms:created xsi:type="dcterms:W3CDTF">2017-07-25T12:23:52Z</dcterms:created>
  <dcterms:modified xsi:type="dcterms:W3CDTF">2017-07-25T15:39:44Z</dcterms:modified>
</cp:coreProperties>
</file>