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6" r:id="rId1"/>
  </p:sldMasterIdLst>
  <p:notesMasterIdLst>
    <p:notesMasterId r:id="rId15"/>
  </p:notesMasterIdLst>
  <p:handoutMasterIdLst>
    <p:handoutMasterId r:id="rId16"/>
  </p:handoutMasterIdLst>
  <p:sldIdLst>
    <p:sldId id="256" r:id="rId2"/>
    <p:sldId id="263" r:id="rId3"/>
    <p:sldId id="270" r:id="rId4"/>
    <p:sldId id="272" r:id="rId5"/>
    <p:sldId id="273" r:id="rId6"/>
    <p:sldId id="274" r:id="rId7"/>
    <p:sldId id="262" r:id="rId8"/>
    <p:sldId id="278" r:id="rId9"/>
    <p:sldId id="269" r:id="rId10"/>
    <p:sldId id="276" r:id="rId11"/>
    <p:sldId id="277" r:id="rId12"/>
    <p:sldId id="265"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31"/>
  </p:normalViewPr>
  <p:slideViewPr>
    <p:cSldViewPr snapToGrid="0" snapToObjects="1">
      <p:cViewPr varScale="1">
        <p:scale>
          <a:sx n="101" d="100"/>
          <a:sy n="101" d="100"/>
        </p:scale>
        <p:origin x="2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21"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2B36EF-D7CF-5249-83F4-69CB6B80D967}" type="datetimeFigureOut">
              <a:rPr kumimoji="1" lang="zh-CN" altLang="en-US" smtClean="0"/>
              <a:t>2017/6/7</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6A3A2F-D8A0-6841-833E-0E64D0447FE5}" type="slidenum">
              <a:rPr kumimoji="1" lang="zh-CN" altLang="en-US" smtClean="0"/>
              <a:t>‹#›</a:t>
            </a:fld>
            <a:endParaRPr kumimoji="1" lang="zh-CN" altLang="en-US"/>
          </a:p>
        </p:txBody>
      </p:sp>
    </p:spTree>
    <p:extLst>
      <p:ext uri="{BB962C8B-B14F-4D97-AF65-F5344CB8AC3E}">
        <p14:creationId xmlns:p14="http://schemas.microsoft.com/office/powerpoint/2010/main" val="936265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13238-F02D-024A-A9E4-02AA80646E1E}" type="datetimeFigureOut">
              <a:rPr kumimoji="1" lang="zh-CN" altLang="en-US" smtClean="0"/>
              <a:t>2017/6/7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BD333-2B6E-E047-8BDC-BBA39F515B05}" type="slidenum">
              <a:rPr kumimoji="1" lang="zh-CN" altLang="en-US" smtClean="0"/>
              <a:t>‹#›</a:t>
            </a:fld>
            <a:endParaRPr kumimoji="1" lang="zh-CN" altLang="en-US"/>
          </a:p>
        </p:txBody>
      </p:sp>
    </p:spTree>
    <p:extLst>
      <p:ext uri="{BB962C8B-B14F-4D97-AF65-F5344CB8AC3E}">
        <p14:creationId xmlns:p14="http://schemas.microsoft.com/office/powerpoint/2010/main" val="1198823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9BD333-2B6E-E047-8BDC-BBA39F515B05}" type="slidenum">
              <a:rPr kumimoji="1" lang="zh-CN" altLang="en-US" smtClean="0"/>
              <a:t>1</a:t>
            </a:fld>
            <a:endParaRPr kumimoji="1" lang="zh-CN" altLang="en-US"/>
          </a:p>
        </p:txBody>
      </p:sp>
    </p:spTree>
    <p:extLst>
      <p:ext uri="{BB962C8B-B14F-4D97-AF65-F5344CB8AC3E}">
        <p14:creationId xmlns:p14="http://schemas.microsoft.com/office/powerpoint/2010/main" val="416521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9BD333-2B6E-E047-8BDC-BBA39F515B05}" type="slidenum">
              <a:rPr kumimoji="1" lang="zh-CN" altLang="en-US" smtClean="0"/>
              <a:t>2</a:t>
            </a:fld>
            <a:endParaRPr kumimoji="1" lang="zh-CN" altLang="en-US"/>
          </a:p>
        </p:txBody>
      </p:sp>
    </p:spTree>
    <p:extLst>
      <p:ext uri="{BB962C8B-B14F-4D97-AF65-F5344CB8AC3E}">
        <p14:creationId xmlns:p14="http://schemas.microsoft.com/office/powerpoint/2010/main" val="370223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9BD333-2B6E-E047-8BDC-BBA39F515B05}" type="slidenum">
              <a:rPr kumimoji="1" lang="zh-CN" altLang="en-US" smtClean="0"/>
              <a:t>5</a:t>
            </a:fld>
            <a:endParaRPr kumimoji="1" lang="zh-CN" altLang="en-US"/>
          </a:p>
        </p:txBody>
      </p:sp>
    </p:spTree>
    <p:extLst>
      <p:ext uri="{BB962C8B-B14F-4D97-AF65-F5344CB8AC3E}">
        <p14:creationId xmlns:p14="http://schemas.microsoft.com/office/powerpoint/2010/main" val="327760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6/7/17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47312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334D819-9F07-4261-B09B-9E467E5D9002}" type="datetimeFigureOut">
              <a:rPr lang="en-US" smtClean="0"/>
              <a:pPr/>
              <a:t>6/7/17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85981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334D819-9F07-4261-B09B-9E467E5D9002}" type="datetimeFigureOut">
              <a:rPr lang="en-US" smtClean="0"/>
              <a:pPr/>
              <a:t>6/7/17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5690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334D819-9F07-4261-B09B-9E467E5D9002}" type="datetimeFigureOut">
              <a:rPr lang="en-US" smtClean="0"/>
              <a:pPr/>
              <a:t>6/7/17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604545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334D819-9F07-4261-B09B-9E467E5D9002}" type="datetimeFigureOut">
              <a:rPr lang="en-US" smtClean="0"/>
              <a:pPr/>
              <a:t>6/7/17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36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334D819-9F07-4261-B09B-9E467E5D9002}" type="datetimeFigureOut">
              <a:rPr lang="en-US" smtClean="0"/>
              <a:pPr/>
              <a:t>6/7/17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607738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6/7/17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941620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6/7/17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400839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6/7/17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102088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334D819-9F07-4261-B09B-9E467E5D9002}" type="datetimeFigureOut">
              <a:rPr lang="en-US" smtClean="0"/>
              <a:pPr/>
              <a:t>6/7/17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968633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pPr/>
              <a:t>6/7/17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85486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6/7/17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81274238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6/7/17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374033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6/7/17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206360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334D819-9F07-4261-B09B-9E467E5D9002}" type="datetimeFigureOut">
              <a:rPr lang="en-US" smtClean="0"/>
              <a:t>6/7/17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75282115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6/7/17</a:t>
            </a:fld>
            <a:endParaRPr lang="en-US" dirty="0"/>
          </a:p>
        </p:txBody>
      </p:sp>
    </p:spTree>
    <p:extLst>
      <p:ext uri="{BB962C8B-B14F-4D97-AF65-F5344CB8AC3E}">
        <p14:creationId xmlns:p14="http://schemas.microsoft.com/office/powerpoint/2010/main" val="2710709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34D819-9F07-4261-B09B-9E467E5D9002}" type="datetimeFigureOut">
              <a:rPr lang="en-US" smtClean="0"/>
              <a:pPr/>
              <a:t>6/7/17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4172577858"/>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jpeg"/><Relationship Id="rId9"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64356" y="2357429"/>
            <a:ext cx="8627165" cy="1241374"/>
          </a:xfrm>
        </p:spPr>
        <p:txBody>
          <a:bodyPr/>
          <a:lstStyle/>
          <a:p>
            <a:pPr algn="l"/>
            <a:r>
              <a:rPr lang="zh-CN" altLang="en-US" sz="8000" baseline="30000" dirty="0"/>
              <a:t>城市智慧公交系统</a:t>
            </a:r>
            <a:r>
              <a:rPr lang="en-US" altLang="zh-CN" sz="8000" baseline="30000" dirty="0"/>
              <a:t/>
            </a:r>
            <a:br>
              <a:rPr lang="en-US" altLang="zh-CN" sz="8000" baseline="30000" dirty="0"/>
            </a:br>
            <a:r>
              <a:rPr lang="zh-CN" altLang="en-US" sz="8000" baseline="30000" dirty="0"/>
              <a:t> 设计与实现</a:t>
            </a:r>
            <a:endParaRPr kumimoji="1" lang="zh-CN" altLang="en-US" sz="8000" dirty="0">
              <a:latin typeface="STLiti" charset="-122"/>
              <a:ea typeface="STLiti" charset="-122"/>
              <a:cs typeface="STLiti" charset="-122"/>
            </a:endParaRPr>
          </a:p>
        </p:txBody>
      </p:sp>
      <p:sp>
        <p:nvSpPr>
          <p:cNvPr id="3" name="副标题 2"/>
          <p:cNvSpPr>
            <a:spLocks noGrp="1"/>
          </p:cNvSpPr>
          <p:nvPr>
            <p:ph type="subTitle" idx="1"/>
          </p:nvPr>
        </p:nvSpPr>
        <p:spPr>
          <a:xfrm>
            <a:off x="4109971" y="3884703"/>
            <a:ext cx="4829593" cy="3604591"/>
          </a:xfrm>
        </p:spPr>
        <p:txBody>
          <a:bodyPr>
            <a:normAutofit/>
          </a:bodyPr>
          <a:lstStyle/>
          <a:p>
            <a:r>
              <a:rPr kumimoji="1" lang="zh-CN" altLang="en-US" sz="3200" dirty="0">
                <a:solidFill>
                  <a:schemeClr val="tx1"/>
                </a:solidFill>
                <a:latin typeface="+mn-ea"/>
                <a:cs typeface="STXinwei" charset="-122"/>
              </a:rPr>
              <a:t>王益挺</a:t>
            </a:r>
            <a:endParaRPr kumimoji="1" lang="en-US" altLang="zh-CN" sz="3200" dirty="0">
              <a:solidFill>
                <a:schemeClr val="tx1"/>
              </a:solidFill>
              <a:latin typeface="+mn-ea"/>
              <a:cs typeface="STXinwei" charset="-122"/>
            </a:endParaRPr>
          </a:p>
          <a:p>
            <a:r>
              <a:rPr kumimoji="1" lang="zh-CN" altLang="en-US" sz="3200" dirty="0">
                <a:solidFill>
                  <a:schemeClr val="tx1"/>
                </a:solidFill>
                <a:latin typeface="+mn-ea"/>
                <a:cs typeface="STXinwei" charset="-122"/>
              </a:rPr>
              <a:t>计科</a:t>
            </a:r>
            <a:r>
              <a:rPr kumimoji="1" lang="en-US" altLang="zh-CN" sz="3200" dirty="0">
                <a:solidFill>
                  <a:schemeClr val="tx1"/>
                </a:solidFill>
                <a:latin typeface="+mn-ea"/>
                <a:cs typeface="STXinwei" charset="-122"/>
              </a:rPr>
              <a:t>1302</a:t>
            </a:r>
            <a:r>
              <a:rPr kumimoji="1" lang="zh-CN" altLang="en-US" sz="3200" dirty="0">
                <a:solidFill>
                  <a:schemeClr val="tx1"/>
                </a:solidFill>
                <a:latin typeface="+mn-ea"/>
                <a:cs typeface="STXinwei" charset="-122"/>
              </a:rPr>
              <a:t>班</a:t>
            </a:r>
            <a:endParaRPr kumimoji="1" lang="en-US" altLang="zh-CN" sz="3200" dirty="0">
              <a:solidFill>
                <a:schemeClr val="tx1"/>
              </a:solidFill>
              <a:latin typeface="+mn-ea"/>
              <a:cs typeface="STXinwei" charset="-122"/>
            </a:endParaRPr>
          </a:p>
          <a:p>
            <a:r>
              <a:rPr kumimoji="1" lang="zh-CN" altLang="en-US" sz="3200" dirty="0">
                <a:solidFill>
                  <a:schemeClr val="tx1"/>
                </a:solidFill>
                <a:latin typeface="+mn-ea"/>
                <a:cs typeface="STXinwei" charset="-122"/>
              </a:rPr>
              <a:t>指导教师：田贤忠</a:t>
            </a:r>
            <a:endParaRPr kumimoji="1" lang="en-US" altLang="zh-CN" sz="3200" dirty="0">
              <a:solidFill>
                <a:schemeClr val="tx1"/>
              </a:solidFill>
              <a:latin typeface="+mn-ea"/>
              <a:cs typeface="STXinwei" charset="-122"/>
            </a:endParaRPr>
          </a:p>
        </p:txBody>
      </p:sp>
      <p:pic>
        <p:nvPicPr>
          <p:cNvPr id="4" name="图片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72305" y="1258545"/>
            <a:ext cx="692051" cy="692051"/>
          </a:xfrm>
          <a:prstGeom prst="rect">
            <a:avLst/>
          </a:prstGeom>
        </p:spPr>
      </p:pic>
      <p:sp>
        <p:nvSpPr>
          <p:cNvPr id="5" name="矩形 4"/>
          <p:cNvSpPr/>
          <p:nvPr/>
        </p:nvSpPr>
        <p:spPr>
          <a:xfrm>
            <a:off x="5982026" y="3244334"/>
            <a:ext cx="227948" cy="369332"/>
          </a:xfrm>
          <a:prstGeom prst="rect">
            <a:avLst/>
          </a:prstGeom>
        </p:spPr>
        <p:txBody>
          <a:bodyPr wrap="none">
            <a:spAutoFit/>
          </a:bodyPr>
          <a:lstStyle/>
          <a:p>
            <a:r>
              <a:rPr lang="zh-CN" altLang="en-US" baseline="30000" dirty="0">
                <a:solidFill>
                  <a:srgbClr val="000000"/>
                </a:solidFill>
                <a:latin typeface="Helvetica" panose="020B0604020202020204" pitchFamily="34" charset="0"/>
              </a:rPr>
              <a:t> </a:t>
            </a:r>
            <a:endParaRPr lang="zh-CN" altLang="en-US" dirty="0"/>
          </a:p>
        </p:txBody>
      </p:sp>
      <p:pic>
        <p:nvPicPr>
          <p:cNvPr id="8" name="图片 7"/>
          <p:cNvPicPr>
            <a:picLocks noChangeAspect="1"/>
          </p:cNvPicPr>
          <p:nvPr/>
        </p:nvPicPr>
        <p:blipFill>
          <a:blip r:embed="rId4"/>
          <a:stretch>
            <a:fillRect/>
          </a:stretch>
        </p:blipFill>
        <p:spPr>
          <a:xfrm>
            <a:off x="158926" y="5686999"/>
            <a:ext cx="1113379" cy="1026622"/>
          </a:xfrm>
          <a:prstGeom prst="rect">
            <a:avLst/>
          </a:prstGeom>
        </p:spPr>
      </p:pic>
    </p:spTree>
    <p:extLst>
      <p:ext uri="{BB962C8B-B14F-4D97-AF65-F5344CB8AC3E}">
        <p14:creationId xmlns:p14="http://schemas.microsoft.com/office/powerpoint/2010/main" val="1777128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677334" y="609600"/>
            <a:ext cx="4210672" cy="8974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STXingkai" charset="-122"/>
                <a:ea typeface="STXingkai" charset="-122"/>
                <a:cs typeface="STXingkai" charset="-122"/>
              </a:rPr>
              <a:t>系统展示</a:t>
            </a:r>
            <a:endParaRPr kumimoji="1" lang="zh-CN" altLang="en-US" dirty="0">
              <a:latin typeface="STXingkai" charset="-122"/>
              <a:ea typeface="STXingkai" charset="-122"/>
              <a:cs typeface="STXingkai" charset="-122"/>
            </a:endParaRPr>
          </a:p>
        </p:txBody>
      </p:sp>
      <p:sp>
        <p:nvSpPr>
          <p:cNvPr id="2" name="Rectangle 2"/>
          <p:cNvSpPr>
            <a:spLocks noChangeArrowheads="1"/>
          </p:cNvSpPr>
          <p:nvPr/>
        </p:nvSpPr>
        <p:spPr bwMode="auto">
          <a:xfrm>
            <a:off x="1591563" y="1287609"/>
            <a:ext cx="1811525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2061462" y="1494365"/>
            <a:ext cx="180152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3074" name="Picture 2" descr="IMG_040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46243" y="1701121"/>
            <a:ext cx="2655210" cy="4724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IMG_040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321676" y="1701121"/>
            <a:ext cx="2648619" cy="4722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229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677334" y="609600"/>
            <a:ext cx="4210672" cy="8974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STXingkai" charset="-122"/>
                <a:ea typeface="STXingkai" charset="-122"/>
                <a:cs typeface="STXingkai" charset="-122"/>
              </a:rPr>
              <a:t>系统展示</a:t>
            </a:r>
            <a:endParaRPr kumimoji="1" lang="zh-CN" altLang="en-US" dirty="0">
              <a:latin typeface="STXingkai" charset="-122"/>
              <a:ea typeface="STXingkai" charset="-122"/>
              <a:cs typeface="STXingkai" charset="-122"/>
            </a:endParaRPr>
          </a:p>
        </p:txBody>
      </p:sp>
      <p:sp>
        <p:nvSpPr>
          <p:cNvPr id="2" name="Rectangle 2"/>
          <p:cNvSpPr>
            <a:spLocks noChangeArrowheads="1"/>
          </p:cNvSpPr>
          <p:nvPr/>
        </p:nvSpPr>
        <p:spPr bwMode="auto">
          <a:xfrm>
            <a:off x="1591563" y="1287609"/>
            <a:ext cx="1811525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397000" y="1333328"/>
            <a:ext cx="186073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77334" y="1552785"/>
            <a:ext cx="8093242" cy="4568418"/>
          </a:xfrm>
          <a:prstGeom prst="rect">
            <a:avLst/>
          </a:prstGeom>
        </p:spPr>
      </p:pic>
    </p:spTree>
    <p:extLst>
      <p:ext uri="{BB962C8B-B14F-4D97-AF65-F5344CB8AC3E}">
        <p14:creationId xmlns:p14="http://schemas.microsoft.com/office/powerpoint/2010/main" val="25694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964" y="262218"/>
            <a:ext cx="3640667" cy="1197864"/>
          </a:xfrm>
        </p:spPr>
        <p:txBody>
          <a:bodyPr anchor="b">
            <a:noAutofit/>
          </a:bodyPr>
          <a:lstStyle/>
          <a:p>
            <a:r>
              <a:rPr lang="zh-CN" altLang="en-US" sz="4600" b="1" dirty="0">
                <a:solidFill>
                  <a:schemeClr val="accent1"/>
                </a:solidFill>
                <a:latin typeface="STXingkai" charset="-122"/>
                <a:ea typeface="STXingkai" charset="-122"/>
                <a:cs typeface="STXingkai" charset="-122"/>
              </a:rPr>
              <a:t>总结与展望</a:t>
            </a:r>
            <a:endParaRPr kumimoji="1" lang="zh-CN" altLang="en-US" sz="4600" dirty="0">
              <a:solidFill>
                <a:schemeClr val="accent1"/>
              </a:solidFill>
            </a:endParaRPr>
          </a:p>
        </p:txBody>
      </p:sp>
      <p:sp>
        <p:nvSpPr>
          <p:cNvPr id="9" name="文本框 8"/>
          <p:cNvSpPr txBox="1"/>
          <p:nvPr/>
        </p:nvSpPr>
        <p:spPr>
          <a:xfrm>
            <a:off x="2269953" y="2075655"/>
            <a:ext cx="4397068" cy="707886"/>
          </a:xfrm>
          <a:prstGeom prst="rect">
            <a:avLst/>
          </a:prstGeom>
          <a:noFill/>
        </p:spPr>
        <p:txBody>
          <a:bodyPr wrap="square" rtlCol="0">
            <a:spAutoFit/>
          </a:bodyPr>
          <a:lstStyle/>
          <a:p>
            <a:pPr marL="285750" indent="-285750">
              <a:buFont typeface="Wingdings" panose="05000000000000000000" pitchFamily="2" charset="2"/>
              <a:buChar char="u"/>
            </a:pPr>
            <a:r>
              <a:rPr lang="zh-CN" altLang="en-US" sz="4000" dirty="0"/>
              <a:t>温习基础知识</a:t>
            </a:r>
            <a:endParaRPr lang="en-US" altLang="zh-CN" sz="4000" dirty="0"/>
          </a:p>
        </p:txBody>
      </p:sp>
      <p:sp>
        <p:nvSpPr>
          <p:cNvPr id="10" name="矩形 9"/>
          <p:cNvSpPr/>
          <p:nvPr/>
        </p:nvSpPr>
        <p:spPr>
          <a:xfrm>
            <a:off x="2269953" y="3118991"/>
            <a:ext cx="6846746" cy="707886"/>
          </a:xfrm>
          <a:prstGeom prst="rect">
            <a:avLst/>
          </a:prstGeom>
        </p:spPr>
        <p:txBody>
          <a:bodyPr wrap="none">
            <a:spAutoFit/>
          </a:bodyPr>
          <a:lstStyle/>
          <a:p>
            <a:pPr marL="285750" indent="-285750">
              <a:buFont typeface="Wingdings" panose="05000000000000000000" pitchFamily="2" charset="2"/>
              <a:buChar char="u"/>
            </a:pPr>
            <a:r>
              <a:rPr lang="zh-CN" altLang="en-US" sz="4000" dirty="0"/>
              <a:t>学习开发、测试、发布流程</a:t>
            </a:r>
            <a:endParaRPr lang="en-US" altLang="zh-CN" sz="4000" dirty="0"/>
          </a:p>
        </p:txBody>
      </p:sp>
      <p:sp>
        <p:nvSpPr>
          <p:cNvPr id="11" name="矩形 10"/>
          <p:cNvSpPr/>
          <p:nvPr/>
        </p:nvSpPr>
        <p:spPr>
          <a:xfrm>
            <a:off x="2323741" y="4162327"/>
            <a:ext cx="7359707" cy="707886"/>
          </a:xfrm>
          <a:prstGeom prst="rect">
            <a:avLst/>
          </a:prstGeom>
        </p:spPr>
        <p:txBody>
          <a:bodyPr wrap="none">
            <a:spAutoFit/>
          </a:bodyPr>
          <a:lstStyle/>
          <a:p>
            <a:pPr marL="285750" indent="-285750">
              <a:buFont typeface="Wingdings" panose="05000000000000000000" pitchFamily="2" charset="2"/>
              <a:buChar char="u"/>
            </a:pPr>
            <a:r>
              <a:rPr lang="zh-CN" altLang="en-US" sz="4000" dirty="0"/>
              <a:t>提高沟通交流、团队协作能力</a:t>
            </a:r>
          </a:p>
        </p:txBody>
      </p:sp>
    </p:spTree>
    <p:extLst>
      <p:ext uri="{BB962C8B-B14F-4D97-AF65-F5344CB8AC3E}">
        <p14:creationId xmlns:p14="http://schemas.microsoft.com/office/powerpoint/2010/main" val="205399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29662" y="2469793"/>
            <a:ext cx="2650084" cy="156966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9600" b="1" cap="none" spc="0" dirty="0">
                <a:ln/>
                <a:solidFill>
                  <a:schemeClr val="accent1">
                    <a:lumMod val="75000"/>
                  </a:schemeClr>
                </a:solidFill>
                <a:effectLst/>
              </a:rPr>
              <a:t>谢谢</a:t>
            </a:r>
          </a:p>
        </p:txBody>
      </p:sp>
    </p:spTree>
    <p:extLst>
      <p:ext uri="{BB962C8B-B14F-4D97-AF65-F5344CB8AC3E}">
        <p14:creationId xmlns:p14="http://schemas.microsoft.com/office/powerpoint/2010/main" val="340854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4"/>
                                        </p:tgtEl>
                                      </p:cBhvr>
                                    </p:animEffect>
                                    <p:anim calcmode="lin" valueType="num">
                                      <p:cBhvr>
                                        <p:cTn id="7" dur="1822" tmFilter="0,0; 0.14,0.31; 0.43,0.73; 0.71,0.91; 1.0,1.0">
                                          <p:stCondLst>
                                            <p:cond delay="0"/>
                                          </p:stCondLst>
                                        </p:cTn>
                                        <p:tgtEl>
                                          <p:spTgt spid="4"/>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4"/>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4"/>
                                        </p:tgtEl>
                                        <p:attrNameLst>
                                          <p:attrName>ppt_y</p:attrName>
                                        </p:attrNameLst>
                                      </p:cBhvr>
                                      <p:tavLst>
                                        <p:tav tm="0">
                                          <p:val>
                                            <p:strVal val="ppt_y"/>
                                          </p:val>
                                        </p:tav>
                                        <p:tav tm="100000">
                                          <p:val>
                                            <p:strVal val="ppt_y+ppt_h"/>
                                          </p:val>
                                        </p:tav>
                                      </p:tavLst>
                                    </p:anim>
                                    <p:animScale>
                                      <p:cBhvr>
                                        <p:cTn id="14" dur="26">
                                          <p:stCondLst>
                                            <p:cond delay="620"/>
                                          </p:stCondLst>
                                        </p:cTn>
                                        <p:tgtEl>
                                          <p:spTgt spid="4"/>
                                        </p:tgtEl>
                                      </p:cBhvr>
                                      <p:to x="100000" y="60000"/>
                                    </p:animScale>
                                    <p:animScale>
                                      <p:cBhvr>
                                        <p:cTn id="15" dur="166" decel="50000">
                                          <p:stCondLst>
                                            <p:cond delay="646"/>
                                          </p:stCondLst>
                                        </p:cTn>
                                        <p:tgtEl>
                                          <p:spTgt spid="4"/>
                                        </p:tgtEl>
                                      </p:cBhvr>
                                      <p:to x="100000" y="100000"/>
                                    </p:animScale>
                                    <p:animScale>
                                      <p:cBhvr>
                                        <p:cTn id="16" dur="26">
                                          <p:stCondLst>
                                            <p:cond delay="1312"/>
                                          </p:stCondLst>
                                        </p:cTn>
                                        <p:tgtEl>
                                          <p:spTgt spid="4"/>
                                        </p:tgtEl>
                                      </p:cBhvr>
                                      <p:to x="100000" y="80000"/>
                                    </p:animScale>
                                    <p:animScale>
                                      <p:cBhvr>
                                        <p:cTn id="17" dur="166" decel="50000">
                                          <p:stCondLst>
                                            <p:cond delay="1338"/>
                                          </p:stCondLst>
                                        </p:cTn>
                                        <p:tgtEl>
                                          <p:spTgt spid="4"/>
                                        </p:tgtEl>
                                      </p:cBhvr>
                                      <p:to x="100000" y="100000"/>
                                    </p:animScale>
                                    <p:animScale>
                                      <p:cBhvr>
                                        <p:cTn id="18" dur="26">
                                          <p:stCondLst>
                                            <p:cond delay="1642"/>
                                          </p:stCondLst>
                                        </p:cTn>
                                        <p:tgtEl>
                                          <p:spTgt spid="4"/>
                                        </p:tgtEl>
                                      </p:cBhvr>
                                      <p:to x="100000" y="90000"/>
                                    </p:animScale>
                                    <p:animScale>
                                      <p:cBhvr>
                                        <p:cTn id="19" dur="166" decel="50000">
                                          <p:stCondLst>
                                            <p:cond delay="1668"/>
                                          </p:stCondLst>
                                        </p:cTn>
                                        <p:tgtEl>
                                          <p:spTgt spid="4"/>
                                        </p:tgtEl>
                                      </p:cBhvr>
                                      <p:to x="100000" y="100000"/>
                                    </p:animScale>
                                    <p:animScale>
                                      <p:cBhvr>
                                        <p:cTn id="20" dur="26">
                                          <p:stCondLst>
                                            <p:cond delay="1808"/>
                                          </p:stCondLst>
                                        </p:cTn>
                                        <p:tgtEl>
                                          <p:spTgt spid="4"/>
                                        </p:tgtEl>
                                      </p:cBhvr>
                                      <p:to x="100000" y="95000"/>
                                    </p:animScale>
                                    <p:animScale>
                                      <p:cBhvr>
                                        <p:cTn id="21" dur="166" decel="50000">
                                          <p:stCondLst>
                                            <p:cond delay="1834"/>
                                          </p:stCondLst>
                                        </p:cTn>
                                        <p:tgtEl>
                                          <p:spTgt spid="4"/>
                                        </p:tgtEl>
                                      </p:cBhvr>
                                      <p:to x="100000" y="100000"/>
                                    </p:animScale>
                                    <p:set>
                                      <p:cBhvr>
                                        <p:cTn id="22"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5051" y="382385"/>
            <a:ext cx="3464049" cy="1096791"/>
          </a:xfrm>
        </p:spPr>
        <p:txBody>
          <a:bodyPr>
            <a:noAutofit/>
          </a:bodyPr>
          <a:lstStyle/>
          <a:p>
            <a:r>
              <a:rPr kumimoji="1" lang="zh-CN" altLang="en-US" sz="5400" dirty="0">
                <a:latin typeface="STXingkai" charset="-122"/>
                <a:ea typeface="STXingkai" charset="-122"/>
                <a:cs typeface="STXingkai" charset="-122"/>
              </a:rPr>
              <a:t>主要内容</a:t>
            </a:r>
          </a:p>
        </p:txBody>
      </p:sp>
      <p:sp>
        <p:nvSpPr>
          <p:cNvPr id="9" name="文本框 8"/>
          <p:cNvSpPr txBox="1"/>
          <p:nvPr/>
        </p:nvSpPr>
        <p:spPr>
          <a:xfrm>
            <a:off x="2269953" y="2075655"/>
            <a:ext cx="4397068" cy="707886"/>
          </a:xfrm>
          <a:prstGeom prst="rect">
            <a:avLst/>
          </a:prstGeom>
          <a:noFill/>
        </p:spPr>
        <p:txBody>
          <a:bodyPr wrap="square" rtlCol="0">
            <a:spAutoFit/>
          </a:bodyPr>
          <a:lstStyle/>
          <a:p>
            <a:pPr marL="285750" indent="-285750">
              <a:buFont typeface="Wingdings" panose="05000000000000000000" pitchFamily="2" charset="2"/>
              <a:buChar char="u"/>
            </a:pPr>
            <a:r>
              <a:rPr lang="en-US" altLang="zh-CN" sz="4000" dirty="0"/>
              <a:t>  </a:t>
            </a:r>
            <a:r>
              <a:rPr lang="zh-CN" altLang="en-US" sz="4000" dirty="0"/>
              <a:t>项目简介</a:t>
            </a:r>
            <a:endParaRPr lang="en-US" altLang="zh-CN" sz="4000" dirty="0"/>
          </a:p>
        </p:txBody>
      </p:sp>
      <p:sp>
        <p:nvSpPr>
          <p:cNvPr id="10" name="矩形 9"/>
          <p:cNvSpPr/>
          <p:nvPr/>
        </p:nvSpPr>
        <p:spPr>
          <a:xfrm>
            <a:off x="2269953" y="3118991"/>
            <a:ext cx="3050835" cy="707886"/>
          </a:xfrm>
          <a:prstGeom prst="rect">
            <a:avLst/>
          </a:prstGeom>
        </p:spPr>
        <p:txBody>
          <a:bodyPr wrap="none">
            <a:spAutoFit/>
          </a:bodyPr>
          <a:lstStyle/>
          <a:p>
            <a:pPr marL="285750" indent="-285750">
              <a:buFont typeface="Wingdings" panose="05000000000000000000" pitchFamily="2" charset="2"/>
              <a:buChar char="u"/>
            </a:pPr>
            <a:r>
              <a:rPr lang="zh-CN" altLang="en-US" sz="4000" dirty="0"/>
              <a:t>  技术介绍</a:t>
            </a:r>
            <a:endParaRPr lang="en-US" altLang="zh-CN" sz="4000" dirty="0"/>
          </a:p>
        </p:txBody>
      </p:sp>
      <p:sp>
        <p:nvSpPr>
          <p:cNvPr id="11" name="矩形 10"/>
          <p:cNvSpPr/>
          <p:nvPr/>
        </p:nvSpPr>
        <p:spPr>
          <a:xfrm>
            <a:off x="2331236" y="4162327"/>
            <a:ext cx="3050835" cy="707886"/>
          </a:xfrm>
          <a:prstGeom prst="rect">
            <a:avLst/>
          </a:prstGeom>
        </p:spPr>
        <p:txBody>
          <a:bodyPr wrap="none">
            <a:spAutoFit/>
          </a:bodyPr>
          <a:lstStyle/>
          <a:p>
            <a:pPr marL="285750" indent="-285750">
              <a:buFont typeface="Wingdings" panose="05000000000000000000" pitchFamily="2" charset="2"/>
              <a:buChar char="u"/>
            </a:pPr>
            <a:r>
              <a:rPr lang="zh-CN" altLang="en-US" sz="4000" dirty="0"/>
              <a:t>  系统展示</a:t>
            </a:r>
          </a:p>
        </p:txBody>
      </p:sp>
    </p:spTree>
    <p:extLst>
      <p:ext uri="{BB962C8B-B14F-4D97-AF65-F5344CB8AC3E}">
        <p14:creationId xmlns:p14="http://schemas.microsoft.com/office/powerpoint/2010/main" val="262378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6550460" cy="762000"/>
          </a:xfrm>
        </p:spPr>
        <p:txBody>
          <a:bodyPr>
            <a:normAutofit/>
          </a:bodyPr>
          <a:lstStyle/>
          <a:p>
            <a:r>
              <a:rPr kumimoji="1" lang="zh-CN" altLang="en-US" dirty="0">
                <a:latin typeface="STXingkai" charset="-122"/>
                <a:ea typeface="STXingkai" charset="-122"/>
                <a:cs typeface="STXingkai" charset="-122"/>
              </a:rPr>
              <a:t>项目简介</a:t>
            </a:r>
          </a:p>
        </p:txBody>
      </p:sp>
      <p:sp>
        <p:nvSpPr>
          <p:cNvPr id="3" name="内容占位符 2"/>
          <p:cNvSpPr>
            <a:spLocks noGrp="1"/>
          </p:cNvSpPr>
          <p:nvPr>
            <p:ph idx="1"/>
          </p:nvPr>
        </p:nvSpPr>
        <p:spPr>
          <a:xfrm>
            <a:off x="-134469" y="1522347"/>
            <a:ext cx="6515100" cy="820271"/>
          </a:xfrm>
        </p:spPr>
        <p:txBody>
          <a:bodyPr>
            <a:noAutofit/>
          </a:bodyPr>
          <a:lstStyle/>
          <a:p>
            <a:pPr lvl="2"/>
            <a:r>
              <a:rPr lang="zh-CN" altLang="en-US" sz="3600" b="1" dirty="0"/>
              <a:t>项目意义</a:t>
            </a:r>
            <a:endParaRPr lang="zh-CN" altLang="zh-CN" sz="3600" b="1" dirty="0"/>
          </a:p>
        </p:txBody>
      </p:sp>
      <p:sp>
        <p:nvSpPr>
          <p:cNvPr id="5" name="矩形 4"/>
          <p:cNvSpPr/>
          <p:nvPr/>
        </p:nvSpPr>
        <p:spPr>
          <a:xfrm>
            <a:off x="1231103" y="2582460"/>
            <a:ext cx="8052547" cy="2400657"/>
          </a:xfrm>
          <a:prstGeom prst="rect">
            <a:avLst/>
          </a:prstGeom>
        </p:spPr>
        <p:txBody>
          <a:bodyPr wrap="square">
            <a:spAutoFit/>
          </a:bodyPr>
          <a:lstStyle/>
          <a:p>
            <a:r>
              <a:rPr lang="en-US" altLang="zh-CN" sz="2500" dirty="0">
                <a:latin typeface="宋体" panose="02010600030101010101" pitchFamily="2" charset="-122"/>
                <a:ea typeface="宋体" panose="02010600030101010101" pitchFamily="2" charset="-122"/>
              </a:rPr>
              <a:t>	</a:t>
            </a:r>
            <a:r>
              <a:rPr lang="zh-CN" altLang="en-US" sz="2500" dirty="0">
                <a:latin typeface="宋体" panose="02010600030101010101" pitchFamily="2" charset="-122"/>
                <a:ea typeface="宋体" panose="02010600030101010101" pitchFamily="2" charset="-122"/>
              </a:rPr>
              <a:t>传统的公交系统，乘客等候公交车的时候无法知道公交车发车时间、到站时间以及车内的空余座位情况。</a:t>
            </a:r>
            <a:endParaRPr lang="en-US" altLang="zh-CN" sz="2500" dirty="0">
              <a:latin typeface="宋体" panose="02010600030101010101" pitchFamily="2" charset="-122"/>
              <a:ea typeface="宋体" panose="02010600030101010101" pitchFamily="2" charset="-122"/>
            </a:endParaRPr>
          </a:p>
          <a:p>
            <a:r>
              <a:rPr lang="zh-CN" altLang="en-US" sz="2500" dirty="0">
                <a:latin typeface="宋体" panose="02010600030101010101" pitchFamily="2" charset="-122"/>
                <a:ea typeface="宋体" panose="02010600030101010101" pitchFamily="2" charset="-122"/>
              </a:rPr>
              <a:t>因此市民会因为“等公交”而耽误行程，从而放弃“绿色出行”，造成城市交通拥堵，公交运营公司也无法通过监控公交车实时情况来设置科学合理的路线和调度方案。</a:t>
            </a:r>
            <a:endParaRPr lang="zh-CN" altLang="zh-CN" sz="25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53565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6550460" cy="762000"/>
          </a:xfrm>
        </p:spPr>
        <p:txBody>
          <a:bodyPr>
            <a:normAutofit/>
          </a:bodyPr>
          <a:lstStyle/>
          <a:p>
            <a:r>
              <a:rPr kumimoji="1" lang="zh-CN" altLang="en-US" dirty="0">
                <a:latin typeface="STXingkai" charset="-122"/>
                <a:ea typeface="STXingkai" charset="-122"/>
                <a:cs typeface="STXingkai" charset="-122"/>
              </a:rPr>
              <a:t>项目简介</a:t>
            </a:r>
          </a:p>
        </p:txBody>
      </p:sp>
      <p:sp>
        <p:nvSpPr>
          <p:cNvPr id="11" name="内容占位符 2"/>
          <p:cNvSpPr>
            <a:spLocks noGrp="1"/>
          </p:cNvSpPr>
          <p:nvPr>
            <p:ph idx="1"/>
          </p:nvPr>
        </p:nvSpPr>
        <p:spPr>
          <a:xfrm>
            <a:off x="-134469" y="1522347"/>
            <a:ext cx="6515100" cy="820271"/>
          </a:xfrm>
        </p:spPr>
        <p:txBody>
          <a:bodyPr>
            <a:noAutofit/>
          </a:bodyPr>
          <a:lstStyle/>
          <a:p>
            <a:pPr lvl="2"/>
            <a:r>
              <a:rPr lang="zh-CN" altLang="en-US" sz="3600" b="1" dirty="0"/>
              <a:t>系统功能</a:t>
            </a:r>
            <a:endParaRPr lang="zh-CN" altLang="zh-CN" sz="3600" b="1" dirty="0"/>
          </a:p>
        </p:txBody>
      </p:sp>
      <p:pic>
        <p:nvPicPr>
          <p:cNvPr id="12" name="图片 11"/>
          <p:cNvPicPr>
            <a:picLocks noChangeAspect="1"/>
          </p:cNvPicPr>
          <p:nvPr/>
        </p:nvPicPr>
        <p:blipFill>
          <a:blip r:embed="rId2"/>
          <a:stretch>
            <a:fillRect/>
          </a:stretch>
        </p:blipFill>
        <p:spPr>
          <a:xfrm>
            <a:off x="2440818" y="1921223"/>
            <a:ext cx="5983653" cy="4613580"/>
          </a:xfrm>
          <a:prstGeom prst="rect">
            <a:avLst/>
          </a:prstGeom>
        </p:spPr>
      </p:pic>
    </p:spTree>
    <p:extLst>
      <p:ext uri="{BB962C8B-B14F-4D97-AF65-F5344CB8AC3E}">
        <p14:creationId xmlns:p14="http://schemas.microsoft.com/office/powerpoint/2010/main" val="2037900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4210672" cy="897466"/>
          </a:xfrm>
        </p:spPr>
        <p:txBody>
          <a:bodyPr>
            <a:normAutofit/>
          </a:bodyPr>
          <a:lstStyle/>
          <a:p>
            <a:r>
              <a:rPr kumimoji="1" lang="zh-CN" altLang="en-US" b="1" dirty="0">
                <a:latin typeface="STXingkai" charset="-122"/>
                <a:ea typeface="STXingkai" charset="-122"/>
                <a:cs typeface="STXingkai" charset="-122"/>
              </a:rPr>
              <a:t>技术介绍</a:t>
            </a:r>
          </a:p>
        </p:txBody>
      </p:sp>
      <p:sp>
        <p:nvSpPr>
          <p:cNvPr id="9" name="内容占位符 2"/>
          <p:cNvSpPr>
            <a:spLocks noGrp="1"/>
          </p:cNvSpPr>
          <p:nvPr>
            <p:ph idx="1"/>
          </p:nvPr>
        </p:nvSpPr>
        <p:spPr>
          <a:xfrm>
            <a:off x="-134469" y="1522347"/>
            <a:ext cx="6515100" cy="820271"/>
          </a:xfrm>
        </p:spPr>
        <p:txBody>
          <a:bodyPr>
            <a:noAutofit/>
          </a:bodyPr>
          <a:lstStyle/>
          <a:p>
            <a:pPr lvl="2"/>
            <a:r>
              <a:rPr lang="zh-CN" altLang="en-US" sz="3600" b="1" dirty="0"/>
              <a:t>硬件</a:t>
            </a:r>
            <a:endParaRPr lang="zh-CN" altLang="zh-CN" sz="3600" b="1" dirty="0"/>
          </a:p>
        </p:txBody>
      </p:sp>
      <p:sp>
        <p:nvSpPr>
          <p:cNvPr id="6"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5" name="图片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36106" y="3273929"/>
            <a:ext cx="3595167" cy="2675227"/>
          </a:xfrm>
          <a:prstGeom prst="rect">
            <a:avLst/>
          </a:prstGeom>
        </p:spPr>
      </p:pic>
      <p:pic>
        <p:nvPicPr>
          <p:cNvPr id="16" name="图片 1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82670" y="1058333"/>
            <a:ext cx="2472821" cy="1751582"/>
          </a:xfrm>
          <a:prstGeom prst="rect">
            <a:avLst/>
          </a:prstGeom>
        </p:spPr>
      </p:pic>
      <p:pic>
        <p:nvPicPr>
          <p:cNvPr id="17" name="图片 1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096000" y="609600"/>
            <a:ext cx="2667762" cy="2370204"/>
          </a:xfrm>
          <a:prstGeom prst="rect">
            <a:avLst/>
          </a:prstGeom>
        </p:spPr>
      </p:pic>
      <p:pic>
        <p:nvPicPr>
          <p:cNvPr id="18" name="图片 1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737708" y="3434350"/>
            <a:ext cx="2130628" cy="2675227"/>
          </a:xfrm>
          <a:prstGeom prst="rect">
            <a:avLst/>
          </a:prstGeom>
        </p:spPr>
      </p:pic>
    </p:spTree>
    <p:extLst>
      <p:ext uri="{BB962C8B-B14F-4D97-AF65-F5344CB8AC3E}">
        <p14:creationId xmlns:p14="http://schemas.microsoft.com/office/powerpoint/2010/main" val="278341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164939" y="5451132"/>
            <a:ext cx="1625870" cy="679252"/>
          </a:xfrm>
          <a:prstGeom prst="rect">
            <a:avLst/>
          </a:prstGeom>
        </p:spPr>
      </p:pic>
      <p:sp>
        <p:nvSpPr>
          <p:cNvPr id="11" name="标题 1"/>
          <p:cNvSpPr>
            <a:spLocks noGrp="1"/>
          </p:cNvSpPr>
          <p:nvPr>
            <p:ph type="title"/>
          </p:nvPr>
        </p:nvSpPr>
        <p:spPr>
          <a:xfrm>
            <a:off x="677334" y="609600"/>
            <a:ext cx="4210672" cy="897466"/>
          </a:xfrm>
        </p:spPr>
        <p:txBody>
          <a:bodyPr>
            <a:normAutofit/>
          </a:bodyPr>
          <a:lstStyle/>
          <a:p>
            <a:r>
              <a:rPr kumimoji="1" lang="zh-CN" altLang="en-US" b="1" dirty="0">
                <a:latin typeface="STXingkai" charset="-122"/>
                <a:ea typeface="STXingkai" charset="-122"/>
                <a:cs typeface="STXingkai" charset="-122"/>
              </a:rPr>
              <a:t>技术介绍</a:t>
            </a:r>
          </a:p>
        </p:txBody>
      </p:sp>
      <p:pic>
        <p:nvPicPr>
          <p:cNvPr id="6" name="图片 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103810" y="4126846"/>
            <a:ext cx="2245053" cy="856669"/>
          </a:xfrm>
          <a:prstGeom prst="rect">
            <a:avLst/>
          </a:prstGeom>
        </p:spPr>
      </p:pic>
      <p:sp>
        <p:nvSpPr>
          <p:cNvPr id="7" name="内容占位符 2"/>
          <p:cNvSpPr txBox="1">
            <a:spLocks/>
          </p:cNvSpPr>
          <p:nvPr/>
        </p:nvSpPr>
        <p:spPr>
          <a:xfrm>
            <a:off x="337278" y="1757047"/>
            <a:ext cx="4294683" cy="119887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buFont typeface="Wingdings" panose="05000000000000000000" pitchFamily="2" charset="2"/>
              <a:buChar char="u"/>
            </a:pPr>
            <a:r>
              <a:rPr lang="zh-CN" altLang="en-US" sz="4000" b="1" dirty="0"/>
              <a:t>客户端</a:t>
            </a:r>
            <a:endParaRPr lang="zh-CN" altLang="zh-CN" sz="4000" b="1" dirty="0"/>
          </a:p>
        </p:txBody>
      </p:sp>
      <p:sp>
        <p:nvSpPr>
          <p:cNvPr id="9" name="内容占位符 2"/>
          <p:cNvSpPr txBox="1">
            <a:spLocks/>
          </p:cNvSpPr>
          <p:nvPr/>
        </p:nvSpPr>
        <p:spPr>
          <a:xfrm>
            <a:off x="-149899" y="2939578"/>
            <a:ext cx="13334398" cy="119887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2">
              <a:buFont typeface="Wingdings" panose="05000000000000000000" pitchFamily="2" charset="2"/>
              <a:buChar char="u"/>
            </a:pPr>
            <a:r>
              <a:rPr lang="zh-CN" altLang="en-US" sz="4000" b="1" dirty="0"/>
              <a:t>服务端</a:t>
            </a:r>
            <a:endParaRPr lang="zh-CN" altLang="zh-CN" sz="4000" b="1" dirty="0"/>
          </a:p>
        </p:txBody>
      </p:sp>
      <p:sp>
        <p:nvSpPr>
          <p:cNvPr id="10" name="内容占位符 2"/>
          <p:cNvSpPr txBox="1">
            <a:spLocks/>
          </p:cNvSpPr>
          <p:nvPr/>
        </p:nvSpPr>
        <p:spPr>
          <a:xfrm>
            <a:off x="-149899" y="4129604"/>
            <a:ext cx="6001837" cy="119887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2">
              <a:buFont typeface="Wingdings" panose="05000000000000000000" pitchFamily="2" charset="2"/>
              <a:buChar char="u"/>
            </a:pPr>
            <a:r>
              <a:rPr lang="zh-CN" altLang="en-US" sz="4000" b="1" dirty="0"/>
              <a:t>数据库</a:t>
            </a:r>
            <a:endParaRPr lang="zh-CN" altLang="zh-CN" sz="4000" b="1" dirty="0"/>
          </a:p>
        </p:txBody>
      </p:sp>
      <p:pic>
        <p:nvPicPr>
          <p:cNvPr id="2" name="图片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962622" y="1625373"/>
            <a:ext cx="1338677" cy="986797"/>
          </a:xfrm>
          <a:prstGeom prst="rect">
            <a:avLst/>
          </a:prstGeom>
        </p:spPr>
      </p:pic>
      <p:pic>
        <p:nvPicPr>
          <p:cNvPr id="3" name="图片 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790809" y="1623368"/>
            <a:ext cx="1326352" cy="1066040"/>
          </a:xfrm>
          <a:prstGeom prst="rect">
            <a:avLst/>
          </a:prstGeom>
        </p:spPr>
      </p:pic>
      <p:sp>
        <p:nvSpPr>
          <p:cNvPr id="12" name="内容占位符 2"/>
          <p:cNvSpPr txBox="1">
            <a:spLocks/>
          </p:cNvSpPr>
          <p:nvPr/>
        </p:nvSpPr>
        <p:spPr>
          <a:xfrm>
            <a:off x="-149900" y="5376176"/>
            <a:ext cx="4253710" cy="119887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2">
              <a:buFont typeface="Wingdings" panose="05000000000000000000" pitchFamily="2" charset="2"/>
              <a:buChar char="u"/>
            </a:pPr>
            <a:r>
              <a:rPr lang="zh-CN" altLang="en-US" sz="4000" b="1" dirty="0"/>
              <a:t>版本管理</a:t>
            </a:r>
            <a:endParaRPr lang="zh-CN" altLang="zh-CN" sz="4000" b="1" dirty="0"/>
          </a:p>
        </p:txBody>
      </p:sp>
      <p:pic>
        <p:nvPicPr>
          <p:cNvPr id="8" name="图片 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763067" y="3924430"/>
            <a:ext cx="1836767" cy="965309"/>
          </a:xfrm>
          <a:prstGeom prst="rect">
            <a:avLst/>
          </a:prstGeom>
        </p:spPr>
      </p:pic>
      <p:pic>
        <p:nvPicPr>
          <p:cNvPr id="13" name="图片 1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962622" y="2876063"/>
            <a:ext cx="1475509" cy="911000"/>
          </a:xfrm>
          <a:prstGeom prst="rect">
            <a:avLst/>
          </a:prstGeom>
        </p:spPr>
      </p:pic>
      <p:pic>
        <p:nvPicPr>
          <p:cNvPr id="17" name="图片 16"/>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5679084" y="2954503"/>
            <a:ext cx="2068702" cy="871409"/>
          </a:xfrm>
          <a:prstGeom prst="rect">
            <a:avLst/>
          </a:prstGeom>
        </p:spPr>
      </p:pic>
      <p:pic>
        <p:nvPicPr>
          <p:cNvPr id="19" name="图片 18"/>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261535" y="2818316"/>
            <a:ext cx="1181843" cy="942410"/>
          </a:xfrm>
          <a:prstGeom prst="rect">
            <a:avLst/>
          </a:prstGeom>
        </p:spPr>
      </p:pic>
    </p:spTree>
    <p:extLst>
      <p:ext uri="{BB962C8B-B14F-4D97-AF65-F5344CB8AC3E}">
        <p14:creationId xmlns:p14="http://schemas.microsoft.com/office/powerpoint/2010/main" val="3686872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4210672" cy="897466"/>
          </a:xfrm>
        </p:spPr>
        <p:txBody>
          <a:bodyPr>
            <a:normAutofit/>
          </a:bodyPr>
          <a:lstStyle/>
          <a:p>
            <a:r>
              <a:rPr lang="zh-CN" altLang="en-US" b="1" dirty="0">
                <a:latin typeface="STXingkai" charset="-122"/>
                <a:ea typeface="STXingkai" charset="-122"/>
                <a:cs typeface="STXingkai" charset="-122"/>
              </a:rPr>
              <a:t>系统架构设计</a:t>
            </a:r>
            <a:endParaRPr kumimoji="1" lang="zh-CN" altLang="en-US" dirty="0">
              <a:latin typeface="STXingkai" charset="-122"/>
              <a:ea typeface="STXingkai" charset="-122"/>
              <a:cs typeface="STXingkai" charset="-122"/>
            </a:endParaRPr>
          </a:p>
        </p:txBody>
      </p:sp>
      <p:sp>
        <p:nvSpPr>
          <p:cNvPr id="6"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2"/>
          <a:stretch>
            <a:fillRect/>
          </a:stretch>
        </p:blipFill>
        <p:spPr>
          <a:xfrm>
            <a:off x="834189" y="1507066"/>
            <a:ext cx="8229600" cy="4328715"/>
          </a:xfrm>
          <a:prstGeom prst="rect">
            <a:avLst/>
          </a:prstGeom>
        </p:spPr>
      </p:pic>
    </p:spTree>
    <p:extLst>
      <p:ext uri="{BB962C8B-B14F-4D97-AF65-F5344CB8AC3E}">
        <p14:creationId xmlns:p14="http://schemas.microsoft.com/office/powerpoint/2010/main" val="193613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677334" y="609600"/>
            <a:ext cx="4210672" cy="8974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STXingkai" charset="-122"/>
                <a:ea typeface="STXingkai" charset="-122"/>
                <a:cs typeface="STXingkai" charset="-122"/>
              </a:rPr>
              <a:t>系统展示</a:t>
            </a:r>
            <a:endParaRPr kumimoji="1" lang="zh-CN" altLang="en-US" dirty="0">
              <a:latin typeface="STXingkai" charset="-122"/>
              <a:ea typeface="STXingkai" charset="-122"/>
              <a:cs typeface="STXingkai" charset="-122"/>
            </a:endParaRPr>
          </a:p>
        </p:txBody>
      </p:sp>
      <p:sp>
        <p:nvSpPr>
          <p:cNvPr id="2" name="Rectangle 2"/>
          <p:cNvSpPr>
            <a:spLocks noChangeArrowheads="1"/>
          </p:cNvSpPr>
          <p:nvPr/>
        </p:nvSpPr>
        <p:spPr bwMode="auto">
          <a:xfrm>
            <a:off x="1591563" y="1287609"/>
            <a:ext cx="1811525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2"/>
          <a:stretch>
            <a:fillRect/>
          </a:stretch>
        </p:blipFill>
        <p:spPr>
          <a:xfrm>
            <a:off x="2125614" y="2481740"/>
            <a:ext cx="5524784" cy="4140413"/>
          </a:xfrm>
          <a:prstGeom prst="rect">
            <a:avLst/>
          </a:prstGeom>
        </p:spPr>
      </p:pic>
    </p:spTree>
    <p:extLst>
      <p:ext uri="{BB962C8B-B14F-4D97-AF65-F5344CB8AC3E}">
        <p14:creationId xmlns:p14="http://schemas.microsoft.com/office/powerpoint/2010/main" val="189832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677334" y="609600"/>
            <a:ext cx="4210672" cy="8974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STXingkai" charset="-122"/>
                <a:ea typeface="STXingkai" charset="-122"/>
                <a:cs typeface="STXingkai" charset="-122"/>
              </a:rPr>
              <a:t>系统展示</a:t>
            </a:r>
            <a:endParaRPr kumimoji="1" lang="zh-CN" altLang="en-US" dirty="0">
              <a:latin typeface="STXingkai" charset="-122"/>
              <a:ea typeface="STXingkai" charset="-122"/>
              <a:cs typeface="STXingkai" charset="-122"/>
            </a:endParaRPr>
          </a:p>
        </p:txBody>
      </p:sp>
      <p:sp>
        <p:nvSpPr>
          <p:cNvPr id="2" name="Rectangle 2"/>
          <p:cNvSpPr>
            <a:spLocks noChangeArrowheads="1"/>
          </p:cNvSpPr>
          <p:nvPr/>
        </p:nvSpPr>
        <p:spPr bwMode="auto">
          <a:xfrm>
            <a:off x="1591563" y="1287609"/>
            <a:ext cx="1811525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050" name="Picture 2" descr="IMG_040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648177" y="1585074"/>
            <a:ext cx="2662314" cy="473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3" name="Picture 5" descr="IMG_040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367469" y="1585074"/>
            <a:ext cx="2693689" cy="480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0393740"/>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216</TotalTime>
  <Words>79</Words>
  <Application>Microsoft Macintosh PowerPoint</Application>
  <PresentationFormat>宽屏</PresentationFormat>
  <Paragraphs>35</Paragraphs>
  <Slides>13</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DengXian</vt:lpstr>
      <vt:lpstr>Helvetica</vt:lpstr>
      <vt:lpstr>STLiti</vt:lpstr>
      <vt:lpstr>STXingkai</vt:lpstr>
      <vt:lpstr>STXinwei</vt:lpstr>
      <vt:lpstr>Trebuchet MS</vt:lpstr>
      <vt:lpstr>Wingdings</vt:lpstr>
      <vt:lpstr>Wingdings 3</vt:lpstr>
      <vt:lpstr>方正姚体</vt:lpstr>
      <vt:lpstr>华文新魏</vt:lpstr>
      <vt:lpstr>宋体</vt:lpstr>
      <vt:lpstr>平面</vt:lpstr>
      <vt:lpstr>城市智慧公交系统  设计与实现</vt:lpstr>
      <vt:lpstr>主要内容</vt:lpstr>
      <vt:lpstr>项目简介</vt:lpstr>
      <vt:lpstr>项目简介</vt:lpstr>
      <vt:lpstr>技术介绍</vt:lpstr>
      <vt:lpstr>技术介绍</vt:lpstr>
      <vt:lpstr>系统架构设计</vt:lpstr>
      <vt:lpstr>PowerPoint 演示文稿</vt:lpstr>
      <vt:lpstr>PowerPoint 演示文稿</vt:lpstr>
      <vt:lpstr>PowerPoint 演示文稿</vt:lpstr>
      <vt:lpstr>PowerPoint 演示文稿</vt:lpstr>
      <vt:lpstr>总结与展望</vt:lpstr>
      <vt:lpstr>PowerPoint 演示文稿</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先进班级申请</dc:title>
  <dc:creator>User</dc:creator>
  <cp:lastModifiedBy>User</cp:lastModifiedBy>
  <cp:revision>45</cp:revision>
  <dcterms:created xsi:type="dcterms:W3CDTF">2016-10-25T10:45:48Z</dcterms:created>
  <dcterms:modified xsi:type="dcterms:W3CDTF">2017-06-07T12:08:12Z</dcterms:modified>
</cp:coreProperties>
</file>