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9" r:id="rId9"/>
  </p:sldIdLst>
  <p:sldSz cx="18288000" cy="10287000"/>
  <p:notesSz cx="6858000" cy="9144000"/>
  <p:embeddedFontLst>
    <p:embeddedFont>
      <p:font typeface="Aleo Light Bold" panose="020B0604020202020204" charset="0"/>
      <p:regular r:id="rId10"/>
    </p:embeddedFont>
    <p:embeddedFont>
      <p:font typeface="Cambria Math" panose="02040503050406030204" pitchFamily="18" charset="0"/>
      <p:regular r:id="rId11"/>
    </p:embeddedFont>
    <p:embeddedFont>
      <p:font typeface="Impact" panose="020B0806030902050204" pitchFamily="34" charset="0"/>
      <p:regular r:id="rId12"/>
    </p:embeddedFont>
    <p:embeddedFont>
      <p:font typeface="Lato" panose="020F0502020204030203" pitchFamily="34" charset="0"/>
      <p:regular r:id="rId13"/>
      <p:bold r:id="rId14"/>
      <p:italic r:id="rId15"/>
      <p:boldItalic r:id="rId16"/>
    </p:embeddedFont>
    <p:embeddedFont>
      <p:font typeface="Merriweather" panose="00000500000000000000" pitchFamily="2" charset="0"/>
      <p:regular r:id="rId17"/>
      <p:bold r:id="rId18"/>
      <p:italic r:id="rId19"/>
      <p:boldItalic r:id="rId20"/>
    </p:embeddedFont>
    <p:embeddedFont>
      <p:font typeface="Open Sans Extra Bold" panose="020B0604020202020204" charset="0"/>
      <p:regular r:id="rId21"/>
    </p:embeddedFont>
    <p:embeddedFont>
      <p:font typeface="Public Sans"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6" d="100"/>
          <a:sy n="66" d="100"/>
        </p:scale>
        <p:origin x="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font" Target="fonts/font1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A4DBC89-9734-4113-8F2B-2298C9C811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50746"/>
            <a:ext cx="3100476" cy="3009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0A76C7-AA58-424D-9938-5ABC1005972F}"/>
              </a:ext>
            </a:extLst>
          </p:cNvPr>
          <p:cNvSpPr txBox="1"/>
          <p:nvPr/>
        </p:nvSpPr>
        <p:spPr>
          <a:xfrm>
            <a:off x="4038600" y="647700"/>
            <a:ext cx="13335000" cy="1107996"/>
          </a:xfrm>
          <a:prstGeom prst="rect">
            <a:avLst/>
          </a:prstGeom>
          <a:noFill/>
        </p:spPr>
        <p:txBody>
          <a:bodyPr wrap="square">
            <a:spAutoFit/>
          </a:bodyPr>
          <a:lstStyle/>
          <a:p>
            <a:r>
              <a:rPr lang="en-US" sz="6600" b="1" i="0" u="none" strike="noStrike" dirty="0">
                <a:solidFill>
                  <a:srgbClr val="0070C0"/>
                </a:solidFill>
                <a:effectLst/>
                <a:latin typeface="Arial" panose="020B0604020202020204" pitchFamily="34" charset="0"/>
              </a:rPr>
              <a:t>Green</a:t>
            </a:r>
            <a:r>
              <a:rPr lang="en-US" sz="6600" b="1" i="0" u="none" strike="noStrike" dirty="0">
                <a:solidFill>
                  <a:srgbClr val="2AC52A"/>
                </a:solidFill>
                <a:effectLst/>
                <a:latin typeface="Arial" panose="020B0604020202020204" pitchFamily="34" charset="0"/>
              </a:rPr>
              <a:t> </a:t>
            </a:r>
            <a:r>
              <a:rPr lang="en-US" sz="6600" b="1" i="0" u="none" strike="noStrike" dirty="0">
                <a:solidFill>
                  <a:srgbClr val="00B050"/>
                </a:solidFill>
                <a:effectLst/>
                <a:latin typeface="Arial" panose="020B0604020202020204" pitchFamily="34" charset="0"/>
              </a:rPr>
              <a:t>University Of Bangladesh</a:t>
            </a:r>
            <a:endParaRPr lang="en-US" sz="6600" dirty="0">
              <a:solidFill>
                <a:srgbClr val="00B050"/>
              </a:solidFill>
            </a:endParaRPr>
          </a:p>
        </p:txBody>
      </p:sp>
      <p:sp>
        <p:nvSpPr>
          <p:cNvPr id="6" name="TextBox 5">
            <a:extLst>
              <a:ext uri="{FF2B5EF4-FFF2-40B4-BE49-F238E27FC236}">
                <a16:creationId xmlns:a16="http://schemas.microsoft.com/office/drawing/2014/main" id="{1886EC60-8D4E-40B2-9146-027041C64F5A}"/>
              </a:ext>
            </a:extLst>
          </p:cNvPr>
          <p:cNvSpPr txBox="1"/>
          <p:nvPr/>
        </p:nvSpPr>
        <p:spPr>
          <a:xfrm>
            <a:off x="4419600" y="1731348"/>
            <a:ext cx="11887200" cy="1323439"/>
          </a:xfrm>
          <a:prstGeom prst="rect">
            <a:avLst/>
          </a:prstGeom>
          <a:noFill/>
        </p:spPr>
        <p:txBody>
          <a:bodyPr wrap="square">
            <a:spAutoFit/>
          </a:bodyPr>
          <a:lstStyle/>
          <a:p>
            <a:r>
              <a:rPr lang="en-US" sz="4400" b="1" i="0" u="none" strike="noStrike" dirty="0">
                <a:solidFill>
                  <a:schemeClr val="tx1">
                    <a:lumMod val="75000"/>
                    <a:lumOff val="25000"/>
                  </a:schemeClr>
                </a:solidFill>
                <a:effectLst/>
                <a:latin typeface="Arial" panose="020B0604020202020204" pitchFamily="34" charset="0"/>
              </a:rPr>
              <a:t> </a:t>
            </a:r>
            <a:r>
              <a:rPr lang="en-US" sz="4000" b="0" i="0" u="none" strike="noStrike" dirty="0">
                <a:solidFill>
                  <a:schemeClr val="tx1">
                    <a:lumMod val="75000"/>
                    <a:lumOff val="25000"/>
                  </a:schemeClr>
                </a:solidFill>
                <a:effectLst/>
                <a:latin typeface="Impact" panose="020B0806030902050204" pitchFamily="34" charset="0"/>
              </a:rPr>
              <a:t>Department Of Computer Science and Engineering(CSE)</a:t>
            </a:r>
            <a:br>
              <a:rPr lang="en-US" sz="4000" b="0" i="0" u="none" strike="noStrike" dirty="0">
                <a:solidFill>
                  <a:schemeClr val="tx1">
                    <a:lumMod val="75000"/>
                    <a:lumOff val="25000"/>
                  </a:schemeClr>
                </a:solidFill>
                <a:effectLst/>
                <a:latin typeface="Impact" panose="020B0806030902050204" pitchFamily="34" charset="0"/>
              </a:rPr>
            </a:br>
            <a:r>
              <a:rPr lang="en-US" sz="3600" b="0" i="0" u="none" strike="noStrike" dirty="0">
                <a:solidFill>
                  <a:schemeClr val="tx1">
                    <a:lumMod val="75000"/>
                    <a:lumOff val="25000"/>
                  </a:schemeClr>
                </a:solidFill>
                <a:effectLst/>
                <a:latin typeface="Impact" panose="020B0806030902050204" pitchFamily="34" charset="0"/>
              </a:rPr>
              <a:t>                              </a:t>
            </a:r>
            <a:r>
              <a:rPr lang="en-US" sz="3600" b="0" i="0" u="none" strike="noStrike" dirty="0">
                <a:solidFill>
                  <a:schemeClr val="tx1">
                    <a:lumMod val="75000"/>
                    <a:lumOff val="25000"/>
                  </a:schemeClr>
                </a:solidFill>
                <a:effectLst/>
                <a:latin typeface="Merriweather"/>
              </a:rPr>
              <a:t>Faculty Of Science and Engineering</a:t>
            </a:r>
            <a:endParaRPr lang="en-US" sz="2800" dirty="0">
              <a:solidFill>
                <a:schemeClr val="tx1">
                  <a:lumMod val="75000"/>
                  <a:lumOff val="25000"/>
                </a:schemeClr>
              </a:solidFill>
            </a:endParaRPr>
          </a:p>
        </p:txBody>
      </p:sp>
      <p:sp>
        <p:nvSpPr>
          <p:cNvPr id="8" name="TextBox 7">
            <a:extLst>
              <a:ext uri="{FF2B5EF4-FFF2-40B4-BE49-F238E27FC236}">
                <a16:creationId xmlns:a16="http://schemas.microsoft.com/office/drawing/2014/main" id="{B646456B-58AB-4530-9EC3-C94D87C74986}"/>
              </a:ext>
            </a:extLst>
          </p:cNvPr>
          <p:cNvSpPr txBox="1"/>
          <p:nvPr/>
        </p:nvSpPr>
        <p:spPr>
          <a:xfrm>
            <a:off x="4038600" y="3443118"/>
            <a:ext cx="11887200" cy="461665"/>
          </a:xfrm>
          <a:prstGeom prst="rect">
            <a:avLst/>
          </a:prstGeom>
          <a:noFill/>
        </p:spPr>
        <p:txBody>
          <a:bodyPr wrap="square">
            <a:spAutoFit/>
          </a:bodyPr>
          <a:lstStyle/>
          <a:p>
            <a:r>
              <a:rPr lang="en-US" sz="2400" b="1" i="0" u="none" strike="noStrike" dirty="0">
                <a:solidFill>
                  <a:srgbClr val="595959"/>
                </a:solidFill>
                <a:effectLst/>
                <a:latin typeface="Merriweather"/>
              </a:rPr>
              <a:t>Course Title:</a:t>
            </a:r>
            <a:r>
              <a:rPr lang="en-US" sz="2400" b="0" i="0" u="none" strike="noStrike" dirty="0">
                <a:solidFill>
                  <a:srgbClr val="595959"/>
                </a:solidFill>
                <a:effectLst/>
                <a:latin typeface="Merriweather"/>
              </a:rPr>
              <a:t> </a:t>
            </a:r>
            <a:r>
              <a:rPr lang="en-US" sz="2400" dirty="0">
                <a:solidFill>
                  <a:srgbClr val="595959"/>
                </a:solidFill>
                <a:latin typeface="Merriweather"/>
              </a:rPr>
              <a:t> Data Structure</a:t>
            </a:r>
            <a:r>
              <a:rPr lang="en-US" sz="2400" b="0" i="0" u="none" strike="noStrike" dirty="0">
                <a:solidFill>
                  <a:srgbClr val="595959"/>
                </a:solidFill>
                <a:effectLst/>
                <a:latin typeface="Merriweather"/>
              </a:rPr>
              <a:t>      </a:t>
            </a:r>
            <a:r>
              <a:rPr lang="en-US" sz="2400" b="1" i="0" u="none" strike="noStrike" dirty="0">
                <a:solidFill>
                  <a:srgbClr val="595959"/>
                </a:solidFill>
                <a:effectLst/>
                <a:latin typeface="Merriweather"/>
              </a:rPr>
              <a:t>Course Code: CSE-105      Section: </a:t>
            </a:r>
            <a:r>
              <a:rPr lang="en-US" sz="2400" b="0" i="0" u="none" strike="noStrike" dirty="0">
                <a:solidFill>
                  <a:srgbClr val="595959"/>
                </a:solidFill>
                <a:effectLst/>
                <a:latin typeface="Merriweather"/>
              </a:rPr>
              <a:t>PC-221DG</a:t>
            </a:r>
            <a:endParaRPr lang="en-US" sz="2400" dirty="0"/>
          </a:p>
        </p:txBody>
      </p:sp>
      <p:sp>
        <p:nvSpPr>
          <p:cNvPr id="10" name="TextBox 9">
            <a:extLst>
              <a:ext uri="{FF2B5EF4-FFF2-40B4-BE49-F238E27FC236}">
                <a16:creationId xmlns:a16="http://schemas.microsoft.com/office/drawing/2014/main" id="{4462F58E-3FAB-4D9D-BF27-15C74853B42A}"/>
              </a:ext>
            </a:extLst>
          </p:cNvPr>
          <p:cNvSpPr txBox="1"/>
          <p:nvPr/>
        </p:nvSpPr>
        <p:spPr>
          <a:xfrm>
            <a:off x="4419600" y="4183199"/>
            <a:ext cx="10744200" cy="1200329"/>
          </a:xfrm>
          <a:prstGeom prst="rect">
            <a:avLst/>
          </a:prstGeom>
          <a:noFill/>
        </p:spPr>
        <p:txBody>
          <a:bodyPr wrap="square">
            <a:spAutoFit/>
          </a:bodyPr>
          <a:lstStyle/>
          <a:p>
            <a:r>
              <a:rPr lang="en-US" sz="3600" b="1" i="0" u="none" strike="noStrike" dirty="0">
                <a:solidFill>
                  <a:schemeClr val="tx1">
                    <a:lumMod val="85000"/>
                    <a:lumOff val="15000"/>
                  </a:schemeClr>
                </a:solidFill>
                <a:effectLst/>
                <a:latin typeface="Merriweather"/>
              </a:rPr>
              <a:t>Presentation Topic: Minimum Spanning Tree</a:t>
            </a:r>
          </a:p>
          <a:p>
            <a:endParaRPr lang="en-US" sz="3600" dirty="0">
              <a:solidFill>
                <a:schemeClr val="tx1">
                  <a:lumMod val="85000"/>
                  <a:lumOff val="15000"/>
                </a:schemeClr>
              </a:solidFill>
            </a:endParaRPr>
          </a:p>
        </p:txBody>
      </p:sp>
      <p:graphicFrame>
        <p:nvGraphicFramePr>
          <p:cNvPr id="9" name="Table 8">
            <a:extLst>
              <a:ext uri="{FF2B5EF4-FFF2-40B4-BE49-F238E27FC236}">
                <a16:creationId xmlns:a16="http://schemas.microsoft.com/office/drawing/2014/main" id="{4AE5B0A9-39F0-4A9B-8153-64DAF47FBF67}"/>
              </a:ext>
            </a:extLst>
          </p:cNvPr>
          <p:cNvGraphicFramePr>
            <a:graphicFrameLocks noGrp="1"/>
          </p:cNvGraphicFramePr>
          <p:nvPr>
            <p:extLst>
              <p:ext uri="{D42A27DB-BD31-4B8C-83A1-F6EECF244321}">
                <p14:modId xmlns:p14="http://schemas.microsoft.com/office/powerpoint/2010/main" val="2984493944"/>
              </p:ext>
            </p:extLst>
          </p:nvPr>
        </p:nvGraphicFramePr>
        <p:xfrm>
          <a:off x="1066800" y="5383528"/>
          <a:ext cx="16306800" cy="4255770"/>
        </p:xfrm>
        <a:graphic>
          <a:graphicData uri="http://schemas.openxmlformats.org/drawingml/2006/table">
            <a:tbl>
              <a:tblPr/>
              <a:tblGrid>
                <a:gridCol w="8295382">
                  <a:extLst>
                    <a:ext uri="{9D8B030D-6E8A-4147-A177-3AD203B41FA5}">
                      <a16:colId xmlns:a16="http://schemas.microsoft.com/office/drawing/2014/main" val="1255427754"/>
                    </a:ext>
                  </a:extLst>
                </a:gridCol>
                <a:gridCol w="8011418">
                  <a:extLst>
                    <a:ext uri="{9D8B030D-6E8A-4147-A177-3AD203B41FA5}">
                      <a16:colId xmlns:a16="http://schemas.microsoft.com/office/drawing/2014/main" val="2374588539"/>
                    </a:ext>
                  </a:extLst>
                </a:gridCol>
              </a:tblGrid>
              <a:tr h="912194">
                <a:tc>
                  <a:txBody>
                    <a:bodyPr/>
                    <a:lstStyle/>
                    <a:p>
                      <a:pPr rtl="0" fontAlgn="t">
                        <a:spcBef>
                          <a:spcPts val="0"/>
                        </a:spcBef>
                        <a:spcAft>
                          <a:spcPts val="0"/>
                        </a:spcAft>
                      </a:pPr>
                      <a:r>
                        <a:rPr lang="en-US" sz="4000" b="1" i="0" u="none" strike="noStrike" dirty="0">
                          <a:solidFill>
                            <a:schemeClr val="tx1">
                              <a:lumMod val="95000"/>
                              <a:lumOff val="5000"/>
                            </a:schemeClr>
                          </a:solidFill>
                          <a:effectLst/>
                          <a:latin typeface="Merriweather"/>
                        </a:rPr>
                        <a:t>Course Instructor:</a:t>
                      </a:r>
                      <a:endParaRPr lang="en-US" sz="4000" dirty="0">
                        <a:solidFill>
                          <a:schemeClr val="tx1">
                            <a:lumMod val="95000"/>
                            <a:lumOff val="5000"/>
                          </a:schemeClr>
                        </a:solidFill>
                        <a:effectLst/>
                      </a:endParaRPr>
                    </a:p>
                  </a:txBody>
                  <a:tcPr marL="85725" marR="85725" marT="85725" marB="857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3600" b="1" i="0" u="none" strike="noStrike" dirty="0">
                          <a:solidFill>
                            <a:schemeClr val="tx1">
                              <a:lumMod val="95000"/>
                              <a:lumOff val="5000"/>
                            </a:schemeClr>
                          </a:solidFill>
                          <a:effectLst/>
                          <a:latin typeface="Merriweather"/>
                        </a:rPr>
                        <a:t>Team Details:</a:t>
                      </a:r>
                      <a:endParaRPr lang="en-US" sz="3600" dirty="0">
                        <a:solidFill>
                          <a:schemeClr val="tx1">
                            <a:lumMod val="95000"/>
                            <a:lumOff val="5000"/>
                          </a:schemeClr>
                        </a:solidFill>
                        <a:effectLst/>
                      </a:endParaRPr>
                    </a:p>
                  </a:txBody>
                  <a:tcPr marL="85725" marR="85725" marT="85725" marB="857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51556251"/>
                  </a:ext>
                </a:extLst>
              </a:tr>
              <a:tr h="2288991">
                <a:tc>
                  <a:txBody>
                    <a:bodyPr/>
                    <a:lstStyle/>
                    <a:p>
                      <a:pPr algn="l" rtl="0" fontAlgn="t">
                        <a:spcBef>
                          <a:spcPts val="0"/>
                        </a:spcBef>
                        <a:spcAft>
                          <a:spcPts val="0"/>
                        </a:spcAft>
                      </a:pPr>
                      <a:r>
                        <a:rPr lang="en-US" sz="3500" b="0" i="0" u="none" strike="noStrike" dirty="0">
                          <a:solidFill>
                            <a:schemeClr val="tx1">
                              <a:lumMod val="95000"/>
                              <a:lumOff val="5000"/>
                            </a:schemeClr>
                          </a:solidFill>
                          <a:effectLst/>
                          <a:latin typeface="Merriweather"/>
                        </a:rPr>
                        <a:t>JARIN TASNIM TONVI</a:t>
                      </a:r>
                      <a:br>
                        <a:rPr lang="en-US" sz="3500" b="1" i="0" u="none" strike="noStrike" dirty="0">
                          <a:solidFill>
                            <a:schemeClr val="tx1">
                              <a:lumMod val="95000"/>
                              <a:lumOff val="5000"/>
                            </a:schemeClr>
                          </a:solidFill>
                          <a:effectLst/>
                          <a:latin typeface="Merriweather"/>
                        </a:rPr>
                      </a:br>
                      <a:r>
                        <a:rPr lang="en-US" sz="3500" b="1" i="0" u="none" strike="noStrike" dirty="0">
                          <a:solidFill>
                            <a:schemeClr val="tx1">
                              <a:lumMod val="95000"/>
                              <a:lumOff val="5000"/>
                            </a:schemeClr>
                          </a:solidFill>
                          <a:effectLst/>
                          <a:latin typeface="Merriweather"/>
                        </a:rPr>
                        <a:t>                  Lecturer</a:t>
                      </a:r>
                      <a:endParaRPr lang="en-US" sz="3500" b="1" dirty="0">
                        <a:solidFill>
                          <a:schemeClr val="tx1">
                            <a:lumMod val="95000"/>
                            <a:lumOff val="5000"/>
                          </a:schemeClr>
                        </a:solidFill>
                        <a:effectLst/>
                      </a:endParaRPr>
                    </a:p>
                    <a:p>
                      <a:pPr fontAlgn="t"/>
                      <a:endParaRPr lang="en-US" sz="1600" dirty="0">
                        <a:solidFill>
                          <a:schemeClr val="tx1">
                            <a:lumMod val="95000"/>
                            <a:lumOff val="5000"/>
                          </a:schemeClr>
                        </a:solidFill>
                        <a:effectLst/>
                      </a:endParaRPr>
                    </a:p>
                  </a:txBody>
                  <a:tcPr marL="85725" marR="85725" marT="85725" marB="857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3500" b="0" i="0" u="none" strike="noStrike" dirty="0">
                          <a:solidFill>
                            <a:schemeClr val="tx1">
                              <a:lumMod val="95000"/>
                              <a:lumOff val="5000"/>
                            </a:schemeClr>
                          </a:solidFill>
                          <a:effectLst/>
                          <a:latin typeface="Merriweather"/>
                        </a:rPr>
                        <a:t>Heaven Bawm               221902015</a:t>
                      </a:r>
                      <a:endParaRPr lang="en-US" sz="3500" b="0" dirty="0">
                        <a:solidFill>
                          <a:schemeClr val="tx1">
                            <a:lumMod val="95000"/>
                            <a:lumOff val="5000"/>
                          </a:schemeClr>
                        </a:solidFill>
                        <a:effectLst/>
                      </a:endParaRPr>
                    </a:p>
                    <a:p>
                      <a:pPr rtl="0" fontAlgn="t">
                        <a:spcBef>
                          <a:spcPts val="0"/>
                        </a:spcBef>
                        <a:spcAft>
                          <a:spcPts val="0"/>
                        </a:spcAft>
                      </a:pPr>
                      <a:r>
                        <a:rPr lang="en-US" sz="3500" b="0" i="0" u="none" strike="noStrike" dirty="0">
                          <a:solidFill>
                            <a:schemeClr val="tx1">
                              <a:lumMod val="95000"/>
                              <a:lumOff val="5000"/>
                            </a:schemeClr>
                          </a:solidFill>
                          <a:effectLst/>
                          <a:latin typeface="Merriweather"/>
                        </a:rPr>
                        <a:t>Md. Sahid                       221902057</a:t>
                      </a:r>
                    </a:p>
                    <a:p>
                      <a:pPr rtl="0" fontAlgn="t">
                        <a:spcBef>
                          <a:spcPts val="0"/>
                        </a:spcBef>
                        <a:spcAft>
                          <a:spcPts val="0"/>
                        </a:spcAft>
                      </a:pPr>
                      <a:r>
                        <a:rPr lang="en-US" sz="3500" b="0" i="0" u="none" strike="noStrike" dirty="0">
                          <a:solidFill>
                            <a:schemeClr val="tx1">
                              <a:lumMod val="95000"/>
                              <a:lumOff val="5000"/>
                            </a:schemeClr>
                          </a:solidFill>
                          <a:effectLst/>
                          <a:latin typeface="Merriweather"/>
                        </a:rPr>
                        <a:t>Md. Mahim Hossain  221902082</a:t>
                      </a:r>
                      <a:endParaRPr lang="en-US" sz="3500" b="0" dirty="0">
                        <a:solidFill>
                          <a:schemeClr val="tx1">
                            <a:lumMod val="95000"/>
                            <a:lumOff val="5000"/>
                          </a:schemeClr>
                        </a:solidFill>
                        <a:effectLst/>
                      </a:endParaRPr>
                    </a:p>
                  </a:txBody>
                  <a:tcPr marL="85725" marR="85725" marT="85725" marB="857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640872560"/>
                  </a:ext>
                </a:extLst>
              </a:tr>
              <a:tr h="1054585">
                <a:tc>
                  <a:txBody>
                    <a:bodyPr/>
                    <a:lstStyle/>
                    <a:p>
                      <a:pPr fontAlgn="t"/>
                      <a:endParaRPr lang="en-US" sz="1600" dirty="0">
                        <a:solidFill>
                          <a:schemeClr val="tx1">
                            <a:lumMod val="95000"/>
                            <a:lumOff val="5000"/>
                          </a:schemeClr>
                        </a:solidFill>
                        <a:effectLst/>
                      </a:endParaRPr>
                    </a:p>
                  </a:txBody>
                  <a:tcPr marL="85725" marR="85725" marT="85725" marB="857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endParaRPr lang="en-US" sz="4800" dirty="0">
                        <a:solidFill>
                          <a:schemeClr val="tx1">
                            <a:lumMod val="95000"/>
                            <a:lumOff val="5000"/>
                          </a:schemeClr>
                        </a:solidFill>
                        <a:effectLst/>
                      </a:endParaRPr>
                    </a:p>
                  </a:txBody>
                  <a:tcPr marL="85725" marR="85725" marT="85725" marB="857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594225171"/>
                  </a:ext>
                </a:extLst>
              </a:tr>
            </a:tbl>
          </a:graphicData>
        </a:graphic>
      </p:graphicFrame>
      <p:sp>
        <p:nvSpPr>
          <p:cNvPr id="11" name="Rectangle 3">
            <a:extLst>
              <a:ext uri="{FF2B5EF4-FFF2-40B4-BE49-F238E27FC236}">
                <a16:creationId xmlns:a16="http://schemas.microsoft.com/office/drawing/2014/main" id="{34A35CC2-FE8F-4AC5-9EEC-64560F9B25F7}"/>
              </a:ext>
            </a:extLst>
          </p:cNvPr>
          <p:cNvSpPr>
            <a:spLocks noChangeArrowheads="1"/>
          </p:cNvSpPr>
          <p:nvPr/>
        </p:nvSpPr>
        <p:spPr bwMode="auto">
          <a:xfrm>
            <a:off x="-6927" y="5898392"/>
            <a:ext cx="410669" cy="416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a:p>
        </p:txBody>
      </p:sp>
    </p:spTree>
  </p:cSld>
  <p:clrMapOvr>
    <a:masterClrMapping/>
  </p:clrMapOvr>
  <mc:AlternateContent xmlns:mc="http://schemas.openxmlformats.org/markup-compatibility/2006" xmlns:p14="http://schemas.microsoft.com/office/powerpoint/2010/main">
    <mc:Choice Requires="p14">
      <p:transition spd="slow" p14:dur="40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5201900" y="0"/>
            <a:ext cx="3086100" cy="10287000"/>
            <a:chOff x="0" y="0"/>
            <a:chExt cx="812800" cy="2709333"/>
          </a:xfrm>
        </p:grpSpPr>
        <p:sp>
          <p:nvSpPr>
            <p:cNvPr id="3" name="Freeform 3"/>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272323"/>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080"/>
                </a:lnSpc>
              </a:pPr>
              <a:endParaRPr/>
            </a:p>
          </p:txBody>
        </p:sp>
      </p:grpSp>
      <p:grpSp>
        <p:nvGrpSpPr>
          <p:cNvPr id="5" name="Group 5"/>
          <p:cNvGrpSpPr/>
          <p:nvPr/>
        </p:nvGrpSpPr>
        <p:grpSpPr>
          <a:xfrm rot="2371514">
            <a:off x="14811973" y="1018688"/>
            <a:ext cx="2962638" cy="11831794"/>
            <a:chOff x="0" y="0"/>
            <a:chExt cx="780283" cy="3116193"/>
          </a:xfrm>
        </p:grpSpPr>
        <p:sp>
          <p:nvSpPr>
            <p:cNvPr id="6" name="Freeform 6"/>
            <p:cNvSpPr/>
            <p:nvPr/>
          </p:nvSpPr>
          <p:spPr>
            <a:xfrm>
              <a:off x="0" y="0"/>
              <a:ext cx="780283" cy="3116193"/>
            </a:xfrm>
            <a:custGeom>
              <a:avLst/>
              <a:gdLst/>
              <a:ahLst/>
              <a:cxnLst/>
              <a:rect l="l" t="t" r="r" b="b"/>
              <a:pathLst>
                <a:path w="780283" h="3116193">
                  <a:moveTo>
                    <a:pt x="0" y="0"/>
                  </a:moveTo>
                  <a:lnTo>
                    <a:pt x="780283" y="0"/>
                  </a:lnTo>
                  <a:lnTo>
                    <a:pt x="780283" y="3116193"/>
                  </a:lnTo>
                  <a:lnTo>
                    <a:pt x="0" y="3116193"/>
                  </a:lnTo>
                  <a:close/>
                </a:path>
              </a:pathLst>
            </a:custGeom>
            <a:solidFill>
              <a:srgbClr val="7C7C7C"/>
            </a:solidFill>
          </p:spPr>
          <p:txBody>
            <a:bodyPr/>
            <a:lstStyle/>
            <a:p>
              <a:endParaRPr lang="en-US"/>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3080"/>
                </a:lnSpc>
              </a:pPr>
              <a:endParaRPr/>
            </a:p>
          </p:txBody>
        </p:sp>
      </p:grpSp>
      <p:sp>
        <p:nvSpPr>
          <p:cNvPr id="8" name="TextBox 8"/>
          <p:cNvSpPr txBox="1"/>
          <p:nvPr/>
        </p:nvSpPr>
        <p:spPr>
          <a:xfrm>
            <a:off x="1028700" y="2395497"/>
            <a:ext cx="8480524" cy="3715889"/>
          </a:xfrm>
          <a:prstGeom prst="rect">
            <a:avLst/>
          </a:prstGeom>
        </p:spPr>
        <p:txBody>
          <a:bodyPr lIns="0" tIns="0" rIns="0" bIns="0" rtlCol="0" anchor="t">
            <a:spAutoFit/>
          </a:bodyPr>
          <a:lstStyle/>
          <a:p>
            <a:pPr marL="1122679" lvl="1" indent="-561340" algn="just">
              <a:lnSpc>
                <a:spcPts val="7279"/>
              </a:lnSpc>
              <a:buFont typeface="Arial"/>
              <a:buChar char="•"/>
            </a:pPr>
            <a:r>
              <a:rPr lang="en-US" sz="4400" dirty="0">
                <a:solidFill>
                  <a:srgbClr val="000000"/>
                </a:solidFill>
                <a:latin typeface="Lato" panose="020F0502020204030203" pitchFamily="34" charset="0"/>
                <a:ea typeface="Lato" panose="020F0502020204030203" pitchFamily="34" charset="0"/>
                <a:cs typeface="Lato" panose="020F0502020204030203" pitchFamily="34" charset="0"/>
              </a:rPr>
              <a:t>Introduction</a:t>
            </a:r>
          </a:p>
          <a:p>
            <a:pPr marL="1122679" lvl="1" indent="-561340" algn="just">
              <a:lnSpc>
                <a:spcPts val="7279"/>
              </a:lnSpc>
              <a:buFont typeface="Arial"/>
              <a:buChar char="•"/>
            </a:pPr>
            <a:r>
              <a:rPr lang="en-US" sz="4400" dirty="0">
                <a:solidFill>
                  <a:srgbClr val="000000"/>
                </a:solidFill>
                <a:latin typeface="Lato" panose="020F0502020204030203" pitchFamily="34" charset="0"/>
                <a:ea typeface="Lato" panose="020F0502020204030203" pitchFamily="34" charset="0"/>
                <a:cs typeface="Lato" panose="020F0502020204030203" pitchFamily="34" charset="0"/>
              </a:rPr>
              <a:t>Properties</a:t>
            </a:r>
          </a:p>
          <a:p>
            <a:pPr marL="1122679" lvl="1" indent="-561340" algn="just">
              <a:lnSpc>
                <a:spcPts val="7279"/>
              </a:lnSpc>
              <a:buFont typeface="Arial"/>
              <a:buChar char="•"/>
            </a:pPr>
            <a:r>
              <a:rPr lang="en-US" sz="4400" dirty="0">
                <a:solidFill>
                  <a:srgbClr val="000000"/>
                </a:solidFill>
                <a:latin typeface="Lato" panose="020F0502020204030203" pitchFamily="34" charset="0"/>
                <a:ea typeface="Lato" panose="020F0502020204030203" pitchFamily="34" charset="0"/>
                <a:cs typeface="Lato" panose="020F0502020204030203" pitchFamily="34" charset="0"/>
              </a:rPr>
              <a:t>Algorithms</a:t>
            </a:r>
          </a:p>
          <a:p>
            <a:pPr marL="1122679" lvl="1" indent="-561340" algn="just">
              <a:lnSpc>
                <a:spcPct val="150000"/>
              </a:lnSpc>
              <a:buFont typeface="Arial"/>
              <a:buChar char="•"/>
            </a:pPr>
            <a:r>
              <a:rPr lang="en-US" sz="4400" dirty="0">
                <a:solidFill>
                  <a:srgbClr val="000000"/>
                </a:solidFill>
                <a:latin typeface="Lato" panose="020F0502020204030203" pitchFamily="34" charset="0"/>
                <a:ea typeface="Lato" panose="020F0502020204030203" pitchFamily="34" charset="0"/>
                <a:cs typeface="Lato" panose="020F0502020204030203" pitchFamily="34" charset="0"/>
              </a:rPr>
              <a:t>Applications</a:t>
            </a:r>
          </a:p>
        </p:txBody>
      </p:sp>
      <p:sp>
        <p:nvSpPr>
          <p:cNvPr id="9" name="TextBox 9"/>
          <p:cNvSpPr txBox="1"/>
          <p:nvPr/>
        </p:nvSpPr>
        <p:spPr>
          <a:xfrm>
            <a:off x="1028700" y="923925"/>
            <a:ext cx="9105900" cy="910377"/>
          </a:xfrm>
          <a:prstGeom prst="rect">
            <a:avLst/>
          </a:prstGeom>
        </p:spPr>
        <p:txBody>
          <a:bodyPr wrap="square" lIns="0" tIns="0" rIns="0" bIns="0" rtlCol="0" anchor="t">
            <a:spAutoFit/>
          </a:bodyPr>
          <a:lstStyle/>
          <a:p>
            <a:pPr algn="ctr">
              <a:lnSpc>
                <a:spcPts val="7360"/>
              </a:lnSpc>
              <a:spcBef>
                <a:spcPct val="0"/>
              </a:spcBef>
            </a:pPr>
            <a:r>
              <a:rPr lang="en-US" sz="6000" dirty="0">
                <a:solidFill>
                  <a:schemeClr val="accent5">
                    <a:lumMod val="75000"/>
                  </a:schemeClr>
                </a:solidFill>
                <a:latin typeface="Open Sans Extra Bold" panose="020B0604020202020204" charset="0"/>
                <a:ea typeface="Open Sans Extra Bold" panose="020B0604020202020204" charset="0"/>
                <a:cs typeface="Open Sans Extra Bold" panose="020B0604020202020204" charset="0"/>
              </a:rPr>
              <a:t>Glimpse of the Topics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750" fill="hold"/>
                                        <p:tgtEl>
                                          <p:spTgt spid="9"/>
                                        </p:tgtEl>
                                        <p:attrNameLst>
                                          <p:attrName>ppt_w</p:attrName>
                                        </p:attrNameLst>
                                      </p:cBhvr>
                                      <p:tavLst>
                                        <p:tav tm="0">
                                          <p:val>
                                            <p:fltVal val="0"/>
                                          </p:val>
                                        </p:tav>
                                        <p:tav tm="100000">
                                          <p:val>
                                            <p:strVal val="#ppt_w"/>
                                          </p:val>
                                        </p:tav>
                                      </p:tavLst>
                                    </p:anim>
                                    <p:anim calcmode="lin" valueType="num">
                                      <p:cBhvr>
                                        <p:cTn id="12" dur="750" fill="hold"/>
                                        <p:tgtEl>
                                          <p:spTgt spid="9"/>
                                        </p:tgtEl>
                                        <p:attrNameLst>
                                          <p:attrName>ppt_h</p:attrName>
                                        </p:attrNameLst>
                                      </p:cBhvr>
                                      <p:tavLst>
                                        <p:tav tm="0">
                                          <p:val>
                                            <p:fltVal val="0"/>
                                          </p:val>
                                        </p:tav>
                                        <p:tav tm="100000">
                                          <p:val>
                                            <p:strVal val="#ppt_h"/>
                                          </p:val>
                                        </p:tav>
                                      </p:tavLst>
                                    </p:anim>
                                    <p:anim calcmode="lin" valueType="num">
                                      <p:cBhvr>
                                        <p:cTn id="13" dur="750" fill="hold"/>
                                        <p:tgtEl>
                                          <p:spTgt spid="9"/>
                                        </p:tgtEl>
                                        <p:attrNameLst>
                                          <p:attrName>style.rotation</p:attrName>
                                        </p:attrNameLst>
                                      </p:cBhvr>
                                      <p:tavLst>
                                        <p:tav tm="0">
                                          <p:val>
                                            <p:fltVal val="90"/>
                                          </p:val>
                                        </p:tav>
                                        <p:tav tm="100000">
                                          <p:val>
                                            <p:fltVal val="0"/>
                                          </p:val>
                                        </p:tav>
                                      </p:tavLst>
                                    </p:anim>
                                    <p:animEffect transition="in" filter="fade">
                                      <p:cBhvr>
                                        <p:cTn id="14" dur="750"/>
                                        <p:tgtEl>
                                          <p:spTgt spid="9"/>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750" fill="hold"/>
                                        <p:tgtEl>
                                          <p:spTgt spid="8"/>
                                        </p:tgtEl>
                                        <p:attrNameLst>
                                          <p:attrName>ppt_w</p:attrName>
                                        </p:attrNameLst>
                                      </p:cBhvr>
                                      <p:tavLst>
                                        <p:tav tm="0">
                                          <p:val>
                                            <p:fltVal val="0"/>
                                          </p:val>
                                        </p:tav>
                                        <p:tav tm="100000">
                                          <p:val>
                                            <p:strVal val="#ppt_w"/>
                                          </p:val>
                                        </p:tav>
                                      </p:tavLst>
                                    </p:anim>
                                    <p:anim calcmode="lin" valueType="num">
                                      <p:cBhvr>
                                        <p:cTn id="18" dur="750" fill="hold"/>
                                        <p:tgtEl>
                                          <p:spTgt spid="8"/>
                                        </p:tgtEl>
                                        <p:attrNameLst>
                                          <p:attrName>ppt_h</p:attrName>
                                        </p:attrNameLst>
                                      </p:cBhvr>
                                      <p:tavLst>
                                        <p:tav tm="0">
                                          <p:val>
                                            <p:fltVal val="0"/>
                                          </p:val>
                                        </p:tav>
                                        <p:tav tm="100000">
                                          <p:val>
                                            <p:strVal val="#ppt_h"/>
                                          </p:val>
                                        </p:tav>
                                      </p:tavLst>
                                    </p:anim>
                                    <p:anim calcmode="lin" valueType="num">
                                      <p:cBhvr>
                                        <p:cTn id="19" dur="750" fill="hold"/>
                                        <p:tgtEl>
                                          <p:spTgt spid="8"/>
                                        </p:tgtEl>
                                        <p:attrNameLst>
                                          <p:attrName>style.rotation</p:attrName>
                                        </p:attrNameLst>
                                      </p:cBhvr>
                                      <p:tavLst>
                                        <p:tav tm="0">
                                          <p:val>
                                            <p:fltVal val="90"/>
                                          </p:val>
                                        </p:tav>
                                        <p:tav tm="100000">
                                          <p:val>
                                            <p:fltVal val="0"/>
                                          </p:val>
                                        </p:tav>
                                      </p:tavLst>
                                    </p:anim>
                                    <p:animEffect transition="in" filter="fade">
                                      <p:cBhvr>
                                        <p:cTn id="2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777" r="5777"/>
          <a:stretch>
            <a:fillRect/>
          </a:stretch>
        </p:blipFill>
        <p:spPr>
          <a:xfrm>
            <a:off x="-61634" y="0"/>
            <a:ext cx="18411268" cy="10356338"/>
          </a:xfrm>
          <a:prstGeom prst="rect">
            <a:avLst/>
          </a:prstGeom>
        </p:spPr>
      </p:pic>
      <p:pic>
        <p:nvPicPr>
          <p:cNvPr id="2056" name="Picture 8" descr="Minimum spanning tree (MST) of multilocus variablenumber tandem-repeat analysis (MLVA types for global Bordetella pertussis isolates. The MST produced in Bionumerics (Applied Maths, Kortrijk, Belgium) used categorical coeffi cient and the eBURST priority rule of the highest number of single-locus changes for the clustering. Each circle represents an MLVA type with the type number in the circle. Thick lines, types differing by a single MLVA locus; thin lines, double-locus variants; dotted lines, 2 types differing by &gt;2 MLVA loci. The size of the circle refl ects the number of isolates with a given MLVA type. The color codes for country of origin are shown, and pie charts within a circle are used to indicate the proportion of isolates.  ">
            <a:extLst>
              <a:ext uri="{FF2B5EF4-FFF2-40B4-BE49-F238E27FC236}">
                <a16:creationId xmlns:a16="http://schemas.microsoft.com/office/drawing/2014/main" id="{5E5F8984-9627-BB33-E248-40BCD6395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3008" y="4131888"/>
            <a:ext cx="3013392" cy="36024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p:nvPr/>
        </p:nvSpPr>
        <p:spPr>
          <a:xfrm>
            <a:off x="1371600" y="2247900"/>
            <a:ext cx="15015138" cy="1509837"/>
          </a:xfrm>
          <a:prstGeom prst="rect">
            <a:avLst/>
          </a:prstGeom>
        </p:spPr>
        <p:txBody>
          <a:bodyPr wrap="square" lIns="0" tIns="0" rIns="0" bIns="0" rtlCol="0" anchor="t">
            <a:spAutoFit/>
          </a:bodyPr>
          <a:lstStyle/>
          <a:p>
            <a:pPr algn="ctr">
              <a:lnSpc>
                <a:spcPts val="12599"/>
              </a:lnSpc>
            </a:pPr>
            <a:r>
              <a:rPr lang="en-US" sz="9000" dirty="0">
                <a:solidFill>
                  <a:srgbClr val="FFFFFF"/>
                </a:solidFill>
                <a:latin typeface="Open Sans Extra Bold"/>
              </a:rPr>
              <a:t>Minimum Spanning Tree</a:t>
            </a:r>
          </a:p>
        </p:txBody>
      </p:sp>
      <p:sp>
        <p:nvSpPr>
          <p:cNvPr id="10" name="TextBox 6">
            <a:extLst>
              <a:ext uri="{FF2B5EF4-FFF2-40B4-BE49-F238E27FC236}">
                <a16:creationId xmlns:a16="http://schemas.microsoft.com/office/drawing/2014/main" id="{3A40423D-BC97-B7AB-BB8C-D07EDDC3FAB7}"/>
              </a:ext>
            </a:extLst>
          </p:cNvPr>
          <p:cNvSpPr txBox="1"/>
          <p:nvPr/>
        </p:nvSpPr>
        <p:spPr>
          <a:xfrm>
            <a:off x="11011554" y="4867271"/>
            <a:ext cx="2611639" cy="1661993"/>
          </a:xfrm>
          <a:prstGeom prst="rect">
            <a:avLst/>
          </a:prstGeom>
        </p:spPr>
        <p:txBody>
          <a:bodyPr wrap="square" lIns="0" tIns="0" rIns="0" bIns="0" rtlCol="0" anchor="t">
            <a:spAutoFit/>
          </a:bodyPr>
          <a:lstStyle/>
          <a:p>
            <a:pPr algn="ctr"/>
            <a:r>
              <a:rPr lang="en-US" sz="3600" b="1" dirty="0">
                <a:solidFill>
                  <a:srgbClr val="FFFFFF"/>
                </a:solidFill>
                <a:latin typeface="MS Mincho" panose="02020609040205080304" pitchFamily="49" charset="-128"/>
                <a:ea typeface="MS Mincho" panose="02020609040205080304" pitchFamily="49" charset="-128"/>
              </a:rPr>
              <a:t>Minimum Spanning Tree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435">
                                          <p:stCondLst>
                                            <p:cond delay="0"/>
                                          </p:stCondLst>
                                        </p:cTn>
                                        <p:tgtEl>
                                          <p:spTgt spid="6"/>
                                        </p:tgtEl>
                                      </p:cBhvr>
                                    </p:animEffect>
                                    <p:anim calcmode="lin" valueType="num">
                                      <p:cBhvr>
                                        <p:cTn id="8" dur="1367"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6"/>
                                        </p:tgtEl>
                                        <p:attrNameLst>
                                          <p:attrName>ppt_y</p:attrName>
                                        </p:attrNameLst>
                                      </p:cBhvr>
                                      <p:tavLst>
                                        <p:tav tm="0" fmla="#ppt_y-sin(pi*$)/81">
                                          <p:val>
                                            <p:fltVal val="0"/>
                                          </p:val>
                                        </p:tav>
                                        <p:tav tm="100000">
                                          <p:val>
                                            <p:fltVal val="1"/>
                                          </p:val>
                                        </p:tav>
                                      </p:tavLst>
                                    </p:anim>
                                    <p:animScale>
                                      <p:cBhvr>
                                        <p:cTn id="13" dur="20">
                                          <p:stCondLst>
                                            <p:cond delay="487"/>
                                          </p:stCondLst>
                                        </p:cTn>
                                        <p:tgtEl>
                                          <p:spTgt spid="6"/>
                                        </p:tgtEl>
                                      </p:cBhvr>
                                      <p:to x="100000" y="60000"/>
                                    </p:animScale>
                                    <p:animScale>
                                      <p:cBhvr>
                                        <p:cTn id="14" dur="124" decel="50000">
                                          <p:stCondLst>
                                            <p:cond delay="507"/>
                                          </p:stCondLst>
                                        </p:cTn>
                                        <p:tgtEl>
                                          <p:spTgt spid="6"/>
                                        </p:tgtEl>
                                      </p:cBhvr>
                                      <p:to x="100000" y="100000"/>
                                    </p:animScale>
                                    <p:animScale>
                                      <p:cBhvr>
                                        <p:cTn id="15" dur="20">
                                          <p:stCondLst>
                                            <p:cond delay="984"/>
                                          </p:stCondLst>
                                        </p:cTn>
                                        <p:tgtEl>
                                          <p:spTgt spid="6"/>
                                        </p:tgtEl>
                                      </p:cBhvr>
                                      <p:to x="100000" y="80000"/>
                                    </p:animScale>
                                    <p:animScale>
                                      <p:cBhvr>
                                        <p:cTn id="16" dur="124" decel="50000">
                                          <p:stCondLst>
                                            <p:cond delay="1004"/>
                                          </p:stCondLst>
                                        </p:cTn>
                                        <p:tgtEl>
                                          <p:spTgt spid="6"/>
                                        </p:tgtEl>
                                      </p:cBhvr>
                                      <p:to x="100000" y="100000"/>
                                    </p:animScale>
                                    <p:animScale>
                                      <p:cBhvr>
                                        <p:cTn id="17" dur="20">
                                          <p:stCondLst>
                                            <p:cond delay="1231"/>
                                          </p:stCondLst>
                                        </p:cTn>
                                        <p:tgtEl>
                                          <p:spTgt spid="6"/>
                                        </p:tgtEl>
                                      </p:cBhvr>
                                      <p:to x="100000" y="90000"/>
                                    </p:animScale>
                                    <p:animScale>
                                      <p:cBhvr>
                                        <p:cTn id="18" dur="124" decel="50000">
                                          <p:stCondLst>
                                            <p:cond delay="1251"/>
                                          </p:stCondLst>
                                        </p:cTn>
                                        <p:tgtEl>
                                          <p:spTgt spid="6"/>
                                        </p:tgtEl>
                                      </p:cBhvr>
                                      <p:to x="100000" y="100000"/>
                                    </p:animScale>
                                    <p:animScale>
                                      <p:cBhvr>
                                        <p:cTn id="19" dur="20">
                                          <p:stCondLst>
                                            <p:cond delay="1356"/>
                                          </p:stCondLst>
                                        </p:cTn>
                                        <p:tgtEl>
                                          <p:spTgt spid="6"/>
                                        </p:tgtEl>
                                      </p:cBhvr>
                                      <p:to x="100000" y="95000"/>
                                    </p:animScale>
                                    <p:animScale>
                                      <p:cBhvr>
                                        <p:cTn id="20" dur="124" decel="50000">
                                          <p:stCondLst>
                                            <p:cond delay="1376"/>
                                          </p:stCondLst>
                                        </p:cTn>
                                        <p:tgtEl>
                                          <p:spTgt spid="6"/>
                                        </p:tgtEl>
                                      </p:cBhvr>
                                      <p:to x="100000" y="100000"/>
                                    </p:animScale>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1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2"/>
          <p:cNvSpPr txBox="1"/>
          <p:nvPr/>
        </p:nvSpPr>
        <p:spPr>
          <a:xfrm>
            <a:off x="1028700" y="2341446"/>
            <a:ext cx="10035613" cy="1923604"/>
          </a:xfrm>
          <a:prstGeom prst="rect">
            <a:avLst/>
          </a:prstGeom>
        </p:spPr>
        <p:txBody>
          <a:bodyPr lIns="0" tIns="0" rIns="0" bIns="0" rtlCol="0" anchor="t">
            <a:spAutoFit/>
          </a:bodyPr>
          <a:lstStyle/>
          <a:p>
            <a:pPr>
              <a:lnSpc>
                <a:spcPts val="4953"/>
              </a:lnSpc>
            </a:pPr>
            <a:r>
              <a:rPr lang="en-US" sz="4400" dirty="0">
                <a:solidFill>
                  <a:srgbClr val="000000"/>
                </a:solidFill>
                <a:latin typeface="Lato" panose="020B0604020202020204" charset="0"/>
                <a:ea typeface="Lato" panose="020B0604020202020204" charset="0"/>
                <a:cs typeface="Lato" panose="020B0604020202020204" charset="0"/>
              </a:rPr>
              <a:t>A minimum spanning tree is a special kind of tree that minimizes the lengths (or “weights”) of the edges of the tree.</a:t>
            </a:r>
          </a:p>
        </p:txBody>
      </p:sp>
      <p:sp>
        <p:nvSpPr>
          <p:cNvPr id="4" name="TextBox 4"/>
          <p:cNvSpPr txBox="1"/>
          <p:nvPr/>
        </p:nvSpPr>
        <p:spPr>
          <a:xfrm>
            <a:off x="1028700" y="1028700"/>
            <a:ext cx="6189997" cy="766107"/>
          </a:xfrm>
          <a:prstGeom prst="rect">
            <a:avLst/>
          </a:prstGeom>
        </p:spPr>
        <p:txBody>
          <a:bodyPr lIns="0" tIns="0" rIns="0" bIns="0" rtlCol="0" anchor="t">
            <a:spAutoFit/>
          </a:bodyPr>
          <a:lstStyle/>
          <a:p>
            <a:pPr>
              <a:lnSpc>
                <a:spcPts val="5879"/>
              </a:lnSpc>
            </a:pPr>
            <a:r>
              <a:rPr lang="en-US" sz="6000" dirty="0">
                <a:solidFill>
                  <a:schemeClr val="accent1">
                    <a:lumMod val="75000"/>
                  </a:schemeClr>
                </a:solidFill>
                <a:latin typeface="Open Sans Extra Bold"/>
              </a:rPr>
              <a:t>Introduction</a:t>
            </a:r>
          </a:p>
        </p:txBody>
      </p:sp>
      <p:pic>
        <p:nvPicPr>
          <p:cNvPr id="3074" name="Picture 2" descr="Minimum spanning tree - Wikipedia">
            <a:extLst>
              <a:ext uri="{FF2B5EF4-FFF2-40B4-BE49-F238E27FC236}">
                <a16:creationId xmlns:a16="http://schemas.microsoft.com/office/drawing/2014/main" id="{DB535218-E89C-EE52-2A68-260F362E4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058" y="2266950"/>
            <a:ext cx="7131942" cy="575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anim calcmode="lin" valueType="num">
                                      <p:cBhvr>
                                        <p:cTn id="8" dur="1500" fill="hold"/>
                                        <p:tgtEl>
                                          <p:spTgt spid="4"/>
                                        </p:tgtEl>
                                        <p:attrNameLst>
                                          <p:attrName>ppt_w</p:attrName>
                                        </p:attrNameLst>
                                      </p:cBhvr>
                                      <p:tavLst>
                                        <p:tav tm="0" fmla="#ppt_w*sin(2.5*pi*$)">
                                          <p:val>
                                            <p:fltVal val="0"/>
                                          </p:val>
                                        </p:tav>
                                        <p:tav tm="100000">
                                          <p:val>
                                            <p:fltVal val="1"/>
                                          </p:val>
                                        </p:tav>
                                      </p:tavLst>
                                    </p:anim>
                                    <p:anim calcmode="lin" valueType="num">
                                      <p:cBhvr>
                                        <p:cTn id="9" dur="15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45"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500"/>
                                        <p:tgtEl>
                                          <p:spTgt spid="2"/>
                                        </p:tgtEl>
                                      </p:cBhvr>
                                    </p:animEffect>
                                    <p:anim calcmode="lin" valueType="num">
                                      <p:cBhvr>
                                        <p:cTn id="14" dur="1500" fill="hold"/>
                                        <p:tgtEl>
                                          <p:spTgt spid="2"/>
                                        </p:tgtEl>
                                        <p:attrNameLst>
                                          <p:attrName>ppt_w</p:attrName>
                                        </p:attrNameLst>
                                      </p:cBhvr>
                                      <p:tavLst>
                                        <p:tav tm="0" fmla="#ppt_w*sin(2.5*pi*$)">
                                          <p:val>
                                            <p:fltVal val="0"/>
                                          </p:val>
                                        </p:tav>
                                        <p:tav tm="100000">
                                          <p:val>
                                            <p:fltVal val="1"/>
                                          </p:val>
                                        </p:tav>
                                      </p:tavLst>
                                    </p:anim>
                                    <p:anim calcmode="lin" valueType="num">
                                      <p:cBhvr>
                                        <p:cTn id="15" dur="1500" fill="hold"/>
                                        <p:tgtEl>
                                          <p:spTgt spid="2"/>
                                        </p:tgtEl>
                                        <p:attrNameLst>
                                          <p:attrName>ppt_h</p:attrName>
                                        </p:attrNameLst>
                                      </p:cBhvr>
                                      <p:tavLst>
                                        <p:tav tm="0">
                                          <p:val>
                                            <p:strVal val="#ppt_h"/>
                                          </p:val>
                                        </p:tav>
                                        <p:tav tm="100000">
                                          <p:val>
                                            <p:strVal val="#ppt_h"/>
                                          </p:val>
                                        </p:tav>
                                      </p:tavLst>
                                    </p:anim>
                                  </p:childTnLst>
                                </p:cTn>
                              </p:par>
                            </p:childTnLst>
                          </p:cTn>
                        </p:par>
                        <p:par>
                          <p:cTn id="16" fill="hold">
                            <p:stCondLst>
                              <p:cond delay="3000"/>
                            </p:stCondLst>
                            <p:childTnLst>
                              <p:par>
                                <p:cTn id="17" presetID="45" presetClass="entr" presetSubtype="0" fill="hold" nodeType="after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1500"/>
                                        <p:tgtEl>
                                          <p:spTgt spid="3074"/>
                                        </p:tgtEl>
                                      </p:cBhvr>
                                    </p:animEffect>
                                    <p:anim calcmode="lin" valueType="num">
                                      <p:cBhvr>
                                        <p:cTn id="20" dur="1500" fill="hold"/>
                                        <p:tgtEl>
                                          <p:spTgt spid="3074"/>
                                        </p:tgtEl>
                                        <p:attrNameLst>
                                          <p:attrName>ppt_w</p:attrName>
                                        </p:attrNameLst>
                                      </p:cBhvr>
                                      <p:tavLst>
                                        <p:tav tm="0" fmla="#ppt_w*sin(2.5*pi*$)">
                                          <p:val>
                                            <p:fltVal val="0"/>
                                          </p:val>
                                        </p:tav>
                                        <p:tav tm="100000">
                                          <p:val>
                                            <p:fltVal val="1"/>
                                          </p:val>
                                        </p:tav>
                                      </p:tavLst>
                                    </p:anim>
                                    <p:anim calcmode="lin" valueType="num">
                                      <p:cBhvr>
                                        <p:cTn id="21" dur="1500" fill="hold"/>
                                        <p:tgtEl>
                                          <p:spTgt spid="3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2947692" y="0"/>
            <a:ext cx="5340308" cy="10287000"/>
            <a:chOff x="0" y="0"/>
            <a:chExt cx="1406501" cy="2709333"/>
          </a:xfrm>
        </p:grpSpPr>
        <p:sp>
          <p:nvSpPr>
            <p:cNvPr id="3" name="Freeform 3"/>
            <p:cNvSpPr/>
            <p:nvPr/>
          </p:nvSpPr>
          <p:spPr>
            <a:xfrm>
              <a:off x="0" y="0"/>
              <a:ext cx="1406501" cy="2709333"/>
            </a:xfrm>
            <a:custGeom>
              <a:avLst/>
              <a:gdLst/>
              <a:ahLst/>
              <a:cxnLst/>
              <a:rect l="l" t="t" r="r" b="b"/>
              <a:pathLst>
                <a:path w="1406501" h="2709333">
                  <a:moveTo>
                    <a:pt x="0" y="0"/>
                  </a:moveTo>
                  <a:lnTo>
                    <a:pt x="1406501" y="0"/>
                  </a:lnTo>
                  <a:lnTo>
                    <a:pt x="1406501" y="2709333"/>
                  </a:lnTo>
                  <a:lnTo>
                    <a:pt x="0" y="2709333"/>
                  </a:lnTo>
                  <a:close/>
                </a:path>
              </a:pathLst>
            </a:custGeom>
            <a:solidFill>
              <a:srgbClr val="B9B4B0"/>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080"/>
                </a:lnSpc>
              </a:pPr>
              <a:endParaRPr/>
            </a:p>
          </p:txBody>
        </p:sp>
      </p:grpSp>
      <p:sp>
        <p:nvSpPr>
          <p:cNvPr id="6" name="TextBox 6"/>
          <p:cNvSpPr txBox="1"/>
          <p:nvPr/>
        </p:nvSpPr>
        <p:spPr>
          <a:xfrm>
            <a:off x="954954" y="2224159"/>
            <a:ext cx="8341446" cy="5960221"/>
          </a:xfrm>
          <a:prstGeom prst="rect">
            <a:avLst/>
          </a:prstGeom>
        </p:spPr>
        <p:txBody>
          <a:bodyPr lIns="0" tIns="0" rIns="0" bIns="0" rtlCol="0" anchor="t">
            <a:spAutoFit/>
          </a:bodyPr>
          <a:lstStyle/>
          <a:p>
            <a:pPr marL="571500" indent="-571500">
              <a:lnSpc>
                <a:spcPct val="150000"/>
              </a:lnSpc>
              <a:buFont typeface="Arial" panose="020B0604020202020204" pitchFamily="34" charset="0"/>
              <a:buChar char="•"/>
            </a:pPr>
            <a:r>
              <a:rPr lang="en-US" sz="4400" dirty="0">
                <a:solidFill>
                  <a:srgbClr val="000000"/>
                </a:solidFill>
                <a:latin typeface="Lato" panose="020B0604020202020204" charset="0"/>
                <a:ea typeface="Lato" panose="020B0604020202020204" charset="0"/>
                <a:cs typeface="Lato" panose="020B0604020202020204" charset="0"/>
              </a:rPr>
              <a:t>Possible Multiplicity</a:t>
            </a:r>
          </a:p>
          <a:p>
            <a:pPr marL="571500" indent="-571500">
              <a:lnSpc>
                <a:spcPct val="150000"/>
              </a:lnSpc>
              <a:buFont typeface="Arial" panose="020B0604020202020204" pitchFamily="34" charset="0"/>
              <a:buChar char="•"/>
            </a:pPr>
            <a:r>
              <a:rPr lang="en-US" sz="4400" dirty="0">
                <a:solidFill>
                  <a:srgbClr val="000000"/>
                </a:solidFill>
                <a:latin typeface="Lato" panose="020B0604020202020204" charset="0"/>
                <a:ea typeface="Lato" panose="020B0604020202020204" charset="0"/>
                <a:cs typeface="Lato" panose="020B0604020202020204" charset="0"/>
              </a:rPr>
              <a:t>Uniqueness</a:t>
            </a:r>
          </a:p>
          <a:p>
            <a:pPr marL="571500" indent="-571500">
              <a:lnSpc>
                <a:spcPct val="150000"/>
              </a:lnSpc>
              <a:buFont typeface="Arial" panose="020B0604020202020204" pitchFamily="34" charset="0"/>
              <a:buChar char="•"/>
            </a:pPr>
            <a:r>
              <a:rPr lang="en-US" sz="4400" dirty="0">
                <a:solidFill>
                  <a:srgbClr val="000000"/>
                </a:solidFill>
                <a:latin typeface="Lato" panose="020B0604020202020204" charset="0"/>
                <a:ea typeface="Lato" panose="020B0604020202020204" charset="0"/>
                <a:cs typeface="Lato" panose="020B0604020202020204" charset="0"/>
              </a:rPr>
              <a:t>Minimum Cost Subgraph</a:t>
            </a:r>
          </a:p>
          <a:p>
            <a:pPr marL="571500" indent="-571500">
              <a:lnSpc>
                <a:spcPct val="150000"/>
              </a:lnSpc>
              <a:buFont typeface="Arial" panose="020B0604020202020204" pitchFamily="34" charset="0"/>
              <a:buChar char="•"/>
            </a:pPr>
            <a:r>
              <a:rPr lang="en-US" sz="4400" dirty="0">
                <a:solidFill>
                  <a:srgbClr val="000000"/>
                </a:solidFill>
                <a:latin typeface="Lato" panose="020B0604020202020204" charset="0"/>
                <a:ea typeface="Lato" panose="020B0604020202020204" charset="0"/>
                <a:cs typeface="Lato" panose="020B0604020202020204" charset="0"/>
              </a:rPr>
              <a:t>Cycle Property</a:t>
            </a:r>
          </a:p>
          <a:p>
            <a:pPr marL="571500" indent="-571500">
              <a:lnSpc>
                <a:spcPct val="150000"/>
              </a:lnSpc>
              <a:buFont typeface="Arial" panose="020B0604020202020204" pitchFamily="34" charset="0"/>
              <a:buChar char="•"/>
            </a:pPr>
            <a:r>
              <a:rPr lang="en-US" sz="4400" dirty="0">
                <a:solidFill>
                  <a:srgbClr val="000000"/>
                </a:solidFill>
                <a:latin typeface="Lato" panose="020B0604020202020204" charset="0"/>
                <a:ea typeface="Lato" panose="020B0604020202020204" charset="0"/>
                <a:cs typeface="Lato" panose="020B0604020202020204" charset="0"/>
              </a:rPr>
              <a:t>Minimum Cost Edge</a:t>
            </a:r>
          </a:p>
          <a:p>
            <a:pPr marL="571500" indent="-571500">
              <a:lnSpc>
                <a:spcPct val="150000"/>
              </a:lnSpc>
              <a:buFont typeface="Arial" panose="020B0604020202020204" pitchFamily="34" charset="0"/>
              <a:buChar char="•"/>
            </a:pPr>
            <a:endParaRPr lang="en-US" sz="4400" dirty="0">
              <a:solidFill>
                <a:srgbClr val="000000"/>
              </a:solidFill>
              <a:latin typeface="Lato" panose="020B0604020202020204" charset="0"/>
              <a:ea typeface="Lato" panose="020B0604020202020204" charset="0"/>
              <a:cs typeface="Lato" panose="020B0604020202020204" charset="0"/>
            </a:endParaRPr>
          </a:p>
        </p:txBody>
      </p:sp>
      <p:sp>
        <p:nvSpPr>
          <p:cNvPr id="7" name="TextBox 4">
            <a:extLst>
              <a:ext uri="{FF2B5EF4-FFF2-40B4-BE49-F238E27FC236}">
                <a16:creationId xmlns:a16="http://schemas.microsoft.com/office/drawing/2014/main" id="{8851198F-0B80-45D9-9454-1207991FE295}"/>
              </a:ext>
            </a:extLst>
          </p:cNvPr>
          <p:cNvSpPr txBox="1"/>
          <p:nvPr/>
        </p:nvSpPr>
        <p:spPr>
          <a:xfrm>
            <a:off x="1028700" y="1002030"/>
            <a:ext cx="6189997" cy="766107"/>
          </a:xfrm>
          <a:prstGeom prst="rect">
            <a:avLst/>
          </a:prstGeom>
        </p:spPr>
        <p:txBody>
          <a:bodyPr lIns="0" tIns="0" rIns="0" bIns="0" rtlCol="0" anchor="t">
            <a:spAutoFit/>
          </a:bodyPr>
          <a:lstStyle/>
          <a:p>
            <a:pPr>
              <a:lnSpc>
                <a:spcPts val="5879"/>
              </a:lnSpc>
            </a:pPr>
            <a:r>
              <a:rPr lang="en-US" sz="6000" dirty="0">
                <a:solidFill>
                  <a:schemeClr val="accent1">
                    <a:lumMod val="75000"/>
                  </a:schemeClr>
                </a:solidFill>
                <a:latin typeface="Open Sans Extra Bold"/>
              </a:rPr>
              <a:t>Properties</a:t>
            </a:r>
          </a:p>
        </p:txBody>
      </p:sp>
      <p:pic>
        <p:nvPicPr>
          <p:cNvPr id="4098" name="Picture 2">
            <a:extLst>
              <a:ext uri="{FF2B5EF4-FFF2-40B4-BE49-F238E27FC236}">
                <a16:creationId xmlns:a16="http://schemas.microsoft.com/office/drawing/2014/main" id="{5E0DB1B3-8712-45AC-ADC7-33A9B72E9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2812" y="382483"/>
            <a:ext cx="5035691" cy="95220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barn(inVertical)">
                                      <p:cBhvr>
                                        <p:cTn id="15"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340308" cy="10287000"/>
            <a:chOff x="0" y="0"/>
            <a:chExt cx="1406501" cy="2709333"/>
          </a:xfrm>
        </p:grpSpPr>
        <p:sp>
          <p:nvSpPr>
            <p:cNvPr id="3" name="Freeform 3"/>
            <p:cNvSpPr/>
            <p:nvPr/>
          </p:nvSpPr>
          <p:spPr>
            <a:xfrm>
              <a:off x="0" y="0"/>
              <a:ext cx="1406501" cy="2709333"/>
            </a:xfrm>
            <a:custGeom>
              <a:avLst/>
              <a:gdLst/>
              <a:ahLst/>
              <a:cxnLst/>
              <a:rect l="l" t="t" r="r" b="b"/>
              <a:pathLst>
                <a:path w="1406501" h="2709333">
                  <a:moveTo>
                    <a:pt x="0" y="0"/>
                  </a:moveTo>
                  <a:lnTo>
                    <a:pt x="1406501" y="0"/>
                  </a:lnTo>
                  <a:lnTo>
                    <a:pt x="1406501" y="2709333"/>
                  </a:lnTo>
                  <a:lnTo>
                    <a:pt x="0" y="2709333"/>
                  </a:lnTo>
                  <a:close/>
                </a:path>
              </a:pathLst>
            </a:custGeom>
            <a:solidFill>
              <a:srgbClr val="B9B4B0"/>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080"/>
                </a:lnSpc>
              </a:pPr>
              <a:endParaRPr/>
            </a:p>
          </p:txBody>
        </p:sp>
      </p:grpSp>
      <mc:AlternateContent xmlns:mc="http://schemas.openxmlformats.org/markup-compatibility/2006" xmlns:a14="http://schemas.microsoft.com/office/drawing/2010/main">
        <mc:Choice Requires="a14">
          <p:sp>
            <p:nvSpPr>
              <p:cNvPr id="12" name="TextBox 12"/>
              <p:cNvSpPr txBox="1"/>
              <p:nvPr/>
            </p:nvSpPr>
            <p:spPr>
              <a:xfrm>
                <a:off x="7391400" y="2158868"/>
                <a:ext cx="9144000" cy="5969263"/>
              </a:xfrm>
              <a:prstGeom prst="rect">
                <a:avLst/>
              </a:prstGeom>
            </p:spPr>
            <p:txBody>
              <a:bodyPr wrap="square" lIns="0" tIns="0" rIns="0" bIns="0" rtlCol="0" anchor="t">
                <a:spAutoFit/>
              </a:bodyPr>
              <a:lstStyle/>
              <a:p>
                <a:pPr marL="571500" indent="-571500">
                  <a:lnSpc>
                    <a:spcPct val="150000"/>
                  </a:lnSpc>
                  <a:buFont typeface="Arial" panose="020B0604020202020204" pitchFamily="34" charset="0"/>
                  <a:buChar char="•"/>
                </a:pPr>
                <a:r>
                  <a:rPr lang="en-US" sz="4400" dirty="0">
                    <a:solidFill>
                      <a:srgbClr val="000000"/>
                    </a:solidFill>
                    <a:latin typeface="Public Sans"/>
                  </a:rPr>
                  <a:t>Boruvka’s Algorithm: O(m log n)</a:t>
                </a:r>
              </a:p>
              <a:p>
                <a:pPr marL="571500" indent="-571500">
                  <a:lnSpc>
                    <a:spcPct val="150000"/>
                  </a:lnSpc>
                  <a:buFont typeface="Arial" panose="020B0604020202020204" pitchFamily="34" charset="0"/>
                  <a:buChar char="•"/>
                </a:pPr>
                <a:r>
                  <a:rPr lang="en-US" sz="4400" dirty="0">
                    <a:solidFill>
                      <a:srgbClr val="000000"/>
                    </a:solidFill>
                    <a:latin typeface="Public Sans"/>
                  </a:rPr>
                  <a:t>Prim’s Algorithm: O(m log n) or O(m+ n log n)</a:t>
                </a:r>
              </a:p>
              <a:p>
                <a:pPr marL="571500" indent="-571500">
                  <a:lnSpc>
                    <a:spcPct val="150000"/>
                  </a:lnSpc>
                  <a:buFont typeface="Arial" panose="020B0604020202020204" pitchFamily="34" charset="0"/>
                  <a:buChar char="•"/>
                </a:pPr>
                <a:r>
                  <a:rPr lang="en-US" sz="4400" dirty="0">
                    <a:solidFill>
                      <a:srgbClr val="000000"/>
                    </a:solidFill>
                    <a:latin typeface="Public Sans"/>
                  </a:rPr>
                  <a:t>Kruskal’s Algorithm: O(m log n)</a:t>
                </a:r>
              </a:p>
              <a:p>
                <a:pPr marL="571500" indent="-571500">
                  <a:lnSpc>
                    <a:spcPct val="150000"/>
                  </a:lnSpc>
                  <a:buFont typeface="Arial" panose="020B0604020202020204" pitchFamily="34" charset="0"/>
                  <a:buChar char="•"/>
                </a:pPr>
                <a:r>
                  <a:rPr lang="en-US" sz="4400" dirty="0">
                    <a:solidFill>
                      <a:srgbClr val="000000"/>
                    </a:solidFill>
                    <a:latin typeface="Public Sans"/>
                  </a:rPr>
                  <a:t>Reverse-delete Algorithm: O(m log n(</a:t>
                </a:r>
                <a14:m>
                  <m:oMath xmlns:m="http://schemas.openxmlformats.org/officeDocument/2006/math">
                    <m:sSup>
                      <m:sSupPr>
                        <m:ctrlPr>
                          <a:rPr lang="en-US" sz="4400" i="1" smtClean="0">
                            <a:solidFill>
                              <a:srgbClr val="000000"/>
                            </a:solidFill>
                            <a:latin typeface="Cambria Math" panose="02040503050406030204" pitchFamily="18" charset="0"/>
                          </a:rPr>
                        </m:ctrlPr>
                      </m:sSupPr>
                      <m:e>
                        <m:func>
                          <m:funcPr>
                            <m:ctrlPr>
                              <a:rPr lang="en-US" sz="4400" b="0" i="1" smtClean="0">
                                <a:solidFill>
                                  <a:srgbClr val="000000"/>
                                </a:solidFill>
                                <a:latin typeface="Cambria Math" panose="02040503050406030204" pitchFamily="18" charset="0"/>
                              </a:rPr>
                            </m:ctrlPr>
                          </m:funcPr>
                          <m:fName>
                            <m:r>
                              <m:rPr>
                                <m:sty m:val="p"/>
                              </m:rPr>
                              <a:rPr lang="en-US" sz="4400" b="0" i="0" smtClean="0">
                                <a:solidFill>
                                  <a:srgbClr val="000000"/>
                                </a:solidFill>
                                <a:latin typeface="Cambria Math" panose="02040503050406030204" pitchFamily="18" charset="0"/>
                              </a:rPr>
                              <m:t>log</m:t>
                            </m:r>
                          </m:fName>
                          <m:e>
                            <m:func>
                              <m:funcPr>
                                <m:ctrlPr>
                                  <a:rPr lang="en-US" sz="4400" b="0" i="1" smtClean="0">
                                    <a:solidFill>
                                      <a:srgbClr val="000000"/>
                                    </a:solidFill>
                                    <a:latin typeface="Cambria Math" panose="02040503050406030204" pitchFamily="18" charset="0"/>
                                  </a:rPr>
                                </m:ctrlPr>
                              </m:funcPr>
                              <m:fName>
                                <m:r>
                                  <m:rPr>
                                    <m:sty m:val="p"/>
                                  </m:rPr>
                                  <a:rPr lang="en-US" sz="4400" b="0" i="0" smtClean="0">
                                    <a:solidFill>
                                      <a:srgbClr val="000000"/>
                                    </a:solidFill>
                                    <a:latin typeface="Cambria Math" panose="02040503050406030204" pitchFamily="18" charset="0"/>
                                  </a:rPr>
                                  <m:t>log</m:t>
                                </m:r>
                              </m:fName>
                              <m:e>
                                <m:r>
                                  <a:rPr lang="en-US" sz="4400" b="0" i="1" smtClean="0">
                                    <a:solidFill>
                                      <a:srgbClr val="000000"/>
                                    </a:solidFill>
                                    <a:latin typeface="Cambria Math" panose="02040503050406030204" pitchFamily="18" charset="0"/>
                                  </a:rPr>
                                  <m:t>𝑛</m:t>
                                </m:r>
                                <m:r>
                                  <a:rPr lang="en-US" sz="4400" b="0" i="1" smtClean="0">
                                    <a:solidFill>
                                      <a:srgbClr val="000000"/>
                                    </a:solidFill>
                                    <a:latin typeface="Cambria Math" panose="02040503050406030204" pitchFamily="18" charset="0"/>
                                  </a:rPr>
                                  <m:t>)</m:t>
                                </m:r>
                              </m:e>
                            </m:func>
                          </m:e>
                        </m:func>
                      </m:e>
                      <m:sup>
                        <m:r>
                          <a:rPr lang="en-US" sz="4400" b="0" i="1" smtClean="0">
                            <a:solidFill>
                              <a:srgbClr val="000000"/>
                            </a:solidFill>
                            <a:latin typeface="Cambria Math" panose="02040503050406030204" pitchFamily="18" charset="0"/>
                          </a:rPr>
                          <m:t>3</m:t>
                        </m:r>
                      </m:sup>
                    </m:sSup>
                  </m:oMath>
                </a14:m>
                <a:r>
                  <a:rPr lang="en-US" sz="4400" dirty="0">
                    <a:solidFill>
                      <a:srgbClr val="000000"/>
                    </a:solidFill>
                    <a:latin typeface="Public Sans"/>
                  </a:rPr>
                  <a:t>)</a:t>
                </a:r>
              </a:p>
            </p:txBody>
          </p:sp>
        </mc:Choice>
        <mc:Fallback xmlns="">
          <p:sp>
            <p:nvSpPr>
              <p:cNvPr id="12" name="TextBox 12"/>
              <p:cNvSpPr txBox="1">
                <a:spLocks noRot="1" noChangeAspect="1" noMove="1" noResize="1" noEditPoints="1" noAdjustHandles="1" noChangeArrowheads="1" noChangeShapeType="1" noTextEdit="1"/>
              </p:cNvSpPr>
              <p:nvPr/>
            </p:nvSpPr>
            <p:spPr>
              <a:xfrm>
                <a:off x="7391400" y="2158868"/>
                <a:ext cx="9144000" cy="5969263"/>
              </a:xfrm>
              <a:prstGeom prst="rect">
                <a:avLst/>
              </a:prstGeom>
              <a:blipFill>
                <a:blip r:embed="rId2"/>
                <a:stretch>
                  <a:fillRect l="-3467" b="-4801"/>
                </a:stretch>
              </a:blipFill>
            </p:spPr>
            <p:txBody>
              <a:bodyPr/>
              <a:lstStyle/>
              <a:p>
                <a:r>
                  <a:rPr lang="en-US">
                    <a:noFill/>
                  </a:rPr>
                  <a:t> </a:t>
                </a:r>
              </a:p>
            </p:txBody>
          </p:sp>
        </mc:Fallback>
      </mc:AlternateContent>
      <p:sp>
        <p:nvSpPr>
          <p:cNvPr id="13" name="TextBox 13"/>
          <p:cNvSpPr txBox="1"/>
          <p:nvPr/>
        </p:nvSpPr>
        <p:spPr>
          <a:xfrm>
            <a:off x="6934200" y="647700"/>
            <a:ext cx="6456323" cy="987747"/>
          </a:xfrm>
          <a:prstGeom prst="rect">
            <a:avLst/>
          </a:prstGeom>
        </p:spPr>
        <p:txBody>
          <a:bodyPr lIns="0" tIns="0" rIns="0" bIns="0" rtlCol="0" anchor="t">
            <a:spAutoFit/>
          </a:bodyPr>
          <a:lstStyle/>
          <a:p>
            <a:pPr>
              <a:lnSpc>
                <a:spcPts val="8032"/>
              </a:lnSpc>
            </a:pPr>
            <a:r>
              <a:rPr lang="en-US" sz="6000" dirty="0">
                <a:solidFill>
                  <a:schemeClr val="accent1">
                    <a:lumMod val="75000"/>
                  </a:schemeClr>
                </a:solidFill>
                <a:latin typeface="Open Sans Extra Bold"/>
              </a:rPr>
              <a:t>Algorithms</a:t>
            </a:r>
          </a:p>
        </p:txBody>
      </p:sp>
      <p:sp>
        <p:nvSpPr>
          <p:cNvPr id="16" name="AutoShape 6" descr="enter image description here">
            <a:extLst>
              <a:ext uri="{FF2B5EF4-FFF2-40B4-BE49-F238E27FC236}">
                <a16:creationId xmlns:a16="http://schemas.microsoft.com/office/drawing/2014/main" id="{62C891CA-D017-FC5F-1AF2-79743A71922D}"/>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742E75B0-2E9D-0A7F-2243-74E4B2F54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456323" cy="10287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TextBox 7"/>
          <p:cNvSpPr txBox="1"/>
          <p:nvPr/>
        </p:nvSpPr>
        <p:spPr>
          <a:xfrm>
            <a:off x="1295400" y="2400300"/>
            <a:ext cx="15240000" cy="5955798"/>
          </a:xfrm>
          <a:prstGeom prst="rect">
            <a:avLst/>
          </a:prstGeom>
        </p:spPr>
        <p:txBody>
          <a:bodyPr wrap="square" lIns="0" tIns="0" rIns="0" bIns="0" rtlCol="0" anchor="t">
            <a:spAutoFit/>
          </a:bodyPr>
          <a:lstStyle/>
          <a:p>
            <a:pPr marL="685800" indent="-685800">
              <a:lnSpc>
                <a:spcPct val="150000"/>
              </a:lnSpc>
              <a:buFont typeface="Arial" panose="020B0604020202020204" pitchFamily="34" charset="0"/>
              <a:buChar char="•"/>
            </a:pPr>
            <a:r>
              <a:rPr lang="en-US" sz="4404" dirty="0">
                <a:solidFill>
                  <a:srgbClr val="000000"/>
                </a:solidFill>
                <a:latin typeface="Aleo Light Bold"/>
              </a:rPr>
              <a:t>Cluster Analysis.</a:t>
            </a:r>
          </a:p>
          <a:p>
            <a:pPr marL="685800" indent="-685800">
              <a:lnSpc>
                <a:spcPct val="150000"/>
              </a:lnSpc>
              <a:buFont typeface="Arial" panose="020B0604020202020204" pitchFamily="34" charset="0"/>
              <a:buChar char="•"/>
            </a:pPr>
            <a:r>
              <a:rPr lang="en-US" sz="4404" dirty="0">
                <a:solidFill>
                  <a:srgbClr val="000000"/>
                </a:solidFill>
                <a:latin typeface="Aleo Light Bold"/>
              </a:rPr>
              <a:t>Real-time face tracking and verification (i.e. locating human faces in a video stream).</a:t>
            </a:r>
          </a:p>
          <a:p>
            <a:pPr marL="685800" indent="-685800">
              <a:lnSpc>
                <a:spcPct val="150000"/>
              </a:lnSpc>
              <a:buFont typeface="Arial" panose="020B0604020202020204" pitchFamily="34" charset="0"/>
              <a:buChar char="•"/>
            </a:pPr>
            <a:r>
              <a:rPr lang="en-US" sz="4404" dirty="0">
                <a:solidFill>
                  <a:srgbClr val="000000"/>
                </a:solidFill>
                <a:latin typeface="Aleo Light Bold"/>
              </a:rPr>
              <a:t>Protocols in computer science to avoid network cycles.</a:t>
            </a:r>
          </a:p>
          <a:p>
            <a:pPr marL="685800" indent="-685800">
              <a:lnSpc>
                <a:spcPct val="150000"/>
              </a:lnSpc>
              <a:buFont typeface="Arial" panose="020B0604020202020204" pitchFamily="34" charset="0"/>
              <a:buChar char="•"/>
            </a:pPr>
            <a:r>
              <a:rPr lang="en-US" sz="4404" dirty="0">
                <a:solidFill>
                  <a:srgbClr val="000000"/>
                </a:solidFill>
                <a:latin typeface="Aleo Light Bold"/>
              </a:rPr>
              <a:t>Entropy based image registration.</a:t>
            </a:r>
          </a:p>
          <a:p>
            <a:pPr marL="685800" indent="-685800">
              <a:lnSpc>
                <a:spcPct val="150000"/>
              </a:lnSpc>
              <a:buFont typeface="Arial" panose="020B0604020202020204" pitchFamily="34" charset="0"/>
              <a:buChar char="•"/>
            </a:pPr>
            <a:r>
              <a:rPr lang="en-US" sz="4404" dirty="0">
                <a:solidFill>
                  <a:srgbClr val="000000"/>
                </a:solidFill>
                <a:latin typeface="Aleo Light Bold"/>
              </a:rPr>
              <a:t>Max bottleneck paths.</a:t>
            </a:r>
          </a:p>
        </p:txBody>
      </p:sp>
      <p:sp>
        <p:nvSpPr>
          <p:cNvPr id="9" name="TextBox 13">
            <a:extLst>
              <a:ext uri="{FF2B5EF4-FFF2-40B4-BE49-F238E27FC236}">
                <a16:creationId xmlns:a16="http://schemas.microsoft.com/office/drawing/2014/main" id="{CBEAA9AF-900B-6019-0E8C-EA3D5AB4D7DC}"/>
              </a:ext>
            </a:extLst>
          </p:cNvPr>
          <p:cNvSpPr txBox="1"/>
          <p:nvPr/>
        </p:nvSpPr>
        <p:spPr>
          <a:xfrm>
            <a:off x="1295400" y="687226"/>
            <a:ext cx="6456323" cy="987747"/>
          </a:xfrm>
          <a:prstGeom prst="rect">
            <a:avLst/>
          </a:prstGeom>
        </p:spPr>
        <p:txBody>
          <a:bodyPr lIns="0" tIns="0" rIns="0" bIns="0" rtlCol="0" anchor="t">
            <a:spAutoFit/>
          </a:bodyPr>
          <a:lstStyle/>
          <a:p>
            <a:pPr>
              <a:lnSpc>
                <a:spcPts val="8032"/>
              </a:lnSpc>
            </a:pPr>
            <a:r>
              <a:rPr lang="en-US" sz="6000" dirty="0">
                <a:solidFill>
                  <a:schemeClr val="accent1">
                    <a:lumMod val="75000"/>
                  </a:schemeClr>
                </a:solidFill>
                <a:latin typeface="Open Sans Extra Bold"/>
              </a:rPr>
              <a:t>Applications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777" r="5777"/>
          <a:stretch>
            <a:fillRect/>
          </a:stretch>
        </p:blipFill>
        <p:spPr>
          <a:xfrm>
            <a:off x="0" y="0"/>
            <a:ext cx="18288000" cy="10287000"/>
          </a:xfrm>
          <a:prstGeom prst="rect">
            <a:avLst/>
          </a:prstGeom>
        </p:spPr>
      </p:pic>
      <p:sp>
        <p:nvSpPr>
          <p:cNvPr id="6" name="TextBox 6"/>
          <p:cNvSpPr txBox="1"/>
          <p:nvPr/>
        </p:nvSpPr>
        <p:spPr>
          <a:xfrm>
            <a:off x="4661669" y="4025678"/>
            <a:ext cx="8964662" cy="1533525"/>
          </a:xfrm>
          <a:prstGeom prst="rect">
            <a:avLst/>
          </a:prstGeom>
        </p:spPr>
        <p:txBody>
          <a:bodyPr lIns="0" tIns="0" rIns="0" bIns="0" rtlCol="0" anchor="t">
            <a:spAutoFit/>
          </a:bodyPr>
          <a:lstStyle/>
          <a:p>
            <a:pPr algn="ctr">
              <a:lnSpc>
                <a:spcPts val="12599"/>
              </a:lnSpc>
            </a:pPr>
            <a:r>
              <a:rPr lang="en-US" sz="9000" dirty="0">
                <a:solidFill>
                  <a:srgbClr val="FFFFFF"/>
                </a:solidFill>
                <a:latin typeface="Open Sans Extra Bold"/>
              </a:rPr>
              <a:t>Thank  You</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206</Words>
  <Application>Microsoft Office PowerPoint</Application>
  <PresentationFormat>Custom</PresentationFormat>
  <Paragraphs>37</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Open Sans Extra Bold</vt:lpstr>
      <vt:lpstr>Calibri</vt:lpstr>
      <vt:lpstr>Merriweather</vt:lpstr>
      <vt:lpstr>Public Sans</vt:lpstr>
      <vt:lpstr>Cambria Math</vt:lpstr>
      <vt:lpstr>Aleo Light Bold</vt:lpstr>
      <vt:lpstr>Impact</vt:lpstr>
      <vt:lpstr>Lato</vt:lpstr>
      <vt:lpstr>Arial</vt:lpstr>
      <vt:lpstr>MS Mincho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of Media</dc:title>
  <dc:creator>Md. Sahid</dc:creator>
  <cp:lastModifiedBy>Md. Mahim Hossain</cp:lastModifiedBy>
  <cp:revision>5</cp:revision>
  <dcterms:created xsi:type="dcterms:W3CDTF">2006-08-16T00:00:00Z</dcterms:created>
  <dcterms:modified xsi:type="dcterms:W3CDTF">2024-04-28T16:54:03Z</dcterms:modified>
  <dc:identifier>DAFKpEtKf1o</dc:identifier>
</cp:coreProperties>
</file>