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Canva Sans Bold Italics" panose="020B0604020202020204" charset="0"/>
      <p:regular r:id="rId14"/>
    </p:embeddedFont>
    <p:embeddedFont>
      <p:font typeface="Poppins" panose="00000500000000000000" pitchFamily="2" charset="0"/>
      <p:regular r:id="rId15"/>
    </p:embeddedFont>
    <p:embeddedFont>
      <p:font typeface="Poppins Bold" panose="00000800000000000000" charset="0"/>
      <p:regular r:id="rId16"/>
    </p:embeddedFont>
    <p:embeddedFont>
      <p:font typeface="Telegraf Bold" panose="020B0604020202020204" charset="0"/>
      <p:regular r:id="rId17"/>
    </p:embeddedFont>
    <p:embeddedFont>
      <p:font typeface="Tex Gyre Termes Bold" panose="020B0604020202020204" charset="0"/>
      <p:regular r:id="rId18"/>
    </p:embeddedFont>
    <p:embeddedFont>
      <p:font typeface="Times New Roman Bold" panose="02020803070505020304" pitchFamily="18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72193" y="0"/>
            <a:ext cx="615807" cy="571315"/>
            <a:chOff x="0" y="0"/>
            <a:chExt cx="162188" cy="150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188" cy="150470"/>
            </a:xfrm>
            <a:custGeom>
              <a:avLst/>
              <a:gdLst/>
              <a:ahLst/>
              <a:cxnLst/>
              <a:rect l="l" t="t" r="r" b="b"/>
              <a:pathLst>
                <a:path w="162188" h="150470">
                  <a:moveTo>
                    <a:pt x="0" y="0"/>
                  </a:moveTo>
                  <a:lnTo>
                    <a:pt x="162188" y="0"/>
                  </a:lnTo>
                  <a:lnTo>
                    <a:pt x="162188" y="150470"/>
                  </a:lnTo>
                  <a:lnTo>
                    <a:pt x="0" y="150470"/>
                  </a:lnTo>
                  <a:close/>
                </a:path>
              </a:pathLst>
            </a:custGeom>
            <a:solidFill>
              <a:srgbClr val="FFC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62188" cy="207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15674" y="571315"/>
            <a:ext cx="456519" cy="457385"/>
            <a:chOff x="0" y="0"/>
            <a:chExt cx="120236" cy="1204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236" cy="120464"/>
            </a:xfrm>
            <a:custGeom>
              <a:avLst/>
              <a:gdLst/>
              <a:ahLst/>
              <a:cxnLst/>
              <a:rect l="l" t="t" r="r" b="b"/>
              <a:pathLst>
                <a:path w="120236" h="120464">
                  <a:moveTo>
                    <a:pt x="0" y="0"/>
                  </a:moveTo>
                  <a:lnTo>
                    <a:pt x="120236" y="0"/>
                  </a:lnTo>
                  <a:lnTo>
                    <a:pt x="120236" y="120464"/>
                  </a:lnTo>
                  <a:lnTo>
                    <a:pt x="0" y="120464"/>
                  </a:lnTo>
                  <a:close/>
                </a:path>
              </a:pathLst>
            </a:custGeom>
            <a:solidFill>
              <a:srgbClr val="21356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0236" cy="177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800007"/>
            <a:ext cx="1263009" cy="1228270"/>
          </a:xfrm>
          <a:custGeom>
            <a:avLst/>
            <a:gdLst/>
            <a:ahLst/>
            <a:cxnLst/>
            <a:rect l="l" t="t" r="r" b="b"/>
            <a:pathLst>
              <a:path w="1263009" h="1228270">
                <a:moveTo>
                  <a:pt x="0" y="0"/>
                </a:moveTo>
                <a:lnTo>
                  <a:pt x="1263009" y="0"/>
                </a:lnTo>
                <a:lnTo>
                  <a:pt x="1263009" y="1228271"/>
                </a:lnTo>
                <a:lnTo>
                  <a:pt x="0" y="122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0864047" y="5600341"/>
            <a:ext cx="6808146" cy="3729146"/>
            <a:chOff x="0" y="0"/>
            <a:chExt cx="9077529" cy="497219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2292917"/>
              <a:ext cx="9077529" cy="2679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2800" b="1">
                  <a:solidFill>
                    <a:srgbClr val="19163A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Presented to:</a:t>
              </a:r>
            </a:p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19163A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Mohammad Ehsan Shahmi Chowdhury</a:t>
              </a:r>
            </a:p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19163A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Assistant Professor, Dept. of CSE</a:t>
              </a:r>
            </a:p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19163A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Green University Of Bangladesh</a:t>
              </a:r>
            </a:p>
            <a:p>
              <a:pPr algn="ctr">
                <a:lnSpc>
                  <a:spcPts val="2940"/>
                </a:lnSpc>
              </a:pPr>
              <a:endParaRPr lang="en-US" sz="2100">
                <a:solidFill>
                  <a:srgbClr val="19163A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3516126" y="0"/>
              <a:ext cx="2045276" cy="2045267"/>
              <a:chOff x="0" y="0"/>
              <a:chExt cx="6350000" cy="634997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2402403" y="699677"/>
            <a:ext cx="14515070" cy="3087842"/>
            <a:chOff x="460587" y="-133773"/>
            <a:chExt cx="19353426" cy="4117122"/>
          </a:xfrm>
        </p:grpSpPr>
        <p:sp>
          <p:nvSpPr>
            <p:cNvPr id="14" name="TextBox 14"/>
            <p:cNvSpPr txBox="1"/>
            <p:nvPr/>
          </p:nvSpPr>
          <p:spPr>
            <a:xfrm>
              <a:off x="996892" y="2318269"/>
              <a:ext cx="16904983" cy="1665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70"/>
                </a:lnSpc>
              </a:pPr>
              <a:r>
                <a:rPr lang="en-US" sz="340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Course Title: Computer Networking</a:t>
              </a:r>
            </a:p>
            <a:p>
              <a:pPr algn="ctr">
                <a:lnSpc>
                  <a:spcPts val="4770"/>
                </a:lnSpc>
              </a:pPr>
              <a:r>
                <a:rPr lang="en-US" sz="340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Course Code: CSE 311  Section: 221 D3</a:t>
              </a:r>
            </a:p>
            <a:p>
              <a:pPr algn="ctr">
                <a:lnSpc>
                  <a:spcPts val="295"/>
                </a:lnSpc>
              </a:pPr>
              <a:endParaRPr lang="en-US" sz="34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60587" y="-133773"/>
              <a:ext cx="19297226" cy="167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9800"/>
                </a:lnSpc>
              </a:pPr>
              <a:r>
                <a:rPr lang="en-US" sz="7000" b="1">
                  <a:solidFill>
                    <a:srgbClr val="00BF63"/>
                  </a:solidFill>
                  <a:latin typeface="Tex Gyre Termes Bold"/>
                  <a:ea typeface="Tex Gyre Termes Bold"/>
                  <a:cs typeface="Tex Gyre Termes Bold"/>
                  <a:sym typeface="Tex Gyre Termes Bold"/>
                </a:rPr>
                <a:t>Green</a:t>
              </a:r>
              <a:r>
                <a:rPr lang="en-US" sz="7000" b="1">
                  <a:solidFill>
                    <a:srgbClr val="FFFFFF"/>
                  </a:solidFill>
                  <a:latin typeface="Tex Gyre Termes Bold"/>
                  <a:ea typeface="Tex Gyre Termes Bold"/>
                  <a:cs typeface="Tex Gyre Termes Bold"/>
                  <a:sym typeface="Tex Gyre Termes Bold"/>
                </a:rPr>
                <a:t> </a:t>
              </a:r>
              <a:r>
                <a:rPr lang="en-US" sz="7000" b="1">
                  <a:solidFill>
                    <a:srgbClr val="3378E1"/>
                  </a:solidFill>
                  <a:latin typeface="Tex Gyre Termes Bold"/>
                  <a:ea typeface="Tex Gyre Termes Bold"/>
                  <a:cs typeface="Tex Gyre Termes Bold"/>
                  <a:sym typeface="Tex Gyre Termes Bold"/>
                </a:rPr>
                <a:t>University of Bangladesh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15247" y="1422400"/>
              <a:ext cx="18898766" cy="8442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5"/>
                </a:lnSpc>
              </a:pPr>
              <a:r>
                <a:rPr lang="en-US" sz="38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Department Of Computer Science and Engineering(CSE)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144818" y="4357416"/>
            <a:ext cx="5998364" cy="1572167"/>
            <a:chOff x="0" y="0"/>
            <a:chExt cx="7997818" cy="2096223"/>
          </a:xfrm>
        </p:grpSpPr>
        <p:sp>
          <p:nvSpPr>
            <p:cNvPr id="18" name="Freeform 18"/>
            <p:cNvSpPr/>
            <p:nvPr/>
          </p:nvSpPr>
          <p:spPr>
            <a:xfrm>
              <a:off x="318742" y="0"/>
              <a:ext cx="7360334" cy="2096223"/>
            </a:xfrm>
            <a:custGeom>
              <a:avLst/>
              <a:gdLst/>
              <a:ahLst/>
              <a:cxnLst/>
              <a:rect l="l" t="t" r="r" b="b"/>
              <a:pathLst>
                <a:path w="7360334" h="2096223">
                  <a:moveTo>
                    <a:pt x="0" y="0"/>
                  </a:moveTo>
                  <a:lnTo>
                    <a:pt x="7360334" y="0"/>
                  </a:lnTo>
                  <a:lnTo>
                    <a:pt x="7360334" y="2096223"/>
                  </a:lnTo>
                  <a:lnTo>
                    <a:pt x="0" y="20962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TextBox 19"/>
            <p:cNvSpPr txBox="1"/>
            <p:nvPr/>
          </p:nvSpPr>
          <p:spPr>
            <a:xfrm>
              <a:off x="0" y="505589"/>
              <a:ext cx="7997818" cy="1113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5"/>
                </a:lnSpc>
                <a:spcBef>
                  <a:spcPct val="0"/>
                </a:spcBef>
              </a:pPr>
              <a:r>
                <a:rPr lang="en-US" sz="2950" b="1" i="1">
                  <a:solidFill>
                    <a:srgbClr val="000000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Fog Computing and its Applications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28700" y="6852285"/>
            <a:ext cx="3608705" cy="582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250" b="1">
                <a:solidFill>
                  <a:srgbClr val="1916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Presented by: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13694" y="7551982"/>
            <a:ext cx="2344216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Md. Zahidul Islam</a:t>
            </a:r>
          </a:p>
          <a:p>
            <a:pPr algn="l">
              <a:lnSpc>
                <a:spcPts val="420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ID: 221902091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13694" y="8519862"/>
            <a:ext cx="2540882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Md. Mahim Hossain</a:t>
            </a:r>
          </a:p>
          <a:p>
            <a:pPr algn="l">
              <a:lnSpc>
                <a:spcPts val="420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ID: 221902082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316077" y="7504357"/>
            <a:ext cx="2661907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Hasibul Hasan Khan</a:t>
            </a:r>
          </a:p>
          <a:p>
            <a:pPr algn="l">
              <a:lnSpc>
                <a:spcPts val="357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ID: 212902059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316077" y="8462712"/>
            <a:ext cx="3084863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Tahsina Sultana Tanha</a:t>
            </a:r>
          </a:p>
          <a:p>
            <a:pPr algn="l">
              <a:lnSpc>
                <a:spcPts val="357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ID: 221902296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2858" y="2985346"/>
            <a:ext cx="7211718" cy="3951835"/>
            <a:chOff x="0" y="0"/>
            <a:chExt cx="9615624" cy="5269113"/>
          </a:xfrm>
        </p:grpSpPr>
        <p:sp>
          <p:nvSpPr>
            <p:cNvPr id="3" name="TextBox 3"/>
            <p:cNvSpPr txBox="1"/>
            <p:nvPr/>
          </p:nvSpPr>
          <p:spPr>
            <a:xfrm>
              <a:off x="0" y="2084246"/>
              <a:ext cx="9615624" cy="25762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110"/>
                </a:lnSpc>
              </a:pPr>
              <a:r>
                <a:rPr lang="en-US" sz="7110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Thanks for Watching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87612"/>
              <a:ext cx="9615624" cy="481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85"/>
                </a:lnSpc>
              </a:pPr>
              <a:r>
                <a:rPr lang="en-US" sz="2130">
                  <a:solidFill>
                    <a:srgbClr val="545454"/>
                  </a:solidFill>
                  <a:latin typeface="Poppins"/>
                  <a:ea typeface="Poppins"/>
                  <a:cs typeface="Poppins"/>
                  <a:sym typeface="Poppins"/>
                </a:rPr>
                <a:t>Any Question, Just Ask don't be shy</a:t>
              </a:r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725507" cy="2027096"/>
            </a:xfrm>
            <a:custGeom>
              <a:avLst/>
              <a:gdLst/>
              <a:ahLst/>
              <a:cxnLst/>
              <a:rect l="l" t="t" r="r" b="b"/>
              <a:pathLst>
                <a:path w="2725507" h="2027096">
                  <a:moveTo>
                    <a:pt x="0" y="0"/>
                  </a:moveTo>
                  <a:lnTo>
                    <a:pt x="2725507" y="0"/>
                  </a:lnTo>
                  <a:lnTo>
                    <a:pt x="2725507" y="2027096"/>
                  </a:lnTo>
                  <a:lnTo>
                    <a:pt x="0" y="20270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598805" y="923925"/>
            <a:ext cx="3211195" cy="505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09 Dec 2024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7672193" y="0"/>
            <a:ext cx="615807" cy="571315"/>
            <a:chOff x="0" y="0"/>
            <a:chExt cx="162188" cy="1504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2188" cy="150470"/>
            </a:xfrm>
            <a:custGeom>
              <a:avLst/>
              <a:gdLst/>
              <a:ahLst/>
              <a:cxnLst/>
              <a:rect l="l" t="t" r="r" b="b"/>
              <a:pathLst>
                <a:path w="162188" h="150470">
                  <a:moveTo>
                    <a:pt x="0" y="0"/>
                  </a:moveTo>
                  <a:lnTo>
                    <a:pt x="162188" y="0"/>
                  </a:lnTo>
                  <a:lnTo>
                    <a:pt x="162188" y="150470"/>
                  </a:lnTo>
                  <a:lnTo>
                    <a:pt x="0" y="150470"/>
                  </a:lnTo>
                  <a:close/>
                </a:path>
              </a:pathLst>
            </a:custGeom>
            <a:solidFill>
              <a:srgbClr val="FFC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62188" cy="207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215674" y="571315"/>
            <a:ext cx="456519" cy="457385"/>
            <a:chOff x="0" y="0"/>
            <a:chExt cx="120236" cy="12046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0236" cy="120464"/>
            </a:xfrm>
            <a:custGeom>
              <a:avLst/>
              <a:gdLst/>
              <a:ahLst/>
              <a:cxnLst/>
              <a:rect l="l" t="t" r="r" b="b"/>
              <a:pathLst>
                <a:path w="120236" h="120464">
                  <a:moveTo>
                    <a:pt x="0" y="0"/>
                  </a:moveTo>
                  <a:lnTo>
                    <a:pt x="120236" y="0"/>
                  </a:lnTo>
                  <a:lnTo>
                    <a:pt x="120236" y="120464"/>
                  </a:lnTo>
                  <a:lnTo>
                    <a:pt x="0" y="120464"/>
                  </a:lnTo>
                  <a:close/>
                </a:path>
              </a:pathLst>
            </a:custGeom>
            <a:solidFill>
              <a:srgbClr val="213561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120236" cy="177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79049" y="9244330"/>
            <a:ext cx="589961" cy="58996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98465" y="935484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02322" y="2562948"/>
            <a:ext cx="250603" cy="188579"/>
          </a:xfrm>
          <a:custGeom>
            <a:avLst/>
            <a:gdLst/>
            <a:ahLst/>
            <a:cxnLst/>
            <a:rect l="l" t="t" r="r" b="b"/>
            <a:pathLst>
              <a:path w="250603" h="188579">
                <a:moveTo>
                  <a:pt x="0" y="0"/>
                </a:moveTo>
                <a:lnTo>
                  <a:pt x="250603" y="0"/>
                </a:lnTo>
                <a:lnTo>
                  <a:pt x="250603" y="188579"/>
                </a:lnTo>
                <a:lnTo>
                  <a:pt x="0" y="1885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13354" y="2468457"/>
            <a:ext cx="376144" cy="377560"/>
          </a:xfrm>
          <a:custGeom>
            <a:avLst/>
            <a:gdLst/>
            <a:ahLst/>
            <a:cxnLst/>
            <a:rect l="l" t="t" r="r" b="b"/>
            <a:pathLst>
              <a:path w="376144" h="377560">
                <a:moveTo>
                  <a:pt x="0" y="0"/>
                </a:moveTo>
                <a:lnTo>
                  <a:pt x="376144" y="0"/>
                </a:lnTo>
                <a:lnTo>
                  <a:pt x="376144" y="377560"/>
                </a:lnTo>
                <a:lnTo>
                  <a:pt x="0" y="377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97836" y="2333705"/>
            <a:ext cx="2955563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Introduction</a:t>
            </a:r>
          </a:p>
        </p:txBody>
      </p:sp>
      <p:sp>
        <p:nvSpPr>
          <p:cNvPr id="5" name="Freeform 5"/>
          <p:cNvSpPr/>
          <p:nvPr/>
        </p:nvSpPr>
        <p:spPr>
          <a:xfrm>
            <a:off x="4513354" y="3388942"/>
            <a:ext cx="376144" cy="377560"/>
          </a:xfrm>
          <a:custGeom>
            <a:avLst/>
            <a:gdLst/>
            <a:ahLst/>
            <a:cxnLst/>
            <a:rect l="l" t="t" r="r" b="b"/>
            <a:pathLst>
              <a:path w="376144" h="377560">
                <a:moveTo>
                  <a:pt x="0" y="0"/>
                </a:moveTo>
                <a:lnTo>
                  <a:pt x="376144" y="0"/>
                </a:lnTo>
                <a:lnTo>
                  <a:pt x="376144" y="377560"/>
                </a:lnTo>
                <a:lnTo>
                  <a:pt x="0" y="377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609160" y="3483433"/>
            <a:ext cx="250603" cy="188579"/>
          </a:xfrm>
          <a:custGeom>
            <a:avLst/>
            <a:gdLst/>
            <a:ahLst/>
            <a:cxnLst/>
            <a:rect l="l" t="t" r="r" b="b"/>
            <a:pathLst>
              <a:path w="250603" h="188579">
                <a:moveTo>
                  <a:pt x="0" y="0"/>
                </a:moveTo>
                <a:lnTo>
                  <a:pt x="250603" y="0"/>
                </a:lnTo>
                <a:lnTo>
                  <a:pt x="250603" y="188579"/>
                </a:lnTo>
                <a:lnTo>
                  <a:pt x="0" y="1885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202599" y="3287527"/>
            <a:ext cx="5470163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Types of Fog Computing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7672193" y="0"/>
            <a:ext cx="615807" cy="571315"/>
            <a:chOff x="0" y="0"/>
            <a:chExt cx="162188" cy="1504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2188" cy="150470"/>
            </a:xfrm>
            <a:custGeom>
              <a:avLst/>
              <a:gdLst/>
              <a:ahLst/>
              <a:cxnLst/>
              <a:rect l="l" t="t" r="r" b="b"/>
              <a:pathLst>
                <a:path w="162188" h="150470">
                  <a:moveTo>
                    <a:pt x="0" y="0"/>
                  </a:moveTo>
                  <a:lnTo>
                    <a:pt x="162188" y="0"/>
                  </a:lnTo>
                  <a:lnTo>
                    <a:pt x="162188" y="150470"/>
                  </a:lnTo>
                  <a:lnTo>
                    <a:pt x="0" y="150470"/>
                  </a:lnTo>
                  <a:close/>
                </a:path>
              </a:pathLst>
            </a:custGeom>
            <a:solidFill>
              <a:srgbClr val="FFC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62188" cy="207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215674" y="571315"/>
            <a:ext cx="456519" cy="457385"/>
            <a:chOff x="0" y="0"/>
            <a:chExt cx="120236" cy="12046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0236" cy="120464"/>
            </a:xfrm>
            <a:custGeom>
              <a:avLst/>
              <a:gdLst/>
              <a:ahLst/>
              <a:cxnLst/>
              <a:rect l="l" t="t" r="r" b="b"/>
              <a:pathLst>
                <a:path w="120236" h="120464">
                  <a:moveTo>
                    <a:pt x="0" y="0"/>
                  </a:moveTo>
                  <a:lnTo>
                    <a:pt x="120236" y="0"/>
                  </a:lnTo>
                  <a:lnTo>
                    <a:pt x="120236" y="120464"/>
                  </a:lnTo>
                  <a:lnTo>
                    <a:pt x="0" y="120464"/>
                  </a:lnTo>
                  <a:close/>
                </a:path>
              </a:pathLst>
            </a:custGeom>
            <a:solidFill>
              <a:srgbClr val="21356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20236" cy="177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895350"/>
            <a:ext cx="7633543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 Of Content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513354" y="4244155"/>
            <a:ext cx="7704659" cy="4206875"/>
            <a:chOff x="0" y="0"/>
            <a:chExt cx="10272879" cy="5609167"/>
          </a:xfrm>
        </p:grpSpPr>
        <p:sp>
          <p:nvSpPr>
            <p:cNvPr id="16" name="Freeform 16"/>
            <p:cNvSpPr/>
            <p:nvPr/>
          </p:nvSpPr>
          <p:spPr>
            <a:xfrm>
              <a:off x="117606" y="216757"/>
              <a:ext cx="334138" cy="251439"/>
            </a:xfrm>
            <a:custGeom>
              <a:avLst/>
              <a:gdLst/>
              <a:ahLst/>
              <a:cxnLst/>
              <a:rect l="l" t="t" r="r" b="b"/>
              <a:pathLst>
                <a:path w="334138" h="251439">
                  <a:moveTo>
                    <a:pt x="0" y="0"/>
                  </a:moveTo>
                  <a:lnTo>
                    <a:pt x="334138" y="0"/>
                  </a:lnTo>
                  <a:lnTo>
                    <a:pt x="334138" y="251439"/>
                  </a:lnTo>
                  <a:lnTo>
                    <a:pt x="0" y="251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0" y="90770"/>
              <a:ext cx="501526" cy="503413"/>
            </a:xfrm>
            <a:custGeom>
              <a:avLst/>
              <a:gdLst/>
              <a:ahLst/>
              <a:cxnLst/>
              <a:rect l="l" t="t" r="r" b="b"/>
              <a:pathLst>
                <a:path w="501526" h="503413">
                  <a:moveTo>
                    <a:pt x="0" y="0"/>
                  </a:moveTo>
                  <a:lnTo>
                    <a:pt x="501526" y="0"/>
                  </a:lnTo>
                  <a:lnTo>
                    <a:pt x="501526" y="503413"/>
                  </a:lnTo>
                  <a:lnTo>
                    <a:pt x="0" y="5034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912644" y="-66675"/>
              <a:ext cx="8654256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60"/>
                </a:lnSpc>
              </a:pPr>
              <a:r>
                <a:rPr lang="en-US" sz="3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Advantages of Fog Computing</a:t>
              </a:r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1321823"/>
              <a:ext cx="501526" cy="503413"/>
            </a:xfrm>
            <a:custGeom>
              <a:avLst/>
              <a:gdLst/>
              <a:ahLst/>
              <a:cxnLst/>
              <a:rect l="l" t="t" r="r" b="b"/>
              <a:pathLst>
                <a:path w="501526" h="503413">
                  <a:moveTo>
                    <a:pt x="0" y="0"/>
                  </a:moveTo>
                  <a:lnTo>
                    <a:pt x="501526" y="0"/>
                  </a:lnTo>
                  <a:lnTo>
                    <a:pt x="501526" y="503414"/>
                  </a:lnTo>
                  <a:lnTo>
                    <a:pt x="0" y="5034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117606" y="1447811"/>
              <a:ext cx="334138" cy="251439"/>
            </a:xfrm>
            <a:custGeom>
              <a:avLst/>
              <a:gdLst/>
              <a:ahLst/>
              <a:cxnLst/>
              <a:rect l="l" t="t" r="r" b="b"/>
              <a:pathLst>
                <a:path w="334138" h="251439">
                  <a:moveTo>
                    <a:pt x="0" y="0"/>
                  </a:moveTo>
                  <a:lnTo>
                    <a:pt x="334138" y="0"/>
                  </a:lnTo>
                  <a:lnTo>
                    <a:pt x="334138" y="251438"/>
                  </a:lnTo>
                  <a:lnTo>
                    <a:pt x="0" y="251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21"/>
            <p:cNvSpPr txBox="1"/>
            <p:nvPr/>
          </p:nvSpPr>
          <p:spPr>
            <a:xfrm>
              <a:off x="912644" y="1164378"/>
              <a:ext cx="9239210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Disadvantages of Fog Computing</a:t>
              </a:r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2552877"/>
              <a:ext cx="501526" cy="503413"/>
            </a:xfrm>
            <a:custGeom>
              <a:avLst/>
              <a:gdLst/>
              <a:ahLst/>
              <a:cxnLst/>
              <a:rect l="l" t="t" r="r" b="b"/>
              <a:pathLst>
                <a:path w="501526" h="503413">
                  <a:moveTo>
                    <a:pt x="0" y="0"/>
                  </a:moveTo>
                  <a:lnTo>
                    <a:pt x="501526" y="0"/>
                  </a:lnTo>
                  <a:lnTo>
                    <a:pt x="501526" y="503413"/>
                  </a:lnTo>
                  <a:lnTo>
                    <a:pt x="0" y="5034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117606" y="2678864"/>
              <a:ext cx="334138" cy="251439"/>
            </a:xfrm>
            <a:custGeom>
              <a:avLst/>
              <a:gdLst/>
              <a:ahLst/>
              <a:cxnLst/>
              <a:rect l="l" t="t" r="r" b="b"/>
              <a:pathLst>
                <a:path w="334138" h="251439">
                  <a:moveTo>
                    <a:pt x="0" y="0"/>
                  </a:moveTo>
                  <a:lnTo>
                    <a:pt x="334138" y="0"/>
                  </a:lnTo>
                  <a:lnTo>
                    <a:pt x="334138" y="251439"/>
                  </a:lnTo>
                  <a:lnTo>
                    <a:pt x="0" y="251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TextBox 24"/>
            <p:cNvSpPr txBox="1"/>
            <p:nvPr/>
          </p:nvSpPr>
          <p:spPr>
            <a:xfrm>
              <a:off x="912644" y="2395432"/>
              <a:ext cx="8654256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Applications of Fog Computing</a:t>
              </a:r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3783930"/>
              <a:ext cx="501526" cy="503413"/>
            </a:xfrm>
            <a:custGeom>
              <a:avLst/>
              <a:gdLst/>
              <a:ahLst/>
              <a:cxnLst/>
              <a:rect l="l" t="t" r="r" b="b"/>
              <a:pathLst>
                <a:path w="501526" h="503413">
                  <a:moveTo>
                    <a:pt x="0" y="0"/>
                  </a:moveTo>
                  <a:lnTo>
                    <a:pt x="501526" y="0"/>
                  </a:lnTo>
                  <a:lnTo>
                    <a:pt x="501526" y="503414"/>
                  </a:lnTo>
                  <a:lnTo>
                    <a:pt x="0" y="5034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117606" y="3909918"/>
              <a:ext cx="334138" cy="251439"/>
            </a:xfrm>
            <a:custGeom>
              <a:avLst/>
              <a:gdLst/>
              <a:ahLst/>
              <a:cxnLst/>
              <a:rect l="l" t="t" r="r" b="b"/>
              <a:pathLst>
                <a:path w="334138" h="251439">
                  <a:moveTo>
                    <a:pt x="0" y="0"/>
                  </a:moveTo>
                  <a:lnTo>
                    <a:pt x="334138" y="0"/>
                  </a:lnTo>
                  <a:lnTo>
                    <a:pt x="334138" y="251438"/>
                  </a:lnTo>
                  <a:lnTo>
                    <a:pt x="0" y="251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TextBox 27"/>
            <p:cNvSpPr txBox="1"/>
            <p:nvPr/>
          </p:nvSpPr>
          <p:spPr>
            <a:xfrm>
              <a:off x="912644" y="3626485"/>
              <a:ext cx="9360235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Benefits of Fog Computing for IoT</a:t>
              </a:r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5014984"/>
              <a:ext cx="501526" cy="503413"/>
            </a:xfrm>
            <a:custGeom>
              <a:avLst/>
              <a:gdLst/>
              <a:ahLst/>
              <a:cxnLst/>
              <a:rect l="l" t="t" r="r" b="b"/>
              <a:pathLst>
                <a:path w="501526" h="503413">
                  <a:moveTo>
                    <a:pt x="0" y="0"/>
                  </a:moveTo>
                  <a:lnTo>
                    <a:pt x="501526" y="0"/>
                  </a:lnTo>
                  <a:lnTo>
                    <a:pt x="501526" y="503413"/>
                  </a:lnTo>
                  <a:lnTo>
                    <a:pt x="0" y="5034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117606" y="5140971"/>
              <a:ext cx="334138" cy="251439"/>
            </a:xfrm>
            <a:custGeom>
              <a:avLst/>
              <a:gdLst/>
              <a:ahLst/>
              <a:cxnLst/>
              <a:rect l="l" t="t" r="r" b="b"/>
              <a:pathLst>
                <a:path w="334138" h="251439">
                  <a:moveTo>
                    <a:pt x="0" y="0"/>
                  </a:moveTo>
                  <a:lnTo>
                    <a:pt x="334138" y="0"/>
                  </a:lnTo>
                  <a:lnTo>
                    <a:pt x="334138" y="251439"/>
                  </a:lnTo>
                  <a:lnTo>
                    <a:pt x="0" y="251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TextBox 30"/>
            <p:cNvSpPr txBox="1"/>
            <p:nvPr/>
          </p:nvSpPr>
          <p:spPr>
            <a:xfrm>
              <a:off x="912644" y="4857539"/>
              <a:ext cx="8654256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Conclusion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38739" y="9258300"/>
            <a:ext cx="589961" cy="589961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664028" y="935484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72193" y="0"/>
            <a:ext cx="615807" cy="571315"/>
            <a:chOff x="0" y="0"/>
            <a:chExt cx="162188" cy="150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188" cy="150470"/>
            </a:xfrm>
            <a:custGeom>
              <a:avLst/>
              <a:gdLst/>
              <a:ahLst/>
              <a:cxnLst/>
              <a:rect l="l" t="t" r="r" b="b"/>
              <a:pathLst>
                <a:path w="162188" h="150470">
                  <a:moveTo>
                    <a:pt x="0" y="0"/>
                  </a:moveTo>
                  <a:lnTo>
                    <a:pt x="162188" y="0"/>
                  </a:lnTo>
                  <a:lnTo>
                    <a:pt x="162188" y="150470"/>
                  </a:lnTo>
                  <a:lnTo>
                    <a:pt x="0" y="150470"/>
                  </a:lnTo>
                  <a:close/>
                </a:path>
              </a:pathLst>
            </a:custGeom>
            <a:solidFill>
              <a:srgbClr val="FFC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62188" cy="207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15674" y="571315"/>
            <a:ext cx="456519" cy="457385"/>
            <a:chOff x="0" y="0"/>
            <a:chExt cx="120236" cy="1204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236" cy="120464"/>
            </a:xfrm>
            <a:custGeom>
              <a:avLst/>
              <a:gdLst/>
              <a:ahLst/>
              <a:cxnLst/>
              <a:rect l="l" t="t" r="r" b="b"/>
              <a:pathLst>
                <a:path w="120236" h="120464">
                  <a:moveTo>
                    <a:pt x="0" y="0"/>
                  </a:moveTo>
                  <a:lnTo>
                    <a:pt x="120236" y="0"/>
                  </a:lnTo>
                  <a:lnTo>
                    <a:pt x="120236" y="120464"/>
                  </a:lnTo>
                  <a:lnTo>
                    <a:pt x="0" y="120464"/>
                  </a:lnTo>
                  <a:close/>
                </a:path>
              </a:pathLst>
            </a:custGeom>
            <a:solidFill>
              <a:srgbClr val="21356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0236" cy="177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810295" y="4435714"/>
            <a:ext cx="8405379" cy="4822586"/>
          </a:xfrm>
          <a:custGeom>
            <a:avLst/>
            <a:gdLst/>
            <a:ahLst/>
            <a:cxnLst/>
            <a:rect l="l" t="t" r="r" b="b"/>
            <a:pathLst>
              <a:path w="8405379" h="4822586">
                <a:moveTo>
                  <a:pt x="0" y="0"/>
                </a:moveTo>
                <a:lnTo>
                  <a:pt x="8405379" y="0"/>
                </a:lnTo>
                <a:lnTo>
                  <a:pt x="8405379" y="4822586"/>
                </a:lnTo>
                <a:lnTo>
                  <a:pt x="0" y="4822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895350"/>
            <a:ext cx="568196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8316" y="2315207"/>
            <a:ext cx="9985483" cy="3382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Devices forming the fog infrastructure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Resources placed between the cloud &amp; host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Processing near the data source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Improved Efficiency &amp; Security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687819" y="9373893"/>
            <a:ext cx="2650331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Figure 1: Fog Computing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38739" y="9258300"/>
            <a:ext cx="589961" cy="58996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60050" y="935484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7218437" y="40863"/>
            <a:ext cx="1072326" cy="990600"/>
            <a:chOff x="0" y="0"/>
            <a:chExt cx="1429768" cy="132080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559047"/>
              <a:ext cx="821076" cy="761753"/>
              <a:chOff x="0" y="0"/>
              <a:chExt cx="162188" cy="15047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62188" cy="150470"/>
              </a:xfrm>
              <a:custGeom>
                <a:avLst/>
                <a:gdLst/>
                <a:ahLst/>
                <a:cxnLst/>
                <a:rect l="l" t="t" r="r" b="b"/>
                <a:pathLst>
                  <a:path w="162188" h="150470">
                    <a:moveTo>
                      <a:pt x="0" y="0"/>
                    </a:moveTo>
                    <a:lnTo>
                      <a:pt x="162188" y="0"/>
                    </a:lnTo>
                    <a:lnTo>
                      <a:pt x="162188" y="150470"/>
                    </a:lnTo>
                    <a:lnTo>
                      <a:pt x="0" y="15047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162188" cy="19809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821076" y="0"/>
              <a:ext cx="608693" cy="609847"/>
              <a:chOff x="0" y="0"/>
              <a:chExt cx="120236" cy="120464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20236" cy="120464"/>
              </a:xfrm>
              <a:custGeom>
                <a:avLst/>
                <a:gdLst/>
                <a:ahLst/>
                <a:cxnLst/>
                <a:rect l="l" t="t" r="r" b="b"/>
                <a:pathLst>
                  <a:path w="120236" h="120464">
                    <a:moveTo>
                      <a:pt x="0" y="0"/>
                    </a:moveTo>
                    <a:lnTo>
                      <a:pt x="120236" y="0"/>
                    </a:lnTo>
                    <a:lnTo>
                      <a:pt x="120236" y="120464"/>
                    </a:lnTo>
                    <a:lnTo>
                      <a:pt x="0" y="120464"/>
                    </a:lnTo>
                    <a:close/>
                  </a:path>
                </a:pathLst>
              </a:custGeom>
              <a:solidFill>
                <a:srgbClr val="213561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120236" cy="16808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438739" y="9258300"/>
            <a:ext cx="589961" cy="58996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520632" y="3349262"/>
            <a:ext cx="6965589" cy="5097461"/>
          </a:xfrm>
          <a:custGeom>
            <a:avLst/>
            <a:gdLst/>
            <a:ahLst/>
            <a:cxnLst/>
            <a:rect l="l" t="t" r="r" b="b"/>
            <a:pathLst>
              <a:path w="6965589" h="5097461">
                <a:moveTo>
                  <a:pt x="0" y="0"/>
                </a:moveTo>
                <a:lnTo>
                  <a:pt x="6965590" y="0"/>
                </a:lnTo>
                <a:lnTo>
                  <a:pt x="6965590" y="5097460"/>
                </a:lnTo>
                <a:lnTo>
                  <a:pt x="0" y="5097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512" t="-45237" r="-46591" b="-183866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72326" y="981075"/>
            <a:ext cx="11036658" cy="1136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45"/>
              </a:lnSpc>
            </a:pPr>
            <a:r>
              <a:rPr lang="en-US" sz="7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Types of Fog Computing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99818" y="2557257"/>
            <a:ext cx="7144181" cy="3382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Device-Level Fog Computing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Edge-level Fog Computing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Gateway-level Fog Computing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Cloud-level Fog Computing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6884" y="935484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668463" y="8283845"/>
            <a:ext cx="4669929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Figure 2: Different types of Fog Computing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55844" y="3469080"/>
            <a:ext cx="9142527" cy="5759792"/>
          </a:xfrm>
          <a:custGeom>
            <a:avLst/>
            <a:gdLst/>
            <a:ahLst/>
            <a:cxnLst/>
            <a:rect l="l" t="t" r="r" b="b"/>
            <a:pathLst>
              <a:path w="9142527" h="5759792">
                <a:moveTo>
                  <a:pt x="0" y="0"/>
                </a:moveTo>
                <a:lnTo>
                  <a:pt x="9142527" y="0"/>
                </a:lnTo>
                <a:lnTo>
                  <a:pt x="9142527" y="5759792"/>
                </a:lnTo>
                <a:lnTo>
                  <a:pt x="0" y="5759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6" b="-4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81075"/>
            <a:ext cx="13491132" cy="1136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45"/>
              </a:lnSpc>
            </a:pPr>
            <a:r>
              <a:rPr lang="en-US" sz="7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Advantages of Fog Computing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6544" y="2632556"/>
            <a:ext cx="5789656" cy="4254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Saved Bandwidth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Faster Response Times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Enhanced Security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Improved Privacy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sent to the cloud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7672193" y="0"/>
            <a:ext cx="615807" cy="571315"/>
            <a:chOff x="0" y="0"/>
            <a:chExt cx="162188" cy="1504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2188" cy="150470"/>
            </a:xfrm>
            <a:custGeom>
              <a:avLst/>
              <a:gdLst/>
              <a:ahLst/>
              <a:cxnLst/>
              <a:rect l="l" t="t" r="r" b="b"/>
              <a:pathLst>
                <a:path w="162188" h="150470">
                  <a:moveTo>
                    <a:pt x="0" y="0"/>
                  </a:moveTo>
                  <a:lnTo>
                    <a:pt x="162188" y="0"/>
                  </a:lnTo>
                  <a:lnTo>
                    <a:pt x="162188" y="150470"/>
                  </a:lnTo>
                  <a:lnTo>
                    <a:pt x="0" y="150470"/>
                  </a:lnTo>
                  <a:close/>
                </a:path>
              </a:pathLst>
            </a:custGeom>
            <a:solidFill>
              <a:srgbClr val="FFC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62188" cy="207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15674" y="571315"/>
            <a:ext cx="456519" cy="457385"/>
            <a:chOff x="0" y="0"/>
            <a:chExt cx="120236" cy="1204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0236" cy="120464"/>
            </a:xfrm>
            <a:custGeom>
              <a:avLst/>
              <a:gdLst/>
              <a:ahLst/>
              <a:cxnLst/>
              <a:rect l="l" t="t" r="r" b="b"/>
              <a:pathLst>
                <a:path w="120236" h="120464">
                  <a:moveTo>
                    <a:pt x="0" y="0"/>
                  </a:moveTo>
                  <a:lnTo>
                    <a:pt x="120236" y="0"/>
                  </a:lnTo>
                  <a:lnTo>
                    <a:pt x="120236" y="120464"/>
                  </a:lnTo>
                  <a:lnTo>
                    <a:pt x="0" y="120464"/>
                  </a:lnTo>
                  <a:close/>
                </a:path>
              </a:pathLst>
            </a:custGeom>
            <a:solidFill>
              <a:srgbClr val="21356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0236" cy="177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526125" y="9390403"/>
            <a:ext cx="6001965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Figure 4: Advantages of FOG Computing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38739" y="9258300"/>
            <a:ext cx="589961" cy="58996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52043" y="935484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72193" y="0"/>
            <a:ext cx="615807" cy="571315"/>
            <a:chOff x="0" y="0"/>
            <a:chExt cx="162188" cy="150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188" cy="150470"/>
            </a:xfrm>
            <a:custGeom>
              <a:avLst/>
              <a:gdLst/>
              <a:ahLst/>
              <a:cxnLst/>
              <a:rect l="l" t="t" r="r" b="b"/>
              <a:pathLst>
                <a:path w="162188" h="150470">
                  <a:moveTo>
                    <a:pt x="0" y="0"/>
                  </a:moveTo>
                  <a:lnTo>
                    <a:pt x="162188" y="0"/>
                  </a:lnTo>
                  <a:lnTo>
                    <a:pt x="162188" y="150470"/>
                  </a:lnTo>
                  <a:lnTo>
                    <a:pt x="0" y="150470"/>
                  </a:lnTo>
                  <a:close/>
                </a:path>
              </a:pathLst>
            </a:custGeom>
            <a:solidFill>
              <a:srgbClr val="FFC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62188" cy="207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15674" y="571315"/>
            <a:ext cx="456519" cy="457385"/>
            <a:chOff x="0" y="0"/>
            <a:chExt cx="120236" cy="1204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236" cy="120464"/>
            </a:xfrm>
            <a:custGeom>
              <a:avLst/>
              <a:gdLst/>
              <a:ahLst/>
              <a:cxnLst/>
              <a:rect l="l" t="t" r="r" b="b"/>
              <a:pathLst>
                <a:path w="120236" h="120464">
                  <a:moveTo>
                    <a:pt x="0" y="0"/>
                  </a:moveTo>
                  <a:lnTo>
                    <a:pt x="120236" y="0"/>
                  </a:lnTo>
                  <a:lnTo>
                    <a:pt x="120236" y="120464"/>
                  </a:lnTo>
                  <a:lnTo>
                    <a:pt x="0" y="120464"/>
                  </a:lnTo>
                  <a:close/>
                </a:path>
              </a:pathLst>
            </a:custGeom>
            <a:solidFill>
              <a:srgbClr val="21356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0236" cy="177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28656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981075"/>
            <a:ext cx="15020334" cy="1136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45"/>
              </a:lnSpc>
            </a:pPr>
            <a:r>
              <a:rPr lang="en-US" sz="7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Disadvantages of Fog Computing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76138" y="2583113"/>
            <a:ext cx="5805861" cy="3382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Cost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Security Risk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Maintenance challenge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Bandwidth issues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38739" y="9258300"/>
            <a:ext cx="589961" cy="58996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52043" y="935484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5350"/>
            <a:ext cx="1384722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Applications of Fog Computing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716183" y="4477327"/>
            <a:ext cx="11040788" cy="5210256"/>
            <a:chOff x="0" y="0"/>
            <a:chExt cx="14721051" cy="6947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721051" cy="6374631"/>
            </a:xfrm>
            <a:custGeom>
              <a:avLst/>
              <a:gdLst/>
              <a:ahLst/>
              <a:cxnLst/>
              <a:rect l="l" t="t" r="r" b="b"/>
              <a:pathLst>
                <a:path w="14721051" h="6374631">
                  <a:moveTo>
                    <a:pt x="0" y="0"/>
                  </a:moveTo>
                  <a:lnTo>
                    <a:pt x="14721051" y="0"/>
                  </a:lnTo>
                  <a:lnTo>
                    <a:pt x="14721051" y="6374631"/>
                  </a:lnTo>
                  <a:lnTo>
                    <a:pt x="0" y="63746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-18352"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3746589" y="6560294"/>
              <a:ext cx="8002620" cy="386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Figure 5: Application of FOG Computing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112368" y="2487295"/>
            <a:ext cx="5888632" cy="5126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Healthcare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Transportation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Smart cities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Industrial automation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Retail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AR/VR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7672193" y="0"/>
            <a:ext cx="615807" cy="571315"/>
            <a:chOff x="0" y="0"/>
            <a:chExt cx="162188" cy="1504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2188" cy="150470"/>
            </a:xfrm>
            <a:custGeom>
              <a:avLst/>
              <a:gdLst/>
              <a:ahLst/>
              <a:cxnLst/>
              <a:rect l="l" t="t" r="r" b="b"/>
              <a:pathLst>
                <a:path w="162188" h="150470">
                  <a:moveTo>
                    <a:pt x="0" y="0"/>
                  </a:moveTo>
                  <a:lnTo>
                    <a:pt x="162188" y="0"/>
                  </a:lnTo>
                  <a:lnTo>
                    <a:pt x="162188" y="150470"/>
                  </a:lnTo>
                  <a:lnTo>
                    <a:pt x="0" y="150470"/>
                  </a:lnTo>
                  <a:close/>
                </a:path>
              </a:pathLst>
            </a:custGeom>
            <a:solidFill>
              <a:srgbClr val="FFC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62188" cy="207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215674" y="571315"/>
            <a:ext cx="456519" cy="457385"/>
            <a:chOff x="0" y="0"/>
            <a:chExt cx="120236" cy="12046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0236" cy="120464"/>
            </a:xfrm>
            <a:custGeom>
              <a:avLst/>
              <a:gdLst/>
              <a:ahLst/>
              <a:cxnLst/>
              <a:rect l="l" t="t" r="r" b="b"/>
              <a:pathLst>
                <a:path w="120236" h="120464">
                  <a:moveTo>
                    <a:pt x="0" y="0"/>
                  </a:moveTo>
                  <a:lnTo>
                    <a:pt x="120236" y="0"/>
                  </a:lnTo>
                  <a:lnTo>
                    <a:pt x="120236" y="120464"/>
                  </a:lnTo>
                  <a:lnTo>
                    <a:pt x="0" y="120464"/>
                  </a:lnTo>
                  <a:close/>
                </a:path>
              </a:pathLst>
            </a:custGeom>
            <a:solidFill>
              <a:srgbClr val="213561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120236" cy="177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38739" y="9258300"/>
            <a:ext cx="589961" cy="58996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71093" y="935484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5350"/>
            <a:ext cx="1520875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Benefits of Fog Computing for IoT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47449" y="2526659"/>
            <a:ext cx="11784426" cy="3340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Enables rapid response to events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Fewer data transmitted to the cloud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Less dependent on centralized cloud infrastructure</a:t>
            </a:r>
          </a:p>
          <a:p>
            <a:pPr marL="734060" lvl="1" indent="-367030" algn="l">
              <a:lnSpc>
                <a:spcPts val="680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Adapts to changing demands of IoT deployments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7672193" y="0"/>
            <a:ext cx="615807" cy="571315"/>
            <a:chOff x="0" y="0"/>
            <a:chExt cx="162188" cy="1504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2188" cy="150470"/>
            </a:xfrm>
            <a:custGeom>
              <a:avLst/>
              <a:gdLst/>
              <a:ahLst/>
              <a:cxnLst/>
              <a:rect l="l" t="t" r="r" b="b"/>
              <a:pathLst>
                <a:path w="162188" h="150470">
                  <a:moveTo>
                    <a:pt x="0" y="0"/>
                  </a:moveTo>
                  <a:lnTo>
                    <a:pt x="162188" y="0"/>
                  </a:lnTo>
                  <a:lnTo>
                    <a:pt x="162188" y="150470"/>
                  </a:lnTo>
                  <a:lnTo>
                    <a:pt x="0" y="150470"/>
                  </a:lnTo>
                  <a:close/>
                </a:path>
              </a:pathLst>
            </a:custGeom>
            <a:solidFill>
              <a:srgbClr val="FFC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62188" cy="207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7215674" y="571315"/>
            <a:ext cx="456519" cy="457385"/>
            <a:chOff x="0" y="0"/>
            <a:chExt cx="120236" cy="12046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0236" cy="120464"/>
            </a:xfrm>
            <a:custGeom>
              <a:avLst/>
              <a:gdLst/>
              <a:ahLst/>
              <a:cxnLst/>
              <a:rect l="l" t="t" r="r" b="b"/>
              <a:pathLst>
                <a:path w="120236" h="120464">
                  <a:moveTo>
                    <a:pt x="0" y="0"/>
                  </a:moveTo>
                  <a:lnTo>
                    <a:pt x="120236" y="0"/>
                  </a:lnTo>
                  <a:lnTo>
                    <a:pt x="120236" y="120464"/>
                  </a:lnTo>
                  <a:lnTo>
                    <a:pt x="0" y="120464"/>
                  </a:lnTo>
                  <a:close/>
                </a:path>
              </a:pathLst>
            </a:custGeom>
            <a:solidFill>
              <a:srgbClr val="213561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0236" cy="177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38739" y="9258300"/>
            <a:ext cx="589961" cy="58996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52122" y="935484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40056" y="6134377"/>
            <a:ext cx="2849499" cy="4114800"/>
          </a:xfrm>
          <a:custGeom>
            <a:avLst/>
            <a:gdLst/>
            <a:ahLst/>
            <a:cxnLst/>
            <a:rect l="l" t="t" r="r" b="b"/>
            <a:pathLst>
              <a:path w="2849499" h="4114800">
                <a:moveTo>
                  <a:pt x="0" y="0"/>
                </a:moveTo>
                <a:lnTo>
                  <a:pt x="2849499" y="0"/>
                </a:lnTo>
                <a:lnTo>
                  <a:pt x="28494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95350"/>
            <a:ext cx="5163682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7672193" y="0"/>
            <a:ext cx="615807" cy="571315"/>
            <a:chOff x="0" y="0"/>
            <a:chExt cx="162188" cy="1504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2188" cy="150470"/>
            </a:xfrm>
            <a:custGeom>
              <a:avLst/>
              <a:gdLst/>
              <a:ahLst/>
              <a:cxnLst/>
              <a:rect l="l" t="t" r="r" b="b"/>
              <a:pathLst>
                <a:path w="162188" h="150470">
                  <a:moveTo>
                    <a:pt x="0" y="0"/>
                  </a:moveTo>
                  <a:lnTo>
                    <a:pt x="162188" y="0"/>
                  </a:lnTo>
                  <a:lnTo>
                    <a:pt x="162188" y="150470"/>
                  </a:lnTo>
                  <a:lnTo>
                    <a:pt x="0" y="150470"/>
                  </a:lnTo>
                  <a:close/>
                </a:path>
              </a:pathLst>
            </a:custGeom>
            <a:solidFill>
              <a:srgbClr val="FFC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62188" cy="207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7215674" y="571315"/>
            <a:ext cx="456519" cy="457385"/>
            <a:chOff x="0" y="0"/>
            <a:chExt cx="120236" cy="12046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0236" cy="120464"/>
            </a:xfrm>
            <a:custGeom>
              <a:avLst/>
              <a:gdLst/>
              <a:ahLst/>
              <a:cxnLst/>
              <a:rect l="l" t="t" r="r" b="b"/>
              <a:pathLst>
                <a:path w="120236" h="120464">
                  <a:moveTo>
                    <a:pt x="0" y="0"/>
                  </a:moveTo>
                  <a:lnTo>
                    <a:pt x="120236" y="0"/>
                  </a:lnTo>
                  <a:lnTo>
                    <a:pt x="120236" y="120464"/>
                  </a:lnTo>
                  <a:lnTo>
                    <a:pt x="0" y="120464"/>
                  </a:lnTo>
                  <a:close/>
                </a:path>
              </a:pathLst>
            </a:custGeom>
            <a:solidFill>
              <a:srgbClr val="213561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0236" cy="177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38739" y="9258300"/>
            <a:ext cx="589961" cy="58996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52122" y="935484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7074" y="2689998"/>
            <a:ext cx="16305119" cy="1830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4230" lvl="1" indent="-457200" algn="l">
              <a:lnSpc>
                <a:spcPts val="4760"/>
              </a:lnSpc>
              <a:buFont typeface="Arial" panose="0208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Crucial for real-time applications, resource optimization, and data privacy</a:t>
            </a:r>
          </a:p>
          <a:p>
            <a:pPr marL="824230" lvl="1" indent="-457200" algn="l">
              <a:lnSpc>
                <a:spcPts val="4760"/>
              </a:lnSpc>
              <a:buFont typeface="Arial" panose="0208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Brings computing power closer to the network edge</a:t>
            </a:r>
          </a:p>
          <a:p>
            <a:pPr marL="824230" lvl="1" indent="-457200" algn="l">
              <a:lnSpc>
                <a:spcPts val="4760"/>
              </a:lnSpc>
              <a:buFont typeface="Arial" panose="0208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Revolutionizes data processing and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294</Words>
  <Application>Microsoft Office PowerPoint</Application>
  <PresentationFormat>Custom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Poppins Bold</vt:lpstr>
      <vt:lpstr>Canva Sans Bold Italics</vt:lpstr>
      <vt:lpstr>Telegraf Bold</vt:lpstr>
      <vt:lpstr>Tex Gyre Termes Bold</vt:lpstr>
      <vt:lpstr>Canva Sans Bold</vt:lpstr>
      <vt:lpstr>Times New Roman Bold</vt:lpstr>
      <vt:lpstr>Canva Sans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Modern Business Network Presentation Template</dc:title>
  <dc:creator>Zahid Hasan</dc:creator>
  <cp:lastModifiedBy>Zahid Hasan</cp:lastModifiedBy>
  <cp:revision>3</cp:revision>
  <dcterms:created xsi:type="dcterms:W3CDTF">2024-12-08T17:26:24Z</dcterms:created>
  <dcterms:modified xsi:type="dcterms:W3CDTF">2024-12-08T17:45:40Z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