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69" r:id="rId2"/>
    <p:sldId id="324" r:id="rId3"/>
    <p:sldId id="325" r:id="rId4"/>
    <p:sldId id="302" r:id="rId5"/>
    <p:sldId id="323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18" r:id="rId14"/>
    <p:sldId id="321" r:id="rId15"/>
    <p:sldId id="322" r:id="rId16"/>
    <p:sldId id="33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CC99"/>
    <a:srgbClr val="FFCC66"/>
    <a:srgbClr val="FFCCFF"/>
    <a:srgbClr val="FF6699"/>
    <a:srgbClr val="0000FF"/>
    <a:srgbClr val="FF9933"/>
    <a:srgbClr val="277027"/>
    <a:srgbClr val="F0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 autoAdjust="0"/>
    <p:restoredTop sz="94280" autoAdjust="0"/>
  </p:normalViewPr>
  <p:slideViewPr>
    <p:cSldViewPr snapToGrid="0">
      <p:cViewPr varScale="1">
        <p:scale>
          <a:sx n="117" d="100"/>
          <a:sy n="117" d="100"/>
        </p:scale>
        <p:origin x="1816" y="184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80FA7-237F-47BB-945F-5F1273D71299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41338-CA16-4DC0-8A12-AC92D60C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DF1-A907-4EF5-8611-3E98F29719D1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7412-3632-4F86-9F0D-96DD71995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F7412-3632-4F86-9F0D-96DD71995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6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5590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EB07B-6C8D-458B-A1E2-A005D8C1941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3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79E7-96D8-4594-9465-525D7D60392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1" y="-99392"/>
            <a:ext cx="7772400" cy="1223963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 algn="l" rtl="0">
              <a:defRPr sz="1400"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8AEDF-4C15-4DCD-A449-BD68B8D11587}" type="datetime1">
              <a:rPr lang="zh-TW" altLang="en-US" smtClean="0"/>
              <a:t>2020/7/9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346504" y="6356355"/>
            <a:ext cx="762000" cy="365125"/>
          </a:xfrm>
        </p:spPr>
        <p:txBody>
          <a:bodyPr rtlCol="0"/>
          <a:lstStyle>
            <a:lvl1pPr>
              <a:defRPr sz="1800"/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4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C5C32-C659-448D-BC91-FCB8094C1FA5}" type="slidenum">
              <a:rPr kumimoji="1" lang="en-US" altLang="zh-TW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30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1038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0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1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51462"/>
            <a:ext cx="9144000" cy="1669077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sym typeface="Salesforce Sans"/>
              </a:rPr>
              <a:t>New Efficient Hardware Design for </a:t>
            </a:r>
            <a:br>
              <a:rPr lang="en-US" altLang="zh-TW" sz="3200" b="1" dirty="0">
                <a:sym typeface="Salesforce Sans"/>
              </a:rPr>
            </a:br>
            <a:r>
              <a:rPr lang="en-US" altLang="zh-TW" sz="3200" b="1" dirty="0">
                <a:sym typeface="Salesforce Sans"/>
              </a:rPr>
              <a:t>Batch Normalization</a:t>
            </a:r>
            <a:br>
              <a:rPr lang="en-US" altLang="zh-TW" sz="3200" b="1" dirty="0">
                <a:sym typeface="Salesforce Sans"/>
              </a:rPr>
            </a:br>
            <a:r>
              <a:rPr lang="en-US" altLang="zh-TW" sz="3200" b="1" dirty="0">
                <a:sym typeface="Salesforce Sans"/>
              </a:rPr>
              <a:t>Based on Convolution Neural </a:t>
            </a:r>
            <a:br>
              <a:rPr lang="en-US" altLang="zh-TW" sz="3200" b="1" dirty="0">
                <a:sym typeface="Salesforce Sans"/>
              </a:rPr>
            </a:br>
            <a:r>
              <a:rPr lang="en-US" altLang="zh-TW" sz="3200" b="1" dirty="0">
                <a:sym typeface="Salesforce Sans"/>
              </a:rPr>
              <a:t>Network Training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982374"/>
            <a:ext cx="9144000" cy="997116"/>
          </a:xfrm>
        </p:spPr>
        <p:txBody>
          <a:bodyPr/>
          <a:lstStyle/>
          <a:p>
            <a:r>
              <a:rPr lang="en-US" altLang="zh-TW" dirty="0"/>
              <a:t>Student: Yu-Fan Teng, Yu-Sheng Ting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Tzi</a:t>
            </a:r>
            <a:r>
              <a:rPr lang="en-US" altLang="zh-TW" dirty="0"/>
              <a:t>-Dar </a:t>
            </a:r>
            <a:r>
              <a:rPr lang="en-US" altLang="zh-TW" dirty="0" err="1"/>
              <a:t>Chiueh</a:t>
            </a:r>
            <a:endParaRPr lang="en-US" altLang="zh-TW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5341325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>
                <a:latin typeface="+mj-lt"/>
              </a:rPr>
              <a:t>National Taiwan University, Taipei, Taiwan</a:t>
            </a:r>
          </a:p>
          <a:p>
            <a:pPr algn="ctr"/>
            <a:r>
              <a:rPr lang="en-US" altLang="zh-TW" dirty="0">
                <a:latin typeface="+mj-lt"/>
              </a:rPr>
              <a:t>July 11, 2020</a:t>
            </a:r>
          </a:p>
        </p:txBody>
      </p:sp>
    </p:spTree>
    <p:extLst>
      <p:ext uri="{BB962C8B-B14F-4D97-AF65-F5344CB8AC3E}">
        <p14:creationId xmlns:p14="http://schemas.microsoft.com/office/powerpoint/2010/main" val="31529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0F9A17E-DF60-944E-801E-EC653C2D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29944"/>
            <a:ext cx="3690771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33D969AC-D608-4144-802A-AA6A8F9C0F03}"/>
              </a:ext>
            </a:extLst>
          </p:cNvPr>
          <p:cNvSpPr txBox="1">
            <a:spLocks/>
          </p:cNvSpPr>
          <p:nvPr/>
        </p:nvSpPr>
        <p:spPr>
          <a:xfrm>
            <a:off x="914401" y="188813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Forward Stage 2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582B2190-BC4F-0C43-8D4F-C50200FD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73805"/>
            <a:ext cx="7772400" cy="4462272"/>
          </a:xfrm>
        </p:spPr>
        <p:txBody>
          <a:bodyPr/>
          <a:lstStyle/>
          <a:p>
            <a:r>
              <a:rPr lang="en-US" altLang="zh-TW" dirty="0"/>
              <a:t>Two blocks</a:t>
            </a:r>
          </a:p>
          <a:p>
            <a:pPr lvl="1"/>
            <a:r>
              <a:rPr lang="en-US" altLang="zh-TW" dirty="0"/>
              <a:t>Calculating mean, 1/sigma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Calculating </a:t>
            </a:r>
            <a:r>
              <a:rPr lang="en-US" altLang="zh-TW" dirty="0" err="1">
                <a:solidFill>
                  <a:srgbClr val="FF0000"/>
                </a:solidFill>
              </a:rPr>
              <a:t>x_norm</a:t>
            </a:r>
            <a:r>
              <a:rPr lang="en-US" altLang="zh-TW" dirty="0">
                <a:solidFill>
                  <a:srgbClr val="FF0000"/>
                </a:solidFill>
              </a:rPr>
              <a:t> for backward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5B97E71-C457-A643-9981-F9CBA12D2A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08" y="2996952"/>
            <a:ext cx="5351583" cy="2125896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140784F8-7F46-DE4B-B6C2-BEB4CF3E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Forward Stage 2</a:t>
            </a:r>
          </a:p>
        </p:txBody>
      </p:sp>
    </p:spTree>
    <p:extLst>
      <p:ext uri="{BB962C8B-B14F-4D97-AF65-F5344CB8AC3E}">
        <p14:creationId xmlns:p14="http://schemas.microsoft.com/office/powerpoint/2010/main" val="6306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1A26C-7FE9-0841-AA2F-221E070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same circuit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Backward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3D87D7-88E6-DD4F-8658-4877D05771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12819"/>
            <a:ext cx="5243691" cy="20162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F2405E-E6AE-4A4A-886D-8CA66C65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99" y="1416756"/>
            <a:ext cx="3690773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C4C69E1-E6C5-854A-9210-DE30F94B9A54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Forward/Backward Stage 1</a:t>
            </a:r>
          </a:p>
        </p:txBody>
      </p:sp>
      <p:cxnSp>
        <p:nvCxnSpPr>
          <p:cNvPr id="18" name="肘形接點 17">
            <a:extLst>
              <a:ext uri="{FF2B5EF4-FFF2-40B4-BE49-F238E27FC236}">
                <a16:creationId xmlns:a16="http://schemas.microsoft.com/office/drawing/2014/main" id="{5E1FCD41-EE54-284C-92B6-434A3CC3DA75}"/>
              </a:ext>
            </a:extLst>
          </p:cNvPr>
          <p:cNvCxnSpPr>
            <a:cxnSpLocks/>
          </p:cNvCxnSpPr>
          <p:nvPr/>
        </p:nvCxnSpPr>
        <p:spPr>
          <a:xfrm>
            <a:off x="2663788" y="3418818"/>
            <a:ext cx="3852428" cy="1993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91EF7F6-8FEC-2C4F-96CA-139CCA5F8548}"/>
              </a:ext>
            </a:extLst>
          </p:cNvPr>
          <p:cNvCxnSpPr>
            <a:cxnSpLocks/>
          </p:cNvCxnSpPr>
          <p:nvPr/>
        </p:nvCxnSpPr>
        <p:spPr>
          <a:xfrm flipV="1">
            <a:off x="2720084" y="3823476"/>
            <a:ext cx="2211956" cy="295070"/>
          </a:xfrm>
          <a:prstGeom prst="bentConnector3">
            <a:avLst>
              <a:gd name="adj1" fmla="val 649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C12B1C7C-3F91-8F4E-94AC-6F5A9030B18C}"/>
              </a:ext>
            </a:extLst>
          </p:cNvPr>
          <p:cNvCxnSpPr>
            <a:cxnSpLocks/>
          </p:cNvCxnSpPr>
          <p:nvPr/>
        </p:nvCxnSpPr>
        <p:spPr>
          <a:xfrm>
            <a:off x="4854466" y="3925894"/>
            <a:ext cx="1589742" cy="397947"/>
          </a:xfrm>
          <a:prstGeom prst="bentConnector3">
            <a:avLst>
              <a:gd name="adj1" fmla="val 103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27398FE-6065-4549-976E-5117BEAE94BB}"/>
              </a:ext>
            </a:extLst>
          </p:cNvPr>
          <p:cNvSpPr/>
          <p:nvPr/>
        </p:nvSpPr>
        <p:spPr>
          <a:xfrm>
            <a:off x="1259632" y="357427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2000" b="1" dirty="0">
                <a:solidFill>
                  <a:srgbClr val="FF0000"/>
                </a:solidFill>
                <a:latin typeface="Arial" panose="020B0604020202020204" pitchFamily="34" charset="0"/>
              </a:rPr>
              <a:t>∂</a:t>
            </a:r>
            <a:r>
              <a:rPr lang="en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endParaRPr lang="en" altLang="zh-TW" sz="2000" dirty="0">
              <a:solidFill>
                <a:srgbClr val="000000"/>
              </a:solidFill>
            </a:endParaRPr>
          </a:p>
          <a:p>
            <a:br>
              <a:rPr lang="en" altLang="zh-TW" sz="2000" dirty="0"/>
            </a:br>
            <a:br>
              <a:rPr lang="en" altLang="zh-TW" sz="2000" dirty="0"/>
            </a:br>
            <a:endParaRPr lang="zh-TW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B6E807-9A62-2046-9B73-DCF4DAF915B5}"/>
              </a:ext>
            </a:extLst>
          </p:cNvPr>
          <p:cNvSpPr/>
          <p:nvPr/>
        </p:nvSpPr>
        <p:spPr>
          <a:xfrm>
            <a:off x="6541837" y="3496920"/>
            <a:ext cx="367912" cy="1048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BCE0E4-DD1E-294D-B9C5-095052266005}"/>
              </a:ext>
            </a:extLst>
          </p:cNvPr>
          <p:cNvSpPr/>
          <p:nvPr/>
        </p:nvSpPr>
        <p:spPr>
          <a:xfrm>
            <a:off x="6553201" y="351849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∂</a:t>
            </a:r>
            <a:r>
              <a:rPr lang="en" altLang="zh-TW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ß</a:t>
            </a:r>
            <a:r>
              <a:rPr lang="en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/N</a:t>
            </a:r>
            <a:endParaRPr lang="en" altLang="zh-TW" sz="1800" dirty="0">
              <a:solidFill>
                <a:srgbClr val="000000"/>
              </a:solidFill>
            </a:endParaRPr>
          </a:p>
          <a:p>
            <a:br>
              <a:rPr lang="en" altLang="zh-TW" sz="1800" dirty="0">
                <a:solidFill>
                  <a:srgbClr val="000000"/>
                </a:solidFill>
              </a:rPr>
            </a:br>
            <a:r>
              <a:rPr lang="en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∂</a:t>
            </a:r>
            <a:r>
              <a:rPr lang="el-GR" altLang="zh-TW" sz="1600" b="1" dirty="0">
                <a:solidFill>
                  <a:srgbClr val="FF0000"/>
                </a:solidFill>
                <a:latin typeface="Arial" panose="020B0604020202020204" pitchFamily="34" charset="0"/>
              </a:rPr>
              <a:t>γ</a:t>
            </a:r>
            <a:r>
              <a:rPr lang="el-GR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" altLang="zh-TW" sz="18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" altLang="zh-TW" sz="1800" dirty="0">
              <a:solidFill>
                <a:srgbClr val="000000"/>
              </a:solidFill>
            </a:endParaRPr>
          </a:p>
          <a:p>
            <a:br>
              <a:rPr lang="en" altLang="zh-TW" sz="1800" dirty="0"/>
            </a:br>
            <a:br>
              <a:rPr lang="en" altLang="zh-TW" sz="1800" dirty="0"/>
            </a:br>
            <a:endParaRPr lang="zh-TW" altLang="en-US" sz="1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081C44-4BF5-094D-9933-51ACF1E58B21}"/>
              </a:ext>
            </a:extLst>
          </p:cNvPr>
          <p:cNvSpPr/>
          <p:nvPr/>
        </p:nvSpPr>
        <p:spPr>
          <a:xfrm>
            <a:off x="3156378" y="5221631"/>
            <a:ext cx="266161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400" b="1" dirty="0">
                <a:solidFill>
                  <a:srgbClr val="0000FF"/>
                </a:solidFill>
                <a:latin typeface="Arial" panose="020B0604020202020204" pitchFamily="34" charset="0"/>
              </a:rPr>
              <a:t>4 blocks for 4 output channel</a:t>
            </a:r>
            <a:endParaRPr lang="en" altLang="zh-TW" sz="1400" dirty="0">
              <a:solidFill>
                <a:srgbClr val="000000"/>
              </a:solidFill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BDAF12B-B166-0944-9DFB-D4E52CED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69205"/>
            <a:ext cx="7772400" cy="1223963"/>
          </a:xfrm>
        </p:spPr>
        <p:txBody>
          <a:bodyPr/>
          <a:lstStyle/>
          <a:p>
            <a:r>
              <a:rPr lang="en-US" altLang="zh-TW" b="1" dirty="0"/>
              <a:t>Forward/Backward Stage 1</a:t>
            </a:r>
          </a:p>
        </p:txBody>
      </p:sp>
    </p:spTree>
    <p:extLst>
      <p:ext uri="{BB962C8B-B14F-4D97-AF65-F5344CB8AC3E}">
        <p14:creationId xmlns:p14="http://schemas.microsoft.com/office/powerpoint/2010/main" val="27265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33D969AC-D608-4144-802A-AA6A8F9C0F03}"/>
              </a:ext>
            </a:extLst>
          </p:cNvPr>
          <p:cNvSpPr txBox="1">
            <a:spLocks/>
          </p:cNvSpPr>
          <p:nvPr/>
        </p:nvSpPr>
        <p:spPr>
          <a:xfrm>
            <a:off x="914401" y="188813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Backward Stage 2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582B2190-BC4F-0C43-8D4F-C50200FD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73805"/>
            <a:ext cx="7772400" cy="4462272"/>
          </a:xfrm>
        </p:spPr>
        <p:txBody>
          <a:bodyPr/>
          <a:lstStyle/>
          <a:p>
            <a:r>
              <a:rPr lang="en-US" altLang="zh-TW" dirty="0"/>
              <a:t>Calculating </a:t>
            </a:r>
            <a:r>
              <a:rPr lang="en-US" altLang="zh-TW" dirty="0" err="1"/>
              <a:t>partial_x</a:t>
            </a:r>
            <a:endParaRPr lang="en-US" altLang="zh-TW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CBE640-1ECA-A642-9F3E-97AC4B12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33675"/>
            <a:ext cx="3690772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42AB8D-B9EB-054B-AE77-B004607148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2855864"/>
            <a:ext cx="4674661" cy="247374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1F9FCAC-C2C4-3C49-AF8F-F2E8B94D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Backward Stage 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2450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400" dirty="0"/>
                  <a:t>Timing Analysis</a:t>
                </a:r>
              </a:p>
              <a:p>
                <a:pPr lvl="1"/>
                <a:r>
                  <a:rPr lang="en-US" altLang="zh-TW" sz="2000" dirty="0"/>
                  <a:t>Consider forward…</a:t>
                </a:r>
              </a:p>
              <a:p>
                <a:pPr marL="283490" lvl="1" indent="0">
                  <a:buNone/>
                </a:pPr>
                <a:endParaRPr lang="en-US" altLang="zh-TW" sz="2000" dirty="0"/>
              </a:p>
              <a:p>
                <a:pPr lvl="1"/>
                <a:r>
                  <a:rPr lang="en-US" altLang="zh-TW" sz="2000" dirty="0"/>
                  <a:t>Cycle spent in Stage 1</a:t>
                </a:r>
              </a:p>
              <a:p>
                <a:pPr marL="28349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𝑝𝑟𝑒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𝑐𝑜𝑛𝑣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pPr marL="283490" lvl="1" indent="0">
                  <a:buNone/>
                </a:pPr>
                <a:endParaRPr lang="en-US" altLang="zh-TW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Cycle spent in Stage 2</a:t>
                </a:r>
              </a:p>
              <a:p>
                <a:pPr marL="28349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000" dirty="0"/>
              </a:p>
              <a:p>
                <a:pPr marL="283490" lvl="1" indent="0">
                  <a:buNone/>
                </a:pPr>
                <a:endParaRPr lang="en-US" altLang="zh-TW" sz="2000" dirty="0"/>
              </a:p>
              <a:p>
                <a:pPr lvl="1"/>
                <a:r>
                  <a:rPr lang="en-US" altLang="zh-TW" sz="2000" dirty="0"/>
                  <a:t>Balanced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𝑐𝑜𝑛𝑣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= 16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3" t="-1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10C303B-22F9-E64B-9B9E-A428C9FC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69205"/>
            <a:ext cx="7772400" cy="1223963"/>
          </a:xfrm>
        </p:spPr>
        <p:txBody>
          <a:bodyPr/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24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APR Result</a:t>
            </a:r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6040"/>
            <a:ext cx="4608512" cy="4554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13668"/>
                  </p:ext>
                </p:extLst>
              </p:nvPr>
            </p:nvGraphicFramePr>
            <p:xfrm>
              <a:off x="1977888" y="4879958"/>
              <a:ext cx="5085236" cy="1386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3690">
                      <a:extLst>
                        <a:ext uri="{9D8B030D-6E8A-4147-A177-3AD203B41FA5}">
                          <a16:colId xmlns:a16="http://schemas.microsoft.com/office/drawing/2014/main" val="1800599586"/>
                        </a:ext>
                      </a:extLst>
                    </a:gridCol>
                    <a:gridCol w="3871546">
                      <a:extLst>
                        <a:ext uri="{9D8B030D-6E8A-4147-A177-3AD203B41FA5}">
                          <a16:colId xmlns:a16="http://schemas.microsoft.com/office/drawing/2014/main" val="2535931178"/>
                        </a:ext>
                      </a:extLst>
                    </a:gridCol>
                  </a:tblGrid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Technology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UMC 0.18um Mixed-Mode and RFCMOS 1.8V/3.3V</a:t>
                          </a:r>
                          <a:endParaRPr lang="zh-TW" sz="15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1657016156"/>
                      </a:ext>
                    </a:extLst>
                  </a:tr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IP size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>
                                  <a:effectLst/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1300">
                              <a:effectLst/>
                            </a:rPr>
                            <a:t>m2)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2000.12 x 1999.76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019717153"/>
                      </a:ext>
                    </a:extLst>
                  </a:tr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Gate Count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1.41M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3261498743"/>
                      </a:ext>
                    </a:extLst>
                  </a:tr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Power Supply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3.3V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836703779"/>
                      </a:ext>
                    </a:extLst>
                  </a:tr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Frequency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4.17MHz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33022587"/>
                      </a:ext>
                    </a:extLst>
                  </a:tr>
                  <a:tr h="1943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Power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140.87mW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3583002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13668"/>
                  </p:ext>
                </p:extLst>
              </p:nvPr>
            </p:nvGraphicFramePr>
            <p:xfrm>
              <a:off x="1977888" y="4879958"/>
              <a:ext cx="5085236" cy="13868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3690">
                      <a:extLst>
                        <a:ext uri="{9D8B030D-6E8A-4147-A177-3AD203B41FA5}">
                          <a16:colId xmlns:a16="http://schemas.microsoft.com/office/drawing/2014/main" val="1800599586"/>
                        </a:ext>
                      </a:extLst>
                    </a:gridCol>
                    <a:gridCol w="3871546">
                      <a:extLst>
                        <a:ext uri="{9D8B030D-6E8A-4147-A177-3AD203B41FA5}">
                          <a16:colId xmlns:a16="http://schemas.microsoft.com/office/drawing/2014/main" val="253593117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Technology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UMC 0.18um Mixed-Mode and RFCMOS 1.8V/3.3V</a:t>
                          </a:r>
                          <a:endParaRPr lang="zh-TW" sz="15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1657016156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84659" marR="84659" marT="0" marB="0">
                        <a:blipFill>
                          <a:blip r:embed="rId3"/>
                          <a:stretch>
                            <a:fillRect t="-218750" r="-319792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2000.12 x 1999.76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019717153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Gate Count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1.41M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3261498743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Power Supply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3.3V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836703779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Frequency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4.17MHz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233022587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Power</a:t>
                          </a:r>
                          <a:endParaRPr lang="zh-TW" sz="13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140.87mW</a:t>
                          </a:r>
                          <a:endParaRPr lang="zh-TW" sz="13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84659" marR="84659" marT="0" marB="0"/>
                    </a:tc>
                    <a:extLst>
                      <a:ext uri="{0D108BD9-81ED-4DB2-BD59-A6C34878D82A}">
                        <a16:rowId xmlns:a16="http://schemas.microsoft.com/office/drawing/2014/main" val="35830024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778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Comparisons with other works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05746"/>
              </p:ext>
            </p:extLst>
          </p:nvPr>
        </p:nvGraphicFramePr>
        <p:xfrm>
          <a:off x="914402" y="2231067"/>
          <a:ext cx="7306582" cy="3696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670">
                  <a:extLst>
                    <a:ext uri="{9D8B030D-6E8A-4147-A177-3AD203B41FA5}">
                      <a16:colId xmlns:a16="http://schemas.microsoft.com/office/drawing/2014/main" val="3873716917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val="2787662320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val="634159321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val="3491823563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val="159844405"/>
                    </a:ext>
                  </a:extLst>
                </a:gridCol>
              </a:tblGrid>
              <a:tr h="54986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kern="100" spc="-5" dirty="0">
                          <a:effectLst/>
                        </a:rPr>
                        <a:t> </a:t>
                      </a:r>
                      <a:endParaRPr lang="zh-TW" sz="22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B</a:t>
                      </a:r>
                      <a:r>
                        <a:rPr lang="en-US" sz="1600" kern="100" spc="-5" dirty="0">
                          <a:effectLst/>
                        </a:rPr>
                        <a:t>NRELU</a:t>
                      </a:r>
                      <a:endParaRPr lang="zh-TW" sz="2200" kern="100" spc="-5" dirty="0">
                        <a:effectLst/>
                      </a:endParaRPr>
                    </a:p>
                  </a:txBody>
                  <a:tcPr marL="151955" marR="151955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kern="100" spc="-5" dirty="0">
                          <a:effectLst/>
                        </a:rPr>
                        <a:t>L1-Norm BN</a:t>
                      </a:r>
                      <a:endParaRPr lang="zh-TW" sz="2200" kern="100" spc="-5" dirty="0">
                        <a:effectLst/>
                      </a:endParaRPr>
                    </a:p>
                  </a:txBody>
                  <a:tcPr marL="151955" marR="151955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Ba</a:t>
                      </a:r>
                      <a:r>
                        <a:rPr lang="en-US" sz="1600" kern="100" spc="-5" dirty="0" err="1">
                          <a:effectLst/>
                        </a:rPr>
                        <a:t>ctran</a:t>
                      </a:r>
                      <a:endParaRPr lang="zh-TW" sz="2200" kern="100" spc="-5" dirty="0">
                        <a:effectLst/>
                      </a:endParaRPr>
                    </a:p>
                  </a:txBody>
                  <a:tcPr marL="151955" marR="151955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>
                          <a:effectLst/>
                        </a:rPr>
                        <a:t>O</a:t>
                      </a:r>
                      <a:r>
                        <a:rPr lang="en-US" sz="1600" kern="100" spc="-5">
                          <a:effectLst/>
                        </a:rPr>
                        <a:t>ur design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/>
                </a:tc>
                <a:extLst>
                  <a:ext uri="{0D108BD9-81ED-4DB2-BD59-A6C34878D82A}">
                    <a16:rowId xmlns:a16="http://schemas.microsoft.com/office/drawing/2014/main" val="636463406"/>
                  </a:ext>
                </a:extLst>
              </a:tr>
              <a:tr h="72985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>
                          <a:effectLst/>
                        </a:rPr>
                        <a:t>S</a:t>
                      </a:r>
                      <a:r>
                        <a:rPr lang="en-US" sz="1400" kern="100" spc="-5" dirty="0" err="1">
                          <a:effectLst/>
                        </a:rPr>
                        <a:t>upported</a:t>
                      </a:r>
                      <a:r>
                        <a:rPr lang="en-US" sz="1400" kern="100" spc="-5" dirty="0">
                          <a:effectLst/>
                        </a:rPr>
                        <a:t> operation</a:t>
                      </a:r>
                      <a:endParaRPr lang="zh-TW" sz="20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I</a:t>
                      </a:r>
                      <a:r>
                        <a:rPr lang="en-US" sz="1600" kern="100" spc="-5" dirty="0" err="1">
                          <a:effectLst/>
                        </a:rPr>
                        <a:t>nference</a:t>
                      </a:r>
                      <a:r>
                        <a:rPr lang="en-US" sz="1600" kern="100" spc="-5" dirty="0">
                          <a:effectLst/>
                        </a:rPr>
                        <a:t> only</a:t>
                      </a:r>
                      <a:endParaRPr lang="zh-TW" sz="22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raining and Inference 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kern="100" spc="-5">
                          <a:solidFill>
                            <a:srgbClr val="FF0000"/>
                          </a:solidFill>
                          <a:effectLst/>
                        </a:rPr>
                        <a:t>raining and Inference</a:t>
                      </a:r>
                      <a:endParaRPr lang="zh-TW" sz="2200" kern="100" spc="-5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raining and Inference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extLst>
                  <a:ext uri="{0D108BD9-81ED-4DB2-BD59-A6C34878D82A}">
                    <a16:rowId xmlns:a16="http://schemas.microsoft.com/office/drawing/2014/main" val="2804278177"/>
                  </a:ext>
                </a:extLst>
              </a:tr>
              <a:tr h="97314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kern="100" spc="-5" dirty="0">
                          <a:effectLst/>
                        </a:rPr>
                        <a:t>Interaction with convolution layer</a:t>
                      </a:r>
                      <a:endParaRPr lang="zh-TW" sz="20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</a:rPr>
                        <a:t>-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N</a:t>
                      </a:r>
                      <a:r>
                        <a:rPr lang="en-US" sz="1600" kern="100" spc="-5" dirty="0">
                          <a:effectLst/>
                        </a:rPr>
                        <a:t>o</a:t>
                      </a:r>
                      <a:endParaRPr lang="zh-TW" sz="22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r>
                        <a:rPr lang="en-US" sz="1600" kern="100" spc="-5" dirty="0" err="1">
                          <a:solidFill>
                            <a:srgbClr val="FF0000"/>
                          </a:solidFill>
                          <a:effectLst/>
                        </a:rPr>
                        <a:t>es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r>
                        <a:rPr lang="en-US" sz="1600" kern="100" spc="-5" dirty="0" err="1">
                          <a:solidFill>
                            <a:srgbClr val="FF0000"/>
                          </a:solidFill>
                          <a:effectLst/>
                        </a:rPr>
                        <a:t>es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extLst>
                  <a:ext uri="{0D108BD9-81ED-4DB2-BD59-A6C34878D82A}">
                    <a16:rowId xmlns:a16="http://schemas.microsoft.com/office/drawing/2014/main" val="4283281094"/>
                  </a:ext>
                </a:extLst>
              </a:tr>
              <a:tr h="962379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>
                          <a:effectLst/>
                        </a:rPr>
                        <a:t>H</a:t>
                      </a:r>
                      <a:r>
                        <a:rPr lang="en-US" sz="1400" kern="100" spc="-5" dirty="0" err="1">
                          <a:effectLst/>
                        </a:rPr>
                        <a:t>ardware</a:t>
                      </a:r>
                      <a:r>
                        <a:rPr lang="en-US" sz="1400" kern="100" spc="-5" dirty="0">
                          <a:effectLst/>
                        </a:rPr>
                        <a:t> resources sharing</a:t>
                      </a:r>
                      <a:endParaRPr lang="zh-TW" sz="20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kern="100" spc="-5">
                          <a:effectLst/>
                        </a:rPr>
                        <a:t>-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N</a:t>
                      </a:r>
                      <a:r>
                        <a:rPr lang="en-US" sz="1600" kern="100" spc="-5" dirty="0">
                          <a:effectLst/>
                        </a:rPr>
                        <a:t>o</a:t>
                      </a:r>
                      <a:endParaRPr lang="zh-TW" sz="22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effectLst/>
                        </a:rPr>
                        <a:t>N</a:t>
                      </a:r>
                      <a:r>
                        <a:rPr lang="en-US" sz="1600" kern="100" spc="-5" dirty="0">
                          <a:effectLst/>
                        </a:rPr>
                        <a:t>o</a:t>
                      </a:r>
                      <a:endParaRPr lang="zh-TW" sz="22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r>
                        <a:rPr lang="en-US" sz="1600" kern="100" spc="-5" dirty="0" err="1">
                          <a:solidFill>
                            <a:srgbClr val="FF0000"/>
                          </a:solidFill>
                          <a:effectLst/>
                        </a:rPr>
                        <a:t>es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extLst>
                  <a:ext uri="{0D108BD9-81ED-4DB2-BD59-A6C34878D82A}">
                    <a16:rowId xmlns:a16="http://schemas.microsoft.com/office/drawing/2014/main" val="221614282"/>
                  </a:ext>
                </a:extLst>
              </a:tr>
              <a:tr h="481189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>
                          <a:effectLst/>
                        </a:rPr>
                        <a:t>p</a:t>
                      </a:r>
                      <a:r>
                        <a:rPr lang="en-US" sz="1400" kern="100" spc="-5" dirty="0" err="1">
                          <a:effectLst/>
                        </a:rPr>
                        <a:t>ower</a:t>
                      </a:r>
                      <a:endParaRPr lang="zh-TW" sz="2000" kern="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kern="100" spc="-5">
                          <a:effectLst/>
                        </a:rPr>
                        <a:t>-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>
                          <a:effectLst/>
                        </a:rPr>
                        <a:t>-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>
                          <a:effectLst/>
                        </a:rPr>
                        <a:t>8</a:t>
                      </a:r>
                      <a:r>
                        <a:rPr lang="en-US" sz="1600" kern="100" spc="-5">
                          <a:effectLst/>
                        </a:rPr>
                        <a:t>.95W</a:t>
                      </a:r>
                      <a:endParaRPr lang="zh-TW" sz="2200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kern="100" spc="-5" dirty="0">
                          <a:solidFill>
                            <a:srgbClr val="FF0000"/>
                          </a:solidFill>
                          <a:effectLst/>
                        </a:rPr>
                        <a:t>.14W</a:t>
                      </a:r>
                      <a:endParaRPr lang="zh-TW" sz="2200" kern="100" spc="-5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1955" marR="151955" marT="0" marB="0" anchor="ctr"/>
                </a:tc>
                <a:extLst>
                  <a:ext uri="{0D108BD9-81ED-4DB2-BD59-A6C34878D82A}">
                    <a16:rowId xmlns:a16="http://schemas.microsoft.com/office/drawing/2014/main" val="302082283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26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zh-TW" dirty="0"/>
              <a:t>[1]	ZHANG, Chen, et al. Optimizing </a:t>
            </a:r>
            <a:r>
              <a:rPr lang="en" altLang="zh-TW" dirty="0" err="1"/>
              <a:t>fpga</a:t>
            </a:r>
            <a:r>
              <a:rPr lang="en" altLang="zh-TW" dirty="0"/>
              <a:t>-based accelerator design for deep convolutional neural networks. In: Proceedings of the 2015 ACM/SIGDA international symposium on field-programmable gate arrays. 2015. p. 161-170.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[2]	CHEN, Yu-</a:t>
            </a:r>
            <a:r>
              <a:rPr lang="en" altLang="zh-TW" dirty="0" err="1"/>
              <a:t>Hsin</a:t>
            </a:r>
            <a:r>
              <a:rPr lang="en" altLang="zh-TW" dirty="0"/>
              <a:t>, et al. </a:t>
            </a:r>
            <a:r>
              <a:rPr lang="en" altLang="zh-TW" dirty="0" err="1"/>
              <a:t>Eyeriss</a:t>
            </a:r>
            <a:r>
              <a:rPr lang="en" altLang="zh-TW" dirty="0"/>
              <a:t>: An energy-efficient reconfigurable accelerator for deep convolutional neural networks. IEEE journal of solid-state circuits, 2016, 52.1: 127-138.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[3]	ALWANI, </a:t>
            </a:r>
            <a:r>
              <a:rPr lang="en" altLang="zh-TW" dirty="0" err="1"/>
              <a:t>Manoj</a:t>
            </a:r>
            <a:r>
              <a:rPr lang="en" altLang="zh-TW" dirty="0"/>
              <a:t>, et al. Fused-layer CNN accelerators. In: 2016 49th Annual IEEE/ACM International Symposium on Microarchitecture (MICRO). IEEE, 2016. p. 1-12.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[4]	IOFFE, Sergey; SZEGEDY, Christian. Batch normalization: Accelerating deep network training by reducing internal covariate shift. </a:t>
            </a:r>
            <a:r>
              <a:rPr lang="en" altLang="zh-TW" dirty="0" err="1"/>
              <a:t>arXiv</a:t>
            </a:r>
            <a:r>
              <a:rPr lang="en" altLang="zh-TW" dirty="0"/>
              <a:t> preprint arXiv:1502.03167, 2015.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[5]	WAI, Yap June, et al. Fixed point implementation of tiny-yolo-v2 using </a:t>
            </a:r>
            <a:r>
              <a:rPr lang="en" altLang="zh-TW" dirty="0" err="1"/>
              <a:t>opencl</a:t>
            </a:r>
            <a:r>
              <a:rPr lang="en" altLang="zh-TW" dirty="0"/>
              <a:t> on </a:t>
            </a:r>
            <a:r>
              <a:rPr lang="en" altLang="zh-TW" dirty="0" err="1"/>
              <a:t>fpga</a:t>
            </a:r>
            <a:r>
              <a:rPr lang="en" altLang="zh-TW" dirty="0"/>
              <a:t>. International Journal of Advanced Computer Science and Applications, 2018, 9.10: 506-512.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[6]	GE, </a:t>
            </a:r>
            <a:r>
              <a:rPr lang="en" altLang="zh-TW" dirty="0" err="1"/>
              <a:t>Jiexian</a:t>
            </a:r>
            <a:r>
              <a:rPr lang="en" altLang="zh-TW" dirty="0"/>
              <a:t>, et al. </a:t>
            </a:r>
            <a:r>
              <a:rPr lang="en" altLang="zh-TW" dirty="0" err="1"/>
              <a:t>BNReLU</a:t>
            </a:r>
            <a:r>
              <a:rPr lang="en" altLang="zh-TW" dirty="0"/>
              <a:t>: Combine Batch Normalization and Rectified Linear Unit to Reduce Hardware Overhead. In: 2019 IEEE 13th International Conference on ASIC (ASICON). IEEE, 2019. p. 1-4.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[7]	WU, Shuang, et al. L1-Norm batch normalization for efficient training of deep neural networks. IEEE transactions on neural networks and learning systems, 2018, 30.7: 2043-2051.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[8]	ZHIJIE, Yang, et al. </a:t>
            </a:r>
            <a:r>
              <a:rPr lang="en" altLang="zh-TW" dirty="0" err="1"/>
              <a:t>Bactran</a:t>
            </a:r>
            <a:r>
              <a:rPr lang="en" altLang="zh-TW" dirty="0"/>
              <a:t>: A Hardware Batch Normalization Implementation for CNN Training Engine. IEEE Embedded Systems Letters, 2020.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[9]	JUNG, </a:t>
            </a:r>
            <a:r>
              <a:rPr lang="en" altLang="zh-TW" dirty="0" err="1"/>
              <a:t>Wonkyung</a:t>
            </a:r>
            <a:r>
              <a:rPr lang="en" altLang="zh-TW" dirty="0"/>
              <a:t>, et al. Restructuring batch normalization to accelerate CNN training. </a:t>
            </a:r>
            <a:r>
              <a:rPr lang="en" altLang="zh-TW" dirty="0" err="1"/>
              <a:t>arXiv</a:t>
            </a:r>
            <a:r>
              <a:rPr lang="en" altLang="zh-TW" dirty="0"/>
              <a:t> preprint arXiv:1807.01702, 2018.</a:t>
            </a:r>
          </a:p>
          <a:p>
            <a:pPr marL="0" indent="0">
              <a:buNone/>
            </a:pPr>
            <a:endParaRPr lang="en" altLang="zh-TW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10C303B-22F9-E64B-9B9E-A428C9FC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69205"/>
            <a:ext cx="7772400" cy="1223963"/>
          </a:xfrm>
        </p:spPr>
        <p:txBody>
          <a:bodyPr/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342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AAE1-A98C-4126-B4DB-449855FD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Introduction</a:t>
            </a:r>
            <a:endParaRPr lang="zh-TW" altLang="en-US" b="1" dirty="0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CNN</a:t>
            </a:r>
            <a:r>
              <a:rPr lang="en-US" altLang="zh-TW" dirty="0"/>
              <a:t> has been a widely-used technique in deep learning</a:t>
            </a:r>
          </a:p>
          <a:p>
            <a:r>
              <a:rPr lang="en-US" altLang="zh-TW" dirty="0"/>
              <a:t>However, much fewer works focused on accelerating </a:t>
            </a:r>
            <a:r>
              <a:rPr lang="en-US" altLang="zh-TW" dirty="0">
                <a:solidFill>
                  <a:srgbClr val="FF0000"/>
                </a:solidFill>
              </a:rPr>
              <a:t>non-convolutional layers</a:t>
            </a:r>
          </a:p>
          <a:p>
            <a:pPr lvl="1"/>
            <a:r>
              <a:rPr lang="en-US" altLang="zh-TW" dirty="0"/>
              <a:t>Batch Normalization (BN)</a:t>
            </a:r>
          </a:p>
          <a:p>
            <a:r>
              <a:rPr lang="en-US" altLang="zh-TW" dirty="0"/>
              <a:t>Most past works focused on the </a:t>
            </a:r>
            <a:r>
              <a:rPr lang="en-US" altLang="zh-TW" dirty="0">
                <a:solidFill>
                  <a:srgbClr val="FF0000"/>
                </a:solidFill>
              </a:rPr>
              <a:t>inference process only</a:t>
            </a:r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AAE1-A98C-4126-B4DB-449855FD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Introduction</a:t>
            </a:r>
            <a:endParaRPr lang="zh-TW" altLang="en-US" b="1" dirty="0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>
            <a:normAutofit/>
          </a:bodyPr>
          <a:lstStyle/>
          <a:p>
            <a:r>
              <a:rPr lang="en-US" altLang="zh-TW" dirty="0"/>
              <a:t>For example: </a:t>
            </a:r>
            <a:r>
              <a:rPr lang="en-US" altLang="zh-TW" dirty="0" err="1"/>
              <a:t>Bactran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25" y="2420888"/>
            <a:ext cx="6768752" cy="32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3AAE1-A98C-4126-B4DB-449855FD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Background – Forward Process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14401" y="1701797"/>
                <a:ext cx="7772400" cy="44622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Normalization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TW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Scaling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>
                        <a:latin typeface="Cambria Math" panose="02040503050406030204" pitchFamily="18" charset="0"/>
                      </a:rPr>
                      <m:t>＋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1" y="1701797"/>
                <a:ext cx="7772400" cy="4462272"/>
              </a:xfrm>
              <a:blipFill>
                <a:blip r:embed="rId2"/>
                <a:stretch>
                  <a:fillRect l="-706" t="-13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3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The gradient of the weights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TW" sz="2000" dirty="0"/>
              </a:p>
              <a:p>
                <a:r>
                  <a:rPr lang="en-US" altLang="zh-TW" sz="2200" dirty="0"/>
                  <a:t>The gradient of the inputs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13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168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Overall Architecture</a:t>
            </a:r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1A26C-7FE9-0841-AA2F-221E070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PE array</a:t>
            </a:r>
          </a:p>
          <a:p>
            <a:r>
              <a:rPr lang="en-US" altLang="zh-TW" sz="1800" dirty="0" err="1"/>
              <a:t>BN_processor</a:t>
            </a:r>
            <a:endParaRPr lang="en-US" altLang="zh-TW" sz="1800" dirty="0"/>
          </a:p>
          <a:p>
            <a:r>
              <a:rPr lang="en-US" altLang="zh-TW" sz="1800" dirty="0"/>
              <a:t>SRAM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8DA9BF-ECBB-0740-BD99-4AA87470B8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31844"/>
            <a:ext cx="6878703" cy="212435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68C5B10-9586-C54A-A39C-75B6A05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69205"/>
            <a:ext cx="7772400" cy="1223963"/>
          </a:xfrm>
        </p:spPr>
        <p:txBody>
          <a:bodyPr/>
          <a:lstStyle/>
          <a:p>
            <a:r>
              <a:rPr lang="en-US" altLang="zh-TW" b="1" dirty="0"/>
              <a:t>Overall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678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1A26C-7FE9-0841-AA2F-221E070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same circuit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3D87D7-88E6-DD4F-8658-4877D05771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12819"/>
            <a:ext cx="5243691" cy="20162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F2405E-E6AE-4A4A-886D-8CA66C65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99" y="1416756"/>
            <a:ext cx="3690773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1A210075-E9FA-8F48-85B9-C75450B97209}"/>
              </a:ext>
            </a:extLst>
          </p:cNvPr>
          <p:cNvSpPr txBox="1">
            <a:spLocks/>
          </p:cNvSpPr>
          <p:nvPr/>
        </p:nvSpPr>
        <p:spPr>
          <a:xfrm>
            <a:off x="1066801" y="269205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/>
              <a:t>Overall Architecture</a:t>
            </a:r>
            <a:endParaRPr lang="zh-TW" altLang="en-US" b="1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A25B925-BFB8-FA4F-A602-031DC36B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Forward/Backward Stage 1</a:t>
            </a:r>
          </a:p>
        </p:txBody>
      </p:sp>
    </p:spTree>
    <p:extLst>
      <p:ext uri="{BB962C8B-B14F-4D97-AF65-F5344CB8AC3E}">
        <p14:creationId xmlns:p14="http://schemas.microsoft.com/office/powerpoint/2010/main" val="39207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1A26C-7FE9-0841-AA2F-221E0705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same circuit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Forward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3D87D7-88E6-DD4F-8658-4877D05771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12819"/>
            <a:ext cx="5243691" cy="20162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F2405E-E6AE-4A4A-886D-8CA66C65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99" y="1416756"/>
            <a:ext cx="3690773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肘形接點 17">
            <a:extLst>
              <a:ext uri="{FF2B5EF4-FFF2-40B4-BE49-F238E27FC236}">
                <a16:creationId xmlns:a16="http://schemas.microsoft.com/office/drawing/2014/main" id="{5E1FCD41-EE54-284C-92B6-434A3CC3DA75}"/>
              </a:ext>
            </a:extLst>
          </p:cNvPr>
          <p:cNvCxnSpPr>
            <a:cxnSpLocks/>
          </p:cNvCxnSpPr>
          <p:nvPr/>
        </p:nvCxnSpPr>
        <p:spPr>
          <a:xfrm>
            <a:off x="2663788" y="3418818"/>
            <a:ext cx="3852428" cy="1993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91EF7F6-8FEC-2C4F-96CA-139CCA5F8548}"/>
              </a:ext>
            </a:extLst>
          </p:cNvPr>
          <p:cNvCxnSpPr>
            <a:cxnSpLocks/>
          </p:cNvCxnSpPr>
          <p:nvPr/>
        </p:nvCxnSpPr>
        <p:spPr>
          <a:xfrm>
            <a:off x="2720084" y="4118546"/>
            <a:ext cx="3796132" cy="2465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136E026-36A0-0649-965F-FEF7392DB5C8}"/>
              </a:ext>
            </a:extLst>
          </p:cNvPr>
          <p:cNvSpPr/>
          <p:nvPr/>
        </p:nvSpPr>
        <p:spPr>
          <a:xfrm>
            <a:off x="3156378" y="5221631"/>
            <a:ext cx="266161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400" b="1" dirty="0">
                <a:solidFill>
                  <a:srgbClr val="0000FF"/>
                </a:solidFill>
                <a:latin typeface="Arial" panose="020B0604020202020204" pitchFamily="34" charset="0"/>
              </a:rPr>
              <a:t>4 blocks for 4 output channel</a:t>
            </a:r>
            <a:endParaRPr lang="en" altLang="zh-TW" sz="1400" dirty="0">
              <a:solidFill>
                <a:srgbClr val="00000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FC60EE7-1E5C-9E44-B2CE-975BAFCD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Forward/Backward Stage 1</a:t>
            </a:r>
          </a:p>
        </p:txBody>
      </p:sp>
    </p:spTree>
    <p:extLst>
      <p:ext uri="{BB962C8B-B14F-4D97-AF65-F5344CB8AC3E}">
        <p14:creationId xmlns:p14="http://schemas.microsoft.com/office/powerpoint/2010/main" val="1795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E7E0C8-32F6-4F5C-8BAC-3C15C689981B}"/>
              </a:ext>
            </a:extLst>
          </p:cNvPr>
          <p:cNvSpPr txBox="1">
            <a:spLocks/>
          </p:cNvSpPr>
          <p:nvPr/>
        </p:nvSpPr>
        <p:spPr>
          <a:xfrm>
            <a:off x="914401" y="188813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Forward Stage 2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1A26C-7FE9-0841-AA2F-221E0705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73805"/>
            <a:ext cx="7772400" cy="4462272"/>
          </a:xfrm>
        </p:spPr>
        <p:txBody>
          <a:bodyPr/>
          <a:lstStyle/>
          <a:p>
            <a:r>
              <a:rPr lang="en-US" altLang="zh-TW" dirty="0"/>
              <a:t>Two blocks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Calculating mean, 1/sigma</a:t>
            </a:r>
          </a:p>
          <a:p>
            <a:pPr lvl="1"/>
            <a:r>
              <a:rPr lang="en-US" altLang="zh-TW" dirty="0"/>
              <a:t>Calculating </a:t>
            </a:r>
            <a:r>
              <a:rPr lang="en-US" altLang="zh-TW" dirty="0" err="1"/>
              <a:t>x_norm</a:t>
            </a:r>
            <a:r>
              <a:rPr lang="en-US" altLang="zh-TW" dirty="0"/>
              <a:t> for backward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355B8E-C3C7-BB43-AF52-78B86E5F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29944"/>
            <a:ext cx="3690771" cy="10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3279E5-B69E-9747-8F29-7E3F84BD225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" t="5130" r="3516" b="3279"/>
          <a:stretch/>
        </p:blipFill>
        <p:spPr bwMode="auto">
          <a:xfrm>
            <a:off x="2339752" y="3068960"/>
            <a:ext cx="4692890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0CE4F64-F24A-A445-B8CD-14BB1854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6805"/>
            <a:ext cx="7772400" cy="1223963"/>
          </a:xfrm>
        </p:spPr>
        <p:txBody>
          <a:bodyPr/>
          <a:lstStyle/>
          <a:p>
            <a:r>
              <a:rPr lang="en-US" altLang="zh-TW" b="1" dirty="0"/>
              <a:t>Forward Stage 2</a:t>
            </a:r>
          </a:p>
        </p:txBody>
      </p:sp>
    </p:spTree>
    <p:extLst>
      <p:ext uri="{BB962C8B-B14F-4D97-AF65-F5344CB8AC3E}">
        <p14:creationId xmlns:p14="http://schemas.microsoft.com/office/powerpoint/2010/main" val="39096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SRL_2009 template 2.0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46308</TotalTime>
  <Words>714</Words>
  <Application>Microsoft Macintosh PowerPoint</Application>
  <PresentationFormat>如螢幕大小 (4:3)</PresentationFormat>
  <Paragraphs>135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Arial</vt:lpstr>
      <vt:lpstr>Calibri</vt:lpstr>
      <vt:lpstr>Cambria Math</vt:lpstr>
      <vt:lpstr>Times New Roman</vt:lpstr>
      <vt:lpstr>Trebuchet MS</vt:lpstr>
      <vt:lpstr>MSRL_2009 template 2.0</vt:lpstr>
      <vt:lpstr>New Efficient Hardware Design for  Batch Normalization Based on Convolution Neural  Network Training</vt:lpstr>
      <vt:lpstr>Introduction</vt:lpstr>
      <vt:lpstr>Introduction</vt:lpstr>
      <vt:lpstr>Background – Forward Process</vt:lpstr>
      <vt:lpstr>PowerPoint 簡報</vt:lpstr>
      <vt:lpstr>Overall Architecture</vt:lpstr>
      <vt:lpstr>Forward/Backward Stage 1</vt:lpstr>
      <vt:lpstr>Forward/Backward Stage 1</vt:lpstr>
      <vt:lpstr>Forward Stage 2</vt:lpstr>
      <vt:lpstr>Forward Stage 2</vt:lpstr>
      <vt:lpstr>Forward/Backward Stage 1</vt:lpstr>
      <vt:lpstr>Backward Stage 2</vt:lpstr>
      <vt:lpstr>Result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Machine Learning</dc:title>
  <dc:creator>Lee Hung-yi</dc:creator>
  <cp:lastModifiedBy>bernieeeyufan@gmail.com</cp:lastModifiedBy>
  <cp:revision>4146</cp:revision>
  <dcterms:created xsi:type="dcterms:W3CDTF">2016-09-18T02:02:43Z</dcterms:created>
  <dcterms:modified xsi:type="dcterms:W3CDTF">2020-07-09T13:36:49Z</dcterms:modified>
</cp:coreProperties>
</file>