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7"/>
  </p:notesMasterIdLst>
  <p:sldIdLst>
    <p:sldId id="256" r:id="rId4"/>
    <p:sldId id="257" r:id="rId5"/>
    <p:sldId id="259" r:id="rId6"/>
    <p:sldId id="260" r:id="rId7"/>
    <p:sldId id="281" r:id="rId8"/>
    <p:sldId id="261" r:id="rId9"/>
    <p:sldId id="266" r:id="rId10"/>
    <p:sldId id="272" r:id="rId11"/>
    <p:sldId id="267" r:id="rId12"/>
    <p:sldId id="282" r:id="rId13"/>
    <p:sldId id="283" r:id="rId14"/>
    <p:sldId id="273" r:id="rId15"/>
    <p:sldId id="277" r:id="rId16"/>
    <p:sldId id="264" r:id="rId17"/>
    <p:sldId id="279" r:id="rId18"/>
    <p:sldId id="284" r:id="rId19"/>
    <p:sldId id="263" r:id="rId20"/>
    <p:sldId id="285" r:id="rId21"/>
    <p:sldId id="286" r:id="rId22"/>
    <p:sldId id="287" r:id="rId23"/>
    <p:sldId id="288" r:id="rId24"/>
    <p:sldId id="274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200"/>
    <a:srgbClr val="00008E"/>
    <a:srgbClr val="151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740" autoAdjust="0"/>
  </p:normalViewPr>
  <p:slideViewPr>
    <p:cSldViewPr>
      <p:cViewPr varScale="1">
        <p:scale>
          <a:sx n="85" d="100"/>
          <a:sy n="85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AD657-74A6-40D3-9251-E18B7370234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438F-8AFD-4D4C-9771-270693F91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1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各位大佬下午好，我将给各位分享我最近正在探索的一项关于降低</a:t>
            </a:r>
            <a:r>
              <a:rPr lang="en-US" altLang="zh-CN" dirty="0" err="1"/>
              <a:t>jvm</a:t>
            </a:r>
            <a:r>
              <a:rPr lang="zh-CN" altLang="en-US" dirty="0"/>
              <a:t>虚拟机序列化开销的工作。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1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1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左边是发送端，发送前使用</a:t>
            </a:r>
            <a:r>
              <a:rPr lang="en-US" altLang="zh-CN" dirty="0" err="1"/>
              <a:t>rpc</a:t>
            </a:r>
            <a:r>
              <a:rPr lang="zh-CN" altLang="en-US" dirty="0"/>
              <a:t>要求接收端分配内存，并返回其实地址</a:t>
            </a:r>
            <a:endParaRPr lang="en-US" altLang="zh-CN" dirty="0"/>
          </a:p>
          <a:p>
            <a:r>
              <a:rPr lang="zh-CN" altLang="en-US" dirty="0"/>
              <a:t>发送端将</a:t>
            </a:r>
            <a:r>
              <a:rPr lang="en-US" altLang="zh-CN" dirty="0"/>
              <a:t>graph</a:t>
            </a:r>
            <a:r>
              <a:rPr lang="zh-CN" altLang="en-US" dirty="0"/>
              <a:t>中节点按照广度优先的遍历算法将节点复制到缓冲区中，当缓冲区满后，冲刷掉缓冲区</a:t>
            </a:r>
            <a:endParaRPr lang="en-US" altLang="zh-CN" dirty="0"/>
          </a:p>
          <a:p>
            <a:r>
              <a:rPr lang="zh-CN" altLang="en-US" dirty="0"/>
              <a:t>然后要求接收端分配新的内存。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右边是接收端，上图灰色内存缓冲区代表被写入数据待处理的区域，指针代表</a:t>
            </a:r>
            <a:r>
              <a:rPr lang="en-US" altLang="zh-CN" dirty="0"/>
              <a:t>intruder</a:t>
            </a:r>
            <a:r>
              <a:rPr lang="zh-CN" altLang="en-US" dirty="0"/>
              <a:t>依次扫描缓冲区中数据。</a:t>
            </a:r>
            <a:endParaRPr lang="en-US" altLang="zh-CN" dirty="0"/>
          </a:p>
          <a:p>
            <a:r>
              <a:rPr lang="zh-CN" altLang="en-US" dirty="0"/>
              <a:t>扫描过程中恢复指针和恢复元数据。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kryo</a:t>
            </a:r>
            <a:r>
              <a:rPr lang="en-US" altLang="zh-CN" dirty="0"/>
              <a:t>-auto-flat</a:t>
            </a:r>
            <a:r>
              <a:rPr lang="zh-CN" altLang="en-US" dirty="0"/>
              <a:t>比较是因为</a:t>
            </a:r>
            <a:r>
              <a:rPr lang="en-US" altLang="zh-CN" dirty="0" err="1"/>
              <a:t>kryo</a:t>
            </a:r>
            <a:r>
              <a:rPr lang="en-US" altLang="zh-CN" dirty="0"/>
              <a:t>-auto</a:t>
            </a:r>
            <a:r>
              <a:rPr lang="zh-CN" altLang="en-US" dirty="0"/>
              <a:t>模式是自动化模式，没有程序员手动指定序列化过程，相当于是在运行时剖析待序列化对象的结构，和我们现在的</a:t>
            </a:r>
            <a:endParaRPr lang="en-US" altLang="zh-CN" dirty="0"/>
          </a:p>
          <a:p>
            <a:r>
              <a:rPr lang="zh-CN" altLang="en-US" dirty="0"/>
              <a:t>实现方式类似。因此</a:t>
            </a:r>
            <a:r>
              <a:rPr lang="en-US" altLang="zh-CN" dirty="0"/>
              <a:t>intruder-I</a:t>
            </a:r>
            <a:r>
              <a:rPr lang="zh-CN" altLang="en-US" dirty="0"/>
              <a:t>与</a:t>
            </a:r>
            <a:r>
              <a:rPr lang="en-US" altLang="zh-CN" dirty="0"/>
              <a:t>auto</a:t>
            </a:r>
            <a:r>
              <a:rPr lang="zh-CN" altLang="en-US" dirty="0"/>
              <a:t>模式比较公平。</a:t>
            </a:r>
            <a:endParaRPr lang="en-US" altLang="zh-CN" dirty="0"/>
          </a:p>
          <a:p>
            <a:r>
              <a:rPr lang="zh-CN" altLang="en-US" dirty="0"/>
              <a:t>我们可以看到序列化过程减少了</a:t>
            </a:r>
            <a:r>
              <a:rPr lang="en-US" altLang="zh-CN" dirty="0"/>
              <a:t>15%，</a:t>
            </a:r>
            <a:r>
              <a:rPr lang="zh-CN" altLang="en-US" dirty="0"/>
              <a:t>减少的开销为反射操作以及赋值开销</a:t>
            </a:r>
            <a:endParaRPr lang="en-US" altLang="zh-CN" dirty="0"/>
          </a:p>
          <a:p>
            <a:r>
              <a:rPr lang="zh-CN" altLang="en-US" dirty="0"/>
              <a:t>反序列湖开销减少了</a:t>
            </a:r>
            <a:r>
              <a:rPr lang="en-US" altLang="zh-CN" dirty="0"/>
              <a:t>26%</a:t>
            </a:r>
            <a:r>
              <a:rPr lang="zh-CN" altLang="en-US" dirty="0"/>
              <a:t>，减少的部分为</a:t>
            </a:r>
            <a:r>
              <a:rPr lang="en-US" altLang="zh-CN" dirty="0"/>
              <a:t>new</a:t>
            </a:r>
            <a:r>
              <a:rPr lang="zh-CN" altLang="en-US" dirty="0"/>
              <a:t>操作以及赋值开销</a:t>
            </a:r>
            <a:endParaRPr lang="en-US" altLang="zh-CN" dirty="0"/>
          </a:p>
          <a:p>
            <a:r>
              <a:rPr lang="zh-CN" altLang="en-US" dirty="0"/>
              <a:t>接下来我们继续改进</a:t>
            </a:r>
            <a:r>
              <a:rPr lang="en-US" altLang="zh-CN" dirty="0"/>
              <a:t>intruder</a:t>
            </a:r>
            <a:r>
              <a:rPr lang="zh-CN" altLang="en-US" dirty="0"/>
              <a:t>接收端性能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5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遍历图过程中不</a:t>
            </a:r>
            <a:r>
              <a:rPr lang="en-US" altLang="zh-CN" dirty="0"/>
              <a:t>flush</a:t>
            </a:r>
            <a:r>
              <a:rPr lang="zh-CN" altLang="en-US" dirty="0"/>
              <a:t>缓冲区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遍历图结束后，若发现有一个已经满的旧缓冲区，则将新旧两个缓冲区</a:t>
            </a:r>
            <a:r>
              <a:rPr lang="en-US" altLang="zh-CN" dirty="0"/>
              <a:t>flush</a:t>
            </a:r>
            <a:r>
              <a:rPr lang="zh-CN" altLang="en-US" dirty="0"/>
              <a:t>到远端。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6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2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我们以一个较简单的旧版本</a:t>
            </a:r>
            <a:r>
              <a:rPr lang="en-US" altLang="zh-CN" dirty="0"/>
              <a:t>shuffle</a:t>
            </a:r>
            <a:r>
              <a:rPr lang="zh-CN" altLang="en-US" dirty="0"/>
              <a:t>过程为例，</a:t>
            </a:r>
            <a:endParaRPr lang="en-US" altLang="zh-CN" dirty="0"/>
          </a:p>
          <a:p>
            <a:r>
              <a:rPr lang="zh-CN" altLang="en-US" dirty="0"/>
              <a:t>我们看到</a:t>
            </a:r>
            <a:r>
              <a:rPr lang="en-US" altLang="zh-CN" dirty="0"/>
              <a:t>shuffle</a:t>
            </a:r>
            <a:r>
              <a:rPr lang="zh-CN" altLang="en-US" dirty="0"/>
              <a:t>过程中</a:t>
            </a:r>
            <a:r>
              <a:rPr lang="en-US" altLang="zh-CN" dirty="0"/>
              <a:t>mapper</a:t>
            </a:r>
            <a:r>
              <a:rPr lang="zh-CN" altLang="en-US" dirty="0"/>
              <a:t>生成的对象会按照</a:t>
            </a:r>
            <a:r>
              <a:rPr lang="en-US" altLang="zh-CN" dirty="0"/>
              <a:t>hash</a:t>
            </a:r>
            <a:r>
              <a:rPr lang="zh-CN" altLang="en-US" dirty="0"/>
              <a:t>值被分写入到不同</a:t>
            </a:r>
            <a:r>
              <a:rPr lang="en-US" altLang="zh-CN" dirty="0"/>
              <a:t>reducer</a:t>
            </a:r>
            <a:r>
              <a:rPr lang="zh-CN" altLang="en-US" dirty="0"/>
              <a:t>对应的文件中，然后</a:t>
            </a:r>
            <a:r>
              <a:rPr lang="en-US" altLang="zh-CN" dirty="0"/>
              <a:t>reducer</a:t>
            </a:r>
            <a:r>
              <a:rPr lang="zh-CN" altLang="en-US" dirty="0"/>
              <a:t>接收各自文件进行</a:t>
            </a:r>
            <a:r>
              <a:rPr lang="en-US" altLang="zh-CN" dirty="0"/>
              <a:t>reduce</a:t>
            </a:r>
            <a:r>
              <a:rPr lang="zh-CN" altLang="en-US" dirty="0"/>
              <a:t>过程</a:t>
            </a:r>
            <a:endParaRPr lang="en-US" altLang="zh-CN" dirty="0"/>
          </a:p>
          <a:p>
            <a:r>
              <a:rPr lang="zh-CN" altLang="en-US" dirty="0"/>
              <a:t>原来</a:t>
            </a:r>
            <a:r>
              <a:rPr lang="en-US" altLang="zh-CN" dirty="0"/>
              <a:t>intruder</a:t>
            </a:r>
            <a:r>
              <a:rPr lang="zh-CN" altLang="en-US" dirty="0"/>
              <a:t>需要将分散在堆内的对象复制聚集在一起。现在我们可以将这个过程隐藏在</a:t>
            </a:r>
            <a:r>
              <a:rPr lang="en-US" altLang="zh-CN" dirty="0"/>
              <a:t>shuffle</a:t>
            </a:r>
            <a:r>
              <a:rPr lang="zh-CN" altLang="en-US" dirty="0"/>
              <a:t>过程中。</a:t>
            </a:r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一边生成对象，</a:t>
            </a:r>
            <a:r>
              <a:rPr lang="en-US" altLang="zh-CN" dirty="0"/>
              <a:t>intruder</a:t>
            </a:r>
            <a:r>
              <a:rPr lang="zh-CN" altLang="en-US" dirty="0"/>
              <a:t>一边就把对象聚集。当</a:t>
            </a:r>
            <a:r>
              <a:rPr lang="en-US" altLang="zh-CN" dirty="0"/>
              <a:t>mapper</a:t>
            </a:r>
            <a:r>
              <a:rPr lang="zh-CN" altLang="en-US" dirty="0"/>
              <a:t>执行结束时，</a:t>
            </a:r>
            <a:r>
              <a:rPr lang="en-US" altLang="zh-CN" dirty="0"/>
              <a:t>intruder</a:t>
            </a:r>
            <a:r>
              <a:rPr lang="zh-CN" altLang="en-US" dirty="0"/>
              <a:t>也就绪可以网络传输了。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0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38F-8AFD-4D4C-9771-270693F919C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6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4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5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6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5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84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7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0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9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74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0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8.2 hpcl\图片\shoyu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642938"/>
            <a:ext cx="3500438" cy="9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200" b="1" kern="1200" dirty="0">
                <a:solidFill>
                  <a:srgbClr val="002060"/>
                </a:solidFill>
                <a:latin typeface="Arial" charset="0"/>
                <a:ea typeface="黑体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rgbClr val="002060"/>
                </a:solidFill>
                <a:latin typeface="Arial" charset="0"/>
                <a:ea typeface="黑体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715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260491"/>
            <a:ext cx="8352928" cy="4883153"/>
          </a:xfrm>
        </p:spPr>
        <p:txBody>
          <a:bodyPr/>
          <a:lstStyle>
            <a:lvl1pPr>
              <a:buClr>
                <a:srgbClr val="002060"/>
              </a:buClr>
              <a:buFont typeface="Wingdings" charset="2"/>
              <a:buChar char="p"/>
              <a:defRPr sz="2400" b="0">
                <a:solidFill>
                  <a:srgbClr val="002060"/>
                </a:solidFill>
                <a:latin typeface="+mn-lt"/>
                <a:ea typeface="黑体" pitchFamily="49" charset="-122"/>
              </a:defRPr>
            </a:lvl1pPr>
            <a:lvl2pPr>
              <a:buClr>
                <a:srgbClr val="002060"/>
              </a:buClr>
              <a:buFont typeface="Wingdings" charset="2"/>
              <a:buChar char="n"/>
              <a:defRPr sz="2000" b="0">
                <a:solidFill>
                  <a:srgbClr val="002060"/>
                </a:solidFill>
                <a:latin typeface="+mn-lt"/>
                <a:ea typeface="黑体" pitchFamily="49" charset="-122"/>
              </a:defRPr>
            </a:lvl2pPr>
            <a:lvl3pPr>
              <a:buClr>
                <a:srgbClr val="002060"/>
              </a:buClr>
              <a:buFont typeface="Wingdings" charset="2"/>
              <a:buChar char="Ø"/>
              <a:defRPr sz="1800" b="0">
                <a:solidFill>
                  <a:srgbClr val="002060"/>
                </a:solidFill>
                <a:latin typeface="+mn-lt"/>
                <a:ea typeface="黑体" pitchFamily="49" charset="-122"/>
              </a:defRPr>
            </a:lvl3pPr>
            <a:lvl4pPr>
              <a:buClr>
                <a:srgbClr val="002060"/>
              </a:buClr>
              <a:buFont typeface="Wingdings" charset="2"/>
              <a:buChar char="l"/>
              <a:defRPr sz="1600" b="0">
                <a:solidFill>
                  <a:srgbClr val="002060"/>
                </a:solidFill>
                <a:latin typeface="+mn-lt"/>
                <a:ea typeface="黑体" pitchFamily="49" charset="-122"/>
              </a:defRPr>
            </a:lvl4pPr>
            <a:lvl5pPr>
              <a:buClr>
                <a:srgbClr val="002060"/>
              </a:buClr>
              <a:buFont typeface="Wingdings" charset="2"/>
              <a:buChar char="ü"/>
              <a:defRPr sz="1600" b="0">
                <a:solidFill>
                  <a:srgbClr val="002060"/>
                </a:solidFill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42852"/>
            <a:ext cx="9144000" cy="785818"/>
          </a:xfrm>
        </p:spPr>
        <p:txBody>
          <a:bodyPr/>
          <a:lstStyle>
            <a:lvl1pPr algn="ctr">
              <a:defRPr sz="3200" b="0">
                <a:solidFill>
                  <a:schemeClr val="bg1"/>
                </a:solidFill>
                <a:latin typeface="+mn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8125" y="6429375"/>
            <a:ext cx="1071563" cy="357188"/>
          </a:xfrm>
        </p:spPr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03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66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sz="3200" b="0" i="0">
                <a:latin typeface="+mn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 b="0">
                <a:latin typeface="+mn-lt"/>
              </a:defRPr>
            </a:lvl1pPr>
            <a:lvl2pPr>
              <a:defRPr sz="2000" b="0">
                <a:latin typeface="+mn-lt"/>
                <a:ea typeface="黑体" pitchFamily="49" charset="-122"/>
              </a:defRPr>
            </a:lvl2pPr>
            <a:lvl3pPr>
              <a:defRPr sz="1800" b="0">
                <a:latin typeface="+mn-lt"/>
                <a:ea typeface="黑体" pitchFamily="49" charset="-122"/>
              </a:defRPr>
            </a:lvl3pPr>
            <a:lvl4pPr>
              <a:defRPr sz="1600" b="0">
                <a:latin typeface="+mn-lt"/>
                <a:ea typeface="黑体" pitchFamily="49" charset="-122"/>
              </a:defRPr>
            </a:lvl4pPr>
            <a:lvl5pPr>
              <a:defRPr sz="1600" b="0">
                <a:latin typeface="+mn-lt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 b="0">
                <a:latin typeface="+mn-lt"/>
              </a:defRPr>
            </a:lvl1pPr>
            <a:lvl2pPr>
              <a:defRPr sz="2000" b="0">
                <a:latin typeface="+mn-lt"/>
                <a:ea typeface="黑体" pitchFamily="49" charset="-122"/>
              </a:defRPr>
            </a:lvl2pPr>
            <a:lvl3pPr>
              <a:defRPr sz="1800" b="0">
                <a:latin typeface="+mn-lt"/>
                <a:ea typeface="黑体" pitchFamily="49" charset="-122"/>
              </a:defRPr>
            </a:lvl3pPr>
            <a:lvl4pPr>
              <a:defRPr sz="1600" b="0">
                <a:latin typeface="+mn-lt"/>
                <a:ea typeface="黑体" pitchFamily="49" charset="-122"/>
              </a:defRPr>
            </a:lvl4pPr>
            <a:lvl5pPr>
              <a:defRPr sz="1600" b="0">
                <a:latin typeface="+mn-lt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11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-18256"/>
            <a:ext cx="8229600" cy="11430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19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54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 sz="1600">
                <a:latin typeface="黑体" pitchFamily="49" charset="-122"/>
                <a:ea typeface="黑体" pitchFamily="49" charset="-122"/>
              </a:defRPr>
            </a:lvl4pPr>
            <a:lvl5pPr>
              <a:defRPr sz="16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86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65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chemeClr val="bg1"/>
                </a:solidFill>
                <a:latin typeface="+mn-lt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91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0"/>
            <a:ext cx="11731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标志组合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40475"/>
            <a:ext cx="1643062" cy="4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970955" y="620688"/>
            <a:ext cx="1162472" cy="5851525"/>
          </a:xfrm>
        </p:spPr>
        <p:txBody>
          <a:bodyPr vert="eaVer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chemeClr val="bg1"/>
                </a:solidFill>
                <a:latin typeface="+mn-lt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7067128" cy="5851525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1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0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6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23F0-947C-4C63-AAB3-B419C968E8C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B601-150B-4D73-87F6-776B6A91A8B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0175"/>
            <a:ext cx="8229600" cy="922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lvl="0"/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58F5C61-E5CD-4DEF-864A-C27D02A91F1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35BEC36-C591-4806-80A7-29C0FE61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1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1" dirty="0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altLang="en-US" sz="3200" b="0" dirty="0">
          <a:solidFill>
            <a:srgbClr val="002060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altLang="en-US" sz="2800" b="0" dirty="0">
          <a:solidFill>
            <a:srgbClr val="002060"/>
          </a:solidFill>
          <a:latin typeface="+mn-lt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altLang="en-US" sz="2400" b="0" dirty="0">
          <a:solidFill>
            <a:srgbClr val="002060"/>
          </a:solidFill>
          <a:latin typeface="+mn-lt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 altLang="en-US" sz="2000" b="0" dirty="0">
          <a:solidFill>
            <a:srgbClr val="002060"/>
          </a:solidFill>
          <a:latin typeface="+mn-lt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altLang="en-US" sz="2000" b="0" dirty="0">
          <a:solidFill>
            <a:srgbClr val="002060"/>
          </a:solidFill>
          <a:latin typeface="+mn-lt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n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4" Type="http://schemas.openxmlformats.org/officeDocument/2006/relationships/image" Target="../media/image130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堆直写技术初探</a:t>
            </a:r>
            <a:r>
              <a:rPr lang="en-US" altLang="zh-CN" sz="4000" dirty="0"/>
              <a:t>--</a:t>
            </a:r>
            <a:r>
              <a:rPr lang="zh-CN" altLang="en-US" sz="4000" dirty="0"/>
              <a:t>降低序列化开销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9819" y="5390607"/>
            <a:ext cx="6400800" cy="1752600"/>
          </a:xfrm>
        </p:spPr>
        <p:txBody>
          <a:bodyPr/>
          <a:lstStyle/>
          <a:p>
            <a:pPr algn="l"/>
            <a:r>
              <a:rPr lang="zh-CN" altLang="en-US">
                <a:hlinkClick r:id="rId3"/>
              </a:rPr>
              <a:t>朱凌宇</a:t>
            </a:r>
            <a:endParaRPr lang="en-US" altLang="zh-CN" dirty="0">
              <a:hlinkClick r:id="rId3"/>
            </a:endParaRPr>
          </a:p>
          <a:p>
            <a:pPr algn="l"/>
            <a:r>
              <a:rPr lang="en-US" altLang="zh-CN" dirty="0">
                <a:hlinkClick r:id="rId3"/>
              </a:rPr>
              <a:t>https://github.com/lynus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965191" cy="28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"/>
    </mc:Choice>
    <mc:Fallback xmlns="">
      <p:transition spd="slow" advTm="14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331640" y="493418"/>
            <a:ext cx="2117261" cy="2553367"/>
            <a:chOff x="294566" y="473258"/>
            <a:chExt cx="1725175" cy="1935257"/>
          </a:xfrm>
        </p:grpSpPr>
        <p:sp>
          <p:nvSpPr>
            <p:cNvPr id="4" name="椭圆 3"/>
            <p:cNvSpPr/>
            <p:nvPr/>
          </p:nvSpPr>
          <p:spPr>
            <a:xfrm>
              <a:off x="1130063" y="47325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A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75676" y="122920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B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87693" y="12015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C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25467" y="19397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4566" y="197646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D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4" idx="4"/>
              <a:endCxn id="5" idx="0"/>
            </p:cNvCxnSpPr>
            <p:nvPr/>
          </p:nvCxnSpPr>
          <p:spPr>
            <a:xfrm flipH="1">
              <a:off x="891700" y="905306"/>
              <a:ext cx="454387" cy="3238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4"/>
              <a:endCxn id="6" idx="1"/>
            </p:cNvCxnSpPr>
            <p:nvPr/>
          </p:nvCxnSpPr>
          <p:spPr>
            <a:xfrm>
              <a:off x="1346087" y="905306"/>
              <a:ext cx="304878" cy="35952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8" idx="0"/>
            </p:cNvCxnSpPr>
            <p:nvPr/>
          </p:nvCxnSpPr>
          <p:spPr>
            <a:xfrm flipH="1">
              <a:off x="510590" y="1661250"/>
              <a:ext cx="381110" cy="31521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4"/>
              <a:endCxn id="7" idx="1"/>
            </p:cNvCxnSpPr>
            <p:nvPr/>
          </p:nvCxnSpPr>
          <p:spPr>
            <a:xfrm>
              <a:off x="891700" y="1661250"/>
              <a:ext cx="297038" cy="3418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148064" y="794914"/>
          <a:ext cx="3024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&lt;A, 0&gt;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283968" y="764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Queue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148064" y="1803026"/>
          <a:ext cx="3024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83968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9049" y="4281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root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07406" y="2473759"/>
            <a:ext cx="18613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Step1.</a:t>
            </a:r>
            <a:endParaRPr lang="zh-CN" altLang="en-US" sz="2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508104" y="3429000"/>
            <a:ext cx="1944216" cy="2448272"/>
            <a:chOff x="6876256" y="188640"/>
            <a:chExt cx="1944216" cy="2448272"/>
          </a:xfrm>
        </p:grpSpPr>
        <p:sp>
          <p:nvSpPr>
            <p:cNvPr id="30" name="矩形 29"/>
            <p:cNvSpPr/>
            <p:nvPr/>
          </p:nvSpPr>
          <p:spPr>
            <a:xfrm>
              <a:off x="6876256" y="279812"/>
              <a:ext cx="1944216" cy="2357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876256" y="620688"/>
              <a:ext cx="194421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627061" y="188640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876256" y="1351226"/>
              <a:ext cx="1944216" cy="3772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76256" y="2060848"/>
              <a:ext cx="1944216" cy="3772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79232" y="1349864"/>
                  <a:ext cx="688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𝑃𝑡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32" y="1349864"/>
                  <a:ext cx="6887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452320" y="2051556"/>
                  <a:ext cx="680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𝑃𝑡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2051556"/>
                  <a:ext cx="68037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矩形 79"/>
          <p:cNvSpPr/>
          <p:nvPr/>
        </p:nvSpPr>
        <p:spPr>
          <a:xfrm>
            <a:off x="3677860" y="6021287"/>
            <a:ext cx="20593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Step2.</a:t>
            </a:r>
            <a:endParaRPr lang="zh-CN" altLang="en-US" sz="2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20" name="表格 119"/>
          <p:cNvGraphicFramePr>
            <a:graphicFrameLocks noGrp="1"/>
          </p:cNvGraphicFramePr>
          <p:nvPr/>
        </p:nvGraphicFramePr>
        <p:xfrm>
          <a:off x="2960335" y="3464729"/>
          <a:ext cx="97713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&lt;A, 0&gt;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1" name="直接箭头连接符 120"/>
          <p:cNvCxnSpPr/>
          <p:nvPr/>
        </p:nvCxnSpPr>
        <p:spPr>
          <a:xfrm flipV="1">
            <a:off x="5210869" y="4591586"/>
            <a:ext cx="297235" cy="6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4522155" y="4417455"/>
                <a:ext cx="77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𝑆𝑙𝑜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55" y="4417455"/>
                <a:ext cx="77585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544263" y="5147900"/>
                <a:ext cx="76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𝑆𝑙𝑜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63" y="5147900"/>
                <a:ext cx="7675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/>
          <p:cNvCxnSpPr/>
          <p:nvPr/>
        </p:nvCxnSpPr>
        <p:spPr>
          <a:xfrm flipV="1">
            <a:off x="5183132" y="5295002"/>
            <a:ext cx="297235" cy="6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右箭头 126"/>
          <p:cNvSpPr/>
          <p:nvPr/>
        </p:nvSpPr>
        <p:spPr>
          <a:xfrm>
            <a:off x="1369626" y="3520172"/>
            <a:ext cx="1389721" cy="432048"/>
          </a:xfrm>
          <a:prstGeom prst="bent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28" name="表格 127"/>
          <p:cNvGraphicFramePr>
            <a:graphicFrameLocks noGrp="1"/>
          </p:cNvGraphicFramePr>
          <p:nvPr/>
        </p:nvGraphicFramePr>
        <p:xfrm>
          <a:off x="899592" y="4066272"/>
          <a:ext cx="3528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&lt;B,          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&lt;C,          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35496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Queue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899592" y="5043386"/>
          <a:ext cx="3024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35496" y="50131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01720" y="3212976"/>
            <a:ext cx="112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</a:rPr>
              <a:t>dequeue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3995936" y="3690610"/>
            <a:ext cx="1440160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36121" y="3321278"/>
            <a:ext cx="112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inspect</a:t>
            </a:r>
            <a:endParaRPr lang="zh-CN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259632" y="4067780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67780"/>
                <a:ext cx="594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21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430472" y="4058488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72" y="4058488"/>
                <a:ext cx="594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9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903288" y="4067780"/>
          <a:ext cx="3528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表格 143"/>
          <p:cNvGraphicFramePr>
            <a:graphicFrameLocks noGrp="1"/>
          </p:cNvGraphicFramePr>
          <p:nvPr/>
        </p:nvGraphicFramePr>
        <p:xfrm>
          <a:off x="899592" y="5013176"/>
          <a:ext cx="3024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3968" y="918012"/>
          <a:ext cx="3096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&lt;B,          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&lt;C,          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90780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Queue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3969" y="1668302"/>
          <a:ext cx="30963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4547" y="1691516"/>
            <a:ext cx="10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25296" y="918012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96" y="918012"/>
                <a:ext cx="59477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1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6136" y="908720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908720"/>
                <a:ext cx="59477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9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804248" y="3429000"/>
            <a:ext cx="1944216" cy="2448272"/>
            <a:chOff x="6876256" y="188640"/>
            <a:chExt cx="1944216" cy="2448272"/>
          </a:xfrm>
        </p:grpSpPr>
        <p:sp>
          <p:nvSpPr>
            <p:cNvPr id="11" name="矩形 10"/>
            <p:cNvSpPr/>
            <p:nvPr/>
          </p:nvSpPr>
          <p:spPr>
            <a:xfrm>
              <a:off x="6876256" y="279812"/>
              <a:ext cx="1944216" cy="2357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876256" y="620688"/>
              <a:ext cx="194421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633473" y="188640"/>
              <a:ext cx="3802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endPara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76256" y="1351226"/>
              <a:ext cx="1944216" cy="3772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76256" y="2060848"/>
              <a:ext cx="1944216" cy="3772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79232" y="1349864"/>
                  <a:ext cx="694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𝑃𝑡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32" y="1349864"/>
                  <a:ext cx="6947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452320" y="2051556"/>
                  <a:ext cx="684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𝑃𝑡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2051556"/>
                  <a:ext cx="684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1811" y="6047751"/>
                <a:ext cx="2283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𝑃𝑡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altLang="zh-CN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Offset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811" y="6047751"/>
                <a:ext cx="228370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251520" y="493418"/>
            <a:ext cx="2117261" cy="2553367"/>
            <a:chOff x="294566" y="473258"/>
            <a:chExt cx="1725175" cy="1935257"/>
          </a:xfrm>
        </p:grpSpPr>
        <p:sp>
          <p:nvSpPr>
            <p:cNvPr id="23" name="椭圆 22"/>
            <p:cNvSpPr/>
            <p:nvPr/>
          </p:nvSpPr>
          <p:spPr>
            <a:xfrm>
              <a:off x="1130063" y="47325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A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75676" y="122920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B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587693" y="12015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C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125467" y="19397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94566" y="197646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D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3" idx="4"/>
              <a:endCxn id="24" idx="0"/>
            </p:cNvCxnSpPr>
            <p:nvPr/>
          </p:nvCxnSpPr>
          <p:spPr>
            <a:xfrm flipH="1">
              <a:off x="891700" y="905306"/>
              <a:ext cx="454387" cy="3238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3" idx="4"/>
              <a:endCxn id="25" idx="1"/>
            </p:cNvCxnSpPr>
            <p:nvPr/>
          </p:nvCxnSpPr>
          <p:spPr>
            <a:xfrm>
              <a:off x="1346087" y="905306"/>
              <a:ext cx="304878" cy="35952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4" idx="4"/>
              <a:endCxn id="27" idx="0"/>
            </p:cNvCxnSpPr>
            <p:nvPr/>
          </p:nvCxnSpPr>
          <p:spPr>
            <a:xfrm flipH="1">
              <a:off x="510590" y="1661250"/>
              <a:ext cx="381110" cy="31521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4"/>
              <a:endCxn id="26" idx="1"/>
            </p:cNvCxnSpPr>
            <p:nvPr/>
          </p:nvCxnSpPr>
          <p:spPr>
            <a:xfrm>
              <a:off x="891700" y="1661250"/>
              <a:ext cx="297038" cy="3418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48929" y="4281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root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1297001" y="4506266"/>
          <a:ext cx="3096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&lt;C,          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76824" y="4507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Queue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297001" y="5289981"/>
          <a:ext cx="30963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89531" y="5291489"/>
            <a:ext cx="10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47159" y="4507774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59" y="4507774"/>
                <a:ext cx="594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618206" y="3830497"/>
          <a:ext cx="1233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&lt;B,           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69112" y="3837505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112" y="3837505"/>
                <a:ext cx="594776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圆角右箭头 52"/>
          <p:cNvSpPr/>
          <p:nvPr/>
        </p:nvSpPr>
        <p:spPr>
          <a:xfrm>
            <a:off x="1927554" y="3990813"/>
            <a:ext cx="530777" cy="432048"/>
          </a:xfrm>
          <a:prstGeom prst="bent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5656" y="37170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</a:rPr>
              <a:t>dequeue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55" name="直接箭头连接符 54"/>
          <p:cNvCxnSpPr>
            <a:stCxn id="52" idx="3"/>
          </p:cNvCxnSpPr>
          <p:nvPr/>
        </p:nvCxnSpPr>
        <p:spPr>
          <a:xfrm>
            <a:off x="3851920" y="4015917"/>
            <a:ext cx="2772743" cy="6254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71811" y="3621481"/>
            <a:ext cx="112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inspect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300135" y="5678454"/>
            <a:ext cx="1085759" cy="285021"/>
            <a:chOff x="2458331" y="2761764"/>
            <a:chExt cx="582789" cy="285021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458331" y="2761764"/>
              <a:ext cx="0" cy="285021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H="1">
              <a:off x="2458331" y="2901543"/>
              <a:ext cx="582789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连接符 68"/>
          <p:cNvCxnSpPr/>
          <p:nvPr/>
        </p:nvCxnSpPr>
        <p:spPr>
          <a:xfrm>
            <a:off x="2368781" y="5661248"/>
            <a:ext cx="0" cy="285021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011317" y="5877272"/>
                <a:ext cx="956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Offset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17" y="5877272"/>
                <a:ext cx="956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/>
          <p:cNvCxnSpPr/>
          <p:nvPr/>
        </p:nvCxnSpPr>
        <p:spPr>
          <a:xfrm>
            <a:off x="3779912" y="4086364"/>
            <a:ext cx="2019212" cy="1961387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6507013" y="4611243"/>
            <a:ext cx="297235" cy="6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818299" y="4437112"/>
                <a:ext cx="781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𝑆𝑙𝑜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99" y="4437112"/>
                <a:ext cx="78188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840407" y="5167557"/>
                <a:ext cx="771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𝑆𝑙𝑜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407" y="5167557"/>
                <a:ext cx="77149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/>
          <p:cNvCxnSpPr/>
          <p:nvPr/>
        </p:nvCxnSpPr>
        <p:spPr>
          <a:xfrm flipV="1">
            <a:off x="6479276" y="5314659"/>
            <a:ext cx="297235" cy="6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843808" y="4797152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797152"/>
                <a:ext cx="594776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19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3716288" y="4507774"/>
          <a:ext cx="1233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&lt;D,           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067194" y="4514782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94" y="4514782"/>
                <a:ext cx="594776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4922684" y="4507774"/>
          <a:ext cx="1233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&lt;E,           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273590" y="4514782"/>
                <a:ext cx="59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𝑺𝒍𝒐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90" y="4514782"/>
                <a:ext cx="594776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2368781" y="5289981"/>
          <a:ext cx="10911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弧形 82"/>
          <p:cNvSpPr/>
          <p:nvPr/>
        </p:nvSpPr>
        <p:spPr>
          <a:xfrm rot="18794894">
            <a:off x="1416426" y="5156504"/>
            <a:ext cx="1247659" cy="1225144"/>
          </a:xfrm>
          <a:prstGeom prst="arc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6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7428E-6 L -0.4743 -0.1043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5" y="-522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85" grpId="0"/>
      <p:bldP spid="87" grpId="0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81" y="4437112"/>
            <a:ext cx="3324225" cy="216217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" y="1403648"/>
            <a:ext cx="3305636" cy="173379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81" y="-7828"/>
            <a:ext cx="8229600" cy="1143000"/>
          </a:xfrm>
        </p:spPr>
        <p:txBody>
          <a:bodyPr/>
          <a:lstStyle/>
          <a:p>
            <a:r>
              <a:rPr lang="zh-CN" altLang="en-US" dirty="0"/>
              <a:t>缓冲区管理</a:t>
            </a:r>
          </a:p>
        </p:txBody>
      </p:sp>
      <p:sp>
        <p:nvSpPr>
          <p:cNvPr id="6" name="下箭头 5"/>
          <p:cNvSpPr/>
          <p:nvPr/>
        </p:nvSpPr>
        <p:spPr>
          <a:xfrm>
            <a:off x="2146478" y="3355230"/>
            <a:ext cx="341890" cy="653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5618" y="33552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Flush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61" y="4286128"/>
            <a:ext cx="3543300" cy="2305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" y="4475475"/>
            <a:ext cx="3343742" cy="17623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1" y="1268760"/>
            <a:ext cx="3781425" cy="2705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44" y="1352962"/>
            <a:ext cx="3187259" cy="21812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156176" y="4071304"/>
            <a:ext cx="1676324" cy="653840"/>
            <a:chOff x="5945980" y="4055206"/>
            <a:chExt cx="1676324" cy="653840"/>
          </a:xfrm>
        </p:grpSpPr>
        <p:sp>
          <p:nvSpPr>
            <p:cNvPr id="11" name="TextBox 10"/>
            <p:cNvSpPr txBox="1"/>
            <p:nvPr/>
          </p:nvSpPr>
          <p:spPr>
            <a:xfrm>
              <a:off x="6259716" y="4100387"/>
              <a:ext cx="1362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申请新缓冲区，标记旧缓冲区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5945980" y="4055206"/>
              <a:ext cx="341890" cy="653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81836" y="3973860"/>
            <a:ext cx="1069370" cy="653840"/>
            <a:chOff x="8542211" y="3355230"/>
            <a:chExt cx="1069370" cy="653840"/>
          </a:xfrm>
        </p:grpSpPr>
        <p:sp>
          <p:nvSpPr>
            <p:cNvPr id="20" name="下箭头 19"/>
            <p:cNvSpPr/>
            <p:nvPr/>
          </p:nvSpPr>
          <p:spPr>
            <a:xfrm>
              <a:off x="8542211" y="3355230"/>
              <a:ext cx="341890" cy="653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34793" y="335523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Flush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80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30" y="1814572"/>
            <a:ext cx="2917562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接收端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50091" y="1814572"/>
            <a:ext cx="5709815" cy="4816907"/>
            <a:chOff x="6788395" y="1587041"/>
            <a:chExt cx="5709815" cy="481690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224" y="1587041"/>
              <a:ext cx="4136986" cy="481690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788395" y="16343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实际情形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99967" y="18145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想当然的情形</a:t>
            </a:r>
          </a:p>
        </p:txBody>
      </p:sp>
      <p:sp>
        <p:nvSpPr>
          <p:cNvPr id="10" name="矩形 9"/>
          <p:cNvSpPr/>
          <p:nvPr/>
        </p:nvSpPr>
        <p:spPr>
          <a:xfrm>
            <a:off x="5279989" y="4869160"/>
            <a:ext cx="5040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94521" y="37302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软件读取速度追赶上硬件传输速度</a:t>
            </a:r>
          </a:p>
        </p:txBody>
      </p:sp>
    </p:spTree>
    <p:extLst>
      <p:ext uri="{BB962C8B-B14F-4D97-AF65-F5344CB8AC3E}">
        <p14:creationId xmlns:p14="http://schemas.microsoft.com/office/powerpoint/2010/main" val="28180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0" grpId="1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514975" cy="26479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7360" y="39039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150ns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3344" y="28786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2208ns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224" y="269395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2550ns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运行时对每个对象的处理：</a:t>
            </a:r>
            <a:endParaRPr lang="en-US" altLang="zh-CN" dirty="0"/>
          </a:p>
          <a:p>
            <a:pPr lvl="1"/>
            <a:r>
              <a:rPr lang="zh-CN" altLang="en-US" dirty="0"/>
              <a:t>识别类型</a:t>
            </a:r>
            <a:endParaRPr lang="en-US" altLang="zh-CN" dirty="0"/>
          </a:p>
          <a:p>
            <a:pPr lvl="1"/>
            <a:r>
              <a:rPr lang="zh-CN" altLang="en-US" dirty="0"/>
              <a:t>扫描指针域、枚举类型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  <a:p>
            <a:r>
              <a:rPr lang="en-US" altLang="zh-CN" dirty="0"/>
              <a:t>Intruder-I 、Intruder-II “</a:t>
            </a:r>
            <a:r>
              <a:rPr lang="zh-CN" altLang="en-US" dirty="0"/>
              <a:t>解释型</a:t>
            </a:r>
            <a:r>
              <a:rPr lang="en-US" altLang="zh-CN" dirty="0"/>
              <a:t>”</a:t>
            </a:r>
            <a:r>
              <a:rPr lang="zh-CN" altLang="en-US" dirty="0"/>
              <a:t>序列化工具</a:t>
            </a:r>
            <a:endParaRPr lang="en-US" altLang="zh-CN" dirty="0"/>
          </a:p>
          <a:p>
            <a:r>
              <a:rPr lang="en-US" altLang="zh-CN" dirty="0"/>
              <a:t>Intruder-III “</a:t>
            </a:r>
            <a:r>
              <a:rPr lang="zh-CN" altLang="en-US" dirty="0"/>
              <a:t>编译型</a:t>
            </a:r>
            <a:r>
              <a:rPr lang="en-US" altLang="zh-CN" dirty="0"/>
              <a:t>”</a:t>
            </a:r>
            <a:r>
              <a:rPr lang="zh-CN" altLang="en-US" dirty="0"/>
              <a:t>序列化工具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类型未知的开销</a:t>
            </a:r>
          </a:p>
        </p:txBody>
      </p:sp>
    </p:spTree>
    <p:extLst>
      <p:ext uri="{BB962C8B-B14F-4D97-AF65-F5344CB8AC3E}">
        <p14:creationId xmlns:p14="http://schemas.microsoft.com/office/powerpoint/2010/main" val="348868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81" y="2378075"/>
            <a:ext cx="5514975" cy="26479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6994" y="3923780"/>
            <a:ext cx="360040" cy="720080"/>
          </a:xfrm>
          <a:prstGeom prst="rect">
            <a:avLst/>
          </a:prstGeom>
          <a:solidFill>
            <a:srgbClr val="00008E"/>
          </a:solidFill>
          <a:ln>
            <a:solidFill>
              <a:srgbClr val="00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1050" y="4571852"/>
            <a:ext cx="288032" cy="72008"/>
          </a:xfrm>
          <a:prstGeom prst="rect">
            <a:avLst/>
          </a:prstGeom>
          <a:solidFill>
            <a:srgbClr val="7D0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11423" y="4713859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Intruder-III*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6786241" y="3586185"/>
            <a:ext cx="1567842" cy="15670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1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接收端</a:t>
            </a:r>
            <a:endParaRPr lang="en-US" altLang="zh-CN" dirty="0"/>
          </a:p>
          <a:p>
            <a:pPr lvl="1"/>
            <a:r>
              <a:rPr lang="zh-CN" altLang="en-US" dirty="0"/>
              <a:t>大块内存作为</a:t>
            </a:r>
            <a:r>
              <a:rPr lang="en-US" altLang="zh-CN" dirty="0"/>
              <a:t>RDMA</a:t>
            </a:r>
            <a:r>
              <a:rPr lang="zh-CN" altLang="en-US" dirty="0"/>
              <a:t>目标区域（</a:t>
            </a:r>
            <a:r>
              <a:rPr lang="en-US" altLang="zh-CN" dirty="0"/>
              <a:t>2MB </a:t>
            </a:r>
            <a:r>
              <a:rPr lang="en-US" altLang="zh-CN" dirty="0" err="1"/>
              <a:t>vs</a:t>
            </a:r>
            <a:r>
              <a:rPr lang="en-US" altLang="zh-CN" dirty="0"/>
              <a:t> 32kB）</a:t>
            </a:r>
          </a:p>
          <a:p>
            <a:pPr lvl="1"/>
            <a:r>
              <a:rPr lang="zh-CN" altLang="en-US" dirty="0"/>
              <a:t>使用简单的</a:t>
            </a:r>
            <a:r>
              <a:rPr lang="en-US" altLang="zh-CN" dirty="0"/>
              <a:t>mark-sweep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zh-CN" altLang="en-US" dirty="0"/>
              <a:t>访问模式与碎片分布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内存管理</a:t>
            </a:r>
          </a:p>
        </p:txBody>
      </p:sp>
    </p:spTree>
    <p:extLst>
      <p:ext uri="{BB962C8B-B14F-4D97-AF65-F5344CB8AC3E}">
        <p14:creationId xmlns:p14="http://schemas.microsoft.com/office/powerpoint/2010/main" val="18010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非通用序列化解决方案</a:t>
            </a:r>
          </a:p>
          <a:p>
            <a:r>
              <a:rPr lang="zh-CN" altLang="en-US" dirty="0"/>
              <a:t>要求双方虚拟机的版本、配置相同</a:t>
            </a:r>
          </a:p>
          <a:p>
            <a:r>
              <a:rPr lang="en-US" altLang="zh-CN" dirty="0"/>
              <a:t>TIB</a:t>
            </a:r>
            <a:r>
              <a:rPr lang="zh-CN" altLang="en-US" dirty="0"/>
              <a:t>数据结构必须固定</a:t>
            </a:r>
          </a:p>
          <a:p>
            <a:r>
              <a:rPr lang="zh-CN" altLang="en-US" dirty="0"/>
              <a:t>发送方是否可以进一步提高性能？（发送方能否实现零拷贝？）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2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" y="1628800"/>
            <a:ext cx="9081264" cy="432048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shuffle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3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5" y="1844824"/>
            <a:ext cx="8229600" cy="40166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2920903" cy="1738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84168" y="4149080"/>
            <a:ext cx="2448272" cy="188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9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面临的场景：计算压力大于</a:t>
            </a:r>
            <a:r>
              <a:rPr lang="en-US" altLang="zh-CN" dirty="0"/>
              <a:t>IO</a:t>
            </a:r>
            <a:r>
              <a:rPr lang="zh-CN" altLang="en-US" dirty="0"/>
              <a:t>压力</a:t>
            </a:r>
            <a:endParaRPr lang="en-US" altLang="zh-CN" dirty="0"/>
          </a:p>
          <a:p>
            <a:r>
              <a:rPr lang="zh-CN" altLang="en-US" dirty="0"/>
              <a:t>方案：放弃通用性，面向数据传输的非典型序列化</a:t>
            </a:r>
            <a:endParaRPr lang="en-US" altLang="zh-CN" dirty="0"/>
          </a:p>
          <a:p>
            <a:r>
              <a:rPr lang="zh-CN" altLang="en-US" dirty="0"/>
              <a:t>主要特点：</a:t>
            </a:r>
            <a:endParaRPr lang="en-US" altLang="zh-CN" dirty="0"/>
          </a:p>
          <a:p>
            <a:pPr lvl="1"/>
            <a:r>
              <a:rPr lang="zh-CN" altLang="en-US" dirty="0"/>
              <a:t>不做数据转换，内存映象直接拷贝</a:t>
            </a:r>
            <a:endParaRPr lang="en-US" altLang="zh-CN" dirty="0"/>
          </a:p>
          <a:p>
            <a:pPr lvl="1"/>
            <a:r>
              <a:rPr lang="zh-CN" altLang="en-US" dirty="0"/>
              <a:t>直写入远程堆，接受方极低开销</a:t>
            </a:r>
            <a:endParaRPr lang="en-US" altLang="zh-CN" dirty="0"/>
          </a:p>
          <a:p>
            <a:pPr lvl="1"/>
            <a:r>
              <a:rPr lang="zh-CN" altLang="en-US" dirty="0"/>
              <a:t>发送方直接做指针转换</a:t>
            </a:r>
            <a:endParaRPr lang="en-US" altLang="zh-CN" dirty="0"/>
          </a:p>
          <a:p>
            <a:pPr lvl="1"/>
            <a:r>
              <a:rPr lang="zh-CN" altLang="en-US" dirty="0"/>
              <a:t>与应用层配合降低发送端开销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20534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48562" y="2917237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谢谢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129542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6727430" cy="194421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发送端填充缓冲区的同时重新建立图关系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Intruder-II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83" y="2348880"/>
            <a:ext cx="5184576" cy="21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8</a:t>
            </a:r>
            <a:r>
              <a:rPr lang="zh-CN" altLang="en-US" dirty="0"/>
              <a:t>字节占位符存储第一次出现的编号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重复引用对象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42" y="2276872"/>
            <a:ext cx="4003351" cy="367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2564904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HandleMap</a:t>
            </a:r>
            <a:r>
              <a:rPr lang="zh-CN" altLang="en-US" dirty="0"/>
              <a:t>记录每个全新对象第一次出现在流中的编号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发送方每次遇到重复对象，在缓冲区填入</a:t>
            </a:r>
            <a:r>
              <a:rPr lang="en-US" altLang="zh-CN" dirty="0"/>
              <a:t>handle</a:t>
            </a:r>
            <a:r>
              <a:rPr lang="zh-CN" altLang="en-US" dirty="0"/>
              <a:t>占位符，即第一次出现的编号，并且不再扫描该对象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接收方遇到</a:t>
            </a:r>
            <a:r>
              <a:rPr lang="en-US" altLang="zh-CN" dirty="0"/>
              <a:t>handle</a:t>
            </a:r>
            <a:r>
              <a:rPr lang="zh-CN" altLang="en-US" dirty="0"/>
              <a:t>占位符，查找</a:t>
            </a:r>
            <a:r>
              <a:rPr lang="en-US" altLang="zh-CN" dirty="0" err="1"/>
              <a:t>handleMap</a:t>
            </a:r>
            <a:r>
              <a:rPr lang="en-US" altLang="zh-CN" dirty="0"/>
              <a:t>，</a:t>
            </a:r>
            <a:r>
              <a:rPr lang="zh-CN" altLang="en-US" dirty="0"/>
              <a:t>将对应</a:t>
            </a:r>
            <a:r>
              <a:rPr lang="en-US" altLang="zh-CN" dirty="0"/>
              <a:t>slot</a:t>
            </a:r>
            <a:r>
              <a:rPr lang="zh-CN" altLang="en-US" dirty="0"/>
              <a:t>填入</a:t>
            </a:r>
            <a:r>
              <a:rPr lang="en-US" altLang="zh-CN" dirty="0"/>
              <a:t>handle</a:t>
            </a:r>
            <a:r>
              <a:rPr lang="zh-CN" altLang="en-US" dirty="0"/>
              <a:t>指向的对象的指针</a:t>
            </a:r>
          </a:p>
        </p:txBody>
      </p:sp>
    </p:spTree>
    <p:extLst>
      <p:ext uri="{BB962C8B-B14F-4D97-AF65-F5344CB8AC3E}">
        <p14:creationId xmlns:p14="http://schemas.microsoft.com/office/powerpoint/2010/main" val="296093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76872"/>
            <a:ext cx="4248472" cy="368513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0"/>
            <a:ext cx="8229600" cy="1143000"/>
          </a:xfrm>
        </p:spPr>
        <p:txBody>
          <a:bodyPr/>
          <a:lstStyle/>
          <a:p>
            <a:r>
              <a:rPr lang="zh-CN" altLang="en-US" dirty="0"/>
              <a:t>性能消耗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节点</a:t>
            </a:r>
            <a:r>
              <a:rPr lang="en-US" altLang="zh-CN" dirty="0"/>
              <a:t>spark</a:t>
            </a:r>
            <a:r>
              <a:rPr lang="zh-CN" altLang="en-US" dirty="0"/>
              <a:t>集群运行</a:t>
            </a:r>
            <a:r>
              <a:rPr lang="en-US" altLang="zh-CN" dirty="0" err="1"/>
              <a:t>graphX</a:t>
            </a:r>
            <a:r>
              <a:rPr lang="zh-CN" altLang="en-US" dirty="0"/>
              <a:t>某算法，</a:t>
            </a:r>
            <a:r>
              <a:rPr lang="en-US" altLang="zh-CN" dirty="0" err="1"/>
              <a:t>Ser</a:t>
            </a:r>
            <a:r>
              <a:rPr lang="en-US" altLang="zh-CN" dirty="0"/>
              <a:t>/</a:t>
            </a:r>
            <a:r>
              <a:rPr lang="en-US" altLang="zh-CN" dirty="0" err="1"/>
              <a:t>Deser</a:t>
            </a:r>
            <a:r>
              <a:rPr lang="zh-CN" altLang="en-US" dirty="0"/>
              <a:t>占整个的</a:t>
            </a:r>
            <a:r>
              <a:rPr lang="en-US" altLang="zh-CN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0153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</a:t>
            </a:r>
            <a:r>
              <a:rPr lang="en-US" altLang="zh-CN" dirty="0"/>
              <a:t>-wire-</a:t>
            </a:r>
            <a:r>
              <a:rPr lang="en-US" altLang="zh-CN" dirty="0" err="1"/>
              <a:t>Deser</a:t>
            </a:r>
            <a:r>
              <a:rPr lang="en-US" altLang="zh-CN" dirty="0"/>
              <a:t> </a:t>
            </a:r>
            <a:r>
              <a:rPr lang="zh-CN" altLang="en-US" dirty="0"/>
              <a:t>时间分布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5"/>
            <a:ext cx="4753423" cy="475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202" y="6211731"/>
            <a:ext cx="169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Java6-Jikes RVM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3196036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硬件越快，</a:t>
            </a:r>
            <a:r>
              <a:rPr lang="en-US" altLang="zh-CN" b="1" dirty="0" err="1">
                <a:solidFill>
                  <a:srgbClr val="FF0000"/>
                </a:solidFill>
              </a:rPr>
              <a:t>Ser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Deser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低效越突出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数据传输量不是主要优化目标</a:t>
            </a:r>
          </a:p>
        </p:txBody>
      </p:sp>
    </p:spTree>
    <p:extLst>
      <p:ext uri="{BB962C8B-B14F-4D97-AF65-F5344CB8AC3E}">
        <p14:creationId xmlns:p14="http://schemas.microsoft.com/office/powerpoint/2010/main" val="323023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- </a:t>
            </a:r>
            <a:r>
              <a:rPr lang="en-US" altLang="zh-CN" dirty="0" err="1"/>
              <a:t>RDMA（Remote</a:t>
            </a:r>
            <a:r>
              <a:rPr lang="en-US" altLang="zh-CN" dirty="0"/>
              <a:t> DMA）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796" y="1628800"/>
            <a:ext cx="51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零拷贝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单边操作 </a:t>
            </a:r>
            <a:r>
              <a:rPr lang="en-US" altLang="zh-CN" dirty="0"/>
              <a:t>–</a:t>
            </a:r>
            <a:r>
              <a:rPr lang="zh-CN" altLang="en-US" dirty="0"/>
              <a:t>读写远程内存时，远程</a:t>
            </a:r>
            <a:r>
              <a:rPr lang="en-US" altLang="zh-CN" dirty="0"/>
              <a:t>CPU</a:t>
            </a:r>
            <a:r>
              <a:rPr lang="zh-CN" altLang="en-US" dirty="0"/>
              <a:t>无需参与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高性能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234482"/>
            <a:ext cx="9611338" cy="322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3348" y="25989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发送端需获得数据到达的目标内存地址</a:t>
            </a:r>
          </a:p>
        </p:txBody>
      </p:sp>
    </p:spTree>
    <p:extLst>
      <p:ext uri="{BB962C8B-B14F-4D97-AF65-F5344CB8AC3E}">
        <p14:creationId xmlns:p14="http://schemas.microsoft.com/office/powerpoint/2010/main" val="40455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6" y="1628800"/>
            <a:ext cx="3729709" cy="184538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-</a:t>
            </a:r>
            <a:r>
              <a:rPr lang="zh-CN" altLang="en-US" dirty="0"/>
              <a:t>对象在堆中的存储形式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79" y="1367094"/>
            <a:ext cx="4716016" cy="2596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07" y="1270534"/>
            <a:ext cx="3528392" cy="2878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341" y="40153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对象在堆内的结构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673" y="4252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类型元数据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4688369" y="1700808"/>
            <a:ext cx="1835700" cy="731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00200" y="1700808"/>
            <a:ext cx="1728192" cy="106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3968" y="465313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基本思路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把对象在内存中的映像通过</a:t>
            </a:r>
            <a:r>
              <a:rPr lang="en-US" altLang="zh-CN" b="1" dirty="0">
                <a:solidFill>
                  <a:srgbClr val="FF0000"/>
                </a:solidFill>
              </a:rPr>
              <a:t>RDMA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直接写到远程进程的堆内</a:t>
            </a:r>
          </a:p>
        </p:txBody>
      </p:sp>
    </p:spTree>
    <p:extLst>
      <p:ext uri="{BB962C8B-B14F-4D97-AF65-F5344CB8AC3E}">
        <p14:creationId xmlns:p14="http://schemas.microsoft.com/office/powerpoint/2010/main" val="21802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Intruder-I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773801" cy="3989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1916" y="548696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5514975" cy="26479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16016" y="2204864"/>
            <a:ext cx="1008112" cy="2160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27784" y="1916832"/>
            <a:ext cx="936104" cy="24482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21176" y="19168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85272" y="18928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74%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4797152"/>
            <a:ext cx="739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序列化减少</a:t>
            </a:r>
            <a:r>
              <a:rPr lang="en-US" altLang="zh-CN" dirty="0"/>
              <a:t>15%，</a:t>
            </a:r>
            <a:r>
              <a:rPr lang="zh-CN" altLang="en-US" dirty="0"/>
              <a:t>减少的部分为反射操作、复制开销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反序列较少</a:t>
            </a:r>
            <a:r>
              <a:rPr lang="en-US" altLang="zh-CN" dirty="0"/>
              <a:t>26%</a:t>
            </a:r>
            <a:r>
              <a:rPr lang="zh-CN" altLang="en-US" dirty="0"/>
              <a:t>，减少部分为</a:t>
            </a:r>
            <a:r>
              <a:rPr lang="en-US" altLang="zh-CN" dirty="0"/>
              <a:t>new</a:t>
            </a:r>
            <a:r>
              <a:rPr lang="zh-CN" altLang="en-US" dirty="0"/>
              <a:t>操作（</a:t>
            </a:r>
            <a:r>
              <a:rPr lang="en-US" altLang="zh-CN" dirty="0" err="1"/>
              <a:t>GC，cache</a:t>
            </a:r>
            <a:r>
              <a:rPr lang="zh-CN" altLang="en-US" dirty="0"/>
              <a:t>污染），复制开销</a:t>
            </a:r>
          </a:p>
        </p:txBody>
      </p:sp>
    </p:spTree>
    <p:extLst>
      <p:ext uri="{BB962C8B-B14F-4D97-AF65-F5344CB8AC3E}">
        <p14:creationId xmlns:p14="http://schemas.microsoft.com/office/powerpoint/2010/main" val="184388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接收方识别对象的类别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图结构的恢复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重复节点（环形图）</a:t>
            </a:r>
            <a:endParaRPr lang="en-US" altLang="zh-CN" dirty="0"/>
          </a:p>
          <a:p>
            <a:r>
              <a:rPr lang="en-US" altLang="zh-CN" dirty="0"/>
              <a:t>RDMA</a:t>
            </a:r>
            <a:r>
              <a:rPr lang="zh-CN" altLang="en-US" dirty="0"/>
              <a:t>内存的管理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9643936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pc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pcl" id="{58080EFD-7327-440C-9CB1-F8A66941D104}" vid="{2284E25D-EF2B-47EC-9A51-DFE91DAF78E2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23717</TotalTime>
  <Words>944</Words>
  <Application>Microsoft Macintosh PowerPoint</Application>
  <PresentationFormat>On-screen Show (4:3)</PresentationFormat>
  <Paragraphs>167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隶书</vt:lpstr>
      <vt:lpstr>黑体</vt:lpstr>
      <vt:lpstr>Arial</vt:lpstr>
      <vt:lpstr>Calibri</vt:lpstr>
      <vt:lpstr>Cambria Math</vt:lpstr>
      <vt:lpstr>Wingdings</vt:lpstr>
      <vt:lpstr>1_Office 主题​​</vt:lpstr>
      <vt:lpstr>2_Office 主题​​</vt:lpstr>
      <vt:lpstr>hpcl</vt:lpstr>
      <vt:lpstr>堆直写技术初探--降低序列化开销</vt:lpstr>
      <vt:lpstr>序列化</vt:lpstr>
      <vt:lpstr>性能消耗</vt:lpstr>
      <vt:lpstr>Ser-wire-Deser 时间分布</vt:lpstr>
      <vt:lpstr>背景- RDMA（Remote DMA）</vt:lpstr>
      <vt:lpstr>背景-对象在堆中的存储形式</vt:lpstr>
      <vt:lpstr>Intruder-I</vt:lpstr>
      <vt:lpstr>结果</vt:lpstr>
      <vt:lpstr>需要解决的问题</vt:lpstr>
      <vt:lpstr>PowerPoint Presentation</vt:lpstr>
      <vt:lpstr>PowerPoint Presentation</vt:lpstr>
      <vt:lpstr>缓冲区管理</vt:lpstr>
      <vt:lpstr>接收端</vt:lpstr>
      <vt:lpstr>结果</vt:lpstr>
      <vt:lpstr>类型未知的开销</vt:lpstr>
      <vt:lpstr>PowerPoint Presentation</vt:lpstr>
      <vt:lpstr>内存管理</vt:lpstr>
      <vt:lpstr>讨论</vt:lpstr>
      <vt:lpstr>shuffle</vt:lpstr>
      <vt:lpstr>总结</vt:lpstr>
      <vt:lpstr>PowerPoint Presentation</vt:lpstr>
      <vt:lpstr>Intruder-II</vt:lpstr>
      <vt:lpstr>重复引用对象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objects网络传输加速</dc:title>
  <dc:creator>朱凌宇</dc:creator>
  <cp:lastModifiedBy>Wu Wei</cp:lastModifiedBy>
  <cp:revision>123</cp:revision>
  <dcterms:created xsi:type="dcterms:W3CDTF">2019-07-03T11:57:30Z</dcterms:created>
  <dcterms:modified xsi:type="dcterms:W3CDTF">2019-11-10T15:34:03Z</dcterms:modified>
</cp:coreProperties>
</file>