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77" r:id="rId3"/>
    <p:sldId id="283" r:id="rId4"/>
    <p:sldId id="278" r:id="rId5"/>
    <p:sldId id="281" r:id="rId6"/>
    <p:sldId id="296" r:id="rId7"/>
    <p:sldId id="295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297" r:id="rId16"/>
    <p:sldId id="299" r:id="rId17"/>
    <p:sldId id="300" r:id="rId18"/>
    <p:sldId id="303" r:id="rId19"/>
    <p:sldId id="304" r:id="rId20"/>
    <p:sldId id="305" r:id="rId21"/>
    <p:sldId id="306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ithub.com/pz9115/riscv-binutils-gdb/tree/riscv-binutils-2.35-zfinx" TargetMode="External"/><Relationship Id="rId2" Type="http://schemas.openxmlformats.org/officeDocument/2006/relationships/hyperlink" Target="github.com/riscv/riscv-binutils-gd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ourceware.org/binuti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7452-4134-4481-8638-2EDE056CE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03" y="2098227"/>
            <a:ext cx="9224793" cy="96437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RISCV-</a:t>
            </a:r>
            <a:r>
              <a:rPr lang="en-US" altLang="zh-CN" sz="4400" dirty="0" err="1">
                <a:solidFill>
                  <a:schemeClr val="bg1"/>
                </a:solidFill>
              </a:rPr>
              <a:t>B</a:t>
            </a:r>
            <a:r>
              <a:rPr lang="en-US" altLang="zh-CN" sz="4400" cap="none" dirty="0" err="1">
                <a:solidFill>
                  <a:schemeClr val="bg1"/>
                </a:solidFill>
              </a:rPr>
              <a:t>inutils</a:t>
            </a:r>
            <a:r>
              <a:rPr lang="zh-CN" altLang="en-US" sz="4400" dirty="0">
                <a:solidFill>
                  <a:schemeClr val="bg1"/>
                </a:solidFill>
              </a:rPr>
              <a:t>工具集简介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AE85-5A18-4F87-94EF-B56825E6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38" y="3603476"/>
            <a:ext cx="3943312" cy="14726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cap="none" dirty="0">
                <a:solidFill>
                  <a:schemeClr val="bg1"/>
                </a:solidFill>
              </a:rPr>
              <a:t>PLCT</a:t>
            </a:r>
            <a:r>
              <a:rPr lang="zh-CN" altLang="en-US" sz="3200" cap="none" dirty="0">
                <a:solidFill>
                  <a:schemeClr val="bg1"/>
                </a:solidFill>
              </a:rPr>
              <a:t>实验室</a:t>
            </a:r>
            <a:r>
              <a:rPr lang="en-US" altLang="zh-CN" sz="3200" cap="none" dirty="0">
                <a:solidFill>
                  <a:schemeClr val="bg1"/>
                </a:solidFill>
              </a:rPr>
              <a:t>	 </a:t>
            </a:r>
            <a:r>
              <a:rPr lang="zh-CN" altLang="en-US" sz="3200" cap="none" dirty="0">
                <a:solidFill>
                  <a:schemeClr val="bg1"/>
                </a:solidFill>
              </a:rPr>
              <a:t>陈嘉炜</a:t>
            </a:r>
            <a:r>
              <a:rPr lang="en-US" altLang="zh-CN" sz="2000" cap="none" dirty="0">
                <a:solidFill>
                  <a:schemeClr val="bg1"/>
                </a:solidFill>
              </a:rPr>
              <a:t>     </a:t>
            </a:r>
          </a:p>
          <a:p>
            <a:pPr algn="just"/>
            <a:r>
              <a:rPr lang="en-US" altLang="zh-CN" sz="2000" cap="none" dirty="0">
                <a:solidFill>
                  <a:schemeClr val="bg1"/>
                </a:solidFill>
              </a:rPr>
              <a:t>  12</a:t>
            </a:r>
            <a:r>
              <a:rPr lang="zh-CN" altLang="en-US" sz="2000" cap="none" dirty="0">
                <a:solidFill>
                  <a:schemeClr val="bg1"/>
                </a:solidFill>
              </a:rPr>
              <a:t>月</a:t>
            </a:r>
            <a:r>
              <a:rPr lang="en-US" altLang="zh-CN" sz="2000" cap="none" dirty="0">
                <a:solidFill>
                  <a:schemeClr val="bg1"/>
                </a:solidFill>
              </a:rPr>
              <a:t>5</a:t>
            </a:r>
            <a:r>
              <a:rPr lang="zh-CN" altLang="en-US" sz="2000" cap="none" dirty="0">
                <a:solidFill>
                  <a:schemeClr val="bg1"/>
                </a:solidFill>
              </a:rPr>
              <a:t>日            </a:t>
            </a:r>
            <a:r>
              <a:rPr lang="en-US" altLang="zh-CN" sz="2000" cap="none" dirty="0">
                <a:solidFill>
                  <a:schemeClr val="bg1"/>
                </a:solidFill>
              </a:rPr>
              <a:t>jiawei@iscas.ac.cn</a:t>
            </a:r>
            <a:endParaRPr lang="en-US" altLang="zh-CN" sz="2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7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gas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tc-riscv.c</a:t>
            </a:r>
            <a:r>
              <a:rPr lang="zh-CN" altLang="en-US" sz="2400" dirty="0">
                <a:solidFill>
                  <a:schemeClr val="bg1"/>
                </a:solidFill>
              </a:rPr>
              <a:t>中记录了</a:t>
            </a:r>
            <a:r>
              <a:rPr lang="en-US" altLang="zh-CN" sz="2400" dirty="0" err="1">
                <a:solidFill>
                  <a:schemeClr val="bg1"/>
                </a:solidFill>
              </a:rPr>
              <a:t>riscv_opcode</a:t>
            </a:r>
            <a:r>
              <a:rPr lang="zh-CN" altLang="en-US" sz="2400" dirty="0">
                <a:solidFill>
                  <a:schemeClr val="bg1"/>
                </a:solidFill>
              </a:rPr>
              <a:t>的各种参数解释与寄存器调用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B127E-0339-4A15-A4D9-DFAE1F87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82"/>
            <a:ext cx="6664881" cy="5221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08EAA5-A785-4F8B-B4A1-7267520A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383" y="1837677"/>
            <a:ext cx="7441234" cy="4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opcode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opcode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目录下包含各种指令架构的操作码处理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6E333F-F0A4-43AC-A419-F4FEA431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692"/>
            <a:ext cx="12192000" cy="49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11206581" cy="122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opcode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riscv-opc.c</a:t>
            </a:r>
            <a:r>
              <a:rPr lang="zh-CN" altLang="en-US" sz="2400" dirty="0">
                <a:solidFill>
                  <a:schemeClr val="bg1"/>
                </a:solidFill>
              </a:rPr>
              <a:t>中记录了各种汇编指令的操作码编码，不同指令扩展的需要重新定义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3B102-C6D4-403B-ADC0-498A8852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01" y="1344655"/>
            <a:ext cx="8902466" cy="53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11206581" cy="122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opcode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riscv-opc.c</a:t>
            </a:r>
            <a:r>
              <a:rPr lang="zh-CN" altLang="en-US" sz="2400" dirty="0">
                <a:solidFill>
                  <a:schemeClr val="bg1"/>
                </a:solidFill>
              </a:rPr>
              <a:t>中记录了各种汇编指令的操作码编码，不同指令扩展的需要重新定义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59B200-FCA0-4D09-905F-56EF7CD5665F}"/>
              </a:ext>
            </a:extLst>
          </p:cNvPr>
          <p:cNvSpPr txBox="1"/>
          <p:nvPr/>
        </p:nvSpPr>
        <p:spPr>
          <a:xfrm>
            <a:off x="71021" y="425747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OP_NAME, XLEN, INSN_CLASS, reg call , OP_FUN,OP_MASK,  MATCH_FUN,  PINFO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81A1B-BEAF-4E72-8844-A53A0850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383"/>
            <a:ext cx="1219200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6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11206581" cy="122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opcode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riscv-dis.c</a:t>
            </a:r>
            <a:r>
              <a:rPr lang="zh-CN" altLang="en-US" sz="2400" dirty="0">
                <a:solidFill>
                  <a:schemeClr val="bg1"/>
                </a:solidFill>
              </a:rPr>
              <a:t>中编写了操作码解码的方法，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E1B697-12FE-4052-BE2A-E6A84B9A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67" y="0"/>
            <a:ext cx="550453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BA4DE6-49C3-4E4E-9464-F38AC2BE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3" y="1792731"/>
            <a:ext cx="5684177" cy="50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bfd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目录下包含各种指令架构二进制描述文件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8ED6E-FA23-43DC-9348-4292B9CA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7" y="1287262"/>
            <a:ext cx="11655867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2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cpu-riscv.c</a:t>
            </a:r>
            <a:r>
              <a:rPr lang="zh-CN" altLang="en-US" sz="2400" dirty="0">
                <a:solidFill>
                  <a:schemeClr val="bg1"/>
                </a:solidFill>
              </a:rPr>
              <a:t>主要用来定义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处理器指令类型，目前支持</a:t>
            </a:r>
            <a:r>
              <a:rPr lang="en-US" altLang="zh-CN" sz="2400" dirty="0">
                <a:solidFill>
                  <a:schemeClr val="bg1"/>
                </a:solidFill>
              </a:rPr>
              <a:t>rv32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rv64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C5C96-B4D1-4780-BFDE-F202D857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21" y="1350619"/>
            <a:ext cx="7200958" cy="54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elfnn-riscv.c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的关键文件，主要作用有：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</a:rPr>
              <a:t>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B13D2-41D7-4A94-880F-D104EAC1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59" y="2420389"/>
            <a:ext cx="8250401" cy="4201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6D97C5-7ED3-4A8F-96A1-241FB832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59" y="2420389"/>
            <a:ext cx="7331075" cy="122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8C9AAB-C321-41C9-97AC-63B4152D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359" y="3637261"/>
            <a:ext cx="502201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233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elfnn-riscv.c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的关键文件，主要作用有：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</a:rPr>
              <a:t>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文件的各个字段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724BF9-CF87-485D-B9FF-5195472E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44" y="3097854"/>
            <a:ext cx="7308213" cy="10135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6E702D-F1D2-42C5-9B95-FED9245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45" y="4111402"/>
            <a:ext cx="730821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5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345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elfnn-riscv.c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的关键文件，主要作用有：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</a:rPr>
              <a:t>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文件的各个字段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实现重定位操作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AD9BB6-75AA-44BE-BB81-213423D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78" y="1585021"/>
            <a:ext cx="5464767" cy="48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690D7E-746F-4A7B-A290-F32316E138B8}"/>
              </a:ext>
            </a:extLst>
          </p:cNvPr>
          <p:cNvSpPr txBox="1"/>
          <p:nvPr/>
        </p:nvSpPr>
        <p:spPr>
          <a:xfrm>
            <a:off x="799996" y="812377"/>
            <a:ext cx="10592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报告内容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1.RISCV-Binutils</a:t>
            </a:r>
            <a:r>
              <a:rPr lang="zh-CN" altLang="en-US" sz="2400" dirty="0">
                <a:solidFill>
                  <a:schemeClr val="bg1"/>
                </a:solidFill>
              </a:rPr>
              <a:t>工具介绍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2.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Binutils</a:t>
            </a:r>
            <a:r>
              <a:rPr lang="en-US" altLang="zh-CN" sz="2400" dirty="0">
                <a:solidFill>
                  <a:schemeClr val="bg1"/>
                </a:solidFill>
              </a:rPr>
              <a:t>-RISCV</a:t>
            </a:r>
            <a:r>
              <a:rPr lang="zh-CN" altLang="en-US" sz="2400" dirty="0">
                <a:solidFill>
                  <a:schemeClr val="bg1"/>
                </a:solidFill>
              </a:rPr>
              <a:t>部分介绍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84CEF8-C010-4026-AB12-BE4B22AF77F0}"/>
              </a:ext>
            </a:extLst>
          </p:cNvPr>
          <p:cNvGrpSpPr/>
          <p:nvPr/>
        </p:nvGrpSpPr>
        <p:grpSpPr>
          <a:xfrm>
            <a:off x="8201379" y="4750111"/>
            <a:ext cx="2806202" cy="1295512"/>
            <a:chOff x="8032705" y="4816842"/>
            <a:chExt cx="2806202" cy="12955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8021EF-9881-4A67-B303-38D264C9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182" y="4816842"/>
              <a:ext cx="1228725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BBD04A-1FDA-4CB1-8C97-6D95A679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2705" y="4816842"/>
              <a:ext cx="1577477" cy="1295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3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59411"/>
            <a:ext cx="8951653" cy="400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elfnn-riscv.c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的关键文件，主要作用有：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en-US" altLang="zh-CN" sz="2400" dirty="0">
                <a:solidFill>
                  <a:schemeClr val="bg1"/>
                </a:solidFill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</a:rPr>
              <a:t>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文件的各个字段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实现重定位操作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设置</a:t>
            </a:r>
            <a:r>
              <a:rPr lang="en-US" altLang="zh-CN" sz="2400" dirty="0" err="1">
                <a:solidFill>
                  <a:schemeClr val="bg1"/>
                </a:solidFill>
              </a:rPr>
              <a:t>ABI_flag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BDAF2B-CA8F-41D2-967A-FB91D26C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86" y="1601569"/>
            <a:ext cx="6887657" cy="5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bfd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elfxx-riscv.c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进行重定位时具体调用的实现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同时，它对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zh-CN" altLang="en-US" sz="2400" dirty="0">
                <a:solidFill>
                  <a:schemeClr val="bg1"/>
                </a:solidFill>
              </a:rPr>
              <a:t>各种拓展的调用进行了定义</a:t>
            </a:r>
            <a:r>
              <a:rPr lang="en-US" altLang="zh-CN" sz="2400" dirty="0">
                <a:solidFill>
                  <a:schemeClr val="bg1"/>
                </a:solidFill>
              </a:rPr>
              <a:t>(march)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AAF4DA-5B21-44F0-8B81-F0BA0C0C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10" y="0"/>
            <a:ext cx="510679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C52C8D-3178-423A-9A04-7871CBF8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27" y="1898653"/>
            <a:ext cx="7020969" cy="26319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616A7E-9B1C-432B-BDFB-1044E5BE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677" y="1872508"/>
            <a:ext cx="7047519" cy="50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B1E04E-8D93-49FE-9CE5-9537669C3D79}"/>
              </a:ext>
            </a:extLst>
          </p:cNvPr>
          <p:cNvSpPr txBox="1"/>
          <p:nvPr/>
        </p:nvSpPr>
        <p:spPr>
          <a:xfrm>
            <a:off x="3262543" y="2600503"/>
            <a:ext cx="5666914" cy="82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欢迎大家加入</a:t>
            </a:r>
            <a:r>
              <a:rPr lang="en-US" altLang="zh-CN" sz="3600" dirty="0">
                <a:solidFill>
                  <a:schemeClr val="bg1"/>
                </a:solidFill>
              </a:rPr>
              <a:t>PLCT</a:t>
            </a:r>
            <a:r>
              <a:rPr lang="zh-CN" altLang="en-US" sz="3600" dirty="0">
                <a:solidFill>
                  <a:schemeClr val="bg1"/>
                </a:solidFill>
              </a:rPr>
              <a:t>实验室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12449-7BDA-4471-B161-21AD4F5E2706}"/>
              </a:ext>
            </a:extLst>
          </p:cNvPr>
          <p:cNvSpPr txBox="1"/>
          <p:nvPr/>
        </p:nvSpPr>
        <p:spPr>
          <a:xfrm>
            <a:off x="10305493" y="5372082"/>
            <a:ext cx="1281346" cy="82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谢谢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2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096BAF-8411-485F-884D-90620A8D478A}"/>
              </a:ext>
            </a:extLst>
          </p:cNvPr>
          <p:cNvSpPr txBox="1"/>
          <p:nvPr/>
        </p:nvSpPr>
        <p:spPr>
          <a:xfrm>
            <a:off x="760521" y="797510"/>
            <a:ext cx="9303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RISCV-</a:t>
            </a:r>
            <a:r>
              <a:rPr lang="en-US" altLang="zh-CN" sz="2400" dirty="0" err="1">
                <a:solidFill>
                  <a:schemeClr val="bg1"/>
                </a:solidFill>
              </a:rPr>
              <a:t>Binutils</a:t>
            </a:r>
            <a:r>
              <a:rPr lang="zh-CN" altLang="en-US" sz="2400" dirty="0">
                <a:solidFill>
                  <a:schemeClr val="bg1"/>
                </a:solidFill>
              </a:rPr>
              <a:t>官方仓库地址：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  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altLang="zh-CN" sz="2400" dirty="0" err="1">
                <a:solidFill>
                  <a:schemeClr val="bg2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riscv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2400" dirty="0" err="1">
                <a:solidFill>
                  <a:schemeClr val="bg2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riscv-binutils-gdb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(2.35.1)</a:t>
            </a:r>
          </a:p>
          <a:p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RISCV-</a:t>
            </a:r>
            <a:r>
              <a:rPr lang="en-US" altLang="zh-CN" sz="2400" dirty="0" err="1">
                <a:solidFill>
                  <a:schemeClr val="bg1"/>
                </a:solidFill>
              </a:rPr>
              <a:t>Binutils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en-US" altLang="zh-CN" sz="2400" dirty="0" err="1">
                <a:solidFill>
                  <a:schemeClr val="bg1"/>
                </a:solidFill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</a:rPr>
              <a:t>个人仓库地址：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github.com/pz9115/riscv-binutils-gdb/tree/riscv-binutils-2.35-zfinx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Binutils</a:t>
            </a:r>
            <a:r>
              <a:rPr lang="zh-CN" altLang="en-US" sz="2400" dirty="0">
                <a:solidFill>
                  <a:schemeClr val="bg1"/>
                </a:solidFill>
              </a:rPr>
              <a:t>官方网站：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sourceware.org/</a:t>
            </a:r>
            <a:r>
              <a:rPr lang="en-US" altLang="zh-CN" sz="2400" dirty="0" err="1">
                <a:solidFill>
                  <a:schemeClr val="bg2">
                    <a:lumMod val="60000"/>
                    <a:lumOff val="4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binutils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DCD5F2-49FE-409E-A354-6C28DCB82814}"/>
              </a:ext>
            </a:extLst>
          </p:cNvPr>
          <p:cNvSpPr txBox="1"/>
          <p:nvPr/>
        </p:nvSpPr>
        <p:spPr>
          <a:xfrm>
            <a:off x="179773" y="460815"/>
            <a:ext cx="10082814" cy="593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RISCV-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Binutils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RISCV-GNU-Toolchain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的二进制工具集合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主要包括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as-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汇编器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ld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链接器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elfedit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-elf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修改工具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dlltool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动态链接库构建使用工具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gprof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性能分析工具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  nm-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符号提前工具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objcopy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目标文件复制转换工具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objdum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目标文件查看工具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 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readelf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-elf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文件查看工具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328F03-14C3-46B5-AD24-61670F6B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50" y="-1"/>
            <a:ext cx="356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25514" y="88583"/>
            <a:ext cx="5770486" cy="676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RISCV-</a:t>
            </a:r>
            <a:r>
              <a:rPr lang="en-US" altLang="zh-CN" sz="2800" dirty="0" err="1">
                <a:solidFill>
                  <a:schemeClr val="bg1"/>
                </a:solidFill>
              </a:rPr>
              <a:t>Binutils</a:t>
            </a:r>
            <a:r>
              <a:rPr lang="zh-CN" altLang="en-US" sz="2800" dirty="0">
                <a:solidFill>
                  <a:schemeClr val="bg1"/>
                </a:solidFill>
              </a:rPr>
              <a:t>文件结构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bfd: </a:t>
            </a:r>
            <a:r>
              <a:rPr lang="zh-CN" altLang="en-US" sz="2400" dirty="0">
                <a:solidFill>
                  <a:schemeClr val="bg1"/>
                </a:solidFill>
              </a:rPr>
              <a:t>二进制文件描述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binary file description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binutils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二进制工具源文件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cpu</a:t>
            </a:r>
            <a:r>
              <a:rPr lang="en-US" altLang="zh-CN" sz="2400" dirty="0">
                <a:solidFill>
                  <a:schemeClr val="bg1"/>
                </a:solidFill>
              </a:rPr>
              <a:t>: CGEN</a:t>
            </a:r>
            <a:r>
              <a:rPr lang="zh-CN" altLang="en-US" sz="2400" dirty="0">
                <a:solidFill>
                  <a:schemeClr val="bg1"/>
                </a:solidFill>
              </a:rPr>
              <a:t>源文件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用于开发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相关工具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elfcpp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读取写入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信息的</a:t>
            </a:r>
            <a:r>
              <a:rPr lang="en-US" altLang="zh-CN" sz="2400" dirty="0">
                <a:solidFill>
                  <a:schemeClr val="bg1"/>
                </a:solidFill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</a:rPr>
              <a:t>库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gas:</a:t>
            </a:r>
            <a:r>
              <a:rPr lang="zh-CN" altLang="en-US" sz="2400" dirty="0">
                <a:solidFill>
                  <a:schemeClr val="bg1"/>
                </a:solidFill>
              </a:rPr>
              <a:t>特定汇编目标描述文件，代码在</a:t>
            </a:r>
            <a:r>
              <a:rPr lang="en-US" altLang="zh-CN" sz="2400" dirty="0">
                <a:solidFill>
                  <a:schemeClr val="bg1"/>
                </a:solidFill>
              </a:rPr>
              <a:t>config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gold:</a:t>
            </a:r>
            <a:r>
              <a:rPr lang="zh-CN" altLang="en-US" sz="2400" dirty="0">
                <a:solidFill>
                  <a:schemeClr val="bg1"/>
                </a:solidFill>
              </a:rPr>
              <a:t>一款新的链接器，准备替代</a:t>
            </a:r>
            <a:r>
              <a:rPr lang="en-US" altLang="zh-CN" sz="2400" dirty="0" err="1">
                <a:solidFill>
                  <a:schemeClr val="bg1"/>
                </a:solidFill>
              </a:rPr>
              <a:t>ld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gprof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性能分析工具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include:</a:t>
            </a:r>
            <a:r>
              <a:rPr lang="zh-CN" altLang="en-US" sz="2400" dirty="0">
                <a:solidFill>
                  <a:schemeClr val="bg1"/>
                </a:solidFill>
              </a:rPr>
              <a:t>头文件集合，对应不同子目录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ld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特定链接目标描述文件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opcodes:</a:t>
            </a:r>
            <a:r>
              <a:rPr lang="zh-CN" altLang="en-US" sz="2400" dirty="0">
                <a:solidFill>
                  <a:schemeClr val="bg1"/>
                </a:solidFill>
              </a:rPr>
              <a:t>操作码描述文件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sim:</a:t>
            </a:r>
            <a:r>
              <a:rPr lang="zh-CN" altLang="en-US" sz="2400" dirty="0">
                <a:solidFill>
                  <a:schemeClr val="bg1"/>
                </a:solidFill>
              </a:rPr>
              <a:t>模拟特定目标源文件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8D2483-4578-433A-94A2-17488E9D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39" y="662403"/>
            <a:ext cx="6477561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include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include/elf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目录下包含各种指令架构的</a:t>
            </a:r>
            <a:r>
              <a:rPr lang="en-US" altLang="zh-CN" sz="2400" dirty="0">
                <a:solidFill>
                  <a:schemeClr val="bg1"/>
                </a:solidFill>
              </a:rPr>
              <a:t>elf</a:t>
            </a:r>
            <a:r>
              <a:rPr lang="zh-CN" altLang="en-US" sz="2400" dirty="0">
                <a:solidFill>
                  <a:schemeClr val="bg1"/>
                </a:solidFill>
              </a:rPr>
              <a:t>头文件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23BFF-223C-4C7D-ADBD-A5E5B46A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796"/>
            <a:ext cx="12192000" cy="11316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AC1FE1-AC13-44ED-BD7F-7C36B063AFA7}"/>
              </a:ext>
            </a:extLst>
          </p:cNvPr>
          <p:cNvSpPr txBox="1"/>
          <p:nvPr/>
        </p:nvSpPr>
        <p:spPr>
          <a:xfrm>
            <a:off x="307756" y="2716435"/>
            <a:ext cx="89516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include/elf/</a:t>
            </a:r>
            <a:r>
              <a:rPr lang="en-US" altLang="zh-CN" sz="2400" dirty="0" err="1">
                <a:solidFill>
                  <a:schemeClr val="bg1"/>
                </a:solidFill>
              </a:rPr>
              <a:t>riscv.h</a:t>
            </a:r>
            <a:r>
              <a:rPr lang="zh-CN" altLang="en-US" sz="2400" dirty="0">
                <a:solidFill>
                  <a:schemeClr val="bg1"/>
                </a:solidFill>
              </a:rPr>
              <a:t>中记录了重定位类型、</a:t>
            </a:r>
            <a:r>
              <a:rPr lang="en-US" altLang="zh-CN" sz="2400" dirty="0" err="1">
                <a:solidFill>
                  <a:schemeClr val="bg1"/>
                </a:solidFill>
              </a:rPr>
              <a:t>elf_ABI_flag</a:t>
            </a:r>
            <a:r>
              <a:rPr lang="zh-CN" altLang="en-US" sz="2400" dirty="0">
                <a:solidFill>
                  <a:schemeClr val="bg1"/>
                </a:solidFill>
              </a:rPr>
              <a:t>编号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60FCBF-15C2-4639-9A66-D6F0B3A9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5" y="3512149"/>
            <a:ext cx="5243014" cy="14250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14F67C-21BE-4EA6-89D4-6F975E73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5" y="5143854"/>
            <a:ext cx="5608806" cy="9983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FBE432-675E-4CF1-B491-956FD4E4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04" y="3552493"/>
            <a:ext cx="6053596" cy="25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include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include/opcode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目录下包含各种指令架构的</a:t>
            </a:r>
            <a:r>
              <a:rPr lang="en-US" altLang="zh-CN" sz="2400" dirty="0">
                <a:solidFill>
                  <a:schemeClr val="bg1"/>
                </a:solidFill>
              </a:rPr>
              <a:t>opcode</a:t>
            </a:r>
            <a:r>
              <a:rPr lang="zh-CN" altLang="en-US" sz="2400" dirty="0">
                <a:solidFill>
                  <a:schemeClr val="bg1"/>
                </a:solidFill>
              </a:rPr>
              <a:t>头文件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C1FE1-AC13-44ED-BD7F-7C36B063AFA7}"/>
              </a:ext>
            </a:extLst>
          </p:cNvPr>
          <p:cNvSpPr txBox="1"/>
          <p:nvPr/>
        </p:nvSpPr>
        <p:spPr>
          <a:xfrm>
            <a:off x="307756" y="2716435"/>
            <a:ext cx="113219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riscv.h</a:t>
            </a:r>
            <a:r>
              <a:rPr lang="zh-CN" altLang="en-US" sz="2400" dirty="0">
                <a:solidFill>
                  <a:schemeClr val="bg1"/>
                </a:solidFill>
              </a:rPr>
              <a:t>中记录了指令集长度格式、指令编码宏定义、指令类型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545CCBF-5712-479F-9EA4-D2F849C2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48"/>
            <a:ext cx="12192000" cy="113276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E7CBB7B-D9FE-40F9-A1B4-A477E16A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36" y="3408828"/>
            <a:ext cx="8199831" cy="30711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1593E9E-576A-4B93-9AF7-6C8389BE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6" y="3305507"/>
            <a:ext cx="5185976" cy="336035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0110CA3-D665-4D91-8830-453DF15D8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5" y="3305507"/>
            <a:ext cx="6201827" cy="33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include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include/opcode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目录下包含各种指令架构的</a:t>
            </a:r>
            <a:r>
              <a:rPr lang="en-US" altLang="zh-CN" sz="2400" dirty="0">
                <a:solidFill>
                  <a:schemeClr val="bg1"/>
                </a:solidFill>
              </a:rPr>
              <a:t>opcode</a:t>
            </a:r>
            <a:r>
              <a:rPr lang="zh-CN" altLang="en-US" sz="2400" dirty="0">
                <a:solidFill>
                  <a:schemeClr val="bg1"/>
                </a:solidFill>
              </a:rPr>
              <a:t>头文件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C1FE1-AC13-44ED-BD7F-7C36B063AFA7}"/>
              </a:ext>
            </a:extLst>
          </p:cNvPr>
          <p:cNvSpPr txBox="1"/>
          <p:nvPr/>
        </p:nvSpPr>
        <p:spPr>
          <a:xfrm>
            <a:off x="307756" y="2716435"/>
            <a:ext cx="113219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include/opcode/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riscv-opc.h</a:t>
            </a:r>
            <a:r>
              <a:rPr lang="zh-CN" altLang="en-US" sz="2400" dirty="0">
                <a:solidFill>
                  <a:schemeClr val="bg1"/>
                </a:solidFill>
              </a:rPr>
              <a:t>中记录了指令集操作码、指令声明、</a:t>
            </a:r>
            <a:r>
              <a:rPr lang="en-US" altLang="zh-CN" sz="2400" dirty="0">
                <a:solidFill>
                  <a:schemeClr val="bg1"/>
                </a:solidFill>
              </a:rPr>
              <a:t>CSR</a:t>
            </a:r>
            <a:r>
              <a:rPr lang="zh-CN" altLang="en-US" sz="2400" dirty="0">
                <a:solidFill>
                  <a:schemeClr val="bg1"/>
                </a:solidFill>
              </a:rPr>
              <a:t>声明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545CCBF-5712-479F-9EA4-D2F849C2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48"/>
            <a:ext cx="12192000" cy="11327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C68F71-A640-48E6-85E7-04F6CFA4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30" y="3428999"/>
            <a:ext cx="3878916" cy="3010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A0A116-52FD-4450-9E93-66308735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729" y="3429000"/>
            <a:ext cx="4533202" cy="30101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BB827A-CAEB-4AA1-8C59-F31BC0E5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14" y="3295637"/>
            <a:ext cx="1074513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AC7260-8C40-446D-BB72-DA5024592D5A}"/>
              </a:ext>
            </a:extLst>
          </p:cNvPr>
          <p:cNvSpPr txBox="1"/>
          <p:nvPr/>
        </p:nvSpPr>
        <p:spPr>
          <a:xfrm>
            <a:off x="307757" y="115216"/>
            <a:ext cx="895165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gas</a:t>
            </a:r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gas/config</a:t>
            </a:r>
            <a:r>
              <a:rPr lang="zh-CN" altLang="en-US" sz="2400" dirty="0">
                <a:solidFill>
                  <a:schemeClr val="bg1"/>
                </a:solidFill>
              </a:rPr>
              <a:t>目录下包含各种指令架构的汇编源码文件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A5DBB-D596-4B07-8693-0A2D4815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012"/>
            <a:ext cx="12192000" cy="33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5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2425</TotalTime>
  <Words>663</Words>
  <Application>Microsoft Office PowerPoint</Application>
  <PresentationFormat>宽屏</PresentationFormat>
  <Paragraphs>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Microsoft YaHei</vt:lpstr>
      <vt:lpstr>Arial</vt:lpstr>
      <vt:lpstr>Calibri</vt:lpstr>
      <vt:lpstr>Calibri Light</vt:lpstr>
      <vt:lpstr>天体</vt:lpstr>
      <vt:lpstr>RISCV-Binutils工具集简介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83</cp:revision>
  <dcterms:created xsi:type="dcterms:W3CDTF">2020-10-19T09:02:47Z</dcterms:created>
  <dcterms:modified xsi:type="dcterms:W3CDTF">2020-12-05T09:34:57Z</dcterms:modified>
</cp:coreProperties>
</file>