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<Relationships xmlns="http://schemas.openxmlformats.org/package/2006/relationships">
    <Relationship Id="rId3" Type="http://schemas.openxmlformats.org/package/2006/relationships/metadata/core-properties" Target="docProps/core.xml"/>
    <Relationship Id="rId2" Type="http://schemas.openxmlformats.org/package/2006/relationships/metadata/thumbnail" Target="docProps/thumbnail.jpeg"/>
    <Relationship Id="rId1" Type="http://schemas.openxmlformats.org/officeDocument/2006/relationships/officeDocument" Target="ppt/presentation.xml"/>
    <Relationship Id="rId4" Type="http://schemas.openxmlformats.org/officeDocument/2006/relationships/extended-properties" Target="docProps/app.xml"/>
    <Relationship Id="rId5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hyperlink" Target="https://www.google.com/url?sa=i&amp;rct=j&amp;q=&amp;esrc=s&amp;source=images&amp;cd=&amp;cad=rja&amp;uact=8&amp;ved=0ahUKEwiL9-Gc6bTMAhUU4mMKHQ5_DPkQjRwIBw&amp;url=https://www.kidobi.com/video-series-for-kids/Maple-Leaf-Learning/f42ec63b-b6a4-4edb-a164-02670e290251&amp;psig=AFQjCNEcgHgI3ofzdlHJ3IjuON7AT1X6xA&amp;ust=1462052792840465" TargetMode="Externa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10" Type="http://schemas.openxmlformats.org/officeDocument/2006/relationships/image" Target="../media/image7.jpeg"/><Relationship Id="rId4" Type="http://schemas.openxmlformats.org/officeDocument/2006/relationships/image" Target="../media/image1.gif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73456-F37C-48E1-B4F5-134C806477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Maple Programming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A0812E-AA92-422E-98E0-92F95BB10B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Handong Ye</a:t>
            </a:r>
          </a:p>
          <a:p>
            <a:pPr algn="r"/>
            <a:r>
              <a:rPr lang="en-US" dirty="0"/>
              <a:t>01/04/2020</a:t>
            </a:r>
          </a:p>
        </p:txBody>
      </p:sp>
    </p:spTree>
    <p:extLst>
      <p:ext uri="{BB962C8B-B14F-4D97-AF65-F5344CB8AC3E}">
        <p14:creationId xmlns:p14="http://schemas.microsoft.com/office/powerpoint/2010/main" val="575746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912A3-A7D6-483D-B3AB-735A522A6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02A82-F7B5-4CF6-85D9-BEF4A41A7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of MPS</a:t>
            </a:r>
          </a:p>
          <a:p>
            <a:pPr lvl="1"/>
            <a:r>
              <a:rPr lang="en-US" dirty="0"/>
              <a:t>Maple Programming System</a:t>
            </a:r>
          </a:p>
          <a:p>
            <a:r>
              <a:rPr lang="en-US" dirty="0"/>
              <a:t>Maple Compiler Status</a:t>
            </a:r>
          </a:p>
          <a:p>
            <a:r>
              <a:rPr lang="en-US" dirty="0"/>
              <a:t>Maple Engine</a:t>
            </a:r>
          </a:p>
        </p:txBody>
      </p:sp>
    </p:spTree>
    <p:extLst>
      <p:ext uri="{BB962C8B-B14F-4D97-AF65-F5344CB8AC3E}">
        <p14:creationId xmlns:p14="http://schemas.microsoft.com/office/powerpoint/2010/main" val="2217589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 bwMode="auto">
          <a:xfrm>
            <a:off x="4326724" y="3797599"/>
            <a:ext cx="2895600" cy="68800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endParaRPr lang="en-US" sz="1100" dirty="0">
              <a:latin typeface="Arial" charset="0"/>
              <a:ea typeface="宋体" pitchFamily="2" charset="-122"/>
            </a:endParaRPr>
          </a:p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endParaRPr lang="en-US" sz="1100" dirty="0">
              <a:latin typeface="Arial" charset="0"/>
              <a:ea typeface="宋体" pitchFamily="2" charset="-122"/>
            </a:endParaRPr>
          </a:p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sz="1100" dirty="0">
                <a:latin typeface="Arial" charset="0"/>
                <a:ea typeface="宋体" pitchFamily="2" charset="-122"/>
              </a:rPr>
              <a:t>Maple Engines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381000"/>
            <a:ext cx="8532119" cy="520067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Maple Programming System</a:t>
            </a:r>
          </a:p>
        </p:txBody>
      </p:sp>
      <p:pic>
        <p:nvPicPr>
          <p:cNvPr id="5" name="Picture 4" descr="https://kidobi-media.s3.amazonaws.com/Series/f42ec63b-b6a4-4edb-a164-02670e290251/ResourceFiles/maple_leaf_6G_200193450.gif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"/>
            <a:ext cx="990600" cy="9906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304800"/>
            <a:ext cx="7624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dirty="0"/>
              <a:t>Maple</a:t>
            </a:r>
            <a:endParaRPr lang="en-US" sz="1600" dirty="0"/>
          </a:p>
        </p:txBody>
      </p:sp>
      <p:pic>
        <p:nvPicPr>
          <p:cNvPr id="7" name="Picture 4" descr="Image result for Huawei smartphone image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4038602" y="5309151"/>
            <a:ext cx="847725" cy="533400"/>
          </a:xfrm>
          <a:prstGeom prst="rect">
            <a:avLst/>
          </a:prstGeom>
          <a:noFill/>
        </p:spPr>
      </p:pic>
      <p:sp>
        <p:nvSpPr>
          <p:cNvPr id="8" name="Rounded Rectangle 7"/>
          <p:cNvSpPr/>
          <p:nvPr/>
        </p:nvSpPr>
        <p:spPr bwMode="auto">
          <a:xfrm>
            <a:off x="3270176" y="1743471"/>
            <a:ext cx="2133600" cy="3048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Maple FE</a:t>
            </a:r>
          </a:p>
        </p:txBody>
      </p:sp>
      <p:sp>
        <p:nvSpPr>
          <p:cNvPr id="12" name="Flowchart: Multidocument 11"/>
          <p:cNvSpPr/>
          <p:nvPr/>
        </p:nvSpPr>
        <p:spPr bwMode="auto">
          <a:xfrm>
            <a:off x="4566320" y="1129011"/>
            <a:ext cx="1116632" cy="382488"/>
          </a:xfrm>
          <a:prstGeom prst="flowChartMultidocument">
            <a:avLst/>
          </a:prstGeom>
          <a:solidFill>
            <a:schemeClr val="accent1"/>
          </a:solidFill>
          <a:ln>
            <a:solidFill>
              <a:schemeClr val="tx2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000" b="1" i="0" u="none" strike="noStrike" cap="none" normalizeH="0" baseline="0" dirty="0" err="1">
                <a:ln>
                  <a:noFill/>
                </a:ln>
                <a:effectLst/>
                <a:latin typeface="Arial" charset="0"/>
                <a:ea typeface="宋体" charset="-122"/>
              </a:rPr>
              <a:t>Scala</a:t>
            </a:r>
            <a:endParaRPr kumimoji="0" lang="en-US" sz="1000" b="1" i="0" u="none" strike="noStrike" cap="none" normalizeH="0" baseline="0" dirty="0">
              <a:ln>
                <a:noFill/>
              </a:ln>
              <a:effectLst/>
              <a:latin typeface="Arial" charset="0"/>
              <a:ea typeface="宋体" charset="-122"/>
            </a:endParaRPr>
          </a:p>
        </p:txBody>
      </p:sp>
      <p:sp>
        <p:nvSpPr>
          <p:cNvPr id="13" name="Flowchart: Multidocument 12"/>
          <p:cNvSpPr/>
          <p:nvPr/>
        </p:nvSpPr>
        <p:spPr bwMode="auto">
          <a:xfrm>
            <a:off x="2303984" y="1129011"/>
            <a:ext cx="972616" cy="382488"/>
          </a:xfrm>
          <a:prstGeom prst="flowChartMultidocument">
            <a:avLst/>
          </a:prstGeom>
          <a:solidFill>
            <a:schemeClr val="accent1"/>
          </a:solidFill>
          <a:ln>
            <a:solidFill>
              <a:schemeClr val="tx2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9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宋体" charset="-122"/>
              </a:rPr>
              <a:t>Java</a:t>
            </a:r>
            <a:endParaRPr kumimoji="0" lang="en-US" sz="900" b="1" i="0" u="none" strike="noStrike" cap="none" normalizeH="0" baseline="0" dirty="0">
              <a:ln>
                <a:noFill/>
              </a:ln>
              <a:effectLst/>
              <a:latin typeface="Arial" charset="0"/>
              <a:ea typeface="宋体" charset="-122"/>
            </a:endParaRPr>
          </a:p>
        </p:txBody>
      </p:sp>
      <p:sp>
        <p:nvSpPr>
          <p:cNvPr id="14" name="Flowchart: Multidocument 13"/>
          <p:cNvSpPr/>
          <p:nvPr/>
        </p:nvSpPr>
        <p:spPr bwMode="auto">
          <a:xfrm>
            <a:off x="1237656" y="1129011"/>
            <a:ext cx="972144" cy="382488"/>
          </a:xfrm>
          <a:prstGeom prst="flowChartMultidocument">
            <a:avLst/>
          </a:prstGeom>
          <a:solidFill>
            <a:schemeClr val="accent1"/>
          </a:solidFill>
          <a:ln>
            <a:solidFill>
              <a:schemeClr val="tx2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9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宋体" charset="-122"/>
              </a:rPr>
              <a:t>Cm/Cm2.0</a:t>
            </a:r>
            <a:endParaRPr kumimoji="0" lang="en-US" sz="900" b="1" i="0" u="none" strike="noStrike" cap="none" normalizeH="0" baseline="0" dirty="0">
              <a:ln>
                <a:noFill/>
              </a:ln>
              <a:effectLst/>
              <a:latin typeface="Arial" charset="0"/>
              <a:ea typeface="宋体" charset="-122"/>
            </a:endParaRPr>
          </a:p>
        </p:txBody>
      </p:sp>
      <p:sp>
        <p:nvSpPr>
          <p:cNvPr id="15" name="Flowchart: Multidocument 14"/>
          <p:cNvSpPr/>
          <p:nvPr/>
        </p:nvSpPr>
        <p:spPr bwMode="auto">
          <a:xfrm>
            <a:off x="5943600" y="1141512"/>
            <a:ext cx="838200" cy="382488"/>
          </a:xfrm>
          <a:prstGeom prst="flowChartMultidocument">
            <a:avLst/>
          </a:prstGeom>
          <a:solidFill>
            <a:schemeClr val="accent1"/>
          </a:solidFill>
          <a:ln>
            <a:solidFill>
              <a:schemeClr val="tx2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sz="1000" b="1" dirty="0">
                <a:latin typeface="Arial" charset="0"/>
                <a:ea typeface="宋体" charset="-122"/>
              </a:rPr>
              <a:t>R/</a:t>
            </a:r>
            <a:r>
              <a:rPr lang="en-US" sz="1000" b="1" dirty="0" err="1">
                <a:latin typeface="Arial" charset="0"/>
                <a:ea typeface="宋体" charset="-122"/>
              </a:rPr>
              <a:t>Lua</a:t>
            </a:r>
            <a:r>
              <a:rPr lang="en-US" sz="1000" b="1" dirty="0">
                <a:latin typeface="Arial" charset="0"/>
                <a:ea typeface="宋体" charset="-122"/>
              </a:rPr>
              <a:t>/</a:t>
            </a:r>
            <a:endParaRPr kumimoji="0" lang="en-US" sz="1000" b="1" i="0" u="none" strike="noStrike" cap="none" normalizeH="0" baseline="0" dirty="0">
              <a:ln>
                <a:noFill/>
              </a:ln>
              <a:effectLst/>
              <a:latin typeface="Arial" charset="0"/>
              <a:ea typeface="宋体" charset="-122"/>
            </a:endParaRPr>
          </a:p>
        </p:txBody>
      </p:sp>
      <p:sp>
        <p:nvSpPr>
          <p:cNvPr id="16" name="Flowchart: Multidocument 15"/>
          <p:cNvSpPr/>
          <p:nvPr/>
        </p:nvSpPr>
        <p:spPr bwMode="auto">
          <a:xfrm>
            <a:off x="2267744" y="2260847"/>
            <a:ext cx="4800600" cy="469776"/>
          </a:xfrm>
          <a:prstGeom prst="flowChartMultidocument">
            <a:avLst/>
          </a:prstGeom>
          <a:solidFill>
            <a:schemeClr val="accent1"/>
          </a:solidFill>
          <a:ln>
            <a:solidFill>
              <a:schemeClr val="tx2"/>
            </a:solidFill>
          </a:ln>
          <a:effectLst/>
        </p:spPr>
        <p:txBody>
          <a:bodyPr vert="horz" wrap="square" lIns="0" tIns="9144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ts val="6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宋体" charset="-122"/>
              </a:rPr>
              <a:t>Maple</a:t>
            </a:r>
            <a:r>
              <a:rPr kumimoji="0" lang="en-US" sz="1400" b="0" i="0" u="none" strike="noStrike" cap="none" normalizeH="0" dirty="0">
                <a:ln>
                  <a:noFill/>
                </a:ln>
                <a:effectLst/>
                <a:latin typeface="Arial" charset="0"/>
                <a:ea typeface="宋体" charset="-122"/>
              </a:rPr>
              <a:t> </a:t>
            </a:r>
            <a:r>
              <a:rPr kumimoji="0" lang="en-US" altLang="zh-CN" sz="1400" b="0" i="0" u="none" strike="noStrike" cap="none" normalizeH="0" dirty="0">
                <a:ln>
                  <a:noFill/>
                </a:ln>
                <a:effectLst/>
                <a:latin typeface="Arial" charset="0"/>
                <a:ea typeface="宋体" charset="-122"/>
              </a:rPr>
              <a:t>IR</a:t>
            </a:r>
            <a:endParaRPr kumimoji="0" lang="en-US" sz="1100" b="1" i="0" u="none" strike="noStrike" cap="none" normalizeH="0" baseline="0" dirty="0">
              <a:ln>
                <a:noFill/>
              </a:ln>
              <a:effectLst/>
              <a:latin typeface="Arial" charset="0"/>
              <a:ea typeface="宋体" charset="-122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2895600" y="2887215"/>
            <a:ext cx="3429000" cy="23698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sz="1200" dirty="0">
                <a:latin typeface="Arial" charset="0"/>
                <a:ea typeface="宋体" charset="-122"/>
              </a:rPr>
              <a:t>Program Analysis/Optimization/</a:t>
            </a:r>
            <a:r>
              <a:rPr lang="en-US" sz="1200" dirty="0" err="1">
                <a:latin typeface="Arial" charset="0"/>
                <a:ea typeface="宋体" charset="-122"/>
              </a:rPr>
              <a:t>Geneation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8" name="Flowchart: Multidocument 17"/>
          <p:cNvSpPr/>
          <p:nvPr/>
        </p:nvSpPr>
        <p:spPr bwMode="auto">
          <a:xfrm>
            <a:off x="2983632" y="3264289"/>
            <a:ext cx="1259160" cy="384275"/>
          </a:xfrm>
          <a:prstGeom prst="flowChartMultidocument">
            <a:avLst/>
          </a:prstGeom>
          <a:solidFill>
            <a:schemeClr val="accent1"/>
          </a:solidFill>
          <a:ln>
            <a:solidFill>
              <a:schemeClr val="tx2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144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ts val="4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sz="1050" b="1" dirty="0">
                <a:latin typeface="Arial" charset="0"/>
                <a:ea typeface="宋体" charset="-122"/>
              </a:rPr>
              <a:t>binary</a:t>
            </a:r>
            <a:endParaRPr kumimoji="0" lang="en-US" sz="1050" b="1" i="0" u="none" strike="noStrike" cap="none" normalizeH="0" baseline="0" dirty="0">
              <a:ln>
                <a:noFill/>
              </a:ln>
              <a:effectLst/>
              <a:latin typeface="Arial" charset="0"/>
              <a:ea typeface="宋体" charset="-122"/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4419600" y="3887952"/>
            <a:ext cx="533400" cy="26213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JS </a:t>
            </a:r>
            <a:r>
              <a:rPr lang="en-US" altLang="zh-CN" sz="1000" dirty="0">
                <a:latin typeface="Arial" charset="0"/>
                <a:ea typeface="宋体" charset="-122"/>
              </a:rPr>
              <a:t>spec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cxnSp>
        <p:nvCxnSpPr>
          <p:cNvPr id="30" name="Straight Connector 29"/>
          <p:cNvCxnSpPr>
            <a:stCxn id="88" idx="2"/>
          </p:cNvCxnSpPr>
          <p:nvPr/>
        </p:nvCxnSpPr>
        <p:spPr bwMode="auto">
          <a:xfrm flipV="1">
            <a:off x="685800" y="1613099"/>
            <a:ext cx="6705600" cy="125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2" name="Picture 31" descr="hammer&amp;wrench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696200" y="2108200"/>
            <a:ext cx="864096" cy="822771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7391400" y="2921000"/>
            <a:ext cx="1600200" cy="255454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000" dirty="0"/>
              <a:t>Compiler</a:t>
            </a:r>
          </a:p>
          <a:p>
            <a:pPr>
              <a:buFont typeface="Arial" pitchFamily="34" charset="0"/>
              <a:buChar char="•"/>
            </a:pPr>
            <a:r>
              <a:rPr lang="en-US" sz="1000" dirty="0"/>
              <a:t>VM</a:t>
            </a:r>
          </a:p>
          <a:p>
            <a:pPr>
              <a:buFont typeface="Arial" pitchFamily="34" charset="0"/>
              <a:buChar char="•"/>
            </a:pPr>
            <a:r>
              <a:rPr lang="en-US" sz="1000" dirty="0"/>
              <a:t>Performance optimizer</a:t>
            </a:r>
          </a:p>
          <a:p>
            <a:pPr>
              <a:buFont typeface="Arial" pitchFamily="34" charset="0"/>
              <a:buChar char="•"/>
            </a:pPr>
            <a:r>
              <a:rPr lang="en-US" sz="1000" dirty="0"/>
              <a:t>Profiler</a:t>
            </a:r>
          </a:p>
          <a:p>
            <a:pPr>
              <a:buFont typeface="Arial" pitchFamily="34" charset="0"/>
              <a:buChar char="•"/>
            </a:pPr>
            <a:r>
              <a:rPr lang="en-US" sz="1000" dirty="0"/>
              <a:t>Simulator</a:t>
            </a:r>
          </a:p>
          <a:p>
            <a:pPr>
              <a:buFont typeface="Arial" pitchFamily="34" charset="0"/>
              <a:buChar char="•"/>
            </a:pPr>
            <a:r>
              <a:rPr lang="en-US" sz="1000" dirty="0"/>
              <a:t>Sanitizer</a:t>
            </a:r>
          </a:p>
          <a:p>
            <a:pPr>
              <a:buFont typeface="Arial" pitchFamily="34" charset="0"/>
              <a:buChar char="•"/>
            </a:pPr>
            <a:r>
              <a:rPr lang="en-US" sz="1000" dirty="0"/>
              <a:t>Memory surveillance</a:t>
            </a:r>
          </a:p>
          <a:p>
            <a:pPr>
              <a:buFont typeface="Arial" pitchFamily="34" charset="0"/>
              <a:buChar char="•"/>
            </a:pPr>
            <a:r>
              <a:rPr lang="en-US" sz="1000" dirty="0"/>
              <a:t>Security sandbox</a:t>
            </a:r>
          </a:p>
          <a:p>
            <a:pPr>
              <a:buFont typeface="Arial" pitchFamily="34" charset="0"/>
              <a:buChar char="•"/>
            </a:pPr>
            <a:r>
              <a:rPr lang="en-US" sz="1000" dirty="0"/>
              <a:t>Power consumption check</a:t>
            </a:r>
          </a:p>
          <a:p>
            <a:pPr>
              <a:buFont typeface="Arial" pitchFamily="34" charset="0"/>
              <a:buChar char="•"/>
            </a:pPr>
            <a:r>
              <a:rPr lang="en-US" sz="1000" dirty="0"/>
              <a:t>API compatibility check</a:t>
            </a:r>
          </a:p>
          <a:p>
            <a:pPr>
              <a:buFont typeface="Arial" pitchFamily="34" charset="0"/>
              <a:buChar char="•"/>
            </a:pPr>
            <a:r>
              <a:rPr lang="en-US" sz="1000" dirty="0"/>
              <a:t> </a:t>
            </a:r>
            <a:r>
              <a:rPr lang="zh-CN" altLang="en-US" sz="1000" dirty="0"/>
              <a:t>功耗雷达</a:t>
            </a:r>
            <a:endParaRPr lang="en-US" altLang="zh-CN" sz="1000" dirty="0"/>
          </a:p>
          <a:p>
            <a:pPr>
              <a:buFont typeface="Arial" pitchFamily="34" charset="0"/>
              <a:buChar char="•"/>
            </a:pPr>
            <a:r>
              <a:rPr lang="zh-CN" altLang="en-US" sz="1000" dirty="0"/>
              <a:t>性能雷达</a:t>
            </a:r>
            <a:endParaRPr lang="en-US" altLang="zh-CN" sz="1000" dirty="0"/>
          </a:p>
          <a:p>
            <a:pPr>
              <a:buFont typeface="Arial" pitchFamily="34" charset="0"/>
              <a:buChar char="•"/>
            </a:pPr>
            <a:r>
              <a:rPr lang="zh-CN" altLang="en-US" sz="1000" dirty="0"/>
              <a:t>兼容性检查</a:t>
            </a:r>
            <a:endParaRPr lang="en-US" altLang="zh-CN" sz="1000" dirty="0"/>
          </a:p>
          <a:p>
            <a:pPr>
              <a:buFont typeface="Arial" pitchFamily="34" charset="0"/>
              <a:buChar char="•"/>
            </a:pPr>
            <a:r>
              <a:rPr lang="zh-CN" altLang="en-US" sz="1000"/>
              <a:t>安全检查</a:t>
            </a:r>
            <a:endParaRPr lang="en-US" altLang="zh-CN" sz="1000" dirty="0"/>
          </a:p>
          <a:p>
            <a:pPr>
              <a:buFont typeface="Arial" pitchFamily="34" charset="0"/>
              <a:buChar char="•"/>
            </a:pPr>
            <a:r>
              <a:rPr lang="zh-CN" altLang="en-US" sz="1000" dirty="0"/>
              <a:t>二进制翻译</a:t>
            </a:r>
            <a:r>
              <a:rPr lang="en-US" altLang="zh-CN" sz="1000" dirty="0"/>
              <a:t>/</a:t>
            </a:r>
            <a:r>
              <a:rPr lang="zh-CN" altLang="en-US" sz="1000" dirty="0"/>
              <a:t>优化</a:t>
            </a:r>
            <a:endParaRPr lang="en-US" sz="1000" dirty="0"/>
          </a:p>
          <a:p>
            <a:pPr>
              <a:buFont typeface="Arial" pitchFamily="34" charset="0"/>
              <a:buChar char="•"/>
            </a:pPr>
            <a:r>
              <a:rPr lang="en-US" sz="1000" dirty="0"/>
              <a:t>Etc.</a:t>
            </a:r>
          </a:p>
        </p:txBody>
      </p:sp>
      <p:sp>
        <p:nvSpPr>
          <p:cNvPr id="34" name="Rounded Rectangle 33"/>
          <p:cNvSpPr/>
          <p:nvPr/>
        </p:nvSpPr>
        <p:spPr bwMode="auto">
          <a:xfrm>
            <a:off x="2667000" y="4774648"/>
            <a:ext cx="685800" cy="27947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100" dirty="0" err="1">
                <a:latin typeface="Arial" charset="0"/>
                <a:ea typeface="宋体" charset="-122"/>
              </a:rPr>
              <a:t>LiteOS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pic>
        <p:nvPicPr>
          <p:cNvPr id="35" name="Picture 18" descr="Image result for huawei  watch images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76600" y="5232951"/>
            <a:ext cx="969490" cy="561976"/>
          </a:xfrm>
          <a:prstGeom prst="rect">
            <a:avLst/>
          </a:prstGeom>
          <a:noFill/>
        </p:spPr>
      </p:pic>
      <p:pic>
        <p:nvPicPr>
          <p:cNvPr id="36" name="Picture 4" descr="Image result for smart TV images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876802" y="5232952"/>
            <a:ext cx="566305" cy="600075"/>
          </a:xfrm>
          <a:prstGeom prst="rect">
            <a:avLst/>
          </a:prstGeom>
          <a:noFill/>
        </p:spPr>
      </p:pic>
      <p:sp>
        <p:nvSpPr>
          <p:cNvPr id="37" name="Flowchart: Multidocument 36"/>
          <p:cNvSpPr/>
          <p:nvPr/>
        </p:nvSpPr>
        <p:spPr bwMode="auto">
          <a:xfrm>
            <a:off x="4876800" y="3302850"/>
            <a:ext cx="1259160" cy="384275"/>
          </a:xfrm>
          <a:prstGeom prst="flowChartMultidocument">
            <a:avLst/>
          </a:prstGeom>
          <a:solidFill>
            <a:schemeClr val="accent1"/>
          </a:solidFill>
          <a:ln>
            <a:solidFill>
              <a:schemeClr val="tx2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144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ts val="4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sz="1050" b="1" dirty="0">
                <a:latin typeface="Arial" charset="0"/>
                <a:ea typeface="宋体" charset="-122"/>
              </a:rPr>
              <a:t>Byte code</a:t>
            </a:r>
            <a:endParaRPr kumimoji="0" lang="en-US" sz="1050" b="1" i="0" u="none" strike="noStrike" cap="none" normalizeH="0" baseline="0" dirty="0">
              <a:ln>
                <a:noFill/>
              </a:ln>
              <a:effectLst/>
              <a:latin typeface="Arial" charset="0"/>
              <a:ea typeface="宋体" charset="-122"/>
            </a:endParaRPr>
          </a:p>
        </p:txBody>
      </p:sp>
      <p:sp>
        <p:nvSpPr>
          <p:cNvPr id="38" name="Rounded Rectangle 37"/>
          <p:cNvSpPr/>
          <p:nvPr/>
        </p:nvSpPr>
        <p:spPr bwMode="auto">
          <a:xfrm>
            <a:off x="4985048" y="3886200"/>
            <a:ext cx="653752" cy="26213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Java </a:t>
            </a:r>
            <a:r>
              <a:rPr lang="en-US" altLang="zh-CN" sz="1000" dirty="0">
                <a:latin typeface="Arial" charset="0"/>
                <a:ea typeface="宋体" charset="-122"/>
              </a:rPr>
              <a:t>spec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39" name="Flowchart: Multidocument 38"/>
          <p:cNvSpPr/>
          <p:nvPr/>
        </p:nvSpPr>
        <p:spPr bwMode="auto">
          <a:xfrm>
            <a:off x="3370784" y="1105099"/>
            <a:ext cx="972616" cy="406400"/>
          </a:xfrm>
          <a:prstGeom prst="flowChartMultidocument">
            <a:avLst/>
          </a:prstGeom>
          <a:solidFill>
            <a:schemeClr val="accent1"/>
          </a:solidFill>
          <a:ln>
            <a:solidFill>
              <a:schemeClr val="tx2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9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宋体" charset="-122"/>
              </a:rPr>
              <a:t>JavaScript</a:t>
            </a:r>
            <a:endParaRPr kumimoji="0" lang="en-US" sz="900" b="1" i="0" u="none" strike="noStrike" cap="none" normalizeH="0" baseline="0" dirty="0">
              <a:ln>
                <a:noFill/>
              </a:ln>
              <a:effectLst/>
              <a:latin typeface="Arial" charset="0"/>
              <a:ea typeface="宋体" charset="-122"/>
            </a:endParaRPr>
          </a:p>
        </p:txBody>
      </p:sp>
      <p:sp>
        <p:nvSpPr>
          <p:cNvPr id="42" name="Rounded Rectangle 41"/>
          <p:cNvSpPr/>
          <p:nvPr/>
        </p:nvSpPr>
        <p:spPr bwMode="auto">
          <a:xfrm>
            <a:off x="5715000" y="3886200"/>
            <a:ext cx="609600" cy="26213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C++ </a:t>
            </a:r>
            <a:r>
              <a:rPr lang="en-US" sz="1000" dirty="0">
                <a:latin typeface="Arial" charset="0"/>
                <a:ea typeface="宋体" charset="-122"/>
              </a:rPr>
              <a:t>Spec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50" name="Down Arrow 49"/>
          <p:cNvSpPr/>
          <p:nvPr/>
        </p:nvSpPr>
        <p:spPr bwMode="auto">
          <a:xfrm>
            <a:off x="4343400" y="1613099"/>
            <a:ext cx="152400" cy="101600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51" name="Down Arrow 50"/>
          <p:cNvSpPr/>
          <p:nvPr/>
        </p:nvSpPr>
        <p:spPr bwMode="auto">
          <a:xfrm>
            <a:off x="1600200" y="1511499"/>
            <a:ext cx="152400" cy="101600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52" name="Down Arrow 51"/>
          <p:cNvSpPr/>
          <p:nvPr/>
        </p:nvSpPr>
        <p:spPr bwMode="auto">
          <a:xfrm>
            <a:off x="2667000" y="1511499"/>
            <a:ext cx="152400" cy="101600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53" name="Down Arrow 52"/>
          <p:cNvSpPr/>
          <p:nvPr/>
        </p:nvSpPr>
        <p:spPr bwMode="auto">
          <a:xfrm>
            <a:off x="6248400" y="1511499"/>
            <a:ext cx="152400" cy="101600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54" name="Down Arrow 53"/>
          <p:cNvSpPr/>
          <p:nvPr/>
        </p:nvSpPr>
        <p:spPr bwMode="auto">
          <a:xfrm>
            <a:off x="4953000" y="1511499"/>
            <a:ext cx="152400" cy="101600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55" name="Down Arrow 54"/>
          <p:cNvSpPr/>
          <p:nvPr/>
        </p:nvSpPr>
        <p:spPr bwMode="auto">
          <a:xfrm>
            <a:off x="3733800" y="1511499"/>
            <a:ext cx="152400" cy="101600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56" name="Down Arrow 55"/>
          <p:cNvSpPr/>
          <p:nvPr/>
        </p:nvSpPr>
        <p:spPr bwMode="auto">
          <a:xfrm>
            <a:off x="3505200" y="3733799"/>
            <a:ext cx="152400" cy="508000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57" name="Down Arrow 56"/>
          <p:cNvSpPr/>
          <p:nvPr/>
        </p:nvSpPr>
        <p:spPr bwMode="auto">
          <a:xfrm>
            <a:off x="4343400" y="2121099"/>
            <a:ext cx="152400" cy="101600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58" name="Down Arrow 57"/>
          <p:cNvSpPr/>
          <p:nvPr/>
        </p:nvSpPr>
        <p:spPr bwMode="auto">
          <a:xfrm>
            <a:off x="4343400" y="2730699"/>
            <a:ext cx="152400" cy="101600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62" name="Rounded Rectangle 61"/>
          <p:cNvSpPr/>
          <p:nvPr/>
        </p:nvSpPr>
        <p:spPr bwMode="auto">
          <a:xfrm>
            <a:off x="5181600" y="4774648"/>
            <a:ext cx="685800" cy="27947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100" dirty="0">
                <a:latin typeface="Arial" charset="0"/>
                <a:ea typeface="宋体" charset="-122"/>
              </a:rPr>
              <a:t>Linux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63" name="Rounded Rectangle 62"/>
          <p:cNvSpPr/>
          <p:nvPr/>
        </p:nvSpPr>
        <p:spPr bwMode="auto">
          <a:xfrm>
            <a:off x="6019800" y="4774648"/>
            <a:ext cx="685800" cy="27947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sz="1100" dirty="0">
                <a:latin typeface="Arial" charset="0"/>
                <a:ea typeface="宋体" charset="-122"/>
              </a:rPr>
              <a:t>Windows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1219200" y="4673048"/>
            <a:ext cx="5943600" cy="406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sz="1100" dirty="0">
                <a:latin typeface="Arial" charset="0"/>
                <a:ea typeface="宋体" pitchFamily="2" charset="-122"/>
              </a:rPr>
              <a:t>OSs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65" name="Down Arrow 64"/>
          <p:cNvSpPr/>
          <p:nvPr/>
        </p:nvSpPr>
        <p:spPr bwMode="auto">
          <a:xfrm>
            <a:off x="5410200" y="4571448"/>
            <a:ext cx="152400" cy="101600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66" name="Down Arrow 65"/>
          <p:cNvSpPr/>
          <p:nvPr/>
        </p:nvSpPr>
        <p:spPr bwMode="auto">
          <a:xfrm>
            <a:off x="5410200" y="3709251"/>
            <a:ext cx="152400" cy="101600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67" name="Down Arrow 66"/>
          <p:cNvSpPr/>
          <p:nvPr/>
        </p:nvSpPr>
        <p:spPr bwMode="auto">
          <a:xfrm>
            <a:off x="3581400" y="3152155"/>
            <a:ext cx="152400" cy="101600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68" name="Down Arrow 67"/>
          <p:cNvSpPr/>
          <p:nvPr/>
        </p:nvSpPr>
        <p:spPr bwMode="auto">
          <a:xfrm>
            <a:off x="5410200" y="3148747"/>
            <a:ext cx="152400" cy="101600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75" name="Rounded Rectangle 74"/>
          <p:cNvSpPr/>
          <p:nvPr/>
        </p:nvSpPr>
        <p:spPr bwMode="auto">
          <a:xfrm>
            <a:off x="1371600" y="4766465"/>
            <a:ext cx="1143000" cy="27947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100" dirty="0">
                <a:latin typeface="Arial" charset="0"/>
                <a:ea typeface="宋体" charset="-122"/>
              </a:rPr>
              <a:t>Cloud </a:t>
            </a:r>
            <a:r>
              <a:rPr lang="en-US" altLang="zh-CN" sz="1100" dirty="0" err="1">
                <a:latin typeface="Arial" charset="0"/>
                <a:ea typeface="宋体" charset="-122"/>
              </a:rPr>
              <a:t>CoreOS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pic>
        <p:nvPicPr>
          <p:cNvPr id="77" name="Picture 76" descr="computer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743200" y="5232951"/>
            <a:ext cx="385762" cy="514349"/>
          </a:xfrm>
          <a:prstGeom prst="rect">
            <a:avLst/>
          </a:prstGeom>
        </p:spPr>
      </p:pic>
      <p:sp>
        <p:nvSpPr>
          <p:cNvPr id="78" name="Down Arrow 77"/>
          <p:cNvSpPr/>
          <p:nvPr/>
        </p:nvSpPr>
        <p:spPr bwMode="auto">
          <a:xfrm>
            <a:off x="4038600" y="5461000"/>
            <a:ext cx="152400" cy="101600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pic>
        <p:nvPicPr>
          <p:cNvPr id="79" name="133D0C0B-81DE-4B12-8E09-CE110303B2FA" descr="FD877729-1C5E-4A64-AA14-85C3DD0E8E4E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438400" y="5232952"/>
            <a:ext cx="3886200" cy="1548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" name="Right Arrow 58"/>
          <p:cNvSpPr/>
          <p:nvPr/>
        </p:nvSpPr>
        <p:spPr bwMode="auto">
          <a:xfrm>
            <a:off x="7239000" y="2209800"/>
            <a:ext cx="381000" cy="406400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162800" y="2006601"/>
            <a:ext cx="38792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/>
              <a:t>output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52400" y="5740953"/>
            <a:ext cx="236220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u="sng" dirty="0">
                <a:solidFill>
                  <a:srgbClr val="FF0000"/>
                </a:solidFill>
              </a:rPr>
              <a:t>Our Vision</a:t>
            </a:r>
            <a:r>
              <a:rPr lang="en-US" sz="1600" dirty="0">
                <a:solidFill>
                  <a:srgbClr val="FF0000"/>
                </a:solidFill>
              </a:rPr>
              <a:t>:</a:t>
            </a:r>
          </a:p>
          <a:p>
            <a:pPr algn="ctr"/>
            <a:r>
              <a:rPr lang="en-US" sz="1600" b="1" i="1" dirty="0">
                <a:solidFill>
                  <a:srgbClr val="FF0000"/>
                </a:solidFill>
              </a:rPr>
              <a:t>Seamless Connection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28600" y="1905000"/>
            <a:ext cx="210865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 One copy code, multiple devices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28600" y="2209800"/>
            <a:ext cx="180575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 Program once, multiple use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28600" y="2514600"/>
            <a:ext cx="184435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 Single Develop environment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28600" y="2819400"/>
            <a:ext cx="119981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 Single eco-system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28601" y="3429000"/>
            <a:ext cx="180703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dirty="0">
                <a:solidFill>
                  <a:srgbClr val="0070C0"/>
                </a:solidFill>
              </a:rPr>
              <a:t> Share analysis/optimization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28600" y="3733800"/>
            <a:ext cx="115967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dirty="0">
                <a:solidFill>
                  <a:srgbClr val="0070C0"/>
                </a:solidFill>
              </a:rPr>
              <a:t> Reduce R&amp;D cost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28601" y="4038600"/>
            <a:ext cx="155113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dirty="0">
                <a:solidFill>
                  <a:srgbClr val="0070C0"/>
                </a:solidFill>
              </a:rPr>
              <a:t> Accumulate experience</a:t>
            </a:r>
          </a:p>
        </p:txBody>
      </p:sp>
      <p:sp>
        <p:nvSpPr>
          <p:cNvPr id="87" name="Flowchart: Multidocument 86"/>
          <p:cNvSpPr/>
          <p:nvPr/>
        </p:nvSpPr>
        <p:spPr bwMode="auto">
          <a:xfrm>
            <a:off x="152400" y="1143000"/>
            <a:ext cx="972144" cy="382488"/>
          </a:xfrm>
          <a:prstGeom prst="flowChartMultidocument">
            <a:avLst/>
          </a:prstGeom>
          <a:solidFill>
            <a:schemeClr val="accent1"/>
          </a:solidFill>
          <a:ln>
            <a:solidFill>
              <a:schemeClr val="tx2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9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宋体" charset="-122"/>
              </a:rPr>
              <a:t>C/C++</a:t>
            </a:r>
            <a:endParaRPr kumimoji="0" lang="en-US" sz="900" b="1" i="0" u="none" strike="noStrike" cap="none" normalizeH="0" baseline="0" dirty="0">
              <a:ln>
                <a:noFill/>
              </a:ln>
              <a:effectLst/>
              <a:latin typeface="Arial" charset="0"/>
              <a:ea typeface="宋体" charset="-122"/>
            </a:endParaRPr>
          </a:p>
        </p:txBody>
      </p:sp>
      <p:sp>
        <p:nvSpPr>
          <p:cNvPr id="88" name="Down Arrow 87"/>
          <p:cNvSpPr/>
          <p:nvPr/>
        </p:nvSpPr>
        <p:spPr bwMode="auto">
          <a:xfrm>
            <a:off x="609600" y="1524000"/>
            <a:ext cx="152400" cy="101600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90" name="Flowchart: Multidocument 89"/>
          <p:cNvSpPr/>
          <p:nvPr/>
        </p:nvSpPr>
        <p:spPr bwMode="auto">
          <a:xfrm>
            <a:off x="7010400" y="1143000"/>
            <a:ext cx="838200" cy="382488"/>
          </a:xfrm>
          <a:prstGeom prst="flowChartMultidocumen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2"/>
            </a:solidFill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sz="1000" b="1" dirty="0">
                <a:latin typeface="Arial" charset="0"/>
                <a:ea typeface="宋体" charset="-122"/>
              </a:rPr>
              <a:t>Maple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宋体" charset="-122"/>
              </a:rPr>
              <a:t>Lang</a:t>
            </a:r>
          </a:p>
        </p:txBody>
      </p:sp>
      <p:sp>
        <p:nvSpPr>
          <p:cNvPr id="91" name="Down Arrow 90"/>
          <p:cNvSpPr/>
          <p:nvPr/>
        </p:nvSpPr>
        <p:spPr bwMode="auto">
          <a:xfrm>
            <a:off x="7315200" y="1512987"/>
            <a:ext cx="152400" cy="101600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71" name="Rounded Rectangle 74">
            <a:extLst>
              <a:ext uri="{FF2B5EF4-FFF2-40B4-BE49-F238E27FC236}">
                <a16:creationId xmlns:a16="http://schemas.microsoft.com/office/drawing/2014/main" id="{3849676C-E27A-459E-B188-C2848FA65BD6}"/>
              </a:ext>
            </a:extLst>
          </p:cNvPr>
          <p:cNvSpPr/>
          <p:nvPr/>
        </p:nvSpPr>
        <p:spPr bwMode="auto">
          <a:xfrm>
            <a:off x="4419600" y="4196481"/>
            <a:ext cx="1716360" cy="27336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100" dirty="0">
                <a:latin typeface="Arial" charset="0"/>
                <a:ea typeface="宋体" charset="-122"/>
              </a:rPr>
              <a:t>Common Core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</p:spTree>
    <p:custDataLst>
      <p:tags r:id="rId1"/>
    </p:custDataLst>
  </p:cSld>
  <p:clrMapOvr>
    <a:masterClrMapping/>
  </p:clrMapOvr>
  <p:transition advClick="0" advTm="8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build="allAtOnce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154</Words>
  <Application>Microsoft Office PowerPoint</Application>
  <PresentationFormat>On-screen Show (4:3)</PresentationFormat>
  <Paragraphs>61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Theme</vt:lpstr>
      <vt:lpstr>Maple Programming System</vt:lpstr>
      <vt:lpstr>Agenda</vt:lpstr>
      <vt:lpstr>Maple Programming 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Maple Family</dc:title>
  <dc:creator>Ye handong</dc:creator>
  <cp:lastModifiedBy>Handong Ye</cp:lastModifiedBy>
  <cp:revision>5</cp:revision>
  <dcterms:created xsi:type="dcterms:W3CDTF">2006-08-16T00:00:00Z</dcterms:created>
  <dcterms:modified xsi:type="dcterms:W3CDTF">2019-12-23T20:12:47Z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(2)fmg7WFKXRjIiFPODFCltYMBwHpUvtXFvsW9nJV2ZsZnTD0d3IU7kZf6G7L1yudGXO+1Wy65H
CyBd5RWryU294RdOhBP071viZniFPW3JYMC093x6n8KDNlNSpsdTOFHiC+5azXM+osWg5HfB
No4+SxhYFWs+J6ez5ci4PV1GlzIOL0yruBiAejsP8Jd5PJ5BUEnzaV9/xKcHS1DbZHIicUfC
RFINUfIpfAKU01DcEu</vt:lpwstr>
  </property>
  <property fmtid="{D5CDD505-2E9C-101B-9397-08002B2CF9AE}" pid="3" name="_2015_ms_pID_7253431">
    <vt:lpwstr>uyXSuSva/VWRwsiUGBzcz9CRcsbKzmyswrWPiejPYsILmtWUxY5T6F
78xFkh4aj9zBX/fBR5a+XYVLZi9wy0nftnLfrNHk4KD7hdVqxxveZaflE/f5CEWkrzUN49E3
PoUnSrW1fpkC6sRLdk76nlC/m8Z1ECC2qdL0kBDKUCSr1KNbX5lhjkd7rIgBHBE/5Cs=</vt:lpwstr>
  </property>
</Properties>
</file>