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5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9981-CC57-48EC-9982-1AF675858BCE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BB6B-C08B-4996-A927-35B244CB2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8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9981-CC57-48EC-9982-1AF675858BCE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BB6B-C08B-4996-A927-35B244CB2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9981-CC57-48EC-9982-1AF675858BCE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BB6B-C08B-4996-A927-35B244CB2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99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534" y="2155826"/>
            <a:ext cx="7488767" cy="625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1"/>
          </p:nvPr>
        </p:nvSpPr>
        <p:spPr>
          <a:xfrm>
            <a:off x="1007533" y="3068639"/>
            <a:ext cx="8534400" cy="4924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886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980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9981-CC57-48EC-9982-1AF675858BCE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BB6B-C08B-4996-A927-35B244CB2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3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9981-CC57-48EC-9982-1AF675858BCE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BB6B-C08B-4996-A927-35B244CB2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0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9981-CC57-48EC-9982-1AF675858BCE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BB6B-C08B-4996-A927-35B244CB2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5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9981-CC57-48EC-9982-1AF675858BCE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BB6B-C08B-4996-A927-35B244CB2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5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9981-CC57-48EC-9982-1AF675858BCE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BB6B-C08B-4996-A927-35B244CB2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7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9981-CC57-48EC-9982-1AF675858BCE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BB6B-C08B-4996-A927-35B244CB2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9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9981-CC57-48EC-9982-1AF675858BCE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BB6B-C08B-4996-A927-35B244CB2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5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9981-CC57-48EC-9982-1AF675858BCE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BB6B-C08B-4996-A927-35B244CB2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1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69981-CC57-48EC-9982-1AF675858BCE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5BB6B-C08B-4996-A927-35B244CB2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3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2789426" y="1875022"/>
            <a:ext cx="4968478" cy="58695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Maple Engine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副标题 11"/>
          <p:cNvSpPr>
            <a:spLocks noGrp="1"/>
          </p:cNvSpPr>
          <p:nvPr>
            <p:ph type="subTitle" idx="11"/>
          </p:nvPr>
        </p:nvSpPr>
        <p:spPr>
          <a:xfrm>
            <a:off x="5165616" y="3068639"/>
            <a:ext cx="3880594" cy="134806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Compiler Team</a:t>
            </a: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Futurewei</a:t>
            </a:r>
            <a:r>
              <a:rPr lang="en-US" altLang="zh-CN" dirty="0" smtClean="0">
                <a:solidFill>
                  <a:schemeClr val="tx1"/>
                </a:solidFill>
              </a:rPr>
              <a:t> Inc.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1/3/2020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529904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9650" y="325439"/>
            <a:ext cx="7848798" cy="871537"/>
          </a:xfrm>
        </p:spPr>
        <p:txBody>
          <a:bodyPr/>
          <a:lstStyle/>
          <a:p>
            <a:r>
              <a:rPr lang="en-US" dirty="0" err="1" smtClean="0"/>
              <a:t>Args</a:t>
            </a:r>
            <a:r>
              <a:rPr lang="en-US" dirty="0" smtClean="0"/>
              <a:t>, Locals, </a:t>
            </a:r>
            <a:r>
              <a:rPr lang="en-US" dirty="0" err="1" smtClean="0"/>
              <a:t>Globals</a:t>
            </a:r>
            <a:r>
              <a:rPr lang="en-US" dirty="0" smtClean="0"/>
              <a:t> and Fields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9650" y="1412777"/>
            <a:ext cx="8560146" cy="19014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Decodes an 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with a negative 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 evaluation stack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Decodes a 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variable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 an index of evaluation stack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symbol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has a pc-relative offset to Def/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Undef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Table 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is decoded into a offset to the base address of an object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143672" y="3429000"/>
            <a:ext cx="2376264" cy="2438952"/>
          </a:xfrm>
          <a:prstGeom prst="rect">
            <a:avLst/>
          </a:prstGeom>
          <a:gradFill flip="none" rotWithShape="1">
            <a:gsLst>
              <a:gs pos="43385">
                <a:srgbClr val="FFF8F2"/>
              </a:gs>
              <a:gs pos="0">
                <a:schemeClr val="accent2">
                  <a:lumMod val="0"/>
                  <a:lumOff val="100000"/>
                </a:schemeClr>
              </a:gs>
              <a:gs pos="11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sz="800" dirty="0">
              <a:latin typeface="Arial" charset="0"/>
              <a:ea typeface="宋体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dirty="0">
                <a:latin typeface="Arial" charset="0"/>
                <a:ea typeface="宋体" charset="-122"/>
              </a:rPr>
              <a:t>Return value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sz="800" dirty="0">
              <a:latin typeface="Arial" charset="0"/>
              <a:ea typeface="宋体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dirty="0">
                <a:latin typeface="Arial" charset="0"/>
                <a:ea typeface="宋体" charset="-122"/>
              </a:rPr>
              <a:t>Local vars</a:t>
            </a:r>
          </a:p>
          <a:p>
            <a:pPr algn="ctr">
              <a:buClr>
                <a:srgbClr val="CC9900"/>
              </a:buClr>
            </a:pPr>
            <a:endParaRPr lang="en-US" sz="800" dirty="0">
              <a:latin typeface="Arial" charset="0"/>
              <a:ea typeface="宋体" charset="-122"/>
            </a:endParaRPr>
          </a:p>
          <a:p>
            <a:pPr algn="ctr">
              <a:buClr>
                <a:srgbClr val="CC9900"/>
              </a:buClr>
            </a:pPr>
            <a:r>
              <a:rPr lang="en-US" dirty="0">
                <a:latin typeface="Arial" charset="0"/>
                <a:ea typeface="宋体" charset="-122"/>
              </a:rPr>
              <a:t>Expr evaluation</a:t>
            </a:r>
          </a:p>
          <a:p>
            <a:pPr algn="ctr">
              <a:buClr>
                <a:srgbClr val="CC9900"/>
              </a:buClr>
            </a:pPr>
            <a:r>
              <a:rPr lang="en-US" dirty="0">
                <a:latin typeface="Arial" charset="0"/>
                <a:ea typeface="宋体" charset="-122"/>
              </a:rPr>
              <a:t>Arg0</a:t>
            </a:r>
          </a:p>
          <a:p>
            <a:pPr algn="ctr">
              <a:buClr>
                <a:srgbClr val="CC9900"/>
              </a:buClr>
            </a:pPr>
            <a:r>
              <a:rPr lang="en-US" dirty="0">
                <a:latin typeface="Arial" charset="0"/>
                <a:ea typeface="宋体" charset="-122"/>
              </a:rPr>
              <a:t>Arg1</a:t>
            </a:r>
          </a:p>
          <a:p>
            <a:pPr algn="ctr">
              <a:buClr>
                <a:srgbClr val="CC9900"/>
              </a:buClr>
            </a:pPr>
            <a:r>
              <a:rPr lang="en-US" dirty="0">
                <a:latin typeface="Arial" charset="0"/>
                <a:ea typeface="宋体" charset="-122"/>
              </a:rPr>
              <a:t>…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dirty="0">
              <a:latin typeface="Arial" charset="0"/>
              <a:ea typeface="宋体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dirty="0">
              <a:latin typeface="Arial" charset="0"/>
              <a:ea typeface="宋体" charset="-122"/>
            </a:endParaRPr>
          </a:p>
        </p:txBody>
      </p:sp>
      <p:sp>
        <p:nvSpPr>
          <p:cNvPr id="6" name="Cloud 5"/>
          <p:cNvSpPr/>
          <p:nvPr/>
        </p:nvSpPr>
        <p:spPr bwMode="auto">
          <a:xfrm>
            <a:off x="4439816" y="5546219"/>
            <a:ext cx="1584177" cy="596885"/>
          </a:xfrm>
          <a:prstGeom prst="cloud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  <a:scene3d>
            <a:camera prst="isometricOffAxis1Right"/>
            <a:lightRig rig="threePt" dir="t"/>
          </a:scene3d>
          <a:ex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2000" dirty="0">
                <a:solidFill>
                  <a:srgbClr val="0070C0"/>
                </a:solidFill>
                <a:latin typeface="Arial" charset="0"/>
                <a:ea typeface="宋体" charset="-122"/>
              </a:rPr>
              <a:t> Caller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888088" y="3429000"/>
            <a:ext cx="2376264" cy="2438952"/>
          </a:xfrm>
          <a:prstGeom prst="rect">
            <a:avLst/>
          </a:prstGeom>
          <a:gradFill flip="none" rotWithShape="1">
            <a:gsLst>
              <a:gs pos="43385">
                <a:srgbClr val="FFF8F2"/>
              </a:gs>
              <a:gs pos="0">
                <a:schemeClr val="accent2">
                  <a:lumMod val="0"/>
                  <a:lumOff val="100000"/>
                </a:schemeClr>
              </a:gs>
              <a:gs pos="11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sz="800" dirty="0">
              <a:latin typeface="Arial" charset="0"/>
              <a:ea typeface="宋体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dirty="0">
                <a:latin typeface="Arial" charset="0"/>
                <a:ea typeface="宋体" charset="-122"/>
              </a:rPr>
              <a:t>Return value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sz="800" dirty="0">
              <a:latin typeface="Arial" charset="0"/>
              <a:ea typeface="宋体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dirty="0">
                <a:latin typeface="Arial" charset="0"/>
                <a:ea typeface="宋体" charset="-122"/>
              </a:rPr>
              <a:t>Local vars</a:t>
            </a:r>
          </a:p>
          <a:p>
            <a:pPr algn="ctr">
              <a:buClr>
                <a:srgbClr val="CC9900"/>
              </a:buClr>
            </a:pPr>
            <a:endParaRPr lang="en-US" sz="800" dirty="0">
              <a:latin typeface="Arial" charset="0"/>
              <a:ea typeface="宋体" charset="-122"/>
            </a:endParaRPr>
          </a:p>
          <a:p>
            <a:pPr algn="ctr">
              <a:buClr>
                <a:srgbClr val="CC9900"/>
              </a:buClr>
            </a:pPr>
            <a:r>
              <a:rPr lang="en-US" dirty="0">
                <a:latin typeface="Arial" charset="0"/>
                <a:ea typeface="宋体" charset="-122"/>
              </a:rPr>
              <a:t>Expr evaluation</a:t>
            </a:r>
          </a:p>
          <a:p>
            <a:pPr algn="ctr">
              <a:buClr>
                <a:srgbClr val="CC9900"/>
              </a:buClr>
            </a:pPr>
            <a:endParaRPr lang="en-US" dirty="0">
              <a:latin typeface="Arial" charset="0"/>
              <a:ea typeface="宋体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dirty="0">
              <a:latin typeface="Arial" charset="0"/>
              <a:ea typeface="宋体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dirty="0">
              <a:latin typeface="Arial" charset="0"/>
              <a:ea typeface="宋体" charset="-122"/>
            </a:endParaRPr>
          </a:p>
        </p:txBody>
      </p:sp>
      <p:sp>
        <p:nvSpPr>
          <p:cNvPr id="8" name="Cloud 7"/>
          <p:cNvSpPr/>
          <p:nvPr/>
        </p:nvSpPr>
        <p:spPr bwMode="auto">
          <a:xfrm>
            <a:off x="8184232" y="5546219"/>
            <a:ext cx="1584177" cy="596885"/>
          </a:xfrm>
          <a:prstGeom prst="cloud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  <a:scene3d>
            <a:camera prst="isometricOffAxis1Right"/>
            <a:lightRig rig="threePt" dir="t"/>
          </a:scene3d>
          <a:ex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2000" dirty="0">
                <a:solidFill>
                  <a:srgbClr val="0070C0"/>
                </a:solidFill>
                <a:latin typeface="Arial" charset="0"/>
                <a:ea typeface="宋体" charset="-122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Arial" charset="0"/>
                <a:ea typeface="宋体" charset="-122"/>
              </a:rPr>
              <a:t>Callee</a:t>
            </a:r>
            <a:endParaRPr lang="en-US" sz="2000" dirty="0">
              <a:solidFill>
                <a:srgbClr val="0070C0"/>
              </a:solidFill>
              <a:latin typeface="Arial" charset="0"/>
              <a:ea typeface="宋体" charset="-12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495600" y="5301208"/>
            <a:ext cx="72008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600" dirty="0" err="1">
                <a:latin typeface="Arial" charset="0"/>
                <a:ea typeface="宋体" charset="-122"/>
                <a:sym typeface="Wingdings" panose="05000000000000000000" pitchFamily="2" charset="2"/>
              </a:rPr>
              <a:t>sp</a:t>
            </a:r>
            <a:r>
              <a:rPr lang="en-US" sz="1600" dirty="0">
                <a:latin typeface="Arial" charset="0"/>
                <a:ea typeface="宋体" charset="-122"/>
                <a:sym typeface="Wingdings" panose="05000000000000000000" pitchFamily="2" charset="2"/>
              </a:rPr>
              <a:t></a:t>
            </a:r>
            <a:endParaRPr lang="en-US" sz="1600" dirty="0">
              <a:latin typeface="Arial" charset="0"/>
              <a:ea typeface="宋体" charset="-12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384032" y="4509120"/>
            <a:ext cx="72008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600" dirty="0" err="1">
                <a:latin typeface="Arial" charset="0"/>
                <a:ea typeface="宋体" charset="-122"/>
                <a:sym typeface="Wingdings" panose="05000000000000000000" pitchFamily="2" charset="2"/>
              </a:rPr>
              <a:t>sp</a:t>
            </a:r>
            <a:r>
              <a:rPr lang="en-US" sz="1600" dirty="0">
                <a:latin typeface="Arial" charset="0"/>
                <a:ea typeface="宋体" charset="-122"/>
                <a:sym typeface="Wingdings" panose="05000000000000000000" pitchFamily="2" charset="2"/>
              </a:rPr>
              <a:t></a:t>
            </a:r>
            <a:endParaRPr lang="en-US" sz="160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483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9650" y="325439"/>
            <a:ext cx="7848798" cy="8715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Calling Convention in Maple Engine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9649" y="1412776"/>
            <a:ext cx="8684837" cy="410445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Standard calling convention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Runtime or C/C++ code calls a method which runs with Maple Engine (via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ariadic function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shim code of Maple Engine needs to create a 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stack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passing arguments to the callee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Or verses (via </a:t>
            </a:r>
            <a:r>
              <a:rPr lang="en-US" sz="20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ffi_call</a:t>
            </a:r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20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libffi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Creates argument list from caller’s 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stack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Calling convention between methods with Maple Engine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Uses the </a:t>
            </a:r>
            <a:r>
              <a:rPr lang="en-US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stack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of a caller to pass arguments to its callee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Callee will access caller’s </a:t>
            </a:r>
            <a:r>
              <a:rPr lang="en-US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stack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arguments</a:t>
            </a:r>
          </a:p>
          <a:p>
            <a:endParaRPr lang="en-US" dirty="0"/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19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9650" y="325439"/>
            <a:ext cx="7848798" cy="871537"/>
          </a:xfrm>
        </p:spPr>
        <p:txBody>
          <a:bodyPr/>
          <a:lstStyle/>
          <a:p>
            <a:r>
              <a:rPr lang="en-US" dirty="0" smtClean="0"/>
              <a:t>Class Initialization (Java only)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9650" y="1412776"/>
            <a:ext cx="8519414" cy="468052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Introduces two APIs for invoking CLINIT methods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/>
              <a:t>void* </a:t>
            </a:r>
            <a:r>
              <a:rPr lang="en-US" sz="2200" dirty="0" err="1" smtClean="0"/>
              <a:t>prepare_invoke_clinit</a:t>
            </a:r>
            <a:r>
              <a:rPr lang="en-US" sz="2200" dirty="0" smtClean="0"/>
              <a:t>(CLASSMETADATA* </a:t>
            </a:r>
            <a:r>
              <a:rPr lang="en-US" sz="2200" dirty="0" err="1" smtClean="0"/>
              <a:t>classinfo</a:t>
            </a:r>
            <a:r>
              <a:rPr lang="en-US" sz="2200" dirty="0" smtClean="0"/>
              <a:t>);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/>
              <a:t>void </a:t>
            </a:r>
            <a:r>
              <a:rPr lang="en-US" sz="2200" dirty="0" err="1" smtClean="0"/>
              <a:t>finalize_clinit</a:t>
            </a:r>
            <a:r>
              <a:rPr lang="en-US" sz="2200" dirty="0" smtClean="0"/>
              <a:t>(CLASSMETADATA* </a:t>
            </a:r>
            <a:r>
              <a:rPr lang="en-US" sz="2200" dirty="0" err="1" smtClean="0"/>
              <a:t>classinfo</a:t>
            </a:r>
            <a:r>
              <a:rPr lang="en-US" sz="2200" dirty="0" smtClean="0"/>
              <a:t>);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Maple </a:t>
            </a:r>
            <a:r>
              <a:rPr lang="en-US" sz="2600" dirty="0"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engine calls </a:t>
            </a:r>
            <a:r>
              <a:rPr lang="en-US" sz="2600" dirty="0" err="1"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prepare_invoke_clinit</a:t>
            </a:r>
            <a:r>
              <a:rPr lang="en-US" sz="2600" dirty="0"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() when checking </a:t>
            </a:r>
            <a:r>
              <a:rPr lang="en-US" sz="2600" dirty="0" err="1"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clinit</a:t>
            </a:r>
            <a:endParaRPr lang="en-US" sz="2600" dirty="0">
              <a:latin typeface="Arial" panose="020B0604020202020204" pitchFamily="34" charset="0"/>
              <a:ea typeface="黑体" pitchFamily="49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If it returns an address of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clinit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method, invoke the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clinit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method and call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finalize_clinit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() afterwards;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If it returns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nullptr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it indicates that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clinit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method has been invoked, just ignore the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clinit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check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buClr>
                <a:srgbClr val="777777"/>
              </a:buClr>
              <a:buSzPct val="60000"/>
              <a:buFont typeface="Wingdings" pitchFamily="2" charset="2"/>
              <a:buChar char="l"/>
            </a:pPr>
            <a:r>
              <a:rPr lang="en-US" sz="2600" dirty="0"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Implementation of </a:t>
            </a:r>
            <a:r>
              <a:rPr lang="en-US" sz="2600" dirty="0" err="1"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prepare_invoke_clinit</a:t>
            </a:r>
            <a:r>
              <a:rPr lang="en-US" sz="2600" dirty="0"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() and </a:t>
            </a:r>
            <a:r>
              <a:rPr lang="en-US" sz="2600" dirty="0" err="1"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finalize_clinit</a:t>
            </a:r>
            <a:r>
              <a:rPr lang="en-US" sz="2600" dirty="0"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Obtains a lock when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clinit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method is not invoked, and releases it in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finalize_clinit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19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9650" y="325439"/>
            <a:ext cx="7848798" cy="871537"/>
          </a:xfrm>
        </p:spPr>
        <p:txBody>
          <a:bodyPr/>
          <a:lstStyle/>
          <a:p>
            <a:r>
              <a:rPr lang="en-US" dirty="0" smtClean="0"/>
              <a:t>Multiple Threading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9650" y="1412776"/>
            <a:ext cx="7992814" cy="3528392"/>
          </a:xfrm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Maple Engine is </a:t>
            </a:r>
            <a:r>
              <a:rPr lang="en-US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thread-safe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Reuses the existing runtime for multi-threading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new thread can be created with Java or C/C++ code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Either will work well with Maple Engine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 exception handling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09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9650" y="325439"/>
            <a:ext cx="7848798" cy="871537"/>
          </a:xfrm>
        </p:spPr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9649" y="1412776"/>
            <a:ext cx="8360641" cy="352839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C++ exception handling to perform stack unwinding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Across stack frames of Maple Engine and other functions/methods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When throwing exception, Maple engine will throw it with C++ throw statement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will be caught by each method and re-thrown if no catcher for it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Runtime handles uncaught exception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uncaught exception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 default/user-defined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exception handler</a:t>
            </a:r>
          </a:p>
        </p:txBody>
      </p:sp>
    </p:spTree>
    <p:extLst>
      <p:ext uri="{BB962C8B-B14F-4D97-AF65-F5344CB8AC3E}">
        <p14:creationId xmlns:p14="http://schemas.microsoft.com/office/powerpoint/2010/main" val="182027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9650" y="325439"/>
            <a:ext cx="7848798" cy="871537"/>
          </a:xfrm>
        </p:spPr>
        <p:txBody>
          <a:bodyPr/>
          <a:lstStyle/>
          <a:p>
            <a:r>
              <a:rPr lang="en-US" dirty="0" smtClean="0"/>
              <a:t>JNI Invocation (Java only)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9650" y="1412776"/>
            <a:ext cx="7992814" cy="3528392"/>
          </a:xfrm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all existing JNI libs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alling convention as described before via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ffi_call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Registers JNI native functions in Maple Engine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Using runtime API to register JNI native functions 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82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9650" y="325439"/>
            <a:ext cx="7848798" cy="871537"/>
          </a:xfrm>
        </p:spPr>
        <p:txBody>
          <a:bodyPr/>
          <a:lstStyle/>
          <a:p>
            <a:r>
              <a:rPr lang="en-US" dirty="0" smtClean="0"/>
              <a:t>Multiple Language Support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9650" y="1412776"/>
            <a:ext cx="7992814" cy="3528392"/>
          </a:xfrm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Abstraction for multiple language 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 defined data type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Exception handling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Calling convention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Linkage</a:t>
            </a:r>
          </a:p>
        </p:txBody>
      </p:sp>
    </p:spTree>
    <p:extLst>
      <p:ext uri="{BB962C8B-B14F-4D97-AF65-F5344CB8AC3E}">
        <p14:creationId xmlns:p14="http://schemas.microsoft.com/office/powerpoint/2010/main" val="34999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9650" y="325439"/>
            <a:ext cx="7848798" cy="8715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Maple Linker for Multiple Languages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9650" y="1412776"/>
            <a:ext cx="7992814" cy="4752528"/>
          </a:xfrm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Linkage rules for different languages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C/C++, Java or Python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Abstract Def/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Undef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symbol tables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 multiple languages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7369508" y="3496818"/>
            <a:ext cx="2016224" cy="2520279"/>
          </a:xfrm>
          <a:prstGeom prst="round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dirty="0">
                <a:solidFill>
                  <a:schemeClr val="tx1"/>
                </a:solidFill>
                <a:latin typeface="Arial" charset="0"/>
                <a:ea typeface="宋体" charset="-122"/>
              </a:rPr>
              <a:t>Module B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dirty="0">
                <a:solidFill>
                  <a:schemeClr val="tx1"/>
                </a:solidFill>
                <a:latin typeface="Arial" charset="0"/>
                <a:ea typeface="宋体" charset="-122"/>
              </a:rPr>
              <a:t>foo: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dirty="0">
                <a:solidFill>
                  <a:schemeClr val="tx1"/>
                </a:solidFill>
                <a:latin typeface="Arial" charset="0"/>
                <a:ea typeface="宋体" charset="-122"/>
              </a:rPr>
              <a:t>         call bar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dirty="0">
              <a:solidFill>
                <a:schemeClr val="tx1"/>
              </a:solidFill>
              <a:latin typeface="Arial" charset="0"/>
              <a:ea typeface="宋体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400" dirty="0" err="1">
                <a:solidFill>
                  <a:schemeClr val="tx1"/>
                </a:solidFill>
                <a:latin typeface="Arial" charset="0"/>
                <a:ea typeface="宋体" charset="-122"/>
              </a:rPr>
              <a:t>DefTable</a:t>
            </a:r>
            <a:r>
              <a:rPr lang="en-US" sz="1400" dirty="0">
                <a:solidFill>
                  <a:schemeClr val="tx1"/>
                </a:solidFill>
                <a:latin typeface="Arial" charset="0"/>
                <a:ea typeface="宋体" charset="-122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宋体" charset="-122"/>
              </a:rPr>
              <a:t>     foo, MUID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sz="1400" dirty="0">
              <a:solidFill>
                <a:schemeClr val="tx1"/>
              </a:solidFill>
              <a:latin typeface="Arial" charset="0"/>
              <a:ea typeface="宋体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400" dirty="0" err="1">
                <a:solidFill>
                  <a:schemeClr val="tx1"/>
                </a:solidFill>
                <a:latin typeface="Arial" charset="0"/>
                <a:ea typeface="宋体" charset="-122"/>
              </a:rPr>
              <a:t>UndefTable</a:t>
            </a:r>
            <a:endParaRPr lang="en-US" sz="1400" dirty="0">
              <a:solidFill>
                <a:schemeClr val="tx1"/>
              </a:solidFill>
              <a:latin typeface="Arial" charset="0"/>
              <a:ea typeface="宋体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宋体" charset="-122"/>
              </a:rPr>
              <a:t>     bar, MUID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dirty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287688" y="3491717"/>
            <a:ext cx="2016224" cy="2520279"/>
          </a:xfrm>
          <a:prstGeom prst="round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dirty="0">
                <a:solidFill>
                  <a:schemeClr val="tx1"/>
                </a:solidFill>
                <a:latin typeface="Arial" charset="0"/>
                <a:ea typeface="宋体" charset="-122"/>
              </a:rPr>
              <a:t>Module A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dirty="0">
                <a:solidFill>
                  <a:schemeClr val="tx1"/>
                </a:solidFill>
                <a:latin typeface="Arial" charset="0"/>
                <a:ea typeface="宋体" charset="-122"/>
              </a:rPr>
              <a:t>bar: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dirty="0">
                <a:solidFill>
                  <a:schemeClr val="tx1"/>
                </a:solidFill>
                <a:latin typeface="Arial" charset="0"/>
                <a:ea typeface="宋体" charset="-122"/>
              </a:rPr>
              <a:t>         call tee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sz="800" dirty="0">
              <a:solidFill>
                <a:schemeClr val="tx1"/>
              </a:solidFill>
              <a:latin typeface="Arial" charset="0"/>
              <a:ea typeface="宋体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dirty="0">
                <a:solidFill>
                  <a:schemeClr val="tx1"/>
                </a:solidFill>
                <a:latin typeface="Arial" charset="0"/>
                <a:ea typeface="宋体" charset="-122"/>
              </a:rPr>
              <a:t>tee: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dirty="0">
              <a:solidFill>
                <a:schemeClr val="tx1"/>
              </a:solidFill>
              <a:latin typeface="Arial" charset="0"/>
              <a:ea typeface="宋体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400" dirty="0" err="1">
                <a:solidFill>
                  <a:schemeClr val="tx1"/>
                </a:solidFill>
                <a:latin typeface="Arial" charset="0"/>
                <a:ea typeface="宋体" charset="-122"/>
              </a:rPr>
              <a:t>DefTable</a:t>
            </a:r>
            <a:r>
              <a:rPr lang="en-US" sz="1400" dirty="0">
                <a:solidFill>
                  <a:schemeClr val="tx1"/>
                </a:solidFill>
                <a:latin typeface="Arial" charset="0"/>
                <a:ea typeface="宋体" charset="-122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宋体" charset="-122"/>
              </a:rPr>
              <a:t>     bar, MUID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宋体" charset="-122"/>
              </a:rPr>
              <a:t>     tee, MUID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sz="1400" dirty="0">
              <a:solidFill>
                <a:schemeClr val="tx1"/>
              </a:solidFill>
              <a:latin typeface="Arial" charset="0"/>
              <a:ea typeface="宋体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dirty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23" name="Freeform 22"/>
          <p:cNvSpPr/>
          <p:nvPr/>
        </p:nvSpPr>
        <p:spPr bwMode="auto">
          <a:xfrm>
            <a:off x="4295800" y="4427820"/>
            <a:ext cx="608232" cy="1296144"/>
          </a:xfrm>
          <a:custGeom>
            <a:avLst/>
            <a:gdLst>
              <a:gd name="connsiteX0" fmla="*/ 956733 w 956733"/>
              <a:gd name="connsiteY0" fmla="*/ 0 h 1173478"/>
              <a:gd name="connsiteX1" fmla="*/ 677333 w 956733"/>
              <a:gd name="connsiteY1" fmla="*/ 1168400 h 1173478"/>
              <a:gd name="connsiteX2" fmla="*/ 0 w 956733"/>
              <a:gd name="connsiteY2" fmla="*/ 423333 h 117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6733" h="1173478">
                <a:moveTo>
                  <a:pt x="956733" y="0"/>
                </a:moveTo>
                <a:cubicBezTo>
                  <a:pt x="896761" y="548922"/>
                  <a:pt x="836789" y="1097844"/>
                  <a:pt x="677333" y="1168400"/>
                </a:cubicBezTo>
                <a:cubicBezTo>
                  <a:pt x="517877" y="1238956"/>
                  <a:pt x="135467" y="553155"/>
                  <a:pt x="0" y="423333"/>
                </a:cubicBezTo>
              </a:path>
            </a:pathLst>
          </a:custGeom>
          <a:noFill/>
          <a:ln>
            <a:solidFill>
              <a:srgbClr val="FF0000"/>
            </a:solidFill>
            <a:prstDash val="dashDot"/>
            <a:tailEnd type="stealt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55840" y="5497936"/>
            <a:ext cx="2952328" cy="226029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lgDashDot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63952" y="5651956"/>
            <a:ext cx="14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Maple Linker</a:t>
            </a:r>
          </a:p>
        </p:txBody>
      </p:sp>
      <p:sp>
        <p:nvSpPr>
          <p:cNvPr id="36" name="Freeform 35"/>
          <p:cNvSpPr/>
          <p:nvPr/>
        </p:nvSpPr>
        <p:spPr bwMode="auto">
          <a:xfrm>
            <a:off x="4727848" y="4139788"/>
            <a:ext cx="3124200" cy="1416720"/>
          </a:xfrm>
          <a:custGeom>
            <a:avLst/>
            <a:gdLst>
              <a:gd name="connsiteX0" fmla="*/ 3124200 w 3124200"/>
              <a:gd name="connsiteY0" fmla="*/ 169333 h 1416720"/>
              <a:gd name="connsiteX1" fmla="*/ 2446867 w 3124200"/>
              <a:gd name="connsiteY1" fmla="*/ 635000 h 1416720"/>
              <a:gd name="connsiteX2" fmla="*/ 2607733 w 3124200"/>
              <a:gd name="connsiteY2" fmla="*/ 1405467 h 1416720"/>
              <a:gd name="connsiteX3" fmla="*/ 0 w 3124200"/>
              <a:gd name="connsiteY3" fmla="*/ 0 h 141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416720">
                <a:moveTo>
                  <a:pt x="3124200" y="169333"/>
                </a:moveTo>
                <a:cubicBezTo>
                  <a:pt x="2828572" y="299155"/>
                  <a:pt x="2532945" y="428978"/>
                  <a:pt x="2446867" y="635000"/>
                </a:cubicBezTo>
                <a:cubicBezTo>
                  <a:pt x="2360789" y="841022"/>
                  <a:pt x="3015544" y="1511300"/>
                  <a:pt x="2607733" y="1405467"/>
                </a:cubicBezTo>
                <a:cubicBezTo>
                  <a:pt x="2199922" y="1299634"/>
                  <a:pt x="491067" y="258233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prstDash val="dashDot"/>
            <a:tailEnd type="stealt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8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9650" y="325439"/>
            <a:ext cx="7848798" cy="871537"/>
          </a:xfrm>
        </p:spPr>
        <p:txBody>
          <a:bodyPr/>
          <a:lstStyle/>
          <a:p>
            <a:r>
              <a:rPr lang="en-US" dirty="0" smtClean="0"/>
              <a:t>Debugging Support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9650" y="1412776"/>
            <a:ext cx="7992814" cy="3528392"/>
          </a:xfrm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source level debugging</a:t>
            </a:r>
          </a:p>
          <a:p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More debugging protocols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5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781780" y="2486748"/>
            <a:ext cx="2234162" cy="8715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 smtClean="0">
                <a:solidFill>
                  <a:schemeClr val="accent5">
                    <a:lumMod val="75000"/>
                  </a:schemeClr>
                </a:solidFill>
              </a:rPr>
              <a:t>Q</a:t>
            </a:r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</a:rPr>
              <a:t>&amp;</a:t>
            </a:r>
            <a:r>
              <a:rPr lang="en-US" sz="8000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endParaRPr lang="en-US" sz="8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711485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982" y="1692617"/>
            <a:ext cx="973281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Background and Overview of Maple Engine</a:t>
            </a:r>
          </a:p>
          <a:p>
            <a:endParaRPr lang="en-US" sz="800" dirty="0"/>
          </a:p>
          <a:p>
            <a:r>
              <a:rPr lang="en-US" dirty="0" smtClean="0"/>
              <a:t>Maple .</a:t>
            </a:r>
            <a:r>
              <a:rPr lang="en-US" dirty="0" err="1" smtClean="0"/>
              <a:t>mir</a:t>
            </a:r>
            <a:r>
              <a:rPr lang="en-US" dirty="0" smtClean="0"/>
              <a:t> Image </a:t>
            </a:r>
          </a:p>
          <a:p>
            <a:endParaRPr lang="en-US" sz="800" dirty="0"/>
          </a:p>
          <a:p>
            <a:r>
              <a:rPr lang="en-US" dirty="0" smtClean="0"/>
              <a:t>Implementation of Maple Engine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irect-threaded interpretation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Stack frame and evaluation stack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Calling convention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CLINIT (Java)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Multi-threading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Exception handling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Debugging support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0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2793" y="1520845"/>
            <a:ext cx="9119062" cy="446449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Cross platform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: independent from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archs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devices, OS</a:t>
            </a:r>
          </a:p>
          <a:p>
            <a:endParaRPr lang="en-US" altLang="zh-CN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Maple Engine --- Runtime Engine for Maple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Maple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 on Servers,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Phone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devices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SDK development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environment on multiple architectures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Minimized effort to port to multiple architectures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Debugging 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multiple programming languages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Abstraction for language 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Support new languages</a:t>
            </a:r>
          </a:p>
        </p:txBody>
      </p:sp>
    </p:spTree>
    <p:extLst>
      <p:ext uri="{BB962C8B-B14F-4D97-AF65-F5344CB8AC3E}">
        <p14:creationId xmlns:p14="http://schemas.microsoft.com/office/powerpoint/2010/main" val="372172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Maple Engine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2783632" y="2457054"/>
            <a:ext cx="864096" cy="360040"/>
          </a:xfrm>
          <a:prstGeom prst="round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dirty="0">
                <a:solidFill>
                  <a:schemeClr val="tx1"/>
                </a:solidFill>
                <a:latin typeface="Arial" charset="0"/>
                <a:ea typeface="宋体" charset="-122"/>
              </a:rPr>
              <a:t>FE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23592" y="173697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C/C++/Java/…</a:t>
            </a:r>
          </a:p>
        </p:txBody>
      </p:sp>
      <p:cxnSp>
        <p:nvCxnSpPr>
          <p:cNvPr id="11" name="Straight Arrow Connector 10"/>
          <p:cNvCxnSpPr>
            <a:stCxn id="9" idx="2"/>
            <a:endCxn id="7" idx="0"/>
          </p:cNvCxnSpPr>
          <p:nvPr/>
        </p:nvCxnSpPr>
        <p:spPr bwMode="auto">
          <a:xfrm>
            <a:off x="3215680" y="2106306"/>
            <a:ext cx="0" cy="35074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 bwMode="auto">
          <a:xfrm>
            <a:off x="2639617" y="3321151"/>
            <a:ext cx="1157190" cy="445985"/>
          </a:xfrm>
          <a:prstGeom prst="round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dirty="0">
                <a:solidFill>
                  <a:schemeClr val="tx1"/>
                </a:solidFill>
                <a:latin typeface="Arial" charset="0"/>
                <a:ea typeface="宋体" charset="-122"/>
              </a:rPr>
              <a:t>Maple IR</a:t>
            </a:r>
          </a:p>
        </p:txBody>
      </p:sp>
      <p:cxnSp>
        <p:nvCxnSpPr>
          <p:cNvPr id="14" name="Straight Arrow Connector 13"/>
          <p:cNvCxnSpPr>
            <a:stCxn id="7" idx="2"/>
            <a:endCxn id="13" idx="0"/>
          </p:cNvCxnSpPr>
          <p:nvPr/>
        </p:nvCxnSpPr>
        <p:spPr bwMode="auto">
          <a:xfrm>
            <a:off x="3215680" y="2817094"/>
            <a:ext cx="2532" cy="504056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 bwMode="auto">
          <a:xfrm>
            <a:off x="2279577" y="4329263"/>
            <a:ext cx="1872135" cy="692205"/>
          </a:xfrm>
          <a:prstGeom prst="round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dirty="0">
                <a:solidFill>
                  <a:schemeClr val="tx1"/>
                </a:solidFill>
                <a:latin typeface="Arial" charset="0"/>
                <a:ea typeface="宋体" charset="-122"/>
              </a:rPr>
              <a:t>CG for Maple Engine</a:t>
            </a:r>
          </a:p>
        </p:txBody>
      </p:sp>
      <p:cxnSp>
        <p:nvCxnSpPr>
          <p:cNvPr id="20" name="Straight Arrow Connector 19"/>
          <p:cNvCxnSpPr>
            <a:stCxn id="13" idx="2"/>
            <a:endCxn id="19" idx="0"/>
          </p:cNvCxnSpPr>
          <p:nvPr/>
        </p:nvCxnSpPr>
        <p:spPr bwMode="auto">
          <a:xfrm flipH="1">
            <a:off x="3215644" y="3767136"/>
            <a:ext cx="2568" cy="562127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2"/>
            <a:endCxn id="21" idx="0"/>
          </p:cNvCxnSpPr>
          <p:nvPr/>
        </p:nvCxnSpPr>
        <p:spPr bwMode="auto">
          <a:xfrm>
            <a:off x="3215644" y="5021467"/>
            <a:ext cx="36" cy="51294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1" idx="3"/>
            <a:endCxn id="38" idx="1"/>
          </p:cNvCxnSpPr>
          <p:nvPr/>
        </p:nvCxnSpPr>
        <p:spPr bwMode="auto">
          <a:xfrm flipV="1">
            <a:off x="3899756" y="3465167"/>
            <a:ext cx="1908212" cy="229476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 bwMode="auto">
          <a:xfrm>
            <a:off x="5807968" y="3177135"/>
            <a:ext cx="3744416" cy="576063"/>
          </a:xfrm>
          <a:prstGeom prst="round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24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Maple Engine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6672064" y="4436298"/>
            <a:ext cx="2016224" cy="1693165"/>
          </a:xfrm>
          <a:prstGeom prst="round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b="1" dirty="0">
                <a:solidFill>
                  <a:schemeClr val="tx1"/>
                </a:solidFill>
                <a:latin typeface="Arial" charset="0"/>
                <a:ea typeface="宋体" charset="-122"/>
              </a:rPr>
              <a:t>Runtime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" charset="0"/>
                <a:ea typeface="宋体" charset="-122"/>
              </a:rPr>
              <a:t>RC/GC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" charset="0"/>
                <a:ea typeface="宋体" charset="-122"/>
              </a:rPr>
              <a:t>Exception Handling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" charset="0"/>
                <a:ea typeface="宋体" charset="-122"/>
              </a:rPr>
              <a:t>Signal handling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" charset="0"/>
                <a:ea typeface="宋体" charset="-122"/>
              </a:rPr>
              <a:t>Reflection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" charset="0"/>
                <a:ea typeface="宋体" charset="-122"/>
              </a:rPr>
              <a:t>Class loading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" charset="0"/>
                <a:ea typeface="宋体" charset="-122"/>
              </a:rPr>
              <a:t>etc.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dirty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cxnSp>
        <p:nvCxnSpPr>
          <p:cNvPr id="41" name="Straight Arrow Connector 40"/>
          <p:cNvCxnSpPr>
            <a:stCxn id="40" idx="0"/>
            <a:endCxn id="38" idx="2"/>
          </p:cNvCxnSpPr>
          <p:nvPr/>
        </p:nvCxnSpPr>
        <p:spPr bwMode="auto">
          <a:xfrm flipV="1">
            <a:off x="7680176" y="3753197"/>
            <a:ext cx="0" cy="68310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 bwMode="auto">
          <a:xfrm>
            <a:off x="5564160" y="1754398"/>
            <a:ext cx="1755977" cy="918681"/>
          </a:xfrm>
          <a:prstGeom prst="round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dirty="0">
                <a:solidFill>
                  <a:schemeClr val="tx1"/>
                </a:solidFill>
                <a:latin typeface="Arial" charset="0"/>
                <a:ea typeface="宋体" charset="-122"/>
              </a:rPr>
              <a:t>Maple .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宋体" charset="-122"/>
              </a:rPr>
              <a:t>mir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宋体" charset="-122"/>
              </a:rPr>
              <a:t> libs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charset="0"/>
                <a:ea typeface="宋体" charset="-122"/>
              </a:rPr>
              <a:t>Apps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charset="0"/>
                <a:ea typeface="宋体" charset="-122"/>
              </a:rPr>
              <a:t>Dependencies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Arial" charset="0"/>
              <a:ea typeface="宋体" charset="-122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7896200" y="1736974"/>
            <a:ext cx="1872208" cy="936104"/>
          </a:xfrm>
          <a:prstGeom prst="round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dirty="0">
                <a:solidFill>
                  <a:schemeClr val="tx1"/>
                </a:solidFill>
                <a:latin typeface="Arial" charset="0"/>
                <a:ea typeface="宋体" charset="-122"/>
              </a:rPr>
              <a:t>Third-party Shared libs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" charset="0"/>
                <a:ea typeface="宋体" charset="-122"/>
              </a:rPr>
              <a:t>C/C++ shared libs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rial" charset="0"/>
              <a:ea typeface="宋体" charset="-122"/>
            </a:endParaRPr>
          </a:p>
        </p:txBody>
      </p:sp>
      <p:cxnSp>
        <p:nvCxnSpPr>
          <p:cNvPr id="79" name="Straight Arrow Connector 78"/>
          <p:cNvCxnSpPr>
            <a:stCxn id="62" idx="2"/>
          </p:cNvCxnSpPr>
          <p:nvPr/>
        </p:nvCxnSpPr>
        <p:spPr bwMode="auto">
          <a:xfrm>
            <a:off x="8832304" y="2673078"/>
            <a:ext cx="0" cy="494764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1" idx="2"/>
          </p:cNvCxnSpPr>
          <p:nvPr/>
        </p:nvCxnSpPr>
        <p:spPr bwMode="auto">
          <a:xfrm>
            <a:off x="6442148" y="2673078"/>
            <a:ext cx="13892" cy="494764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 bwMode="auto">
          <a:xfrm>
            <a:off x="2531604" y="5534408"/>
            <a:ext cx="1368153" cy="451039"/>
          </a:xfrm>
          <a:prstGeom prst="round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dirty="0">
                <a:solidFill>
                  <a:schemeClr val="tx1"/>
                </a:solidFill>
                <a:latin typeface="Arial" charset="0"/>
                <a:ea typeface="宋体" charset="-122"/>
              </a:rPr>
              <a:t>Maple .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宋体" charset="-122"/>
              </a:rPr>
              <a:t>mir</a:t>
            </a:r>
            <a:endParaRPr lang="en-US" dirty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97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8" y="1209674"/>
            <a:ext cx="8071571" cy="51417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9650" y="325439"/>
            <a:ext cx="7848798" cy="871537"/>
          </a:xfrm>
        </p:spPr>
        <p:txBody>
          <a:bodyPr/>
          <a:lstStyle/>
          <a:p>
            <a:r>
              <a:rPr lang="en-US" dirty="0" smtClean="0"/>
              <a:t>Method in Maple .</a:t>
            </a:r>
            <a:r>
              <a:rPr lang="en-US" dirty="0" err="1" smtClean="0"/>
              <a:t>mir</a:t>
            </a:r>
            <a:r>
              <a:rPr lang="en-US" dirty="0" smtClean="0"/>
              <a:t> Image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 bwMode="auto">
          <a:xfrm>
            <a:off x="6600056" y="2780928"/>
            <a:ext cx="2232248" cy="648072"/>
          </a:xfrm>
          <a:prstGeom prst="cloud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  <a:scene3d>
            <a:camera prst="isometricOffAxis1Right"/>
            <a:lightRig rig="threePt" dir="t"/>
          </a:scene3d>
          <a:ex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2000" dirty="0">
                <a:solidFill>
                  <a:srgbClr val="0070C0"/>
                </a:solidFill>
                <a:latin typeface="Arial" charset="0"/>
                <a:ea typeface="宋体" charset="-122"/>
              </a:rPr>
              <a:t> Local Info</a:t>
            </a:r>
          </a:p>
        </p:txBody>
      </p:sp>
      <p:sp>
        <p:nvSpPr>
          <p:cNvPr id="9" name="Cloud 8"/>
          <p:cNvSpPr/>
          <p:nvPr/>
        </p:nvSpPr>
        <p:spPr bwMode="auto">
          <a:xfrm>
            <a:off x="4223792" y="5085184"/>
            <a:ext cx="2232248" cy="648072"/>
          </a:xfrm>
          <a:prstGeom prst="cloud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  <a:scene3d>
            <a:camera prst="isometricOffAxis1Right"/>
            <a:lightRig rig="threePt" dir="t"/>
          </a:scene3d>
          <a:ex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2000" dirty="0">
                <a:solidFill>
                  <a:srgbClr val="0070C0"/>
                </a:solidFill>
                <a:latin typeface="Arial" charset="0"/>
                <a:ea typeface="宋体" charset="-122"/>
              </a:rPr>
              <a:t> Maple IRs</a:t>
            </a:r>
          </a:p>
        </p:txBody>
      </p:sp>
      <p:pic>
        <p:nvPicPr>
          <p:cNvPr id="1030" name="Picture 6" descr="C:\Users\y00754650\AppData\Roaming\eSpace_Desktop\UserData\y00754650\imagefiles\5D7EB176-FA82-46BE-8F8C-915EF3312FD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209" y="5046495"/>
            <a:ext cx="255270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39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9650" y="325439"/>
            <a:ext cx="7848798" cy="871537"/>
          </a:xfrm>
        </p:spPr>
        <p:txBody>
          <a:bodyPr/>
          <a:lstStyle/>
          <a:p>
            <a:r>
              <a:rPr lang="en-US" dirty="0" smtClean="0"/>
              <a:t>Direct-Threaded Interpretation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9649" y="1412776"/>
            <a:ext cx="9025659" cy="3528392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mplemented with direct-threaded interpretation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Needs computed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extension of GCC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 centralized decoding code</a:t>
            </a:r>
          </a:p>
          <a:p>
            <a:pPr marL="457200" lvl="1" indent="0">
              <a:buNone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Benefits compared with switch-based implementation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Less branch instructions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Better indirect branch prediction</a:t>
            </a:r>
          </a:p>
          <a:p>
            <a:pPr marL="457200" lvl="1" indent="0">
              <a:buNone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Work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together with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JIT compiler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96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9650" y="325439"/>
            <a:ext cx="7848798" cy="871537"/>
          </a:xfrm>
        </p:spPr>
        <p:txBody>
          <a:bodyPr/>
          <a:lstStyle/>
          <a:p>
            <a:r>
              <a:rPr lang="en-US" dirty="0" smtClean="0"/>
              <a:t>Direct-Threaded Interpretation </a:t>
            </a:r>
            <a:endParaRPr lang="en-US" dirty="0"/>
          </a:p>
        </p:txBody>
      </p:sp>
      <p:pic>
        <p:nvPicPr>
          <p:cNvPr id="2050" name="Picture 2" descr="C:\Users\y00754650\AppData\Roaming\eSpace_Desktop\UserData\y00754650\imagefiles\472619C3-D0AD-4D17-B560-0880FE83D7F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54" y="1340768"/>
            <a:ext cx="8806704" cy="492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5"/>
          <p:cNvSpPr/>
          <p:nvPr/>
        </p:nvSpPr>
        <p:spPr bwMode="auto">
          <a:xfrm>
            <a:off x="5212472" y="1700808"/>
            <a:ext cx="2448272" cy="648072"/>
          </a:xfrm>
          <a:prstGeom prst="cloud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  <a:scene3d>
            <a:camera prst="isometricOffAxis1Right"/>
            <a:lightRig rig="threePt" dir="t"/>
          </a:scene3d>
          <a:ex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2000" dirty="0">
                <a:solidFill>
                  <a:srgbClr val="0070C0"/>
                </a:solidFill>
                <a:latin typeface="Arial" charset="0"/>
                <a:ea typeface="宋体" charset="-122"/>
              </a:rPr>
              <a:t> Label Table</a:t>
            </a:r>
          </a:p>
        </p:txBody>
      </p:sp>
      <p:sp>
        <p:nvSpPr>
          <p:cNvPr id="7" name="Cloud 6"/>
          <p:cNvSpPr/>
          <p:nvPr/>
        </p:nvSpPr>
        <p:spPr bwMode="auto">
          <a:xfrm>
            <a:off x="5860544" y="3645024"/>
            <a:ext cx="3672408" cy="648072"/>
          </a:xfrm>
          <a:prstGeom prst="cloud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  <a:scene3d>
            <a:camera prst="isometricOffAxis1Right"/>
            <a:lightRig rig="threePt" dir="t"/>
          </a:scene3d>
          <a:ex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2000" dirty="0">
                <a:solidFill>
                  <a:srgbClr val="0070C0"/>
                </a:solidFill>
                <a:latin typeface="Arial" charset="0"/>
                <a:ea typeface="宋体" charset="-122"/>
              </a:rPr>
              <a:t> Threaded Dispatch</a:t>
            </a:r>
          </a:p>
        </p:txBody>
      </p:sp>
    </p:spTree>
    <p:extLst>
      <p:ext uri="{BB962C8B-B14F-4D97-AF65-F5344CB8AC3E}">
        <p14:creationId xmlns:p14="http://schemas.microsoft.com/office/powerpoint/2010/main" val="26344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4" y="1792248"/>
            <a:ext cx="10469880" cy="43525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9650" y="325439"/>
            <a:ext cx="7848798" cy="871537"/>
          </a:xfrm>
        </p:spPr>
        <p:txBody>
          <a:bodyPr>
            <a:normAutofit/>
          </a:bodyPr>
          <a:lstStyle/>
          <a:p>
            <a:r>
              <a:rPr lang="en-US" dirty="0" smtClean="0"/>
              <a:t>Execution Log of Maple Engine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6424" y="1408176"/>
            <a:ext cx="10716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    </a:t>
            </a:r>
            <a:r>
              <a:rPr lang="en-US" sz="1600" dirty="0" err="1"/>
              <a:t>T</a:t>
            </a:r>
            <a:r>
              <a:rPr lang="en-US" sz="1600" dirty="0" err="1" smtClean="0"/>
              <a:t>id</a:t>
            </a:r>
            <a:r>
              <a:rPr lang="en-US" sz="1600" dirty="0" smtClean="0"/>
              <a:t>      Method      Offset  Value-on-stack         Type  SP       Opcode                                                                           Opcode-count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100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9650" y="325439"/>
            <a:ext cx="7848798" cy="871537"/>
          </a:xfrm>
        </p:spPr>
        <p:txBody>
          <a:bodyPr/>
          <a:lstStyle/>
          <a:p>
            <a:r>
              <a:rPr lang="en-US" dirty="0" smtClean="0"/>
              <a:t>Evaluation Stack of Maple Engine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143672" y="1628800"/>
            <a:ext cx="2304256" cy="2952328"/>
          </a:xfrm>
          <a:prstGeom prst="rect">
            <a:avLst/>
          </a:prstGeom>
          <a:gradFill flip="none" rotWithShape="1">
            <a:gsLst>
              <a:gs pos="43385">
                <a:srgbClr val="FFF8F2"/>
              </a:gs>
              <a:gs pos="0">
                <a:schemeClr val="accent2">
                  <a:lumMod val="0"/>
                  <a:lumOff val="100000"/>
                </a:schemeClr>
              </a:gs>
              <a:gs pos="11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dirty="0">
                <a:latin typeface="Arial" charset="0"/>
                <a:ea typeface="宋体" charset="-122"/>
              </a:rPr>
              <a:t>Caller Stack Frame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dirty="0">
              <a:latin typeface="Arial" charset="0"/>
              <a:ea typeface="宋体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dirty="0">
                <a:solidFill>
                  <a:srgbClr val="0070C0"/>
                </a:solidFill>
                <a:latin typeface="Arial" charset="0"/>
                <a:ea typeface="宋体" charset="-122"/>
              </a:rPr>
              <a:t>Evaluation Stack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dirty="0">
              <a:latin typeface="Arial" charset="0"/>
              <a:ea typeface="宋体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dirty="0">
                <a:latin typeface="Arial" charset="0"/>
                <a:ea typeface="宋体" charset="-122"/>
              </a:rPr>
              <a:t>Callee Stack Frame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dirty="0">
              <a:latin typeface="Arial" charset="0"/>
              <a:ea typeface="宋体" charset="-122"/>
            </a:endParaRPr>
          </a:p>
          <a:p>
            <a:pPr algn="ctr">
              <a:buClr>
                <a:srgbClr val="CC9900"/>
              </a:buClr>
            </a:pPr>
            <a:r>
              <a:rPr lang="en-US" dirty="0">
                <a:solidFill>
                  <a:srgbClr val="0070C0"/>
                </a:solidFill>
                <a:latin typeface="Arial" charset="0"/>
                <a:ea typeface="宋体" charset="-122"/>
              </a:rPr>
              <a:t>Evaluation Stack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dirty="0">
              <a:latin typeface="Arial" charset="0"/>
              <a:ea typeface="宋体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dirty="0">
              <a:latin typeface="Arial" charset="0"/>
              <a:ea typeface="宋体" charset="-12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35560" y="1556792"/>
            <a:ext cx="108012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600" dirty="0">
                <a:latin typeface="Arial" charset="0"/>
                <a:ea typeface="宋体" charset="-122"/>
              </a:rPr>
              <a:t>High </a:t>
            </a:r>
            <a:r>
              <a:rPr lang="en-US" sz="1600" dirty="0" err="1">
                <a:latin typeface="Arial" charset="0"/>
                <a:ea typeface="宋体" charset="-122"/>
              </a:rPr>
              <a:t>Addr</a:t>
            </a:r>
            <a:endParaRPr lang="en-US" sz="1600" dirty="0">
              <a:latin typeface="Arial" charset="0"/>
              <a:ea typeface="宋体" charset="-122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143672" y="2636912"/>
            <a:ext cx="2304256" cy="0"/>
          </a:xfrm>
          <a:prstGeom prst="line">
            <a:avLst/>
          </a:prstGeom>
          <a:ln/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>
            <a:off x="3143672" y="3717032"/>
            <a:ext cx="2304256" cy="0"/>
          </a:xfrm>
          <a:prstGeom prst="line">
            <a:avLst/>
          </a:prstGeom>
          <a:ln/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 bwMode="auto">
          <a:xfrm>
            <a:off x="6960096" y="1628800"/>
            <a:ext cx="2304256" cy="2952328"/>
          </a:xfrm>
          <a:prstGeom prst="rect">
            <a:avLst/>
          </a:prstGeom>
          <a:gradFill flip="none" rotWithShape="1">
            <a:gsLst>
              <a:gs pos="43385">
                <a:srgbClr val="FFF8F2"/>
              </a:gs>
              <a:gs pos="0">
                <a:schemeClr val="accent2">
                  <a:lumMod val="0"/>
                  <a:lumOff val="100000"/>
                </a:schemeClr>
              </a:gs>
              <a:gs pos="11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dirty="0">
              <a:latin typeface="Arial" charset="0"/>
              <a:ea typeface="宋体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dirty="0">
                <a:latin typeface="Arial" charset="0"/>
                <a:ea typeface="宋体" charset="-122"/>
              </a:rPr>
              <a:t>Return value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dirty="0">
              <a:latin typeface="Arial" charset="0"/>
              <a:ea typeface="宋体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dirty="0">
                <a:latin typeface="Arial" charset="0"/>
                <a:ea typeface="宋体" charset="-122"/>
              </a:rPr>
              <a:t>Local vars</a:t>
            </a:r>
          </a:p>
          <a:p>
            <a:pPr algn="ctr">
              <a:buClr>
                <a:srgbClr val="CC9900"/>
              </a:buClr>
            </a:pPr>
            <a:endParaRPr lang="en-US" dirty="0">
              <a:latin typeface="Arial" charset="0"/>
              <a:ea typeface="宋体" charset="-122"/>
            </a:endParaRPr>
          </a:p>
          <a:p>
            <a:pPr algn="ctr">
              <a:buClr>
                <a:srgbClr val="CC9900"/>
              </a:buClr>
            </a:pPr>
            <a:r>
              <a:rPr lang="en-US" dirty="0">
                <a:latin typeface="Arial" charset="0"/>
                <a:ea typeface="宋体" charset="-122"/>
              </a:rPr>
              <a:t>Expr evaluation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dirty="0">
                <a:latin typeface="Arial" charset="0"/>
                <a:ea typeface="宋体" charset="-122"/>
              </a:rPr>
              <a:t>(</a:t>
            </a:r>
            <a:r>
              <a:rPr lang="en-US" dirty="0" err="1">
                <a:latin typeface="Arial" charset="0"/>
                <a:ea typeface="宋体" charset="-122"/>
              </a:rPr>
              <a:t>Args</a:t>
            </a:r>
            <a:r>
              <a:rPr lang="en-US" dirty="0">
                <a:latin typeface="Arial" charset="0"/>
                <a:ea typeface="宋体" charset="-122"/>
              </a:rPr>
              <a:t> for a call)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dirty="0">
              <a:latin typeface="Arial" charset="0"/>
              <a:ea typeface="宋体" charset="-122"/>
            </a:endParaRPr>
          </a:p>
        </p:txBody>
      </p:sp>
      <p:sp>
        <p:nvSpPr>
          <p:cNvPr id="16" name="Cloud 15"/>
          <p:cNvSpPr/>
          <p:nvPr/>
        </p:nvSpPr>
        <p:spPr bwMode="auto">
          <a:xfrm>
            <a:off x="7104112" y="4043372"/>
            <a:ext cx="3312368" cy="648072"/>
          </a:xfrm>
          <a:prstGeom prst="cloud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  <a:scene3d>
            <a:camera prst="isometricOffAxis1Right"/>
            <a:lightRig rig="threePt" dir="t"/>
          </a:scene3d>
          <a:ex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2000" dirty="0">
                <a:solidFill>
                  <a:srgbClr val="0070C0"/>
                </a:solidFill>
                <a:latin typeface="Arial" charset="0"/>
                <a:ea typeface="宋体" charset="-122"/>
              </a:rPr>
              <a:t> Evaluation Stack</a:t>
            </a:r>
          </a:p>
        </p:txBody>
      </p:sp>
      <p:sp>
        <p:nvSpPr>
          <p:cNvPr id="17" name="Cloud 16"/>
          <p:cNvSpPr/>
          <p:nvPr/>
        </p:nvSpPr>
        <p:spPr bwMode="auto">
          <a:xfrm>
            <a:off x="3503712" y="4077072"/>
            <a:ext cx="3096344" cy="648072"/>
          </a:xfrm>
          <a:prstGeom prst="cloud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  <a:scene3d>
            <a:camera prst="isometricOffAxis1Right"/>
            <a:lightRig rig="threePt" dir="t"/>
          </a:scene3d>
          <a:ex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2000" dirty="0">
                <a:latin typeface="Arial" charset="0"/>
                <a:ea typeface="宋体" charset="-122"/>
              </a:rPr>
              <a:t> Program Stack</a:t>
            </a:r>
          </a:p>
        </p:txBody>
      </p:sp>
      <p:sp>
        <p:nvSpPr>
          <p:cNvPr id="5" name="Down Arrow 4"/>
          <p:cNvSpPr/>
          <p:nvPr/>
        </p:nvSpPr>
        <p:spPr bwMode="auto">
          <a:xfrm>
            <a:off x="2567608" y="2012838"/>
            <a:ext cx="268608" cy="1512168"/>
          </a:xfrm>
          <a:prstGeom prst="downArrow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>
              <a:latin typeface="Arial" charset="0"/>
              <a:ea typeface="宋体" charset="-122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384032" y="2949664"/>
            <a:ext cx="72008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600" dirty="0" err="1">
                <a:latin typeface="Arial" charset="0"/>
                <a:ea typeface="宋体" charset="-122"/>
              </a:rPr>
              <a:t>sp</a:t>
            </a:r>
            <a:r>
              <a:rPr lang="en-US" sz="1600" dirty="0">
                <a:latin typeface="Arial" charset="0"/>
                <a:ea typeface="宋体" charset="-122"/>
              </a:rPr>
              <a:t> </a:t>
            </a:r>
            <a:r>
              <a:rPr lang="en-US" sz="1600" dirty="0">
                <a:latin typeface="Arial" charset="0"/>
                <a:ea typeface="宋体" charset="-122"/>
                <a:sym typeface="Wingdings" panose="05000000000000000000" pitchFamily="2" charset="2"/>
              </a:rPr>
              <a:t></a:t>
            </a:r>
            <a:endParaRPr lang="en-US" sz="1600" dirty="0">
              <a:latin typeface="Arial" charset="0"/>
              <a:ea typeface="宋体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187" y="5297286"/>
            <a:ext cx="8602275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7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712</Words>
  <Application>Microsoft Office PowerPoint</Application>
  <PresentationFormat>Widescreen</PresentationFormat>
  <Paragraphs>200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等线</vt:lpstr>
      <vt:lpstr>等线 Light</vt:lpstr>
      <vt:lpstr>黑体</vt:lpstr>
      <vt:lpstr>宋体</vt:lpstr>
      <vt:lpstr>Arial</vt:lpstr>
      <vt:lpstr>Calibri</vt:lpstr>
      <vt:lpstr>Calibri Light</vt:lpstr>
      <vt:lpstr>Wingdings</vt:lpstr>
      <vt:lpstr>Office Theme</vt:lpstr>
      <vt:lpstr>Maple Engine</vt:lpstr>
      <vt:lpstr>Outline</vt:lpstr>
      <vt:lpstr>Background</vt:lpstr>
      <vt:lpstr>Overview of Maple Engine</vt:lpstr>
      <vt:lpstr>Method in Maple .mir Image</vt:lpstr>
      <vt:lpstr>Direct-Threaded Interpretation </vt:lpstr>
      <vt:lpstr>Direct-Threaded Interpretation </vt:lpstr>
      <vt:lpstr>Execution Log of Maple Engine</vt:lpstr>
      <vt:lpstr>Evaluation Stack of Maple Engine</vt:lpstr>
      <vt:lpstr>Args, Locals, Globals and Fields</vt:lpstr>
      <vt:lpstr>Calling Convention in Maple Engine</vt:lpstr>
      <vt:lpstr>Class Initialization (Java only)</vt:lpstr>
      <vt:lpstr>Multiple Threading</vt:lpstr>
      <vt:lpstr>Exception Handling</vt:lpstr>
      <vt:lpstr>JNI Invocation (Java only)</vt:lpstr>
      <vt:lpstr>Multiple Language Support</vt:lpstr>
      <vt:lpstr>Maple Linker for Multiple Languages</vt:lpstr>
      <vt:lpstr>Debugging Support</vt:lpstr>
      <vt:lpstr>PowerPoint Presentation</vt:lpstr>
    </vt:vector>
  </TitlesOfParts>
  <Company>Huawei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Zhang</dc:creator>
  <cp:lastModifiedBy>Yan Zhang</cp:lastModifiedBy>
  <cp:revision>27</cp:revision>
  <dcterms:created xsi:type="dcterms:W3CDTF">2019-12-31T14:49:49Z</dcterms:created>
  <dcterms:modified xsi:type="dcterms:W3CDTF">2019-12-31T16:24:31Z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1577808483</vt:lpwstr>
  </property>
  <property fmtid="{D5CDD505-2E9C-101B-9397-08002B2CF9AE}" pid="6" name="_2015_ms_pID_725343">
    <vt:lpwstr>(2)2k9JdMpdAxRaXiu9SwPUnG1Ssvi1OL1ZdVFJyqzXNq8y38u14c37F0Wkz4ky8isy0AeTAN+W
nP/0hHnz84ef2ixc7I1liNRQGfmG1z1W2ttbZuxmyE1PGzS8ZjWHarrH/valL2n9uYeao2Cx
kBODswb60hQQwJryVspw6gSRvhMu3dYDX5CgrSG6phi++aJSNrTkSZhD9iRTCGKB/tvlVuup
F0+RCLS+fFSmp50l93</vt:lpwstr>
  </property>
  <property fmtid="{D5CDD505-2E9C-101B-9397-08002B2CF9AE}" pid="7" name="_2015_ms_pID_7253431">
    <vt:lpwstr>adKELPWkCsx8oHCox9RL7fjM4Yx85rVXuYTTGkRBpJdbupwm8dVX6t
zmQWYpYZJZWRScUyEZqmpRW+JTP7F/VSVUlXtGj/uuVZGoIxTMVt1n3hm2k5Ls2bfaDbp3wC
6F6QKDmcZ9gppnVAAcitzj8bzjkPZECMr5bLd1chI5nauYZbq/R+pIyYLFfWj+p/Vk5jCqJX
hE5KQZcJvGIQet9g</vt:lpwstr>
  </property>
</Properties>
</file>