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8" r:id="rId2"/>
    <p:sldId id="279" r:id="rId3"/>
    <p:sldId id="292" r:id="rId4"/>
    <p:sldId id="293" r:id="rId5"/>
    <p:sldId id="294" r:id="rId6"/>
    <p:sldId id="295" r:id="rId7"/>
    <p:sldId id="296" r:id="rId8"/>
    <p:sldId id="269" r:id="rId9"/>
    <p:sldId id="268" r:id="rId10"/>
    <p:sldId id="267"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C0607-D674-42F6-BC3C-A80FCE573BF0}"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D3FEC-F085-482A-BE62-88AF1EE0368C}" type="slidenum">
              <a:rPr lang="en-US" smtClean="0"/>
              <a:t>‹#›</a:t>
            </a:fld>
            <a:endParaRPr lang="en-US"/>
          </a:p>
        </p:txBody>
      </p:sp>
    </p:spTree>
    <p:extLst>
      <p:ext uri="{BB962C8B-B14F-4D97-AF65-F5344CB8AC3E}">
        <p14:creationId xmlns:p14="http://schemas.microsoft.com/office/powerpoint/2010/main" val="327475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C851-47F9-49E0-8BF7-AAA8BEB52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B33B8E-5125-403B-A208-0ED77D727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34284D-6D5C-4D84-B7FC-F1B231202742}"/>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5" name="Footer Placeholder 4">
            <a:extLst>
              <a:ext uri="{FF2B5EF4-FFF2-40B4-BE49-F238E27FC236}">
                <a16:creationId xmlns:a16="http://schemas.microsoft.com/office/drawing/2014/main" id="{821972E5-CEDF-4B7B-9E4A-F144722B7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E09B4-B359-424C-AE20-1E5175B2F8BF}"/>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305032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CE02-53EF-45FD-A86A-57576B79B3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360A7-5E67-48CC-A619-20F5A626C8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B3F5E-9E90-4B35-AD1C-491B8055C4D9}"/>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5" name="Footer Placeholder 4">
            <a:extLst>
              <a:ext uri="{FF2B5EF4-FFF2-40B4-BE49-F238E27FC236}">
                <a16:creationId xmlns:a16="http://schemas.microsoft.com/office/drawing/2014/main" id="{C3A26615-370F-4077-AD3B-9252062C2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2937F-22D9-4F6D-80E9-6D0120C71609}"/>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154207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8F52F-8047-49A8-BA30-9D4C51F25A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1CC05-3E28-4185-AE1A-9BF25FE419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DB342-CF4C-4B17-AB2F-2BB20C6A2F89}"/>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5" name="Footer Placeholder 4">
            <a:extLst>
              <a:ext uri="{FF2B5EF4-FFF2-40B4-BE49-F238E27FC236}">
                <a16:creationId xmlns:a16="http://schemas.microsoft.com/office/drawing/2014/main" id="{27E24F02-6AEA-4BAE-AD08-ABF3BC903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51718-AA56-45BB-B289-340D866AECED}"/>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3544480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B42D0BA-9435-4F52-92C2-5536A81280FC}"/>
              </a:ext>
            </a:extLst>
          </p:cNvPr>
          <p:cNvSpPr>
            <a:spLocks noGrp="1"/>
          </p:cNvSpPr>
          <p:nvPr>
            <p:ph type="sldNum" sz="quarter" idx="12"/>
          </p:nvPr>
        </p:nvSpPr>
        <p:spPr/>
        <p:txBody>
          <a:bodyPr/>
          <a:lstStyle/>
          <a:p>
            <a:fld id="{38D99A82-D64C-4D65-9369-2187D866FEA7}" type="slidenum">
              <a:rPr lang="zh-CN" altLang="en-US" smtClean="0"/>
              <a:t>‹#›</a:t>
            </a:fld>
            <a:endParaRPr lang="zh-CN" altLang="en-US"/>
          </a:p>
        </p:txBody>
      </p:sp>
      <p:sp>
        <p:nvSpPr>
          <p:cNvPr id="8" name="箭头: 五边形 7">
            <a:extLst>
              <a:ext uri="{FF2B5EF4-FFF2-40B4-BE49-F238E27FC236}">
                <a16:creationId xmlns:a16="http://schemas.microsoft.com/office/drawing/2014/main" id="{F9B3AD0F-7403-4913-8978-195672D067FC}"/>
              </a:ext>
            </a:extLst>
          </p:cNvPr>
          <p:cNvSpPr/>
          <p:nvPr userDrawn="1"/>
        </p:nvSpPr>
        <p:spPr>
          <a:xfrm>
            <a:off x="0" y="298174"/>
            <a:ext cx="3468757" cy="496956"/>
          </a:xfrm>
          <a:prstGeom prst="homePlate">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pic>
        <p:nvPicPr>
          <p:cNvPr id="4" name="图片 3">
            <a:extLst>
              <a:ext uri="{FF2B5EF4-FFF2-40B4-BE49-F238E27FC236}">
                <a16:creationId xmlns:a16="http://schemas.microsoft.com/office/drawing/2014/main" id="{04CD6CE9-0370-477D-A5C9-200B5C964F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4460" b="25920"/>
          <a:stretch/>
        </p:blipFill>
        <p:spPr>
          <a:xfrm>
            <a:off x="9843180" y="203719"/>
            <a:ext cx="2019301" cy="762845"/>
          </a:xfrm>
          <a:prstGeom prst="rect">
            <a:avLst/>
          </a:prstGeom>
        </p:spPr>
      </p:pic>
    </p:spTree>
    <p:extLst>
      <p:ext uri="{BB962C8B-B14F-4D97-AF65-F5344CB8AC3E}">
        <p14:creationId xmlns:p14="http://schemas.microsoft.com/office/powerpoint/2010/main" val="4987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A5F0-7016-4A86-BD5C-48FCB62CF9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C51EA-AD6A-4B54-8675-62C4709F3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C747D-F19E-4CAB-B898-6D6C5339E2E0}"/>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5" name="Footer Placeholder 4">
            <a:extLst>
              <a:ext uri="{FF2B5EF4-FFF2-40B4-BE49-F238E27FC236}">
                <a16:creationId xmlns:a16="http://schemas.microsoft.com/office/drawing/2014/main" id="{E0FA7D57-8EA8-4F9B-A6C2-CBB8DF2BA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83AB4-3968-4C3E-8692-89AF2E38CA85}"/>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185004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5D5C-B852-46E4-B639-5DEAF71C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E2D99-F2A4-434B-977C-FC93C5DA2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CA93B1-A1D4-4D60-A920-39951BDF44BE}"/>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5" name="Footer Placeholder 4">
            <a:extLst>
              <a:ext uri="{FF2B5EF4-FFF2-40B4-BE49-F238E27FC236}">
                <a16:creationId xmlns:a16="http://schemas.microsoft.com/office/drawing/2014/main" id="{A2D74A1E-4E5D-498B-BB75-D0257F249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E9B84-E7D8-44C8-ABE8-412D3EBD6F60}"/>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252577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F7BF-043F-4ACE-8719-0F2AD77CB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C51C9-DEEE-4D7A-95A2-523EAB668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EE47B-475A-4FBE-8675-70E31221A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C54162-A989-448D-85A5-E0588DB3AF90}"/>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6" name="Footer Placeholder 5">
            <a:extLst>
              <a:ext uri="{FF2B5EF4-FFF2-40B4-BE49-F238E27FC236}">
                <a16:creationId xmlns:a16="http://schemas.microsoft.com/office/drawing/2014/main" id="{6CCE0106-98EE-4A2C-A0A5-ECD4AE013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35764-DBC9-4D05-9915-7492E30A0EBE}"/>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161526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A7A7-2846-4982-A7F5-4D0230860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AAC3FA-F193-4012-8FBB-4433D1770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969B49-96E7-4ABB-83DC-C94549823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E8DE4D-D75D-4CAF-9E96-F16FD6669E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3B579-00F6-4EDF-BEB0-04A18AE86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F257B-DA99-4323-8A3D-FD894E7C2991}"/>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8" name="Footer Placeholder 7">
            <a:extLst>
              <a:ext uri="{FF2B5EF4-FFF2-40B4-BE49-F238E27FC236}">
                <a16:creationId xmlns:a16="http://schemas.microsoft.com/office/drawing/2014/main" id="{B3D6FA74-BEB4-49C9-B167-49A7B328C6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32BA7E-546E-4BB5-8F89-EEC5249AEDA2}"/>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30473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4E22-01FC-4080-A7E0-5950E1EFEC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4C0FF-E344-4937-9ABE-70BF572F95BC}"/>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4" name="Footer Placeholder 3">
            <a:extLst>
              <a:ext uri="{FF2B5EF4-FFF2-40B4-BE49-F238E27FC236}">
                <a16:creationId xmlns:a16="http://schemas.microsoft.com/office/drawing/2014/main" id="{A6535426-2BF3-432D-9D69-3D177115FE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55BCDB-53B7-48F2-BF60-41E41EFFF86E}"/>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293627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1E2AA-B947-42A8-86D3-289BDBDBD051}"/>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3" name="Footer Placeholder 2">
            <a:extLst>
              <a:ext uri="{FF2B5EF4-FFF2-40B4-BE49-F238E27FC236}">
                <a16:creationId xmlns:a16="http://schemas.microsoft.com/office/drawing/2014/main" id="{A1526A10-D303-4683-968B-9C195D6E5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DE9466-EED3-4545-B071-0EA339D48ED2}"/>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366025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5D6A-DF61-4AFE-9A99-B2C0A2651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CE5CB5-444E-4B24-880D-0A4245687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CE943-F287-424B-88F1-F0B8C0095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9CC14-93D3-4B9A-A7A1-3F8F315EC47D}"/>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6" name="Footer Placeholder 5">
            <a:extLst>
              <a:ext uri="{FF2B5EF4-FFF2-40B4-BE49-F238E27FC236}">
                <a16:creationId xmlns:a16="http://schemas.microsoft.com/office/drawing/2014/main" id="{88CB7342-DFD3-4B33-90B9-691590909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02FF9-9029-46E0-BFF5-E62B2CF77DF4}"/>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387216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2B029-50FB-45C4-AF94-2E41827FC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F5616A-D34C-4AF2-A106-C8B629E9C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D1EB42-2D8E-4D3C-8312-815C903CC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44B4B-D9B3-4791-AE7F-506EE6E2E538}"/>
              </a:ext>
            </a:extLst>
          </p:cNvPr>
          <p:cNvSpPr>
            <a:spLocks noGrp="1"/>
          </p:cNvSpPr>
          <p:nvPr>
            <p:ph type="dt" sz="half" idx="10"/>
          </p:nvPr>
        </p:nvSpPr>
        <p:spPr/>
        <p:txBody>
          <a:bodyPr/>
          <a:lstStyle/>
          <a:p>
            <a:fld id="{2B79F0B3-DCC8-4E6F-8A68-33EE67BE9FE4}" type="datetimeFigureOut">
              <a:rPr lang="en-US" smtClean="0"/>
              <a:t>5/9/2022</a:t>
            </a:fld>
            <a:endParaRPr lang="en-US"/>
          </a:p>
        </p:txBody>
      </p:sp>
      <p:sp>
        <p:nvSpPr>
          <p:cNvPr id="6" name="Footer Placeholder 5">
            <a:extLst>
              <a:ext uri="{FF2B5EF4-FFF2-40B4-BE49-F238E27FC236}">
                <a16:creationId xmlns:a16="http://schemas.microsoft.com/office/drawing/2014/main" id="{0579CD68-762D-439F-BCE4-E2A60B340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C927A-360B-406B-9962-A00836EF742E}"/>
              </a:ext>
            </a:extLst>
          </p:cNvPr>
          <p:cNvSpPr>
            <a:spLocks noGrp="1"/>
          </p:cNvSpPr>
          <p:nvPr>
            <p:ph type="sldNum" sz="quarter" idx="12"/>
          </p:nvPr>
        </p:nvSpPr>
        <p:spPr/>
        <p:txBody>
          <a:bodyPr/>
          <a:lstStyle/>
          <a:p>
            <a:fld id="{A27565AF-DC35-49BA-9D9E-9E0D3161142E}" type="slidenum">
              <a:rPr lang="en-US" smtClean="0"/>
              <a:t>‹#›</a:t>
            </a:fld>
            <a:endParaRPr lang="en-US"/>
          </a:p>
        </p:txBody>
      </p:sp>
    </p:spTree>
    <p:extLst>
      <p:ext uri="{BB962C8B-B14F-4D97-AF65-F5344CB8AC3E}">
        <p14:creationId xmlns:p14="http://schemas.microsoft.com/office/powerpoint/2010/main" val="239581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127EF-7179-4E3E-9F7A-E315815EF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2270CE-445D-4288-AAAC-6C80EA460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DFE72-64E0-467A-922C-AC733CB45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9F0B3-DCC8-4E6F-8A68-33EE67BE9FE4}" type="datetimeFigureOut">
              <a:rPr lang="en-US" smtClean="0"/>
              <a:t>5/9/2022</a:t>
            </a:fld>
            <a:endParaRPr lang="en-US"/>
          </a:p>
        </p:txBody>
      </p:sp>
      <p:sp>
        <p:nvSpPr>
          <p:cNvPr id="5" name="Footer Placeholder 4">
            <a:extLst>
              <a:ext uri="{FF2B5EF4-FFF2-40B4-BE49-F238E27FC236}">
                <a16:creationId xmlns:a16="http://schemas.microsoft.com/office/drawing/2014/main" id="{E69B59A9-34D7-4EAB-B2B8-1D65C3335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48004-2241-45D0-9FD5-F6EA1172F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565AF-DC35-49BA-9D9E-9E0D3161142E}" type="slidenum">
              <a:rPr lang="en-US" smtClean="0"/>
              <a:t>‹#›</a:t>
            </a:fld>
            <a:endParaRPr lang="en-US"/>
          </a:p>
        </p:txBody>
      </p:sp>
    </p:spTree>
    <p:extLst>
      <p:ext uri="{BB962C8B-B14F-4D97-AF65-F5344CB8AC3E}">
        <p14:creationId xmlns:p14="http://schemas.microsoft.com/office/powerpoint/2010/main" val="1891419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6.wmf"/></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B0619E8-5E0D-4DBB-BF00-017E3407034F}"/>
              </a:ext>
            </a:extLst>
          </p:cNvPr>
          <p:cNvSpPr/>
          <p:nvPr/>
        </p:nvSpPr>
        <p:spPr>
          <a:xfrm>
            <a:off x="0" y="3160643"/>
            <a:ext cx="12192000" cy="3697357"/>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35" name="文本框 34">
            <a:extLst>
              <a:ext uri="{FF2B5EF4-FFF2-40B4-BE49-F238E27FC236}">
                <a16:creationId xmlns:a16="http://schemas.microsoft.com/office/drawing/2014/main" id="{AD120E16-EC13-418C-BCEB-723344A9F3AF}"/>
              </a:ext>
            </a:extLst>
          </p:cNvPr>
          <p:cNvSpPr txBox="1"/>
          <p:nvPr/>
        </p:nvSpPr>
        <p:spPr>
          <a:xfrm>
            <a:off x="5349642" y="4369863"/>
            <a:ext cx="1492716" cy="830997"/>
          </a:xfrm>
          <a:prstGeom prst="rect">
            <a:avLst/>
          </a:prstGeom>
          <a:noFill/>
        </p:spPr>
        <p:txBody>
          <a:bodyPr wrap="none" rtlCol="0">
            <a:spAutoFit/>
            <a:scene3d>
              <a:camera prst="orthographicFront"/>
              <a:lightRig rig="threePt" dir="t"/>
            </a:scene3d>
            <a:sp3d contourW="12700"/>
          </a:bodyPr>
          <a:lstStyle/>
          <a:p>
            <a:r>
              <a:rPr lang="zh-CN" altLang="en-US" sz="4800" b="1" spc="300">
                <a:solidFill>
                  <a:schemeClr val="bg1"/>
                </a:solidFill>
                <a:latin typeface="Noto Sans S Chinese Black" panose="020B0A00000000000000" pitchFamily="34" charset="-122"/>
                <a:ea typeface="Noto Sans S Chinese Black" panose="020B0A00000000000000" pitchFamily="34" charset="-122"/>
              </a:rPr>
              <a:t>引言</a:t>
            </a:r>
            <a:endParaRPr lang="zh-CN" altLang="en-US" sz="4800" b="1" spc="300" dirty="0">
              <a:solidFill>
                <a:schemeClr val="bg1"/>
              </a:solidFill>
              <a:latin typeface="Noto Sans S Chinese Black" panose="020B0A00000000000000" pitchFamily="34" charset="-122"/>
              <a:ea typeface="Noto Sans S Chinese Black" panose="020B0A00000000000000" pitchFamily="34" charset="-122"/>
            </a:endParaRPr>
          </a:p>
        </p:txBody>
      </p:sp>
      <p:sp>
        <p:nvSpPr>
          <p:cNvPr id="4" name="椭圆 3">
            <a:extLst>
              <a:ext uri="{FF2B5EF4-FFF2-40B4-BE49-F238E27FC236}">
                <a16:creationId xmlns:a16="http://schemas.microsoft.com/office/drawing/2014/main" id="{4482DCC6-4090-499A-B3D1-76B2E9425CFA}"/>
              </a:ext>
            </a:extLst>
          </p:cNvPr>
          <p:cNvSpPr/>
          <p:nvPr/>
        </p:nvSpPr>
        <p:spPr>
          <a:xfrm>
            <a:off x="5064375" y="2009748"/>
            <a:ext cx="2063249" cy="2063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36" name="文本框 35">
            <a:extLst>
              <a:ext uri="{FF2B5EF4-FFF2-40B4-BE49-F238E27FC236}">
                <a16:creationId xmlns:a16="http://schemas.microsoft.com/office/drawing/2014/main" id="{0433ACEF-FB7C-487A-AE7D-3ED11F7EFF9D}"/>
              </a:ext>
            </a:extLst>
          </p:cNvPr>
          <p:cNvSpPr txBox="1"/>
          <p:nvPr/>
        </p:nvSpPr>
        <p:spPr>
          <a:xfrm>
            <a:off x="5317741" y="1562936"/>
            <a:ext cx="1659685" cy="769441"/>
          </a:xfrm>
          <a:prstGeom prst="rect">
            <a:avLst/>
          </a:prstGeom>
          <a:noFill/>
        </p:spPr>
        <p:txBody>
          <a:bodyPr wrap="none" rtlCol="0">
            <a:spAutoFit/>
            <a:scene3d>
              <a:camera prst="orthographicFront"/>
              <a:lightRig rig="threePt" dir="t"/>
            </a:scene3d>
            <a:sp3d contourW="12700"/>
          </a:bodyPr>
          <a:lstStyle/>
          <a:p>
            <a:r>
              <a:rPr lang="en-US" altLang="zh-CN" sz="4400" dirty="0">
                <a:solidFill>
                  <a:srgbClr val="68174B"/>
                </a:solidFill>
                <a:latin typeface="Noto Sans S Chinese Black" panose="020B0A00000000000000" pitchFamily="34" charset="-122"/>
                <a:ea typeface="Noto Sans S Chinese Black" panose="020B0A00000000000000" pitchFamily="34" charset="-122"/>
              </a:rPr>
              <a:t>PART</a:t>
            </a:r>
            <a:endParaRPr lang="zh-CN" altLang="en-US" sz="4400" dirty="0">
              <a:solidFill>
                <a:srgbClr val="68174B"/>
              </a:solidFill>
              <a:latin typeface="Noto Sans S Chinese Black" panose="020B0A00000000000000" pitchFamily="34" charset="-122"/>
              <a:ea typeface="Noto Sans S Chinese Black" panose="020B0A00000000000000" pitchFamily="34" charset="-122"/>
            </a:endParaRPr>
          </a:p>
        </p:txBody>
      </p:sp>
      <p:cxnSp>
        <p:nvCxnSpPr>
          <p:cNvPr id="37" name="直接连接符 36">
            <a:extLst>
              <a:ext uri="{FF2B5EF4-FFF2-40B4-BE49-F238E27FC236}">
                <a16:creationId xmlns:a16="http://schemas.microsoft.com/office/drawing/2014/main" id="{38AB28CD-5F9B-4E4B-90B0-D68F36C90952}"/>
              </a:ext>
            </a:extLst>
          </p:cNvPr>
          <p:cNvCxnSpPr>
            <a:cxnSpLocks/>
          </p:cNvCxnSpPr>
          <p:nvPr/>
        </p:nvCxnSpPr>
        <p:spPr>
          <a:xfrm>
            <a:off x="5741006" y="2349960"/>
            <a:ext cx="709987" cy="0"/>
          </a:xfrm>
          <a:prstGeom prst="line">
            <a:avLst/>
          </a:prstGeom>
          <a:ln w="28575" cap="rnd">
            <a:solidFill>
              <a:srgbClr val="68174B"/>
            </a:solidFill>
            <a:roun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000BAE4-63B1-40F9-A3CF-35C797D4FED7}"/>
              </a:ext>
            </a:extLst>
          </p:cNvPr>
          <p:cNvSpPr txBox="1"/>
          <p:nvPr/>
        </p:nvSpPr>
        <p:spPr>
          <a:xfrm>
            <a:off x="5634066" y="2836435"/>
            <a:ext cx="1037463" cy="923330"/>
          </a:xfrm>
          <a:prstGeom prst="rect">
            <a:avLst/>
          </a:prstGeom>
          <a:noFill/>
        </p:spPr>
        <p:txBody>
          <a:bodyPr wrap="none" rtlCol="0">
            <a:spAutoFit/>
            <a:scene3d>
              <a:camera prst="orthographicFront"/>
              <a:lightRig rig="threePt" dir="t"/>
            </a:scene3d>
            <a:sp3d contourW="12700"/>
          </a:bodyPr>
          <a:lstStyle/>
          <a:p>
            <a:pPr algn="ctr"/>
            <a:r>
              <a:rPr lang="en-US" altLang="zh-CN" sz="5400" b="1" dirty="0">
                <a:solidFill>
                  <a:srgbClr val="68174B"/>
                </a:solidFill>
                <a:latin typeface="Noto Sans S Chinese Black" panose="020B0A00000000000000" pitchFamily="34" charset="-122"/>
                <a:ea typeface="Noto Sans S Chinese Black" panose="020B0A00000000000000" pitchFamily="34" charset="-122"/>
              </a:rPr>
              <a:t>01</a:t>
            </a:r>
            <a:endParaRPr lang="zh-CN" altLang="en-US" sz="5400" b="1" dirty="0">
              <a:solidFill>
                <a:srgbClr val="68174B"/>
              </a:solidFill>
              <a:latin typeface="Noto Sans S Chinese Black" panose="020B0A00000000000000" pitchFamily="34" charset="-122"/>
              <a:ea typeface="Noto Sans S Chinese Black" panose="020B0A00000000000000" pitchFamily="34" charset="-122"/>
            </a:endParaRPr>
          </a:p>
        </p:txBody>
      </p:sp>
      <p:grpSp>
        <p:nvGrpSpPr>
          <p:cNvPr id="22" name="组合 21">
            <a:extLst>
              <a:ext uri="{FF2B5EF4-FFF2-40B4-BE49-F238E27FC236}">
                <a16:creationId xmlns:a16="http://schemas.microsoft.com/office/drawing/2014/main" id="{3FA82D3F-ACC4-41D8-8BEA-DC484C960EF1}"/>
              </a:ext>
            </a:extLst>
          </p:cNvPr>
          <p:cNvGrpSpPr/>
          <p:nvPr/>
        </p:nvGrpSpPr>
        <p:grpSpPr>
          <a:xfrm>
            <a:off x="0" y="2136543"/>
            <a:ext cx="12197151" cy="1812555"/>
            <a:chOff x="0" y="2136543"/>
            <a:chExt cx="12197151" cy="1812555"/>
          </a:xfrm>
        </p:grpSpPr>
        <p:cxnSp>
          <p:nvCxnSpPr>
            <p:cNvPr id="6" name="直接连接符 5">
              <a:extLst>
                <a:ext uri="{FF2B5EF4-FFF2-40B4-BE49-F238E27FC236}">
                  <a16:creationId xmlns:a16="http://schemas.microsoft.com/office/drawing/2014/main" id="{022F61AD-360A-4FCD-BE88-B0BFC41FA9E3}"/>
                </a:ext>
              </a:extLst>
            </p:cNvPr>
            <p:cNvCxnSpPr>
              <a:cxnSpLocks/>
              <a:endCxn id="11" idx="2"/>
            </p:cNvCxnSpPr>
            <p:nvPr/>
          </p:nvCxnSpPr>
          <p:spPr>
            <a:xfrm>
              <a:off x="0" y="3041373"/>
              <a:ext cx="5194800" cy="15063"/>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E37E4F9-AF8D-422F-91CB-78A88447C651}"/>
                </a:ext>
              </a:extLst>
            </p:cNvPr>
            <p:cNvCxnSpPr>
              <a:cxnSpLocks/>
              <a:stCxn id="11" idx="0"/>
            </p:cNvCxnSpPr>
            <p:nvPr/>
          </p:nvCxnSpPr>
          <p:spPr>
            <a:xfrm flipV="1">
              <a:off x="7002351" y="3041373"/>
              <a:ext cx="5194800" cy="1448"/>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sp>
          <p:nvSpPr>
            <p:cNvPr id="11" name="弧形 10">
              <a:extLst>
                <a:ext uri="{FF2B5EF4-FFF2-40B4-BE49-F238E27FC236}">
                  <a16:creationId xmlns:a16="http://schemas.microsoft.com/office/drawing/2014/main" id="{4D7C1377-D780-429D-9315-97A6B7B741C4}"/>
                </a:ext>
              </a:extLst>
            </p:cNvPr>
            <p:cNvSpPr/>
            <p:nvPr/>
          </p:nvSpPr>
          <p:spPr>
            <a:xfrm rot="5400000">
              <a:off x="5189721" y="2136468"/>
              <a:ext cx="1812555" cy="1812706"/>
            </a:xfrm>
            <a:prstGeom prst="arc">
              <a:avLst>
                <a:gd name="adj1" fmla="val 16200000"/>
                <a:gd name="adj2" fmla="val 5348358"/>
              </a:avLst>
            </a:prstGeom>
            <a:ln w="38100">
              <a:solidFill>
                <a:srgbClr val="6817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grpSp>
    </p:spTree>
    <p:extLst>
      <p:ext uri="{BB962C8B-B14F-4D97-AF65-F5344CB8AC3E}">
        <p14:creationId xmlns:p14="http://schemas.microsoft.com/office/powerpoint/2010/main" val="27576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6" name="文本框 5"/>
          <p:cNvSpPr txBox="1"/>
          <p:nvPr/>
        </p:nvSpPr>
        <p:spPr>
          <a:xfrm>
            <a:off x="685800" y="1101090"/>
            <a:ext cx="2030730" cy="368300"/>
          </a:xfrm>
          <a:prstGeom prst="rect">
            <a:avLst/>
          </a:prstGeom>
          <a:noFill/>
        </p:spPr>
        <p:txBody>
          <a:bodyPr wrap="square" rtlCol="0">
            <a:spAutoFit/>
          </a:bodyPr>
          <a:lstStyle/>
          <a:p>
            <a:r>
              <a:rPr lang="zh-CN" altLang="en-US"/>
              <a:t>计算</a:t>
            </a:r>
            <a:r>
              <a:rPr lang="en-US" altLang="zh-CN"/>
              <a:t>6</a:t>
            </a:r>
            <a:r>
              <a:rPr lang="en-US" altLang="zh-CN" baseline="-25000"/>
              <a:t>10</a:t>
            </a:r>
            <a:r>
              <a:rPr lang="en-US" altLang="zh-CN"/>
              <a:t>+7</a:t>
            </a:r>
            <a:r>
              <a:rPr lang="en-US" altLang="zh-CN" baseline="-25000"/>
              <a:t>10</a:t>
            </a:r>
            <a:endParaRPr lang="zh-CN" altLang="en-US" baseline="-25000"/>
          </a:p>
        </p:txBody>
      </p:sp>
      <p:pic>
        <p:nvPicPr>
          <p:cNvPr id="7" name="图片 1"/>
          <p:cNvPicPr>
            <a:picLocks noChangeAspect="1"/>
          </p:cNvPicPr>
          <p:nvPr/>
        </p:nvPicPr>
        <p:blipFill>
          <a:blip r:embed="rId2"/>
          <a:stretch>
            <a:fillRect/>
          </a:stretch>
        </p:blipFill>
        <p:spPr>
          <a:xfrm>
            <a:off x="685800" y="1630045"/>
            <a:ext cx="7494905" cy="1102360"/>
          </a:xfrm>
          <a:prstGeom prst="rect">
            <a:avLst/>
          </a:prstGeom>
          <a:noFill/>
          <a:ln>
            <a:noFill/>
          </a:ln>
        </p:spPr>
      </p:pic>
      <p:grpSp>
        <p:nvGrpSpPr>
          <p:cNvPr id="3" name="组合 2"/>
          <p:cNvGrpSpPr/>
          <p:nvPr/>
        </p:nvGrpSpPr>
        <p:grpSpPr>
          <a:xfrm>
            <a:off x="685800" y="2959100"/>
            <a:ext cx="5048250" cy="1745615"/>
            <a:chOff x="1080" y="4660"/>
            <a:chExt cx="7950" cy="2749"/>
          </a:xfrm>
        </p:grpSpPr>
        <p:pic>
          <p:nvPicPr>
            <p:cNvPr id="9" name="图片 2"/>
            <p:cNvPicPr>
              <a:picLocks noChangeAspect="1"/>
            </p:cNvPicPr>
            <p:nvPr/>
          </p:nvPicPr>
          <p:blipFill>
            <a:blip r:embed="rId3"/>
            <a:stretch>
              <a:fillRect/>
            </a:stretch>
          </p:blipFill>
          <p:spPr>
            <a:xfrm>
              <a:off x="1080" y="5399"/>
              <a:ext cx="7950" cy="2010"/>
            </a:xfrm>
            <a:prstGeom prst="rect">
              <a:avLst/>
            </a:prstGeom>
            <a:noFill/>
            <a:ln>
              <a:noFill/>
            </a:ln>
          </p:spPr>
        </p:pic>
        <p:sp>
          <p:nvSpPr>
            <p:cNvPr id="10" name="文本框 9"/>
            <p:cNvSpPr txBox="1"/>
            <p:nvPr/>
          </p:nvSpPr>
          <p:spPr>
            <a:xfrm>
              <a:off x="1080" y="4660"/>
              <a:ext cx="4475" cy="580"/>
            </a:xfrm>
            <a:prstGeom prst="rect">
              <a:avLst/>
            </a:prstGeom>
            <a:noFill/>
          </p:spPr>
          <p:txBody>
            <a:bodyPr wrap="square" rtlCol="0">
              <a:spAutoFit/>
            </a:bodyPr>
            <a:lstStyle/>
            <a:p>
              <a:r>
                <a:rPr lang="zh-CN" altLang="en-US"/>
                <a:t>计算过程如下：</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71" name="矩形 70"/>
          <p:cNvSpPr/>
          <p:nvPr/>
        </p:nvSpPr>
        <p:spPr>
          <a:xfrm>
            <a:off x="2151380" y="131191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一、加法和减法的运算过程</a:t>
            </a:r>
          </a:p>
        </p:txBody>
      </p:sp>
      <p:sp>
        <p:nvSpPr>
          <p:cNvPr id="5" name="矩形 4"/>
          <p:cNvSpPr/>
          <p:nvPr/>
        </p:nvSpPr>
        <p:spPr>
          <a:xfrm>
            <a:off x="2724785" y="1724025"/>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1、二进制加法如何进行？</a:t>
            </a: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2" name="矩形 1"/>
          <p:cNvSpPr/>
          <p:nvPr/>
        </p:nvSpPr>
        <p:spPr>
          <a:xfrm>
            <a:off x="2724785" y="2125980"/>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、二进制减法如何进行？</a:t>
            </a:r>
          </a:p>
        </p:txBody>
      </p:sp>
      <p:grpSp>
        <p:nvGrpSpPr>
          <p:cNvPr id="6" name="组合 5"/>
          <p:cNvGrpSpPr/>
          <p:nvPr/>
        </p:nvGrpSpPr>
        <p:grpSpPr>
          <a:xfrm>
            <a:off x="5267960" y="2687320"/>
            <a:ext cx="3657600" cy="368300"/>
            <a:chOff x="8296" y="4232"/>
            <a:chExt cx="5760" cy="580"/>
          </a:xfrm>
        </p:grpSpPr>
        <p:sp>
          <p:nvSpPr>
            <p:cNvPr id="3" name="心形 2"/>
            <p:cNvSpPr/>
            <p:nvPr/>
          </p:nvSpPr>
          <p:spPr>
            <a:xfrm>
              <a:off x="8296" y="4275"/>
              <a:ext cx="556" cy="494"/>
            </a:xfrm>
            <a:prstGeom prst="hear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852" y="4232"/>
              <a:ext cx="5204" cy="580"/>
            </a:xfrm>
            <a:prstGeom prst="rect">
              <a:avLst/>
            </a:prstGeom>
            <a:noFill/>
          </p:spPr>
          <p:txBody>
            <a:bodyPr wrap="square" rtlCol="0">
              <a:spAutoFit/>
            </a:bodyPr>
            <a:lstStyle/>
            <a:p>
              <a:r>
                <a:rPr lang="zh-CN" altLang="en-US">
                  <a:solidFill>
                    <a:srgbClr val="F07F92"/>
                  </a:solidFill>
                  <a:latin typeface="方正舒体" panose="02010601030101010101" charset="-122"/>
                  <a:ea typeface="方正舒体" panose="02010601030101010101" charset="-122"/>
                </a:rPr>
                <a:t>减法：加法机智的朋友</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6" name="文本框 5"/>
          <p:cNvSpPr txBox="1"/>
          <p:nvPr/>
        </p:nvSpPr>
        <p:spPr>
          <a:xfrm>
            <a:off x="685800" y="1101090"/>
            <a:ext cx="2030730" cy="368300"/>
          </a:xfrm>
          <a:prstGeom prst="rect">
            <a:avLst/>
          </a:prstGeom>
          <a:noFill/>
        </p:spPr>
        <p:txBody>
          <a:bodyPr wrap="square" rtlCol="0">
            <a:spAutoFit/>
          </a:bodyPr>
          <a:lstStyle/>
          <a:p>
            <a:r>
              <a:rPr lang="zh-CN" altLang="en-US"/>
              <a:t>计算</a:t>
            </a:r>
            <a:r>
              <a:rPr lang="en-US" altLang="zh-CN"/>
              <a:t>6</a:t>
            </a:r>
            <a:r>
              <a:rPr lang="en-US" altLang="zh-CN" baseline="-25000"/>
              <a:t>10</a:t>
            </a:r>
            <a:r>
              <a:rPr lang="en-US" altLang="zh-CN"/>
              <a:t>-7</a:t>
            </a:r>
            <a:r>
              <a:rPr lang="en-US" altLang="zh-CN" baseline="-25000"/>
              <a:t>10</a:t>
            </a:r>
            <a:endParaRPr lang="zh-CN" altLang="en-US" baseline="-25000"/>
          </a:p>
        </p:txBody>
      </p:sp>
      <p:pic>
        <p:nvPicPr>
          <p:cNvPr id="3" name="图片 3"/>
          <p:cNvPicPr>
            <a:picLocks noChangeAspect="1"/>
          </p:cNvPicPr>
          <p:nvPr/>
        </p:nvPicPr>
        <p:blipFill>
          <a:blip r:embed="rId2"/>
          <a:stretch>
            <a:fillRect/>
          </a:stretch>
        </p:blipFill>
        <p:spPr>
          <a:xfrm>
            <a:off x="685800" y="1645920"/>
            <a:ext cx="7661910" cy="1136015"/>
          </a:xfrm>
          <a:prstGeom prst="rect">
            <a:avLst/>
          </a:prstGeom>
          <a:noFill/>
          <a:ln>
            <a:noFill/>
          </a:ln>
        </p:spPr>
      </p:pic>
      <p:sp>
        <p:nvSpPr>
          <p:cNvPr id="4" name="矩形: 圆角 2"/>
          <p:cNvSpPr/>
          <p:nvPr/>
        </p:nvSpPr>
        <p:spPr>
          <a:xfrm>
            <a:off x="857885" y="2957195"/>
            <a:ext cx="2196465" cy="47117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有没有别的策略？</a:t>
            </a:r>
          </a:p>
        </p:txBody>
      </p:sp>
      <p:pic>
        <p:nvPicPr>
          <p:cNvPr id="8" name="图片 4"/>
          <p:cNvPicPr>
            <a:picLocks noChangeAspect="1"/>
          </p:cNvPicPr>
          <p:nvPr/>
        </p:nvPicPr>
        <p:blipFill>
          <a:blip r:embed="rId3"/>
          <a:stretch>
            <a:fillRect/>
          </a:stretch>
        </p:blipFill>
        <p:spPr>
          <a:xfrm>
            <a:off x="685800" y="3974465"/>
            <a:ext cx="7662545" cy="10883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71" name="矩形 70"/>
          <p:cNvSpPr/>
          <p:nvPr/>
        </p:nvSpPr>
        <p:spPr>
          <a:xfrm>
            <a:off x="2151380" y="131191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一、加法和减法的运算过程</a:t>
            </a:r>
          </a:p>
        </p:txBody>
      </p:sp>
      <p:sp>
        <p:nvSpPr>
          <p:cNvPr id="5" name="矩形 4"/>
          <p:cNvSpPr/>
          <p:nvPr/>
        </p:nvSpPr>
        <p:spPr>
          <a:xfrm>
            <a:off x="2724785" y="1724025"/>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1、二进制加法如何进行？</a:t>
            </a: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2" name="矩形 1"/>
          <p:cNvSpPr/>
          <p:nvPr/>
        </p:nvSpPr>
        <p:spPr>
          <a:xfrm>
            <a:off x="2724785" y="2125980"/>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、二进制减法如何进行？</a:t>
            </a:r>
          </a:p>
        </p:txBody>
      </p:sp>
      <p:sp>
        <p:nvSpPr>
          <p:cNvPr id="3" name="矩形 2"/>
          <p:cNvSpPr/>
          <p:nvPr/>
        </p:nvSpPr>
        <p:spPr>
          <a:xfrm>
            <a:off x="2151380" y="252603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07F92"/>
                </a:solidFill>
                <a:latin typeface="宋体" panose="02010600030101010101" pitchFamily="2" charset="-122"/>
                <a:ea typeface="宋体" panose="02010600030101010101" pitchFamily="2" charset="-122"/>
                <a:cs typeface="+mn-ea"/>
                <a:sym typeface="+mn-lt"/>
              </a:rPr>
              <a:t>Q</a:t>
            </a:r>
            <a:r>
              <a:rPr lang="zh-CN" altLang="en-US" sz="2400" dirty="0">
                <a:solidFill>
                  <a:srgbClr val="F07F92"/>
                </a:solidFill>
                <a:latin typeface="宋体" panose="02010600030101010101" pitchFamily="2" charset="-122"/>
                <a:ea typeface="宋体" panose="02010600030101010101" pitchFamily="2" charset="-122"/>
                <a:cs typeface="+mn-ea"/>
                <a:sym typeface="+mn-lt"/>
              </a:rPr>
              <a:t>：目前的方案足够完善吗？</a:t>
            </a:r>
          </a:p>
        </p:txBody>
      </p:sp>
      <p:sp>
        <p:nvSpPr>
          <p:cNvPr id="4" name="矩形 3"/>
          <p:cNvSpPr/>
          <p:nvPr/>
        </p:nvSpPr>
        <p:spPr>
          <a:xfrm>
            <a:off x="2151380" y="293878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二、溢出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5" name="矩形 4"/>
          <p:cNvSpPr/>
          <p:nvPr/>
        </p:nvSpPr>
        <p:spPr>
          <a:xfrm>
            <a:off x="1410335" y="158686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二、溢出</a:t>
            </a:r>
          </a:p>
        </p:txBody>
      </p:sp>
      <p:sp>
        <p:nvSpPr>
          <p:cNvPr id="7" name="矩形 6"/>
          <p:cNvSpPr/>
          <p:nvPr/>
        </p:nvSpPr>
        <p:spPr>
          <a:xfrm>
            <a:off x="1938655" y="197993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、如何解决溢出？</a:t>
            </a:r>
          </a:p>
        </p:txBody>
      </p:sp>
      <p:grpSp>
        <p:nvGrpSpPr>
          <p:cNvPr id="17" name="组合 16"/>
          <p:cNvGrpSpPr/>
          <p:nvPr/>
        </p:nvGrpSpPr>
        <p:grpSpPr>
          <a:xfrm>
            <a:off x="2557145" y="2381885"/>
            <a:ext cx="9349105" cy="383540"/>
            <a:chOff x="4027" y="3751"/>
            <a:chExt cx="14723" cy="604"/>
          </a:xfrm>
        </p:grpSpPr>
        <p:sp>
          <p:nvSpPr>
            <p:cNvPr id="9" name="矩形 8"/>
            <p:cNvSpPr/>
            <p:nvPr/>
          </p:nvSpPr>
          <p:spPr>
            <a:xfrm>
              <a:off x="4027" y="3751"/>
              <a:ext cx="8401" cy="60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1</a:t>
              </a:r>
              <a:r>
                <a:rPr lang="zh-CN" altLang="en-US" sz="2400" dirty="0">
                  <a:latin typeface="宋体" panose="02010600030101010101" pitchFamily="2" charset="-122"/>
                  <a:ea typeface="宋体" panose="02010600030101010101" pitchFamily="2" charset="-122"/>
                  <a:cs typeface="+mn-ea"/>
                  <a:sym typeface="+mn-lt"/>
                </a:rPr>
                <a:t>）、加法什么时候一定不溢出？</a:t>
              </a:r>
            </a:p>
          </p:txBody>
        </p:sp>
        <p:sp>
          <p:nvSpPr>
            <p:cNvPr id="11" name="右箭头 10"/>
            <p:cNvSpPr/>
            <p:nvPr/>
          </p:nvSpPr>
          <p:spPr>
            <a:xfrm>
              <a:off x="12676" y="3824"/>
              <a:ext cx="1004" cy="459"/>
            </a:xfrm>
            <a:prstGeom prst="rightArrow">
              <a:avLst/>
            </a:prstGeom>
            <a:solidFill>
              <a:srgbClr val="681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950" y="3751"/>
              <a:ext cx="4800" cy="60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不同符号操作数相加</a:t>
              </a:r>
              <a:endParaRPr lang="zh-CN" altLang="en-US" sz="2400" dirty="0">
                <a:latin typeface="宋体" panose="02010600030101010101" pitchFamily="2" charset="-122"/>
                <a:ea typeface="宋体" panose="02010600030101010101" pitchFamily="2" charset="-122"/>
                <a:cs typeface="+mn-ea"/>
                <a:sym typeface="+mn-lt"/>
              </a:endParaRPr>
            </a:p>
          </p:txBody>
        </p:sp>
      </p:grpSp>
      <p:grpSp>
        <p:nvGrpSpPr>
          <p:cNvPr id="16" name="组合 15"/>
          <p:cNvGrpSpPr/>
          <p:nvPr/>
        </p:nvGrpSpPr>
        <p:grpSpPr>
          <a:xfrm>
            <a:off x="2552065" y="2783840"/>
            <a:ext cx="9349105" cy="383540"/>
            <a:chOff x="4227" y="3951"/>
            <a:chExt cx="14723" cy="604"/>
          </a:xfrm>
        </p:grpSpPr>
        <p:sp>
          <p:nvSpPr>
            <p:cNvPr id="13" name="矩形 12"/>
            <p:cNvSpPr/>
            <p:nvPr/>
          </p:nvSpPr>
          <p:spPr>
            <a:xfrm>
              <a:off x="4227" y="3951"/>
              <a:ext cx="8401" cy="60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）、减法什么时候一定不溢出？</a:t>
              </a:r>
            </a:p>
          </p:txBody>
        </p:sp>
        <p:sp>
          <p:nvSpPr>
            <p:cNvPr id="14" name="右箭头 13"/>
            <p:cNvSpPr/>
            <p:nvPr/>
          </p:nvSpPr>
          <p:spPr>
            <a:xfrm>
              <a:off x="12876" y="4024"/>
              <a:ext cx="1004" cy="459"/>
            </a:xfrm>
            <a:prstGeom prst="rightArrow">
              <a:avLst/>
            </a:prstGeom>
            <a:solidFill>
              <a:srgbClr val="681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150" y="3951"/>
              <a:ext cx="4800" cy="60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dirty="0">
                  <a:latin typeface="宋体" panose="02010600030101010101" pitchFamily="2" charset="-122"/>
                  <a:ea typeface="宋体" panose="02010600030101010101" pitchFamily="2" charset="-122"/>
                  <a:cs typeface="+mn-ea"/>
                  <a:sym typeface="+mn-lt"/>
                </a:rPr>
                <a:t>相同</a:t>
              </a:r>
              <a:r>
                <a:rPr lang="en-US" altLang="zh-CN" sz="2400" dirty="0">
                  <a:latin typeface="宋体" panose="02010600030101010101" pitchFamily="2" charset="-122"/>
                  <a:ea typeface="宋体" panose="02010600030101010101" pitchFamily="2" charset="-122"/>
                  <a:cs typeface="+mn-ea"/>
                  <a:sym typeface="+mn-lt"/>
                </a:rPr>
                <a:t>符号操作数相</a:t>
              </a:r>
              <a:r>
                <a:rPr lang="zh-CN" altLang="en-US" sz="2400" dirty="0">
                  <a:latin typeface="宋体" panose="02010600030101010101" pitchFamily="2" charset="-122"/>
                  <a:ea typeface="宋体" panose="02010600030101010101" pitchFamily="2" charset="-122"/>
                  <a:cs typeface="+mn-ea"/>
                  <a:sym typeface="+mn-lt"/>
                </a:rPr>
                <a:t>减</a:t>
              </a:r>
            </a:p>
          </p:txBody>
        </p:sp>
      </p:grpSp>
      <p:sp>
        <p:nvSpPr>
          <p:cNvPr id="18" name="矩形 17"/>
          <p:cNvSpPr/>
          <p:nvPr/>
        </p:nvSpPr>
        <p:spPr>
          <a:xfrm>
            <a:off x="2557145" y="3194685"/>
            <a:ext cx="533019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3</a:t>
            </a:r>
            <a:r>
              <a:rPr lang="zh-CN" altLang="en-US" sz="2400" dirty="0">
                <a:latin typeface="宋体" panose="02010600030101010101" pitchFamily="2" charset="-122"/>
                <a:ea typeface="宋体" panose="02010600030101010101" pitchFamily="2" charset="-122"/>
                <a:cs typeface="+mn-ea"/>
                <a:sym typeface="+mn-lt"/>
              </a:rPr>
              <a:t>）、什么时候一定发生溢出？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grpSp>
        <p:nvGrpSpPr>
          <p:cNvPr id="5" name="组合 4"/>
          <p:cNvGrpSpPr/>
          <p:nvPr/>
        </p:nvGrpSpPr>
        <p:grpSpPr>
          <a:xfrm>
            <a:off x="1341120" y="1438275"/>
            <a:ext cx="3651250" cy="1495425"/>
            <a:chOff x="2112" y="2265"/>
            <a:chExt cx="5750" cy="2355"/>
          </a:xfrm>
        </p:grpSpPr>
        <p:sp>
          <p:nvSpPr>
            <p:cNvPr id="3" name="文本框 2"/>
            <p:cNvSpPr txBox="1"/>
            <p:nvPr/>
          </p:nvSpPr>
          <p:spPr>
            <a:xfrm>
              <a:off x="2112" y="2265"/>
              <a:ext cx="3098" cy="580"/>
            </a:xfrm>
            <a:prstGeom prst="rect">
              <a:avLst/>
            </a:prstGeom>
            <a:noFill/>
          </p:spPr>
          <p:txBody>
            <a:bodyPr wrap="square" rtlCol="0">
              <a:spAutoFit/>
            </a:bodyPr>
            <a:lstStyle/>
            <a:p>
              <a:r>
                <a:rPr lang="en-US" altLang="zh-CN"/>
                <a:t>1</a:t>
              </a:r>
              <a:r>
                <a:rPr lang="zh-CN" altLang="en-US"/>
                <a:t>、加法</a:t>
              </a:r>
            </a:p>
          </p:txBody>
        </p:sp>
        <p:grpSp>
          <p:nvGrpSpPr>
            <p:cNvPr id="14" name="组合 13"/>
            <p:cNvGrpSpPr/>
            <p:nvPr/>
          </p:nvGrpSpPr>
          <p:grpSpPr>
            <a:xfrm>
              <a:off x="3016" y="3186"/>
              <a:ext cx="4846" cy="1435"/>
              <a:chOff x="3016" y="3186"/>
              <a:chExt cx="9379" cy="1403"/>
            </a:xfrm>
          </p:grpSpPr>
          <p:sp>
            <p:nvSpPr>
              <p:cNvPr id="6" name="文本框 5"/>
              <p:cNvSpPr txBox="1"/>
              <p:nvPr/>
            </p:nvSpPr>
            <p:spPr>
              <a:xfrm>
                <a:off x="3016" y="3186"/>
                <a:ext cx="9379" cy="567"/>
              </a:xfrm>
              <a:prstGeom prst="rect">
                <a:avLst/>
              </a:prstGeom>
              <a:noFill/>
            </p:spPr>
            <p:txBody>
              <a:bodyPr wrap="square" rtlCol="0">
                <a:spAutoFit/>
              </a:bodyPr>
              <a:lstStyle/>
              <a:p>
                <a:r>
                  <a:rPr lang="zh-CN" altLang="en-US"/>
                  <a:t>（</a:t>
                </a:r>
                <a:r>
                  <a:rPr lang="en-US" altLang="zh-CN"/>
                  <a:t>1</a:t>
                </a:r>
                <a:r>
                  <a:rPr lang="zh-CN" altLang="en-US"/>
                  <a:t>）正数</a:t>
                </a:r>
                <a:r>
                  <a:rPr lang="en-US" altLang="zh-CN"/>
                  <a:t>+</a:t>
                </a:r>
                <a:r>
                  <a:rPr lang="zh-CN" altLang="en-US"/>
                  <a:t>正数</a:t>
                </a:r>
                <a:r>
                  <a:rPr lang="en-US" altLang="zh-CN"/>
                  <a:t>=</a:t>
                </a:r>
                <a:r>
                  <a:rPr lang="zh-CN" altLang="en-US"/>
                  <a:t>负数</a:t>
                </a:r>
              </a:p>
            </p:txBody>
          </p:sp>
          <p:sp>
            <p:nvSpPr>
              <p:cNvPr id="10" name="文本框 9"/>
              <p:cNvSpPr txBox="1"/>
              <p:nvPr/>
            </p:nvSpPr>
            <p:spPr>
              <a:xfrm>
                <a:off x="3016" y="4022"/>
                <a:ext cx="9379" cy="567"/>
              </a:xfrm>
              <a:prstGeom prst="rect">
                <a:avLst/>
              </a:prstGeom>
              <a:noFill/>
            </p:spPr>
            <p:txBody>
              <a:bodyPr wrap="square" rtlCol="0">
                <a:spAutoFit/>
              </a:bodyPr>
              <a:lstStyle/>
              <a:p>
                <a:r>
                  <a:rPr lang="zh-CN" altLang="en-US"/>
                  <a:t>（</a:t>
                </a:r>
                <a:r>
                  <a:rPr lang="en-US" altLang="zh-CN"/>
                  <a:t>2</a:t>
                </a:r>
                <a:r>
                  <a:rPr lang="zh-CN" altLang="en-US"/>
                  <a:t>）负数</a:t>
                </a:r>
                <a:r>
                  <a:rPr lang="en-US" altLang="zh-CN"/>
                  <a:t>+</a:t>
                </a:r>
                <a:r>
                  <a:rPr lang="zh-CN" altLang="en-US"/>
                  <a:t>负数</a:t>
                </a:r>
                <a:r>
                  <a:rPr lang="en-US" altLang="zh-CN"/>
                  <a:t>=</a:t>
                </a:r>
                <a:r>
                  <a:rPr lang="zh-CN" altLang="en-US"/>
                  <a:t>正数</a:t>
                </a:r>
              </a:p>
            </p:txBody>
          </p:sp>
        </p:grpSp>
      </p:grpSp>
      <p:grpSp>
        <p:nvGrpSpPr>
          <p:cNvPr id="7" name="组合 6"/>
          <p:cNvGrpSpPr/>
          <p:nvPr/>
        </p:nvGrpSpPr>
        <p:grpSpPr>
          <a:xfrm>
            <a:off x="1341120" y="3244850"/>
            <a:ext cx="3578225" cy="1557655"/>
            <a:chOff x="2112" y="5110"/>
            <a:chExt cx="5635" cy="2453"/>
          </a:xfrm>
        </p:grpSpPr>
        <p:sp>
          <p:nvSpPr>
            <p:cNvPr id="4" name="文本框 3"/>
            <p:cNvSpPr txBox="1"/>
            <p:nvPr/>
          </p:nvSpPr>
          <p:spPr>
            <a:xfrm>
              <a:off x="2112" y="5110"/>
              <a:ext cx="3098" cy="580"/>
            </a:xfrm>
            <a:prstGeom prst="rect">
              <a:avLst/>
            </a:prstGeom>
            <a:noFill/>
          </p:spPr>
          <p:txBody>
            <a:bodyPr wrap="square" rtlCol="0">
              <a:spAutoFit/>
            </a:bodyPr>
            <a:lstStyle/>
            <a:p>
              <a:r>
                <a:rPr lang="en-US" altLang="zh-CN"/>
                <a:t>2</a:t>
              </a:r>
              <a:r>
                <a:rPr lang="zh-CN" altLang="en-US"/>
                <a:t>、减法</a:t>
              </a:r>
            </a:p>
          </p:txBody>
        </p:sp>
        <p:grpSp>
          <p:nvGrpSpPr>
            <p:cNvPr id="13" name="组合 12"/>
            <p:cNvGrpSpPr/>
            <p:nvPr/>
          </p:nvGrpSpPr>
          <p:grpSpPr>
            <a:xfrm>
              <a:off x="3017" y="6147"/>
              <a:ext cx="4730" cy="1416"/>
              <a:chOff x="3216" y="3386"/>
              <a:chExt cx="9379" cy="1416"/>
            </a:xfrm>
          </p:grpSpPr>
          <p:sp>
            <p:nvSpPr>
              <p:cNvPr id="11" name="文本框 10"/>
              <p:cNvSpPr txBox="1"/>
              <p:nvPr/>
            </p:nvSpPr>
            <p:spPr>
              <a:xfrm>
                <a:off x="3216" y="3386"/>
                <a:ext cx="9379" cy="580"/>
              </a:xfrm>
              <a:prstGeom prst="rect">
                <a:avLst/>
              </a:prstGeom>
              <a:noFill/>
            </p:spPr>
            <p:txBody>
              <a:bodyPr wrap="square" rtlCol="0">
                <a:spAutoFit/>
              </a:bodyPr>
              <a:lstStyle/>
              <a:p>
                <a:r>
                  <a:rPr lang="zh-CN" altLang="en-US"/>
                  <a:t>（</a:t>
                </a:r>
                <a:r>
                  <a:rPr lang="en-US" altLang="zh-CN"/>
                  <a:t>1</a:t>
                </a:r>
                <a:r>
                  <a:rPr lang="zh-CN" altLang="en-US"/>
                  <a:t>）正数</a:t>
                </a:r>
                <a:r>
                  <a:rPr lang="en-US" altLang="zh-CN"/>
                  <a:t>-</a:t>
                </a:r>
                <a:r>
                  <a:rPr lang="zh-CN" altLang="en-US"/>
                  <a:t>负数</a:t>
                </a:r>
                <a:r>
                  <a:rPr lang="en-US" altLang="zh-CN"/>
                  <a:t>=</a:t>
                </a:r>
                <a:r>
                  <a:rPr lang="zh-CN" altLang="en-US"/>
                  <a:t>负数</a:t>
                </a:r>
              </a:p>
            </p:txBody>
          </p:sp>
          <p:sp>
            <p:nvSpPr>
              <p:cNvPr id="12" name="文本框 11"/>
              <p:cNvSpPr txBox="1"/>
              <p:nvPr/>
            </p:nvSpPr>
            <p:spPr>
              <a:xfrm>
                <a:off x="3216" y="4222"/>
                <a:ext cx="9379" cy="580"/>
              </a:xfrm>
              <a:prstGeom prst="rect">
                <a:avLst/>
              </a:prstGeom>
              <a:noFill/>
            </p:spPr>
            <p:txBody>
              <a:bodyPr wrap="square" rtlCol="0">
                <a:spAutoFit/>
              </a:bodyPr>
              <a:lstStyle/>
              <a:p>
                <a:r>
                  <a:rPr lang="zh-CN" altLang="en-US"/>
                  <a:t>（</a:t>
                </a:r>
                <a:r>
                  <a:rPr lang="en-US" altLang="zh-CN"/>
                  <a:t>2</a:t>
                </a:r>
                <a:r>
                  <a:rPr lang="zh-CN" altLang="en-US"/>
                  <a:t>）负数</a:t>
                </a:r>
                <a:r>
                  <a:rPr lang="en-US" altLang="zh-CN"/>
                  <a:t>-</a:t>
                </a:r>
                <a:r>
                  <a:rPr lang="zh-CN" altLang="en-US"/>
                  <a:t>正数</a:t>
                </a:r>
                <a:r>
                  <a:rPr lang="en-US" altLang="zh-CN"/>
                  <a:t>=</a:t>
                </a:r>
                <a:r>
                  <a:rPr lang="zh-CN" altLang="en-US"/>
                  <a:t>正数</a:t>
                </a:r>
              </a:p>
            </p:txBody>
          </p:sp>
        </p:grpSp>
      </p:grpSp>
      <p:pic>
        <p:nvPicPr>
          <p:cNvPr id="15" name="图片 5"/>
          <p:cNvPicPr>
            <a:picLocks noChangeAspect="1"/>
          </p:cNvPicPr>
          <p:nvPr/>
        </p:nvPicPr>
        <p:blipFill>
          <a:blip r:embed="rId2"/>
          <a:stretch>
            <a:fillRect/>
          </a:stretch>
        </p:blipFill>
        <p:spPr>
          <a:xfrm>
            <a:off x="4992370" y="2499360"/>
            <a:ext cx="6654165" cy="17722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71" name="矩形 70"/>
          <p:cNvSpPr/>
          <p:nvPr/>
        </p:nvSpPr>
        <p:spPr>
          <a:xfrm>
            <a:off x="2151380" y="131191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一、加法和减法的运算过程</a:t>
            </a:r>
          </a:p>
        </p:txBody>
      </p:sp>
      <p:sp>
        <p:nvSpPr>
          <p:cNvPr id="5" name="矩形 4"/>
          <p:cNvSpPr/>
          <p:nvPr/>
        </p:nvSpPr>
        <p:spPr>
          <a:xfrm>
            <a:off x="2724785" y="1724025"/>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1、二进制加法如何进行？</a:t>
            </a: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2" name="矩形 1"/>
          <p:cNvSpPr/>
          <p:nvPr/>
        </p:nvSpPr>
        <p:spPr>
          <a:xfrm>
            <a:off x="2724785" y="2125980"/>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、二进制减法如何进行？</a:t>
            </a:r>
          </a:p>
        </p:txBody>
      </p:sp>
      <p:sp>
        <p:nvSpPr>
          <p:cNvPr id="4" name="矩形 3"/>
          <p:cNvSpPr/>
          <p:nvPr/>
        </p:nvSpPr>
        <p:spPr>
          <a:xfrm>
            <a:off x="2151380" y="252920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二、溢出</a:t>
            </a:r>
          </a:p>
        </p:txBody>
      </p:sp>
      <p:sp>
        <p:nvSpPr>
          <p:cNvPr id="6" name="矩形 5"/>
          <p:cNvSpPr/>
          <p:nvPr/>
        </p:nvSpPr>
        <p:spPr>
          <a:xfrm>
            <a:off x="2724785" y="292608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、有符号数运算的溢出</a:t>
            </a:r>
          </a:p>
        </p:txBody>
      </p:sp>
      <p:sp>
        <p:nvSpPr>
          <p:cNvPr id="7" name="矩形 6"/>
          <p:cNvSpPr/>
          <p:nvPr/>
        </p:nvSpPr>
        <p:spPr>
          <a:xfrm>
            <a:off x="2724785" y="333883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solidFill>
                  <a:srgbClr val="F07F92"/>
                </a:solidFill>
                <a:latin typeface="宋体" panose="02010600030101010101" pitchFamily="2" charset="-122"/>
                <a:ea typeface="宋体" panose="02010600030101010101" pitchFamily="2" charset="-122"/>
                <a:cs typeface="+mn-ea"/>
                <a:sym typeface="+mn-lt"/>
              </a:rPr>
              <a:t>？无符号数运算的溢出？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71" name="矩形 70"/>
          <p:cNvSpPr/>
          <p:nvPr/>
        </p:nvSpPr>
        <p:spPr>
          <a:xfrm>
            <a:off x="2151380" y="131191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一、加法和减法的运算过程</a:t>
            </a:r>
          </a:p>
        </p:txBody>
      </p:sp>
      <p:sp>
        <p:nvSpPr>
          <p:cNvPr id="5" name="矩形 4"/>
          <p:cNvSpPr/>
          <p:nvPr/>
        </p:nvSpPr>
        <p:spPr>
          <a:xfrm>
            <a:off x="2724785" y="1724025"/>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1、二进制加法如何进行？</a:t>
            </a: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2" name="矩形 1"/>
          <p:cNvSpPr/>
          <p:nvPr/>
        </p:nvSpPr>
        <p:spPr>
          <a:xfrm>
            <a:off x="2724785" y="2125980"/>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、二进制减法如何进行？</a:t>
            </a:r>
          </a:p>
        </p:txBody>
      </p:sp>
      <p:sp>
        <p:nvSpPr>
          <p:cNvPr id="4" name="矩形 3"/>
          <p:cNvSpPr/>
          <p:nvPr/>
        </p:nvSpPr>
        <p:spPr>
          <a:xfrm>
            <a:off x="2151380" y="252920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二、溢出</a:t>
            </a:r>
          </a:p>
        </p:txBody>
      </p:sp>
      <p:sp>
        <p:nvSpPr>
          <p:cNvPr id="6" name="矩形 5"/>
          <p:cNvSpPr/>
          <p:nvPr/>
        </p:nvSpPr>
        <p:spPr>
          <a:xfrm>
            <a:off x="2724785" y="292608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、有符号数运算的溢出</a:t>
            </a:r>
          </a:p>
        </p:txBody>
      </p:sp>
      <p:sp>
        <p:nvSpPr>
          <p:cNvPr id="7" name="矩形 6"/>
          <p:cNvSpPr/>
          <p:nvPr/>
        </p:nvSpPr>
        <p:spPr>
          <a:xfrm>
            <a:off x="2724785" y="333883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2</a:t>
            </a:r>
            <a:r>
              <a:rPr lang="zh-CN" altLang="en-US" sz="2400" dirty="0">
                <a:latin typeface="宋体" panose="02010600030101010101" pitchFamily="2" charset="-122"/>
                <a:ea typeface="宋体" panose="02010600030101010101" pitchFamily="2" charset="-122"/>
                <a:cs typeface="+mn-ea"/>
                <a:sym typeface="+mn-lt"/>
              </a:rPr>
              <a:t>、无符号数运算的溢出</a:t>
            </a:r>
            <a:endParaRPr lang="zh-CN" altLang="en-US" sz="2400" dirty="0">
              <a:solidFill>
                <a:srgbClr val="FF0000"/>
              </a:solidFill>
              <a:latin typeface="宋体" panose="02010600030101010101" pitchFamily="2" charset="-122"/>
              <a:ea typeface="宋体" panose="02010600030101010101" pitchFamily="2" charset="-122"/>
              <a:cs typeface="+mn-ea"/>
              <a:sym typeface="+mn-lt"/>
            </a:endParaRPr>
          </a:p>
        </p:txBody>
      </p:sp>
      <p:sp>
        <p:nvSpPr>
          <p:cNvPr id="3" name="矩形 2"/>
          <p:cNvSpPr/>
          <p:nvPr/>
        </p:nvSpPr>
        <p:spPr>
          <a:xfrm>
            <a:off x="2151380" y="375602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三、硬件实现？</a:t>
            </a:r>
          </a:p>
        </p:txBody>
      </p:sp>
      <p:sp>
        <p:nvSpPr>
          <p:cNvPr id="8" name="矩形 7"/>
          <p:cNvSpPr/>
          <p:nvPr/>
        </p:nvSpPr>
        <p:spPr>
          <a:xfrm>
            <a:off x="2724785" y="416877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、半加器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5" name="文本框 4"/>
          <p:cNvSpPr txBox="1"/>
          <p:nvPr/>
        </p:nvSpPr>
        <p:spPr>
          <a:xfrm>
            <a:off x="1047115" y="1095375"/>
            <a:ext cx="5853430" cy="1753235"/>
          </a:xfrm>
          <a:prstGeom prst="rect">
            <a:avLst/>
          </a:prstGeom>
          <a:noFill/>
        </p:spPr>
        <p:txBody>
          <a:bodyPr wrap="square" rtlCol="0">
            <a:spAutoFit/>
          </a:bodyPr>
          <a:lstStyle/>
          <a:p>
            <a:endParaRPr lang="zh-CN" altLang="en-US"/>
          </a:p>
          <a:p>
            <a:endParaRPr lang="zh-CN" altLang="en-US"/>
          </a:p>
          <a:p>
            <a:r>
              <a:rPr lang="zh-CN" altLang="en-US"/>
              <a:t>功能：将两个一位二进制数相加</a:t>
            </a:r>
          </a:p>
          <a:p>
            <a:pPr marL="285750" indent="-285750">
              <a:buFont typeface="Wingdings" panose="05000000000000000000" charset="0"/>
              <a:buChar char="Ø"/>
            </a:pPr>
            <a:r>
              <a:rPr lang="zh-CN" altLang="en-US"/>
              <a:t>输入端口A、B</a:t>
            </a:r>
          </a:p>
          <a:p>
            <a:pPr marL="285750" indent="-285750">
              <a:buFont typeface="Wingdings" panose="05000000000000000000" charset="0"/>
              <a:buChar char="Ø"/>
            </a:pPr>
            <a:r>
              <a:rPr lang="zh-CN" altLang="en-US">
                <a:sym typeface="+mn-ea"/>
              </a:rPr>
              <a:t>输出端口S（和）、C（进位）</a:t>
            </a:r>
            <a:endParaRPr lang="zh-CN" altLang="en-US"/>
          </a:p>
          <a:p>
            <a:r>
              <a:rPr lang="zh-CN" altLang="en-US"/>
              <a:t>由一个异或门和一个与门组成</a:t>
            </a:r>
          </a:p>
        </p:txBody>
      </p:sp>
      <p:sp>
        <p:nvSpPr>
          <p:cNvPr id="7" name="矩形: 圆角 2"/>
          <p:cNvSpPr/>
          <p:nvPr/>
        </p:nvSpPr>
        <p:spPr>
          <a:xfrm>
            <a:off x="1110615" y="1095375"/>
            <a:ext cx="1441450" cy="47117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半加器</a:t>
            </a:r>
          </a:p>
        </p:txBody>
      </p:sp>
      <p:pic>
        <p:nvPicPr>
          <p:cNvPr id="8" name="图片 6"/>
          <p:cNvPicPr>
            <a:picLocks noChangeAspect="1"/>
          </p:cNvPicPr>
          <p:nvPr/>
        </p:nvPicPr>
        <p:blipFill>
          <a:blip r:embed="rId3"/>
          <a:stretch>
            <a:fillRect/>
          </a:stretch>
        </p:blipFill>
        <p:spPr>
          <a:xfrm>
            <a:off x="1047115" y="2937510"/>
            <a:ext cx="2798445" cy="2049780"/>
          </a:xfrm>
          <a:prstGeom prst="rect">
            <a:avLst/>
          </a:prstGeom>
          <a:noFill/>
          <a:ln>
            <a:noFill/>
          </a:ln>
        </p:spPr>
      </p:pic>
      <p:sp>
        <p:nvSpPr>
          <p:cNvPr id="9" name="文本框 8"/>
          <p:cNvSpPr txBox="1"/>
          <p:nvPr/>
        </p:nvSpPr>
        <p:spPr>
          <a:xfrm>
            <a:off x="1544320" y="2937510"/>
            <a:ext cx="846455" cy="368300"/>
          </a:xfrm>
          <a:prstGeom prst="rect">
            <a:avLst/>
          </a:prstGeom>
          <a:noFill/>
        </p:spPr>
        <p:txBody>
          <a:bodyPr wrap="square" rtlCol="0">
            <a:spAutoFit/>
          </a:bodyPr>
          <a:lstStyle/>
          <a:p>
            <a:r>
              <a:rPr lang="en-US" altLang="zh-CN">
                <a:solidFill>
                  <a:srgbClr val="FF0000"/>
                </a:solidFill>
              </a:rPr>
              <a:t>0</a:t>
            </a:r>
          </a:p>
        </p:txBody>
      </p:sp>
      <p:sp>
        <p:nvSpPr>
          <p:cNvPr id="16" name="文本框 15"/>
          <p:cNvSpPr txBox="1"/>
          <p:nvPr/>
        </p:nvSpPr>
        <p:spPr>
          <a:xfrm>
            <a:off x="1494155" y="3669030"/>
            <a:ext cx="1662430" cy="368300"/>
          </a:xfrm>
          <a:prstGeom prst="rect">
            <a:avLst/>
          </a:prstGeom>
          <a:noFill/>
        </p:spPr>
        <p:txBody>
          <a:bodyPr wrap="square" rtlCol="0">
            <a:spAutoFit/>
          </a:bodyPr>
          <a:lstStyle/>
          <a:p>
            <a:r>
              <a:rPr lang="en-US" altLang="zh-CN">
                <a:solidFill>
                  <a:srgbClr val="FF0000"/>
                </a:solidFill>
              </a:rPr>
              <a:t>1</a:t>
            </a:r>
          </a:p>
        </p:txBody>
      </p:sp>
      <p:sp>
        <p:nvSpPr>
          <p:cNvPr id="17" name="文本框 16"/>
          <p:cNvSpPr txBox="1"/>
          <p:nvPr/>
        </p:nvSpPr>
        <p:spPr>
          <a:xfrm>
            <a:off x="2914650" y="2997835"/>
            <a:ext cx="1662430" cy="368300"/>
          </a:xfrm>
          <a:prstGeom prst="rect">
            <a:avLst/>
          </a:prstGeom>
          <a:noFill/>
        </p:spPr>
        <p:txBody>
          <a:bodyPr wrap="square" rtlCol="0">
            <a:spAutoFit/>
          </a:bodyPr>
          <a:lstStyle/>
          <a:p>
            <a:r>
              <a:rPr lang="en-US" altLang="zh-CN">
                <a:solidFill>
                  <a:srgbClr val="FF0000"/>
                </a:solidFill>
              </a:rPr>
              <a:t>1</a:t>
            </a:r>
          </a:p>
        </p:txBody>
      </p:sp>
      <p:sp>
        <p:nvSpPr>
          <p:cNvPr id="18" name="文本框 17"/>
          <p:cNvSpPr txBox="1"/>
          <p:nvPr/>
        </p:nvSpPr>
        <p:spPr>
          <a:xfrm>
            <a:off x="2914650" y="4037330"/>
            <a:ext cx="846455" cy="368300"/>
          </a:xfrm>
          <a:prstGeom prst="rect">
            <a:avLst/>
          </a:prstGeom>
          <a:noFill/>
        </p:spPr>
        <p:txBody>
          <a:bodyPr wrap="square" rtlCol="0">
            <a:spAutoFit/>
          </a:bodyPr>
          <a:lstStyle/>
          <a:p>
            <a:r>
              <a:rPr lang="en-US" altLang="zh-CN">
                <a:solidFill>
                  <a:srgbClr val="FF0000"/>
                </a:solidFill>
              </a:rPr>
              <a:t>0</a:t>
            </a:r>
          </a:p>
        </p:txBody>
      </p:sp>
      <p:grpSp>
        <p:nvGrpSpPr>
          <p:cNvPr id="3" name="组合 2"/>
          <p:cNvGrpSpPr/>
          <p:nvPr/>
        </p:nvGrpSpPr>
        <p:grpSpPr>
          <a:xfrm>
            <a:off x="4213860" y="2937510"/>
            <a:ext cx="5205095" cy="2433320"/>
            <a:chOff x="6636" y="4626"/>
            <a:chExt cx="8197" cy="3832"/>
          </a:xfrm>
        </p:grpSpPr>
        <p:pic>
          <p:nvPicPr>
            <p:cNvPr id="19" name="图片 7"/>
            <p:cNvPicPr>
              <a:picLocks noChangeAspect="1"/>
            </p:cNvPicPr>
            <p:nvPr/>
          </p:nvPicPr>
          <p:blipFill>
            <a:blip r:embed="rId4"/>
            <a:stretch>
              <a:fillRect/>
            </a:stretch>
          </p:blipFill>
          <p:spPr>
            <a:xfrm>
              <a:off x="8679" y="4626"/>
              <a:ext cx="6155" cy="3833"/>
            </a:xfrm>
            <a:prstGeom prst="rect">
              <a:avLst/>
            </a:prstGeom>
            <a:noFill/>
            <a:ln>
              <a:noFill/>
            </a:ln>
          </p:spPr>
        </p:pic>
        <p:sp>
          <p:nvSpPr>
            <p:cNvPr id="20" name="右箭头 19"/>
            <p:cNvSpPr/>
            <p:nvPr/>
          </p:nvSpPr>
          <p:spPr>
            <a:xfrm>
              <a:off x="6636" y="5860"/>
              <a:ext cx="1464" cy="761"/>
            </a:xfrm>
            <a:prstGeom prst="rightArrow">
              <a:avLst/>
            </a:prstGeom>
            <a:solidFill>
              <a:srgbClr val="681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71" name="矩形 70"/>
          <p:cNvSpPr/>
          <p:nvPr/>
        </p:nvSpPr>
        <p:spPr>
          <a:xfrm>
            <a:off x="2151380" y="131191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一、加法和减法的运算过程</a:t>
            </a:r>
          </a:p>
        </p:txBody>
      </p:sp>
      <p:sp>
        <p:nvSpPr>
          <p:cNvPr id="5" name="矩形 4"/>
          <p:cNvSpPr/>
          <p:nvPr/>
        </p:nvSpPr>
        <p:spPr>
          <a:xfrm>
            <a:off x="2724785" y="1724025"/>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1、二进制加法如何进行？</a:t>
            </a: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2" name="矩形 1"/>
          <p:cNvSpPr/>
          <p:nvPr/>
        </p:nvSpPr>
        <p:spPr>
          <a:xfrm>
            <a:off x="2724785" y="2125980"/>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、二进制减法如何进行？</a:t>
            </a:r>
          </a:p>
        </p:txBody>
      </p:sp>
      <p:sp>
        <p:nvSpPr>
          <p:cNvPr id="4" name="矩形 3"/>
          <p:cNvSpPr/>
          <p:nvPr/>
        </p:nvSpPr>
        <p:spPr>
          <a:xfrm>
            <a:off x="2151380" y="252920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二、溢出</a:t>
            </a:r>
          </a:p>
        </p:txBody>
      </p:sp>
      <p:sp>
        <p:nvSpPr>
          <p:cNvPr id="6" name="矩形 5"/>
          <p:cNvSpPr/>
          <p:nvPr/>
        </p:nvSpPr>
        <p:spPr>
          <a:xfrm>
            <a:off x="2724785" y="292608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、有符号数运算的溢出</a:t>
            </a:r>
          </a:p>
        </p:txBody>
      </p:sp>
      <p:sp>
        <p:nvSpPr>
          <p:cNvPr id="7" name="矩形 6"/>
          <p:cNvSpPr/>
          <p:nvPr/>
        </p:nvSpPr>
        <p:spPr>
          <a:xfrm>
            <a:off x="2724785" y="333883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2</a:t>
            </a:r>
            <a:r>
              <a:rPr lang="zh-CN" altLang="en-US" sz="2400" dirty="0">
                <a:latin typeface="宋体" panose="02010600030101010101" pitchFamily="2" charset="-122"/>
                <a:ea typeface="宋体" panose="02010600030101010101" pitchFamily="2" charset="-122"/>
                <a:cs typeface="+mn-ea"/>
                <a:sym typeface="+mn-lt"/>
              </a:rPr>
              <a:t>、无符号数运算的溢出</a:t>
            </a:r>
            <a:endParaRPr lang="zh-CN" altLang="en-US" sz="2400" dirty="0">
              <a:solidFill>
                <a:srgbClr val="FF0000"/>
              </a:solidFill>
              <a:latin typeface="宋体" panose="02010600030101010101" pitchFamily="2" charset="-122"/>
              <a:ea typeface="宋体" panose="02010600030101010101" pitchFamily="2" charset="-122"/>
              <a:cs typeface="+mn-ea"/>
              <a:sym typeface="+mn-lt"/>
            </a:endParaRPr>
          </a:p>
        </p:txBody>
      </p:sp>
      <p:sp>
        <p:nvSpPr>
          <p:cNvPr id="3" name="矩形 2"/>
          <p:cNvSpPr/>
          <p:nvPr/>
        </p:nvSpPr>
        <p:spPr>
          <a:xfrm>
            <a:off x="2151380" y="375602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三、硬件实现？</a:t>
            </a:r>
          </a:p>
        </p:txBody>
      </p:sp>
      <p:sp>
        <p:nvSpPr>
          <p:cNvPr id="8" name="矩形 7"/>
          <p:cNvSpPr/>
          <p:nvPr/>
        </p:nvSpPr>
        <p:spPr>
          <a:xfrm>
            <a:off x="2724785" y="416877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、半加器</a:t>
            </a:r>
          </a:p>
        </p:txBody>
      </p:sp>
      <p:sp>
        <p:nvSpPr>
          <p:cNvPr id="9" name="矩形 8"/>
          <p:cNvSpPr/>
          <p:nvPr/>
        </p:nvSpPr>
        <p:spPr>
          <a:xfrm>
            <a:off x="2724785" y="458279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2</a:t>
            </a:r>
            <a:r>
              <a:rPr lang="zh-CN" altLang="en-US" sz="2400" dirty="0">
                <a:latin typeface="宋体" panose="02010600030101010101" pitchFamily="2" charset="-122"/>
                <a:ea typeface="宋体" panose="02010600030101010101" pitchFamily="2" charset="-122"/>
                <a:cs typeface="+mn-ea"/>
                <a:sym typeface="+mn-lt"/>
              </a:rPr>
              <a:t>、全加器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3366AC7-49ED-42FF-BD16-D5913625F873}"/>
              </a:ext>
            </a:extLst>
          </p:cNvPr>
          <p:cNvSpPr txBox="1"/>
          <p:nvPr/>
        </p:nvSpPr>
        <p:spPr>
          <a:xfrm>
            <a:off x="329145" y="311451"/>
            <a:ext cx="11288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1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原码</a:t>
            </a:r>
          </a:p>
        </p:txBody>
      </p:sp>
      <p:grpSp>
        <p:nvGrpSpPr>
          <p:cNvPr id="3" name="组合 2">
            <a:extLst>
              <a:ext uri="{FF2B5EF4-FFF2-40B4-BE49-F238E27FC236}">
                <a16:creationId xmlns:a16="http://schemas.microsoft.com/office/drawing/2014/main" id="{2F915F69-A910-627C-EEF8-2DAC90BDDA80}"/>
              </a:ext>
            </a:extLst>
          </p:cNvPr>
          <p:cNvGrpSpPr/>
          <p:nvPr/>
        </p:nvGrpSpPr>
        <p:grpSpPr>
          <a:xfrm>
            <a:off x="927286" y="1466164"/>
            <a:ext cx="7255422" cy="1128544"/>
            <a:chOff x="927287" y="1466164"/>
            <a:chExt cx="2739928" cy="1009491"/>
          </a:xfrm>
        </p:grpSpPr>
        <p:sp>
          <p:nvSpPr>
            <p:cNvPr id="4" name="矩形 3">
              <a:extLst>
                <a:ext uri="{FF2B5EF4-FFF2-40B4-BE49-F238E27FC236}">
                  <a16:creationId xmlns:a16="http://schemas.microsoft.com/office/drawing/2014/main" id="{302A19C9-87F1-4191-CD05-2D5FC79895C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grpSp>
          <p:nvGrpSpPr>
            <p:cNvPr id="5" name="组合 4">
              <a:extLst>
                <a:ext uri="{FF2B5EF4-FFF2-40B4-BE49-F238E27FC236}">
                  <a16:creationId xmlns:a16="http://schemas.microsoft.com/office/drawing/2014/main" id="{79B472B5-CFA1-4C77-C733-B9C9D5E4C26A}"/>
                </a:ext>
              </a:extLst>
            </p:cNvPr>
            <p:cNvGrpSpPr/>
            <p:nvPr/>
          </p:nvGrpSpPr>
          <p:grpSpPr>
            <a:xfrm>
              <a:off x="1042439" y="1466164"/>
              <a:ext cx="2624776" cy="1009491"/>
              <a:chOff x="1042439" y="1466164"/>
              <a:chExt cx="2624776" cy="1009491"/>
            </a:xfrm>
          </p:grpSpPr>
          <p:sp>
            <p:nvSpPr>
              <p:cNvPr id="7" name="文本框 6">
                <a:extLst>
                  <a:ext uri="{FF2B5EF4-FFF2-40B4-BE49-F238E27FC236}">
                    <a16:creationId xmlns:a16="http://schemas.microsoft.com/office/drawing/2014/main" id="{D8448AF7-6625-BC3E-0EF9-D4D34C58BD94}"/>
                  </a:ext>
                </a:extLst>
              </p:cNvPr>
              <p:cNvSpPr txBox="1"/>
              <p:nvPr/>
            </p:nvSpPr>
            <p:spPr>
              <a:xfrm>
                <a:off x="1042439" y="1466164"/>
                <a:ext cx="506804" cy="330370"/>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1)</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表示方法</a:t>
                </a:r>
              </a:p>
            </p:txBody>
          </p:sp>
          <p:sp>
            <p:nvSpPr>
              <p:cNvPr id="9" name="矩形 8">
                <a:extLst>
                  <a:ext uri="{FF2B5EF4-FFF2-40B4-BE49-F238E27FC236}">
                    <a16:creationId xmlns:a16="http://schemas.microsoft.com/office/drawing/2014/main" id="{46B19F3D-EB30-49D1-CD37-6C3CF25C4866}"/>
                  </a:ext>
                </a:extLst>
              </p:cNvPr>
              <p:cNvSpPr/>
              <p:nvPr/>
            </p:nvSpPr>
            <p:spPr>
              <a:xfrm>
                <a:off x="1042439" y="1850112"/>
                <a:ext cx="2624776" cy="625543"/>
              </a:xfrm>
              <a:prstGeom prst="rect">
                <a:avLst/>
              </a:prstGeom>
            </p:spPr>
            <p:txBody>
              <a:bodyPr wrap="square">
                <a:spAutoFit/>
              </a:bodyPr>
              <a:lstStyle/>
              <a:p>
                <a:pPr lvl="0" algn="just">
                  <a:lnSpc>
                    <a:spcPct val="120000"/>
                  </a:lnSpc>
                </a:pP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用最高位表示符号位，其他位存放该数的二进制的绝对值。其中最高位</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表示负，</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表示正。</a:t>
                </a:r>
              </a:p>
            </p:txBody>
          </p:sp>
        </p:grpSp>
      </p:grpSp>
      <p:sp>
        <p:nvSpPr>
          <p:cNvPr id="39" name="文本框 38">
            <a:extLst>
              <a:ext uri="{FF2B5EF4-FFF2-40B4-BE49-F238E27FC236}">
                <a16:creationId xmlns:a16="http://schemas.microsoft.com/office/drawing/2014/main" id="{A8924684-4E68-5F00-07C0-953BB87467ED}"/>
              </a:ext>
            </a:extLst>
          </p:cNvPr>
          <p:cNvSpPr txBox="1"/>
          <p:nvPr/>
        </p:nvSpPr>
        <p:spPr>
          <a:xfrm>
            <a:off x="1232211" y="2685244"/>
            <a:ext cx="6096000" cy="369332"/>
          </a:xfrm>
          <a:prstGeom prst="rect">
            <a:avLst/>
          </a:prstGeom>
          <a:noFill/>
        </p:spPr>
        <p:txBody>
          <a:bodyPr wrap="square">
            <a:spAutoFit/>
          </a:bodyPr>
          <a:lstStyle/>
          <a:p>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例如：</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0010</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2</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1101</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-5</a:t>
            </a:r>
            <a:endParaRPr lang="zh-CN" altLang="en-US" dirty="0"/>
          </a:p>
        </p:txBody>
      </p:sp>
      <p:grpSp>
        <p:nvGrpSpPr>
          <p:cNvPr id="40" name="组合 39">
            <a:extLst>
              <a:ext uri="{FF2B5EF4-FFF2-40B4-BE49-F238E27FC236}">
                <a16:creationId xmlns:a16="http://schemas.microsoft.com/office/drawing/2014/main" id="{BF6670D9-BD5C-A620-9CA9-23AE71C76462}"/>
              </a:ext>
            </a:extLst>
          </p:cNvPr>
          <p:cNvGrpSpPr/>
          <p:nvPr/>
        </p:nvGrpSpPr>
        <p:grpSpPr>
          <a:xfrm>
            <a:off x="927286" y="3439784"/>
            <a:ext cx="5441567" cy="529598"/>
            <a:chOff x="927287" y="1466164"/>
            <a:chExt cx="2054946" cy="383948"/>
          </a:xfrm>
        </p:grpSpPr>
        <p:sp>
          <p:nvSpPr>
            <p:cNvPr id="41" name="矩形 40">
              <a:extLst>
                <a:ext uri="{FF2B5EF4-FFF2-40B4-BE49-F238E27FC236}">
                  <a16:creationId xmlns:a16="http://schemas.microsoft.com/office/drawing/2014/main" id="{67B1AF45-3284-BC49-EAD1-9F59E3CA931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43" name="文本框 42">
              <a:extLst>
                <a:ext uri="{FF2B5EF4-FFF2-40B4-BE49-F238E27FC236}">
                  <a16:creationId xmlns:a16="http://schemas.microsoft.com/office/drawing/2014/main" id="{ED228C3E-D0CD-F645-0851-CBB326CEEB53}"/>
                </a:ext>
              </a:extLst>
            </p:cNvPr>
            <p:cNvSpPr txBox="1"/>
            <p:nvPr/>
          </p:nvSpPr>
          <p:spPr>
            <a:xfrm>
              <a:off x="1042439" y="1466164"/>
              <a:ext cx="332461" cy="267759"/>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2)</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特点</a:t>
              </a:r>
            </a:p>
          </p:txBody>
        </p:sp>
      </p:grpSp>
      <p:sp>
        <p:nvSpPr>
          <p:cNvPr id="47" name="矩形 46">
            <a:extLst>
              <a:ext uri="{FF2B5EF4-FFF2-40B4-BE49-F238E27FC236}">
                <a16:creationId xmlns:a16="http://schemas.microsoft.com/office/drawing/2014/main" id="{3FF31C35-9898-C7D5-461D-A659D8A948F4}"/>
              </a:ext>
            </a:extLst>
          </p:cNvPr>
          <p:cNvSpPr/>
          <p:nvPr/>
        </p:nvSpPr>
        <p:spPr>
          <a:xfrm>
            <a:off x="1232211" y="4130451"/>
            <a:ext cx="6950496" cy="367986"/>
          </a:xfrm>
          <a:prstGeom prst="rect">
            <a:avLst/>
          </a:prstGeom>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表示方法很直观，简单易懂</a:t>
            </a:r>
          </a:p>
        </p:txBody>
      </p:sp>
      <p:sp>
        <p:nvSpPr>
          <p:cNvPr id="48" name="矩形 47">
            <a:extLst>
              <a:ext uri="{FF2B5EF4-FFF2-40B4-BE49-F238E27FC236}">
                <a16:creationId xmlns:a16="http://schemas.microsoft.com/office/drawing/2014/main" id="{9697982F-81CD-AED7-06AC-0AD35E8DB522}"/>
              </a:ext>
            </a:extLst>
          </p:cNvPr>
          <p:cNvSpPr/>
          <p:nvPr/>
        </p:nvSpPr>
        <p:spPr>
          <a:xfrm>
            <a:off x="1232211" y="4713944"/>
            <a:ext cx="6950496" cy="367986"/>
          </a:xfrm>
          <a:prstGeom prst="rect">
            <a:avLst/>
          </a:prstGeom>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有</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两种情况</a:t>
            </a:r>
          </a:p>
        </p:txBody>
      </p:sp>
      <p:sp>
        <p:nvSpPr>
          <p:cNvPr id="49" name="文本框 48">
            <a:extLst>
              <a:ext uri="{FF2B5EF4-FFF2-40B4-BE49-F238E27FC236}">
                <a16:creationId xmlns:a16="http://schemas.microsoft.com/office/drawing/2014/main" id="{FF397B8D-197F-9AD8-A8A3-C0095BF5A623}"/>
              </a:ext>
            </a:extLst>
          </p:cNvPr>
          <p:cNvSpPr txBox="1"/>
          <p:nvPr/>
        </p:nvSpPr>
        <p:spPr>
          <a:xfrm>
            <a:off x="1232210" y="5297437"/>
            <a:ext cx="6096000" cy="663451"/>
          </a:xfrm>
          <a:prstGeom prst="rect">
            <a:avLst/>
          </a:prstGeom>
          <a:noFill/>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加减法运算需要先进行绝对值运算，再根据符号位确定最终结果，</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硬件设计上较难。</a:t>
            </a:r>
          </a:p>
        </p:txBody>
      </p:sp>
    </p:spTree>
    <p:extLst>
      <p:ext uri="{BB962C8B-B14F-4D97-AF65-F5344CB8AC3E}">
        <p14:creationId xmlns:p14="http://schemas.microsoft.com/office/powerpoint/2010/main" val="331491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1000"/>
                                        <p:tgtEl>
                                          <p:spTgt spid="49"/>
                                        </p:tgtEl>
                                      </p:cBhvr>
                                    </p:animEffect>
                                    <p:anim calcmode="lin" valueType="num">
                                      <p:cBhvr>
                                        <p:cTn id="43" dur="1000" fill="hold"/>
                                        <p:tgtEl>
                                          <p:spTgt spid="49"/>
                                        </p:tgtEl>
                                        <p:attrNameLst>
                                          <p:attrName>ppt_x</p:attrName>
                                        </p:attrNameLst>
                                      </p:cBhvr>
                                      <p:tavLst>
                                        <p:tav tm="0">
                                          <p:val>
                                            <p:strVal val="#ppt_x"/>
                                          </p:val>
                                        </p:tav>
                                        <p:tav tm="100000">
                                          <p:val>
                                            <p:strVal val="#ppt_x"/>
                                          </p:val>
                                        </p:tav>
                                      </p:tavLst>
                                    </p:anim>
                                    <p:anim calcmode="lin" valueType="num">
                                      <p:cBhvr>
                                        <p:cTn id="4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48"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5" name="文本框 4"/>
          <p:cNvSpPr txBox="1"/>
          <p:nvPr/>
        </p:nvSpPr>
        <p:spPr>
          <a:xfrm>
            <a:off x="1047115" y="1095375"/>
            <a:ext cx="5853430" cy="1753235"/>
          </a:xfrm>
          <a:prstGeom prst="rect">
            <a:avLst/>
          </a:prstGeom>
          <a:noFill/>
        </p:spPr>
        <p:txBody>
          <a:bodyPr wrap="square" rtlCol="0">
            <a:spAutoFit/>
          </a:bodyPr>
          <a:lstStyle/>
          <a:p>
            <a:endParaRPr lang="zh-CN" altLang="en-US"/>
          </a:p>
          <a:p>
            <a:endParaRPr lang="zh-CN" altLang="en-US"/>
          </a:p>
          <a:p>
            <a:r>
              <a:rPr lang="zh-CN" altLang="en-US"/>
              <a:t>由两个半加器构成</a:t>
            </a:r>
          </a:p>
          <a:p>
            <a:pPr marL="285750" indent="-285750">
              <a:buFont typeface="Wingdings" panose="05000000000000000000" charset="0"/>
              <a:buChar char="Ø"/>
            </a:pPr>
            <a:r>
              <a:rPr lang="zh-CN" altLang="en-US"/>
              <a:t>输入端口A、B、Cin（进位输入）</a:t>
            </a:r>
          </a:p>
          <a:p>
            <a:pPr marL="285750" indent="-285750">
              <a:buFont typeface="Wingdings" panose="05000000000000000000" charset="0"/>
              <a:buChar char="Ø"/>
            </a:pPr>
            <a:r>
              <a:rPr lang="zh-CN" altLang="en-US">
                <a:sym typeface="+mn-ea"/>
              </a:rPr>
              <a:t>输出端口S（和）、Cout（进位输出）</a:t>
            </a:r>
          </a:p>
          <a:p>
            <a:endParaRPr lang="zh-CN" altLang="en-US"/>
          </a:p>
        </p:txBody>
      </p:sp>
      <p:sp>
        <p:nvSpPr>
          <p:cNvPr id="7" name="矩形: 圆角 2"/>
          <p:cNvSpPr/>
          <p:nvPr/>
        </p:nvSpPr>
        <p:spPr>
          <a:xfrm>
            <a:off x="1110615" y="1095375"/>
            <a:ext cx="1441450" cy="47117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全加器</a:t>
            </a:r>
          </a:p>
        </p:txBody>
      </p:sp>
      <p:pic>
        <p:nvPicPr>
          <p:cNvPr id="3" name="图片 8"/>
          <p:cNvPicPr>
            <a:picLocks noChangeAspect="1"/>
          </p:cNvPicPr>
          <p:nvPr/>
        </p:nvPicPr>
        <p:blipFill>
          <a:blip r:embed="rId3"/>
          <a:stretch>
            <a:fillRect/>
          </a:stretch>
        </p:blipFill>
        <p:spPr>
          <a:xfrm>
            <a:off x="1047115" y="2848610"/>
            <a:ext cx="3822065" cy="2094230"/>
          </a:xfrm>
          <a:prstGeom prst="rect">
            <a:avLst/>
          </a:prstGeom>
          <a:noFill/>
          <a:ln>
            <a:noFill/>
          </a:ln>
        </p:spPr>
      </p:pic>
      <p:grpSp>
        <p:nvGrpSpPr>
          <p:cNvPr id="8" name="组合 7"/>
          <p:cNvGrpSpPr/>
          <p:nvPr/>
        </p:nvGrpSpPr>
        <p:grpSpPr>
          <a:xfrm>
            <a:off x="5374640" y="2848610"/>
            <a:ext cx="4358640" cy="3129280"/>
            <a:chOff x="8464" y="4486"/>
            <a:chExt cx="6864" cy="4928"/>
          </a:xfrm>
        </p:grpSpPr>
        <p:pic>
          <p:nvPicPr>
            <p:cNvPr id="4" name="图片 9"/>
            <p:cNvPicPr>
              <a:picLocks noChangeAspect="1"/>
            </p:cNvPicPr>
            <p:nvPr/>
          </p:nvPicPr>
          <p:blipFill>
            <a:blip r:embed="rId4"/>
            <a:stretch>
              <a:fillRect/>
            </a:stretch>
          </p:blipFill>
          <p:spPr>
            <a:xfrm>
              <a:off x="10724" y="4486"/>
              <a:ext cx="4605" cy="4929"/>
            </a:xfrm>
            <a:prstGeom prst="rect">
              <a:avLst/>
            </a:prstGeom>
            <a:noFill/>
            <a:ln>
              <a:noFill/>
            </a:ln>
          </p:spPr>
        </p:pic>
        <p:sp>
          <p:nvSpPr>
            <p:cNvPr id="6" name="右箭头 5"/>
            <p:cNvSpPr/>
            <p:nvPr/>
          </p:nvSpPr>
          <p:spPr>
            <a:xfrm>
              <a:off x="8464" y="5755"/>
              <a:ext cx="1464" cy="761"/>
            </a:xfrm>
            <a:prstGeom prst="rightArrow">
              <a:avLst/>
            </a:prstGeom>
            <a:solidFill>
              <a:srgbClr val="68174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71" name="矩形 70"/>
          <p:cNvSpPr/>
          <p:nvPr/>
        </p:nvSpPr>
        <p:spPr>
          <a:xfrm>
            <a:off x="2151380" y="131191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一、加法和减法的运算过程</a:t>
            </a:r>
          </a:p>
        </p:txBody>
      </p:sp>
      <p:sp>
        <p:nvSpPr>
          <p:cNvPr id="5" name="矩形 4"/>
          <p:cNvSpPr/>
          <p:nvPr/>
        </p:nvSpPr>
        <p:spPr>
          <a:xfrm>
            <a:off x="2724785" y="1724025"/>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1、二进制加法如何进行？</a:t>
            </a: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2" name="矩形 1"/>
          <p:cNvSpPr/>
          <p:nvPr/>
        </p:nvSpPr>
        <p:spPr>
          <a:xfrm>
            <a:off x="2724785" y="2125980"/>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、二进制减法如何进行？</a:t>
            </a:r>
          </a:p>
        </p:txBody>
      </p:sp>
      <p:sp>
        <p:nvSpPr>
          <p:cNvPr id="4" name="矩形 3"/>
          <p:cNvSpPr/>
          <p:nvPr/>
        </p:nvSpPr>
        <p:spPr>
          <a:xfrm>
            <a:off x="2151380" y="252920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二、溢出</a:t>
            </a:r>
          </a:p>
        </p:txBody>
      </p:sp>
      <p:sp>
        <p:nvSpPr>
          <p:cNvPr id="6" name="矩形 5"/>
          <p:cNvSpPr/>
          <p:nvPr/>
        </p:nvSpPr>
        <p:spPr>
          <a:xfrm>
            <a:off x="2724785" y="292608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、有符号数运算的溢出</a:t>
            </a:r>
          </a:p>
        </p:txBody>
      </p:sp>
      <p:sp>
        <p:nvSpPr>
          <p:cNvPr id="7" name="矩形 6"/>
          <p:cNvSpPr/>
          <p:nvPr/>
        </p:nvSpPr>
        <p:spPr>
          <a:xfrm>
            <a:off x="2724785" y="333883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2</a:t>
            </a:r>
            <a:r>
              <a:rPr lang="zh-CN" altLang="en-US" sz="2400" dirty="0">
                <a:latin typeface="宋体" panose="02010600030101010101" pitchFamily="2" charset="-122"/>
                <a:ea typeface="宋体" panose="02010600030101010101" pitchFamily="2" charset="-122"/>
                <a:cs typeface="+mn-ea"/>
                <a:sym typeface="+mn-lt"/>
              </a:rPr>
              <a:t>、无符号数运算的溢出</a:t>
            </a:r>
            <a:endParaRPr lang="zh-CN" altLang="en-US" sz="2400" dirty="0">
              <a:solidFill>
                <a:srgbClr val="FF0000"/>
              </a:solidFill>
              <a:latin typeface="宋体" panose="02010600030101010101" pitchFamily="2" charset="-122"/>
              <a:ea typeface="宋体" panose="02010600030101010101" pitchFamily="2" charset="-122"/>
              <a:cs typeface="+mn-ea"/>
              <a:sym typeface="+mn-lt"/>
            </a:endParaRPr>
          </a:p>
        </p:txBody>
      </p:sp>
      <p:sp>
        <p:nvSpPr>
          <p:cNvPr id="3" name="矩形 2"/>
          <p:cNvSpPr/>
          <p:nvPr/>
        </p:nvSpPr>
        <p:spPr>
          <a:xfrm>
            <a:off x="2151380" y="375602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三、硬件实现？</a:t>
            </a:r>
          </a:p>
        </p:txBody>
      </p:sp>
      <p:sp>
        <p:nvSpPr>
          <p:cNvPr id="8" name="矩形 7"/>
          <p:cNvSpPr/>
          <p:nvPr/>
        </p:nvSpPr>
        <p:spPr>
          <a:xfrm>
            <a:off x="2724785" y="416877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1</a:t>
            </a:r>
            <a:r>
              <a:rPr lang="zh-CN" altLang="en-US" sz="2400" dirty="0">
                <a:latin typeface="宋体" panose="02010600030101010101" pitchFamily="2" charset="-122"/>
                <a:ea typeface="宋体" panose="02010600030101010101" pitchFamily="2" charset="-122"/>
                <a:cs typeface="+mn-ea"/>
                <a:sym typeface="+mn-lt"/>
              </a:rPr>
              <a:t>、半加器</a:t>
            </a:r>
          </a:p>
        </p:txBody>
      </p:sp>
      <p:sp>
        <p:nvSpPr>
          <p:cNvPr id="9" name="矩形 8"/>
          <p:cNvSpPr/>
          <p:nvPr/>
        </p:nvSpPr>
        <p:spPr>
          <a:xfrm>
            <a:off x="2724785" y="458279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2</a:t>
            </a:r>
            <a:r>
              <a:rPr lang="zh-CN" altLang="en-US" sz="2400" dirty="0">
                <a:latin typeface="宋体" panose="02010600030101010101" pitchFamily="2" charset="-122"/>
                <a:ea typeface="宋体" panose="02010600030101010101" pitchFamily="2" charset="-122"/>
                <a:cs typeface="+mn-ea"/>
                <a:sym typeface="+mn-lt"/>
              </a:rPr>
              <a:t>、全加器</a:t>
            </a:r>
          </a:p>
        </p:txBody>
      </p:sp>
      <p:sp>
        <p:nvSpPr>
          <p:cNvPr id="10" name="矩形 9"/>
          <p:cNvSpPr/>
          <p:nvPr/>
        </p:nvSpPr>
        <p:spPr>
          <a:xfrm>
            <a:off x="2724785" y="4999355"/>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latin typeface="宋体" panose="02010600030101010101" pitchFamily="2" charset="-122"/>
                <a:ea typeface="宋体" panose="02010600030101010101" pitchFamily="2" charset="-122"/>
                <a:cs typeface="+mn-ea"/>
                <a:sym typeface="+mn-lt"/>
              </a:rPr>
              <a:t>     3</a:t>
            </a:r>
            <a:r>
              <a:rPr lang="zh-CN" altLang="en-US" sz="2400" dirty="0">
                <a:latin typeface="宋体" panose="02010600030101010101" pitchFamily="2" charset="-122"/>
                <a:ea typeface="宋体" panose="02010600030101010101" pitchFamily="2" charset="-122"/>
                <a:cs typeface="+mn-ea"/>
                <a:sym typeface="+mn-lt"/>
              </a:rPr>
              <a:t>、</a:t>
            </a:r>
            <a:r>
              <a:rPr lang="en-US" altLang="zh-CN" sz="2400" dirty="0">
                <a:latin typeface="宋体" panose="02010600030101010101" pitchFamily="2" charset="-122"/>
                <a:ea typeface="宋体" panose="02010600030101010101" pitchFamily="2" charset="-122"/>
                <a:cs typeface="+mn-ea"/>
                <a:sym typeface="+mn-lt"/>
              </a:rPr>
              <a:t>4-bit</a:t>
            </a:r>
            <a:r>
              <a:rPr lang="zh-CN" altLang="en-US" sz="2400" dirty="0">
                <a:latin typeface="宋体" panose="02010600030101010101" pitchFamily="2" charset="-122"/>
                <a:ea typeface="宋体" panose="02010600030101010101" pitchFamily="2" charset="-122"/>
                <a:cs typeface="+mn-ea"/>
                <a:sym typeface="+mn-lt"/>
              </a:rPr>
              <a:t>加法器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5" name="文本框 4"/>
          <p:cNvSpPr txBox="1"/>
          <p:nvPr/>
        </p:nvSpPr>
        <p:spPr>
          <a:xfrm>
            <a:off x="1047115" y="1095375"/>
            <a:ext cx="5853430" cy="1476375"/>
          </a:xfrm>
          <a:prstGeom prst="rect">
            <a:avLst/>
          </a:prstGeom>
          <a:noFill/>
        </p:spPr>
        <p:txBody>
          <a:bodyPr wrap="square" rtlCol="0">
            <a:spAutoFit/>
          </a:bodyPr>
          <a:lstStyle/>
          <a:p>
            <a:endParaRPr lang="zh-CN" altLang="en-US"/>
          </a:p>
          <a:p>
            <a:endParaRPr lang="zh-CN" altLang="en-US"/>
          </a:p>
          <a:p>
            <a:r>
              <a:rPr lang="zh-CN" altLang="en-US">
                <a:sym typeface="+mn-ea"/>
              </a:rPr>
              <a:t>将四个全加器串联起来</a:t>
            </a:r>
          </a:p>
          <a:p>
            <a:r>
              <a:rPr lang="zh-CN" altLang="en-US">
                <a:sym typeface="+mn-ea"/>
              </a:rPr>
              <a:t>前一个全加器的进位输出作为后一个全加器的进位输入</a:t>
            </a:r>
          </a:p>
          <a:p>
            <a:endParaRPr lang="zh-CN" altLang="en-US"/>
          </a:p>
        </p:txBody>
      </p:sp>
      <p:sp>
        <p:nvSpPr>
          <p:cNvPr id="7" name="矩形: 圆角 2"/>
          <p:cNvSpPr/>
          <p:nvPr/>
        </p:nvSpPr>
        <p:spPr>
          <a:xfrm>
            <a:off x="1110615" y="1095375"/>
            <a:ext cx="1532255" cy="47117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宋体" panose="02010600030101010101" pitchFamily="2" charset="-122"/>
                <a:ea typeface="宋体" panose="02010600030101010101" pitchFamily="2" charset="-122"/>
              </a:rPr>
              <a:t>4-bit</a:t>
            </a:r>
            <a:r>
              <a:rPr lang="zh-CN" altLang="en-US" dirty="0">
                <a:latin typeface="宋体" panose="02010600030101010101" pitchFamily="2" charset="-122"/>
                <a:ea typeface="宋体" panose="02010600030101010101" pitchFamily="2" charset="-122"/>
              </a:rPr>
              <a:t>加法器</a:t>
            </a:r>
          </a:p>
        </p:txBody>
      </p:sp>
      <p:pic>
        <p:nvPicPr>
          <p:cNvPr id="10" name="图片 10"/>
          <p:cNvPicPr>
            <a:picLocks noChangeAspect="1"/>
          </p:cNvPicPr>
          <p:nvPr/>
        </p:nvPicPr>
        <p:blipFill>
          <a:blip r:embed="rId3"/>
          <a:stretch>
            <a:fillRect/>
          </a:stretch>
        </p:blipFill>
        <p:spPr>
          <a:xfrm>
            <a:off x="1047115" y="2995930"/>
            <a:ext cx="9007475" cy="14706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60643"/>
            <a:ext cx="12192000" cy="3697357"/>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35" name="文本框 34"/>
          <p:cNvSpPr txBox="1"/>
          <p:nvPr/>
        </p:nvSpPr>
        <p:spPr>
          <a:xfrm>
            <a:off x="5189622" y="4384468"/>
            <a:ext cx="2127885" cy="829945"/>
          </a:xfrm>
          <a:prstGeom prst="rect">
            <a:avLst/>
          </a:prstGeom>
          <a:noFill/>
        </p:spPr>
        <p:txBody>
          <a:bodyPr wrap="none" rtlCol="0">
            <a:spAutoFit/>
            <a:scene3d>
              <a:camera prst="orthographicFront"/>
              <a:lightRig rig="threePt" dir="t"/>
            </a:scene3d>
            <a:sp3d contourW="12700"/>
          </a:bodyPr>
          <a:lstStyle/>
          <a:p>
            <a:r>
              <a:rPr lang="zh-CN" altLang="en-US" sz="4800" b="1" spc="300" dirty="0">
                <a:solidFill>
                  <a:schemeClr val="bg1"/>
                </a:solidFill>
                <a:latin typeface="Noto Sans S Chinese Black" panose="020B0A00000000000000" pitchFamily="34" charset="-122"/>
                <a:ea typeface="Noto Sans S Chinese Black" panose="020B0A00000000000000" pitchFamily="34" charset="-122"/>
              </a:rPr>
              <a:t>乘法器</a:t>
            </a:r>
          </a:p>
        </p:txBody>
      </p:sp>
      <p:sp>
        <p:nvSpPr>
          <p:cNvPr id="4" name="椭圆 3"/>
          <p:cNvSpPr/>
          <p:nvPr/>
        </p:nvSpPr>
        <p:spPr>
          <a:xfrm>
            <a:off x="5064375" y="2009748"/>
            <a:ext cx="2063249" cy="2063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36" name="文本框 35"/>
          <p:cNvSpPr txBox="1"/>
          <p:nvPr/>
        </p:nvSpPr>
        <p:spPr>
          <a:xfrm>
            <a:off x="5423786" y="1580716"/>
            <a:ext cx="1659685" cy="769441"/>
          </a:xfrm>
          <a:prstGeom prst="rect">
            <a:avLst/>
          </a:prstGeom>
          <a:noFill/>
        </p:spPr>
        <p:txBody>
          <a:bodyPr wrap="none" rtlCol="0">
            <a:spAutoFit/>
            <a:scene3d>
              <a:camera prst="orthographicFront"/>
              <a:lightRig rig="threePt" dir="t"/>
            </a:scene3d>
            <a:sp3d contourW="12700"/>
          </a:bodyPr>
          <a:lstStyle/>
          <a:p>
            <a:r>
              <a:rPr lang="en-US" altLang="zh-CN" sz="4400" dirty="0">
                <a:solidFill>
                  <a:srgbClr val="68174B"/>
                </a:solidFill>
                <a:latin typeface="Noto Sans S Chinese Black" panose="020B0A00000000000000" pitchFamily="34" charset="-122"/>
                <a:ea typeface="Noto Sans S Chinese Black" panose="020B0A00000000000000" pitchFamily="34" charset="-122"/>
              </a:rPr>
              <a:t>PART</a:t>
            </a:r>
            <a:endParaRPr lang="zh-CN" altLang="en-US" sz="4400" dirty="0">
              <a:solidFill>
                <a:srgbClr val="68174B"/>
              </a:solidFill>
              <a:latin typeface="Noto Sans S Chinese Black" panose="020B0A00000000000000" pitchFamily="34" charset="-122"/>
              <a:ea typeface="Noto Sans S Chinese Black" panose="020B0A00000000000000" pitchFamily="34" charset="-122"/>
            </a:endParaRPr>
          </a:p>
        </p:txBody>
      </p:sp>
      <p:cxnSp>
        <p:nvCxnSpPr>
          <p:cNvPr id="37" name="直接连接符 36"/>
          <p:cNvCxnSpPr/>
          <p:nvPr/>
        </p:nvCxnSpPr>
        <p:spPr>
          <a:xfrm>
            <a:off x="5741006" y="2349960"/>
            <a:ext cx="709987" cy="0"/>
          </a:xfrm>
          <a:prstGeom prst="line">
            <a:avLst/>
          </a:prstGeom>
          <a:ln w="28575" cap="rnd">
            <a:solidFill>
              <a:srgbClr val="68174B"/>
            </a:solidFill>
            <a:roun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85108" y="2836435"/>
            <a:ext cx="1021080" cy="922020"/>
          </a:xfrm>
          <a:prstGeom prst="rect">
            <a:avLst/>
          </a:prstGeom>
          <a:noFill/>
        </p:spPr>
        <p:txBody>
          <a:bodyPr wrap="none" rtlCol="0">
            <a:spAutoFit/>
            <a:scene3d>
              <a:camera prst="orthographicFront"/>
              <a:lightRig rig="threePt" dir="t"/>
            </a:scene3d>
            <a:sp3d contourW="12700"/>
          </a:bodyPr>
          <a:lstStyle/>
          <a:p>
            <a:pPr algn="ctr"/>
            <a:r>
              <a:rPr lang="en-US" altLang="zh-CN" sz="5400" b="1" dirty="0">
                <a:solidFill>
                  <a:srgbClr val="68174B"/>
                </a:solidFill>
                <a:latin typeface="Noto Sans S Chinese Black" panose="020B0A00000000000000" pitchFamily="34" charset="-122"/>
                <a:ea typeface="Noto Sans S Chinese Black" panose="020B0A00000000000000" pitchFamily="34" charset="-122"/>
              </a:rPr>
              <a:t>03</a:t>
            </a:r>
            <a:endParaRPr lang="zh-CN" altLang="en-US" sz="5400" b="1" dirty="0">
              <a:solidFill>
                <a:srgbClr val="68174B"/>
              </a:solidFill>
              <a:latin typeface="Noto Sans S Chinese Black" panose="020B0A00000000000000" pitchFamily="34" charset="-122"/>
              <a:ea typeface="Noto Sans S Chinese Black" panose="020B0A00000000000000" pitchFamily="34" charset="-122"/>
            </a:endParaRPr>
          </a:p>
        </p:txBody>
      </p:sp>
      <p:grpSp>
        <p:nvGrpSpPr>
          <p:cNvPr id="22" name="组合 21"/>
          <p:cNvGrpSpPr/>
          <p:nvPr/>
        </p:nvGrpSpPr>
        <p:grpSpPr>
          <a:xfrm>
            <a:off x="0" y="2136543"/>
            <a:ext cx="12197151" cy="1812555"/>
            <a:chOff x="0" y="2136543"/>
            <a:chExt cx="12197151" cy="1812555"/>
          </a:xfrm>
        </p:grpSpPr>
        <p:cxnSp>
          <p:nvCxnSpPr>
            <p:cNvPr id="6" name="直接连接符 5"/>
            <p:cNvCxnSpPr>
              <a:endCxn id="11" idx="2"/>
            </p:cNvCxnSpPr>
            <p:nvPr/>
          </p:nvCxnSpPr>
          <p:spPr>
            <a:xfrm>
              <a:off x="0" y="3041373"/>
              <a:ext cx="5194800" cy="15063"/>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7002351" y="3041373"/>
              <a:ext cx="5194800" cy="1448"/>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sp>
          <p:nvSpPr>
            <p:cNvPr id="11" name="弧形 10"/>
            <p:cNvSpPr/>
            <p:nvPr/>
          </p:nvSpPr>
          <p:spPr>
            <a:xfrm rot="5400000">
              <a:off x="5189721" y="2136468"/>
              <a:ext cx="1812555" cy="1812706"/>
            </a:xfrm>
            <a:prstGeom prst="arc">
              <a:avLst>
                <a:gd name="adj1" fmla="val 16200000"/>
                <a:gd name="adj2" fmla="val 5348358"/>
              </a:avLst>
            </a:prstGeom>
            <a:ln w="38100">
              <a:solidFill>
                <a:srgbClr val="6817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8930" y="311150"/>
            <a:ext cx="283400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01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乘法是计算的？</a:t>
            </a:r>
          </a:p>
        </p:txBody>
      </p:sp>
      <p:sp>
        <p:nvSpPr>
          <p:cNvPr id="51" name="矩形 50"/>
          <p:cNvSpPr/>
          <p:nvPr/>
        </p:nvSpPr>
        <p:spPr>
          <a:xfrm>
            <a:off x="7035165" y="2103755"/>
            <a:ext cx="2977515" cy="2007235"/>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85495" y="1549400"/>
            <a:ext cx="5711825" cy="3322320"/>
          </a:xfrm>
          <a:prstGeom prst="rect">
            <a:avLst/>
          </a:prstGeom>
        </p:spPr>
      </p:pic>
      <p:sp>
        <p:nvSpPr>
          <p:cNvPr id="4" name="文本框 3"/>
          <p:cNvSpPr txBox="1"/>
          <p:nvPr/>
        </p:nvSpPr>
        <p:spPr>
          <a:xfrm>
            <a:off x="7076440" y="2230755"/>
            <a:ext cx="2895600" cy="1753235"/>
          </a:xfrm>
          <a:prstGeom prst="rect">
            <a:avLst/>
          </a:prstGeom>
          <a:noFill/>
        </p:spPr>
        <p:txBody>
          <a:bodyPr wrap="square" rtlCol="0">
            <a:spAutoFit/>
          </a:bodyPr>
          <a:lstStyle/>
          <a:p>
            <a:r>
              <a:rPr lang="zh-CN" altLang="en-US"/>
              <a:t>从左到右选择乘数数中的一位，用这一位乘上被乘数，然后将得到的中间结果相对于前一位的结果左移一位，将得到乘数位数个结果相加得到积。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85738" y="2027583"/>
            <a:ext cx="3021496" cy="3677478"/>
            <a:chOff x="4646543" y="2027583"/>
            <a:chExt cx="3021496" cy="3677478"/>
          </a:xfrm>
        </p:grpSpPr>
        <p:sp>
          <p:nvSpPr>
            <p:cNvPr id="11" name="矩形 10"/>
            <p:cNvSpPr/>
            <p:nvPr/>
          </p:nvSpPr>
          <p:spPr>
            <a:xfrm>
              <a:off x="4646543" y="2027583"/>
              <a:ext cx="3021496" cy="3677478"/>
            </a:xfrm>
            <a:prstGeom prst="rect">
              <a:avLst/>
            </a:prstGeom>
            <a:solidFill>
              <a:schemeClr val="bg1"/>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17" name="任意多边形: 形状 16"/>
            <p:cNvSpPr/>
            <p:nvPr/>
          </p:nvSpPr>
          <p:spPr>
            <a:xfrm>
              <a:off x="4646544" y="2027583"/>
              <a:ext cx="3021495" cy="1192695"/>
            </a:xfrm>
            <a:custGeom>
              <a:avLst/>
              <a:gdLst>
                <a:gd name="connsiteX0" fmla="*/ 0 w 3021495"/>
                <a:gd name="connsiteY0" fmla="*/ 0 h 889553"/>
                <a:gd name="connsiteX1" fmla="*/ 3021495 w 3021495"/>
                <a:gd name="connsiteY1" fmla="*/ 0 h 889553"/>
                <a:gd name="connsiteX2" fmla="*/ 1510747 w 3021495"/>
                <a:gd name="connsiteY2" fmla="*/ 889553 h 889553"/>
                <a:gd name="connsiteX3" fmla="*/ 7799 w 3021495"/>
                <a:gd name="connsiteY3" fmla="*/ 90952 h 889553"/>
                <a:gd name="connsiteX4" fmla="*/ 0 w 3021495"/>
                <a:gd name="connsiteY4" fmla="*/ 12 h 889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495" h="889553">
                  <a:moveTo>
                    <a:pt x="0" y="0"/>
                  </a:moveTo>
                  <a:lnTo>
                    <a:pt x="3021495" y="0"/>
                  </a:lnTo>
                  <a:cubicBezTo>
                    <a:pt x="3021495" y="491287"/>
                    <a:pt x="2345110" y="889553"/>
                    <a:pt x="1510747" y="889553"/>
                  </a:cubicBezTo>
                  <a:cubicBezTo>
                    <a:pt x="728532" y="889553"/>
                    <a:pt x="85164" y="539515"/>
                    <a:pt x="7799" y="90952"/>
                  </a:cubicBezTo>
                  <a:lnTo>
                    <a:pt x="0" y="12"/>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8174B"/>
                </a:solidFill>
                <a:latin typeface="Noto Sans S Chinese Black" panose="020B0A00000000000000" pitchFamily="34" charset="-122"/>
                <a:ea typeface="Noto Sans S Chinese Black" panose="020B0A00000000000000" pitchFamily="34" charset="-122"/>
              </a:endParaRPr>
            </a:p>
          </p:txBody>
        </p:sp>
      </p:grpSp>
      <p:grpSp>
        <p:nvGrpSpPr>
          <p:cNvPr id="19" name="组合 18"/>
          <p:cNvGrpSpPr/>
          <p:nvPr/>
        </p:nvGrpSpPr>
        <p:grpSpPr>
          <a:xfrm>
            <a:off x="8284766" y="2027583"/>
            <a:ext cx="3021496" cy="3677478"/>
            <a:chOff x="4646543" y="2027583"/>
            <a:chExt cx="3021496" cy="3677478"/>
          </a:xfrm>
        </p:grpSpPr>
        <p:sp>
          <p:nvSpPr>
            <p:cNvPr id="20" name="矩形 19"/>
            <p:cNvSpPr/>
            <p:nvPr/>
          </p:nvSpPr>
          <p:spPr>
            <a:xfrm>
              <a:off x="4646543" y="2027583"/>
              <a:ext cx="3021496" cy="3677478"/>
            </a:xfrm>
            <a:prstGeom prst="rect">
              <a:avLst/>
            </a:prstGeom>
            <a:solidFill>
              <a:schemeClr val="bg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21" name="任意多边形: 形状 20"/>
            <p:cNvSpPr/>
            <p:nvPr/>
          </p:nvSpPr>
          <p:spPr>
            <a:xfrm>
              <a:off x="4646544" y="2027583"/>
              <a:ext cx="3021495" cy="1192695"/>
            </a:xfrm>
            <a:custGeom>
              <a:avLst/>
              <a:gdLst>
                <a:gd name="connsiteX0" fmla="*/ 0 w 3021495"/>
                <a:gd name="connsiteY0" fmla="*/ 0 h 889553"/>
                <a:gd name="connsiteX1" fmla="*/ 3021495 w 3021495"/>
                <a:gd name="connsiteY1" fmla="*/ 0 h 889553"/>
                <a:gd name="connsiteX2" fmla="*/ 1510747 w 3021495"/>
                <a:gd name="connsiteY2" fmla="*/ 889553 h 889553"/>
                <a:gd name="connsiteX3" fmla="*/ 7799 w 3021495"/>
                <a:gd name="connsiteY3" fmla="*/ 90952 h 889553"/>
                <a:gd name="connsiteX4" fmla="*/ 0 w 3021495"/>
                <a:gd name="connsiteY4" fmla="*/ 12 h 889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495" h="889553">
                  <a:moveTo>
                    <a:pt x="0" y="0"/>
                  </a:moveTo>
                  <a:lnTo>
                    <a:pt x="3021495" y="0"/>
                  </a:lnTo>
                  <a:cubicBezTo>
                    <a:pt x="3021495" y="491287"/>
                    <a:pt x="2345110" y="889553"/>
                    <a:pt x="1510747" y="889553"/>
                  </a:cubicBezTo>
                  <a:cubicBezTo>
                    <a:pt x="728532" y="889553"/>
                    <a:pt x="85164" y="539515"/>
                    <a:pt x="7799" y="90952"/>
                  </a:cubicBezTo>
                  <a:lnTo>
                    <a:pt x="0" y="12"/>
                  </a:ln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grpSp>
      <p:grpSp>
        <p:nvGrpSpPr>
          <p:cNvPr id="22" name="组合 21"/>
          <p:cNvGrpSpPr/>
          <p:nvPr/>
        </p:nvGrpSpPr>
        <p:grpSpPr>
          <a:xfrm>
            <a:off x="4644942" y="2027583"/>
            <a:ext cx="3021496" cy="3677478"/>
            <a:chOff x="4646543" y="2027583"/>
            <a:chExt cx="3021496" cy="3677478"/>
          </a:xfrm>
        </p:grpSpPr>
        <p:sp>
          <p:nvSpPr>
            <p:cNvPr id="23" name="矩形 22"/>
            <p:cNvSpPr/>
            <p:nvPr/>
          </p:nvSpPr>
          <p:spPr>
            <a:xfrm>
              <a:off x="4646543" y="2027583"/>
              <a:ext cx="3021496" cy="3677478"/>
            </a:xfrm>
            <a:prstGeom prst="rect">
              <a:avLst/>
            </a:prstGeom>
            <a:solidFill>
              <a:schemeClr val="bg1"/>
            </a:solidFill>
            <a:ln w="28575">
              <a:solidFill>
                <a:srgbClr val="6817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24" name="任意多边形: 形状 23"/>
            <p:cNvSpPr/>
            <p:nvPr/>
          </p:nvSpPr>
          <p:spPr>
            <a:xfrm>
              <a:off x="4646544" y="2027583"/>
              <a:ext cx="3021495" cy="1192695"/>
            </a:xfrm>
            <a:custGeom>
              <a:avLst/>
              <a:gdLst>
                <a:gd name="connsiteX0" fmla="*/ 0 w 3021495"/>
                <a:gd name="connsiteY0" fmla="*/ 0 h 889553"/>
                <a:gd name="connsiteX1" fmla="*/ 3021495 w 3021495"/>
                <a:gd name="connsiteY1" fmla="*/ 0 h 889553"/>
                <a:gd name="connsiteX2" fmla="*/ 1510747 w 3021495"/>
                <a:gd name="connsiteY2" fmla="*/ 889553 h 889553"/>
                <a:gd name="connsiteX3" fmla="*/ 7799 w 3021495"/>
                <a:gd name="connsiteY3" fmla="*/ 90952 h 889553"/>
                <a:gd name="connsiteX4" fmla="*/ 0 w 3021495"/>
                <a:gd name="connsiteY4" fmla="*/ 12 h 889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495" h="889553">
                  <a:moveTo>
                    <a:pt x="0" y="0"/>
                  </a:moveTo>
                  <a:lnTo>
                    <a:pt x="3021495" y="0"/>
                  </a:lnTo>
                  <a:cubicBezTo>
                    <a:pt x="3021495" y="491287"/>
                    <a:pt x="2345110" y="889553"/>
                    <a:pt x="1510747" y="889553"/>
                  </a:cubicBezTo>
                  <a:cubicBezTo>
                    <a:pt x="728532" y="889553"/>
                    <a:pt x="85164" y="539515"/>
                    <a:pt x="7799" y="90952"/>
                  </a:cubicBezTo>
                  <a:lnTo>
                    <a:pt x="0" y="12"/>
                  </a:lnTo>
                  <a:close/>
                </a:path>
              </a:pathLst>
            </a:cu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grpSp>
      <p:sp>
        <p:nvSpPr>
          <p:cNvPr id="10" name="文本框 9"/>
          <p:cNvSpPr txBox="1"/>
          <p:nvPr/>
        </p:nvSpPr>
        <p:spPr>
          <a:xfrm>
            <a:off x="1275080" y="2160905"/>
            <a:ext cx="2364105" cy="398780"/>
          </a:xfrm>
          <a:prstGeom prst="rect">
            <a:avLst/>
          </a:prstGeom>
          <a:noFill/>
        </p:spPr>
        <p:txBody>
          <a:bodyPr wrap="square" rtlCol="0">
            <a:spAutoFit/>
          </a:bodyPr>
          <a:lstStyle/>
          <a:p>
            <a:pPr algn="ctr"/>
            <a:r>
              <a:rPr lang="zh-CN" altLang="en-US" sz="2000" b="1" spc="300" dirty="0">
                <a:solidFill>
                  <a:schemeClr val="bg1"/>
                </a:solidFill>
                <a:latin typeface="Noto Sans S Chinese Black" panose="020B0A00000000000000" pitchFamily="34" charset="-122"/>
                <a:ea typeface="Noto Sans S Chinese Black" panose="020B0A00000000000000" pitchFamily="34" charset="-122"/>
              </a:rPr>
              <a:t>所需寄存器位数</a:t>
            </a:r>
          </a:p>
        </p:txBody>
      </p:sp>
      <p:sp>
        <p:nvSpPr>
          <p:cNvPr id="26" name="文本框 25"/>
          <p:cNvSpPr txBox="1"/>
          <p:nvPr/>
        </p:nvSpPr>
        <p:spPr>
          <a:xfrm>
            <a:off x="5016500" y="2160905"/>
            <a:ext cx="2396490" cy="398780"/>
          </a:xfrm>
          <a:prstGeom prst="rect">
            <a:avLst/>
          </a:prstGeom>
          <a:noFill/>
        </p:spPr>
        <p:txBody>
          <a:bodyPr wrap="square" rtlCol="0">
            <a:spAutoFit/>
          </a:bodyPr>
          <a:lstStyle/>
          <a:p>
            <a:pPr algn="ctr"/>
            <a:r>
              <a:rPr lang="zh-CN" altLang="en-US" sz="2000" b="1" spc="300" dirty="0">
                <a:solidFill>
                  <a:schemeClr val="bg1"/>
                </a:solidFill>
                <a:latin typeface="Noto Sans S Chinese Black" panose="020B0A00000000000000" pitchFamily="34" charset="-122"/>
                <a:ea typeface="Noto Sans S Chinese Black" panose="020B0A00000000000000" pitchFamily="34" charset="-122"/>
              </a:rPr>
              <a:t>得到乘法中间值</a:t>
            </a:r>
          </a:p>
        </p:txBody>
      </p:sp>
      <p:sp>
        <p:nvSpPr>
          <p:cNvPr id="27" name="文本框 26"/>
          <p:cNvSpPr txBox="1"/>
          <p:nvPr/>
        </p:nvSpPr>
        <p:spPr>
          <a:xfrm>
            <a:off x="8862127" y="2160665"/>
            <a:ext cx="1958378" cy="398780"/>
          </a:xfrm>
          <a:prstGeom prst="rect">
            <a:avLst/>
          </a:prstGeom>
          <a:noFill/>
        </p:spPr>
        <p:txBody>
          <a:bodyPr wrap="square" rtlCol="0">
            <a:spAutoFit/>
          </a:bodyPr>
          <a:lstStyle/>
          <a:p>
            <a:pPr algn="ctr"/>
            <a:r>
              <a:rPr lang="zh-CN" altLang="en-US" sz="2000" b="1" spc="300" dirty="0">
                <a:solidFill>
                  <a:schemeClr val="bg1"/>
                </a:solidFill>
                <a:latin typeface="Noto Sans S Chinese Black" panose="020B0A00000000000000" pitchFamily="34" charset="-122"/>
                <a:ea typeface="Noto Sans S Chinese Black" panose="020B0A00000000000000" pitchFamily="34" charset="-122"/>
              </a:rPr>
              <a:t>整体框架</a:t>
            </a:r>
          </a:p>
        </p:txBody>
      </p:sp>
      <p:pic>
        <p:nvPicPr>
          <p:cNvPr id="16" name="图形 15" descr="条形图"/>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54514" y="2636174"/>
            <a:ext cx="483945" cy="483945"/>
          </a:xfrm>
          <a:prstGeom prst="rect">
            <a:avLst/>
          </a:prstGeom>
        </p:spPr>
      </p:pic>
      <p:pic>
        <p:nvPicPr>
          <p:cNvPr id="25" name="图形 24" descr="单级齿轮"/>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1358" y="2559514"/>
            <a:ext cx="526774" cy="526774"/>
          </a:xfrm>
          <a:prstGeom prst="rect">
            <a:avLst/>
          </a:prstGeom>
        </p:spPr>
      </p:pic>
      <p:pic>
        <p:nvPicPr>
          <p:cNvPr id="29" name="图形 28" descr="灯泡"/>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32127" y="2614759"/>
            <a:ext cx="526774" cy="526774"/>
          </a:xfrm>
          <a:prstGeom prst="rect">
            <a:avLst/>
          </a:prstGeom>
        </p:spPr>
      </p:pic>
      <p:sp>
        <p:nvSpPr>
          <p:cNvPr id="39" name="矩形 38"/>
          <p:cNvSpPr/>
          <p:nvPr/>
        </p:nvSpPr>
        <p:spPr>
          <a:xfrm>
            <a:off x="4974490" y="3887048"/>
            <a:ext cx="2243021" cy="127127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1)</a:t>
            </a:r>
            <a:r>
              <a:rPr lang="zh-CN" altLang="en-US"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当乘数为</a:t>
            </a:r>
            <a:r>
              <a:rPr lang="en-US" altLang="zh-CN"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1</a:t>
            </a:r>
            <a:r>
              <a:rPr lang="zh-CN" altLang="en-US"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时，将被乘数复制到合适位置。</a:t>
            </a:r>
          </a:p>
          <a:p>
            <a:pPr algn="just">
              <a:lnSpc>
                <a:spcPct val="120000"/>
              </a:lnSpc>
            </a:pPr>
            <a:r>
              <a:rPr lang="en-US" altLang="zh-CN"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2)</a:t>
            </a:r>
            <a:r>
              <a:rPr lang="zh-CN" altLang="en-US"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当乘数为</a:t>
            </a:r>
            <a:r>
              <a:rPr lang="en-US" altLang="zh-CN"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0</a:t>
            </a:r>
            <a:r>
              <a:rPr lang="zh-CN" altLang="en-US"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时，将</a:t>
            </a:r>
            <a:r>
              <a:rPr lang="en-US" altLang="zh-CN"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0</a:t>
            </a:r>
            <a:r>
              <a:rPr lang="zh-CN" altLang="en-US" sz="16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放到合适位置。</a:t>
            </a:r>
          </a:p>
        </p:txBody>
      </p:sp>
      <p:sp>
        <p:nvSpPr>
          <p:cNvPr id="40" name="矩形 39"/>
          <p:cNvSpPr/>
          <p:nvPr/>
        </p:nvSpPr>
        <p:spPr>
          <a:xfrm>
            <a:off x="8674004" y="3716868"/>
            <a:ext cx="2243021" cy="13830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组成：</a:t>
            </a:r>
            <a:endParaRPr lang="en-US" altLang="zh-CN"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endParaRPr>
          </a:p>
          <a:p>
            <a:pPr algn="just">
              <a:lnSpc>
                <a:spcPct val="120000"/>
              </a:lnSpc>
            </a:pPr>
            <a:r>
              <a:rPr lang="en-US" altLang="zh-CN"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1</a:t>
            </a:r>
            <a:r>
              <a:rPr lang="zh-CN" altLang="en-US"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）存储被乘数，乘数，结果的寄存器</a:t>
            </a:r>
          </a:p>
          <a:p>
            <a:pPr algn="just">
              <a:lnSpc>
                <a:spcPct val="120000"/>
              </a:lnSpc>
            </a:pPr>
            <a:r>
              <a:rPr lang="en-US" altLang="zh-CN"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2</a:t>
            </a:r>
            <a:r>
              <a:rPr lang="zh-CN" altLang="en-US"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）计算单元</a:t>
            </a:r>
          </a:p>
          <a:p>
            <a:pPr algn="just">
              <a:lnSpc>
                <a:spcPct val="120000"/>
              </a:lnSpc>
            </a:pPr>
            <a:r>
              <a:rPr lang="en-US" altLang="zh-CN"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3</a:t>
            </a:r>
            <a:r>
              <a:rPr lang="zh-CN" altLang="en-US" sz="1400" dirty="0">
                <a:solidFill>
                  <a:schemeClr val="tx1">
                    <a:lumMod val="65000"/>
                    <a:lumOff val="35000"/>
                  </a:schemeClr>
                </a:solidFill>
                <a:latin typeface="Noto Sans S Chinese DemiLight" panose="020B0400000000000000" pitchFamily="34" charset="-122"/>
                <a:ea typeface="Noto Sans S Chinese DemiLight" panose="020B0400000000000000" pitchFamily="34" charset="-122"/>
              </a:rPr>
              <a:t>）控制测试单元</a:t>
            </a:r>
          </a:p>
        </p:txBody>
      </p:sp>
      <p:sp>
        <p:nvSpPr>
          <p:cNvPr id="33" name="文本框 32"/>
          <p:cNvSpPr txBox="1"/>
          <p:nvPr/>
        </p:nvSpPr>
        <p:spPr>
          <a:xfrm>
            <a:off x="-56515" y="304165"/>
            <a:ext cx="344487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乘法器设计中的问题</a:t>
            </a:r>
            <a:r>
              <a:rPr lang="en-US" altLang="zh-CN" sz="2400" b="1" dirty="0">
                <a:solidFill>
                  <a:schemeClr val="bg1"/>
                </a:solidFill>
                <a:latin typeface="Noto Sans S Chinese Black" panose="020B0A00000000000000" pitchFamily="34" charset="-122"/>
                <a:ea typeface="Noto Sans S Chinese Black" panose="020B0A00000000000000" pitchFamily="34" charset="-122"/>
              </a:rPr>
              <a:t>  </a:t>
            </a:r>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p:txBody>
      </p:sp>
      <p:sp>
        <p:nvSpPr>
          <p:cNvPr id="2" name="文本框 1"/>
          <p:cNvSpPr txBox="1"/>
          <p:nvPr/>
        </p:nvSpPr>
        <p:spPr>
          <a:xfrm>
            <a:off x="1475105" y="3437255"/>
            <a:ext cx="1964690" cy="1198880"/>
          </a:xfrm>
          <a:prstGeom prst="rect">
            <a:avLst/>
          </a:prstGeom>
          <a:noFill/>
        </p:spPr>
        <p:txBody>
          <a:bodyPr wrap="square" rtlCol="0">
            <a:spAutoFit/>
          </a:bodyPr>
          <a:lstStyle/>
          <a:p>
            <a:r>
              <a:rPr lang="zh-CN" altLang="en-US"/>
              <a:t>理论上：储存积寄存器位数</a:t>
            </a:r>
            <a:r>
              <a:rPr lang="en-US" altLang="zh-CN"/>
              <a:t>=</a:t>
            </a:r>
            <a:r>
              <a:rPr lang="zh-CN" altLang="en-US"/>
              <a:t>被乘数寄存器位数</a:t>
            </a:r>
            <a:r>
              <a:rPr lang="en-US" altLang="zh-CN"/>
              <a:t>+</a:t>
            </a:r>
            <a:r>
              <a:rPr lang="zh-CN" altLang="en-US"/>
              <a:t>乘数寄存器位数</a:t>
            </a:r>
          </a:p>
        </p:txBody>
      </p:sp>
      <p:sp>
        <p:nvSpPr>
          <p:cNvPr id="4" name="文本框 3"/>
          <p:cNvSpPr txBox="1"/>
          <p:nvPr/>
        </p:nvSpPr>
        <p:spPr>
          <a:xfrm>
            <a:off x="1457325" y="4754245"/>
            <a:ext cx="1931035" cy="645160"/>
          </a:xfrm>
          <a:prstGeom prst="rect">
            <a:avLst/>
          </a:prstGeom>
          <a:noFill/>
        </p:spPr>
        <p:txBody>
          <a:bodyPr wrap="square" rtlCol="0">
            <a:spAutoFit/>
          </a:bodyPr>
          <a:lstStyle/>
          <a:p>
            <a:r>
              <a:rPr lang="zh-CN" altLang="en-US"/>
              <a:t>存储积的寄存器同时存储中间值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par>
                                <p:cTn id="11" presetID="14"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par>
                                <p:cTn id="23" presetID="14" presetClass="entr" presetSubtype="1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par>
                                <p:cTn id="26" presetID="14" presetClass="entr" presetSubtype="1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randombar(horizontal)">
                                      <p:cBhvr>
                                        <p:cTn id="28" dur="500"/>
                                        <p:tgtEl>
                                          <p:spTgt spid="25"/>
                                        </p:tgtEl>
                                      </p:cBhvr>
                                    </p:animEffect>
                                  </p:childTnLst>
                                </p:cTn>
                              </p:par>
                              <p:par>
                                <p:cTn id="29" presetID="14" presetClass="entr" presetSubtype="1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randombar(horizontal)">
                                      <p:cBhvr>
                                        <p:cTn id="34" dur="500"/>
                                        <p:tgtEl>
                                          <p:spTgt spid="3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randombar(horizontal)">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P spid="27" grpId="0"/>
      <p:bldP spid="39" grpId="0"/>
      <p:bldP spid="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8930" y="311150"/>
            <a:ext cx="215265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03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乘法器实现</a:t>
            </a:r>
          </a:p>
        </p:txBody>
      </p:sp>
      <p:sp>
        <p:nvSpPr>
          <p:cNvPr id="51" name="矩形 50"/>
          <p:cNvSpPr/>
          <p:nvPr/>
        </p:nvSpPr>
        <p:spPr>
          <a:xfrm>
            <a:off x="1176655" y="1183640"/>
            <a:ext cx="5288280" cy="5274310"/>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578725" y="2087245"/>
            <a:ext cx="2444115" cy="3245485"/>
          </a:xfrm>
          <a:prstGeom prst="rect">
            <a:avLst/>
          </a:prstGeom>
        </p:spPr>
      </p:pic>
      <p:pic>
        <p:nvPicPr>
          <p:cNvPr id="2" name="图片 1"/>
          <p:cNvPicPr>
            <a:picLocks noChangeAspect="1"/>
          </p:cNvPicPr>
          <p:nvPr/>
        </p:nvPicPr>
        <p:blipFill>
          <a:blip r:embed="rId3"/>
          <a:stretch>
            <a:fillRect/>
          </a:stretch>
        </p:blipFill>
        <p:spPr>
          <a:xfrm>
            <a:off x="1380490" y="1271905"/>
            <a:ext cx="4879975" cy="50977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8930" y="311150"/>
            <a:ext cx="215265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03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乘法器实现</a:t>
            </a:r>
          </a:p>
        </p:txBody>
      </p:sp>
      <p:sp>
        <p:nvSpPr>
          <p:cNvPr id="51" name="矩形 50"/>
          <p:cNvSpPr/>
          <p:nvPr/>
        </p:nvSpPr>
        <p:spPr>
          <a:xfrm>
            <a:off x="644525" y="1420495"/>
            <a:ext cx="7102475" cy="4334510"/>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959485" y="1685290"/>
            <a:ext cx="6473190" cy="3260090"/>
          </a:xfrm>
          <a:prstGeom prst="rect">
            <a:avLst/>
          </a:prstGeom>
        </p:spPr>
      </p:pic>
      <p:pic>
        <p:nvPicPr>
          <p:cNvPr id="5" name="图片 4"/>
          <p:cNvPicPr>
            <a:picLocks noChangeAspect="1"/>
          </p:cNvPicPr>
          <p:nvPr/>
        </p:nvPicPr>
        <p:blipFill>
          <a:blip r:embed="rId3"/>
          <a:stretch>
            <a:fillRect/>
          </a:stretch>
        </p:blipFill>
        <p:spPr>
          <a:xfrm>
            <a:off x="9007475" y="1849755"/>
            <a:ext cx="2126615" cy="2823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8930" y="311150"/>
            <a:ext cx="276352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03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乘法器简单优化</a:t>
            </a:r>
          </a:p>
        </p:txBody>
      </p:sp>
      <p:sp>
        <p:nvSpPr>
          <p:cNvPr id="51" name="矩形 50"/>
          <p:cNvSpPr/>
          <p:nvPr/>
        </p:nvSpPr>
        <p:spPr>
          <a:xfrm>
            <a:off x="1206500" y="3669030"/>
            <a:ext cx="3349625" cy="1513205"/>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30225" y="1903095"/>
            <a:ext cx="4599305" cy="521970"/>
          </a:xfrm>
          <a:prstGeom prst="rect">
            <a:avLst/>
          </a:prstGeom>
          <a:noFill/>
        </p:spPr>
        <p:txBody>
          <a:bodyPr wrap="square" rtlCol="0">
            <a:spAutoFit/>
            <a:scene3d>
              <a:camera prst="orthographicFront"/>
              <a:lightRig rig="threePt" dir="t"/>
            </a:scene3d>
          </a:bodyPr>
          <a:lstStyle/>
          <a:p>
            <a:r>
              <a:rPr lang="zh-CN" altLang="en-US" sz="2800" b="1">
                <a:solidFill>
                  <a:schemeClr val="tx1"/>
                </a:solidFill>
                <a:effectLst>
                  <a:outerShdw blurRad="38100" dist="19050" dir="2700000" algn="tl" rotWithShape="0">
                    <a:schemeClr val="dk1">
                      <a:alpha val="40000"/>
                    </a:schemeClr>
                  </a:outerShdw>
                </a:effectLst>
              </a:rPr>
              <a:t>上面展示乘法器的改进之处？</a:t>
            </a:r>
          </a:p>
        </p:txBody>
      </p:sp>
      <p:sp>
        <p:nvSpPr>
          <p:cNvPr id="4" name="文本框 3"/>
          <p:cNvSpPr txBox="1"/>
          <p:nvPr/>
        </p:nvSpPr>
        <p:spPr>
          <a:xfrm>
            <a:off x="1600835" y="3883660"/>
            <a:ext cx="2828925" cy="1198880"/>
          </a:xfrm>
          <a:prstGeom prst="rect">
            <a:avLst/>
          </a:prstGeom>
          <a:noFill/>
        </p:spPr>
        <p:txBody>
          <a:bodyPr wrap="square" rtlCol="0">
            <a:spAutoFit/>
          </a:bodyPr>
          <a:lstStyle/>
          <a:p>
            <a:r>
              <a:rPr lang="en-US" altLang="zh-CN"/>
              <a:t>1.</a:t>
            </a:r>
            <a:r>
              <a:rPr lang="zh-CN" altLang="en-US"/>
              <a:t>空间占用上的优化</a:t>
            </a:r>
          </a:p>
          <a:p>
            <a:r>
              <a:rPr lang="en-US" altLang="zh-CN"/>
              <a:t>1</a:t>
            </a:r>
            <a:r>
              <a:rPr lang="zh-CN" altLang="en-US"/>
              <a:t>）使用更小的寄存器</a:t>
            </a:r>
            <a:r>
              <a:rPr lang="en-US" altLang="zh-CN"/>
              <a:t>(</a:t>
            </a:r>
            <a:r>
              <a:rPr lang="zh-CN" altLang="en-US"/>
              <a:t>压  缩位宽</a:t>
            </a:r>
            <a:r>
              <a:rPr lang="en-US" altLang="zh-CN"/>
              <a:t>)</a:t>
            </a:r>
            <a:endParaRPr lang="zh-CN" altLang="en-US"/>
          </a:p>
          <a:p>
            <a:r>
              <a:rPr lang="en-US" altLang="zh-CN"/>
              <a:t>2</a:t>
            </a:r>
            <a:r>
              <a:rPr lang="zh-CN" altLang="en-US"/>
              <a:t>）复用寄存器</a:t>
            </a:r>
          </a:p>
        </p:txBody>
      </p:sp>
      <p:sp>
        <p:nvSpPr>
          <p:cNvPr id="5" name="文本框 4"/>
          <p:cNvSpPr txBox="1"/>
          <p:nvPr/>
        </p:nvSpPr>
        <p:spPr>
          <a:xfrm>
            <a:off x="6457950" y="1785620"/>
            <a:ext cx="3340100" cy="1198880"/>
          </a:xfrm>
          <a:prstGeom prst="rect">
            <a:avLst/>
          </a:prstGeom>
          <a:noFill/>
        </p:spPr>
        <p:txBody>
          <a:bodyPr wrap="square" rtlCol="0">
            <a:spAutoFit/>
          </a:bodyPr>
          <a:lstStyle/>
          <a:p>
            <a:r>
              <a:rPr lang="en-US" altLang="zh-CN"/>
              <a:t>2.</a:t>
            </a:r>
            <a:r>
              <a:rPr lang="zh-CN" altLang="en-US"/>
              <a:t>时间消耗上的优化</a:t>
            </a:r>
          </a:p>
          <a:p>
            <a:r>
              <a:rPr lang="en-US" altLang="zh-CN"/>
              <a:t>1</a:t>
            </a:r>
            <a:r>
              <a:rPr lang="zh-CN" altLang="en-US"/>
              <a:t>）像加法器的优化一样，使用更多计算单元，空间换时间</a:t>
            </a:r>
          </a:p>
          <a:p>
            <a:r>
              <a:rPr lang="en-US" altLang="zh-CN"/>
              <a:t>2</a:t>
            </a:r>
            <a:r>
              <a:rPr lang="zh-CN" altLang="en-US"/>
              <a:t>）一个时钟周期计算多位</a:t>
            </a:r>
          </a:p>
        </p:txBody>
      </p:sp>
      <p:sp>
        <p:nvSpPr>
          <p:cNvPr id="6" name="矩形 5"/>
          <p:cNvSpPr/>
          <p:nvPr/>
        </p:nvSpPr>
        <p:spPr>
          <a:xfrm>
            <a:off x="6017260" y="1645285"/>
            <a:ext cx="3997960" cy="1479550"/>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50" name="图片 4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770880" y="3402330"/>
            <a:ext cx="4490720" cy="22485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8930" y="311150"/>
            <a:ext cx="2763520" cy="829945"/>
          </a:xfrm>
          <a:prstGeom prst="rect">
            <a:avLst/>
          </a:prstGeom>
          <a:noFill/>
        </p:spPr>
        <p:txBody>
          <a:bodyPr wrap="none" rtlCol="0">
            <a:spAutoFit/>
            <a:scene3d>
              <a:camera prst="orthographicFront"/>
              <a:lightRig rig="threePt" dir="t"/>
            </a:scene3d>
            <a:sp3d contourW="12700"/>
          </a:bodyPr>
          <a:lstStyle/>
          <a:p>
            <a:pPr algn="l"/>
            <a:r>
              <a:rPr lang="en-US" altLang="zh-CN" sz="2400" b="1" dirty="0">
                <a:solidFill>
                  <a:schemeClr val="bg1"/>
                </a:solidFill>
                <a:latin typeface="Noto Sans S Chinese Black" panose="020B0A00000000000000" pitchFamily="34" charset="-122"/>
                <a:ea typeface="Noto Sans S Chinese Black" panose="020B0A00000000000000" pitchFamily="34" charset="-122"/>
                <a:sym typeface="+mn-ea"/>
              </a:rPr>
              <a:t>03 </a:t>
            </a:r>
            <a:r>
              <a:rPr lang="zh-CN" altLang="en-US" sz="2400" b="1" dirty="0">
                <a:solidFill>
                  <a:schemeClr val="bg1"/>
                </a:solidFill>
                <a:latin typeface="Noto Sans S Chinese Black" panose="020B0A00000000000000" pitchFamily="34" charset="-122"/>
                <a:ea typeface="Noto Sans S Chinese Black" panose="020B0A00000000000000" pitchFamily="34" charset="-122"/>
                <a:sym typeface="+mn-ea"/>
              </a:rPr>
              <a:t>乘法器简单优化</a:t>
            </a:r>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a:p>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p:txBody>
      </p:sp>
      <p:sp>
        <p:nvSpPr>
          <p:cNvPr id="51" name="矩形 50"/>
          <p:cNvSpPr/>
          <p:nvPr/>
        </p:nvSpPr>
        <p:spPr>
          <a:xfrm>
            <a:off x="817880" y="1340485"/>
            <a:ext cx="7207885" cy="4221480"/>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950960" y="2043430"/>
            <a:ext cx="2227580" cy="2771140"/>
          </a:xfrm>
          <a:prstGeom prst="rect">
            <a:avLst/>
          </a:prstGeom>
        </p:spPr>
      </p:pic>
      <p:pic>
        <p:nvPicPr>
          <p:cNvPr id="4" name="图片 3"/>
          <p:cNvPicPr>
            <a:picLocks noChangeAspect="1"/>
          </p:cNvPicPr>
          <p:nvPr/>
        </p:nvPicPr>
        <p:blipFill>
          <a:blip r:embed="rId3"/>
          <a:stretch>
            <a:fillRect/>
          </a:stretch>
        </p:blipFill>
        <p:spPr>
          <a:xfrm>
            <a:off x="1219200" y="1678305"/>
            <a:ext cx="6563995" cy="3336925"/>
          </a:xfrm>
          <a:prstGeom prst="rect">
            <a:avLst/>
          </a:prstGeom>
        </p:spPr>
      </p:pic>
      <p:sp>
        <p:nvSpPr>
          <p:cNvPr id="5" name="文本框 4"/>
          <p:cNvSpPr txBox="1"/>
          <p:nvPr/>
        </p:nvSpPr>
        <p:spPr>
          <a:xfrm>
            <a:off x="574675" y="888365"/>
            <a:ext cx="2177415" cy="368300"/>
          </a:xfrm>
          <a:prstGeom prst="rect">
            <a:avLst/>
          </a:prstGeom>
          <a:noFill/>
        </p:spPr>
        <p:txBody>
          <a:bodyPr wrap="square" rtlCol="0">
            <a:spAutoFit/>
          </a:bodyPr>
          <a:lstStyle/>
          <a:p>
            <a:r>
              <a:rPr lang="zh-CN" altLang="en-US"/>
              <a:t>空间优化：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3366AC7-49ED-42FF-BD16-D5913625F873}"/>
              </a:ext>
            </a:extLst>
          </p:cNvPr>
          <p:cNvSpPr txBox="1"/>
          <p:nvPr/>
        </p:nvSpPr>
        <p:spPr>
          <a:xfrm>
            <a:off x="329145" y="311451"/>
            <a:ext cx="11288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反码</a:t>
            </a:r>
          </a:p>
        </p:txBody>
      </p:sp>
      <p:grpSp>
        <p:nvGrpSpPr>
          <p:cNvPr id="3" name="组合 2">
            <a:extLst>
              <a:ext uri="{FF2B5EF4-FFF2-40B4-BE49-F238E27FC236}">
                <a16:creationId xmlns:a16="http://schemas.microsoft.com/office/drawing/2014/main" id="{2F915F69-A910-627C-EEF8-2DAC90BDDA80}"/>
              </a:ext>
            </a:extLst>
          </p:cNvPr>
          <p:cNvGrpSpPr/>
          <p:nvPr/>
        </p:nvGrpSpPr>
        <p:grpSpPr>
          <a:xfrm>
            <a:off x="927286" y="1466164"/>
            <a:ext cx="7255422" cy="797214"/>
            <a:chOff x="927287" y="1466164"/>
            <a:chExt cx="2739928" cy="713114"/>
          </a:xfrm>
        </p:grpSpPr>
        <p:sp>
          <p:nvSpPr>
            <p:cNvPr id="4" name="矩形 3">
              <a:extLst>
                <a:ext uri="{FF2B5EF4-FFF2-40B4-BE49-F238E27FC236}">
                  <a16:creationId xmlns:a16="http://schemas.microsoft.com/office/drawing/2014/main" id="{302A19C9-87F1-4191-CD05-2D5FC79895C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grpSp>
          <p:nvGrpSpPr>
            <p:cNvPr id="5" name="组合 4">
              <a:extLst>
                <a:ext uri="{FF2B5EF4-FFF2-40B4-BE49-F238E27FC236}">
                  <a16:creationId xmlns:a16="http://schemas.microsoft.com/office/drawing/2014/main" id="{79B472B5-CFA1-4C77-C733-B9C9D5E4C26A}"/>
                </a:ext>
              </a:extLst>
            </p:cNvPr>
            <p:cNvGrpSpPr/>
            <p:nvPr/>
          </p:nvGrpSpPr>
          <p:grpSpPr>
            <a:xfrm>
              <a:off x="1042439" y="1466164"/>
              <a:ext cx="2624776" cy="713114"/>
              <a:chOff x="1042439" y="1466164"/>
              <a:chExt cx="2624776" cy="713114"/>
            </a:xfrm>
          </p:grpSpPr>
          <p:sp>
            <p:nvSpPr>
              <p:cNvPr id="7" name="文本框 6">
                <a:extLst>
                  <a:ext uri="{FF2B5EF4-FFF2-40B4-BE49-F238E27FC236}">
                    <a16:creationId xmlns:a16="http://schemas.microsoft.com/office/drawing/2014/main" id="{D8448AF7-6625-BC3E-0EF9-D4D34C58BD94}"/>
                  </a:ext>
                </a:extLst>
              </p:cNvPr>
              <p:cNvSpPr txBox="1"/>
              <p:nvPr/>
            </p:nvSpPr>
            <p:spPr>
              <a:xfrm>
                <a:off x="1042439" y="1466164"/>
                <a:ext cx="506804" cy="330370"/>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1)</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表示方法</a:t>
                </a:r>
              </a:p>
            </p:txBody>
          </p:sp>
          <p:sp>
            <p:nvSpPr>
              <p:cNvPr id="9" name="矩形 8">
                <a:extLst>
                  <a:ext uri="{FF2B5EF4-FFF2-40B4-BE49-F238E27FC236}">
                    <a16:creationId xmlns:a16="http://schemas.microsoft.com/office/drawing/2014/main" id="{46B19F3D-EB30-49D1-CD37-6C3CF25C4866}"/>
                  </a:ext>
                </a:extLst>
              </p:cNvPr>
              <p:cNvSpPr/>
              <p:nvPr/>
            </p:nvSpPr>
            <p:spPr>
              <a:xfrm>
                <a:off x="1042439" y="1850112"/>
                <a:ext cx="2624776" cy="329166"/>
              </a:xfrm>
              <a:prstGeom prst="rect">
                <a:avLst/>
              </a:prstGeom>
            </p:spPr>
            <p:txBody>
              <a:bodyPr wrap="square">
                <a:spAutoFit/>
              </a:bodyPr>
              <a:lstStyle/>
              <a:p>
                <a:pPr lvl="0" algn="just">
                  <a:lnSpc>
                    <a:spcPct val="120000"/>
                  </a:lnSpc>
                </a:pP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正数的反码还是等于原码；负数的反码就是它的原码除符号位外，按位取反。</a:t>
                </a:r>
              </a:p>
            </p:txBody>
          </p:sp>
        </p:grpSp>
      </p:grpSp>
      <p:sp>
        <p:nvSpPr>
          <p:cNvPr id="39" name="文本框 38">
            <a:extLst>
              <a:ext uri="{FF2B5EF4-FFF2-40B4-BE49-F238E27FC236}">
                <a16:creationId xmlns:a16="http://schemas.microsoft.com/office/drawing/2014/main" id="{A8924684-4E68-5F00-07C0-953BB87467ED}"/>
              </a:ext>
            </a:extLst>
          </p:cNvPr>
          <p:cNvSpPr txBox="1"/>
          <p:nvPr/>
        </p:nvSpPr>
        <p:spPr>
          <a:xfrm>
            <a:off x="1232211" y="2685244"/>
            <a:ext cx="6096000" cy="369332"/>
          </a:xfrm>
          <a:prstGeom prst="rect">
            <a:avLst/>
          </a:prstGeom>
          <a:noFill/>
        </p:spPr>
        <p:txBody>
          <a:bodyPr wrap="square">
            <a:spAutoFit/>
          </a:bodyPr>
          <a:lstStyle/>
          <a:p>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例如：</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1101</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-2</a:t>
            </a:r>
            <a:endParaRPr lang="zh-CN" altLang="en-US" dirty="0"/>
          </a:p>
        </p:txBody>
      </p:sp>
      <p:grpSp>
        <p:nvGrpSpPr>
          <p:cNvPr id="40" name="组合 39">
            <a:extLst>
              <a:ext uri="{FF2B5EF4-FFF2-40B4-BE49-F238E27FC236}">
                <a16:creationId xmlns:a16="http://schemas.microsoft.com/office/drawing/2014/main" id="{BF6670D9-BD5C-A620-9CA9-23AE71C76462}"/>
              </a:ext>
            </a:extLst>
          </p:cNvPr>
          <p:cNvGrpSpPr/>
          <p:nvPr/>
        </p:nvGrpSpPr>
        <p:grpSpPr>
          <a:xfrm>
            <a:off x="927285" y="4174430"/>
            <a:ext cx="5441567" cy="529598"/>
            <a:chOff x="927287" y="1466164"/>
            <a:chExt cx="2054946" cy="383948"/>
          </a:xfrm>
        </p:grpSpPr>
        <p:sp>
          <p:nvSpPr>
            <p:cNvPr id="41" name="矩形 40">
              <a:extLst>
                <a:ext uri="{FF2B5EF4-FFF2-40B4-BE49-F238E27FC236}">
                  <a16:creationId xmlns:a16="http://schemas.microsoft.com/office/drawing/2014/main" id="{67B1AF45-3284-BC49-EAD1-9F59E3CA931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43" name="文本框 42">
              <a:extLst>
                <a:ext uri="{FF2B5EF4-FFF2-40B4-BE49-F238E27FC236}">
                  <a16:creationId xmlns:a16="http://schemas.microsoft.com/office/drawing/2014/main" id="{ED228C3E-D0CD-F645-0851-CBB326CEEB53}"/>
                </a:ext>
              </a:extLst>
            </p:cNvPr>
            <p:cNvSpPr txBox="1"/>
            <p:nvPr/>
          </p:nvSpPr>
          <p:spPr>
            <a:xfrm>
              <a:off x="1042439" y="1466164"/>
              <a:ext cx="332461" cy="267759"/>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2)</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特点</a:t>
              </a:r>
            </a:p>
          </p:txBody>
        </p:sp>
      </p:grpSp>
      <p:sp>
        <p:nvSpPr>
          <p:cNvPr id="47" name="矩形 46">
            <a:extLst>
              <a:ext uri="{FF2B5EF4-FFF2-40B4-BE49-F238E27FC236}">
                <a16:creationId xmlns:a16="http://schemas.microsoft.com/office/drawing/2014/main" id="{3FF31C35-9898-C7D5-461D-A659D8A948F4}"/>
              </a:ext>
            </a:extLst>
          </p:cNvPr>
          <p:cNvSpPr/>
          <p:nvPr/>
        </p:nvSpPr>
        <p:spPr>
          <a:xfrm>
            <a:off x="1232211" y="5052817"/>
            <a:ext cx="6950496" cy="367986"/>
          </a:xfrm>
          <a:prstGeom prst="rect">
            <a:avLst/>
          </a:prstGeom>
        </p:spPr>
        <p:txBody>
          <a:bodyPr wrap="square">
            <a:spAutoFit/>
          </a:bodyPr>
          <a:lstStyle/>
          <a:p>
            <a:pPr lvl="0" algn="just">
              <a:lnSpc>
                <a:spcPct val="120000"/>
              </a:lnSpc>
            </a:pP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反码通常作为原码</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-&gt;</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补码的过渡阶段，实际意义不大</a:t>
            </a:r>
          </a:p>
        </p:txBody>
      </p:sp>
    </p:spTree>
    <p:extLst>
      <p:ext uri="{BB962C8B-B14F-4D97-AF65-F5344CB8AC3E}">
        <p14:creationId xmlns:p14="http://schemas.microsoft.com/office/powerpoint/2010/main" val="47694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8930" y="311150"/>
            <a:ext cx="2763520" cy="829945"/>
          </a:xfrm>
          <a:prstGeom prst="rect">
            <a:avLst/>
          </a:prstGeom>
          <a:noFill/>
        </p:spPr>
        <p:txBody>
          <a:bodyPr wrap="none" rtlCol="0">
            <a:spAutoFit/>
            <a:scene3d>
              <a:camera prst="orthographicFront"/>
              <a:lightRig rig="threePt" dir="t"/>
            </a:scene3d>
            <a:sp3d contourW="12700"/>
          </a:bodyPr>
          <a:lstStyle/>
          <a:p>
            <a:pPr algn="l"/>
            <a:r>
              <a:rPr lang="en-US" altLang="zh-CN" sz="2400" b="1" dirty="0">
                <a:solidFill>
                  <a:schemeClr val="bg1"/>
                </a:solidFill>
                <a:latin typeface="Noto Sans S Chinese Black" panose="020B0A00000000000000" pitchFamily="34" charset="-122"/>
                <a:ea typeface="Noto Sans S Chinese Black" panose="020B0A00000000000000" pitchFamily="34" charset="-122"/>
                <a:sym typeface="+mn-ea"/>
              </a:rPr>
              <a:t>03 </a:t>
            </a:r>
            <a:r>
              <a:rPr lang="zh-CN" altLang="en-US" sz="2400" b="1" dirty="0">
                <a:solidFill>
                  <a:schemeClr val="bg1"/>
                </a:solidFill>
                <a:latin typeface="Noto Sans S Chinese Black" panose="020B0A00000000000000" pitchFamily="34" charset="-122"/>
                <a:ea typeface="Noto Sans S Chinese Black" panose="020B0A00000000000000" pitchFamily="34" charset="-122"/>
                <a:sym typeface="+mn-ea"/>
              </a:rPr>
              <a:t>乘法器简单优化</a:t>
            </a:r>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a:p>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p:txBody>
      </p:sp>
      <p:sp>
        <p:nvSpPr>
          <p:cNvPr id="51" name="矩形 50"/>
          <p:cNvSpPr/>
          <p:nvPr/>
        </p:nvSpPr>
        <p:spPr>
          <a:xfrm>
            <a:off x="2039620" y="1469390"/>
            <a:ext cx="7378065" cy="4525010"/>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17880" y="888365"/>
            <a:ext cx="3575685" cy="645160"/>
          </a:xfrm>
          <a:prstGeom prst="rect">
            <a:avLst/>
          </a:prstGeom>
          <a:noFill/>
        </p:spPr>
        <p:txBody>
          <a:bodyPr wrap="square" rtlCol="0">
            <a:spAutoFit/>
          </a:bodyPr>
          <a:lstStyle/>
          <a:p>
            <a:r>
              <a:rPr lang="zh-CN" altLang="en-US"/>
              <a:t>时间优化：使用更多计算单元</a:t>
            </a:r>
          </a:p>
          <a:p>
            <a:endParaRPr lang="zh-CN" altLang="en-US"/>
          </a:p>
        </p:txBody>
      </p:sp>
      <p:pic>
        <p:nvPicPr>
          <p:cNvPr id="5" name="图片 4"/>
          <p:cNvPicPr>
            <a:picLocks noChangeAspect="1"/>
          </p:cNvPicPr>
          <p:nvPr/>
        </p:nvPicPr>
        <p:blipFill>
          <a:blip r:embed="rId2"/>
          <a:stretch>
            <a:fillRect/>
          </a:stretch>
        </p:blipFill>
        <p:spPr>
          <a:xfrm>
            <a:off x="2637790" y="1533525"/>
            <a:ext cx="5982335" cy="4381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8930" y="311150"/>
            <a:ext cx="2763520" cy="829945"/>
          </a:xfrm>
          <a:prstGeom prst="rect">
            <a:avLst/>
          </a:prstGeom>
          <a:noFill/>
        </p:spPr>
        <p:txBody>
          <a:bodyPr wrap="none" rtlCol="0">
            <a:spAutoFit/>
            <a:scene3d>
              <a:camera prst="orthographicFront"/>
              <a:lightRig rig="threePt" dir="t"/>
            </a:scene3d>
            <a:sp3d contourW="12700"/>
          </a:bodyPr>
          <a:lstStyle/>
          <a:p>
            <a:pPr algn="l"/>
            <a:r>
              <a:rPr lang="en-US" altLang="zh-CN" sz="2400" b="1" dirty="0">
                <a:solidFill>
                  <a:schemeClr val="bg1"/>
                </a:solidFill>
                <a:latin typeface="Noto Sans S Chinese Black" panose="020B0A00000000000000" pitchFamily="34" charset="-122"/>
                <a:ea typeface="Noto Sans S Chinese Black" panose="020B0A00000000000000" pitchFamily="34" charset="-122"/>
                <a:sym typeface="+mn-ea"/>
              </a:rPr>
              <a:t>03 </a:t>
            </a:r>
            <a:r>
              <a:rPr lang="zh-CN" altLang="en-US" sz="2400" b="1" dirty="0">
                <a:solidFill>
                  <a:schemeClr val="bg1"/>
                </a:solidFill>
                <a:latin typeface="Noto Sans S Chinese Black" panose="020B0A00000000000000" pitchFamily="34" charset="-122"/>
                <a:ea typeface="Noto Sans S Chinese Black" panose="020B0A00000000000000" pitchFamily="34" charset="-122"/>
                <a:sym typeface="+mn-ea"/>
              </a:rPr>
              <a:t>乘法器简单优化</a:t>
            </a:r>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a:p>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p:txBody>
      </p:sp>
      <p:sp>
        <p:nvSpPr>
          <p:cNvPr id="51" name="矩形 50"/>
          <p:cNvSpPr/>
          <p:nvPr/>
        </p:nvSpPr>
        <p:spPr>
          <a:xfrm>
            <a:off x="673100" y="1493520"/>
            <a:ext cx="8185150" cy="4453255"/>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3100" y="888365"/>
            <a:ext cx="4886325" cy="645160"/>
          </a:xfrm>
          <a:prstGeom prst="rect">
            <a:avLst/>
          </a:prstGeom>
          <a:noFill/>
        </p:spPr>
        <p:txBody>
          <a:bodyPr wrap="square" rtlCol="0">
            <a:spAutoFit/>
          </a:bodyPr>
          <a:lstStyle/>
          <a:p>
            <a:r>
              <a:rPr lang="zh-CN" altLang="en-US"/>
              <a:t>时间优化：一个时钟周期计算多位（两位为例）</a:t>
            </a:r>
          </a:p>
          <a:p>
            <a:endParaRPr lang="zh-CN" altLang="en-US"/>
          </a:p>
        </p:txBody>
      </p:sp>
      <p:pic>
        <p:nvPicPr>
          <p:cNvPr id="3" name="图片 2"/>
          <p:cNvPicPr>
            <a:picLocks noChangeAspect="1"/>
          </p:cNvPicPr>
          <p:nvPr/>
        </p:nvPicPr>
        <p:blipFill>
          <a:blip r:embed="rId2"/>
          <a:stretch>
            <a:fillRect/>
          </a:stretch>
        </p:blipFill>
        <p:spPr>
          <a:xfrm>
            <a:off x="739140" y="1740535"/>
            <a:ext cx="7721600" cy="3959225"/>
          </a:xfrm>
          <a:prstGeom prst="rect">
            <a:avLst/>
          </a:prstGeom>
        </p:spPr>
      </p:pic>
      <p:sp>
        <p:nvSpPr>
          <p:cNvPr id="4" name="文本框 3"/>
          <p:cNvSpPr txBox="1"/>
          <p:nvPr/>
        </p:nvSpPr>
        <p:spPr>
          <a:xfrm>
            <a:off x="4648200" y="2221230"/>
            <a:ext cx="955675" cy="368300"/>
          </a:xfrm>
          <a:prstGeom prst="rect">
            <a:avLst/>
          </a:prstGeom>
          <a:noFill/>
        </p:spPr>
        <p:txBody>
          <a:bodyPr wrap="square" rtlCol="0">
            <a:spAutoFit/>
          </a:bodyPr>
          <a:lstStyle/>
          <a:p>
            <a:r>
              <a:rPr lang="zh-CN" altLang="en-US"/>
              <a:t>两位</a:t>
            </a:r>
          </a:p>
        </p:txBody>
      </p:sp>
      <p:sp>
        <p:nvSpPr>
          <p:cNvPr id="6" name="文本框 5"/>
          <p:cNvSpPr txBox="1"/>
          <p:nvPr/>
        </p:nvSpPr>
        <p:spPr>
          <a:xfrm>
            <a:off x="7276465" y="3658235"/>
            <a:ext cx="1021715" cy="368300"/>
          </a:xfrm>
          <a:prstGeom prst="rect">
            <a:avLst/>
          </a:prstGeom>
          <a:noFill/>
        </p:spPr>
        <p:txBody>
          <a:bodyPr wrap="square" rtlCol="0">
            <a:spAutoFit/>
          </a:bodyPr>
          <a:lstStyle/>
          <a:p>
            <a:r>
              <a:rPr lang="zh-CN" altLang="en-US"/>
              <a:t>两位</a:t>
            </a:r>
          </a:p>
        </p:txBody>
      </p:sp>
      <p:sp>
        <p:nvSpPr>
          <p:cNvPr id="7" name="文本框 6"/>
          <p:cNvSpPr txBox="1"/>
          <p:nvPr/>
        </p:nvSpPr>
        <p:spPr>
          <a:xfrm>
            <a:off x="9558020" y="1597025"/>
            <a:ext cx="1776730" cy="4246245"/>
          </a:xfrm>
          <a:prstGeom prst="rect">
            <a:avLst/>
          </a:prstGeom>
          <a:noFill/>
        </p:spPr>
        <p:txBody>
          <a:bodyPr wrap="square" rtlCol="0">
            <a:spAutoFit/>
          </a:bodyPr>
          <a:lstStyle/>
          <a:p>
            <a:r>
              <a:rPr lang="zh-CN" altLang="en-US"/>
              <a:t>当乘数位为</a:t>
            </a:r>
            <a:r>
              <a:rPr lang="en-US" altLang="zh-CN"/>
              <a:t>00</a:t>
            </a:r>
            <a:r>
              <a:rPr lang="zh-CN" altLang="en-US"/>
              <a:t>时，中间结果为</a:t>
            </a:r>
            <a:r>
              <a:rPr lang="en-US" altLang="zh-CN"/>
              <a:t>0</a:t>
            </a:r>
          </a:p>
          <a:p>
            <a:r>
              <a:rPr lang="zh-CN" altLang="en-US">
                <a:sym typeface="+mn-ea"/>
              </a:rPr>
              <a:t>当乘数位为</a:t>
            </a:r>
            <a:r>
              <a:rPr lang="en-US" altLang="zh-CN">
                <a:sym typeface="+mn-ea"/>
              </a:rPr>
              <a:t>01</a:t>
            </a:r>
            <a:r>
              <a:rPr lang="zh-CN" altLang="en-US">
                <a:sym typeface="+mn-ea"/>
              </a:rPr>
              <a:t>时，中间结果为乘数</a:t>
            </a:r>
            <a:endParaRPr lang="en-US" altLang="zh-CN"/>
          </a:p>
          <a:p>
            <a:r>
              <a:rPr lang="zh-CN" altLang="en-US">
                <a:sym typeface="+mn-ea"/>
              </a:rPr>
              <a:t>当乘数位为</a:t>
            </a:r>
            <a:r>
              <a:rPr lang="en-US" altLang="zh-CN">
                <a:sym typeface="+mn-ea"/>
              </a:rPr>
              <a:t>10</a:t>
            </a:r>
            <a:r>
              <a:rPr lang="zh-CN" altLang="en-US">
                <a:sym typeface="+mn-ea"/>
              </a:rPr>
              <a:t>时，中间结果为乘数左移一位</a:t>
            </a:r>
            <a:endParaRPr lang="en-US" altLang="zh-CN"/>
          </a:p>
          <a:p>
            <a:r>
              <a:rPr lang="zh-CN" altLang="en-US">
                <a:sym typeface="+mn-ea"/>
              </a:rPr>
              <a:t>当乘数位为</a:t>
            </a:r>
            <a:r>
              <a:rPr lang="en-US" altLang="zh-CN">
                <a:sym typeface="+mn-ea"/>
              </a:rPr>
              <a:t>11</a:t>
            </a:r>
            <a:r>
              <a:rPr lang="zh-CN" altLang="en-US">
                <a:sym typeface="+mn-ea"/>
              </a:rPr>
              <a:t>时，中间结果为乘数左移一位加上乘数</a:t>
            </a:r>
            <a:endParaRPr lang="en-US" altLang="zh-CN"/>
          </a:p>
          <a:p>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9240" y="289560"/>
            <a:ext cx="1847215" cy="829945"/>
          </a:xfrm>
          <a:prstGeom prst="rect">
            <a:avLst/>
          </a:prstGeom>
          <a:noFill/>
        </p:spPr>
        <p:txBody>
          <a:bodyPr wrap="none" rtlCol="0">
            <a:spAutoFit/>
            <a:scene3d>
              <a:camera prst="orthographicFront"/>
              <a:lightRig rig="threePt" dir="t"/>
            </a:scene3d>
            <a:sp3d contourW="12700"/>
          </a:bodyPr>
          <a:lstStyle/>
          <a:p>
            <a:pPr algn="l"/>
            <a:r>
              <a:rPr lang="en-US" altLang="zh-CN" sz="2400" b="1" dirty="0">
                <a:solidFill>
                  <a:schemeClr val="bg1"/>
                </a:solidFill>
                <a:latin typeface="Noto Sans S Chinese Black" panose="020B0A00000000000000" pitchFamily="34" charset="-122"/>
                <a:ea typeface="Noto Sans S Chinese Black" panose="020B0A00000000000000" pitchFamily="34" charset="-122"/>
                <a:sym typeface="+mn-ea"/>
              </a:rPr>
              <a:t>04 </a:t>
            </a:r>
            <a:r>
              <a:rPr lang="zh-CN" altLang="en-US" sz="2400" b="1" dirty="0">
                <a:solidFill>
                  <a:schemeClr val="bg1"/>
                </a:solidFill>
                <a:latin typeface="Noto Sans S Chinese Black" panose="020B0A00000000000000" pitchFamily="34" charset="-122"/>
                <a:ea typeface="Noto Sans S Chinese Black" panose="020B0A00000000000000" pitchFamily="34" charset="-122"/>
                <a:sym typeface="+mn-ea"/>
              </a:rPr>
              <a:t>乘法指令</a:t>
            </a:r>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a:p>
            <a:endParaRPr lang="zh-CN" altLang="en-US" sz="2400" b="1" dirty="0">
              <a:solidFill>
                <a:schemeClr val="bg1"/>
              </a:solidFill>
              <a:latin typeface="Noto Sans S Chinese Black" panose="020B0A00000000000000" pitchFamily="34" charset="-122"/>
              <a:ea typeface="Noto Sans S Chinese Black" panose="020B0A00000000000000" pitchFamily="34" charset="-122"/>
            </a:endParaRPr>
          </a:p>
        </p:txBody>
      </p:sp>
      <p:sp>
        <p:nvSpPr>
          <p:cNvPr id="51" name="矩形 50"/>
          <p:cNvSpPr/>
          <p:nvPr/>
        </p:nvSpPr>
        <p:spPr>
          <a:xfrm>
            <a:off x="269240" y="3074035"/>
            <a:ext cx="11071860" cy="1303655"/>
          </a:xfrm>
          <a:prstGeom prst="rect">
            <a:avLst/>
          </a:prstGeom>
          <a:noFill/>
          <a:ln w="57150">
            <a:solidFill>
              <a:srgbClr val="68174B"/>
            </a:solidFill>
          </a:ln>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37820" y="3134995"/>
            <a:ext cx="10934700" cy="1181735"/>
          </a:xfrm>
          <a:prstGeom prst="rect">
            <a:avLst/>
          </a:prstGeom>
        </p:spPr>
      </p:pic>
      <p:pic>
        <p:nvPicPr>
          <p:cNvPr id="2" name="图片 1"/>
          <p:cNvPicPr>
            <a:picLocks noChangeAspect="1"/>
          </p:cNvPicPr>
          <p:nvPr/>
        </p:nvPicPr>
        <p:blipFill>
          <a:blip r:embed="rId3"/>
          <a:stretch>
            <a:fillRect/>
          </a:stretch>
        </p:blipFill>
        <p:spPr>
          <a:xfrm>
            <a:off x="1564005" y="1706245"/>
            <a:ext cx="7987030" cy="882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60643"/>
            <a:ext cx="12192000" cy="3697357"/>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35" name="文本框 34"/>
          <p:cNvSpPr txBox="1"/>
          <p:nvPr/>
        </p:nvSpPr>
        <p:spPr>
          <a:xfrm>
            <a:off x="5189622" y="4384468"/>
            <a:ext cx="2146742" cy="830997"/>
          </a:xfrm>
          <a:prstGeom prst="rect">
            <a:avLst/>
          </a:prstGeom>
          <a:noFill/>
        </p:spPr>
        <p:txBody>
          <a:bodyPr wrap="none" rtlCol="0">
            <a:spAutoFit/>
            <a:scene3d>
              <a:camera prst="orthographicFront"/>
              <a:lightRig rig="threePt" dir="t"/>
            </a:scene3d>
            <a:sp3d contourW="12700"/>
          </a:bodyPr>
          <a:lstStyle/>
          <a:p>
            <a:r>
              <a:rPr lang="zh-CN" altLang="en-US" sz="4800" b="1" spc="300" dirty="0">
                <a:solidFill>
                  <a:schemeClr val="bg1"/>
                </a:solidFill>
                <a:latin typeface="Noto Sans S Chinese Black" panose="020B0A00000000000000" pitchFamily="34" charset="-122"/>
                <a:ea typeface="Noto Sans S Chinese Black" panose="020B0A00000000000000" pitchFamily="34" charset="-122"/>
              </a:rPr>
              <a:t>除法器</a:t>
            </a:r>
          </a:p>
        </p:txBody>
      </p:sp>
      <p:sp>
        <p:nvSpPr>
          <p:cNvPr id="4" name="椭圆 3"/>
          <p:cNvSpPr/>
          <p:nvPr/>
        </p:nvSpPr>
        <p:spPr>
          <a:xfrm>
            <a:off x="5064375" y="2009748"/>
            <a:ext cx="2063249" cy="2063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sp>
        <p:nvSpPr>
          <p:cNvPr id="36" name="文本框 35"/>
          <p:cNvSpPr txBox="1"/>
          <p:nvPr/>
        </p:nvSpPr>
        <p:spPr>
          <a:xfrm>
            <a:off x="5423786" y="1580716"/>
            <a:ext cx="1659685" cy="769441"/>
          </a:xfrm>
          <a:prstGeom prst="rect">
            <a:avLst/>
          </a:prstGeom>
          <a:noFill/>
        </p:spPr>
        <p:txBody>
          <a:bodyPr wrap="none" rtlCol="0">
            <a:spAutoFit/>
            <a:scene3d>
              <a:camera prst="orthographicFront"/>
              <a:lightRig rig="threePt" dir="t"/>
            </a:scene3d>
            <a:sp3d contourW="12700"/>
          </a:bodyPr>
          <a:lstStyle/>
          <a:p>
            <a:r>
              <a:rPr lang="en-US" altLang="zh-CN" sz="4400" dirty="0">
                <a:solidFill>
                  <a:srgbClr val="68174B"/>
                </a:solidFill>
                <a:latin typeface="Noto Sans S Chinese Black" panose="020B0A00000000000000" pitchFamily="34" charset="-122"/>
                <a:ea typeface="Noto Sans S Chinese Black" panose="020B0A00000000000000" pitchFamily="34" charset="-122"/>
              </a:rPr>
              <a:t>PART</a:t>
            </a:r>
            <a:endParaRPr lang="zh-CN" altLang="en-US" sz="4400" dirty="0">
              <a:solidFill>
                <a:srgbClr val="68174B"/>
              </a:solidFill>
              <a:latin typeface="Noto Sans S Chinese Black" panose="020B0A00000000000000" pitchFamily="34" charset="-122"/>
              <a:ea typeface="Noto Sans S Chinese Black" panose="020B0A00000000000000" pitchFamily="34" charset="-122"/>
            </a:endParaRPr>
          </a:p>
        </p:txBody>
      </p:sp>
      <p:cxnSp>
        <p:nvCxnSpPr>
          <p:cNvPr id="37" name="直接连接符 36"/>
          <p:cNvCxnSpPr/>
          <p:nvPr/>
        </p:nvCxnSpPr>
        <p:spPr>
          <a:xfrm>
            <a:off x="5741006" y="2349960"/>
            <a:ext cx="709987" cy="0"/>
          </a:xfrm>
          <a:prstGeom prst="line">
            <a:avLst/>
          </a:prstGeom>
          <a:ln w="28575" cap="rnd">
            <a:solidFill>
              <a:srgbClr val="68174B"/>
            </a:solidFill>
            <a:roun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76915" y="2836435"/>
            <a:ext cx="1037465" cy="923330"/>
          </a:xfrm>
          <a:prstGeom prst="rect">
            <a:avLst/>
          </a:prstGeom>
          <a:noFill/>
        </p:spPr>
        <p:txBody>
          <a:bodyPr wrap="none" rtlCol="0">
            <a:spAutoFit/>
            <a:scene3d>
              <a:camera prst="orthographicFront"/>
              <a:lightRig rig="threePt" dir="t"/>
            </a:scene3d>
            <a:sp3d contourW="12700"/>
          </a:bodyPr>
          <a:lstStyle/>
          <a:p>
            <a:pPr algn="ctr"/>
            <a:r>
              <a:rPr lang="en-US" altLang="zh-CN" sz="5400" b="1" dirty="0">
                <a:solidFill>
                  <a:srgbClr val="68174B"/>
                </a:solidFill>
                <a:latin typeface="Noto Sans S Chinese Black" panose="020B0A00000000000000" pitchFamily="34" charset="-122"/>
                <a:ea typeface="Noto Sans S Chinese Black" panose="020B0A00000000000000" pitchFamily="34" charset="-122"/>
              </a:rPr>
              <a:t>04</a:t>
            </a:r>
            <a:endParaRPr lang="zh-CN" altLang="en-US" sz="5400" b="1" dirty="0">
              <a:solidFill>
                <a:srgbClr val="68174B"/>
              </a:solidFill>
              <a:latin typeface="Noto Sans S Chinese Black" panose="020B0A00000000000000" pitchFamily="34" charset="-122"/>
              <a:ea typeface="Noto Sans S Chinese Black" panose="020B0A00000000000000" pitchFamily="34" charset="-122"/>
            </a:endParaRPr>
          </a:p>
        </p:txBody>
      </p:sp>
      <p:grpSp>
        <p:nvGrpSpPr>
          <p:cNvPr id="22" name="组合 21"/>
          <p:cNvGrpSpPr/>
          <p:nvPr/>
        </p:nvGrpSpPr>
        <p:grpSpPr>
          <a:xfrm>
            <a:off x="0" y="2136543"/>
            <a:ext cx="12197151" cy="1812555"/>
            <a:chOff x="0" y="2136543"/>
            <a:chExt cx="12197151" cy="1812555"/>
          </a:xfrm>
        </p:grpSpPr>
        <p:cxnSp>
          <p:nvCxnSpPr>
            <p:cNvPr id="6" name="直接连接符 5"/>
            <p:cNvCxnSpPr>
              <a:endCxn id="11" idx="2"/>
            </p:cNvCxnSpPr>
            <p:nvPr/>
          </p:nvCxnSpPr>
          <p:spPr>
            <a:xfrm>
              <a:off x="0" y="3041373"/>
              <a:ext cx="5194800" cy="15063"/>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7002351" y="3041373"/>
              <a:ext cx="5194800" cy="1448"/>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sp>
          <p:nvSpPr>
            <p:cNvPr id="11" name="弧形 10"/>
            <p:cNvSpPr/>
            <p:nvPr/>
          </p:nvSpPr>
          <p:spPr>
            <a:xfrm rot="5400000">
              <a:off x="5189721" y="2136468"/>
              <a:ext cx="1812555" cy="1812706"/>
            </a:xfrm>
            <a:prstGeom prst="arc">
              <a:avLst>
                <a:gd name="adj1" fmla="val 16200000"/>
                <a:gd name="adj2" fmla="val 5348358"/>
              </a:avLst>
            </a:prstGeom>
            <a:ln w="38100">
              <a:solidFill>
                <a:srgbClr val="6817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01 </a:t>
            </a:r>
            <a:r>
              <a:rPr lang="zh-CN" altLang="en-US" b="1" dirty="0">
                <a:solidFill>
                  <a:schemeClr val="bg1"/>
                </a:solidFill>
                <a:latin typeface="Noto Sans S Chinese Black" panose="020B0A00000000000000" pitchFamily="34" charset="-122"/>
                <a:ea typeface="Noto Sans S Chinese Black" panose="020B0A00000000000000" pitchFamily="34" charset="-122"/>
              </a:rPr>
              <a:t>回顾MIPS中的除法器的设计</a:t>
            </a:r>
          </a:p>
        </p:txBody>
      </p:sp>
      <p:pic>
        <p:nvPicPr>
          <p:cNvPr id="2" name="图片 1"/>
          <p:cNvPicPr>
            <a:picLocks noChangeAspect="1"/>
          </p:cNvPicPr>
          <p:nvPr/>
        </p:nvPicPr>
        <p:blipFill>
          <a:blip r:embed="rId2"/>
          <a:stretch>
            <a:fillRect/>
          </a:stretch>
        </p:blipFill>
        <p:spPr>
          <a:xfrm>
            <a:off x="240665" y="1152525"/>
            <a:ext cx="7216775" cy="4457065"/>
          </a:xfrm>
          <a:prstGeom prst="rect">
            <a:avLst/>
          </a:prstGeom>
        </p:spPr>
      </p:pic>
      <p:sp>
        <p:nvSpPr>
          <p:cNvPr id="4" name="矩形: 圆角 2"/>
          <p:cNvSpPr/>
          <p:nvPr/>
        </p:nvSpPr>
        <p:spPr>
          <a:xfrm>
            <a:off x="6795770" y="2190750"/>
            <a:ext cx="4027805" cy="48768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latin typeface="Noto Sans S Chinese Bold" panose="020B0800000000000000" pitchFamily="34" charset="-122"/>
                <a:ea typeface="Noto Sans S Chinese Bold" panose="020B0800000000000000" pitchFamily="34" charset="-122"/>
              </a:rPr>
              <a:t>『Q1』除数为0怎么办？</a:t>
            </a:r>
          </a:p>
        </p:txBody>
      </p:sp>
      <p:sp>
        <p:nvSpPr>
          <p:cNvPr id="6" name="矩形: 圆角 2"/>
          <p:cNvSpPr/>
          <p:nvPr/>
        </p:nvSpPr>
        <p:spPr>
          <a:xfrm>
            <a:off x="6795770" y="3144520"/>
            <a:ext cx="4027805" cy="473075"/>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latin typeface="Noto Sans S Chinese Bold" panose="020B0800000000000000" pitchFamily="34" charset="-122"/>
                <a:ea typeface="Noto Sans S Chinese Bold" panose="020B0800000000000000" pitchFamily="34" charset="-122"/>
              </a:rPr>
              <a:t>『Q2』如何判断到达最后一步？</a:t>
            </a:r>
          </a:p>
        </p:txBody>
      </p:sp>
      <p:sp>
        <p:nvSpPr>
          <p:cNvPr id="10" name="矩形: 圆角 2"/>
          <p:cNvSpPr/>
          <p:nvPr/>
        </p:nvSpPr>
        <p:spPr>
          <a:xfrm>
            <a:off x="6795770" y="4135120"/>
            <a:ext cx="4796790" cy="741045"/>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latin typeface="Noto Sans S Chinese Bold" panose="020B0800000000000000" pitchFamily="34" charset="-122"/>
                <a:ea typeface="Noto Sans S Chinese Bold" panose="020B0800000000000000" pitchFamily="34" charset="-122"/>
              </a:rPr>
              <a:t>『Q3』针对除法操作后不够除如何“回退”</a:t>
            </a:r>
          </a:p>
          <a:p>
            <a:pPr algn="l"/>
            <a:r>
              <a:rPr lang="zh-CN" altLang="en-US" dirty="0">
                <a:latin typeface="Noto Sans S Chinese Bold" panose="020B0800000000000000" pitchFamily="34" charset="-122"/>
                <a:ea typeface="Noto Sans S Chinese Bold" panose="020B0800000000000000" pitchFamily="34" charset="-122"/>
              </a:rPr>
              <a:t>              (恢复)被除数的值?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01 </a:t>
            </a:r>
            <a:r>
              <a:rPr lang="zh-CN" altLang="en-US" b="1" dirty="0">
                <a:solidFill>
                  <a:schemeClr val="bg1"/>
                </a:solidFill>
                <a:latin typeface="Noto Sans S Chinese Black" panose="020B0A00000000000000" pitchFamily="34" charset="-122"/>
                <a:ea typeface="Noto Sans S Chinese Black" panose="020B0A00000000000000" pitchFamily="34" charset="-122"/>
              </a:rPr>
              <a:t>回顾MIPS中的除法器的设计</a:t>
            </a:r>
          </a:p>
        </p:txBody>
      </p:sp>
      <p:pic>
        <p:nvPicPr>
          <p:cNvPr id="3" name="图片 2"/>
          <p:cNvPicPr>
            <a:picLocks noChangeAspect="1"/>
          </p:cNvPicPr>
          <p:nvPr/>
        </p:nvPicPr>
        <p:blipFill>
          <a:blip r:embed="rId2"/>
          <a:stretch>
            <a:fillRect/>
          </a:stretch>
        </p:blipFill>
        <p:spPr>
          <a:xfrm>
            <a:off x="490855" y="903605"/>
            <a:ext cx="4464685" cy="5894070"/>
          </a:xfrm>
          <a:prstGeom prst="rect">
            <a:avLst/>
          </a:prstGeom>
        </p:spPr>
      </p:pic>
      <p:pic>
        <p:nvPicPr>
          <p:cNvPr id="5" name="图片 4"/>
          <p:cNvPicPr>
            <a:picLocks noChangeAspect="1"/>
          </p:cNvPicPr>
          <p:nvPr/>
        </p:nvPicPr>
        <p:blipFill>
          <a:blip r:embed="rId3"/>
          <a:stretch>
            <a:fillRect/>
          </a:stretch>
        </p:blipFill>
        <p:spPr>
          <a:xfrm>
            <a:off x="5298440" y="948690"/>
            <a:ext cx="6182360" cy="3578860"/>
          </a:xfrm>
          <a:prstGeom prst="rect">
            <a:avLst/>
          </a:prstGeom>
        </p:spPr>
      </p:pic>
      <p:sp>
        <p:nvSpPr>
          <p:cNvPr id="7" name="文本框 6"/>
          <p:cNvSpPr txBox="1"/>
          <p:nvPr/>
        </p:nvSpPr>
        <p:spPr>
          <a:xfrm>
            <a:off x="5392420" y="4822825"/>
            <a:ext cx="5994400" cy="1641475"/>
          </a:xfrm>
          <a:prstGeom prst="rect">
            <a:avLst/>
          </a:prstGeom>
          <a:noFill/>
        </p:spPr>
        <p:txBody>
          <a:bodyPr wrap="square" rtlCol="0" anchor="t">
            <a:spAutoFit/>
          </a:bodyPr>
          <a:lstStyle/>
          <a:p>
            <a:pPr algn="just">
              <a:lnSpc>
                <a:spcPct val="120000"/>
              </a:lnSpc>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在空间角度上，我们注意到除数有一半是没有被使用的，余数也是有一半是无用的，我们提出的解决思路是</a:t>
            </a:r>
            <a:r>
              <a:rPr lang="zh-CN" altLang="en-US" sz="1400" b="1" dirty="0">
                <a:solidFill>
                  <a:srgbClr val="7030A0"/>
                </a:solidFill>
                <a:latin typeface="微软雅黑" panose="020B0503020204020204" pitchFamily="34" charset="-122"/>
                <a:ea typeface="微软雅黑" panose="020B0503020204020204" pitchFamily="34" charset="-122"/>
                <a:sym typeface="+mn-ea"/>
              </a:rPr>
              <a:t>寄存器复用</a:t>
            </a:r>
            <a:endParaRPr lang="zh-CN" altLang="en-US" sz="1400" dirty="0">
              <a:solidFill>
                <a:srgbClr val="7030A0"/>
              </a:solidFill>
              <a:latin typeface="微软雅黑" panose="020B0503020204020204" pitchFamily="34" charset="-122"/>
              <a:ea typeface="微软雅黑" panose="020B0503020204020204" pitchFamily="34" charset="-122"/>
            </a:endParaRPr>
          </a:p>
          <a:p>
            <a:pPr algn="just">
              <a:lnSpc>
                <a:spcPct val="120000"/>
              </a:lnSpc>
              <a:buClrTx/>
              <a:buSzTx/>
              <a:buFontTx/>
            </a:pPr>
            <a:endParaRPr lang="zh-CN" altLang="en-US" sz="1400" dirty="0">
              <a:solidFill>
                <a:schemeClr val="tx1"/>
              </a:solidFill>
              <a:latin typeface="微软雅黑" panose="020B0503020204020204" pitchFamily="34" charset="-122"/>
              <a:ea typeface="微软雅黑" panose="020B0503020204020204" pitchFamily="34" charset="-122"/>
            </a:endParaRPr>
          </a:p>
          <a:p>
            <a:pPr algn="just">
              <a:lnSpc>
                <a:spcPct val="120000"/>
              </a:lnSpc>
              <a:buClrTx/>
              <a:buSzTx/>
              <a:buFontTx/>
            </a:pPr>
            <a:r>
              <a:rPr lang="zh-CN" altLang="en-US" sz="1400" dirty="0">
                <a:solidFill>
                  <a:schemeClr val="tx1"/>
                </a:solidFill>
                <a:latin typeface="微软雅黑" panose="020B0503020204020204" pitchFamily="34" charset="-122"/>
                <a:ea typeface="微软雅黑" panose="020B0503020204020204" pitchFamily="34" charset="-122"/>
                <a:sym typeface="+mn-ea"/>
              </a:rPr>
              <a:t>而在时间角度上，我们说明了基于这种实现原理的除法器是没有办法做到像乘法器一样的并行处理的，这是因为每两个之间的指令是有依赖关系的。</a:t>
            </a:r>
            <a:endParaRPr lang="zh-CN" altLang="en-US" sz="1400" dirty="0">
              <a:solidFill>
                <a:schemeClr val="tx1"/>
              </a:solidFill>
              <a:latin typeface="微软雅黑" panose="020B0503020204020204" pitchFamily="34" charset="-122"/>
              <a:ea typeface="微软雅黑" panose="020B0503020204020204" pitchFamily="34" charset="-122"/>
            </a:endParaRPr>
          </a:p>
          <a:p>
            <a:pPr algn="just">
              <a:lnSpc>
                <a:spcPct val="120000"/>
              </a:lnSpc>
              <a:buClrTx/>
              <a:buSzTx/>
              <a:buFontTx/>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3830" y="1885950"/>
            <a:ext cx="7748270" cy="3961130"/>
          </a:xfrm>
          <a:prstGeom prst="rect">
            <a:avLst/>
          </a:prstGeom>
        </p:spPr>
      </p:pic>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01 </a:t>
            </a:r>
            <a:r>
              <a:rPr lang="zh-CN" altLang="en-US" b="1" dirty="0">
                <a:solidFill>
                  <a:schemeClr val="bg1"/>
                </a:solidFill>
                <a:latin typeface="Noto Sans S Chinese Black" panose="020B0A00000000000000" pitchFamily="34" charset="-122"/>
                <a:ea typeface="Noto Sans S Chinese Black" panose="020B0A00000000000000" pitchFamily="34" charset="-122"/>
              </a:rPr>
              <a:t>回顾MIPS中的除法器的设计</a:t>
            </a:r>
          </a:p>
        </p:txBody>
      </p:sp>
      <p:grpSp>
        <p:nvGrpSpPr>
          <p:cNvPr id="10" name="组合 9"/>
          <p:cNvGrpSpPr/>
          <p:nvPr/>
        </p:nvGrpSpPr>
        <p:grpSpPr>
          <a:xfrm>
            <a:off x="4100830" y="905510"/>
            <a:ext cx="4438650" cy="2343150"/>
            <a:chOff x="7820" y="4342"/>
            <a:chExt cx="7100" cy="3411"/>
          </a:xfrm>
        </p:grpSpPr>
        <p:sp>
          <p:nvSpPr>
            <p:cNvPr id="4" name="圆角矩形 3"/>
            <p:cNvSpPr/>
            <p:nvPr/>
          </p:nvSpPr>
          <p:spPr>
            <a:xfrm>
              <a:off x="7820" y="4342"/>
              <a:ext cx="7100" cy="34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7949" y="4640"/>
              <a:ext cx="6970" cy="3001"/>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优化的方案：</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1. 除数寄存器缩小为64位，</a:t>
              </a:r>
              <a:r>
                <a:rPr lang="zh-CN" altLang="en-US" sz="1600"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无需支持移位</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2. 取消商寄存器</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3. 128位的ALU缩减为64位的ALU</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4. 余数寄存器只有高64位参与加减法运算</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5. 余数寄存器需支持左移和右移操作</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6. 商从右端逐位移入余数寄存器</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7. 运算结束后，商占据余数寄存器的低64位</a:t>
              </a:r>
            </a:p>
          </p:txBody>
        </p:sp>
      </p:grpSp>
      <p:grpSp>
        <p:nvGrpSpPr>
          <p:cNvPr id="14" name="组合 13"/>
          <p:cNvGrpSpPr/>
          <p:nvPr/>
        </p:nvGrpSpPr>
        <p:grpSpPr>
          <a:xfrm>
            <a:off x="8269605" y="3314700"/>
            <a:ext cx="3467735" cy="1465580"/>
            <a:chOff x="11670" y="6222"/>
            <a:chExt cx="5849" cy="2308"/>
          </a:xfrm>
        </p:grpSpPr>
        <p:sp>
          <p:nvSpPr>
            <p:cNvPr id="12" name="圆角矩形 11"/>
            <p:cNvSpPr/>
            <p:nvPr/>
          </p:nvSpPr>
          <p:spPr>
            <a:xfrm>
              <a:off x="11670" y="6222"/>
              <a:ext cx="5849" cy="23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3" name="文本框 12"/>
            <p:cNvSpPr txBox="1"/>
            <p:nvPr/>
          </p:nvSpPr>
          <p:spPr>
            <a:xfrm>
              <a:off x="11882" y="6331"/>
              <a:ext cx="5432" cy="2082"/>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原先的结构：</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1. 一个128位的余数寄存器</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2. 一个128位的除数寄存器</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3. 一个64位的商寄存器</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4. 一个128位的ALU（加法和减法）</a:t>
              </a:r>
            </a:p>
          </p:txBody>
        </p:sp>
      </p:grpSp>
      <p:grpSp>
        <p:nvGrpSpPr>
          <p:cNvPr id="15" name="组合 14"/>
          <p:cNvGrpSpPr/>
          <p:nvPr/>
        </p:nvGrpSpPr>
        <p:grpSpPr>
          <a:xfrm>
            <a:off x="8269605" y="5504180"/>
            <a:ext cx="3759835" cy="1198880"/>
            <a:chOff x="11670" y="6222"/>
            <a:chExt cx="5639" cy="1947"/>
          </a:xfrm>
        </p:grpSpPr>
        <p:sp>
          <p:nvSpPr>
            <p:cNvPr id="16" name="圆角矩形 15"/>
            <p:cNvSpPr/>
            <p:nvPr/>
          </p:nvSpPr>
          <p:spPr>
            <a:xfrm>
              <a:off x="11670" y="6222"/>
              <a:ext cx="5308" cy="19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7" name="文本框 16"/>
            <p:cNvSpPr txBox="1"/>
            <p:nvPr/>
          </p:nvSpPr>
          <p:spPr>
            <a:xfrm>
              <a:off x="11910" y="6346"/>
              <a:ext cx="5399" cy="1748"/>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现在的结构：</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1. 一个</a:t>
              </a:r>
              <a:r>
                <a:rPr lang="zh-CN" altLang="en-US" sz="1600"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129位的余数商寄存器</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2. 一个64位的除数寄存器</a:t>
              </a: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3. 一个64位的ALU</a:t>
              </a:r>
            </a:p>
          </p:txBody>
        </p:sp>
      </p:grpSp>
      <p:sp>
        <p:nvSpPr>
          <p:cNvPr id="18" name="下箭头 17"/>
          <p:cNvSpPr/>
          <p:nvPr/>
        </p:nvSpPr>
        <p:spPr>
          <a:xfrm>
            <a:off x="9827260" y="4917440"/>
            <a:ext cx="356870" cy="44958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02 </a:t>
            </a:r>
            <a:r>
              <a:rPr lang="zh-CN" altLang="en-US" b="1" dirty="0">
                <a:solidFill>
                  <a:schemeClr val="bg1"/>
                </a:solidFill>
                <a:latin typeface="Noto Sans S Chinese Black" panose="020B0A00000000000000" pitchFamily="34" charset="-122"/>
                <a:ea typeface="Noto Sans S Chinese Black" panose="020B0A00000000000000" pitchFamily="34" charset="-122"/>
              </a:rPr>
              <a:t>针对除法器的分析与思考</a:t>
            </a:r>
          </a:p>
        </p:txBody>
      </p:sp>
      <p:sp>
        <p:nvSpPr>
          <p:cNvPr id="6" name="矩形: 圆角 2"/>
          <p:cNvSpPr/>
          <p:nvPr/>
        </p:nvSpPr>
        <p:spPr>
          <a:xfrm>
            <a:off x="7336790" y="2992120"/>
            <a:ext cx="4284980" cy="873125"/>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latin typeface="Noto Sans S Chinese Bold" panose="020B0800000000000000" pitchFamily="34" charset="-122"/>
                <a:ea typeface="Noto Sans S Chinese Bold" panose="020B0800000000000000" pitchFamily="34" charset="-122"/>
              </a:rPr>
              <a:t>『Q</a:t>
            </a:r>
            <a:r>
              <a:rPr lang="en-US" altLang="zh-CN" dirty="0">
                <a:latin typeface="Noto Sans S Chinese Bold" panose="020B0800000000000000" pitchFamily="34" charset="-122"/>
                <a:ea typeface="Noto Sans S Chinese Bold" panose="020B0800000000000000" pitchFamily="34" charset="-122"/>
              </a:rPr>
              <a:t>5</a:t>
            </a:r>
            <a:r>
              <a:rPr lang="zh-CN" altLang="en-US" dirty="0">
                <a:latin typeface="Noto Sans S Chinese Bold" panose="020B0800000000000000" pitchFamily="34" charset="-122"/>
                <a:ea typeface="Noto Sans S Chinese Bold" panose="020B0800000000000000" pitchFamily="34" charset="-122"/>
              </a:rPr>
              <a:t>』这种除法器是如何工作的？</a:t>
            </a:r>
          </a:p>
          <a:p>
            <a:pPr algn="l"/>
            <a:r>
              <a:rPr lang="zh-CN" altLang="en-US" dirty="0">
                <a:latin typeface="Noto Sans S Chinese Bold" panose="020B0800000000000000" pitchFamily="34" charset="-122"/>
                <a:ea typeface="Noto Sans S Chinese Bold" panose="020B0800000000000000" pitchFamily="34" charset="-122"/>
              </a:rPr>
              <a:t>            为什么能将余数和商拼接在一起？</a:t>
            </a:r>
          </a:p>
        </p:txBody>
      </p:sp>
      <p:sp>
        <p:nvSpPr>
          <p:cNvPr id="10" name="矩形: 圆角 2"/>
          <p:cNvSpPr/>
          <p:nvPr/>
        </p:nvSpPr>
        <p:spPr>
          <a:xfrm>
            <a:off x="7713980" y="4485005"/>
            <a:ext cx="4111625" cy="789305"/>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dirty="0">
                <a:latin typeface="Noto Sans S Chinese Bold" panose="020B0800000000000000" pitchFamily="34" charset="-122"/>
                <a:ea typeface="Noto Sans S Chinese Bold" panose="020B0800000000000000" pitchFamily="34" charset="-122"/>
              </a:rPr>
              <a:t>『Q</a:t>
            </a:r>
            <a:r>
              <a:rPr lang="en-US" altLang="zh-CN" dirty="0">
                <a:latin typeface="Noto Sans S Chinese Bold" panose="020B0800000000000000" pitchFamily="34" charset="-122"/>
                <a:ea typeface="Noto Sans S Chinese Bold" panose="020B0800000000000000" pitchFamily="34" charset="-122"/>
              </a:rPr>
              <a:t>6</a:t>
            </a:r>
            <a:r>
              <a:rPr lang="zh-CN" altLang="en-US" dirty="0">
                <a:latin typeface="Noto Sans S Chinese Bold" panose="020B0800000000000000" pitchFamily="34" charset="-122"/>
                <a:ea typeface="Noto Sans S Chinese Bold" panose="020B0800000000000000" pitchFamily="34" charset="-122"/>
              </a:rPr>
              <a:t>』ALU为什么只需要64位？</a:t>
            </a:r>
          </a:p>
          <a:p>
            <a:pPr algn="l"/>
            <a:r>
              <a:rPr lang="en-US" altLang="zh-CN" dirty="0">
                <a:latin typeface="Noto Sans S Chinese Bold" panose="020B0800000000000000" pitchFamily="34" charset="-122"/>
                <a:ea typeface="Noto Sans S Chinese Bold" panose="020B0800000000000000" pitchFamily="34" charset="-122"/>
              </a:rPr>
              <a:t>	</a:t>
            </a:r>
            <a:r>
              <a:rPr lang="zh-CN" altLang="en-US" dirty="0">
                <a:latin typeface="Noto Sans S Chinese Bold" panose="020B0800000000000000" pitchFamily="34" charset="-122"/>
                <a:ea typeface="Noto Sans S Chinese Bold" panose="020B0800000000000000" pitchFamily="34" charset="-122"/>
              </a:rPr>
              <a:t>为什么需要一位进位？</a:t>
            </a:r>
          </a:p>
        </p:txBody>
      </p:sp>
      <p:pic>
        <p:nvPicPr>
          <p:cNvPr id="3" name="图片 2"/>
          <p:cNvPicPr>
            <a:picLocks noChangeAspect="1"/>
          </p:cNvPicPr>
          <p:nvPr/>
        </p:nvPicPr>
        <p:blipFill>
          <a:blip r:embed="rId2"/>
          <a:stretch>
            <a:fillRect/>
          </a:stretch>
        </p:blipFill>
        <p:spPr>
          <a:xfrm>
            <a:off x="193040" y="1954530"/>
            <a:ext cx="7030085" cy="3679190"/>
          </a:xfrm>
          <a:prstGeom prst="rect">
            <a:avLst/>
          </a:prstGeom>
        </p:spPr>
      </p:pic>
      <p:sp>
        <p:nvSpPr>
          <p:cNvPr id="5" name="文本框 4"/>
          <p:cNvSpPr txBox="1"/>
          <p:nvPr/>
        </p:nvSpPr>
        <p:spPr>
          <a:xfrm>
            <a:off x="563880" y="1280160"/>
            <a:ext cx="5534660" cy="368300"/>
          </a:xfrm>
          <a:prstGeom prst="rect">
            <a:avLst/>
          </a:prstGeom>
          <a:noFill/>
        </p:spPr>
        <p:txBody>
          <a:bodyPr wrap="square" rtlCol="0" anchor="t">
            <a:spAutoFit/>
          </a:bodyPr>
          <a:lstStyle/>
          <a:p>
            <a:r>
              <a:rPr lang="zh-CN" altLang="en-US"/>
              <a:t>129位的余数商寄存器可以分为如下几个部分：</a:t>
            </a:r>
          </a:p>
        </p:txBody>
      </p:sp>
      <p:sp>
        <p:nvSpPr>
          <p:cNvPr id="7" name="矩形: 圆角 2"/>
          <p:cNvSpPr/>
          <p:nvPr/>
        </p:nvSpPr>
        <p:spPr>
          <a:xfrm>
            <a:off x="7021195" y="1786255"/>
            <a:ext cx="4218940" cy="62738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latin typeface="Noto Sans S Chinese Bold" panose="020B0800000000000000" pitchFamily="34" charset="-122"/>
                <a:ea typeface="Noto Sans S Chinese Bold" panose="020B0800000000000000" pitchFamily="34" charset="-122"/>
              </a:rPr>
              <a:t>『Q4』为什么除数不需要移位操作了？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02 </a:t>
            </a:r>
            <a:r>
              <a:rPr lang="zh-CN" altLang="en-US" b="1" dirty="0">
                <a:solidFill>
                  <a:schemeClr val="bg1"/>
                </a:solidFill>
                <a:latin typeface="Noto Sans S Chinese Black" panose="020B0A00000000000000" pitchFamily="34" charset="-122"/>
                <a:ea typeface="Noto Sans S Chinese Black" panose="020B0A00000000000000" pitchFamily="34" charset="-122"/>
              </a:rPr>
              <a:t>针对除法器的分析与思考</a:t>
            </a:r>
          </a:p>
        </p:txBody>
      </p:sp>
      <p:sp>
        <p:nvSpPr>
          <p:cNvPr id="5" name="文本框 4"/>
          <p:cNvSpPr txBox="1"/>
          <p:nvPr/>
        </p:nvSpPr>
        <p:spPr>
          <a:xfrm>
            <a:off x="391160" y="972820"/>
            <a:ext cx="5534660" cy="36830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这里以(1101)2除以(0010)2为例进行除法运算：</a:t>
            </a:r>
          </a:p>
        </p:txBody>
      </p:sp>
      <p:graphicFrame>
        <p:nvGraphicFramePr>
          <p:cNvPr id="2" name="对象 1">
            <a:hlinkClick r:id="" action="ppaction://ole?verb=0"/>
          </p:cNvPr>
          <p:cNvGraphicFramePr>
            <a:graphicFrameLocks noChangeAspect="1"/>
          </p:cNvGraphicFramePr>
          <p:nvPr/>
        </p:nvGraphicFramePr>
        <p:xfrm>
          <a:off x="674370" y="2143125"/>
          <a:ext cx="2765425" cy="1172210"/>
        </p:xfrm>
        <a:graphic>
          <a:graphicData uri="http://schemas.openxmlformats.org/presentationml/2006/ole">
            <mc:AlternateContent xmlns:mc="http://schemas.openxmlformats.org/markup-compatibility/2006">
              <mc:Choice xmlns:v="urn:schemas-microsoft-com:vml" Requires="v">
                <p:oleObj spid="_x0000_s1026" r:id="rId3" imgW="698500" imgH="431800" progId="Equation.KSEE3">
                  <p:embed/>
                </p:oleObj>
              </mc:Choice>
              <mc:Fallback>
                <p:oleObj r:id="rId3" imgW="698500" imgH="431800" progId="Equation.KSEE3">
                  <p:embed/>
                  <p:pic>
                    <p:nvPicPr>
                      <p:cNvPr id="2" name="对象 1">
                        <a:hlinkClick r:id="" action="ppaction://ole?verb=0"/>
                      </p:cNvPr>
                      <p:cNvPicPr/>
                      <p:nvPr/>
                    </p:nvPicPr>
                    <p:blipFill>
                      <a:blip r:embed="rId4"/>
                      <a:stretch>
                        <a:fillRect/>
                      </a:stretch>
                    </p:blipFill>
                    <p:spPr>
                      <a:xfrm>
                        <a:off x="674370" y="2143125"/>
                        <a:ext cx="2765425" cy="1172210"/>
                      </a:xfrm>
                      <a:prstGeom prst="rect">
                        <a:avLst/>
                      </a:prstGeom>
                    </p:spPr>
                  </p:pic>
                </p:oleObj>
              </mc:Fallback>
            </mc:AlternateContent>
          </a:graphicData>
        </a:graphic>
      </p:graphicFrame>
      <p:sp>
        <p:nvSpPr>
          <p:cNvPr id="4" name="文本框 3"/>
          <p:cNvSpPr txBox="1"/>
          <p:nvPr/>
        </p:nvSpPr>
        <p:spPr>
          <a:xfrm>
            <a:off x="5165090" y="3202940"/>
            <a:ext cx="4404995" cy="92202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&lt;&lt;a		00</a:t>
            </a:r>
            <a:r>
              <a:rPr lang="en-US" altLang="zh-CN" b="1">
                <a:solidFill>
                  <a:srgbClr val="7030A0"/>
                </a:solidFill>
                <a:latin typeface="微软雅黑" panose="020B0503020204020204" pitchFamily="34" charset="-122"/>
                <a:ea typeface="微软雅黑" panose="020B0503020204020204" pitchFamily="34" charset="-122"/>
              </a:rPr>
              <a:t>11</a:t>
            </a:r>
            <a:r>
              <a:rPr lang="en-US" altLang="zh-CN">
                <a:latin typeface="微软雅黑" panose="020B0503020204020204" pitchFamily="34" charset="-122"/>
                <a:ea typeface="微软雅黑" panose="020B0503020204020204" pitchFamily="34" charset="-122"/>
              </a:rPr>
              <a:t>  0100</a:t>
            </a:r>
          </a:p>
          <a:p>
            <a:r>
              <a:rPr lang="en-US" altLang="zh-CN">
                <a:latin typeface="微软雅黑" panose="020B0503020204020204" pitchFamily="34" charset="-122"/>
                <a:ea typeface="微软雅黑" panose="020B0503020204020204" pitchFamily="34" charset="-122"/>
              </a:rPr>
              <a:t>b		00</a:t>
            </a:r>
            <a:r>
              <a:rPr lang="en-US" altLang="zh-CN" b="1">
                <a:solidFill>
                  <a:srgbClr val="7030A0"/>
                </a:solidFill>
                <a:latin typeface="微软雅黑" panose="020B0503020204020204" pitchFamily="34" charset="-122"/>
                <a:ea typeface="微软雅黑" panose="020B0503020204020204" pitchFamily="34" charset="-122"/>
              </a:rPr>
              <a:t>10</a:t>
            </a:r>
            <a:r>
              <a:rPr lang="en-US" altLang="zh-CN">
                <a:latin typeface="微软雅黑" panose="020B0503020204020204" pitchFamily="34" charset="-122"/>
                <a:ea typeface="微软雅黑" panose="020B0503020204020204" pitchFamily="34" charset="-122"/>
              </a:rPr>
              <a:t>  0000</a:t>
            </a:r>
          </a:p>
          <a:p>
            <a:r>
              <a:rPr lang="en-US" altLang="zh-CN">
                <a:latin typeface="微软雅黑" panose="020B0503020204020204" pitchFamily="34" charset="-122"/>
                <a:ea typeface="微软雅黑" panose="020B0503020204020204" pitchFamily="34" charset="-122"/>
              </a:rPr>
              <a:t>a=a-b+1  	0001  010</a:t>
            </a:r>
            <a:r>
              <a:rPr lang="en-US" altLang="zh-CN" b="1">
                <a:solidFill>
                  <a:srgbClr val="7030A0"/>
                </a:solidFill>
                <a:latin typeface="微软雅黑" panose="020B0503020204020204" pitchFamily="34" charset="-122"/>
                <a:ea typeface="微软雅黑" panose="020B0503020204020204" pitchFamily="34" charset="-122"/>
              </a:rPr>
              <a:t>1</a:t>
            </a:r>
          </a:p>
        </p:txBody>
      </p:sp>
      <p:sp>
        <p:nvSpPr>
          <p:cNvPr id="9" name="文本框 8"/>
          <p:cNvSpPr txBox="1"/>
          <p:nvPr/>
        </p:nvSpPr>
        <p:spPr>
          <a:xfrm>
            <a:off x="5198745" y="2301240"/>
            <a:ext cx="4305300" cy="64516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&lt;&lt;a		00</a:t>
            </a:r>
            <a:r>
              <a:rPr lang="en-US" altLang="zh-CN" b="1">
                <a:solidFill>
                  <a:srgbClr val="7030A0"/>
                </a:solidFill>
                <a:latin typeface="微软雅黑" panose="020B0503020204020204" pitchFamily="34" charset="-122"/>
                <a:ea typeface="微软雅黑" panose="020B0503020204020204" pitchFamily="34" charset="-122"/>
              </a:rPr>
              <a:t>01</a:t>
            </a:r>
            <a:r>
              <a:rPr lang="en-US" altLang="zh-CN">
                <a:latin typeface="微软雅黑" panose="020B0503020204020204" pitchFamily="34" charset="-122"/>
                <a:ea typeface="微软雅黑" panose="020B0503020204020204" pitchFamily="34" charset="-122"/>
              </a:rPr>
              <a:t>  1010</a:t>
            </a:r>
          </a:p>
          <a:p>
            <a:r>
              <a:rPr lang="en-US" altLang="zh-CN">
                <a:latin typeface="微软雅黑" panose="020B0503020204020204" pitchFamily="34" charset="-122"/>
                <a:ea typeface="微软雅黑" panose="020B0503020204020204" pitchFamily="34" charset="-122"/>
              </a:rPr>
              <a:t>b		00</a:t>
            </a:r>
            <a:r>
              <a:rPr lang="en-US" altLang="zh-CN" b="1">
                <a:solidFill>
                  <a:srgbClr val="7030A0"/>
                </a:solidFill>
                <a:latin typeface="微软雅黑" panose="020B0503020204020204" pitchFamily="34" charset="-122"/>
                <a:ea typeface="微软雅黑" panose="020B0503020204020204" pitchFamily="34" charset="-122"/>
              </a:rPr>
              <a:t>10</a:t>
            </a:r>
            <a:r>
              <a:rPr lang="en-US" altLang="zh-CN">
                <a:latin typeface="微软雅黑" panose="020B0503020204020204" pitchFamily="34" charset="-122"/>
                <a:ea typeface="微软雅黑" panose="020B0503020204020204" pitchFamily="34" charset="-122"/>
              </a:rPr>
              <a:t>  0000</a:t>
            </a:r>
          </a:p>
        </p:txBody>
      </p:sp>
      <p:sp>
        <p:nvSpPr>
          <p:cNvPr id="11" name="文本框 10"/>
          <p:cNvSpPr txBox="1"/>
          <p:nvPr/>
        </p:nvSpPr>
        <p:spPr>
          <a:xfrm>
            <a:off x="5198745" y="1497965"/>
            <a:ext cx="6181090" cy="64516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a		0000  1101</a:t>
            </a:r>
          </a:p>
          <a:p>
            <a:r>
              <a:rPr lang="en-US" altLang="zh-CN">
                <a:latin typeface="微软雅黑" panose="020B0503020204020204" pitchFamily="34" charset="-122"/>
                <a:ea typeface="微软雅黑" panose="020B0503020204020204" pitchFamily="34" charset="-122"/>
              </a:rPr>
              <a:t>b		0010  0000</a:t>
            </a:r>
          </a:p>
        </p:txBody>
      </p:sp>
      <p:sp>
        <p:nvSpPr>
          <p:cNvPr id="12" name="文本框 11"/>
          <p:cNvSpPr txBox="1"/>
          <p:nvPr/>
        </p:nvSpPr>
        <p:spPr>
          <a:xfrm>
            <a:off x="5198745" y="5814060"/>
            <a:ext cx="4551680" cy="64516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&lt;&lt;a		00</a:t>
            </a:r>
            <a:r>
              <a:rPr lang="en-US" altLang="zh-CN" b="1">
                <a:solidFill>
                  <a:srgbClr val="7030A0"/>
                </a:solidFill>
                <a:latin typeface="微软雅黑" panose="020B0503020204020204" pitchFamily="34" charset="-122"/>
                <a:ea typeface="微软雅黑" panose="020B0503020204020204" pitchFamily="34" charset="-122"/>
              </a:rPr>
              <a:t>01</a:t>
            </a:r>
            <a:r>
              <a:rPr lang="en-US" altLang="zh-CN">
                <a:latin typeface="微软雅黑" panose="020B0503020204020204" pitchFamily="34" charset="-122"/>
                <a:ea typeface="微软雅黑" panose="020B0503020204020204" pitchFamily="34" charset="-122"/>
              </a:rPr>
              <a:t>  0110</a:t>
            </a:r>
          </a:p>
          <a:p>
            <a:r>
              <a:rPr lang="en-US" altLang="zh-CN">
                <a:latin typeface="微软雅黑" panose="020B0503020204020204" pitchFamily="34" charset="-122"/>
                <a:ea typeface="微软雅黑" panose="020B0503020204020204" pitchFamily="34" charset="-122"/>
              </a:rPr>
              <a:t>b		00</a:t>
            </a:r>
            <a:r>
              <a:rPr lang="en-US" altLang="zh-CN" b="1">
                <a:solidFill>
                  <a:srgbClr val="7030A0"/>
                </a:solidFill>
                <a:latin typeface="微软雅黑" panose="020B0503020204020204" pitchFamily="34" charset="-122"/>
                <a:ea typeface="微软雅黑" panose="020B0503020204020204" pitchFamily="34" charset="-122"/>
              </a:rPr>
              <a:t>10</a:t>
            </a:r>
            <a:r>
              <a:rPr lang="en-US" altLang="zh-CN">
                <a:latin typeface="微软雅黑" panose="020B0503020204020204" pitchFamily="34" charset="-122"/>
                <a:ea typeface="微软雅黑" panose="020B0503020204020204" pitchFamily="34" charset="-122"/>
              </a:rPr>
              <a:t>  0000</a:t>
            </a:r>
          </a:p>
        </p:txBody>
      </p:sp>
      <p:sp>
        <p:nvSpPr>
          <p:cNvPr id="13" name="文本框 12"/>
          <p:cNvSpPr txBox="1"/>
          <p:nvPr/>
        </p:nvSpPr>
        <p:spPr>
          <a:xfrm>
            <a:off x="5198745" y="4480560"/>
            <a:ext cx="4025265" cy="922020"/>
          </a:xfrm>
          <a:prstGeom prst="rect">
            <a:avLst/>
          </a:prstGeom>
          <a:noFill/>
        </p:spPr>
        <p:txBody>
          <a:bodyPr wrap="square" rtlCol="0">
            <a:spAutoFit/>
          </a:bodyPr>
          <a:lstStyle/>
          <a:p>
            <a:r>
              <a:rPr lang="en-US" altLang="zh-CN">
                <a:latin typeface="微软雅黑" panose="020B0503020204020204" pitchFamily="34" charset="-122"/>
                <a:ea typeface="微软雅黑" panose="020B0503020204020204" pitchFamily="34" charset="-122"/>
              </a:rPr>
              <a:t>&lt;&lt;a		00</a:t>
            </a:r>
            <a:r>
              <a:rPr lang="en-US" altLang="zh-CN" b="1">
                <a:solidFill>
                  <a:srgbClr val="7030A0"/>
                </a:solidFill>
                <a:latin typeface="微软雅黑" panose="020B0503020204020204" pitchFamily="34" charset="-122"/>
                <a:ea typeface="微软雅黑" panose="020B0503020204020204" pitchFamily="34" charset="-122"/>
              </a:rPr>
              <a:t>10</a:t>
            </a:r>
            <a:r>
              <a:rPr lang="en-US" altLang="zh-CN">
                <a:latin typeface="微软雅黑" panose="020B0503020204020204" pitchFamily="34" charset="-122"/>
                <a:ea typeface="微软雅黑" panose="020B0503020204020204" pitchFamily="34" charset="-122"/>
              </a:rPr>
              <a:t>  10</a:t>
            </a:r>
            <a:r>
              <a:rPr lang="en-US" altLang="zh-CN" b="1">
                <a:solidFill>
                  <a:srgbClr val="7030A0"/>
                </a:solidFill>
                <a:latin typeface="微软雅黑" panose="020B0503020204020204" pitchFamily="34" charset="-122"/>
                <a:ea typeface="微软雅黑" panose="020B0503020204020204" pitchFamily="34" charset="-122"/>
              </a:rPr>
              <a:t>1</a:t>
            </a:r>
            <a:r>
              <a:rPr lang="en-US" altLang="zh-CN">
                <a:latin typeface="微软雅黑" panose="020B0503020204020204" pitchFamily="34" charset="-122"/>
                <a:ea typeface="微软雅黑" panose="020B0503020204020204" pitchFamily="34" charset="-122"/>
              </a:rPr>
              <a:t>0</a:t>
            </a:r>
          </a:p>
          <a:p>
            <a:r>
              <a:rPr lang="en-US" altLang="zh-CN">
                <a:latin typeface="微软雅黑" panose="020B0503020204020204" pitchFamily="34" charset="-122"/>
                <a:ea typeface="微软雅黑" panose="020B0503020204020204" pitchFamily="34" charset="-122"/>
              </a:rPr>
              <a:t>b		00</a:t>
            </a:r>
            <a:r>
              <a:rPr lang="en-US" altLang="zh-CN" b="1">
                <a:solidFill>
                  <a:srgbClr val="7030A0"/>
                </a:solidFill>
                <a:latin typeface="微软雅黑" panose="020B0503020204020204" pitchFamily="34" charset="-122"/>
                <a:ea typeface="微软雅黑" panose="020B0503020204020204" pitchFamily="34" charset="-122"/>
              </a:rPr>
              <a:t>10</a:t>
            </a:r>
            <a:r>
              <a:rPr lang="en-US" altLang="zh-CN">
                <a:latin typeface="微软雅黑" panose="020B0503020204020204" pitchFamily="34" charset="-122"/>
                <a:ea typeface="微软雅黑" panose="020B0503020204020204" pitchFamily="34" charset="-122"/>
              </a:rPr>
              <a:t>  0000</a:t>
            </a:r>
          </a:p>
          <a:p>
            <a:r>
              <a:rPr lang="en-US" altLang="zh-CN">
                <a:latin typeface="微软雅黑" panose="020B0503020204020204" pitchFamily="34" charset="-122"/>
                <a:ea typeface="微软雅黑" panose="020B0503020204020204" pitchFamily="34" charset="-122"/>
              </a:rPr>
              <a:t>a=a-b+1  	0000  1011</a:t>
            </a:r>
          </a:p>
        </p:txBody>
      </p:sp>
      <p:sp>
        <p:nvSpPr>
          <p:cNvPr id="14" name="文本框 13"/>
          <p:cNvSpPr txBox="1"/>
          <p:nvPr/>
        </p:nvSpPr>
        <p:spPr>
          <a:xfrm>
            <a:off x="2056130" y="3136265"/>
            <a:ext cx="309245" cy="460375"/>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rPr>
              <a:t>0</a:t>
            </a:r>
          </a:p>
        </p:txBody>
      </p:sp>
      <p:grpSp>
        <p:nvGrpSpPr>
          <p:cNvPr id="21" name="组合 20"/>
          <p:cNvGrpSpPr/>
          <p:nvPr/>
        </p:nvGrpSpPr>
        <p:grpSpPr>
          <a:xfrm>
            <a:off x="2056130" y="3512185"/>
            <a:ext cx="1097280" cy="2268220"/>
            <a:chOff x="3540" y="5513"/>
            <a:chExt cx="1728" cy="3572"/>
          </a:xfrm>
        </p:grpSpPr>
        <p:sp>
          <p:nvSpPr>
            <p:cNvPr id="15" name="文本框 14"/>
            <p:cNvSpPr txBox="1"/>
            <p:nvPr/>
          </p:nvSpPr>
          <p:spPr>
            <a:xfrm>
              <a:off x="3540" y="6238"/>
              <a:ext cx="1019" cy="725"/>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rPr>
                <a:t>10</a:t>
              </a:r>
              <a:endParaRPr lang="en-US" altLang="zh-CN"/>
            </a:p>
          </p:txBody>
        </p:sp>
        <p:sp>
          <p:nvSpPr>
            <p:cNvPr id="16" name="文本框 15"/>
            <p:cNvSpPr txBox="1"/>
            <p:nvPr/>
          </p:nvSpPr>
          <p:spPr>
            <a:xfrm>
              <a:off x="3540" y="5513"/>
              <a:ext cx="1020" cy="725"/>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rPr>
                <a:t>11</a:t>
              </a:r>
            </a:p>
          </p:txBody>
        </p:sp>
        <p:sp>
          <p:nvSpPr>
            <p:cNvPr id="17" name="文本框 16"/>
            <p:cNvSpPr txBox="1"/>
            <p:nvPr/>
          </p:nvSpPr>
          <p:spPr>
            <a:xfrm>
              <a:off x="3877" y="6963"/>
              <a:ext cx="998" cy="725"/>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rPr>
                <a:t>10</a:t>
              </a:r>
            </a:p>
          </p:txBody>
        </p:sp>
        <p:sp>
          <p:nvSpPr>
            <p:cNvPr id="18" name="文本框 17"/>
            <p:cNvSpPr txBox="1"/>
            <p:nvPr/>
          </p:nvSpPr>
          <p:spPr>
            <a:xfrm>
              <a:off x="3877" y="7636"/>
              <a:ext cx="1072" cy="725"/>
            </a:xfrm>
            <a:prstGeom prst="rect">
              <a:avLst/>
            </a:prstGeom>
            <a:noFill/>
          </p:spPr>
          <p:txBody>
            <a:bodyPr wrap="square" rtlCol="0">
              <a:spAutoFit/>
            </a:bodyPr>
            <a:lstStyle/>
            <a:p>
              <a:pPr algn="l">
                <a:buClrTx/>
                <a:buSzTx/>
                <a:buFontTx/>
              </a:pPr>
              <a:r>
                <a:rPr lang="en-US" altLang="zh-CN" sz="2400">
                  <a:latin typeface="微软雅黑" panose="020B0503020204020204" pitchFamily="34" charset="-122"/>
                  <a:ea typeface="微软雅黑" panose="020B0503020204020204" pitchFamily="34" charset="-122"/>
                </a:rPr>
                <a:t>10</a:t>
              </a:r>
            </a:p>
          </p:txBody>
        </p:sp>
        <p:sp>
          <p:nvSpPr>
            <p:cNvPr id="20" name="文本框 19"/>
            <p:cNvSpPr txBox="1"/>
            <p:nvPr/>
          </p:nvSpPr>
          <p:spPr>
            <a:xfrm>
              <a:off x="4560" y="8361"/>
              <a:ext cx="709" cy="725"/>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rPr>
                <a:t>1</a:t>
              </a:r>
              <a:endParaRPr lang="en-US" altLang="zh-CN"/>
            </a:p>
          </p:txBody>
        </p:sp>
      </p:grpSp>
      <p:cxnSp>
        <p:nvCxnSpPr>
          <p:cNvPr id="22" name="直接连接符 21"/>
          <p:cNvCxnSpPr/>
          <p:nvPr/>
        </p:nvCxnSpPr>
        <p:spPr>
          <a:xfrm>
            <a:off x="5165090" y="2249170"/>
            <a:ext cx="4184650" cy="0"/>
          </a:xfrm>
          <a:prstGeom prst="line">
            <a:avLst/>
          </a:prstGeom>
        </p:spPr>
        <p:style>
          <a:lnRef idx="3">
            <a:schemeClr val="dk1"/>
          </a:lnRef>
          <a:fillRef idx="0">
            <a:schemeClr val="dk1"/>
          </a:fillRef>
          <a:effectRef idx="2">
            <a:schemeClr val="dk1"/>
          </a:effectRef>
          <a:fontRef idx="minor">
            <a:schemeClr val="tx1"/>
          </a:fontRef>
        </p:style>
      </p:cxnSp>
      <p:cxnSp>
        <p:nvCxnSpPr>
          <p:cNvPr id="23" name="直接连接符 22"/>
          <p:cNvCxnSpPr/>
          <p:nvPr/>
        </p:nvCxnSpPr>
        <p:spPr>
          <a:xfrm>
            <a:off x="5165090" y="3034665"/>
            <a:ext cx="4184650" cy="0"/>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p:nvPr/>
        </p:nvCxnSpPr>
        <p:spPr>
          <a:xfrm>
            <a:off x="5198745" y="4247515"/>
            <a:ext cx="4184650" cy="0"/>
          </a:xfrm>
          <a:prstGeom prst="line">
            <a:avLst/>
          </a:prstGeom>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a:xfrm>
            <a:off x="5271135" y="5635625"/>
            <a:ext cx="4184650" cy="0"/>
          </a:xfrm>
          <a:prstGeom prst="line">
            <a:avLst/>
          </a:prstGeom>
        </p:spPr>
        <p:style>
          <a:lnRef idx="3">
            <a:schemeClr val="dk1"/>
          </a:lnRef>
          <a:fillRef idx="0">
            <a:schemeClr val="dk1"/>
          </a:fillRef>
          <a:effectRef idx="2">
            <a:schemeClr val="dk1"/>
          </a:effectRef>
          <a:fontRef idx="minor">
            <a:schemeClr val="tx1"/>
          </a:fontRef>
        </p:style>
      </p:cxnSp>
      <p:cxnSp>
        <p:nvCxnSpPr>
          <p:cNvPr id="26" name="直接连接符 25"/>
          <p:cNvCxnSpPr/>
          <p:nvPr/>
        </p:nvCxnSpPr>
        <p:spPr>
          <a:xfrm flipV="1">
            <a:off x="1836420" y="3524885"/>
            <a:ext cx="1561465" cy="12700"/>
          </a:xfrm>
          <a:prstGeom prst="line">
            <a:avLst/>
          </a:prstGeom>
        </p:spPr>
        <p:style>
          <a:lnRef idx="3">
            <a:schemeClr val="dk1"/>
          </a:lnRef>
          <a:fillRef idx="0">
            <a:schemeClr val="dk1"/>
          </a:fillRef>
          <a:effectRef idx="2">
            <a:schemeClr val="dk1"/>
          </a:effectRef>
          <a:fontRef idx="minor">
            <a:schemeClr val="tx1"/>
          </a:fontRef>
        </p:style>
      </p:cxnSp>
      <p:cxnSp>
        <p:nvCxnSpPr>
          <p:cNvPr id="27" name="直接连接符 26"/>
          <p:cNvCxnSpPr/>
          <p:nvPr/>
        </p:nvCxnSpPr>
        <p:spPr>
          <a:xfrm flipV="1">
            <a:off x="1836420" y="4375785"/>
            <a:ext cx="1561465" cy="12700"/>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p:nvPr/>
        </p:nvCxnSpPr>
        <p:spPr>
          <a:xfrm flipV="1">
            <a:off x="1836420" y="5270500"/>
            <a:ext cx="1561465" cy="12700"/>
          </a:xfrm>
          <a:prstGeom prst="line">
            <a:avLst/>
          </a:prstGeom>
        </p:spPr>
        <p:style>
          <a:lnRef idx="3">
            <a:schemeClr val="dk1"/>
          </a:lnRef>
          <a:fillRef idx="0">
            <a:schemeClr val="dk1"/>
          </a:fillRef>
          <a:effectRef idx="2">
            <a:schemeClr val="dk1"/>
          </a:effectRef>
          <a:fontRef idx="minor">
            <a:schemeClr val="tx1"/>
          </a:fontRef>
        </p:style>
      </p:cxnSp>
      <p:cxnSp>
        <p:nvCxnSpPr>
          <p:cNvPr id="29" name="肘形连接符 28"/>
          <p:cNvCxnSpPr/>
          <p:nvPr/>
        </p:nvCxnSpPr>
        <p:spPr>
          <a:xfrm rot="10800000" flipV="1">
            <a:off x="2519680" y="2544445"/>
            <a:ext cx="2578100" cy="806450"/>
          </a:xfrm>
          <a:prstGeom prst="bentConnector3">
            <a:avLst>
              <a:gd name="adj1" fmla="val 49975"/>
            </a:avLst>
          </a:prstGeom>
          <a:ln>
            <a:tailEnd type="arrow" w="med" len="med"/>
          </a:ln>
        </p:spPr>
        <p:style>
          <a:lnRef idx="2">
            <a:schemeClr val="dk1"/>
          </a:lnRef>
          <a:fillRef idx="0">
            <a:schemeClr val="dk1"/>
          </a:fillRef>
          <a:effectRef idx="1">
            <a:schemeClr val="dk1"/>
          </a:effectRef>
          <a:fontRef idx="minor">
            <a:schemeClr val="tx1"/>
          </a:fontRef>
        </p:style>
      </p:cxnSp>
      <p:cxnSp>
        <p:nvCxnSpPr>
          <p:cNvPr id="30" name="肘形连接符 29"/>
          <p:cNvCxnSpPr/>
          <p:nvPr/>
        </p:nvCxnSpPr>
        <p:spPr>
          <a:xfrm rot="10800000" flipV="1">
            <a:off x="2703195" y="3350895"/>
            <a:ext cx="2438400" cy="353060"/>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cxnSp>
        <p:nvCxnSpPr>
          <p:cNvPr id="31" name="肘形连接符 30"/>
          <p:cNvCxnSpPr>
            <a:endCxn id="17" idx="3"/>
          </p:cNvCxnSpPr>
          <p:nvPr/>
        </p:nvCxnSpPr>
        <p:spPr>
          <a:xfrm rot="10800000">
            <a:off x="2903855" y="4662805"/>
            <a:ext cx="2294890" cy="14605"/>
          </a:xfrm>
          <a:prstGeom prst="bentConnector3">
            <a:avLst>
              <a:gd name="adj1" fmla="val 50000"/>
            </a:avLst>
          </a:prstGeom>
          <a:ln>
            <a:tailEnd type="arrow" w="med" len="med"/>
          </a:ln>
        </p:spPr>
        <p:style>
          <a:lnRef idx="2">
            <a:schemeClr val="dk1"/>
          </a:lnRef>
          <a:fillRef idx="0">
            <a:schemeClr val="dk1"/>
          </a:fillRef>
          <a:effectRef idx="1">
            <a:schemeClr val="dk1"/>
          </a:effectRef>
          <a:fontRef idx="minor">
            <a:schemeClr val="tx1"/>
          </a:fontRef>
        </p:style>
      </p:cxnSp>
      <p:cxnSp>
        <p:nvCxnSpPr>
          <p:cNvPr id="32" name="肘形连接符 31"/>
          <p:cNvCxnSpPr/>
          <p:nvPr/>
        </p:nvCxnSpPr>
        <p:spPr>
          <a:xfrm rot="10800000">
            <a:off x="3068955" y="5543550"/>
            <a:ext cx="2085340" cy="462280"/>
          </a:xfrm>
          <a:prstGeom prst="bentConnector3">
            <a:avLst>
              <a:gd name="adj1" fmla="val 49970"/>
            </a:avLst>
          </a:prstGeom>
          <a:ln>
            <a:tailEnd type="arrow" w="med" len="med"/>
          </a:ln>
        </p:spPr>
        <p:style>
          <a:lnRef idx="2">
            <a:schemeClr val="dk1"/>
          </a:lnRef>
          <a:fillRef idx="0">
            <a:schemeClr val="dk1"/>
          </a:fillRef>
          <a:effectRef idx="1">
            <a:schemeClr val="dk1"/>
          </a:effectRef>
          <a:fontRef idx="minor">
            <a:schemeClr val="tx1"/>
          </a:fontRef>
        </p:style>
      </p:cxnSp>
      <p:sp>
        <p:nvSpPr>
          <p:cNvPr id="33" name="文本框 32"/>
          <p:cNvSpPr txBox="1"/>
          <p:nvPr/>
        </p:nvSpPr>
        <p:spPr>
          <a:xfrm>
            <a:off x="8704580" y="5781040"/>
            <a:ext cx="2303780" cy="583565"/>
          </a:xfrm>
          <a:prstGeom prst="rect">
            <a:avLst/>
          </a:prstGeom>
          <a:noFill/>
        </p:spPr>
        <p:txBody>
          <a:bodyPr wrap="square" rtlCol="0" anchor="t">
            <a:spAutoFit/>
          </a:bodyPr>
          <a:lstStyle/>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四次移完，最后比</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小，不再计算</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a-b+1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02 </a:t>
            </a:r>
            <a:r>
              <a:rPr lang="zh-CN" altLang="en-US" b="1" dirty="0">
                <a:solidFill>
                  <a:schemeClr val="bg1"/>
                </a:solidFill>
                <a:latin typeface="Noto Sans S Chinese Black" panose="020B0A00000000000000" pitchFamily="34" charset="-122"/>
                <a:ea typeface="Noto Sans S Chinese Black" panose="020B0A00000000000000" pitchFamily="34" charset="-122"/>
              </a:rPr>
              <a:t>针对除法器的分析与思考</a:t>
            </a:r>
          </a:p>
        </p:txBody>
      </p:sp>
      <p:sp>
        <p:nvSpPr>
          <p:cNvPr id="5" name="文本框 4"/>
          <p:cNvSpPr txBox="1"/>
          <p:nvPr/>
        </p:nvSpPr>
        <p:spPr>
          <a:xfrm>
            <a:off x="386715" y="1510665"/>
            <a:ext cx="10925175" cy="64516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针对上述运算中，我们发现只需要进行64位的算术逻辑运算就可以计算出最后的值，至于进位实际上是为ALU中的加法提供的，和乘法器类似。</a:t>
            </a:r>
          </a:p>
        </p:txBody>
      </p:sp>
      <p:sp>
        <p:nvSpPr>
          <p:cNvPr id="7" name="矩形: 圆角 2"/>
          <p:cNvSpPr/>
          <p:nvPr/>
        </p:nvSpPr>
        <p:spPr>
          <a:xfrm>
            <a:off x="5476240" y="2339340"/>
            <a:ext cx="6583045" cy="74803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latin typeface="Noto Sans S Chinese Bold" panose="020B0800000000000000" pitchFamily="34" charset="-122"/>
                <a:ea typeface="Noto Sans S Chinese Bold" panose="020B0800000000000000" pitchFamily="34" charset="-122"/>
              </a:rPr>
              <a:t>『Q</a:t>
            </a:r>
            <a:r>
              <a:rPr lang="en-US" dirty="0">
                <a:latin typeface="Noto Sans S Chinese Bold" panose="020B0800000000000000" pitchFamily="34" charset="-122"/>
                <a:ea typeface="Noto Sans S Chinese Bold" panose="020B0800000000000000" pitchFamily="34" charset="-122"/>
              </a:rPr>
              <a:t>7</a:t>
            </a:r>
            <a:r>
              <a:rPr dirty="0">
                <a:latin typeface="Noto Sans S Chinese Bold" panose="020B0800000000000000" pitchFamily="34" charset="-122"/>
                <a:ea typeface="Noto Sans S Chinese Bold" panose="020B0800000000000000" pitchFamily="34" charset="-122"/>
              </a:rPr>
              <a:t>』上面介绍的都是无符号数的除法计算，那么有符号数如何计算呢？</a:t>
            </a:r>
          </a:p>
        </p:txBody>
      </p:sp>
      <p:sp>
        <p:nvSpPr>
          <p:cNvPr id="6" name="文本框 5"/>
          <p:cNvSpPr txBox="1"/>
          <p:nvPr/>
        </p:nvSpPr>
        <p:spPr>
          <a:xfrm>
            <a:off x="6598285" y="3918585"/>
            <a:ext cx="4338320" cy="92202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实际上，对于有符号数我们只需要记住被除数和除数的符号然后进行类似无符号数的除法运算就行了。</a:t>
            </a:r>
          </a:p>
        </p:txBody>
      </p:sp>
      <p:pic>
        <p:nvPicPr>
          <p:cNvPr id="10" name="图片 9"/>
          <p:cNvPicPr>
            <a:picLocks noChangeAspect="1"/>
          </p:cNvPicPr>
          <p:nvPr/>
        </p:nvPicPr>
        <p:blipFill>
          <a:blip r:embed="rId2"/>
          <a:stretch>
            <a:fillRect/>
          </a:stretch>
        </p:blipFill>
        <p:spPr>
          <a:xfrm>
            <a:off x="146685" y="3161665"/>
            <a:ext cx="5329555" cy="2789555"/>
          </a:xfrm>
          <a:prstGeom prst="rect">
            <a:avLst/>
          </a:prstGeom>
        </p:spPr>
      </p:pic>
      <p:sp>
        <p:nvSpPr>
          <p:cNvPr id="19" name="上箭头 18"/>
          <p:cNvSpPr/>
          <p:nvPr/>
        </p:nvSpPr>
        <p:spPr>
          <a:xfrm>
            <a:off x="1189355" y="2563495"/>
            <a:ext cx="378460" cy="59817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3366AC7-49ED-42FF-BD16-D5913625F873}"/>
              </a:ext>
            </a:extLst>
          </p:cNvPr>
          <p:cNvSpPr txBox="1"/>
          <p:nvPr/>
        </p:nvSpPr>
        <p:spPr>
          <a:xfrm>
            <a:off x="329145" y="311451"/>
            <a:ext cx="11288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3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补码</a:t>
            </a:r>
          </a:p>
        </p:txBody>
      </p:sp>
      <p:grpSp>
        <p:nvGrpSpPr>
          <p:cNvPr id="3" name="组合 2">
            <a:extLst>
              <a:ext uri="{FF2B5EF4-FFF2-40B4-BE49-F238E27FC236}">
                <a16:creationId xmlns:a16="http://schemas.microsoft.com/office/drawing/2014/main" id="{2F915F69-A910-627C-EEF8-2DAC90BDDA80}"/>
              </a:ext>
            </a:extLst>
          </p:cNvPr>
          <p:cNvGrpSpPr/>
          <p:nvPr/>
        </p:nvGrpSpPr>
        <p:grpSpPr>
          <a:xfrm>
            <a:off x="927286" y="1466164"/>
            <a:ext cx="7255422" cy="797214"/>
            <a:chOff x="927287" y="1466164"/>
            <a:chExt cx="2739928" cy="713114"/>
          </a:xfrm>
        </p:grpSpPr>
        <p:sp>
          <p:nvSpPr>
            <p:cNvPr id="4" name="矩形 3">
              <a:extLst>
                <a:ext uri="{FF2B5EF4-FFF2-40B4-BE49-F238E27FC236}">
                  <a16:creationId xmlns:a16="http://schemas.microsoft.com/office/drawing/2014/main" id="{302A19C9-87F1-4191-CD05-2D5FC79895C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grpSp>
          <p:nvGrpSpPr>
            <p:cNvPr id="5" name="组合 4">
              <a:extLst>
                <a:ext uri="{FF2B5EF4-FFF2-40B4-BE49-F238E27FC236}">
                  <a16:creationId xmlns:a16="http://schemas.microsoft.com/office/drawing/2014/main" id="{79B472B5-CFA1-4C77-C733-B9C9D5E4C26A}"/>
                </a:ext>
              </a:extLst>
            </p:cNvPr>
            <p:cNvGrpSpPr/>
            <p:nvPr/>
          </p:nvGrpSpPr>
          <p:grpSpPr>
            <a:xfrm>
              <a:off x="1042439" y="1466164"/>
              <a:ext cx="2624776" cy="713114"/>
              <a:chOff x="1042439" y="1466164"/>
              <a:chExt cx="2624776" cy="713114"/>
            </a:xfrm>
          </p:grpSpPr>
          <p:sp>
            <p:nvSpPr>
              <p:cNvPr id="7" name="文本框 6">
                <a:extLst>
                  <a:ext uri="{FF2B5EF4-FFF2-40B4-BE49-F238E27FC236}">
                    <a16:creationId xmlns:a16="http://schemas.microsoft.com/office/drawing/2014/main" id="{D8448AF7-6625-BC3E-0EF9-D4D34C58BD94}"/>
                  </a:ext>
                </a:extLst>
              </p:cNvPr>
              <p:cNvSpPr txBox="1"/>
              <p:nvPr/>
            </p:nvSpPr>
            <p:spPr>
              <a:xfrm>
                <a:off x="1042439" y="1466164"/>
                <a:ext cx="506804" cy="330370"/>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1)</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表示方法</a:t>
                </a:r>
              </a:p>
            </p:txBody>
          </p:sp>
          <p:sp>
            <p:nvSpPr>
              <p:cNvPr id="9" name="矩形 8">
                <a:extLst>
                  <a:ext uri="{FF2B5EF4-FFF2-40B4-BE49-F238E27FC236}">
                    <a16:creationId xmlns:a16="http://schemas.microsoft.com/office/drawing/2014/main" id="{46B19F3D-EB30-49D1-CD37-6C3CF25C4866}"/>
                  </a:ext>
                </a:extLst>
              </p:cNvPr>
              <p:cNvSpPr/>
              <p:nvPr/>
            </p:nvSpPr>
            <p:spPr>
              <a:xfrm>
                <a:off x="1042439" y="1850112"/>
                <a:ext cx="2624776" cy="329166"/>
              </a:xfrm>
              <a:prstGeom prst="rect">
                <a:avLst/>
              </a:prstGeom>
            </p:spPr>
            <p:txBody>
              <a:bodyPr wrap="square">
                <a:spAutoFit/>
              </a:bodyPr>
              <a:lstStyle/>
              <a:p>
                <a:pPr lvl="0" algn="just">
                  <a:lnSpc>
                    <a:spcPct val="120000"/>
                  </a:lnSpc>
                </a:pP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正数的补码等于它的原码；负数的补码等于反码</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（算数方法）</a:t>
                </a:r>
              </a:p>
            </p:txBody>
          </p:sp>
        </p:grpSp>
      </p:grpSp>
      <p:sp>
        <p:nvSpPr>
          <p:cNvPr id="39" name="文本框 38">
            <a:extLst>
              <a:ext uri="{FF2B5EF4-FFF2-40B4-BE49-F238E27FC236}">
                <a16:creationId xmlns:a16="http://schemas.microsoft.com/office/drawing/2014/main" id="{A8924684-4E68-5F00-07C0-953BB87467ED}"/>
              </a:ext>
            </a:extLst>
          </p:cNvPr>
          <p:cNvSpPr txBox="1"/>
          <p:nvPr/>
        </p:nvSpPr>
        <p:spPr>
          <a:xfrm>
            <a:off x="1232211" y="2685244"/>
            <a:ext cx="6096000" cy="369332"/>
          </a:xfrm>
          <a:prstGeom prst="rect">
            <a:avLst/>
          </a:prstGeom>
          <a:noFill/>
        </p:spPr>
        <p:txBody>
          <a:bodyPr wrap="square">
            <a:spAutoFit/>
          </a:bodyPr>
          <a:lstStyle/>
          <a:p>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例如：</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0010</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2</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1101</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-3</a:t>
            </a:r>
            <a:endParaRPr lang="zh-CN" altLang="en-US" dirty="0"/>
          </a:p>
        </p:txBody>
      </p:sp>
      <p:grpSp>
        <p:nvGrpSpPr>
          <p:cNvPr id="40" name="组合 39">
            <a:extLst>
              <a:ext uri="{FF2B5EF4-FFF2-40B4-BE49-F238E27FC236}">
                <a16:creationId xmlns:a16="http://schemas.microsoft.com/office/drawing/2014/main" id="{BF6670D9-BD5C-A620-9CA9-23AE71C76462}"/>
              </a:ext>
            </a:extLst>
          </p:cNvPr>
          <p:cNvGrpSpPr/>
          <p:nvPr/>
        </p:nvGrpSpPr>
        <p:grpSpPr>
          <a:xfrm>
            <a:off x="927286" y="3439784"/>
            <a:ext cx="5441567" cy="529598"/>
            <a:chOff x="927287" y="1466164"/>
            <a:chExt cx="2054946" cy="383948"/>
          </a:xfrm>
        </p:grpSpPr>
        <p:sp>
          <p:nvSpPr>
            <p:cNvPr id="41" name="矩形 40">
              <a:extLst>
                <a:ext uri="{FF2B5EF4-FFF2-40B4-BE49-F238E27FC236}">
                  <a16:creationId xmlns:a16="http://schemas.microsoft.com/office/drawing/2014/main" id="{67B1AF45-3284-BC49-EAD1-9F59E3CA931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43" name="文本框 42">
              <a:extLst>
                <a:ext uri="{FF2B5EF4-FFF2-40B4-BE49-F238E27FC236}">
                  <a16:creationId xmlns:a16="http://schemas.microsoft.com/office/drawing/2014/main" id="{ED228C3E-D0CD-F645-0851-CBB326CEEB53}"/>
                </a:ext>
              </a:extLst>
            </p:cNvPr>
            <p:cNvSpPr txBox="1"/>
            <p:nvPr/>
          </p:nvSpPr>
          <p:spPr>
            <a:xfrm>
              <a:off x="1042439" y="1466164"/>
              <a:ext cx="613952" cy="267758"/>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2)</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目的及原理</a:t>
              </a:r>
            </a:p>
          </p:txBody>
        </p:sp>
      </p:grpSp>
      <p:sp>
        <p:nvSpPr>
          <p:cNvPr id="47" name="矩形 46">
            <a:extLst>
              <a:ext uri="{FF2B5EF4-FFF2-40B4-BE49-F238E27FC236}">
                <a16:creationId xmlns:a16="http://schemas.microsoft.com/office/drawing/2014/main" id="{3FF31C35-9898-C7D5-461D-A659D8A948F4}"/>
              </a:ext>
            </a:extLst>
          </p:cNvPr>
          <p:cNvSpPr/>
          <p:nvPr/>
        </p:nvSpPr>
        <p:spPr>
          <a:xfrm>
            <a:off x="1232212" y="3969381"/>
            <a:ext cx="6950496" cy="367986"/>
          </a:xfrm>
          <a:prstGeom prst="rect">
            <a:avLst/>
          </a:prstGeom>
        </p:spPr>
        <p:txBody>
          <a:bodyPr wrap="square">
            <a:spAutoFit/>
          </a:bodyPr>
          <a:lstStyle/>
          <a:p>
            <a:pPr lvl="0" algn="just">
              <a:lnSpc>
                <a:spcPct val="120000"/>
              </a:lnSpc>
            </a:pP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为了实现加减法的直接计算。</a:t>
            </a:r>
          </a:p>
        </p:txBody>
      </p:sp>
      <p:sp>
        <p:nvSpPr>
          <p:cNvPr id="48" name="矩形 47">
            <a:extLst>
              <a:ext uri="{FF2B5EF4-FFF2-40B4-BE49-F238E27FC236}">
                <a16:creationId xmlns:a16="http://schemas.microsoft.com/office/drawing/2014/main" id="{9697982F-81CD-AED7-06AC-0AD35E8DB522}"/>
              </a:ext>
            </a:extLst>
          </p:cNvPr>
          <p:cNvSpPr/>
          <p:nvPr/>
        </p:nvSpPr>
        <p:spPr>
          <a:xfrm>
            <a:off x="1232211" y="4717526"/>
            <a:ext cx="5207666" cy="1254382"/>
          </a:xfrm>
          <a:prstGeom prst="rect">
            <a:avLst/>
          </a:prstGeom>
        </p:spPr>
        <p:txBody>
          <a:bodyPr wrap="square">
            <a:spAutoFit/>
          </a:bodyPr>
          <a:lstStyle/>
          <a:p>
            <a:pPr lvl="0" algn="just">
              <a:lnSpc>
                <a:spcPct val="120000"/>
              </a:lnSpc>
            </a:pP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由于计算机字长的限制，一定位数的变量只能表示一定范围的值，因此当计算结果超出这个范围的时候会默认进行“取模”操作。而在这种运算中，减</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[X]</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相当于加</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[X]</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的补数。</a:t>
            </a:r>
          </a:p>
        </p:txBody>
      </p:sp>
      <p:pic>
        <p:nvPicPr>
          <p:cNvPr id="2" name="图片 1">
            <a:extLst>
              <a:ext uri="{FF2B5EF4-FFF2-40B4-BE49-F238E27FC236}">
                <a16:creationId xmlns:a16="http://schemas.microsoft.com/office/drawing/2014/main" id="{02AC831D-F8DA-6942-6903-41CC55CB85E8}"/>
              </a:ext>
            </a:extLst>
          </p:cNvPr>
          <p:cNvPicPr>
            <a:picLocks noChangeAspect="1"/>
          </p:cNvPicPr>
          <p:nvPr/>
        </p:nvPicPr>
        <p:blipFill>
          <a:blip r:embed="rId2"/>
          <a:stretch>
            <a:fillRect/>
          </a:stretch>
        </p:blipFill>
        <p:spPr>
          <a:xfrm>
            <a:off x="6744803" y="2736327"/>
            <a:ext cx="4761890" cy="3202079"/>
          </a:xfrm>
          <a:prstGeom prst="rect">
            <a:avLst/>
          </a:prstGeom>
        </p:spPr>
      </p:pic>
    </p:spTree>
    <p:extLst>
      <p:ext uri="{BB962C8B-B14F-4D97-AF65-F5344CB8AC3E}">
        <p14:creationId xmlns:p14="http://schemas.microsoft.com/office/powerpoint/2010/main" val="94161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03 </a:t>
            </a:r>
            <a:r>
              <a:rPr lang="zh-CN" altLang="en-US" b="1" dirty="0">
                <a:solidFill>
                  <a:schemeClr val="bg1"/>
                </a:solidFill>
                <a:latin typeface="Noto Sans S Chinese Black" panose="020B0A00000000000000" pitchFamily="34" charset="-122"/>
                <a:ea typeface="Noto Sans S Chinese Black" panose="020B0A00000000000000" pitchFamily="34" charset="-122"/>
              </a:rPr>
              <a:t>RISC-V除法指令</a:t>
            </a:r>
          </a:p>
        </p:txBody>
      </p:sp>
      <p:sp>
        <p:nvSpPr>
          <p:cNvPr id="5" name="文本框 4"/>
          <p:cNvSpPr txBox="1"/>
          <p:nvPr/>
        </p:nvSpPr>
        <p:spPr>
          <a:xfrm>
            <a:off x="561975" y="1324610"/>
            <a:ext cx="10097770"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DIV 和 DIVU</a:t>
            </a:r>
            <a:r>
              <a:rPr lang="zh-CN" altLang="en-US">
                <a:latin typeface="微软雅黑" panose="020B0503020204020204" pitchFamily="34" charset="-122"/>
                <a:ea typeface="微软雅黑" panose="020B0503020204020204" pitchFamily="34" charset="-122"/>
                <a:cs typeface="微软雅黑" panose="020B0503020204020204" pitchFamily="34" charset="-122"/>
              </a:rPr>
              <a:t> 指令分别执行有符号、无符号的 XLEN 位整数除以 XLEN 位整数除法操作。</a:t>
            </a:r>
          </a:p>
          <a:p>
            <a:pPr marL="285750" indent="-285750">
              <a:buFont typeface="Arial" panose="020B0604020202020204" pitchFamily="34" charset="0"/>
              <a:buChar char="•"/>
            </a:pPr>
            <a:r>
              <a:rPr lang="zh-CN" altLang="en-US" b="1">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REM、REMU </a:t>
            </a:r>
            <a:r>
              <a:rPr lang="zh-CN" altLang="en-US">
                <a:latin typeface="微软雅黑" panose="020B0503020204020204" pitchFamily="34" charset="-122"/>
                <a:ea typeface="微软雅黑" panose="020B0503020204020204" pitchFamily="34" charset="-122"/>
                <a:cs typeface="微软雅黑" panose="020B0503020204020204" pitchFamily="34" charset="-122"/>
              </a:rPr>
              <a:t>给出了相应除法的余数。</a:t>
            </a:r>
          </a:p>
          <a:p>
            <a:pPr marL="285750" indent="-285750">
              <a:buFont typeface="Arial" panose="020B0604020202020204" pitchFamily="34" charset="0"/>
              <a:buChar char="•"/>
            </a:pPr>
            <a:r>
              <a:rPr lang="zh-CN" altLang="en-US">
                <a:latin typeface="微软雅黑" panose="020B0503020204020204" pitchFamily="34" charset="-122"/>
                <a:ea typeface="微软雅黑" panose="020B0503020204020204" pitchFamily="34" charset="-122"/>
                <a:cs typeface="微软雅黑" panose="020B0503020204020204" pitchFamily="34" charset="-122"/>
              </a:rPr>
              <a:t>如果同时需要商和余数，建议的代码顺序为：</a:t>
            </a:r>
            <a:r>
              <a:rPr lang="zh-CN" altLang="en-US">
                <a:solidFill>
                  <a:srgbClr val="7030A0"/>
                </a:solidFill>
                <a:latin typeface="微软雅黑" panose="020B0503020204020204" pitchFamily="34" charset="-122"/>
                <a:ea typeface="微软雅黑" panose="020B0503020204020204" pitchFamily="34" charset="-122"/>
                <a:cs typeface="微软雅黑" panose="020B0503020204020204" pitchFamily="34" charset="-122"/>
              </a:rPr>
              <a:t>DIV[U] rdq,rs1,rs2; REM[U] rdr,rs1,rs2</a:t>
            </a:r>
            <a:r>
              <a:rPr lang="zh-CN" altLang="en-US">
                <a:latin typeface="微软雅黑" panose="020B0503020204020204" pitchFamily="34" charset="-122"/>
                <a:ea typeface="微软雅黑" panose="020B0503020204020204" pitchFamily="34" charset="-122"/>
                <a:cs typeface="微软雅黑" panose="020B0503020204020204" pitchFamily="34" charset="-122"/>
              </a:rPr>
              <a:t>（rdq 不能是 rs1 或者 rs2）。</a:t>
            </a:r>
          </a:p>
        </p:txBody>
      </p:sp>
      <p:pic>
        <p:nvPicPr>
          <p:cNvPr id="2" name="图片 1"/>
          <p:cNvPicPr>
            <a:picLocks noChangeAspect="1"/>
          </p:cNvPicPr>
          <p:nvPr/>
        </p:nvPicPr>
        <p:blipFill>
          <a:blip r:embed="rId2"/>
          <a:stretch>
            <a:fillRect/>
          </a:stretch>
        </p:blipFill>
        <p:spPr>
          <a:xfrm>
            <a:off x="737235" y="2892425"/>
            <a:ext cx="9257030" cy="2135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6510" y="355600"/>
            <a:ext cx="3590925" cy="368300"/>
          </a:xfrm>
          <a:prstGeom prst="rect">
            <a:avLst/>
          </a:prstGeom>
          <a:noFill/>
        </p:spPr>
        <p:txBody>
          <a:bodyPr wrap="square" rtlCol="0">
            <a:spAutoFit/>
            <a:scene3d>
              <a:camera prst="orthographicFront"/>
              <a:lightRig rig="threePt" dir="t"/>
            </a:scene3d>
            <a:sp3d contourW="12700"/>
          </a:bodyPr>
          <a:lstStyle/>
          <a:p>
            <a:pPr algn="l"/>
            <a:r>
              <a:rPr lang="en-US" altLang="zh-CN" b="1" dirty="0">
                <a:solidFill>
                  <a:schemeClr val="bg1"/>
                </a:solidFill>
                <a:latin typeface="Noto Sans S Chinese Black" panose="020B0A00000000000000" pitchFamily="34" charset="-122"/>
                <a:ea typeface="Noto Sans S Chinese Black" panose="020B0A00000000000000" pitchFamily="34" charset="-122"/>
              </a:rPr>
              <a:t>03 </a:t>
            </a:r>
            <a:r>
              <a:rPr lang="zh-CN" altLang="en-US" b="1" dirty="0">
                <a:solidFill>
                  <a:schemeClr val="bg1"/>
                </a:solidFill>
                <a:latin typeface="Noto Sans S Chinese Black" panose="020B0A00000000000000" pitchFamily="34" charset="-122"/>
                <a:ea typeface="Noto Sans S Chinese Black" panose="020B0A00000000000000" pitchFamily="34" charset="-122"/>
              </a:rPr>
              <a:t>RISC-V除法指令</a:t>
            </a:r>
          </a:p>
        </p:txBody>
      </p:sp>
      <p:sp>
        <p:nvSpPr>
          <p:cNvPr id="7" name="矩形: 圆角 2"/>
          <p:cNvSpPr/>
          <p:nvPr/>
        </p:nvSpPr>
        <p:spPr>
          <a:xfrm>
            <a:off x="1231900" y="1330325"/>
            <a:ext cx="6845935" cy="781050"/>
          </a:xfrm>
          <a:prstGeom prst="round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dirty="0">
                <a:latin typeface="Noto Sans S Chinese Bold" panose="020B0800000000000000" pitchFamily="34" charset="-122"/>
                <a:ea typeface="Noto Sans S Chinese Bold" panose="020B0800000000000000" pitchFamily="34" charset="-122"/>
              </a:rPr>
              <a:t>『Q</a:t>
            </a:r>
            <a:r>
              <a:rPr lang="en-US" dirty="0">
                <a:latin typeface="Noto Sans S Chinese Bold" panose="020B0800000000000000" pitchFamily="34" charset="-122"/>
                <a:ea typeface="Noto Sans S Chinese Bold" panose="020B0800000000000000" pitchFamily="34" charset="-122"/>
              </a:rPr>
              <a:t>8</a:t>
            </a:r>
            <a:r>
              <a:rPr dirty="0">
                <a:latin typeface="Noto Sans S Chinese Bold" panose="020B0800000000000000" pitchFamily="34" charset="-122"/>
                <a:ea typeface="Noto Sans S Chinese Bold" panose="020B0800000000000000" pitchFamily="34" charset="-122"/>
              </a:rPr>
              <a:t>』对于溢出和0的检测仍然需要编译器来判断，编译器是如何判断的呢？</a:t>
            </a:r>
          </a:p>
        </p:txBody>
      </p:sp>
      <p:pic>
        <p:nvPicPr>
          <p:cNvPr id="3" name="图片 2"/>
          <p:cNvPicPr>
            <a:picLocks noChangeAspect="1"/>
          </p:cNvPicPr>
          <p:nvPr/>
        </p:nvPicPr>
        <p:blipFill>
          <a:blip r:embed="rId2"/>
          <a:stretch>
            <a:fillRect/>
          </a:stretch>
        </p:blipFill>
        <p:spPr>
          <a:xfrm>
            <a:off x="1151255" y="2461895"/>
            <a:ext cx="9177020" cy="1999615"/>
          </a:xfrm>
          <a:prstGeom prst="rect">
            <a:avLst/>
          </a:prstGeom>
        </p:spPr>
      </p:pic>
      <p:sp>
        <p:nvSpPr>
          <p:cNvPr id="4" name="文本框 3"/>
          <p:cNvSpPr txBox="1"/>
          <p:nvPr/>
        </p:nvSpPr>
        <p:spPr>
          <a:xfrm>
            <a:off x="1231900" y="4783455"/>
            <a:ext cx="9015095" cy="64516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a:latin typeface="微软雅黑" panose="020B0503020204020204" pitchFamily="34" charset="-122"/>
                <a:ea typeface="微软雅黑" panose="020B0503020204020204" pitchFamily="34" charset="-122"/>
                <a:cs typeface="微软雅黑" panose="020B0503020204020204" pitchFamily="34" charset="-122"/>
              </a:rPr>
              <a:t>RISC-V</a:t>
            </a:r>
            <a:r>
              <a:rPr lang="zh-CN" altLang="en-US">
                <a:latin typeface="微软雅黑" panose="020B0503020204020204" pitchFamily="34" charset="-122"/>
                <a:ea typeface="微软雅黑" panose="020B0503020204020204" pitchFamily="34" charset="-122"/>
                <a:cs typeface="微软雅黑" panose="020B0503020204020204" pitchFamily="34" charset="-122"/>
              </a:rPr>
              <a:t>中，除以</a:t>
            </a:r>
            <a:r>
              <a:rPr lang="en-US" altLang="zh-CN">
                <a:latin typeface="微软雅黑" panose="020B0503020204020204" pitchFamily="34" charset="-122"/>
                <a:ea typeface="微软雅黑" panose="020B0503020204020204" pitchFamily="34" charset="-122"/>
                <a:cs typeface="微软雅黑" panose="020B0503020204020204" pitchFamily="34" charset="-122"/>
              </a:rPr>
              <a:t>0</a:t>
            </a:r>
            <a:r>
              <a:rPr lang="zh-CN" altLang="en-US">
                <a:latin typeface="微软雅黑" panose="020B0503020204020204" pitchFamily="34" charset="-122"/>
                <a:ea typeface="微软雅黑" panose="020B0503020204020204" pitchFamily="34" charset="-122"/>
                <a:cs typeface="微软雅黑" panose="020B0503020204020204" pitchFamily="34" charset="-122"/>
              </a:rPr>
              <a:t>，或者溢出都不会出现异常，发生这种情况时，商和余数都有固定的值，实际上编译器通过商和余数的值来判断是否溢出或者除以0.</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313F4-5DBE-4D66-8D8E-9B9A048FF13F}"/>
              </a:ext>
            </a:extLst>
          </p:cNvPr>
          <p:cNvSpPr txBox="1"/>
          <p:nvPr/>
        </p:nvSpPr>
        <p:spPr>
          <a:xfrm>
            <a:off x="4760259" y="2875002"/>
            <a:ext cx="4365812" cy="1107996"/>
          </a:xfrm>
          <a:prstGeom prst="rect">
            <a:avLst/>
          </a:prstGeom>
          <a:noFill/>
        </p:spPr>
        <p:txBody>
          <a:bodyPr wrap="square" rtlCol="0">
            <a:spAutoFit/>
          </a:bodyPr>
          <a:lstStyle/>
          <a:p>
            <a:r>
              <a:rPr lang="en-US" altLang="zh-CN" sz="6600" dirty="0"/>
              <a:t>Thanks</a:t>
            </a:r>
            <a:endParaRPr lang="en-US" sz="6600" dirty="0"/>
          </a:p>
        </p:txBody>
      </p:sp>
    </p:spTree>
    <p:extLst>
      <p:ext uri="{BB962C8B-B14F-4D97-AF65-F5344CB8AC3E}">
        <p14:creationId xmlns:p14="http://schemas.microsoft.com/office/powerpoint/2010/main" val="225628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3366AC7-49ED-42FF-BD16-D5913625F873}"/>
              </a:ext>
            </a:extLst>
          </p:cNvPr>
          <p:cNvSpPr txBox="1"/>
          <p:nvPr/>
        </p:nvSpPr>
        <p:spPr>
          <a:xfrm>
            <a:off x="329145" y="311451"/>
            <a:ext cx="11288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3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补码</a:t>
            </a:r>
          </a:p>
        </p:txBody>
      </p:sp>
      <p:sp>
        <p:nvSpPr>
          <p:cNvPr id="39" name="文本框 38">
            <a:extLst>
              <a:ext uri="{FF2B5EF4-FFF2-40B4-BE49-F238E27FC236}">
                <a16:creationId xmlns:a16="http://schemas.microsoft.com/office/drawing/2014/main" id="{A8924684-4E68-5F00-07C0-953BB87467ED}"/>
              </a:ext>
            </a:extLst>
          </p:cNvPr>
          <p:cNvSpPr txBox="1"/>
          <p:nvPr/>
        </p:nvSpPr>
        <p:spPr>
          <a:xfrm>
            <a:off x="927286" y="1721445"/>
            <a:ext cx="6096000" cy="880306"/>
          </a:xfrm>
          <a:prstGeom prst="rect">
            <a:avLst/>
          </a:prstGeom>
          <a:noFill/>
        </p:spPr>
        <p:txBody>
          <a:bodyPr wrap="square">
            <a:spAutoFit/>
          </a:bodyPr>
          <a:lstStyle/>
          <a:p>
            <a:pPr>
              <a:lnSpc>
                <a:spcPct val="150000"/>
              </a:lnSpc>
            </a:pP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例如：位长为</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3</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位，则相当于结果取</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8</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2</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的</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3</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次方）的余数。</a:t>
            </a:r>
          </a:p>
          <a:p>
            <a:pPr>
              <a:lnSpc>
                <a:spcPct val="150000"/>
              </a:lnSpc>
            </a:pP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则 </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-010 </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可以看成是 </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+110</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（因为</a:t>
            </a:r>
            <a:r>
              <a:rPr lang="en-US" altLang="zh-CN"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010+110=000</a:t>
            </a:r>
            <a:r>
              <a:rPr lang="zh-CN" altLang="en-US"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a:t>
            </a:r>
          </a:p>
        </p:txBody>
      </p:sp>
      <p:grpSp>
        <p:nvGrpSpPr>
          <p:cNvPr id="40" name="组合 39">
            <a:extLst>
              <a:ext uri="{FF2B5EF4-FFF2-40B4-BE49-F238E27FC236}">
                <a16:creationId xmlns:a16="http://schemas.microsoft.com/office/drawing/2014/main" id="{BF6670D9-BD5C-A620-9CA9-23AE71C76462}"/>
              </a:ext>
            </a:extLst>
          </p:cNvPr>
          <p:cNvGrpSpPr/>
          <p:nvPr/>
        </p:nvGrpSpPr>
        <p:grpSpPr>
          <a:xfrm>
            <a:off x="927286" y="3439784"/>
            <a:ext cx="5441567" cy="529598"/>
            <a:chOff x="927287" y="1466164"/>
            <a:chExt cx="2054946" cy="383948"/>
          </a:xfrm>
        </p:grpSpPr>
        <p:sp>
          <p:nvSpPr>
            <p:cNvPr id="41" name="矩形 40">
              <a:extLst>
                <a:ext uri="{FF2B5EF4-FFF2-40B4-BE49-F238E27FC236}">
                  <a16:creationId xmlns:a16="http://schemas.microsoft.com/office/drawing/2014/main" id="{67B1AF45-3284-BC49-EAD1-9F59E3CA931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43" name="文本框 42">
              <a:extLst>
                <a:ext uri="{FF2B5EF4-FFF2-40B4-BE49-F238E27FC236}">
                  <a16:creationId xmlns:a16="http://schemas.microsoft.com/office/drawing/2014/main" id="{ED228C3E-D0CD-F645-0851-CBB326CEEB53}"/>
                </a:ext>
              </a:extLst>
            </p:cNvPr>
            <p:cNvSpPr txBox="1"/>
            <p:nvPr/>
          </p:nvSpPr>
          <p:spPr>
            <a:xfrm>
              <a:off x="1042439" y="1466164"/>
              <a:ext cx="332461" cy="267758"/>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3)</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特点</a:t>
              </a:r>
            </a:p>
          </p:txBody>
        </p:sp>
      </p:grpSp>
      <p:sp>
        <p:nvSpPr>
          <p:cNvPr id="47" name="矩形 46">
            <a:extLst>
              <a:ext uri="{FF2B5EF4-FFF2-40B4-BE49-F238E27FC236}">
                <a16:creationId xmlns:a16="http://schemas.microsoft.com/office/drawing/2014/main" id="{3FF31C35-9898-C7D5-461D-A659D8A948F4}"/>
              </a:ext>
            </a:extLst>
          </p:cNvPr>
          <p:cNvSpPr/>
          <p:nvPr/>
        </p:nvSpPr>
        <p:spPr>
          <a:xfrm>
            <a:off x="1232212" y="4149135"/>
            <a:ext cx="6950496" cy="367986"/>
          </a:xfrm>
          <a:prstGeom prst="rect">
            <a:avLst/>
          </a:prstGeom>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只有一个</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a:t>
            </a:r>
            <a:endPar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endParaRPr>
          </a:p>
        </p:txBody>
      </p:sp>
      <p:sp>
        <p:nvSpPr>
          <p:cNvPr id="48" name="矩形 47">
            <a:extLst>
              <a:ext uri="{FF2B5EF4-FFF2-40B4-BE49-F238E27FC236}">
                <a16:creationId xmlns:a16="http://schemas.microsoft.com/office/drawing/2014/main" id="{9697982F-81CD-AED7-06AC-0AD35E8DB522}"/>
              </a:ext>
            </a:extLst>
          </p:cNvPr>
          <p:cNvSpPr/>
          <p:nvPr/>
        </p:nvSpPr>
        <p:spPr>
          <a:xfrm>
            <a:off x="1232211" y="4752817"/>
            <a:ext cx="6950496" cy="367986"/>
          </a:xfrm>
          <a:prstGeom prst="rect">
            <a:avLst/>
          </a:prstGeom>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实现加减法的直接运算</a:t>
            </a:r>
          </a:p>
        </p:txBody>
      </p:sp>
      <p:sp>
        <p:nvSpPr>
          <p:cNvPr id="49" name="文本框 48">
            <a:extLst>
              <a:ext uri="{FF2B5EF4-FFF2-40B4-BE49-F238E27FC236}">
                <a16:creationId xmlns:a16="http://schemas.microsoft.com/office/drawing/2014/main" id="{FF397B8D-197F-9AD8-A8A3-C0095BF5A623}"/>
              </a:ext>
            </a:extLst>
          </p:cNvPr>
          <p:cNvSpPr txBox="1"/>
          <p:nvPr/>
        </p:nvSpPr>
        <p:spPr>
          <a:xfrm>
            <a:off x="1232211" y="5356500"/>
            <a:ext cx="6096000" cy="367986"/>
          </a:xfrm>
          <a:prstGeom prst="rect">
            <a:avLst/>
          </a:prstGeom>
          <a:noFill/>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计算机均采用补码进行运算</a:t>
            </a:r>
          </a:p>
        </p:txBody>
      </p:sp>
    </p:spTree>
    <p:extLst>
      <p:ext uri="{BB962C8B-B14F-4D97-AF65-F5344CB8AC3E}">
        <p14:creationId xmlns:p14="http://schemas.microsoft.com/office/powerpoint/2010/main" val="31178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anim calcmode="lin" valueType="num">
                                      <p:cBhvr>
                                        <p:cTn id="15" dur="1000" fill="hold"/>
                                        <p:tgtEl>
                                          <p:spTgt spid="40"/>
                                        </p:tgtEl>
                                        <p:attrNameLst>
                                          <p:attrName>ppt_x</p:attrName>
                                        </p:attrNameLst>
                                      </p:cBhvr>
                                      <p:tavLst>
                                        <p:tav tm="0">
                                          <p:val>
                                            <p:strVal val="#ppt_x"/>
                                          </p:val>
                                        </p:tav>
                                        <p:tav tm="100000">
                                          <p:val>
                                            <p:strVal val="#ppt_x"/>
                                          </p:val>
                                        </p:tav>
                                      </p:tavLst>
                                    </p:anim>
                                    <p:anim calcmode="lin" valueType="num">
                                      <p:cBhvr>
                                        <p:cTn id="1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1000"/>
                                        <p:tgtEl>
                                          <p:spTgt spid="49"/>
                                        </p:tgtEl>
                                      </p:cBhvr>
                                    </p:animEffect>
                                    <p:anim calcmode="lin" valueType="num">
                                      <p:cBhvr>
                                        <p:cTn id="36" dur="1000" fill="hold"/>
                                        <p:tgtEl>
                                          <p:spTgt spid="49"/>
                                        </p:tgtEl>
                                        <p:attrNameLst>
                                          <p:attrName>ppt_x</p:attrName>
                                        </p:attrNameLst>
                                      </p:cBhvr>
                                      <p:tavLst>
                                        <p:tav tm="0">
                                          <p:val>
                                            <p:strVal val="#ppt_x"/>
                                          </p:val>
                                        </p:tav>
                                        <p:tav tm="100000">
                                          <p:val>
                                            <p:strVal val="#ppt_x"/>
                                          </p:val>
                                        </p:tav>
                                      </p:tavLst>
                                    </p:anim>
                                    <p:anim calcmode="lin" valueType="num">
                                      <p:cBhvr>
                                        <p:cTn id="37"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48"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3366AC7-49ED-42FF-BD16-D5913625F873}"/>
              </a:ext>
            </a:extLst>
          </p:cNvPr>
          <p:cNvSpPr txBox="1"/>
          <p:nvPr/>
        </p:nvSpPr>
        <p:spPr>
          <a:xfrm>
            <a:off x="329145" y="311451"/>
            <a:ext cx="11288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4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移码</a:t>
            </a:r>
          </a:p>
        </p:txBody>
      </p:sp>
      <p:grpSp>
        <p:nvGrpSpPr>
          <p:cNvPr id="3" name="组合 2">
            <a:extLst>
              <a:ext uri="{FF2B5EF4-FFF2-40B4-BE49-F238E27FC236}">
                <a16:creationId xmlns:a16="http://schemas.microsoft.com/office/drawing/2014/main" id="{2F915F69-A910-627C-EEF8-2DAC90BDDA80}"/>
              </a:ext>
            </a:extLst>
          </p:cNvPr>
          <p:cNvGrpSpPr/>
          <p:nvPr/>
        </p:nvGrpSpPr>
        <p:grpSpPr>
          <a:xfrm>
            <a:off x="927286" y="1466164"/>
            <a:ext cx="7255422" cy="797214"/>
            <a:chOff x="927287" y="1466164"/>
            <a:chExt cx="2739928" cy="713114"/>
          </a:xfrm>
        </p:grpSpPr>
        <p:sp>
          <p:nvSpPr>
            <p:cNvPr id="4" name="矩形 3">
              <a:extLst>
                <a:ext uri="{FF2B5EF4-FFF2-40B4-BE49-F238E27FC236}">
                  <a16:creationId xmlns:a16="http://schemas.microsoft.com/office/drawing/2014/main" id="{302A19C9-87F1-4191-CD05-2D5FC79895C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grpSp>
          <p:nvGrpSpPr>
            <p:cNvPr id="5" name="组合 4">
              <a:extLst>
                <a:ext uri="{FF2B5EF4-FFF2-40B4-BE49-F238E27FC236}">
                  <a16:creationId xmlns:a16="http://schemas.microsoft.com/office/drawing/2014/main" id="{79B472B5-CFA1-4C77-C733-B9C9D5E4C26A}"/>
                </a:ext>
              </a:extLst>
            </p:cNvPr>
            <p:cNvGrpSpPr/>
            <p:nvPr/>
          </p:nvGrpSpPr>
          <p:grpSpPr>
            <a:xfrm>
              <a:off x="1042439" y="1466164"/>
              <a:ext cx="2624776" cy="713114"/>
              <a:chOff x="1042439" y="1466164"/>
              <a:chExt cx="2624776" cy="713114"/>
            </a:xfrm>
          </p:grpSpPr>
          <p:sp>
            <p:nvSpPr>
              <p:cNvPr id="7" name="文本框 6">
                <a:extLst>
                  <a:ext uri="{FF2B5EF4-FFF2-40B4-BE49-F238E27FC236}">
                    <a16:creationId xmlns:a16="http://schemas.microsoft.com/office/drawing/2014/main" id="{D8448AF7-6625-BC3E-0EF9-D4D34C58BD94}"/>
                  </a:ext>
                </a:extLst>
              </p:cNvPr>
              <p:cNvSpPr txBox="1"/>
              <p:nvPr/>
            </p:nvSpPr>
            <p:spPr>
              <a:xfrm>
                <a:off x="1042439" y="1466164"/>
                <a:ext cx="506804" cy="330370"/>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1)</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表示方法</a:t>
                </a:r>
              </a:p>
            </p:txBody>
          </p:sp>
          <p:sp>
            <p:nvSpPr>
              <p:cNvPr id="9" name="矩形 8">
                <a:extLst>
                  <a:ext uri="{FF2B5EF4-FFF2-40B4-BE49-F238E27FC236}">
                    <a16:creationId xmlns:a16="http://schemas.microsoft.com/office/drawing/2014/main" id="{46B19F3D-EB30-49D1-CD37-6C3CF25C4866}"/>
                  </a:ext>
                </a:extLst>
              </p:cNvPr>
              <p:cNvSpPr/>
              <p:nvPr/>
            </p:nvSpPr>
            <p:spPr>
              <a:xfrm>
                <a:off x="1042439" y="1850112"/>
                <a:ext cx="2624776" cy="329166"/>
              </a:xfrm>
              <a:prstGeom prst="rect">
                <a:avLst/>
              </a:prstGeom>
            </p:spPr>
            <p:txBody>
              <a:bodyPr wrap="square">
                <a:spAutoFit/>
              </a:bodyPr>
              <a:lstStyle/>
              <a:p>
                <a:pPr lvl="0" algn="just">
                  <a:lnSpc>
                    <a:spcPct val="120000"/>
                  </a:lnSpc>
                </a:pP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补码的符号位取反</a:t>
                </a:r>
              </a:p>
            </p:txBody>
          </p:sp>
        </p:grpSp>
      </p:grpSp>
      <p:sp>
        <p:nvSpPr>
          <p:cNvPr id="39" name="文本框 38">
            <a:extLst>
              <a:ext uri="{FF2B5EF4-FFF2-40B4-BE49-F238E27FC236}">
                <a16:creationId xmlns:a16="http://schemas.microsoft.com/office/drawing/2014/main" id="{A8924684-4E68-5F00-07C0-953BB87467ED}"/>
              </a:ext>
            </a:extLst>
          </p:cNvPr>
          <p:cNvSpPr txBox="1"/>
          <p:nvPr/>
        </p:nvSpPr>
        <p:spPr>
          <a:xfrm>
            <a:off x="1232211" y="2685244"/>
            <a:ext cx="6096000" cy="369332"/>
          </a:xfrm>
          <a:prstGeom prst="rect">
            <a:avLst/>
          </a:prstGeom>
          <a:noFill/>
        </p:spPr>
        <p:txBody>
          <a:bodyPr wrap="square">
            <a:spAutoFit/>
          </a:bodyPr>
          <a:lstStyle/>
          <a:p>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例如：</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0010</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2</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1101</a:t>
            </a:r>
            <a:r>
              <a:rPr lang="zh-CN" altLang="en-US"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表示</a:t>
            </a:r>
            <a:r>
              <a:rPr lang="en-US" altLang="zh-CN" sz="18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-5</a:t>
            </a:r>
            <a:endParaRPr lang="zh-CN" altLang="en-US" dirty="0"/>
          </a:p>
        </p:txBody>
      </p:sp>
      <p:grpSp>
        <p:nvGrpSpPr>
          <p:cNvPr id="40" name="组合 39">
            <a:extLst>
              <a:ext uri="{FF2B5EF4-FFF2-40B4-BE49-F238E27FC236}">
                <a16:creationId xmlns:a16="http://schemas.microsoft.com/office/drawing/2014/main" id="{BF6670D9-BD5C-A620-9CA9-23AE71C76462}"/>
              </a:ext>
            </a:extLst>
          </p:cNvPr>
          <p:cNvGrpSpPr/>
          <p:nvPr/>
        </p:nvGrpSpPr>
        <p:grpSpPr>
          <a:xfrm>
            <a:off x="927286" y="3439784"/>
            <a:ext cx="5441567" cy="529598"/>
            <a:chOff x="927287" y="1466164"/>
            <a:chExt cx="2054946" cy="383948"/>
          </a:xfrm>
        </p:grpSpPr>
        <p:sp>
          <p:nvSpPr>
            <p:cNvPr id="41" name="矩形 40">
              <a:extLst>
                <a:ext uri="{FF2B5EF4-FFF2-40B4-BE49-F238E27FC236}">
                  <a16:creationId xmlns:a16="http://schemas.microsoft.com/office/drawing/2014/main" id="{67B1AF45-3284-BC49-EAD1-9F59E3CA931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43" name="文本框 42">
              <a:extLst>
                <a:ext uri="{FF2B5EF4-FFF2-40B4-BE49-F238E27FC236}">
                  <a16:creationId xmlns:a16="http://schemas.microsoft.com/office/drawing/2014/main" id="{ED228C3E-D0CD-F645-0851-CBB326CEEB53}"/>
                </a:ext>
              </a:extLst>
            </p:cNvPr>
            <p:cNvSpPr txBox="1"/>
            <p:nvPr/>
          </p:nvSpPr>
          <p:spPr>
            <a:xfrm>
              <a:off x="1042439" y="1466164"/>
              <a:ext cx="332461" cy="267759"/>
            </a:xfrm>
            <a:prstGeom prst="rect">
              <a:avLst/>
            </a:prstGeom>
            <a:noFill/>
          </p:spPr>
          <p:txBody>
            <a:bodyPr wrap="none" rtlCol="0">
              <a:spAutoFit/>
            </a:bodyPr>
            <a:lstStyle/>
            <a:p>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2)</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特点</a:t>
              </a:r>
            </a:p>
          </p:txBody>
        </p:sp>
      </p:grpSp>
      <p:sp>
        <p:nvSpPr>
          <p:cNvPr id="47" name="矩形 46">
            <a:extLst>
              <a:ext uri="{FF2B5EF4-FFF2-40B4-BE49-F238E27FC236}">
                <a16:creationId xmlns:a16="http://schemas.microsoft.com/office/drawing/2014/main" id="{3FF31C35-9898-C7D5-461D-A659D8A948F4}"/>
              </a:ext>
            </a:extLst>
          </p:cNvPr>
          <p:cNvSpPr/>
          <p:nvPr/>
        </p:nvSpPr>
        <p:spPr>
          <a:xfrm>
            <a:off x="1232211" y="4130451"/>
            <a:ext cx="6950496" cy="367986"/>
          </a:xfrm>
          <a:prstGeom prst="rect">
            <a:avLst/>
          </a:prstGeom>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将对应无符号整数一一对应地进行了平移，建立新的映射关系。</a:t>
            </a:r>
          </a:p>
        </p:txBody>
      </p:sp>
      <p:sp>
        <p:nvSpPr>
          <p:cNvPr id="48" name="矩形 47">
            <a:extLst>
              <a:ext uri="{FF2B5EF4-FFF2-40B4-BE49-F238E27FC236}">
                <a16:creationId xmlns:a16="http://schemas.microsoft.com/office/drawing/2014/main" id="{9697982F-81CD-AED7-06AC-0AD35E8DB522}"/>
              </a:ext>
            </a:extLst>
          </p:cNvPr>
          <p:cNvSpPr/>
          <p:nvPr/>
        </p:nvSpPr>
        <p:spPr>
          <a:xfrm>
            <a:off x="1232211" y="4713944"/>
            <a:ext cx="6950496" cy="663451"/>
          </a:xfrm>
          <a:prstGeom prst="rect">
            <a:avLst/>
          </a:prstGeom>
        </p:spPr>
        <p:txBody>
          <a:bodyPr wrap="square">
            <a:spAutoFit/>
          </a:bodyPr>
          <a:lstStyle/>
          <a:p>
            <a:pPr lvl="0" algn="just">
              <a:lnSpc>
                <a:spcPct val="120000"/>
              </a:lnSpc>
            </a:pP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 </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通常在浮点数表示协议</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IEEE</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中作为阶数出现，方便某些特殊值（如</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00000000</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a:t>
            </a:r>
            <a:r>
              <a:rPr lang="en-US" altLang="zh-CN"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11111111</a:t>
            </a:r>
            <a:r>
              <a:rPr lang="zh-CN" altLang="en-US" sz="1600" dirty="0">
                <a:solidFill>
                  <a:prstClr val="black">
                    <a:lumMod val="65000"/>
                    <a:lumOff val="35000"/>
                  </a:prstClr>
                </a:solidFill>
                <a:latin typeface="Noto Sans S Chinese DemiLight" panose="020B0400000000000000" pitchFamily="34" charset="-122"/>
                <a:ea typeface="Noto Sans S Chinese DemiLight" panose="020B0400000000000000" pitchFamily="34" charset="-122"/>
              </a:rPr>
              <a:t>）有特殊作用。</a:t>
            </a:r>
          </a:p>
        </p:txBody>
      </p:sp>
    </p:spTree>
    <p:extLst>
      <p:ext uri="{BB962C8B-B14F-4D97-AF65-F5344CB8AC3E}">
        <p14:creationId xmlns:p14="http://schemas.microsoft.com/office/powerpoint/2010/main" val="319103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1000"/>
                                        <p:tgtEl>
                                          <p:spTgt spid="40"/>
                                        </p:tgtEl>
                                      </p:cBhvr>
                                    </p:animEffect>
                                    <p:anim calcmode="lin" valueType="num">
                                      <p:cBhvr>
                                        <p:cTn id="22" dur="1000" fill="hold"/>
                                        <p:tgtEl>
                                          <p:spTgt spid="40"/>
                                        </p:tgtEl>
                                        <p:attrNameLst>
                                          <p:attrName>ppt_x</p:attrName>
                                        </p:attrNameLst>
                                      </p:cBhvr>
                                      <p:tavLst>
                                        <p:tav tm="0">
                                          <p:val>
                                            <p:strVal val="#ppt_x"/>
                                          </p:val>
                                        </p:tav>
                                        <p:tav tm="100000">
                                          <p:val>
                                            <p:strVal val="#ppt_x"/>
                                          </p:val>
                                        </p:tav>
                                      </p:tavLst>
                                    </p:anim>
                                    <p:anim calcmode="lin" valueType="num">
                                      <p:cBhvr>
                                        <p:cTn id="2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anim calcmode="lin" valueType="num">
                                      <p:cBhvr>
                                        <p:cTn id="36" dur="1000" fill="hold"/>
                                        <p:tgtEl>
                                          <p:spTgt spid="48"/>
                                        </p:tgtEl>
                                        <p:attrNameLst>
                                          <p:attrName>ppt_x</p:attrName>
                                        </p:attrNameLst>
                                      </p:cBhvr>
                                      <p:tavLst>
                                        <p:tav tm="0">
                                          <p:val>
                                            <p:strVal val="#ppt_x"/>
                                          </p:val>
                                        </p:tav>
                                        <p:tav tm="100000">
                                          <p:val>
                                            <p:strVal val="#ppt_x"/>
                                          </p:val>
                                        </p:tav>
                                      </p:tavLst>
                                    </p:anim>
                                    <p:anim calcmode="lin" valueType="num">
                                      <p:cBhvr>
                                        <p:cTn id="37"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3366AC7-49ED-42FF-BD16-D5913625F873}"/>
              </a:ext>
            </a:extLst>
          </p:cNvPr>
          <p:cNvSpPr txBox="1"/>
          <p:nvPr/>
        </p:nvSpPr>
        <p:spPr>
          <a:xfrm>
            <a:off x="329145" y="311451"/>
            <a:ext cx="1128835" cy="46166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4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移码</a:t>
            </a:r>
          </a:p>
        </p:txBody>
      </p:sp>
      <p:grpSp>
        <p:nvGrpSpPr>
          <p:cNvPr id="3" name="组合 2">
            <a:extLst>
              <a:ext uri="{FF2B5EF4-FFF2-40B4-BE49-F238E27FC236}">
                <a16:creationId xmlns:a16="http://schemas.microsoft.com/office/drawing/2014/main" id="{2F915F69-A910-627C-EEF8-2DAC90BDDA80}"/>
              </a:ext>
            </a:extLst>
          </p:cNvPr>
          <p:cNvGrpSpPr/>
          <p:nvPr/>
        </p:nvGrpSpPr>
        <p:grpSpPr>
          <a:xfrm>
            <a:off x="927286" y="1466163"/>
            <a:ext cx="5441567" cy="429228"/>
            <a:chOff x="927287" y="1466164"/>
            <a:chExt cx="2054946" cy="383948"/>
          </a:xfrm>
        </p:grpSpPr>
        <p:sp>
          <p:nvSpPr>
            <p:cNvPr id="4" name="矩形 3">
              <a:extLst>
                <a:ext uri="{FF2B5EF4-FFF2-40B4-BE49-F238E27FC236}">
                  <a16:creationId xmlns:a16="http://schemas.microsoft.com/office/drawing/2014/main" id="{302A19C9-87F1-4191-CD05-2D5FC79895C9}"/>
                </a:ext>
              </a:extLst>
            </p:cNvPr>
            <p:cNvSpPr/>
            <p:nvPr/>
          </p:nvSpPr>
          <p:spPr>
            <a:xfrm>
              <a:off x="927287" y="1466164"/>
              <a:ext cx="2054946" cy="383948"/>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
          <p:nvSpPr>
            <p:cNvPr id="7" name="文本框 6">
              <a:extLst>
                <a:ext uri="{FF2B5EF4-FFF2-40B4-BE49-F238E27FC236}">
                  <a16:creationId xmlns:a16="http://schemas.microsoft.com/office/drawing/2014/main" id="{D8448AF7-6625-BC3E-0EF9-D4D34C58BD94}"/>
                </a:ext>
              </a:extLst>
            </p:cNvPr>
            <p:cNvSpPr txBox="1"/>
            <p:nvPr/>
          </p:nvSpPr>
          <p:spPr>
            <a:xfrm>
              <a:off x="1042439" y="1466164"/>
              <a:ext cx="839750" cy="330371"/>
            </a:xfrm>
            <a:prstGeom prst="rect">
              <a:avLst/>
            </a:prstGeom>
            <a:noFill/>
          </p:spPr>
          <p:txBody>
            <a:bodyPr wrap="none" rtlCol="0">
              <a:spAutoFit/>
            </a:bodyPr>
            <a:lstStyle/>
            <a:p>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以偏移量为</a:t>
              </a:r>
              <a:r>
                <a:rPr lang="en-US" altLang="zh-CN" b="1" dirty="0">
                  <a:solidFill>
                    <a:schemeClr val="bg1"/>
                  </a:solidFill>
                  <a:latin typeface="Noto Sans S Chinese Black" panose="020B0A00000000000000" pitchFamily="34" charset="-122"/>
                  <a:ea typeface="Noto Sans S Chinese Black" panose="020B0A00000000000000" pitchFamily="34" charset="-122"/>
                  <a:cs typeface="+mn-ea"/>
                  <a:sym typeface="+mn-lt"/>
                </a:rPr>
                <a:t>128</a:t>
              </a:r>
              <a:r>
                <a:rPr lang="zh-CN" altLang="en-US" b="1" dirty="0">
                  <a:solidFill>
                    <a:schemeClr val="bg1"/>
                  </a:solidFill>
                  <a:latin typeface="Noto Sans S Chinese Black" panose="020B0A00000000000000" pitchFamily="34" charset="-122"/>
                  <a:ea typeface="Noto Sans S Chinese Black" panose="020B0A00000000000000" pitchFamily="34" charset="-122"/>
                  <a:cs typeface="+mn-ea"/>
                  <a:sym typeface="+mn-lt"/>
                </a:rPr>
                <a:t>为例</a:t>
              </a:r>
            </a:p>
          </p:txBody>
        </p:sp>
      </p:grpSp>
      <p:pic>
        <p:nvPicPr>
          <p:cNvPr id="2" name="图片 1">
            <a:extLst>
              <a:ext uri="{FF2B5EF4-FFF2-40B4-BE49-F238E27FC236}">
                <a16:creationId xmlns:a16="http://schemas.microsoft.com/office/drawing/2014/main" id="{34188702-7A04-75E3-D102-BE100721C4C3}"/>
              </a:ext>
            </a:extLst>
          </p:cNvPr>
          <p:cNvPicPr>
            <a:picLocks noChangeAspect="1"/>
          </p:cNvPicPr>
          <p:nvPr/>
        </p:nvPicPr>
        <p:blipFill>
          <a:blip r:embed="rId2"/>
          <a:stretch>
            <a:fillRect/>
          </a:stretch>
        </p:blipFill>
        <p:spPr>
          <a:xfrm>
            <a:off x="927286" y="2269116"/>
            <a:ext cx="5273497" cy="3664014"/>
          </a:xfrm>
          <a:prstGeom prst="rect">
            <a:avLst/>
          </a:prstGeom>
        </p:spPr>
      </p:pic>
    </p:spTree>
    <p:extLst>
      <p:ext uri="{BB962C8B-B14F-4D97-AF65-F5344CB8AC3E}">
        <p14:creationId xmlns:p14="http://schemas.microsoft.com/office/powerpoint/2010/main" val="209917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160643"/>
            <a:ext cx="12192000" cy="3697357"/>
          </a:xfrm>
          <a:prstGeom prst="rect">
            <a:avLst/>
          </a:prstGeom>
          <a:solidFill>
            <a:srgbClr val="68174B"/>
          </a:solidFill>
          <a:ln>
            <a:solidFill>
              <a:srgbClr val="68174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68174B"/>
              </a:solidFill>
              <a:latin typeface="Noto Sans S Chinese Black" panose="020B0A00000000000000" pitchFamily="34" charset="-122"/>
              <a:ea typeface="Noto Sans S Chinese Black" panose="020B0A00000000000000" pitchFamily="34" charset="-122"/>
            </a:endParaRPr>
          </a:p>
        </p:txBody>
      </p:sp>
      <p:sp>
        <p:nvSpPr>
          <p:cNvPr id="35" name="文本框 34"/>
          <p:cNvSpPr txBox="1"/>
          <p:nvPr/>
        </p:nvSpPr>
        <p:spPr>
          <a:xfrm>
            <a:off x="4311650" y="4397375"/>
            <a:ext cx="3569335" cy="829945"/>
          </a:xfrm>
          <a:prstGeom prst="rect">
            <a:avLst/>
          </a:prstGeom>
          <a:noFill/>
        </p:spPr>
        <p:txBody>
          <a:bodyPr wrap="square" rtlCol="0">
            <a:spAutoFit/>
            <a:scene3d>
              <a:camera prst="orthographicFront"/>
              <a:lightRig rig="threePt" dir="t"/>
            </a:scene3d>
            <a:sp3d contourW="12700"/>
          </a:bodyPr>
          <a:lstStyle/>
          <a:p>
            <a:r>
              <a:rPr lang="zh-CN" altLang="en-US" sz="4800" b="1" spc="300"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4" name="椭圆 3"/>
          <p:cNvSpPr/>
          <p:nvPr/>
        </p:nvSpPr>
        <p:spPr>
          <a:xfrm>
            <a:off x="5064375" y="2009748"/>
            <a:ext cx="2063249" cy="20632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8174B"/>
              </a:solidFill>
              <a:latin typeface="Noto Sans S Chinese Black" panose="020B0A00000000000000" pitchFamily="34" charset="-122"/>
              <a:ea typeface="Noto Sans S Chinese Black" panose="020B0A00000000000000" pitchFamily="34" charset="-122"/>
            </a:endParaRPr>
          </a:p>
        </p:txBody>
      </p:sp>
      <p:sp>
        <p:nvSpPr>
          <p:cNvPr id="36" name="文本框 35"/>
          <p:cNvSpPr txBox="1"/>
          <p:nvPr/>
        </p:nvSpPr>
        <p:spPr>
          <a:xfrm>
            <a:off x="5317741" y="1562936"/>
            <a:ext cx="1659685" cy="769441"/>
          </a:xfrm>
          <a:prstGeom prst="rect">
            <a:avLst/>
          </a:prstGeom>
          <a:noFill/>
        </p:spPr>
        <p:txBody>
          <a:bodyPr wrap="none" rtlCol="0">
            <a:spAutoFit/>
            <a:scene3d>
              <a:camera prst="orthographicFront"/>
              <a:lightRig rig="threePt" dir="t"/>
            </a:scene3d>
            <a:sp3d contourW="12700"/>
          </a:bodyPr>
          <a:lstStyle/>
          <a:p>
            <a:r>
              <a:rPr lang="en-US" altLang="zh-CN" sz="4400" dirty="0">
                <a:solidFill>
                  <a:srgbClr val="68174B"/>
                </a:solidFill>
                <a:latin typeface="Noto Sans S Chinese Black" panose="020B0A00000000000000" pitchFamily="34" charset="-122"/>
                <a:ea typeface="Noto Sans S Chinese Black" panose="020B0A00000000000000" pitchFamily="34" charset="-122"/>
              </a:rPr>
              <a:t>PART</a:t>
            </a:r>
            <a:endParaRPr lang="zh-CN" altLang="en-US" sz="4400" dirty="0">
              <a:solidFill>
                <a:srgbClr val="68174B"/>
              </a:solidFill>
              <a:latin typeface="Noto Sans S Chinese Black" panose="020B0A00000000000000" pitchFamily="34" charset="-122"/>
              <a:ea typeface="Noto Sans S Chinese Black" panose="020B0A00000000000000" pitchFamily="34" charset="-122"/>
            </a:endParaRPr>
          </a:p>
        </p:txBody>
      </p:sp>
      <p:cxnSp>
        <p:nvCxnSpPr>
          <p:cNvPr id="37" name="直接连接符 36"/>
          <p:cNvCxnSpPr/>
          <p:nvPr/>
        </p:nvCxnSpPr>
        <p:spPr>
          <a:xfrm>
            <a:off x="5741006" y="2349960"/>
            <a:ext cx="709987" cy="0"/>
          </a:xfrm>
          <a:prstGeom prst="line">
            <a:avLst/>
          </a:prstGeom>
          <a:ln w="28575" cap="rnd">
            <a:solidFill>
              <a:srgbClr val="68174B"/>
            </a:solidFill>
            <a:roun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34065" y="2836435"/>
            <a:ext cx="1037465" cy="923330"/>
          </a:xfrm>
          <a:prstGeom prst="rect">
            <a:avLst/>
          </a:prstGeom>
          <a:noFill/>
        </p:spPr>
        <p:txBody>
          <a:bodyPr wrap="none" rtlCol="0">
            <a:spAutoFit/>
            <a:scene3d>
              <a:camera prst="orthographicFront"/>
              <a:lightRig rig="threePt" dir="t"/>
            </a:scene3d>
            <a:sp3d contourW="12700"/>
          </a:bodyPr>
          <a:lstStyle/>
          <a:p>
            <a:pPr algn="ctr"/>
            <a:r>
              <a:rPr lang="en-US" altLang="zh-CN" sz="5400" b="1" dirty="0">
                <a:solidFill>
                  <a:srgbClr val="68174B"/>
                </a:solidFill>
                <a:latin typeface="Noto Sans S Chinese Black" panose="020B0A00000000000000" pitchFamily="34" charset="-122"/>
                <a:ea typeface="Noto Sans S Chinese Black" panose="020B0A00000000000000" pitchFamily="34" charset="-122"/>
              </a:rPr>
              <a:t>02</a:t>
            </a:r>
            <a:endParaRPr lang="zh-CN" altLang="en-US" sz="5400" b="1" dirty="0">
              <a:solidFill>
                <a:srgbClr val="68174B"/>
              </a:solidFill>
              <a:latin typeface="Noto Sans S Chinese Black" panose="020B0A00000000000000" pitchFamily="34" charset="-122"/>
              <a:ea typeface="Noto Sans S Chinese Black" panose="020B0A00000000000000" pitchFamily="34" charset="-122"/>
            </a:endParaRPr>
          </a:p>
        </p:txBody>
      </p:sp>
      <p:grpSp>
        <p:nvGrpSpPr>
          <p:cNvPr id="22" name="组合 21"/>
          <p:cNvGrpSpPr/>
          <p:nvPr/>
        </p:nvGrpSpPr>
        <p:grpSpPr>
          <a:xfrm>
            <a:off x="0" y="2136543"/>
            <a:ext cx="12197151" cy="1812555"/>
            <a:chOff x="0" y="2136543"/>
            <a:chExt cx="12197151" cy="1812555"/>
          </a:xfrm>
        </p:grpSpPr>
        <p:cxnSp>
          <p:nvCxnSpPr>
            <p:cNvPr id="6" name="直接连接符 5"/>
            <p:cNvCxnSpPr>
              <a:endCxn id="11" idx="2"/>
            </p:cNvCxnSpPr>
            <p:nvPr/>
          </p:nvCxnSpPr>
          <p:spPr>
            <a:xfrm>
              <a:off x="0" y="3041373"/>
              <a:ext cx="5194800" cy="15063"/>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1" idx="0"/>
            </p:cNvCxnSpPr>
            <p:nvPr/>
          </p:nvCxnSpPr>
          <p:spPr>
            <a:xfrm flipV="1">
              <a:off x="7002351" y="3041373"/>
              <a:ext cx="5194800" cy="1448"/>
            </a:xfrm>
            <a:prstGeom prst="line">
              <a:avLst/>
            </a:prstGeom>
            <a:ln w="38100">
              <a:solidFill>
                <a:srgbClr val="68174B"/>
              </a:solidFill>
            </a:ln>
          </p:spPr>
          <p:style>
            <a:lnRef idx="1">
              <a:schemeClr val="accent1"/>
            </a:lnRef>
            <a:fillRef idx="0">
              <a:schemeClr val="accent1"/>
            </a:fillRef>
            <a:effectRef idx="0">
              <a:schemeClr val="accent1"/>
            </a:effectRef>
            <a:fontRef idx="minor">
              <a:schemeClr val="tx1"/>
            </a:fontRef>
          </p:style>
        </p:cxnSp>
        <p:sp>
          <p:nvSpPr>
            <p:cNvPr id="11" name="弧形 10"/>
            <p:cNvSpPr/>
            <p:nvPr/>
          </p:nvSpPr>
          <p:spPr>
            <a:xfrm rot="5400000">
              <a:off x="5189721" y="2136468"/>
              <a:ext cx="1812555" cy="1812706"/>
            </a:xfrm>
            <a:prstGeom prst="arc">
              <a:avLst>
                <a:gd name="adj1" fmla="val 16200000"/>
                <a:gd name="adj2" fmla="val 5348358"/>
              </a:avLst>
            </a:prstGeom>
            <a:ln w="38100">
              <a:solidFill>
                <a:srgbClr val="6817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Noto Sans S Chinese Black" panose="020B0A00000000000000" pitchFamily="34" charset="-122"/>
                <a:ea typeface="Noto Sans S Chinese Black" panose="020B0A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28930" y="311150"/>
            <a:ext cx="222313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bg1"/>
                </a:solidFill>
                <a:latin typeface="Noto Sans S Chinese Black" panose="020B0A00000000000000" pitchFamily="34" charset="-122"/>
                <a:ea typeface="Noto Sans S Chinese Black" panose="020B0A00000000000000" pitchFamily="34" charset="-122"/>
              </a:rPr>
              <a:t>02  </a:t>
            </a:r>
            <a:r>
              <a:rPr lang="zh-CN" altLang="en-US" sz="2400" b="1" dirty="0">
                <a:solidFill>
                  <a:schemeClr val="bg1"/>
                </a:solidFill>
                <a:latin typeface="Noto Sans S Chinese Black" panose="020B0A00000000000000" pitchFamily="34" charset="-122"/>
                <a:ea typeface="Noto Sans S Chinese Black" panose="020B0A00000000000000" pitchFamily="34" charset="-122"/>
              </a:rPr>
              <a:t>加法和减法</a:t>
            </a:r>
          </a:p>
        </p:txBody>
      </p:sp>
      <p:sp>
        <p:nvSpPr>
          <p:cNvPr id="71" name="矩形 70"/>
          <p:cNvSpPr/>
          <p:nvPr/>
        </p:nvSpPr>
        <p:spPr>
          <a:xfrm>
            <a:off x="2151380" y="1311910"/>
            <a:ext cx="535178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一、加法和减法的运算过程</a:t>
            </a:r>
          </a:p>
        </p:txBody>
      </p:sp>
      <p:sp>
        <p:nvSpPr>
          <p:cNvPr id="5" name="矩形 4"/>
          <p:cNvSpPr/>
          <p:nvPr/>
        </p:nvSpPr>
        <p:spPr>
          <a:xfrm>
            <a:off x="2724785" y="1724025"/>
            <a:ext cx="5334000" cy="384175"/>
          </a:xfrm>
          <a:prstGeom prst="rect">
            <a:avLst/>
          </a:prstGeom>
          <a:solidFill>
            <a:srgbClr val="681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宋体" panose="02010600030101010101" pitchFamily="2" charset="-122"/>
                <a:ea typeface="宋体" panose="02010600030101010101" pitchFamily="2" charset="-122"/>
                <a:cs typeface="+mn-ea"/>
                <a:sym typeface="+mn-lt"/>
              </a:rPr>
              <a:t>1、二进制加法如何进行？</a:t>
            </a:r>
            <a:endParaRPr lang="zh-CN" altLang="en-US" sz="2400" dirty="0">
              <a:latin typeface="Noto Sans S Chinese Black" panose="020B0A00000000000000" pitchFamily="34" charset="-122"/>
              <a:ea typeface="Noto Sans S Chinese Black" panose="020B0A00000000000000"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1949</Words>
  <Application>Microsoft Office PowerPoint</Application>
  <PresentationFormat>Widescreen</PresentationFormat>
  <Paragraphs>250</Paragraphs>
  <Slides>42</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4" baseType="lpstr">
      <vt:lpstr>方正舒体</vt:lpstr>
      <vt:lpstr>微软雅黑</vt:lpstr>
      <vt:lpstr>Noto Sans S Chinese Black</vt:lpstr>
      <vt:lpstr>Noto Sans S Chinese Bold</vt:lpstr>
      <vt:lpstr>Noto Sans S Chinese DemiLight</vt:lpstr>
      <vt:lpstr>宋体</vt:lpstr>
      <vt:lpstr>Arial</vt:lpstr>
      <vt:lpstr>Calibri</vt:lpstr>
      <vt:lpstr>Calibri Light</vt:lpstr>
      <vt:lpstr>Wingdings</vt:lpstr>
      <vt:lpstr>Office Theme</vt:lpstr>
      <vt:lpstr>Equation.KSEE3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Jiang</dc:creator>
  <cp:lastModifiedBy>Hao Jiang</cp:lastModifiedBy>
  <cp:revision>1</cp:revision>
  <dcterms:created xsi:type="dcterms:W3CDTF">2022-05-09T15:03:35Z</dcterms:created>
  <dcterms:modified xsi:type="dcterms:W3CDTF">2022-05-09T15:10:00Z</dcterms:modified>
</cp:coreProperties>
</file>