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6"/>
    <p:restoredTop sz="94640"/>
  </p:normalViewPr>
  <p:slideViewPr>
    <p:cSldViewPr snapToGrid="0" snapToObjects="1">
      <p:cViewPr varScale="1">
        <p:scale>
          <a:sx n="53" d="100"/>
          <a:sy n="53" d="100"/>
        </p:scale>
        <p:origin x="168"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9/19/20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835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7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9/19/20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794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9/19/20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98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9/19/20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13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71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1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87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33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9/19/20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160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6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9/19/20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052620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40638F-15A1-4777-8A61-2CC256A8FCD5}"/>
              </a:ext>
            </a:extLst>
          </p:cNvPr>
          <p:cNvPicPr>
            <a:picLocks noChangeAspect="1"/>
          </p:cNvPicPr>
          <p:nvPr/>
        </p:nvPicPr>
        <p:blipFill rotWithShape="1">
          <a:blip r:embed="rId2"/>
          <a:srcRect t="9923" b="5807"/>
          <a:stretch/>
        </p:blipFill>
        <p:spPr>
          <a:xfrm>
            <a:off x="20" y="-22"/>
            <a:ext cx="12191977" cy="6858022"/>
          </a:xfrm>
          <a:prstGeom prst="rect">
            <a:avLst/>
          </a:prstGeom>
        </p:spPr>
      </p:pic>
      <p:sp>
        <p:nvSpPr>
          <p:cNvPr id="9" name="Rectangle 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E7993-9F10-F64E-A184-82B49421CF77}"/>
              </a:ext>
            </a:extLst>
          </p:cNvPr>
          <p:cNvSpPr>
            <a:spLocks noGrp="1"/>
          </p:cNvSpPr>
          <p:nvPr>
            <p:ph type="ctrTitle"/>
          </p:nvPr>
        </p:nvSpPr>
        <p:spPr>
          <a:xfrm>
            <a:off x="643466" y="643467"/>
            <a:ext cx="5452529" cy="3569242"/>
          </a:xfrm>
        </p:spPr>
        <p:txBody>
          <a:bodyPr anchor="t">
            <a:normAutofit/>
          </a:bodyPr>
          <a:lstStyle/>
          <a:p>
            <a:r>
              <a:rPr lang="en-US" altLang="zh-CN" sz="4800">
                <a:solidFill>
                  <a:schemeClr val="bg1"/>
                </a:solidFill>
              </a:rPr>
              <a:t>House</a:t>
            </a:r>
            <a:r>
              <a:rPr lang="zh-CN" altLang="en-US" sz="4800">
                <a:solidFill>
                  <a:schemeClr val="bg1"/>
                </a:solidFill>
              </a:rPr>
              <a:t> </a:t>
            </a:r>
            <a:r>
              <a:rPr lang="en-US" altLang="zh-CN" sz="4800">
                <a:solidFill>
                  <a:schemeClr val="bg1"/>
                </a:solidFill>
              </a:rPr>
              <a:t>Price</a:t>
            </a:r>
            <a:r>
              <a:rPr lang="zh-CN" altLang="en-US" sz="4800">
                <a:solidFill>
                  <a:schemeClr val="bg1"/>
                </a:solidFill>
              </a:rPr>
              <a:t> </a:t>
            </a:r>
            <a:r>
              <a:rPr lang="en-US" altLang="zh-CN" sz="4800">
                <a:solidFill>
                  <a:schemeClr val="bg1"/>
                </a:solidFill>
              </a:rPr>
              <a:t>Prediction</a:t>
            </a:r>
            <a:endParaRPr lang="en-US" sz="4800">
              <a:solidFill>
                <a:schemeClr val="bg1"/>
              </a:solidFill>
            </a:endParaRPr>
          </a:p>
        </p:txBody>
      </p:sp>
      <p:sp>
        <p:nvSpPr>
          <p:cNvPr id="3" name="Subtitle 2">
            <a:extLst>
              <a:ext uri="{FF2B5EF4-FFF2-40B4-BE49-F238E27FC236}">
                <a16:creationId xmlns:a16="http://schemas.microsoft.com/office/drawing/2014/main" id="{2B7C518A-C854-0247-B53A-E9270F674945}"/>
              </a:ext>
            </a:extLst>
          </p:cNvPr>
          <p:cNvSpPr>
            <a:spLocks noGrp="1"/>
          </p:cNvSpPr>
          <p:nvPr>
            <p:ph type="subTitle" idx="1"/>
          </p:nvPr>
        </p:nvSpPr>
        <p:spPr>
          <a:xfrm>
            <a:off x="643466" y="4551031"/>
            <a:ext cx="5449479" cy="1663493"/>
          </a:xfrm>
        </p:spPr>
        <p:txBody>
          <a:bodyPr anchor="b">
            <a:normAutofit/>
          </a:bodyPr>
          <a:lstStyle/>
          <a:p>
            <a:r>
              <a:rPr lang="en-US" altLang="zh-CN" sz="2400">
                <a:solidFill>
                  <a:schemeClr val="bg1"/>
                </a:solidFill>
              </a:rPr>
              <a:t>Hanqing</a:t>
            </a:r>
            <a:r>
              <a:rPr lang="zh-CN" altLang="en-US" sz="2400">
                <a:solidFill>
                  <a:schemeClr val="bg1"/>
                </a:solidFill>
              </a:rPr>
              <a:t> </a:t>
            </a:r>
            <a:r>
              <a:rPr lang="en-US" altLang="zh-CN" sz="2400">
                <a:solidFill>
                  <a:schemeClr val="bg1"/>
                </a:solidFill>
              </a:rPr>
              <a:t>Zhang</a:t>
            </a:r>
            <a:endParaRPr lang="en-US" sz="2400">
              <a:solidFill>
                <a:schemeClr val="bg1"/>
              </a:solidFill>
            </a:endParaRPr>
          </a:p>
        </p:txBody>
      </p:sp>
      <p:sp>
        <p:nvSpPr>
          <p:cNvPr id="11" name="Rectangle 1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72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F4704-2313-EE45-BE61-CFC540CDDF6C}"/>
              </a:ext>
            </a:extLst>
          </p:cNvPr>
          <p:cNvSpPr>
            <a:spLocks noGrp="1"/>
          </p:cNvSpPr>
          <p:nvPr>
            <p:ph type="title"/>
          </p:nvPr>
        </p:nvSpPr>
        <p:spPr>
          <a:xfrm>
            <a:off x="581192" y="1124999"/>
            <a:ext cx="4076149" cy="4608003"/>
          </a:xfrm>
        </p:spPr>
        <p:txBody>
          <a:bodyPr anchor="ctr">
            <a:normAutofit/>
          </a:bodyPr>
          <a:lstStyle/>
          <a:p>
            <a:r>
              <a:rPr lang="en-US" altLang="zh-CN" sz="4000">
                <a:solidFill>
                  <a:schemeClr val="accent1"/>
                </a:solidFill>
              </a:rPr>
              <a:t>Model</a:t>
            </a:r>
            <a:r>
              <a:rPr lang="zh-CN" altLang="en-US" sz="4000">
                <a:solidFill>
                  <a:schemeClr val="accent1"/>
                </a:solidFill>
              </a:rPr>
              <a:t> </a:t>
            </a:r>
            <a:r>
              <a:rPr lang="en-US" altLang="zh-CN" sz="4000">
                <a:solidFill>
                  <a:schemeClr val="accent1"/>
                </a:solidFill>
              </a:rPr>
              <a:t>AVERAGING</a:t>
            </a:r>
            <a:endParaRPr lang="en-US" sz="4000">
              <a:solidFill>
                <a:schemeClr val="accent1"/>
              </a:solidFill>
            </a:endParaRPr>
          </a:p>
        </p:txBody>
      </p:sp>
      <p:sp>
        <p:nvSpPr>
          <p:cNvPr id="19"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3410550-6097-AF4E-A05E-076FD4B8FF40}"/>
              </a:ext>
            </a:extLst>
          </p:cNvPr>
          <p:cNvSpPr>
            <a:spLocks noGrp="1"/>
          </p:cNvSpPr>
          <p:nvPr>
            <p:ph idx="1"/>
          </p:nvPr>
        </p:nvSpPr>
        <p:spPr>
          <a:xfrm>
            <a:off x="5117586" y="1124998"/>
            <a:ext cx="6143248" cy="4608003"/>
          </a:xfrm>
        </p:spPr>
        <p:txBody>
          <a:bodyPr>
            <a:normAutofit/>
          </a:bodyPr>
          <a:lstStyle/>
          <a:p>
            <a:r>
              <a:rPr lang="en-US" sz="2000"/>
              <a:t>Model averaging is an approach to ensemble learning where each ensemble member contributes an equal amount to the final prediction. In the case of regression, the ensemble prediction is calculated as the average of the member predictions. We define a class first to allow averaging models. We first define clones of the original four models we preciously have to fit the data in; Then train the cloned base models; Finally make predictions for cloned models and average the predictions got from each model.</a:t>
            </a:r>
          </a:p>
        </p:txBody>
      </p:sp>
    </p:spTree>
    <p:extLst>
      <p:ext uri="{BB962C8B-B14F-4D97-AF65-F5344CB8AC3E}">
        <p14:creationId xmlns:p14="http://schemas.microsoft.com/office/powerpoint/2010/main" val="5450756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FF727-774B-C649-992D-4FB51EB8DFF8}"/>
              </a:ext>
            </a:extLst>
          </p:cNvPr>
          <p:cNvSpPr>
            <a:spLocks noGrp="1"/>
          </p:cNvSpPr>
          <p:nvPr>
            <p:ph type="title"/>
          </p:nvPr>
        </p:nvSpPr>
        <p:spPr>
          <a:xfrm>
            <a:off x="581192" y="1124999"/>
            <a:ext cx="4076149" cy="4608003"/>
          </a:xfrm>
        </p:spPr>
        <p:txBody>
          <a:bodyPr anchor="ctr">
            <a:normAutofit/>
          </a:bodyPr>
          <a:lstStyle/>
          <a:p>
            <a:r>
              <a:rPr lang="en-US" altLang="zh-CN" sz="4000">
                <a:solidFill>
                  <a:schemeClr val="accent1"/>
                </a:solidFill>
              </a:rPr>
              <a:t>Stacking</a:t>
            </a:r>
            <a:endParaRPr 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CEFED6-A3E6-9444-9C23-18482630B158}"/>
              </a:ext>
            </a:extLst>
          </p:cNvPr>
          <p:cNvSpPr>
            <a:spLocks noGrp="1"/>
          </p:cNvSpPr>
          <p:nvPr>
            <p:ph idx="1"/>
          </p:nvPr>
        </p:nvSpPr>
        <p:spPr>
          <a:xfrm>
            <a:off x="5117586" y="1124998"/>
            <a:ext cx="6143248" cy="4608003"/>
          </a:xfrm>
        </p:spPr>
        <p:txBody>
          <a:bodyPr>
            <a:normAutofit/>
          </a:bodyPr>
          <a:lstStyle/>
          <a:p>
            <a:r>
              <a:rPr lang="en-US" sz="2000" dirty="0"/>
              <a:t>What we do is to define the class, and first fit the data on clones of the original models; Train cloned base models then create out-of-fold predictions that are needed to train the cloned meta-model; Then train the cloned meta-model using the out-of-fold predictions as a new feature; Finally make the predictions of all base models on the test data and use the average predictions as meta-features for the final prediction which is done by the meta-model. </a:t>
            </a:r>
          </a:p>
        </p:txBody>
      </p:sp>
    </p:spTree>
    <p:extLst>
      <p:ext uri="{BB962C8B-B14F-4D97-AF65-F5344CB8AC3E}">
        <p14:creationId xmlns:p14="http://schemas.microsoft.com/office/powerpoint/2010/main" val="109054140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F165E-FC24-014C-9D5B-8BE9A3EEFD23}"/>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altLang="zh-CN" sz="3600">
                <a:solidFill>
                  <a:schemeClr val="tx1">
                    <a:lumMod val="85000"/>
                    <a:lumOff val="15000"/>
                  </a:schemeClr>
                </a:solidFill>
              </a:rPr>
              <a:t>Results</a:t>
            </a:r>
            <a:endParaRPr lang="en-US" sz="3600">
              <a:solidFill>
                <a:schemeClr val="tx1">
                  <a:lumMod val="85000"/>
                  <a:lumOff val="15000"/>
                </a:schemeClr>
              </a:solidFill>
            </a:endParaRPr>
          </a:p>
        </p:txBody>
      </p:sp>
      <p:sp>
        <p:nvSpPr>
          <p:cNvPr id="24" name="Rectangle 23">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1127C0F7-AB30-2C43-8D68-C7ADAA427D8E}"/>
              </a:ext>
            </a:extLst>
          </p:cNvPr>
          <p:cNvPicPr>
            <a:picLocks noChangeAspect="1"/>
          </p:cNvPicPr>
          <p:nvPr/>
        </p:nvPicPr>
        <p:blipFill>
          <a:blip r:embed="rId2"/>
          <a:stretch>
            <a:fillRect/>
          </a:stretch>
        </p:blipFill>
        <p:spPr>
          <a:xfrm>
            <a:off x="4557900" y="1824423"/>
            <a:ext cx="3703320" cy="1073962"/>
          </a:xfrm>
          <a:prstGeom prst="rect">
            <a:avLst/>
          </a:prstGeom>
        </p:spPr>
      </p:pic>
      <p:pic>
        <p:nvPicPr>
          <p:cNvPr id="5" name="Content Placeholder 4">
            <a:extLst>
              <a:ext uri="{FF2B5EF4-FFF2-40B4-BE49-F238E27FC236}">
                <a16:creationId xmlns:a16="http://schemas.microsoft.com/office/drawing/2014/main" id="{61C65989-323D-0940-A5D2-0D4955A77D85}"/>
              </a:ext>
            </a:extLst>
          </p:cNvPr>
          <p:cNvPicPr>
            <a:picLocks noGrp="1" noChangeAspect="1"/>
          </p:cNvPicPr>
          <p:nvPr>
            <p:ph idx="1"/>
          </p:nvPr>
        </p:nvPicPr>
        <p:blipFill>
          <a:blip r:embed="rId3"/>
          <a:stretch>
            <a:fillRect/>
          </a:stretch>
        </p:blipFill>
        <p:spPr>
          <a:xfrm>
            <a:off x="627120" y="1005840"/>
            <a:ext cx="3703320" cy="2657132"/>
          </a:xfrm>
          <a:prstGeom prst="rect">
            <a:avLst/>
          </a:prstGeom>
        </p:spPr>
      </p:pic>
      <p:pic>
        <p:nvPicPr>
          <p:cNvPr id="9" name="Picture 8">
            <a:extLst>
              <a:ext uri="{FF2B5EF4-FFF2-40B4-BE49-F238E27FC236}">
                <a16:creationId xmlns:a16="http://schemas.microsoft.com/office/drawing/2014/main" id="{7D3FDE31-C61A-5446-BB21-42C58CD33EC3}"/>
              </a:ext>
            </a:extLst>
          </p:cNvPr>
          <p:cNvPicPr>
            <a:picLocks noChangeAspect="1"/>
          </p:cNvPicPr>
          <p:nvPr/>
        </p:nvPicPr>
        <p:blipFill>
          <a:blip r:embed="rId4"/>
          <a:stretch>
            <a:fillRect/>
          </a:stretch>
        </p:blipFill>
        <p:spPr>
          <a:xfrm>
            <a:off x="8039946" y="1852198"/>
            <a:ext cx="3703320" cy="1046187"/>
          </a:xfrm>
          <a:prstGeom prst="rect">
            <a:avLst/>
          </a:prstGeom>
        </p:spPr>
      </p:pic>
    </p:spTree>
    <p:extLst>
      <p:ext uri="{BB962C8B-B14F-4D97-AF65-F5344CB8AC3E}">
        <p14:creationId xmlns:p14="http://schemas.microsoft.com/office/powerpoint/2010/main" val="116000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81EEB-6FD0-6646-8F19-7BA51E8B4585}"/>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altLang="zh-CN" sz="6600" b="0" kern="1200" cap="all">
                <a:solidFill>
                  <a:srgbClr val="FFFFFF">
                    <a:alpha val="90000"/>
                  </a:srgbClr>
                </a:solidFill>
                <a:latin typeface="+mj-lt"/>
                <a:ea typeface="+mj-ea"/>
                <a:cs typeface="+mj-cs"/>
              </a:rPr>
              <a:t>Thank you</a:t>
            </a:r>
            <a:endParaRPr lang="en-US" sz="6600" b="0" kern="1200" cap="all">
              <a:solidFill>
                <a:srgbClr val="FFFFFF">
                  <a:alpha val="90000"/>
                </a:srgbClr>
              </a:solidFill>
              <a:latin typeface="+mj-lt"/>
              <a:ea typeface="+mj-ea"/>
              <a:cs typeface="+mj-cs"/>
            </a:endParaRP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096962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050B4-86A8-074A-837C-CE490AB33D05}"/>
              </a:ext>
            </a:extLst>
          </p:cNvPr>
          <p:cNvSpPr>
            <a:spLocks noGrp="1"/>
          </p:cNvSpPr>
          <p:nvPr>
            <p:ph type="title"/>
          </p:nvPr>
        </p:nvSpPr>
        <p:spPr>
          <a:xfrm>
            <a:off x="7963094" y="1113764"/>
            <a:ext cx="3269749" cy="4624327"/>
          </a:xfrm>
        </p:spPr>
        <p:txBody>
          <a:bodyPr anchor="ctr">
            <a:normAutofit/>
          </a:bodyPr>
          <a:lstStyle/>
          <a:p>
            <a:r>
              <a:rPr lang="en-US" altLang="zh-CN" sz="3200" dirty="0">
                <a:solidFill>
                  <a:srgbClr val="FFFFFF"/>
                </a:solidFill>
              </a:rPr>
              <a:t>Introduction</a:t>
            </a:r>
            <a:endParaRPr lang="en-US" sz="3200" dirty="0">
              <a:solidFill>
                <a:srgbClr val="FFFFFF"/>
              </a:solidFill>
            </a:endParaRPr>
          </a:p>
        </p:txBody>
      </p:sp>
      <p:sp>
        <p:nvSpPr>
          <p:cNvPr id="3" name="Content Placeholder 2">
            <a:extLst>
              <a:ext uri="{FF2B5EF4-FFF2-40B4-BE49-F238E27FC236}">
                <a16:creationId xmlns:a16="http://schemas.microsoft.com/office/drawing/2014/main" id="{E3175BB5-47BD-4F4B-B206-4A2A931E2B48}"/>
              </a:ext>
            </a:extLst>
          </p:cNvPr>
          <p:cNvSpPr>
            <a:spLocks noGrp="1"/>
          </p:cNvSpPr>
          <p:nvPr>
            <p:ph idx="1"/>
          </p:nvPr>
        </p:nvSpPr>
        <p:spPr>
          <a:xfrm>
            <a:off x="927916" y="1113764"/>
            <a:ext cx="6108179" cy="4624327"/>
          </a:xfrm>
        </p:spPr>
        <p:txBody>
          <a:bodyPr anchor="ctr">
            <a:normAutofit/>
          </a:bodyPr>
          <a:lstStyle/>
          <a:p>
            <a:pPr marL="0" indent="0">
              <a:buNone/>
            </a:pPr>
            <a:r>
              <a:rPr lang="en-US" dirty="0"/>
              <a:t>Purchasing a home is one of the most decisions people make. It is pivotal that a prospective home buyer makes this purchase at the correct price. However, when facing a decision of such financial magnitude, people may consider that they are paying more for the house than it’s worth.</a:t>
            </a:r>
          </a:p>
        </p:txBody>
      </p:sp>
    </p:spTree>
    <p:extLst>
      <p:ext uri="{BB962C8B-B14F-4D97-AF65-F5344CB8AC3E}">
        <p14:creationId xmlns:p14="http://schemas.microsoft.com/office/powerpoint/2010/main" val="317457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00A7D9-94B5-214D-9B73-4741A878DEFD}"/>
              </a:ext>
            </a:extLst>
          </p:cNvPr>
          <p:cNvSpPr>
            <a:spLocks noGrp="1"/>
          </p:cNvSpPr>
          <p:nvPr>
            <p:ph type="title"/>
          </p:nvPr>
        </p:nvSpPr>
        <p:spPr>
          <a:xfrm>
            <a:off x="771148" y="1037967"/>
            <a:ext cx="3054091" cy="4709131"/>
          </a:xfrm>
        </p:spPr>
        <p:txBody>
          <a:bodyPr anchor="ctr">
            <a:normAutofit/>
          </a:bodyPr>
          <a:lstStyle/>
          <a:p>
            <a:r>
              <a:rPr lang="en-US" altLang="zh-CN">
                <a:solidFill>
                  <a:srgbClr val="FFFEFF"/>
                </a:solidFill>
              </a:rPr>
              <a:t>Data</a:t>
            </a:r>
            <a:endParaRPr lang="en-US">
              <a:solidFill>
                <a:srgbClr val="FFFEFF"/>
              </a:solidFill>
            </a:endParaRPr>
          </a:p>
        </p:txBody>
      </p:sp>
      <p:sp>
        <p:nvSpPr>
          <p:cNvPr id="3" name="Content Placeholder 2">
            <a:extLst>
              <a:ext uri="{FF2B5EF4-FFF2-40B4-BE49-F238E27FC236}">
                <a16:creationId xmlns:a16="http://schemas.microsoft.com/office/drawing/2014/main" id="{46C55BCA-6F41-E841-9D33-C2D8DE8C25B5}"/>
              </a:ext>
            </a:extLst>
          </p:cNvPr>
          <p:cNvSpPr>
            <a:spLocks noGrp="1"/>
          </p:cNvSpPr>
          <p:nvPr>
            <p:ph idx="1"/>
          </p:nvPr>
        </p:nvSpPr>
        <p:spPr>
          <a:xfrm>
            <a:off x="4534935" y="1037968"/>
            <a:ext cx="6725899" cy="4820832"/>
          </a:xfrm>
        </p:spPr>
        <p:txBody>
          <a:bodyPr>
            <a:normAutofit/>
          </a:bodyPr>
          <a:lstStyle/>
          <a:p>
            <a:r>
              <a:rPr lang="en-US" altLang="zh-CN" dirty="0"/>
              <a:t>Kaggle</a:t>
            </a:r>
            <a:r>
              <a:rPr lang="zh-CN" altLang="en-US" dirty="0"/>
              <a:t> </a:t>
            </a:r>
            <a:r>
              <a:rPr lang="en-US" altLang="zh-CN" dirty="0"/>
              <a:t>Dataset</a:t>
            </a:r>
          </a:p>
          <a:p>
            <a:r>
              <a:rPr lang="en-US" u="sng" dirty="0">
                <a:hlinkClick r:id="rId2"/>
              </a:rPr>
              <a:t>https://www.kaggle.com/c/house-prices-advanced-regression-techniques/data</a:t>
            </a:r>
            <a:endParaRPr lang="en-US" u="sng" dirty="0"/>
          </a:p>
          <a:p>
            <a:r>
              <a:rPr lang="en-US" dirty="0"/>
              <a:t>1460 </a:t>
            </a:r>
            <a:r>
              <a:rPr lang="en-US" altLang="zh-CN" dirty="0"/>
              <a:t>observations,</a:t>
            </a:r>
            <a:r>
              <a:rPr lang="zh-CN" altLang="en-US" dirty="0"/>
              <a:t> </a:t>
            </a:r>
            <a:r>
              <a:rPr lang="en-US" dirty="0"/>
              <a:t>79 features</a:t>
            </a:r>
          </a:p>
          <a:p>
            <a:r>
              <a:rPr lang="en-US" dirty="0"/>
              <a:t>51 categorical</a:t>
            </a:r>
            <a:r>
              <a:rPr lang="en-US" altLang="zh-CN" dirty="0"/>
              <a:t>,</a:t>
            </a:r>
            <a:r>
              <a:rPr lang="zh-CN" altLang="en-US" dirty="0"/>
              <a:t> </a:t>
            </a:r>
            <a:r>
              <a:rPr lang="en-US" dirty="0"/>
              <a:t>28 continuous</a:t>
            </a:r>
          </a:p>
        </p:txBody>
      </p:sp>
    </p:spTree>
    <p:extLst>
      <p:ext uri="{BB962C8B-B14F-4D97-AF65-F5344CB8AC3E}">
        <p14:creationId xmlns:p14="http://schemas.microsoft.com/office/powerpoint/2010/main" val="148350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303D-9462-A74E-8529-45E66448B5A8}"/>
              </a:ext>
            </a:extLst>
          </p:cNvPr>
          <p:cNvSpPr>
            <a:spLocks noGrp="1"/>
          </p:cNvSpPr>
          <p:nvPr>
            <p:ph type="title"/>
          </p:nvPr>
        </p:nvSpPr>
        <p:spPr/>
        <p:txBody>
          <a:bodyPr/>
          <a:lstStyle/>
          <a:p>
            <a:r>
              <a:rPr lang="en-US" altLang="zh-CN" dirty="0"/>
              <a:t>Data</a:t>
            </a:r>
            <a:r>
              <a:rPr lang="zh-CN" altLang="en-US" dirty="0"/>
              <a:t> </a:t>
            </a:r>
            <a:r>
              <a:rPr lang="en-US" altLang="zh-CN" dirty="0"/>
              <a:t>preprocessing–</a:t>
            </a:r>
            <a:r>
              <a:rPr lang="zh-CN" altLang="en-US" dirty="0"/>
              <a:t> </a:t>
            </a:r>
            <a:r>
              <a:rPr lang="en-US" altLang="zh-CN" dirty="0"/>
              <a:t>outliers</a:t>
            </a:r>
            <a:endParaRPr lang="en-US" dirty="0"/>
          </a:p>
        </p:txBody>
      </p:sp>
      <p:pic>
        <p:nvPicPr>
          <p:cNvPr id="5" name="Content Placeholder 4">
            <a:extLst>
              <a:ext uri="{FF2B5EF4-FFF2-40B4-BE49-F238E27FC236}">
                <a16:creationId xmlns:a16="http://schemas.microsoft.com/office/drawing/2014/main" id="{6D3CF598-493D-8349-8821-AF256EC4BC20}"/>
              </a:ext>
            </a:extLst>
          </p:cNvPr>
          <p:cNvPicPr>
            <a:picLocks noGrp="1" noChangeAspect="1"/>
          </p:cNvPicPr>
          <p:nvPr>
            <p:ph idx="1"/>
          </p:nvPr>
        </p:nvPicPr>
        <p:blipFill>
          <a:blip r:embed="rId2"/>
          <a:stretch>
            <a:fillRect/>
          </a:stretch>
        </p:blipFill>
        <p:spPr>
          <a:xfrm>
            <a:off x="520700" y="2310940"/>
            <a:ext cx="5575300" cy="3454400"/>
          </a:xfrm>
        </p:spPr>
      </p:pic>
      <p:pic>
        <p:nvPicPr>
          <p:cNvPr id="7" name="Picture 6">
            <a:extLst>
              <a:ext uri="{FF2B5EF4-FFF2-40B4-BE49-F238E27FC236}">
                <a16:creationId xmlns:a16="http://schemas.microsoft.com/office/drawing/2014/main" id="{1D844359-0D2A-3F4E-BE70-57AEC28FA4D3}"/>
              </a:ext>
            </a:extLst>
          </p:cNvPr>
          <p:cNvPicPr>
            <a:picLocks noChangeAspect="1"/>
          </p:cNvPicPr>
          <p:nvPr/>
        </p:nvPicPr>
        <p:blipFill>
          <a:blip r:embed="rId3"/>
          <a:stretch>
            <a:fillRect/>
          </a:stretch>
        </p:blipFill>
        <p:spPr>
          <a:xfrm>
            <a:off x="6477000" y="2310940"/>
            <a:ext cx="5715000" cy="3416300"/>
          </a:xfrm>
          <a:prstGeom prst="rect">
            <a:avLst/>
          </a:prstGeom>
        </p:spPr>
      </p:pic>
    </p:spTree>
    <p:extLst>
      <p:ext uri="{BB962C8B-B14F-4D97-AF65-F5344CB8AC3E}">
        <p14:creationId xmlns:p14="http://schemas.microsoft.com/office/powerpoint/2010/main" val="301974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9F8FA-199E-6441-8072-38FE4571146C}"/>
              </a:ext>
            </a:extLst>
          </p:cNvPr>
          <p:cNvSpPr>
            <a:spLocks noGrp="1"/>
          </p:cNvSpPr>
          <p:nvPr>
            <p:ph type="title"/>
          </p:nvPr>
        </p:nvSpPr>
        <p:spPr>
          <a:xfrm>
            <a:off x="581192" y="800930"/>
            <a:ext cx="3568661" cy="2256390"/>
          </a:xfrm>
        </p:spPr>
        <p:txBody>
          <a:bodyPr anchor="ctr">
            <a:normAutofit/>
          </a:bodyPr>
          <a:lstStyle/>
          <a:p>
            <a:r>
              <a:rPr lang="en-US" altLang="zh-CN" dirty="0"/>
              <a:t>Data</a:t>
            </a:r>
            <a:r>
              <a:rPr lang="zh-CN" altLang="en-US" dirty="0"/>
              <a:t> </a:t>
            </a:r>
            <a:r>
              <a:rPr lang="en-US" altLang="zh-CN" dirty="0"/>
              <a:t>preprocessing</a:t>
            </a:r>
            <a:endParaRPr lang="en-US" dirty="0"/>
          </a:p>
        </p:txBody>
      </p:sp>
      <p:sp>
        <p:nvSpPr>
          <p:cNvPr id="29" name="Rectangle 1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C4A81DD7-3F0A-4FAF-8CE4-9D5F05E7C0B7}"/>
              </a:ext>
            </a:extLst>
          </p:cNvPr>
          <p:cNvSpPr>
            <a:spLocks noGrp="1"/>
          </p:cNvSpPr>
          <p:nvPr>
            <p:ph idx="1"/>
          </p:nvPr>
        </p:nvSpPr>
        <p:spPr>
          <a:xfrm>
            <a:off x="4561870" y="800930"/>
            <a:ext cx="7183597" cy="2256390"/>
          </a:xfrm>
        </p:spPr>
        <p:txBody>
          <a:bodyPr>
            <a:normAutofit/>
          </a:bodyPr>
          <a:lstStyle/>
          <a:p>
            <a:pPr>
              <a:buClr>
                <a:srgbClr val="AAA180"/>
              </a:buClr>
            </a:pPr>
            <a:r>
              <a:rPr lang="en-US" altLang="zh-CN" dirty="0"/>
              <a:t>The</a:t>
            </a:r>
            <a:r>
              <a:rPr lang="zh-CN" altLang="en-US" dirty="0"/>
              <a:t> </a:t>
            </a:r>
            <a:r>
              <a:rPr lang="en-US" altLang="zh-CN" dirty="0"/>
              <a:t>target</a:t>
            </a:r>
            <a:r>
              <a:rPr lang="zh-CN" altLang="en-US" dirty="0"/>
              <a:t> </a:t>
            </a:r>
            <a:r>
              <a:rPr lang="en-US" altLang="zh-CN" dirty="0"/>
              <a:t>variable</a:t>
            </a:r>
            <a:r>
              <a:rPr lang="zh-CN" altLang="en-US" dirty="0"/>
              <a:t> </a:t>
            </a:r>
            <a:r>
              <a:rPr lang="en-US" altLang="zh-CN" dirty="0" err="1"/>
              <a:t>Saleprice</a:t>
            </a:r>
            <a:r>
              <a:rPr lang="zh-CN" altLang="en-US" dirty="0"/>
              <a:t> </a:t>
            </a:r>
            <a:r>
              <a:rPr lang="en-US" altLang="zh-CN" dirty="0"/>
              <a:t>looks</a:t>
            </a:r>
            <a:r>
              <a:rPr lang="zh-CN" altLang="en-US" dirty="0"/>
              <a:t> </a:t>
            </a:r>
            <a:r>
              <a:rPr lang="en-US" altLang="zh-CN" dirty="0"/>
              <a:t>right</a:t>
            </a:r>
            <a:r>
              <a:rPr lang="zh-CN" altLang="en-US" dirty="0"/>
              <a:t> </a:t>
            </a:r>
            <a:r>
              <a:rPr lang="en-US" altLang="zh-CN" dirty="0"/>
              <a:t>skewed</a:t>
            </a:r>
            <a:endParaRPr lang="en-US" dirty="0"/>
          </a:p>
        </p:txBody>
      </p:sp>
      <p:pic>
        <p:nvPicPr>
          <p:cNvPr id="5" name="Content Placeholder 4">
            <a:extLst>
              <a:ext uri="{FF2B5EF4-FFF2-40B4-BE49-F238E27FC236}">
                <a16:creationId xmlns:a16="http://schemas.microsoft.com/office/drawing/2014/main" id="{494AADE4-4721-5848-A1C0-4D6F000E791F}"/>
              </a:ext>
            </a:extLst>
          </p:cNvPr>
          <p:cNvPicPr>
            <a:picLocks noChangeAspect="1"/>
          </p:cNvPicPr>
          <p:nvPr/>
        </p:nvPicPr>
        <p:blipFill>
          <a:blip r:embed="rId2"/>
          <a:stretch>
            <a:fillRect/>
          </a:stretch>
        </p:blipFill>
        <p:spPr>
          <a:xfrm>
            <a:off x="1088983" y="3261798"/>
            <a:ext cx="4202656" cy="3046926"/>
          </a:xfrm>
          <a:prstGeom prst="rect">
            <a:avLst/>
          </a:prstGeom>
        </p:spPr>
      </p:pic>
      <p:pic>
        <p:nvPicPr>
          <p:cNvPr id="7" name="Picture 6">
            <a:extLst>
              <a:ext uri="{FF2B5EF4-FFF2-40B4-BE49-F238E27FC236}">
                <a16:creationId xmlns:a16="http://schemas.microsoft.com/office/drawing/2014/main" id="{FDF61CF6-1F29-094D-B44C-A126DC993471}"/>
              </a:ext>
            </a:extLst>
          </p:cNvPr>
          <p:cNvPicPr>
            <a:picLocks noChangeAspect="1"/>
          </p:cNvPicPr>
          <p:nvPr/>
        </p:nvPicPr>
        <p:blipFill>
          <a:blip r:embed="rId3"/>
          <a:stretch>
            <a:fillRect/>
          </a:stretch>
        </p:blipFill>
        <p:spPr>
          <a:xfrm>
            <a:off x="6699291" y="3261798"/>
            <a:ext cx="4599778" cy="3012855"/>
          </a:xfrm>
          <a:prstGeom prst="rect">
            <a:avLst/>
          </a:prstGeom>
        </p:spPr>
      </p:pic>
    </p:spTree>
    <p:extLst>
      <p:ext uri="{BB962C8B-B14F-4D97-AF65-F5344CB8AC3E}">
        <p14:creationId xmlns:p14="http://schemas.microsoft.com/office/powerpoint/2010/main" val="178026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DD2C3-32C3-4C47-A38A-D36806CEA02B}"/>
              </a:ext>
            </a:extLst>
          </p:cNvPr>
          <p:cNvSpPr>
            <a:spLocks noGrp="1"/>
          </p:cNvSpPr>
          <p:nvPr>
            <p:ph type="title"/>
          </p:nvPr>
        </p:nvSpPr>
        <p:spPr>
          <a:xfrm>
            <a:off x="581192" y="800930"/>
            <a:ext cx="3568661" cy="2256390"/>
          </a:xfrm>
        </p:spPr>
        <p:txBody>
          <a:bodyPr anchor="ctr">
            <a:normAutofit/>
          </a:bodyPr>
          <a:lstStyle/>
          <a:p>
            <a:r>
              <a:rPr lang="en-US" altLang="zh-CN" dirty="0"/>
              <a:t>Data</a:t>
            </a:r>
            <a:r>
              <a:rPr lang="zh-CN" altLang="en-US" dirty="0"/>
              <a:t> </a:t>
            </a:r>
            <a:r>
              <a:rPr lang="en-US" altLang="zh-CN" dirty="0"/>
              <a:t>preprocessing</a:t>
            </a:r>
            <a:endParaRPr lang="en-US" dirty="0"/>
          </a:p>
        </p:txBody>
      </p:sp>
      <p:sp>
        <p:nvSpPr>
          <p:cNvPr id="16" name="Rectangle 1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D2D3F1DC-78E1-4C36-A5F4-2DDFE5720FF6}"/>
              </a:ext>
            </a:extLst>
          </p:cNvPr>
          <p:cNvSpPr>
            <a:spLocks noGrp="1"/>
          </p:cNvSpPr>
          <p:nvPr>
            <p:ph idx="1"/>
          </p:nvPr>
        </p:nvSpPr>
        <p:spPr>
          <a:xfrm>
            <a:off x="4561870" y="800930"/>
            <a:ext cx="7183597" cy="2256390"/>
          </a:xfrm>
        </p:spPr>
        <p:txBody>
          <a:bodyPr>
            <a:normAutofit/>
          </a:bodyPr>
          <a:lstStyle/>
          <a:p>
            <a:pPr>
              <a:buClr>
                <a:srgbClr val="AAA180"/>
              </a:buClr>
            </a:pPr>
            <a:r>
              <a:rPr lang="en-US" altLang="zh-CN" dirty="0"/>
              <a:t>Log</a:t>
            </a:r>
            <a:r>
              <a:rPr lang="zh-CN" altLang="en-US" dirty="0"/>
              <a:t> </a:t>
            </a:r>
            <a:r>
              <a:rPr lang="en-US" altLang="zh-CN" dirty="0"/>
              <a:t>transformation</a:t>
            </a:r>
            <a:r>
              <a:rPr lang="zh-CN" altLang="en-US" dirty="0"/>
              <a:t> </a:t>
            </a:r>
            <a:r>
              <a:rPr lang="en-US" altLang="zh-CN" dirty="0"/>
              <a:t>is</a:t>
            </a:r>
            <a:r>
              <a:rPr lang="zh-CN" altLang="en-US" dirty="0"/>
              <a:t> </a:t>
            </a:r>
            <a:r>
              <a:rPr lang="en-US" altLang="zh-CN" dirty="0"/>
              <a:t>applied</a:t>
            </a:r>
            <a:r>
              <a:rPr lang="zh-CN" altLang="en-US" dirty="0"/>
              <a:t> </a:t>
            </a:r>
            <a:r>
              <a:rPr lang="en-US" altLang="zh-CN" dirty="0"/>
              <a:t>to</a:t>
            </a:r>
            <a:r>
              <a:rPr lang="zh-CN" altLang="en-US" dirty="0"/>
              <a:t> </a:t>
            </a:r>
            <a:r>
              <a:rPr lang="en-US" altLang="zh-CN" dirty="0" err="1"/>
              <a:t>Saleprice</a:t>
            </a:r>
            <a:endParaRPr lang="en-US" dirty="0"/>
          </a:p>
        </p:txBody>
      </p:sp>
      <p:pic>
        <p:nvPicPr>
          <p:cNvPr id="5" name="Content Placeholder 4">
            <a:extLst>
              <a:ext uri="{FF2B5EF4-FFF2-40B4-BE49-F238E27FC236}">
                <a16:creationId xmlns:a16="http://schemas.microsoft.com/office/drawing/2014/main" id="{A22D8539-07C9-1C4C-BBA7-EFF483A60BA1}"/>
              </a:ext>
            </a:extLst>
          </p:cNvPr>
          <p:cNvPicPr>
            <a:picLocks noChangeAspect="1"/>
          </p:cNvPicPr>
          <p:nvPr/>
        </p:nvPicPr>
        <p:blipFill>
          <a:blip r:embed="rId2"/>
          <a:stretch>
            <a:fillRect/>
          </a:stretch>
        </p:blipFill>
        <p:spPr>
          <a:xfrm>
            <a:off x="1255755" y="3261798"/>
            <a:ext cx="3869112" cy="3046926"/>
          </a:xfrm>
          <a:prstGeom prst="rect">
            <a:avLst/>
          </a:prstGeom>
        </p:spPr>
      </p:pic>
      <p:pic>
        <p:nvPicPr>
          <p:cNvPr id="7" name="Picture 6">
            <a:extLst>
              <a:ext uri="{FF2B5EF4-FFF2-40B4-BE49-F238E27FC236}">
                <a16:creationId xmlns:a16="http://schemas.microsoft.com/office/drawing/2014/main" id="{B84953AB-3E14-7843-9287-E44B926C1875}"/>
              </a:ext>
            </a:extLst>
          </p:cNvPr>
          <p:cNvPicPr>
            <a:picLocks noChangeAspect="1"/>
          </p:cNvPicPr>
          <p:nvPr/>
        </p:nvPicPr>
        <p:blipFill>
          <a:blip r:embed="rId3"/>
          <a:stretch>
            <a:fillRect/>
          </a:stretch>
        </p:blipFill>
        <p:spPr>
          <a:xfrm>
            <a:off x="6759139" y="3261798"/>
            <a:ext cx="4480082" cy="3012855"/>
          </a:xfrm>
          <a:prstGeom prst="rect">
            <a:avLst/>
          </a:prstGeom>
        </p:spPr>
      </p:pic>
    </p:spTree>
    <p:extLst>
      <p:ext uri="{BB962C8B-B14F-4D97-AF65-F5344CB8AC3E}">
        <p14:creationId xmlns:p14="http://schemas.microsoft.com/office/powerpoint/2010/main" val="18229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0416C8-9CEC-B140-A234-0C6E607B080F}"/>
              </a:ext>
            </a:extLst>
          </p:cNvPr>
          <p:cNvSpPr>
            <a:spLocks noGrp="1"/>
          </p:cNvSpPr>
          <p:nvPr>
            <p:ph type="title"/>
          </p:nvPr>
        </p:nvSpPr>
        <p:spPr>
          <a:xfrm>
            <a:off x="601255" y="702155"/>
            <a:ext cx="3409783" cy="1300365"/>
          </a:xfrm>
        </p:spPr>
        <p:txBody>
          <a:bodyPr>
            <a:normAutofit/>
          </a:bodyPr>
          <a:lstStyle/>
          <a:p>
            <a:r>
              <a:rPr lang="en-US" altLang="zh-CN" dirty="0">
                <a:solidFill>
                  <a:srgbClr val="FFFFFF"/>
                </a:solidFill>
              </a:rPr>
              <a:t>Feature</a:t>
            </a:r>
            <a:r>
              <a:rPr lang="zh-CN" altLang="en-US" dirty="0">
                <a:solidFill>
                  <a:srgbClr val="FFFFFF"/>
                </a:solidFill>
              </a:rPr>
              <a:t> </a:t>
            </a:r>
            <a:r>
              <a:rPr lang="en-US" altLang="zh-CN" dirty="0">
                <a:solidFill>
                  <a:srgbClr val="FFFFFF"/>
                </a:solidFill>
              </a:rPr>
              <a:t>Engineer</a:t>
            </a:r>
            <a:endParaRPr lang="en-US" dirty="0">
              <a:solidFill>
                <a:srgbClr val="FFFFFF"/>
              </a:solidFill>
            </a:endParaRPr>
          </a:p>
        </p:txBody>
      </p:sp>
      <p:sp>
        <p:nvSpPr>
          <p:cNvPr id="9" name="Content Placeholder 8">
            <a:extLst>
              <a:ext uri="{FF2B5EF4-FFF2-40B4-BE49-F238E27FC236}">
                <a16:creationId xmlns:a16="http://schemas.microsoft.com/office/drawing/2014/main" id="{D01C2409-2B21-4011-A28B-05FD5AEDBE4E}"/>
              </a:ext>
            </a:extLst>
          </p:cNvPr>
          <p:cNvSpPr>
            <a:spLocks noGrp="1"/>
          </p:cNvSpPr>
          <p:nvPr>
            <p:ph idx="1"/>
          </p:nvPr>
        </p:nvSpPr>
        <p:spPr>
          <a:xfrm>
            <a:off x="601255" y="2177142"/>
            <a:ext cx="3409782" cy="3823607"/>
          </a:xfrm>
        </p:spPr>
        <p:txBody>
          <a:bodyPr>
            <a:normAutofit/>
          </a:bodyPr>
          <a:lstStyle/>
          <a:p>
            <a:r>
              <a:rPr lang="en-US" altLang="zh-CN" dirty="0">
                <a:solidFill>
                  <a:srgbClr val="FFFFFF"/>
                </a:solidFill>
              </a:rPr>
              <a:t>The</a:t>
            </a:r>
            <a:r>
              <a:rPr lang="zh-CN" altLang="en-US" dirty="0">
                <a:solidFill>
                  <a:srgbClr val="FFFFFF"/>
                </a:solidFill>
              </a:rPr>
              <a:t> </a:t>
            </a:r>
            <a:r>
              <a:rPr lang="en-US" altLang="zh-CN" dirty="0">
                <a:solidFill>
                  <a:srgbClr val="FFFFFF"/>
                </a:solidFill>
              </a:rPr>
              <a:t>plot</a:t>
            </a:r>
            <a:r>
              <a:rPr lang="zh-CN" altLang="en-US" dirty="0">
                <a:solidFill>
                  <a:srgbClr val="FFFFFF"/>
                </a:solidFill>
              </a:rPr>
              <a:t> </a:t>
            </a:r>
            <a:r>
              <a:rPr lang="en-US" altLang="zh-CN" dirty="0">
                <a:solidFill>
                  <a:srgbClr val="FFFFFF"/>
                </a:solidFill>
              </a:rPr>
              <a:t>shows</a:t>
            </a:r>
            <a:r>
              <a:rPr lang="zh-CN" altLang="en-US" dirty="0">
                <a:solidFill>
                  <a:srgbClr val="FFFFFF"/>
                </a:solidFill>
              </a:rPr>
              <a:t> </a:t>
            </a:r>
            <a:r>
              <a:rPr lang="en-US" altLang="zh-CN" dirty="0">
                <a:solidFill>
                  <a:srgbClr val="FFFFFF"/>
                </a:solidFill>
              </a:rPr>
              <a:t>the</a:t>
            </a:r>
            <a:r>
              <a:rPr lang="zh-CN" altLang="en-US" dirty="0">
                <a:solidFill>
                  <a:srgbClr val="FFFFFF"/>
                </a:solidFill>
              </a:rPr>
              <a:t> </a:t>
            </a:r>
            <a:r>
              <a:rPr lang="en-US" altLang="zh-CN" dirty="0">
                <a:solidFill>
                  <a:srgbClr val="FFFFFF"/>
                </a:solidFill>
              </a:rPr>
              <a:t>missing</a:t>
            </a:r>
            <a:r>
              <a:rPr lang="zh-CN" altLang="en-US" dirty="0">
                <a:solidFill>
                  <a:srgbClr val="FFFFFF"/>
                </a:solidFill>
              </a:rPr>
              <a:t> </a:t>
            </a:r>
            <a:r>
              <a:rPr lang="en-US" altLang="zh-CN" dirty="0">
                <a:solidFill>
                  <a:srgbClr val="FFFFFF"/>
                </a:solidFill>
              </a:rPr>
              <a:t>rate</a:t>
            </a:r>
            <a:r>
              <a:rPr lang="zh-CN" altLang="en-US" dirty="0">
                <a:solidFill>
                  <a:srgbClr val="FFFFFF"/>
                </a:solidFill>
              </a:rPr>
              <a:t> </a:t>
            </a:r>
            <a:r>
              <a:rPr lang="en-US" altLang="zh-CN" dirty="0">
                <a:solidFill>
                  <a:srgbClr val="FFFFFF"/>
                </a:solidFill>
              </a:rPr>
              <a:t>for</a:t>
            </a:r>
            <a:r>
              <a:rPr lang="zh-CN" altLang="en-US" dirty="0">
                <a:solidFill>
                  <a:srgbClr val="FFFFFF"/>
                </a:solidFill>
              </a:rPr>
              <a:t> </a:t>
            </a:r>
            <a:r>
              <a:rPr lang="en-US" altLang="zh-CN" dirty="0">
                <a:solidFill>
                  <a:srgbClr val="FFFFFF"/>
                </a:solidFill>
              </a:rPr>
              <a:t>each</a:t>
            </a:r>
            <a:r>
              <a:rPr lang="zh-CN" altLang="en-US" dirty="0">
                <a:solidFill>
                  <a:srgbClr val="FFFFFF"/>
                </a:solidFill>
              </a:rPr>
              <a:t> </a:t>
            </a:r>
            <a:r>
              <a:rPr lang="en-US" altLang="zh-CN" dirty="0">
                <a:solidFill>
                  <a:srgbClr val="FFFFFF"/>
                </a:solidFill>
              </a:rPr>
              <a:t>variable.</a:t>
            </a:r>
            <a:r>
              <a:rPr lang="zh-CN" altLang="en-US" dirty="0">
                <a:solidFill>
                  <a:srgbClr val="FFFFFF"/>
                </a:solidFill>
              </a:rPr>
              <a:t> </a:t>
            </a:r>
            <a:r>
              <a:rPr lang="en-US" altLang="zh-CN" dirty="0">
                <a:solidFill>
                  <a:srgbClr val="FFFFFF"/>
                </a:solidFill>
              </a:rPr>
              <a:t>According</a:t>
            </a:r>
            <a:r>
              <a:rPr lang="zh-CN" altLang="en-US" dirty="0">
                <a:solidFill>
                  <a:srgbClr val="FFFFFF"/>
                </a:solidFill>
              </a:rPr>
              <a:t> </a:t>
            </a:r>
            <a:r>
              <a:rPr lang="en-US" altLang="zh-CN" dirty="0">
                <a:solidFill>
                  <a:srgbClr val="FFFFFF"/>
                </a:solidFill>
              </a:rPr>
              <a:t>to</a:t>
            </a:r>
            <a:r>
              <a:rPr lang="zh-CN" altLang="en-US" dirty="0">
                <a:solidFill>
                  <a:srgbClr val="FFFFFF"/>
                </a:solidFill>
              </a:rPr>
              <a:t> </a:t>
            </a:r>
            <a:r>
              <a:rPr lang="en-US" altLang="zh-CN" dirty="0">
                <a:solidFill>
                  <a:srgbClr val="FFFFFF"/>
                </a:solidFill>
              </a:rPr>
              <a:t>different</a:t>
            </a:r>
            <a:r>
              <a:rPr lang="zh-CN" altLang="en-US" dirty="0">
                <a:solidFill>
                  <a:srgbClr val="FFFFFF"/>
                </a:solidFill>
              </a:rPr>
              <a:t> </a:t>
            </a:r>
            <a:r>
              <a:rPr lang="en-US" altLang="zh-CN" dirty="0">
                <a:solidFill>
                  <a:srgbClr val="FFFFFF"/>
                </a:solidFill>
              </a:rPr>
              <a:t>missing</a:t>
            </a:r>
            <a:r>
              <a:rPr lang="zh-CN" altLang="en-US" dirty="0">
                <a:solidFill>
                  <a:srgbClr val="FFFFFF"/>
                </a:solidFill>
              </a:rPr>
              <a:t> </a:t>
            </a:r>
            <a:r>
              <a:rPr lang="en-US" altLang="zh-CN" dirty="0">
                <a:solidFill>
                  <a:srgbClr val="FFFFFF"/>
                </a:solidFill>
              </a:rPr>
              <a:t>rates</a:t>
            </a:r>
            <a:r>
              <a:rPr lang="zh-CN" altLang="en-US" dirty="0">
                <a:solidFill>
                  <a:srgbClr val="FFFFFF"/>
                </a:solidFill>
              </a:rPr>
              <a:t> </a:t>
            </a:r>
            <a:r>
              <a:rPr lang="en-US" altLang="zh-CN" dirty="0">
                <a:solidFill>
                  <a:srgbClr val="FFFFFF"/>
                </a:solidFill>
              </a:rPr>
              <a:t>combined</a:t>
            </a:r>
            <a:r>
              <a:rPr lang="zh-CN" altLang="en-US" dirty="0">
                <a:solidFill>
                  <a:srgbClr val="FFFFFF"/>
                </a:solidFill>
              </a:rPr>
              <a:t> </a:t>
            </a:r>
            <a:r>
              <a:rPr lang="en-US" altLang="zh-CN" dirty="0">
                <a:solidFill>
                  <a:srgbClr val="FFFFFF"/>
                </a:solidFill>
              </a:rPr>
              <a:t>with</a:t>
            </a:r>
            <a:r>
              <a:rPr lang="zh-CN" altLang="en-US" dirty="0">
                <a:solidFill>
                  <a:srgbClr val="FFFFFF"/>
                </a:solidFill>
              </a:rPr>
              <a:t> </a:t>
            </a:r>
            <a:r>
              <a:rPr lang="en-US" altLang="zh-CN" dirty="0">
                <a:solidFill>
                  <a:srgbClr val="FFFFFF"/>
                </a:solidFill>
              </a:rPr>
              <a:t>data</a:t>
            </a:r>
            <a:r>
              <a:rPr lang="zh-CN" altLang="en-US" dirty="0">
                <a:solidFill>
                  <a:srgbClr val="FFFFFF"/>
                </a:solidFill>
              </a:rPr>
              <a:t> </a:t>
            </a:r>
            <a:r>
              <a:rPr lang="en-US" altLang="zh-CN" dirty="0">
                <a:solidFill>
                  <a:srgbClr val="FFFFFF"/>
                </a:solidFill>
              </a:rPr>
              <a:t>description,</a:t>
            </a:r>
            <a:r>
              <a:rPr lang="zh-CN" altLang="en-US" dirty="0">
                <a:solidFill>
                  <a:srgbClr val="FFFFFF"/>
                </a:solidFill>
              </a:rPr>
              <a:t> </a:t>
            </a:r>
            <a:r>
              <a:rPr lang="en-US" altLang="zh-CN" dirty="0">
                <a:solidFill>
                  <a:srgbClr val="FFFFFF"/>
                </a:solidFill>
              </a:rPr>
              <a:t>we</a:t>
            </a:r>
            <a:r>
              <a:rPr lang="zh-CN" altLang="en-US" dirty="0">
                <a:solidFill>
                  <a:srgbClr val="FFFFFF"/>
                </a:solidFill>
              </a:rPr>
              <a:t> </a:t>
            </a:r>
            <a:r>
              <a:rPr lang="en-US" altLang="zh-CN" dirty="0">
                <a:solidFill>
                  <a:srgbClr val="FFFFFF"/>
                </a:solidFill>
              </a:rPr>
              <a:t>use</a:t>
            </a:r>
            <a:r>
              <a:rPr lang="zh-CN" altLang="en-US" dirty="0">
                <a:solidFill>
                  <a:srgbClr val="FFFFFF"/>
                </a:solidFill>
              </a:rPr>
              <a:t> </a:t>
            </a:r>
            <a:r>
              <a:rPr lang="en-US" altLang="zh-CN" dirty="0">
                <a:solidFill>
                  <a:srgbClr val="FFFFFF"/>
                </a:solidFill>
              </a:rPr>
              <a:t>different</a:t>
            </a:r>
            <a:r>
              <a:rPr lang="zh-CN" altLang="en-US" dirty="0">
                <a:solidFill>
                  <a:srgbClr val="FFFFFF"/>
                </a:solidFill>
              </a:rPr>
              <a:t> </a:t>
            </a:r>
            <a:r>
              <a:rPr lang="en-US" altLang="zh-CN" dirty="0">
                <a:solidFill>
                  <a:srgbClr val="FFFFFF"/>
                </a:solidFill>
              </a:rPr>
              <a:t>ways</a:t>
            </a:r>
            <a:r>
              <a:rPr lang="zh-CN" altLang="en-US" dirty="0">
                <a:solidFill>
                  <a:srgbClr val="FFFFFF"/>
                </a:solidFill>
              </a:rPr>
              <a:t> </a:t>
            </a:r>
            <a:r>
              <a:rPr lang="en-US" altLang="zh-CN" dirty="0">
                <a:solidFill>
                  <a:srgbClr val="FFFFFF"/>
                </a:solidFill>
              </a:rPr>
              <a:t>to</a:t>
            </a:r>
            <a:r>
              <a:rPr lang="zh-CN" altLang="en-US" dirty="0">
                <a:solidFill>
                  <a:srgbClr val="FFFFFF"/>
                </a:solidFill>
              </a:rPr>
              <a:t> </a:t>
            </a:r>
            <a:r>
              <a:rPr lang="en-US" altLang="zh-CN" dirty="0">
                <a:solidFill>
                  <a:srgbClr val="FFFFFF"/>
                </a:solidFill>
              </a:rPr>
              <a:t>impute</a:t>
            </a:r>
            <a:r>
              <a:rPr lang="zh-CN" altLang="en-US" dirty="0">
                <a:solidFill>
                  <a:srgbClr val="FFFFFF"/>
                </a:solidFill>
              </a:rPr>
              <a:t> </a:t>
            </a:r>
            <a:r>
              <a:rPr lang="en-US" altLang="zh-CN" dirty="0">
                <a:solidFill>
                  <a:srgbClr val="FFFFFF"/>
                </a:solidFill>
              </a:rPr>
              <a:t>the</a:t>
            </a:r>
            <a:r>
              <a:rPr lang="zh-CN" altLang="en-US" dirty="0">
                <a:solidFill>
                  <a:srgbClr val="FFFFFF"/>
                </a:solidFill>
              </a:rPr>
              <a:t> </a:t>
            </a:r>
            <a:r>
              <a:rPr lang="en-US" altLang="zh-CN" dirty="0">
                <a:solidFill>
                  <a:srgbClr val="FFFFFF"/>
                </a:solidFill>
              </a:rPr>
              <a:t>missing</a:t>
            </a:r>
            <a:r>
              <a:rPr lang="zh-CN" altLang="en-US" dirty="0">
                <a:solidFill>
                  <a:srgbClr val="FFFFFF"/>
                </a:solidFill>
              </a:rPr>
              <a:t> </a:t>
            </a:r>
            <a:r>
              <a:rPr lang="en-US" altLang="zh-CN" dirty="0">
                <a:solidFill>
                  <a:srgbClr val="FFFFFF"/>
                </a:solidFill>
              </a:rPr>
              <a:t>values.</a:t>
            </a:r>
            <a:endParaRPr lang="en-US" dirty="0">
              <a:solidFill>
                <a:srgbClr val="FFFFFF"/>
              </a:solidFill>
            </a:endParaRPr>
          </a:p>
        </p:txBody>
      </p:sp>
      <p:pic>
        <p:nvPicPr>
          <p:cNvPr id="5" name="Content Placeholder 4">
            <a:extLst>
              <a:ext uri="{FF2B5EF4-FFF2-40B4-BE49-F238E27FC236}">
                <a16:creationId xmlns:a16="http://schemas.microsoft.com/office/drawing/2014/main" id="{7B1F5239-ACC9-7D46-A68C-A48A5B5B80B5}"/>
              </a:ext>
            </a:extLst>
          </p:cNvPr>
          <p:cNvPicPr>
            <a:picLocks noChangeAspect="1"/>
          </p:cNvPicPr>
          <p:nvPr/>
        </p:nvPicPr>
        <p:blipFill>
          <a:blip r:embed="rId2"/>
          <a:stretch>
            <a:fillRect/>
          </a:stretch>
        </p:blipFill>
        <p:spPr>
          <a:xfrm>
            <a:off x="5102541" y="936141"/>
            <a:ext cx="5810883" cy="4968305"/>
          </a:xfrm>
          <a:prstGeom prst="rect">
            <a:avLst/>
          </a:prstGeom>
        </p:spPr>
      </p:pic>
    </p:spTree>
    <p:extLst>
      <p:ext uri="{BB962C8B-B14F-4D97-AF65-F5344CB8AC3E}">
        <p14:creationId xmlns:p14="http://schemas.microsoft.com/office/powerpoint/2010/main" val="4928660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FFF09A-BFC1-F142-8A87-2F5465688534}"/>
              </a:ext>
            </a:extLst>
          </p:cNvPr>
          <p:cNvSpPr>
            <a:spLocks noGrp="1"/>
          </p:cNvSpPr>
          <p:nvPr>
            <p:ph type="title"/>
          </p:nvPr>
        </p:nvSpPr>
        <p:spPr>
          <a:xfrm>
            <a:off x="601255" y="702155"/>
            <a:ext cx="3409783" cy="1300365"/>
          </a:xfrm>
        </p:spPr>
        <p:txBody>
          <a:bodyPr>
            <a:normAutofit/>
          </a:bodyPr>
          <a:lstStyle/>
          <a:p>
            <a:r>
              <a:rPr lang="en-US" altLang="zh-CN" dirty="0">
                <a:solidFill>
                  <a:srgbClr val="FFFFFF"/>
                </a:solidFill>
              </a:rPr>
              <a:t>Feature</a:t>
            </a:r>
            <a:r>
              <a:rPr lang="zh-CN" altLang="en-US" dirty="0">
                <a:solidFill>
                  <a:srgbClr val="FFFFFF"/>
                </a:solidFill>
              </a:rPr>
              <a:t> </a:t>
            </a:r>
            <a:r>
              <a:rPr lang="en-US" altLang="zh-CN" dirty="0">
                <a:solidFill>
                  <a:srgbClr val="FFFFFF"/>
                </a:solidFill>
              </a:rPr>
              <a:t>Engineer</a:t>
            </a:r>
            <a:endParaRPr lang="en-US" dirty="0">
              <a:solidFill>
                <a:srgbClr val="FFFFFF"/>
              </a:solidFill>
            </a:endParaRPr>
          </a:p>
        </p:txBody>
      </p:sp>
      <p:sp>
        <p:nvSpPr>
          <p:cNvPr id="13" name="Content Placeholder 12">
            <a:extLst>
              <a:ext uri="{FF2B5EF4-FFF2-40B4-BE49-F238E27FC236}">
                <a16:creationId xmlns:a16="http://schemas.microsoft.com/office/drawing/2014/main" id="{6C6F7835-A916-43CC-861D-A2E35B1EB34A}"/>
              </a:ext>
            </a:extLst>
          </p:cNvPr>
          <p:cNvSpPr>
            <a:spLocks noGrp="1"/>
          </p:cNvSpPr>
          <p:nvPr>
            <p:ph idx="1"/>
          </p:nvPr>
        </p:nvSpPr>
        <p:spPr>
          <a:xfrm>
            <a:off x="601255" y="2177142"/>
            <a:ext cx="3409782" cy="3823607"/>
          </a:xfrm>
        </p:spPr>
        <p:txBody>
          <a:bodyPr>
            <a:normAutofit/>
          </a:bodyPr>
          <a:lstStyle/>
          <a:p>
            <a:r>
              <a:rPr lang="en-US" altLang="zh-CN" dirty="0">
                <a:solidFill>
                  <a:srgbClr val="FFFFFF"/>
                </a:solidFill>
              </a:rPr>
              <a:t>Investigating</a:t>
            </a:r>
            <a:r>
              <a:rPr lang="zh-CN" altLang="en-US" dirty="0">
                <a:solidFill>
                  <a:srgbClr val="FFFFFF"/>
                </a:solidFill>
              </a:rPr>
              <a:t> </a:t>
            </a:r>
            <a:r>
              <a:rPr lang="en-US" altLang="zh-CN" dirty="0">
                <a:solidFill>
                  <a:srgbClr val="FFFFFF"/>
                </a:solidFill>
              </a:rPr>
              <a:t>skewness</a:t>
            </a:r>
            <a:r>
              <a:rPr lang="zh-CN" altLang="en-US" dirty="0">
                <a:solidFill>
                  <a:srgbClr val="FFFFFF"/>
                </a:solidFill>
              </a:rPr>
              <a:t> </a:t>
            </a:r>
            <a:r>
              <a:rPr lang="en-US" altLang="zh-CN" dirty="0">
                <a:solidFill>
                  <a:srgbClr val="FFFFFF"/>
                </a:solidFill>
              </a:rPr>
              <a:t>for</a:t>
            </a:r>
            <a:r>
              <a:rPr lang="zh-CN" altLang="en-US" dirty="0">
                <a:solidFill>
                  <a:srgbClr val="FFFFFF"/>
                </a:solidFill>
              </a:rPr>
              <a:t> </a:t>
            </a:r>
            <a:r>
              <a:rPr lang="en-US" altLang="zh-CN" dirty="0">
                <a:solidFill>
                  <a:srgbClr val="FFFFFF"/>
                </a:solidFill>
              </a:rPr>
              <a:t>each</a:t>
            </a:r>
            <a:r>
              <a:rPr lang="zh-CN" altLang="en-US" dirty="0">
                <a:solidFill>
                  <a:srgbClr val="FFFFFF"/>
                </a:solidFill>
              </a:rPr>
              <a:t> </a:t>
            </a:r>
            <a:r>
              <a:rPr lang="en-US" altLang="zh-CN" dirty="0">
                <a:solidFill>
                  <a:srgbClr val="FFFFFF"/>
                </a:solidFill>
              </a:rPr>
              <a:t>feature,</a:t>
            </a:r>
            <a:r>
              <a:rPr lang="zh-CN" altLang="en-US" dirty="0">
                <a:solidFill>
                  <a:srgbClr val="FFFFFF"/>
                </a:solidFill>
              </a:rPr>
              <a:t> </a:t>
            </a:r>
            <a:r>
              <a:rPr lang="en-US" altLang="zh-CN" dirty="0">
                <a:solidFill>
                  <a:srgbClr val="FFFFFF"/>
                </a:solidFill>
              </a:rPr>
              <a:t>and</a:t>
            </a:r>
            <a:r>
              <a:rPr lang="zh-CN" altLang="en-US" dirty="0">
                <a:solidFill>
                  <a:srgbClr val="FFFFFF"/>
                </a:solidFill>
              </a:rPr>
              <a:t> </a:t>
            </a:r>
            <a:r>
              <a:rPr lang="en-US" altLang="zh-CN" dirty="0">
                <a:solidFill>
                  <a:srgbClr val="FFFFFF"/>
                </a:solidFill>
              </a:rPr>
              <a:t>use</a:t>
            </a:r>
            <a:r>
              <a:rPr lang="zh-CN" altLang="en-US" dirty="0">
                <a:solidFill>
                  <a:srgbClr val="FFFFFF"/>
                </a:solidFill>
              </a:rPr>
              <a:t> </a:t>
            </a:r>
            <a:r>
              <a:rPr lang="en-US" altLang="zh-CN" dirty="0">
                <a:solidFill>
                  <a:srgbClr val="FFFFFF"/>
                </a:solidFill>
              </a:rPr>
              <a:t>a</a:t>
            </a:r>
            <a:r>
              <a:rPr lang="zh-CN" altLang="en-US" dirty="0">
                <a:solidFill>
                  <a:srgbClr val="FFFFFF"/>
                </a:solidFill>
              </a:rPr>
              <a:t> </a:t>
            </a:r>
            <a:r>
              <a:rPr lang="en-US" altLang="zh-CN" dirty="0">
                <a:solidFill>
                  <a:srgbClr val="FFFFFF"/>
                </a:solidFill>
              </a:rPr>
              <a:t>box-cox</a:t>
            </a:r>
            <a:r>
              <a:rPr lang="zh-CN" altLang="en-US" dirty="0">
                <a:solidFill>
                  <a:srgbClr val="FFFFFF"/>
                </a:solidFill>
              </a:rPr>
              <a:t> </a:t>
            </a:r>
            <a:r>
              <a:rPr lang="en-US" altLang="zh-CN" dirty="0">
                <a:solidFill>
                  <a:srgbClr val="FFFFFF"/>
                </a:solidFill>
              </a:rPr>
              <a:t>method</a:t>
            </a:r>
            <a:r>
              <a:rPr lang="zh-CN" altLang="en-US" dirty="0">
                <a:solidFill>
                  <a:srgbClr val="FFFFFF"/>
                </a:solidFill>
              </a:rPr>
              <a:t> </a:t>
            </a:r>
            <a:r>
              <a:rPr lang="en-US" altLang="zh-CN" dirty="0">
                <a:solidFill>
                  <a:srgbClr val="FFFFFF"/>
                </a:solidFill>
              </a:rPr>
              <a:t>to</a:t>
            </a:r>
            <a:r>
              <a:rPr lang="zh-CN" altLang="en-US" dirty="0">
                <a:solidFill>
                  <a:srgbClr val="FFFFFF"/>
                </a:solidFill>
              </a:rPr>
              <a:t> </a:t>
            </a:r>
            <a:r>
              <a:rPr lang="en-US" altLang="zh-CN" dirty="0">
                <a:solidFill>
                  <a:srgbClr val="FFFFFF"/>
                </a:solidFill>
              </a:rPr>
              <a:t>transform</a:t>
            </a:r>
            <a:r>
              <a:rPr lang="zh-CN" altLang="en-US" dirty="0">
                <a:solidFill>
                  <a:srgbClr val="FFFFFF"/>
                </a:solidFill>
              </a:rPr>
              <a:t> </a:t>
            </a:r>
            <a:r>
              <a:rPr lang="en-US" altLang="zh-CN" dirty="0">
                <a:solidFill>
                  <a:srgbClr val="FFFFFF"/>
                </a:solidFill>
              </a:rPr>
              <a:t>the</a:t>
            </a:r>
            <a:r>
              <a:rPr lang="zh-CN" altLang="en-US" dirty="0">
                <a:solidFill>
                  <a:srgbClr val="FFFFFF"/>
                </a:solidFill>
              </a:rPr>
              <a:t> </a:t>
            </a:r>
            <a:r>
              <a:rPr lang="en-US" altLang="zh-CN" dirty="0">
                <a:solidFill>
                  <a:srgbClr val="FFFFFF"/>
                </a:solidFill>
              </a:rPr>
              <a:t>data</a:t>
            </a:r>
            <a:endParaRPr lang="en-US" dirty="0">
              <a:solidFill>
                <a:srgbClr val="FFFFFF"/>
              </a:solidFill>
            </a:endParaRPr>
          </a:p>
        </p:txBody>
      </p:sp>
      <p:pic>
        <p:nvPicPr>
          <p:cNvPr id="9" name="Content Placeholder 8">
            <a:extLst>
              <a:ext uri="{FF2B5EF4-FFF2-40B4-BE49-F238E27FC236}">
                <a16:creationId xmlns:a16="http://schemas.microsoft.com/office/drawing/2014/main" id="{C4D22DC4-6728-5040-A713-4F0112399C3A}"/>
              </a:ext>
            </a:extLst>
          </p:cNvPr>
          <p:cNvPicPr>
            <a:picLocks noChangeAspect="1"/>
          </p:cNvPicPr>
          <p:nvPr/>
        </p:nvPicPr>
        <p:blipFill>
          <a:blip r:embed="rId2"/>
          <a:stretch>
            <a:fillRect/>
          </a:stretch>
        </p:blipFill>
        <p:spPr>
          <a:xfrm>
            <a:off x="6324970" y="936141"/>
            <a:ext cx="3366025" cy="4968305"/>
          </a:xfrm>
          <a:prstGeom prst="rect">
            <a:avLst/>
          </a:prstGeom>
        </p:spPr>
      </p:pic>
    </p:spTree>
    <p:extLst>
      <p:ext uri="{BB962C8B-B14F-4D97-AF65-F5344CB8AC3E}">
        <p14:creationId xmlns:p14="http://schemas.microsoft.com/office/powerpoint/2010/main" val="24554059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4E5C25-F24F-454F-9919-8C3C44B9AD4A}"/>
              </a:ext>
            </a:extLst>
          </p:cNvPr>
          <p:cNvSpPr>
            <a:spLocks noGrp="1"/>
          </p:cNvSpPr>
          <p:nvPr>
            <p:ph type="title"/>
          </p:nvPr>
        </p:nvSpPr>
        <p:spPr>
          <a:xfrm>
            <a:off x="803189" y="1209184"/>
            <a:ext cx="3089189" cy="4734416"/>
          </a:xfrm>
        </p:spPr>
        <p:txBody>
          <a:bodyPr anchor="ctr">
            <a:normAutofit/>
          </a:bodyPr>
          <a:lstStyle/>
          <a:p>
            <a:r>
              <a:rPr lang="en-US" altLang="zh-CN">
                <a:solidFill>
                  <a:srgbClr val="FFFFFF"/>
                </a:solidFill>
              </a:rPr>
              <a:t>Method</a:t>
            </a:r>
            <a:endParaRPr lang="en-US">
              <a:solidFill>
                <a:srgbClr val="FFFFFF"/>
              </a:solidFill>
            </a:endParaRPr>
          </a:p>
        </p:txBody>
      </p:sp>
      <p:sp>
        <p:nvSpPr>
          <p:cNvPr id="9" name="Content Placeholder 8">
            <a:extLst>
              <a:ext uri="{FF2B5EF4-FFF2-40B4-BE49-F238E27FC236}">
                <a16:creationId xmlns:a16="http://schemas.microsoft.com/office/drawing/2014/main" id="{D7C9BA76-6C17-44D5-AF81-DA992326D936}"/>
              </a:ext>
            </a:extLst>
          </p:cNvPr>
          <p:cNvSpPr>
            <a:spLocks noGrp="1"/>
          </p:cNvSpPr>
          <p:nvPr>
            <p:ph idx="1"/>
          </p:nvPr>
        </p:nvSpPr>
        <p:spPr>
          <a:xfrm>
            <a:off x="4561870" y="723900"/>
            <a:ext cx="7183597" cy="3152362"/>
          </a:xfrm>
        </p:spPr>
        <p:txBody>
          <a:bodyPr>
            <a:normAutofit/>
          </a:bodyPr>
          <a:lstStyle/>
          <a:p>
            <a:r>
              <a:rPr lang="en-US" altLang="zh-CN" dirty="0"/>
              <a:t>We</a:t>
            </a:r>
            <a:r>
              <a:rPr lang="zh-CN" altLang="en-US" dirty="0"/>
              <a:t> </a:t>
            </a:r>
            <a:r>
              <a:rPr lang="en-US" altLang="zh-CN" dirty="0"/>
              <a:t>basically</a:t>
            </a:r>
            <a:r>
              <a:rPr lang="zh-CN" altLang="en-US" dirty="0"/>
              <a:t> </a:t>
            </a:r>
            <a:r>
              <a:rPr lang="en-US" altLang="zh-CN" dirty="0"/>
              <a:t>use</a:t>
            </a:r>
            <a:r>
              <a:rPr lang="zh-CN" altLang="en-US" dirty="0"/>
              <a:t> </a:t>
            </a:r>
            <a:r>
              <a:rPr lang="en-US" altLang="zh-CN" dirty="0"/>
              <a:t>four</a:t>
            </a:r>
            <a:r>
              <a:rPr lang="zh-CN" altLang="en-US" dirty="0"/>
              <a:t> </a:t>
            </a:r>
            <a:r>
              <a:rPr lang="en-US" altLang="zh-CN" dirty="0"/>
              <a:t>models</a:t>
            </a:r>
            <a:r>
              <a:rPr lang="zh-CN" altLang="en-US" dirty="0"/>
              <a:t> </a:t>
            </a:r>
            <a:r>
              <a:rPr lang="en-US" altLang="zh-CN" dirty="0"/>
              <a:t>to</a:t>
            </a:r>
            <a:r>
              <a:rPr lang="zh-CN" altLang="en-US" dirty="0"/>
              <a:t> </a:t>
            </a:r>
            <a:r>
              <a:rPr lang="en-US" altLang="zh-CN" dirty="0"/>
              <a:t>initialize</a:t>
            </a:r>
            <a:r>
              <a:rPr lang="zh-CN" altLang="en-US" dirty="0"/>
              <a:t> </a:t>
            </a:r>
            <a:r>
              <a:rPr lang="en-US" altLang="zh-CN" dirty="0"/>
              <a:t>the</a:t>
            </a:r>
            <a:r>
              <a:rPr lang="zh-CN" altLang="en-US" dirty="0"/>
              <a:t> </a:t>
            </a:r>
            <a:r>
              <a:rPr lang="en-US" altLang="zh-CN" dirty="0"/>
              <a:t>data,</a:t>
            </a:r>
            <a:r>
              <a:rPr lang="zh-CN" altLang="en-US" dirty="0"/>
              <a:t> </a:t>
            </a:r>
            <a:r>
              <a:rPr lang="en-US" altLang="zh-CN" dirty="0"/>
              <a:t>here</a:t>
            </a:r>
            <a:r>
              <a:rPr lang="zh-CN" altLang="en-US" dirty="0"/>
              <a:t> </a:t>
            </a:r>
            <a:r>
              <a:rPr lang="en-US" altLang="zh-CN" dirty="0"/>
              <a:t>are</a:t>
            </a:r>
            <a:r>
              <a:rPr lang="zh-CN" altLang="en-US" dirty="0"/>
              <a:t> </a:t>
            </a:r>
            <a:r>
              <a:rPr lang="en-US" altLang="zh-CN" dirty="0"/>
              <a:t>the</a:t>
            </a:r>
            <a:r>
              <a:rPr lang="zh-CN" altLang="en-US" dirty="0"/>
              <a:t> </a:t>
            </a:r>
            <a:r>
              <a:rPr lang="en-US" altLang="zh-CN" dirty="0"/>
              <a:t>tuning</a:t>
            </a:r>
            <a:r>
              <a:rPr lang="zh-CN" altLang="en-US" dirty="0"/>
              <a:t> </a:t>
            </a:r>
            <a:r>
              <a:rPr lang="en-US" altLang="zh-CN" dirty="0"/>
              <a:t>parameters.</a:t>
            </a:r>
            <a:endParaRPr lang="en-US" dirty="0"/>
          </a:p>
        </p:txBody>
      </p:sp>
      <p:pic>
        <p:nvPicPr>
          <p:cNvPr id="5" name="Content Placeholder 4">
            <a:extLst>
              <a:ext uri="{FF2B5EF4-FFF2-40B4-BE49-F238E27FC236}">
                <a16:creationId xmlns:a16="http://schemas.microsoft.com/office/drawing/2014/main" id="{A67848FD-1EB8-AE45-88FA-0254D5DB91A4}"/>
              </a:ext>
            </a:extLst>
          </p:cNvPr>
          <p:cNvPicPr>
            <a:picLocks noChangeAspect="1"/>
          </p:cNvPicPr>
          <p:nvPr/>
        </p:nvPicPr>
        <p:blipFill>
          <a:blip r:embed="rId2"/>
          <a:stretch>
            <a:fillRect/>
          </a:stretch>
        </p:blipFill>
        <p:spPr>
          <a:xfrm>
            <a:off x="5037586" y="4149588"/>
            <a:ext cx="6232165" cy="2196838"/>
          </a:xfrm>
          <a:prstGeom prst="rect">
            <a:avLst/>
          </a:prstGeom>
        </p:spPr>
      </p:pic>
    </p:spTree>
    <p:extLst>
      <p:ext uri="{BB962C8B-B14F-4D97-AF65-F5344CB8AC3E}">
        <p14:creationId xmlns:p14="http://schemas.microsoft.com/office/powerpoint/2010/main" val="4102416974"/>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3024"/>
      </a:dk2>
      <a:lt2>
        <a:srgbClr val="E2E3E8"/>
      </a:lt2>
      <a:accent1>
        <a:srgbClr val="AAA180"/>
      </a:accent1>
      <a:accent2>
        <a:srgbClr val="BA947F"/>
      </a:accent2>
      <a:accent3>
        <a:srgbClr val="C59396"/>
      </a:accent3>
      <a:accent4>
        <a:srgbClr val="BA7F9B"/>
      </a:accent4>
      <a:accent5>
        <a:srgbClr val="C38FBD"/>
      </a:accent5>
      <a:accent6>
        <a:srgbClr val="A87FBA"/>
      </a:accent6>
      <a:hlink>
        <a:srgbClr val="6D7CB0"/>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351</Words>
  <Application>Microsoft Macintosh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Univers</vt:lpstr>
      <vt:lpstr>Univers Condensed</vt:lpstr>
      <vt:lpstr>Wingdings 2</vt:lpstr>
      <vt:lpstr>DividendVTI</vt:lpstr>
      <vt:lpstr>House Price Prediction</vt:lpstr>
      <vt:lpstr>Introduction</vt:lpstr>
      <vt:lpstr>Data</vt:lpstr>
      <vt:lpstr>Data preprocessing– outliers</vt:lpstr>
      <vt:lpstr>Data preprocessing</vt:lpstr>
      <vt:lpstr>Data preprocessing</vt:lpstr>
      <vt:lpstr>Feature Engineer</vt:lpstr>
      <vt:lpstr>Feature Engineer</vt:lpstr>
      <vt:lpstr>Method</vt:lpstr>
      <vt:lpstr>Model AVERAGING</vt:lpstr>
      <vt:lpstr>Stacking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Zhang, Hanqing</dc:creator>
  <cp:lastModifiedBy>Zhang, Hanqing</cp:lastModifiedBy>
  <cp:revision>1</cp:revision>
  <dcterms:created xsi:type="dcterms:W3CDTF">2020-09-19T22:54:52Z</dcterms:created>
  <dcterms:modified xsi:type="dcterms:W3CDTF">2020-09-19T22:55:26Z</dcterms:modified>
</cp:coreProperties>
</file>