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theme/themeOverride15.xml" ContentType="application/vnd.openxmlformats-officedocument.themeOverride+xml"/>
  <Override PartName="/ppt/theme/themeOverride16.xml" ContentType="application/vnd.openxmlformats-officedocument.themeOverride+xml"/>
  <Override PartName="/ppt/theme/themeOverride17.xml" ContentType="application/vnd.openxmlformats-officedocument.themeOverride+xml"/>
  <Override PartName="/ppt/theme/themeOverride18.xml" ContentType="application/vnd.openxmlformats-officedocument.themeOverr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60" r:id="rId5"/>
    <p:sldId id="272" r:id="rId6"/>
    <p:sldId id="273" r:id="rId7"/>
    <p:sldId id="261" r:id="rId8"/>
    <p:sldId id="275" r:id="rId9"/>
    <p:sldId id="276" r:id="rId10"/>
    <p:sldId id="274" r:id="rId11"/>
    <p:sldId id="277" r:id="rId12"/>
    <p:sldId id="278" r:id="rId13"/>
    <p:sldId id="262" r:id="rId14"/>
    <p:sldId id="263" r:id="rId15"/>
    <p:sldId id="264" r:id="rId16"/>
    <p:sldId id="279" r:id="rId17"/>
    <p:sldId id="280" r:id="rId18"/>
    <p:sldId id="271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8E7F"/>
    <a:srgbClr val="FAE4D8"/>
    <a:srgbClr val="D1C1B0"/>
    <a:srgbClr val="C48E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7011695-BEF9-5A4C-AF84-4605F1DC6361}" v="59" dt="2023-03-10T00:15:08.1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24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08" y="3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2023/3/10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2023/3/10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2023/3/10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2023/3/10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2023/3/10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2023/3/10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2023/3/10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2023/3/10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2023/3/10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2023/3/10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2023/3/10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2023/3/10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Picture 3"/>
          <p:cNvPicPr>
            <a:picLocks noChangeAspect="1" noChangeArrowheads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59" t="38906" r="16865" b="26835"/>
          <a:stretch/>
        </p:blipFill>
        <p:spPr bwMode="auto">
          <a:xfrm flipH="1" flipV="1">
            <a:off x="0" y="1"/>
            <a:ext cx="12192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矩形 7"/>
          <p:cNvSpPr/>
          <p:nvPr userDrawn="1"/>
        </p:nvSpPr>
        <p:spPr>
          <a:xfrm>
            <a:off x="96819" y="107577"/>
            <a:ext cx="11951746" cy="66482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4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6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7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7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8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9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59" t="38906" r="16865" b="26835"/>
          <a:stretch/>
        </p:blipFill>
        <p:spPr bwMode="auto">
          <a:xfrm>
            <a:off x="0" y="1"/>
            <a:ext cx="12192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1321837" y="2844702"/>
            <a:ext cx="4503156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6000" dirty="0">
                <a:solidFill>
                  <a:srgbClr val="C48E7F"/>
                </a:solidFill>
                <a:cs typeface="+mn-ea"/>
                <a:sym typeface="+mn-lt"/>
              </a:rPr>
              <a:t>Python Basic – L5</a:t>
            </a:r>
            <a:endParaRPr lang="zh-CN" altLang="en-US" sz="6000" dirty="0">
              <a:solidFill>
                <a:srgbClr val="C48E7F"/>
              </a:solidFill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365379" y="1916746"/>
            <a:ext cx="2268570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6000" b="1" dirty="0">
                <a:solidFill>
                  <a:srgbClr val="D1C1B0"/>
                </a:solidFill>
                <a:cs typeface="+mn-ea"/>
                <a:sym typeface="+mn-lt"/>
              </a:rPr>
              <a:t>E</a:t>
            </a:r>
            <a:r>
              <a:rPr lang="en-US" altLang="zh-CN" sz="3600" dirty="0">
                <a:solidFill>
                  <a:srgbClr val="D1C1B0"/>
                </a:solidFill>
                <a:cs typeface="+mn-ea"/>
                <a:sym typeface="+mn-lt"/>
              </a:rPr>
              <a:t>DUCATIONAL</a:t>
            </a:r>
            <a:endParaRPr lang="zh-CN" altLang="en-US" sz="3600" dirty="0">
              <a:solidFill>
                <a:srgbClr val="D1C1B0"/>
              </a:solidFill>
              <a:cs typeface="+mn-ea"/>
              <a:sym typeface="+mn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687613" y="2047372"/>
            <a:ext cx="176678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1600" dirty="0">
                <a:solidFill>
                  <a:srgbClr val="C48E7F"/>
                </a:solidFill>
                <a:cs typeface="+mn-ea"/>
                <a:sym typeface="+mn-lt"/>
              </a:rPr>
              <a:t>Funny Text Here</a:t>
            </a:r>
            <a:endParaRPr lang="zh-CN" altLang="en-US" sz="1600" dirty="0">
              <a:solidFill>
                <a:srgbClr val="C48E7F"/>
              </a:solidFill>
              <a:cs typeface="+mn-ea"/>
              <a:sym typeface="+mn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532349" y="2076234"/>
            <a:ext cx="101600" cy="696685"/>
          </a:xfrm>
          <a:prstGeom prst="rect">
            <a:avLst/>
          </a:prstGeom>
          <a:solidFill>
            <a:srgbClr val="C48E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文本框 16"/>
          <p:cNvSpPr txBox="1"/>
          <p:nvPr/>
        </p:nvSpPr>
        <p:spPr>
          <a:xfrm>
            <a:off x="1423437" y="3956574"/>
            <a:ext cx="6844263" cy="2929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Some funny </a:t>
            </a:r>
            <a:r>
              <a:rPr lang="en-US" altLang="zh-CN" sz="1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latin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stuff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1" name="矩形 10"/>
          <p:cNvSpPr/>
          <p:nvPr/>
        </p:nvSpPr>
        <p:spPr>
          <a:xfrm rot="5400000" flipH="1">
            <a:off x="1828554" y="3577064"/>
            <a:ext cx="45719" cy="696685"/>
          </a:xfrm>
          <a:prstGeom prst="rect">
            <a:avLst/>
          </a:prstGeom>
          <a:solidFill>
            <a:srgbClr val="D1C1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47981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 animBg="1"/>
      <p:bldP spid="10" grpId="0"/>
      <p:bldP spid="11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1120675" y="446094"/>
            <a:ext cx="8835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Inputs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375535" y="387085"/>
            <a:ext cx="653613" cy="653613"/>
          </a:xfrm>
          <a:prstGeom prst="ellipse">
            <a:avLst/>
          </a:prstGeom>
          <a:solidFill>
            <a:srgbClr val="D385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01</a:t>
            </a:r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4C9D1A2-6576-9A17-2D7C-3CFD4D577058}"/>
              </a:ext>
            </a:extLst>
          </p:cNvPr>
          <p:cNvSpPr txBox="1"/>
          <p:nvPr/>
        </p:nvSpPr>
        <p:spPr>
          <a:xfrm>
            <a:off x="1029148" y="1244662"/>
            <a:ext cx="111628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Functions have another useful feature, to pass information through to the function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4CD7B0-F179-41CB-9987-D5BCC2D714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4345" y="3429000"/>
            <a:ext cx="4366641" cy="98977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D44A1CD-20DB-8830-F1D6-86CBEDB0AF7D}"/>
              </a:ext>
            </a:extLst>
          </p:cNvPr>
          <p:cNvSpPr txBox="1"/>
          <p:nvPr/>
        </p:nvSpPr>
        <p:spPr>
          <a:xfrm>
            <a:off x="1029148" y="2274475"/>
            <a:ext cx="49078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2400" dirty="0"/>
              <a:t>Remember how we added empty brackets? Lets put them to use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9B2B92E-BC7B-3300-83FC-718DA4855CBF}"/>
              </a:ext>
            </a:extLst>
          </p:cNvPr>
          <p:cNvCxnSpPr>
            <a:endCxn id="4" idx="0"/>
          </p:cNvCxnSpPr>
          <p:nvPr/>
        </p:nvCxnSpPr>
        <p:spPr>
          <a:xfrm>
            <a:off x="8957665" y="2902226"/>
            <a:ext cx="1" cy="526774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D73BC3A-01A9-4631-195F-F0606B38E1D9}"/>
              </a:ext>
            </a:extLst>
          </p:cNvPr>
          <p:cNvCxnSpPr/>
          <p:nvPr/>
        </p:nvCxnSpPr>
        <p:spPr>
          <a:xfrm>
            <a:off x="7991061" y="2768048"/>
            <a:ext cx="0" cy="649357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DE003EAE-D9A8-92DD-C5AE-6A9F78E69F6D}"/>
              </a:ext>
            </a:extLst>
          </p:cNvPr>
          <p:cNvSpPr txBox="1"/>
          <p:nvPr/>
        </p:nvSpPr>
        <p:spPr>
          <a:xfrm>
            <a:off x="6610574" y="2274475"/>
            <a:ext cx="3116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  <a:r>
              <a:rPr lang="en-CN" dirty="0"/>
              <a:t>efining       function name.   arguments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46E1D85-713A-48B0-3556-B430B3B18C27}"/>
              </a:ext>
            </a:extLst>
          </p:cNvPr>
          <p:cNvCxnSpPr/>
          <p:nvPr/>
        </p:nvCxnSpPr>
        <p:spPr>
          <a:xfrm>
            <a:off x="7017027" y="2839278"/>
            <a:ext cx="0" cy="649357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E22D05F8-9D26-77EB-6067-D73A85D6B2C6}"/>
              </a:ext>
            </a:extLst>
          </p:cNvPr>
          <p:cNvSpPr txBox="1"/>
          <p:nvPr/>
        </p:nvSpPr>
        <p:spPr>
          <a:xfrm>
            <a:off x="1120675" y="3587775"/>
            <a:ext cx="49078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2400" dirty="0"/>
              <a:t>Arguments are optional but allow you to pass on some data when calling (using) the function</a:t>
            </a:r>
          </a:p>
        </p:txBody>
      </p:sp>
    </p:spTree>
    <p:extLst>
      <p:ext uri="{BB962C8B-B14F-4D97-AF65-F5344CB8AC3E}">
        <p14:creationId xmlns:p14="http://schemas.microsoft.com/office/powerpoint/2010/main" val="3236412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1120675" y="446094"/>
            <a:ext cx="8835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Inputs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375535" y="387085"/>
            <a:ext cx="653613" cy="653613"/>
          </a:xfrm>
          <a:prstGeom prst="ellipse">
            <a:avLst/>
          </a:prstGeom>
          <a:solidFill>
            <a:srgbClr val="D385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01</a:t>
            </a:r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4C9D1A2-6576-9A17-2D7C-3CFD4D577058}"/>
              </a:ext>
            </a:extLst>
          </p:cNvPr>
          <p:cNvSpPr txBox="1"/>
          <p:nvPr/>
        </p:nvSpPr>
        <p:spPr>
          <a:xfrm>
            <a:off x="1029148" y="1244662"/>
            <a:ext cx="111628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An example would look like this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DB5301-B943-7D9E-3926-906457B543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4022" y="2586320"/>
            <a:ext cx="4383956" cy="3027018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645A9A5-F10F-DE0B-99B9-ADB47928BF88}"/>
              </a:ext>
            </a:extLst>
          </p:cNvPr>
          <p:cNvCxnSpPr/>
          <p:nvPr/>
        </p:nvCxnSpPr>
        <p:spPr>
          <a:xfrm flipH="1">
            <a:off x="7275443" y="4956313"/>
            <a:ext cx="1563757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8B611C9-0792-5387-86ED-7FFC11130A92}"/>
              </a:ext>
            </a:extLst>
          </p:cNvPr>
          <p:cNvSpPr txBox="1"/>
          <p:nvPr/>
        </p:nvSpPr>
        <p:spPr>
          <a:xfrm>
            <a:off x="9051235" y="4690009"/>
            <a:ext cx="2425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/>
              <a:t>Calling the function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0A225FE-E7DD-B928-D03B-681C26002C80}"/>
              </a:ext>
            </a:extLst>
          </p:cNvPr>
          <p:cNvCxnSpPr>
            <a:cxnSpLocks/>
          </p:cNvCxnSpPr>
          <p:nvPr/>
        </p:nvCxnSpPr>
        <p:spPr>
          <a:xfrm flipH="1">
            <a:off x="7050157" y="2074008"/>
            <a:ext cx="1215259" cy="78846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FA0E317-1E33-2914-80A3-EE3F587FEB62}"/>
              </a:ext>
            </a:extLst>
          </p:cNvPr>
          <p:cNvSpPr txBox="1"/>
          <p:nvPr/>
        </p:nvSpPr>
        <p:spPr>
          <a:xfrm>
            <a:off x="8518463" y="1231736"/>
            <a:ext cx="270344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</a:t>
            </a:r>
            <a:r>
              <a:rPr lang="en-CN" sz="2400" dirty="0"/>
              <a:t>hat name you use for this does not really matter, what you have to remember is that this becomes a local variable with the data that has been passed on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E2DA4C4-2037-29ED-7184-EA54807CDBBC}"/>
              </a:ext>
            </a:extLst>
          </p:cNvPr>
          <p:cNvCxnSpPr>
            <a:cxnSpLocks/>
          </p:cNvCxnSpPr>
          <p:nvPr/>
        </p:nvCxnSpPr>
        <p:spPr>
          <a:xfrm flipH="1">
            <a:off x="7506099" y="3770244"/>
            <a:ext cx="1012364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7963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1120675" y="446094"/>
            <a:ext cx="11400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Exercise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375535" y="387085"/>
            <a:ext cx="653613" cy="653613"/>
          </a:xfrm>
          <a:prstGeom prst="ellipse">
            <a:avLst/>
          </a:prstGeom>
          <a:solidFill>
            <a:srgbClr val="D385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01</a:t>
            </a:r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4C9D1A2-6576-9A17-2D7C-3CFD4D577058}"/>
              </a:ext>
            </a:extLst>
          </p:cNvPr>
          <p:cNvSpPr txBox="1"/>
          <p:nvPr/>
        </p:nvSpPr>
        <p:spPr>
          <a:xfrm>
            <a:off x="1029148" y="1244662"/>
            <a:ext cx="111628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Open VSC or </a:t>
            </a:r>
            <a:r>
              <a:rPr lang="en-US" sz="3000" dirty="0" err="1"/>
              <a:t>OnlineGDB</a:t>
            </a:r>
            <a:endParaRPr lang="en-US" sz="3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07FA33-10D0-4253-1356-B3F93484BF2C}"/>
              </a:ext>
            </a:extLst>
          </p:cNvPr>
          <p:cNvSpPr txBox="1"/>
          <p:nvPr/>
        </p:nvSpPr>
        <p:spPr>
          <a:xfrm>
            <a:off x="1120675" y="2080591"/>
            <a:ext cx="61150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</a:t>
            </a:r>
            <a:r>
              <a:rPr lang="en-CN" sz="2400" dirty="0"/>
              <a:t>rite a function that will take one argument (input), then print (output) that data.</a:t>
            </a:r>
          </a:p>
          <a:p>
            <a:r>
              <a:rPr lang="en-CN" sz="2400" dirty="0"/>
              <a:t>Then call that function.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D7167C-5378-588F-23D2-3CC5078CCB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8596" y="2680755"/>
            <a:ext cx="4383956" cy="3027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035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59" t="38906" r="16865" b="26835"/>
          <a:stretch/>
        </p:blipFill>
        <p:spPr bwMode="auto">
          <a:xfrm flipH="1" flipV="1">
            <a:off x="0" y="1"/>
            <a:ext cx="12192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矩形 16"/>
          <p:cNvSpPr/>
          <p:nvPr/>
        </p:nvSpPr>
        <p:spPr>
          <a:xfrm>
            <a:off x="6045730" y="3197160"/>
            <a:ext cx="170912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4000" dirty="0">
                <a:solidFill>
                  <a:srgbClr val="D1C1B0"/>
                </a:solidFill>
                <a:cs typeface="+mn-ea"/>
                <a:sym typeface="+mn-lt"/>
              </a:rPr>
              <a:t>Packages</a:t>
            </a:r>
            <a:endParaRPr lang="zh-CN" altLang="en-US" sz="4000" dirty="0">
              <a:solidFill>
                <a:srgbClr val="D1C1B0"/>
              </a:solidFill>
              <a:cs typeface="+mn-ea"/>
              <a:sym typeface="+mn-lt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702200" y="3905046"/>
            <a:ext cx="43961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dirty="0" err="1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aaaaaaaaaaowoaaaaaaaaaa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  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6388276" y="1942730"/>
            <a:ext cx="1024024" cy="1024024"/>
          </a:xfrm>
          <a:prstGeom prst="ellipse">
            <a:avLst/>
          </a:prstGeom>
          <a:solidFill>
            <a:srgbClr val="D385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cs typeface="+mn-ea"/>
                <a:sym typeface="+mn-lt"/>
              </a:rPr>
              <a:t>01</a:t>
            </a:r>
            <a:endParaRPr lang="zh-CN" altLang="en-US" sz="32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6582498" y="4468163"/>
            <a:ext cx="635581" cy="156773"/>
            <a:chOff x="7959603" y="4285115"/>
            <a:chExt cx="1271162" cy="313546"/>
          </a:xfrm>
          <a:solidFill>
            <a:srgbClr val="D3857B"/>
          </a:solidFill>
        </p:grpSpPr>
        <p:sp>
          <p:nvSpPr>
            <p:cNvPr id="35" name="椭圆 34"/>
            <p:cNvSpPr/>
            <p:nvPr/>
          </p:nvSpPr>
          <p:spPr>
            <a:xfrm>
              <a:off x="7959603" y="4285115"/>
              <a:ext cx="313546" cy="31354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6" name="椭圆 35"/>
            <p:cNvSpPr/>
            <p:nvPr/>
          </p:nvSpPr>
          <p:spPr>
            <a:xfrm>
              <a:off x="8438411" y="4285115"/>
              <a:ext cx="313546" cy="31354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>
              <a:off x="8917219" y="4285115"/>
              <a:ext cx="313546" cy="31354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76403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1029148" y="348773"/>
            <a:ext cx="220925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What is a package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029516" y="754437"/>
            <a:ext cx="298821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????????????????????????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375535" y="387085"/>
            <a:ext cx="653613" cy="653613"/>
          </a:xfrm>
          <a:prstGeom prst="ellipse">
            <a:avLst/>
          </a:prstGeom>
          <a:solidFill>
            <a:srgbClr val="D385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01</a:t>
            </a:r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E721687-0A12-DD47-FE59-1C9496DBAFAB}"/>
              </a:ext>
            </a:extLst>
          </p:cNvPr>
          <p:cNvSpPr txBox="1"/>
          <p:nvPr/>
        </p:nvSpPr>
        <p:spPr>
          <a:xfrm>
            <a:off x="596347" y="1431235"/>
            <a:ext cx="90909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2400" dirty="0"/>
              <a:t>Packages are things you can import into your code to add functionality to python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6B8AB4-3AC8-CCDD-8A18-D985FD8BD771}"/>
              </a:ext>
            </a:extLst>
          </p:cNvPr>
          <p:cNvSpPr txBox="1"/>
          <p:nvPr/>
        </p:nvSpPr>
        <p:spPr>
          <a:xfrm>
            <a:off x="742098" y="2138095"/>
            <a:ext cx="93075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2400" dirty="0"/>
              <a:t>Some packages are built-in, meaning you can use them without downloading anything, others however will need to be downloaded from the internet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EF2D4E-B860-5E44-7414-68C5798E245B}"/>
              </a:ext>
            </a:extLst>
          </p:cNvPr>
          <p:cNvSpPr txBox="1"/>
          <p:nvPr/>
        </p:nvSpPr>
        <p:spPr>
          <a:xfrm>
            <a:off x="702341" y="3447337"/>
            <a:ext cx="9307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2400" dirty="0"/>
              <a:t>The two we are going to learn about today are both built in.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1BC77C9A-4C3D-AECC-48B8-182CC7FFD4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4507" y="2601978"/>
            <a:ext cx="5485268" cy="612309"/>
          </a:xfrm>
          <a:prstGeom prst="rect">
            <a:avLst/>
          </a:prstGeom>
        </p:spPr>
      </p:pic>
      <p:pic>
        <p:nvPicPr>
          <p:cNvPr id="34" name="Picture 33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D248A482-ABD1-8344-410F-E45F88D0DF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7088" y="4698730"/>
            <a:ext cx="3345602" cy="764709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F493BC72-BC78-FF48-6F04-E90EF6C48492}"/>
              </a:ext>
            </a:extLst>
          </p:cNvPr>
          <p:cNvSpPr txBox="1"/>
          <p:nvPr/>
        </p:nvSpPr>
        <p:spPr>
          <a:xfrm>
            <a:off x="841488" y="4686818"/>
            <a:ext cx="9307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</a:t>
            </a:r>
            <a:r>
              <a:rPr lang="en-CN" sz="2400" dirty="0"/>
              <a:t>o use a package, added to the top of your code</a:t>
            </a:r>
          </a:p>
        </p:txBody>
      </p:sp>
    </p:spTree>
    <p:extLst>
      <p:ext uri="{BB962C8B-B14F-4D97-AF65-F5344CB8AC3E}">
        <p14:creationId xmlns:p14="http://schemas.microsoft.com/office/powerpoint/2010/main" val="389570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1029148" y="348773"/>
            <a:ext cx="71686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Time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029516" y="754437"/>
            <a:ext cx="298821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TEGKrsjlgfdngkrsgklfdnjgdgksrlbjnv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375535" y="387085"/>
            <a:ext cx="653613" cy="653613"/>
          </a:xfrm>
          <a:prstGeom prst="ellipse">
            <a:avLst/>
          </a:prstGeom>
          <a:solidFill>
            <a:srgbClr val="D385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01</a:t>
            </a:r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BD8853-D0AC-0A2E-25AC-D22E368388DC}"/>
              </a:ext>
            </a:extLst>
          </p:cNvPr>
          <p:cNvSpPr txBox="1"/>
          <p:nvPr/>
        </p:nvSpPr>
        <p:spPr>
          <a:xfrm>
            <a:off x="875049" y="2652896"/>
            <a:ext cx="97236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>
                <a:latin typeface="AppleGothic" pitchFamily="2" charset="-127"/>
                <a:ea typeface="AppleGothic" pitchFamily="2" charset="-127"/>
              </a:rPr>
              <a:t>time.sleep(x) bascially makes the whole program stop and wait for x amount of seconds, eg time.sleep(2) would make the whole program stop and wait for 2 seconds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A17219-05C6-F8D8-246F-ED674F9B63D6}"/>
              </a:ext>
            </a:extLst>
          </p:cNvPr>
          <p:cNvSpPr txBox="1"/>
          <p:nvPr/>
        </p:nvSpPr>
        <p:spPr>
          <a:xfrm>
            <a:off x="875049" y="1531612"/>
            <a:ext cx="52154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ppleGothic" pitchFamily="2" charset="-127"/>
                <a:ea typeface="AppleGothic" pitchFamily="2" charset="-127"/>
              </a:rPr>
              <a:t>The time package has more functionalities,  though you will mostly be using only one of these. That is</a:t>
            </a:r>
            <a:endParaRPr lang="en-CN" dirty="0">
              <a:latin typeface="AppleGothic" pitchFamily="2" charset="-127"/>
              <a:ea typeface="AppleGothic" pitchFamily="2" charset="-127"/>
            </a:endParaRP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3A113122-9BFB-D195-6EDF-5C8FB1D816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3267" y="3650553"/>
            <a:ext cx="3247183" cy="2664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506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1029148" y="348773"/>
            <a:ext cx="109036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Random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029516" y="754437"/>
            <a:ext cx="298821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TEGKrsjlgfdngkrsgklfdnjgdgksrlbjnv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375535" y="387085"/>
            <a:ext cx="653613" cy="653613"/>
          </a:xfrm>
          <a:prstGeom prst="ellipse">
            <a:avLst/>
          </a:prstGeom>
          <a:solidFill>
            <a:srgbClr val="D385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01</a:t>
            </a:r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A17219-05C6-F8D8-246F-ED674F9B63D6}"/>
              </a:ext>
            </a:extLst>
          </p:cNvPr>
          <p:cNvSpPr txBox="1"/>
          <p:nvPr/>
        </p:nvSpPr>
        <p:spPr>
          <a:xfrm>
            <a:off x="875049" y="1531612"/>
            <a:ext cx="68907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</a:t>
            </a:r>
            <a:r>
              <a:rPr lang="en-CN" sz="2400" dirty="0"/>
              <a:t>he</a:t>
            </a:r>
            <a:r>
              <a:rPr lang="zh-CN" altLang="en-US" sz="2400" dirty="0"/>
              <a:t> </a:t>
            </a:r>
            <a:r>
              <a:rPr lang="en-US" altLang="zh-CN" sz="2400" dirty="0"/>
              <a:t>random</a:t>
            </a:r>
            <a:r>
              <a:rPr lang="zh-CN" altLang="en-US" sz="2400" dirty="0"/>
              <a:t> </a:t>
            </a:r>
            <a:r>
              <a:rPr lang="en-US" altLang="zh-CN" sz="2400" dirty="0"/>
              <a:t>package</a:t>
            </a:r>
            <a:r>
              <a:rPr lang="zh-CN" altLang="en-US" sz="2400" dirty="0"/>
              <a:t> </a:t>
            </a:r>
            <a:r>
              <a:rPr lang="en-US" altLang="zh-CN" sz="2400" dirty="0"/>
              <a:t>is</a:t>
            </a:r>
            <a:r>
              <a:rPr lang="zh-CN" altLang="en-US" sz="2400" dirty="0"/>
              <a:t> </a:t>
            </a:r>
            <a:r>
              <a:rPr lang="en-US" altLang="zh-CN" sz="2400" dirty="0"/>
              <a:t>basically</a:t>
            </a:r>
            <a:r>
              <a:rPr lang="zh-CN" altLang="en-US" sz="2400" dirty="0"/>
              <a:t> </a:t>
            </a:r>
            <a:r>
              <a:rPr lang="en-US" altLang="zh-CN" sz="2400" dirty="0"/>
              <a:t>a package used to randomize things, for example a random integer or a random float</a:t>
            </a:r>
          </a:p>
          <a:p>
            <a:endParaRPr lang="en-US" sz="2400" dirty="0"/>
          </a:p>
          <a:p>
            <a:r>
              <a:rPr lang="en-US" sz="2400" dirty="0"/>
              <a:t>To use</a:t>
            </a:r>
            <a:endParaRPr lang="en-CN" sz="2400" dirty="0"/>
          </a:p>
        </p:txBody>
      </p:sp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FCCC78F0-3B71-A979-FC91-D9B66BF3DB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6412" y="2736850"/>
            <a:ext cx="3479800" cy="13843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D4448B7-781D-C802-B917-02A45466F55A}"/>
              </a:ext>
            </a:extLst>
          </p:cNvPr>
          <p:cNvSpPr txBox="1"/>
          <p:nvPr/>
        </p:nvSpPr>
        <p:spPr>
          <a:xfrm>
            <a:off x="5689137" y="2916606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T</a:t>
            </a:r>
            <a:r>
              <a:rPr lang="en-CN" sz="2400" dirty="0"/>
              <a:t>his prints a random number between 1 and 10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BC7BB2-6256-38B6-9454-EBA4686CA65A}"/>
              </a:ext>
            </a:extLst>
          </p:cNvPr>
          <p:cNvSpPr txBox="1"/>
          <p:nvPr/>
        </p:nvSpPr>
        <p:spPr>
          <a:xfrm>
            <a:off x="2014331" y="4903234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T</a:t>
            </a:r>
            <a:r>
              <a:rPr lang="en-CN" sz="2400" dirty="0"/>
              <a:t>his prints a random float between </a:t>
            </a:r>
          </a:p>
          <a:p>
            <a:r>
              <a:rPr lang="en-CN" sz="2400" dirty="0"/>
              <a:t>0.00000000000</a:t>
            </a:r>
          </a:p>
          <a:p>
            <a:r>
              <a:rPr lang="en-US" sz="2400" dirty="0"/>
              <a:t>A</a:t>
            </a:r>
            <a:r>
              <a:rPr lang="en-CN" sz="2400" dirty="0"/>
              <a:t>nd 1.0000000000</a:t>
            </a:r>
          </a:p>
        </p:txBody>
      </p:sp>
      <p:pic>
        <p:nvPicPr>
          <p:cNvPr id="10" name="Picture 9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8FB6068-A40E-A947-B297-D4A7917FF5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8577" y="4903234"/>
            <a:ext cx="3162300" cy="134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961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1029148" y="348773"/>
            <a:ext cx="114165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Practice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029516" y="754437"/>
            <a:ext cx="298821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TEGKrsjlgfdngkrsgklfdnjgdgksrlbjnv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375535" y="387085"/>
            <a:ext cx="653613" cy="653613"/>
          </a:xfrm>
          <a:prstGeom prst="ellipse">
            <a:avLst/>
          </a:prstGeom>
          <a:solidFill>
            <a:srgbClr val="D385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01</a:t>
            </a:r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A17219-05C6-F8D8-246F-ED674F9B63D6}"/>
              </a:ext>
            </a:extLst>
          </p:cNvPr>
          <p:cNvSpPr txBox="1"/>
          <p:nvPr/>
        </p:nvSpPr>
        <p:spPr>
          <a:xfrm>
            <a:off x="875049" y="1531612"/>
            <a:ext cx="68907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Write a function that will wait 2 seconds, then print a random number between 1 and 10, then call that function</a:t>
            </a:r>
            <a:endParaRPr lang="en-CN" sz="2400" dirty="0"/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A0FBDCBF-9DE4-DB45-748F-D3D175807A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181" y="2985232"/>
            <a:ext cx="4483100" cy="2895600"/>
          </a:xfrm>
          <a:prstGeom prst="rect">
            <a:avLst/>
          </a:prstGeom>
        </p:spPr>
      </p:pic>
      <p:pic>
        <p:nvPicPr>
          <p:cNvPr id="15" name="Picture 14" descr="Text&#10;&#10;Description automatically generated">
            <a:extLst>
              <a:ext uri="{FF2B5EF4-FFF2-40B4-BE49-F238E27FC236}">
                <a16:creationId xmlns:a16="http://schemas.microsoft.com/office/drawing/2014/main" id="{446317CD-5566-9208-307C-5B58557200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6087" y="3207482"/>
            <a:ext cx="4267200" cy="245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16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59" t="38906" r="16865" b="26835"/>
          <a:stretch/>
        </p:blipFill>
        <p:spPr bwMode="auto">
          <a:xfrm>
            <a:off x="0" y="1"/>
            <a:ext cx="12192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1321837" y="2802170"/>
            <a:ext cx="253306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5400" dirty="0" err="1">
                <a:solidFill>
                  <a:srgbClr val="C48E7F"/>
                </a:solidFill>
                <a:cs typeface="+mn-ea"/>
                <a:sym typeface="+mn-lt"/>
              </a:rPr>
              <a:t>Owo</a:t>
            </a:r>
            <a:r>
              <a:rPr lang="en-US" altLang="zh-CN" sz="5400" dirty="0">
                <a:solidFill>
                  <a:srgbClr val="C48E7F"/>
                </a:solidFill>
                <a:cs typeface="+mn-ea"/>
                <a:sym typeface="+mn-lt"/>
              </a:rPr>
              <a:t> </a:t>
            </a:r>
            <a:r>
              <a:rPr lang="en-US" altLang="zh-CN" sz="5400" dirty="0" err="1">
                <a:solidFill>
                  <a:srgbClr val="C48E7F"/>
                </a:solidFill>
                <a:cs typeface="+mn-ea"/>
                <a:sym typeface="+mn-lt"/>
              </a:rPr>
              <a:t>baibai</a:t>
            </a:r>
            <a:endParaRPr lang="zh-CN" altLang="en-US" sz="5400" dirty="0">
              <a:solidFill>
                <a:srgbClr val="C48E7F"/>
              </a:solidFill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365379" y="1916746"/>
            <a:ext cx="2268570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6000" b="1" dirty="0">
                <a:solidFill>
                  <a:srgbClr val="D1C1B0"/>
                </a:solidFill>
                <a:cs typeface="+mn-ea"/>
                <a:sym typeface="+mn-lt"/>
              </a:rPr>
              <a:t>E</a:t>
            </a:r>
            <a:r>
              <a:rPr lang="en-US" altLang="zh-CN" sz="3600" dirty="0">
                <a:solidFill>
                  <a:srgbClr val="D1C1B0"/>
                </a:solidFill>
                <a:cs typeface="+mn-ea"/>
                <a:sym typeface="+mn-lt"/>
              </a:rPr>
              <a:t>DUCATIONAL</a:t>
            </a:r>
            <a:endParaRPr lang="zh-CN" altLang="en-US" sz="3600" dirty="0">
              <a:solidFill>
                <a:srgbClr val="D1C1B0"/>
              </a:solidFill>
              <a:cs typeface="+mn-ea"/>
              <a:sym typeface="+mn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687613" y="2047372"/>
            <a:ext cx="176678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1600" dirty="0">
                <a:solidFill>
                  <a:srgbClr val="C48E7F"/>
                </a:solidFill>
                <a:cs typeface="+mn-ea"/>
                <a:sym typeface="+mn-lt"/>
              </a:rPr>
              <a:t>PHILOSOPHY</a:t>
            </a:r>
            <a:endParaRPr lang="zh-CN" altLang="en-US" sz="1600" dirty="0">
              <a:solidFill>
                <a:srgbClr val="C48E7F"/>
              </a:solidFill>
              <a:cs typeface="+mn-ea"/>
              <a:sym typeface="+mn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532349" y="2076234"/>
            <a:ext cx="101600" cy="696685"/>
          </a:xfrm>
          <a:prstGeom prst="rect">
            <a:avLst/>
          </a:prstGeom>
          <a:solidFill>
            <a:srgbClr val="C48E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文本框 16"/>
          <p:cNvSpPr txBox="1"/>
          <p:nvPr/>
        </p:nvSpPr>
        <p:spPr>
          <a:xfrm>
            <a:off x="1423437" y="3988473"/>
            <a:ext cx="6844263" cy="2929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latin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1" name="矩形 10"/>
          <p:cNvSpPr/>
          <p:nvPr/>
        </p:nvSpPr>
        <p:spPr>
          <a:xfrm rot="5400000" flipH="1">
            <a:off x="1828554" y="3577064"/>
            <a:ext cx="45719" cy="696685"/>
          </a:xfrm>
          <a:prstGeom prst="rect">
            <a:avLst/>
          </a:prstGeom>
          <a:solidFill>
            <a:srgbClr val="D1C1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1449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59" t="38906" r="16865" b="26835"/>
          <a:stretch/>
        </p:blipFill>
        <p:spPr bwMode="auto">
          <a:xfrm flipH="1">
            <a:off x="0" y="1"/>
            <a:ext cx="12192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1164C15B-4551-47D0-BD08-8AE5685F1D89}"/>
              </a:ext>
            </a:extLst>
          </p:cNvPr>
          <p:cNvSpPr txBox="1"/>
          <p:nvPr/>
        </p:nvSpPr>
        <p:spPr>
          <a:xfrm>
            <a:off x="2309733" y="474259"/>
            <a:ext cx="17458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800" dirty="0">
                <a:solidFill>
                  <a:schemeClr val="bg1"/>
                </a:solidFill>
                <a:cs typeface="+mn-ea"/>
                <a:sym typeface="+mn-lt"/>
              </a:rPr>
              <a:t>CONTENTS</a:t>
            </a:r>
            <a:endParaRPr lang="zh-CN" altLang="en-US" sz="28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6589800" y="2872991"/>
            <a:ext cx="182553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0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Functions</a:t>
            </a:r>
            <a:endParaRPr lang="zh-CN" altLang="en-US" sz="40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5671833" y="2872991"/>
            <a:ext cx="848334" cy="848334"/>
          </a:xfrm>
          <a:prstGeom prst="ellipse">
            <a:avLst/>
          </a:prstGeom>
          <a:solidFill>
            <a:srgbClr val="D385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01</a:t>
            </a:r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6589800" y="3898854"/>
            <a:ext cx="182553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0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Packages</a:t>
            </a:r>
            <a:endParaRPr lang="zh-CN" altLang="en-US" sz="40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5671833" y="3828630"/>
            <a:ext cx="848334" cy="848334"/>
          </a:xfrm>
          <a:prstGeom prst="ellipse">
            <a:avLst/>
          </a:prstGeom>
          <a:solidFill>
            <a:srgbClr val="D385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02</a:t>
            </a:r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16211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5" grpId="0" animBg="1"/>
      <p:bldP spid="26" grpId="0"/>
      <p:bldP spid="2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59" t="38906" r="16865" b="26835"/>
          <a:stretch/>
        </p:blipFill>
        <p:spPr bwMode="auto">
          <a:xfrm flipH="1" flipV="1">
            <a:off x="0" y="1"/>
            <a:ext cx="12192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矩形 16"/>
          <p:cNvSpPr/>
          <p:nvPr/>
        </p:nvSpPr>
        <p:spPr>
          <a:xfrm>
            <a:off x="6035309" y="3197160"/>
            <a:ext cx="172996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4000" dirty="0">
                <a:solidFill>
                  <a:srgbClr val="D1C1B0"/>
                </a:solidFill>
                <a:cs typeface="+mn-ea"/>
                <a:sym typeface="+mn-lt"/>
              </a:rPr>
              <a:t>Functions</a:t>
            </a:r>
            <a:endParaRPr lang="zh-CN" altLang="en-US" sz="4000" dirty="0">
              <a:solidFill>
                <a:srgbClr val="D1C1B0"/>
              </a:solidFill>
              <a:cs typeface="+mn-ea"/>
              <a:sym typeface="+mn-lt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702200" y="3905046"/>
            <a:ext cx="43961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I paid for this template lmao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6388276" y="1942730"/>
            <a:ext cx="1024024" cy="1024024"/>
          </a:xfrm>
          <a:prstGeom prst="ellipse">
            <a:avLst/>
          </a:prstGeom>
          <a:solidFill>
            <a:srgbClr val="D385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cs typeface="+mn-ea"/>
                <a:sym typeface="+mn-lt"/>
              </a:rPr>
              <a:t>01</a:t>
            </a:r>
            <a:endParaRPr lang="zh-CN" altLang="en-US" sz="32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6582498" y="4468163"/>
            <a:ext cx="635581" cy="156773"/>
            <a:chOff x="7959603" y="4285115"/>
            <a:chExt cx="1271162" cy="313546"/>
          </a:xfrm>
          <a:solidFill>
            <a:srgbClr val="D3857B"/>
          </a:solidFill>
        </p:grpSpPr>
        <p:sp>
          <p:nvSpPr>
            <p:cNvPr id="35" name="椭圆 34"/>
            <p:cNvSpPr/>
            <p:nvPr/>
          </p:nvSpPr>
          <p:spPr>
            <a:xfrm>
              <a:off x="7959603" y="4285115"/>
              <a:ext cx="313546" cy="31354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6" name="椭圆 35"/>
            <p:cNvSpPr/>
            <p:nvPr/>
          </p:nvSpPr>
          <p:spPr>
            <a:xfrm>
              <a:off x="8438411" y="4285115"/>
              <a:ext cx="313546" cy="31354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>
              <a:off x="8917219" y="4285115"/>
              <a:ext cx="313546" cy="31354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64239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1183152" y="452281"/>
            <a:ext cx="24577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What are functions?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375535" y="387085"/>
            <a:ext cx="653613" cy="653613"/>
          </a:xfrm>
          <a:prstGeom prst="ellipse">
            <a:avLst/>
          </a:prstGeom>
          <a:solidFill>
            <a:srgbClr val="D385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01</a:t>
            </a:r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5507951" y="2762799"/>
            <a:ext cx="582846" cy="492438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FFFFFF"/>
                </a:solidFill>
                <a:cs typeface="+mn-ea"/>
                <a:sym typeface="+mn-lt"/>
              </a:rPr>
              <a:t>9%</a:t>
            </a:r>
            <a:endParaRPr lang="zh-CN" altLang="en-US" sz="2400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44" name="Freeform 9"/>
          <p:cNvSpPr>
            <a:spLocks/>
          </p:cNvSpPr>
          <p:nvPr/>
        </p:nvSpPr>
        <p:spPr bwMode="auto">
          <a:xfrm>
            <a:off x="1465937" y="3077098"/>
            <a:ext cx="2543506" cy="2537602"/>
          </a:xfrm>
          <a:custGeom>
            <a:avLst/>
            <a:gdLst>
              <a:gd name="T0" fmla="*/ 315 w 315"/>
              <a:gd name="T1" fmla="*/ 274 h 314"/>
              <a:gd name="T2" fmla="*/ 274 w 315"/>
              <a:gd name="T3" fmla="*/ 314 h 314"/>
              <a:gd name="T4" fmla="*/ 41 w 315"/>
              <a:gd name="T5" fmla="*/ 314 h 314"/>
              <a:gd name="T6" fmla="*/ 0 w 315"/>
              <a:gd name="T7" fmla="*/ 274 h 314"/>
              <a:gd name="T8" fmla="*/ 0 w 315"/>
              <a:gd name="T9" fmla="*/ 40 h 314"/>
              <a:gd name="T10" fmla="*/ 41 w 315"/>
              <a:gd name="T11" fmla="*/ 0 h 314"/>
              <a:gd name="T12" fmla="*/ 274 w 315"/>
              <a:gd name="T13" fmla="*/ 0 h 314"/>
              <a:gd name="T14" fmla="*/ 315 w 315"/>
              <a:gd name="T15" fmla="*/ 40 h 314"/>
              <a:gd name="T16" fmla="*/ 315 w 315"/>
              <a:gd name="T17" fmla="*/ 274 h 3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15" h="314">
                <a:moveTo>
                  <a:pt x="315" y="274"/>
                </a:moveTo>
                <a:cubicBezTo>
                  <a:pt x="315" y="296"/>
                  <a:pt x="297" y="314"/>
                  <a:pt x="274" y="314"/>
                </a:cubicBezTo>
                <a:cubicBezTo>
                  <a:pt x="41" y="314"/>
                  <a:pt x="41" y="314"/>
                  <a:pt x="41" y="314"/>
                </a:cubicBezTo>
                <a:cubicBezTo>
                  <a:pt x="18" y="314"/>
                  <a:pt x="0" y="296"/>
                  <a:pt x="0" y="274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18"/>
                  <a:pt x="18" y="0"/>
                  <a:pt x="41" y="0"/>
                </a:cubicBezTo>
                <a:cubicBezTo>
                  <a:pt x="274" y="0"/>
                  <a:pt x="274" y="0"/>
                  <a:pt x="274" y="0"/>
                </a:cubicBezTo>
                <a:cubicBezTo>
                  <a:pt x="297" y="0"/>
                  <a:pt x="315" y="18"/>
                  <a:pt x="315" y="40"/>
                </a:cubicBezTo>
                <a:lnTo>
                  <a:pt x="315" y="274"/>
                </a:lnTo>
                <a:close/>
              </a:path>
            </a:pathLst>
          </a:custGeom>
          <a:blipFill>
            <a:blip r:embed="rId3"/>
            <a:srcRect/>
            <a:stretch>
              <a:fillRect l="-20735" r="-20529"/>
            </a:stretch>
          </a:blip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47" name="Freeform 173"/>
          <p:cNvSpPr>
            <a:spLocks/>
          </p:cNvSpPr>
          <p:nvPr/>
        </p:nvSpPr>
        <p:spPr bwMode="auto">
          <a:xfrm rot="3511042">
            <a:off x="2829504" y="2326590"/>
            <a:ext cx="311223" cy="315343"/>
          </a:xfrm>
          <a:custGeom>
            <a:avLst/>
            <a:gdLst>
              <a:gd name="T0" fmla="*/ 62 w 62"/>
              <a:gd name="T1" fmla="*/ 51 h 63"/>
              <a:gd name="T2" fmla="*/ 51 w 62"/>
              <a:gd name="T3" fmla="*/ 63 h 63"/>
              <a:gd name="T4" fmla="*/ 11 w 62"/>
              <a:gd name="T5" fmla="*/ 63 h 63"/>
              <a:gd name="T6" fmla="*/ 0 w 62"/>
              <a:gd name="T7" fmla="*/ 51 h 63"/>
              <a:gd name="T8" fmla="*/ 0 w 62"/>
              <a:gd name="T9" fmla="*/ 11 h 63"/>
              <a:gd name="T10" fmla="*/ 11 w 62"/>
              <a:gd name="T11" fmla="*/ 0 h 63"/>
              <a:gd name="T12" fmla="*/ 51 w 62"/>
              <a:gd name="T13" fmla="*/ 0 h 63"/>
              <a:gd name="T14" fmla="*/ 62 w 62"/>
              <a:gd name="T15" fmla="*/ 11 h 63"/>
              <a:gd name="T16" fmla="*/ 62 w 62"/>
              <a:gd name="T17" fmla="*/ 51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2" h="63">
                <a:moveTo>
                  <a:pt x="62" y="51"/>
                </a:moveTo>
                <a:cubicBezTo>
                  <a:pt x="62" y="57"/>
                  <a:pt x="57" y="63"/>
                  <a:pt x="51" y="63"/>
                </a:cubicBezTo>
                <a:cubicBezTo>
                  <a:pt x="11" y="63"/>
                  <a:pt x="11" y="63"/>
                  <a:pt x="11" y="63"/>
                </a:cubicBezTo>
                <a:cubicBezTo>
                  <a:pt x="5" y="63"/>
                  <a:pt x="0" y="57"/>
                  <a:pt x="0" y="51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ubicBezTo>
                  <a:pt x="51" y="0"/>
                  <a:pt x="51" y="0"/>
                  <a:pt x="51" y="0"/>
                </a:cubicBezTo>
                <a:cubicBezTo>
                  <a:pt x="57" y="0"/>
                  <a:pt x="62" y="5"/>
                  <a:pt x="62" y="11"/>
                </a:cubicBezTo>
                <a:lnTo>
                  <a:pt x="62" y="51"/>
                </a:lnTo>
                <a:close/>
              </a:path>
            </a:pathLst>
          </a:custGeom>
          <a:solidFill>
            <a:srgbClr val="FAE4D8"/>
          </a:solidFill>
          <a:ln>
            <a:noFill/>
          </a:ln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48" name="Freeform 173"/>
          <p:cNvSpPr>
            <a:spLocks/>
          </p:cNvSpPr>
          <p:nvPr/>
        </p:nvSpPr>
        <p:spPr bwMode="auto">
          <a:xfrm rot="2390181">
            <a:off x="1374675" y="2051014"/>
            <a:ext cx="528832" cy="536220"/>
          </a:xfrm>
          <a:custGeom>
            <a:avLst/>
            <a:gdLst>
              <a:gd name="T0" fmla="*/ 62 w 62"/>
              <a:gd name="T1" fmla="*/ 51 h 63"/>
              <a:gd name="T2" fmla="*/ 51 w 62"/>
              <a:gd name="T3" fmla="*/ 63 h 63"/>
              <a:gd name="T4" fmla="*/ 11 w 62"/>
              <a:gd name="T5" fmla="*/ 63 h 63"/>
              <a:gd name="T6" fmla="*/ 0 w 62"/>
              <a:gd name="T7" fmla="*/ 51 h 63"/>
              <a:gd name="T8" fmla="*/ 0 w 62"/>
              <a:gd name="T9" fmla="*/ 11 h 63"/>
              <a:gd name="T10" fmla="*/ 11 w 62"/>
              <a:gd name="T11" fmla="*/ 0 h 63"/>
              <a:gd name="T12" fmla="*/ 51 w 62"/>
              <a:gd name="T13" fmla="*/ 0 h 63"/>
              <a:gd name="T14" fmla="*/ 62 w 62"/>
              <a:gd name="T15" fmla="*/ 11 h 63"/>
              <a:gd name="T16" fmla="*/ 62 w 62"/>
              <a:gd name="T17" fmla="*/ 51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2" h="63">
                <a:moveTo>
                  <a:pt x="62" y="51"/>
                </a:moveTo>
                <a:cubicBezTo>
                  <a:pt x="62" y="57"/>
                  <a:pt x="57" y="63"/>
                  <a:pt x="51" y="63"/>
                </a:cubicBezTo>
                <a:cubicBezTo>
                  <a:pt x="11" y="63"/>
                  <a:pt x="11" y="63"/>
                  <a:pt x="11" y="63"/>
                </a:cubicBezTo>
                <a:cubicBezTo>
                  <a:pt x="5" y="63"/>
                  <a:pt x="0" y="57"/>
                  <a:pt x="0" y="51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ubicBezTo>
                  <a:pt x="51" y="0"/>
                  <a:pt x="51" y="0"/>
                  <a:pt x="51" y="0"/>
                </a:cubicBezTo>
                <a:cubicBezTo>
                  <a:pt x="57" y="0"/>
                  <a:pt x="62" y="5"/>
                  <a:pt x="62" y="11"/>
                </a:cubicBezTo>
                <a:lnTo>
                  <a:pt x="62" y="5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1D36F30-9DA9-3009-F112-90FFC07EB48D}"/>
              </a:ext>
            </a:extLst>
          </p:cNvPr>
          <p:cNvSpPr txBox="1"/>
          <p:nvPr/>
        </p:nvSpPr>
        <p:spPr>
          <a:xfrm>
            <a:off x="1264301" y="1337427"/>
            <a:ext cx="760395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3000" dirty="0"/>
              <a:t>A function is a piece of code that can be executed at any time</a:t>
            </a:r>
          </a:p>
        </p:txBody>
      </p:sp>
      <p:pic>
        <p:nvPicPr>
          <p:cNvPr id="6" name="Picture 5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E9274996-FF88-7DD5-A4AE-981763D4A1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4337" y="2945694"/>
            <a:ext cx="4273202" cy="18391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196408E-7081-1F3D-8111-1988B7D824B6}"/>
              </a:ext>
            </a:extLst>
          </p:cNvPr>
          <p:cNvSpPr txBox="1"/>
          <p:nvPr/>
        </p:nvSpPr>
        <p:spPr>
          <a:xfrm>
            <a:off x="6090797" y="4886112"/>
            <a:ext cx="76039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2000" dirty="0"/>
              <a:t>Example of a function</a:t>
            </a:r>
          </a:p>
        </p:txBody>
      </p:sp>
    </p:spTree>
    <p:extLst>
      <p:ext uri="{BB962C8B-B14F-4D97-AF65-F5344CB8AC3E}">
        <p14:creationId xmlns:p14="http://schemas.microsoft.com/office/powerpoint/2010/main" val="921654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1183152" y="452281"/>
            <a:ext cx="349647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Defining (creating) a function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375535" y="387085"/>
            <a:ext cx="653613" cy="653613"/>
          </a:xfrm>
          <a:prstGeom prst="ellipse">
            <a:avLst/>
          </a:prstGeom>
          <a:solidFill>
            <a:srgbClr val="D385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01</a:t>
            </a:r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5507951" y="2762799"/>
            <a:ext cx="582846" cy="492438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FFFFFF"/>
                </a:solidFill>
                <a:cs typeface="+mn-ea"/>
                <a:sym typeface="+mn-lt"/>
              </a:rPr>
              <a:t>9%</a:t>
            </a:r>
            <a:endParaRPr lang="zh-CN" altLang="en-US" sz="2400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47" name="Freeform 173"/>
          <p:cNvSpPr>
            <a:spLocks/>
          </p:cNvSpPr>
          <p:nvPr/>
        </p:nvSpPr>
        <p:spPr bwMode="auto">
          <a:xfrm rot="3511042">
            <a:off x="2829504" y="2326590"/>
            <a:ext cx="311223" cy="315343"/>
          </a:xfrm>
          <a:custGeom>
            <a:avLst/>
            <a:gdLst>
              <a:gd name="T0" fmla="*/ 62 w 62"/>
              <a:gd name="T1" fmla="*/ 51 h 63"/>
              <a:gd name="T2" fmla="*/ 51 w 62"/>
              <a:gd name="T3" fmla="*/ 63 h 63"/>
              <a:gd name="T4" fmla="*/ 11 w 62"/>
              <a:gd name="T5" fmla="*/ 63 h 63"/>
              <a:gd name="T6" fmla="*/ 0 w 62"/>
              <a:gd name="T7" fmla="*/ 51 h 63"/>
              <a:gd name="T8" fmla="*/ 0 w 62"/>
              <a:gd name="T9" fmla="*/ 11 h 63"/>
              <a:gd name="T10" fmla="*/ 11 w 62"/>
              <a:gd name="T11" fmla="*/ 0 h 63"/>
              <a:gd name="T12" fmla="*/ 51 w 62"/>
              <a:gd name="T13" fmla="*/ 0 h 63"/>
              <a:gd name="T14" fmla="*/ 62 w 62"/>
              <a:gd name="T15" fmla="*/ 11 h 63"/>
              <a:gd name="T16" fmla="*/ 62 w 62"/>
              <a:gd name="T17" fmla="*/ 51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2" h="63">
                <a:moveTo>
                  <a:pt x="62" y="51"/>
                </a:moveTo>
                <a:cubicBezTo>
                  <a:pt x="62" y="57"/>
                  <a:pt x="57" y="63"/>
                  <a:pt x="51" y="63"/>
                </a:cubicBezTo>
                <a:cubicBezTo>
                  <a:pt x="11" y="63"/>
                  <a:pt x="11" y="63"/>
                  <a:pt x="11" y="63"/>
                </a:cubicBezTo>
                <a:cubicBezTo>
                  <a:pt x="5" y="63"/>
                  <a:pt x="0" y="57"/>
                  <a:pt x="0" y="51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ubicBezTo>
                  <a:pt x="51" y="0"/>
                  <a:pt x="51" y="0"/>
                  <a:pt x="51" y="0"/>
                </a:cubicBezTo>
                <a:cubicBezTo>
                  <a:pt x="57" y="0"/>
                  <a:pt x="62" y="5"/>
                  <a:pt x="62" y="11"/>
                </a:cubicBezTo>
                <a:lnTo>
                  <a:pt x="62" y="51"/>
                </a:lnTo>
                <a:close/>
              </a:path>
            </a:pathLst>
          </a:custGeom>
          <a:solidFill>
            <a:srgbClr val="FAE4D8"/>
          </a:solidFill>
          <a:ln>
            <a:noFill/>
          </a:ln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48" name="Freeform 173"/>
          <p:cNvSpPr>
            <a:spLocks/>
          </p:cNvSpPr>
          <p:nvPr/>
        </p:nvSpPr>
        <p:spPr bwMode="auto">
          <a:xfrm rot="2390181">
            <a:off x="1374675" y="2051014"/>
            <a:ext cx="528832" cy="536220"/>
          </a:xfrm>
          <a:custGeom>
            <a:avLst/>
            <a:gdLst>
              <a:gd name="T0" fmla="*/ 62 w 62"/>
              <a:gd name="T1" fmla="*/ 51 h 63"/>
              <a:gd name="T2" fmla="*/ 51 w 62"/>
              <a:gd name="T3" fmla="*/ 63 h 63"/>
              <a:gd name="T4" fmla="*/ 11 w 62"/>
              <a:gd name="T5" fmla="*/ 63 h 63"/>
              <a:gd name="T6" fmla="*/ 0 w 62"/>
              <a:gd name="T7" fmla="*/ 51 h 63"/>
              <a:gd name="T8" fmla="*/ 0 w 62"/>
              <a:gd name="T9" fmla="*/ 11 h 63"/>
              <a:gd name="T10" fmla="*/ 11 w 62"/>
              <a:gd name="T11" fmla="*/ 0 h 63"/>
              <a:gd name="T12" fmla="*/ 51 w 62"/>
              <a:gd name="T13" fmla="*/ 0 h 63"/>
              <a:gd name="T14" fmla="*/ 62 w 62"/>
              <a:gd name="T15" fmla="*/ 11 h 63"/>
              <a:gd name="T16" fmla="*/ 62 w 62"/>
              <a:gd name="T17" fmla="*/ 51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2" h="63">
                <a:moveTo>
                  <a:pt x="62" y="51"/>
                </a:moveTo>
                <a:cubicBezTo>
                  <a:pt x="62" y="57"/>
                  <a:pt x="57" y="63"/>
                  <a:pt x="51" y="63"/>
                </a:cubicBezTo>
                <a:cubicBezTo>
                  <a:pt x="11" y="63"/>
                  <a:pt x="11" y="63"/>
                  <a:pt x="11" y="63"/>
                </a:cubicBezTo>
                <a:cubicBezTo>
                  <a:pt x="5" y="63"/>
                  <a:pt x="0" y="57"/>
                  <a:pt x="0" y="51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ubicBezTo>
                  <a:pt x="51" y="0"/>
                  <a:pt x="51" y="0"/>
                  <a:pt x="51" y="0"/>
                </a:cubicBezTo>
                <a:cubicBezTo>
                  <a:pt x="57" y="0"/>
                  <a:pt x="62" y="5"/>
                  <a:pt x="62" y="11"/>
                </a:cubicBezTo>
                <a:lnTo>
                  <a:pt x="62" y="5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1D36F30-9DA9-3009-F112-90FFC07EB48D}"/>
              </a:ext>
            </a:extLst>
          </p:cNvPr>
          <p:cNvSpPr txBox="1"/>
          <p:nvPr/>
        </p:nvSpPr>
        <p:spPr>
          <a:xfrm>
            <a:off x="1264301" y="1337427"/>
            <a:ext cx="760395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3000" dirty="0"/>
              <a:t>To create the function, write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96408E-7081-1F3D-8111-1988B7D824B6}"/>
              </a:ext>
            </a:extLst>
          </p:cNvPr>
          <p:cNvSpPr txBox="1"/>
          <p:nvPr/>
        </p:nvSpPr>
        <p:spPr>
          <a:xfrm>
            <a:off x="5507951" y="5046619"/>
            <a:ext cx="76039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</a:t>
            </a:r>
            <a:r>
              <a:rPr lang="en-CN" sz="2000" dirty="0"/>
              <a:t>ef is short for define</a:t>
            </a:r>
          </a:p>
          <a:p>
            <a:endParaRPr lang="en-CN" sz="2000" dirty="0"/>
          </a:p>
        </p:txBody>
      </p:sp>
      <p:pic>
        <p:nvPicPr>
          <p:cNvPr id="8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5CA3A65-950D-1F23-16CA-0CE3529F94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7951" y="2694384"/>
            <a:ext cx="5769649" cy="228382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8BD34C1-FFD4-98B8-FEA2-E6384527606E}"/>
              </a:ext>
            </a:extLst>
          </p:cNvPr>
          <p:cNvSpPr txBox="1"/>
          <p:nvPr/>
        </p:nvSpPr>
        <p:spPr>
          <a:xfrm>
            <a:off x="1476975" y="3489248"/>
            <a:ext cx="29088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N</a:t>
            </a:r>
            <a:r>
              <a:rPr lang="en-CN" sz="3000" dirty="0"/>
              <a:t>ote that “myfunc” here can be replaced with anything</a:t>
            </a:r>
          </a:p>
        </p:txBody>
      </p:sp>
    </p:spTree>
    <p:extLst>
      <p:ext uri="{BB962C8B-B14F-4D97-AF65-F5344CB8AC3E}">
        <p14:creationId xmlns:p14="http://schemas.microsoft.com/office/powerpoint/2010/main" val="4119659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1183152" y="452281"/>
            <a:ext cx="298831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Calling (using) a function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375535" y="387085"/>
            <a:ext cx="653613" cy="653613"/>
          </a:xfrm>
          <a:prstGeom prst="ellipse">
            <a:avLst/>
          </a:prstGeom>
          <a:solidFill>
            <a:srgbClr val="D385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01</a:t>
            </a:r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5507951" y="2762799"/>
            <a:ext cx="582846" cy="492438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FFFFFF"/>
                </a:solidFill>
                <a:cs typeface="+mn-ea"/>
                <a:sym typeface="+mn-lt"/>
              </a:rPr>
              <a:t>9%</a:t>
            </a:r>
            <a:endParaRPr lang="zh-CN" altLang="en-US" sz="2400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47" name="Freeform 173"/>
          <p:cNvSpPr>
            <a:spLocks/>
          </p:cNvSpPr>
          <p:nvPr/>
        </p:nvSpPr>
        <p:spPr bwMode="auto">
          <a:xfrm rot="3511042">
            <a:off x="3157900" y="2851346"/>
            <a:ext cx="311223" cy="315343"/>
          </a:xfrm>
          <a:custGeom>
            <a:avLst/>
            <a:gdLst>
              <a:gd name="T0" fmla="*/ 62 w 62"/>
              <a:gd name="T1" fmla="*/ 51 h 63"/>
              <a:gd name="T2" fmla="*/ 51 w 62"/>
              <a:gd name="T3" fmla="*/ 63 h 63"/>
              <a:gd name="T4" fmla="*/ 11 w 62"/>
              <a:gd name="T5" fmla="*/ 63 h 63"/>
              <a:gd name="T6" fmla="*/ 0 w 62"/>
              <a:gd name="T7" fmla="*/ 51 h 63"/>
              <a:gd name="T8" fmla="*/ 0 w 62"/>
              <a:gd name="T9" fmla="*/ 11 h 63"/>
              <a:gd name="T10" fmla="*/ 11 w 62"/>
              <a:gd name="T11" fmla="*/ 0 h 63"/>
              <a:gd name="T12" fmla="*/ 51 w 62"/>
              <a:gd name="T13" fmla="*/ 0 h 63"/>
              <a:gd name="T14" fmla="*/ 62 w 62"/>
              <a:gd name="T15" fmla="*/ 11 h 63"/>
              <a:gd name="T16" fmla="*/ 62 w 62"/>
              <a:gd name="T17" fmla="*/ 51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2" h="63">
                <a:moveTo>
                  <a:pt x="62" y="51"/>
                </a:moveTo>
                <a:cubicBezTo>
                  <a:pt x="62" y="57"/>
                  <a:pt x="57" y="63"/>
                  <a:pt x="51" y="63"/>
                </a:cubicBezTo>
                <a:cubicBezTo>
                  <a:pt x="11" y="63"/>
                  <a:pt x="11" y="63"/>
                  <a:pt x="11" y="63"/>
                </a:cubicBezTo>
                <a:cubicBezTo>
                  <a:pt x="5" y="63"/>
                  <a:pt x="0" y="57"/>
                  <a:pt x="0" y="51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ubicBezTo>
                  <a:pt x="51" y="0"/>
                  <a:pt x="51" y="0"/>
                  <a:pt x="51" y="0"/>
                </a:cubicBezTo>
                <a:cubicBezTo>
                  <a:pt x="57" y="0"/>
                  <a:pt x="62" y="5"/>
                  <a:pt x="62" y="11"/>
                </a:cubicBezTo>
                <a:lnTo>
                  <a:pt x="62" y="51"/>
                </a:lnTo>
                <a:close/>
              </a:path>
            </a:pathLst>
          </a:custGeom>
          <a:solidFill>
            <a:srgbClr val="FAE4D8"/>
          </a:solidFill>
          <a:ln>
            <a:noFill/>
          </a:ln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48" name="Freeform 173"/>
          <p:cNvSpPr>
            <a:spLocks/>
          </p:cNvSpPr>
          <p:nvPr/>
        </p:nvSpPr>
        <p:spPr bwMode="auto">
          <a:xfrm rot="2390181">
            <a:off x="764731" y="2525858"/>
            <a:ext cx="528832" cy="536220"/>
          </a:xfrm>
          <a:custGeom>
            <a:avLst/>
            <a:gdLst>
              <a:gd name="T0" fmla="*/ 62 w 62"/>
              <a:gd name="T1" fmla="*/ 51 h 63"/>
              <a:gd name="T2" fmla="*/ 51 w 62"/>
              <a:gd name="T3" fmla="*/ 63 h 63"/>
              <a:gd name="T4" fmla="*/ 11 w 62"/>
              <a:gd name="T5" fmla="*/ 63 h 63"/>
              <a:gd name="T6" fmla="*/ 0 w 62"/>
              <a:gd name="T7" fmla="*/ 51 h 63"/>
              <a:gd name="T8" fmla="*/ 0 w 62"/>
              <a:gd name="T9" fmla="*/ 11 h 63"/>
              <a:gd name="T10" fmla="*/ 11 w 62"/>
              <a:gd name="T11" fmla="*/ 0 h 63"/>
              <a:gd name="T12" fmla="*/ 51 w 62"/>
              <a:gd name="T13" fmla="*/ 0 h 63"/>
              <a:gd name="T14" fmla="*/ 62 w 62"/>
              <a:gd name="T15" fmla="*/ 11 h 63"/>
              <a:gd name="T16" fmla="*/ 62 w 62"/>
              <a:gd name="T17" fmla="*/ 51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2" h="63">
                <a:moveTo>
                  <a:pt x="62" y="51"/>
                </a:moveTo>
                <a:cubicBezTo>
                  <a:pt x="62" y="57"/>
                  <a:pt x="57" y="63"/>
                  <a:pt x="51" y="63"/>
                </a:cubicBezTo>
                <a:cubicBezTo>
                  <a:pt x="11" y="63"/>
                  <a:pt x="11" y="63"/>
                  <a:pt x="11" y="63"/>
                </a:cubicBezTo>
                <a:cubicBezTo>
                  <a:pt x="5" y="63"/>
                  <a:pt x="0" y="57"/>
                  <a:pt x="0" y="51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ubicBezTo>
                  <a:pt x="51" y="0"/>
                  <a:pt x="51" y="0"/>
                  <a:pt x="51" y="0"/>
                </a:cubicBezTo>
                <a:cubicBezTo>
                  <a:pt x="57" y="0"/>
                  <a:pt x="62" y="5"/>
                  <a:pt x="62" y="11"/>
                </a:cubicBezTo>
                <a:lnTo>
                  <a:pt x="62" y="5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1D36F30-9DA9-3009-F112-90FFC07EB48D}"/>
              </a:ext>
            </a:extLst>
          </p:cNvPr>
          <p:cNvSpPr txBox="1"/>
          <p:nvPr/>
        </p:nvSpPr>
        <p:spPr>
          <a:xfrm>
            <a:off x="1264301" y="1337427"/>
            <a:ext cx="76039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T</a:t>
            </a:r>
            <a:r>
              <a:rPr lang="en-CN" sz="3000" dirty="0"/>
              <a:t>o use a function later in the code, simply use the name of the function without the “def” in front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96408E-7081-1F3D-8111-1988B7D824B6}"/>
              </a:ext>
            </a:extLst>
          </p:cNvPr>
          <p:cNvSpPr txBox="1"/>
          <p:nvPr/>
        </p:nvSpPr>
        <p:spPr>
          <a:xfrm>
            <a:off x="5507951" y="5046619"/>
            <a:ext cx="76039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This will output “hi”</a:t>
            </a:r>
            <a:endParaRPr lang="en-CN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BD34C1-FFD4-98B8-FEA2-E6384527606E}"/>
              </a:ext>
            </a:extLst>
          </p:cNvPr>
          <p:cNvSpPr txBox="1"/>
          <p:nvPr/>
        </p:nvSpPr>
        <p:spPr>
          <a:xfrm>
            <a:off x="1476975" y="3489248"/>
            <a:ext cx="290882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N</a:t>
            </a:r>
            <a:r>
              <a:rPr lang="en-CN" sz="3000" dirty="0"/>
              <a:t>ote that any code in the function will not be executed without doing so</a:t>
            </a:r>
          </a:p>
        </p:txBody>
      </p:sp>
      <p:pic>
        <p:nvPicPr>
          <p:cNvPr id="4" name="Picture 3" descr="A picture containing text&#10;&#10;Description automatically generated">
            <a:extLst>
              <a:ext uri="{FF2B5EF4-FFF2-40B4-BE49-F238E27FC236}">
                <a16:creationId xmlns:a16="http://schemas.microsoft.com/office/drawing/2014/main" id="{51C9E2EB-AB8C-7092-53C9-74A0931DBC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7951" y="2553867"/>
            <a:ext cx="3645173" cy="2516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94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1120675" y="446094"/>
            <a:ext cx="31197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Local and Global variables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375535" y="387085"/>
            <a:ext cx="653613" cy="653613"/>
          </a:xfrm>
          <a:prstGeom prst="ellipse">
            <a:avLst/>
          </a:prstGeom>
          <a:solidFill>
            <a:srgbClr val="D385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01</a:t>
            </a:r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96F0BE-CC0F-E238-FA79-AE8FCE48434C}"/>
              </a:ext>
            </a:extLst>
          </p:cNvPr>
          <p:cNvSpPr txBox="1"/>
          <p:nvPr/>
        </p:nvSpPr>
        <p:spPr>
          <a:xfrm>
            <a:off x="1029148" y="1244662"/>
            <a:ext cx="98243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A global variable is a variable that can be used anywhere throughout the code.</a:t>
            </a:r>
          </a:p>
          <a:p>
            <a:endParaRPr lang="en-US" sz="3000" dirty="0"/>
          </a:p>
          <a:p>
            <a:r>
              <a:rPr lang="en-US" sz="3000" dirty="0"/>
              <a:t>A local variable is a variable that can only be used within a function/loop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7A52353-B2D7-2865-3E42-749FEFF1A6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0677" y="3085486"/>
            <a:ext cx="3054488" cy="2527852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09499F1F-AD42-6D00-A35C-5991706C6FF4}"/>
              </a:ext>
            </a:extLst>
          </p:cNvPr>
          <p:cNvSpPr txBox="1"/>
          <p:nvPr/>
        </p:nvSpPr>
        <p:spPr>
          <a:xfrm>
            <a:off x="471319" y="3171448"/>
            <a:ext cx="3000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is an example of a global variable</a:t>
            </a:r>
            <a:endParaRPr lang="en-CN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A6D6242-3654-634C-8457-13EC1B82BF18}"/>
              </a:ext>
            </a:extLst>
          </p:cNvPr>
          <p:cNvSpPr txBox="1"/>
          <p:nvPr/>
        </p:nvSpPr>
        <p:spPr>
          <a:xfrm>
            <a:off x="3472070" y="5963478"/>
            <a:ext cx="2623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  <a:r>
              <a:rPr lang="en-CN" dirty="0"/>
              <a:t>his will output “hi”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23B0D3F7-D91F-97EE-A0D2-132DEAD9C6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5192" y="3028400"/>
            <a:ext cx="3056081" cy="2272470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FC3736C7-EEDA-F8AC-FEE3-4F703F591C37}"/>
              </a:ext>
            </a:extLst>
          </p:cNvPr>
          <p:cNvSpPr txBox="1"/>
          <p:nvPr/>
        </p:nvSpPr>
        <p:spPr>
          <a:xfrm>
            <a:off x="6351428" y="3356114"/>
            <a:ext cx="3000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is an example of a local variable</a:t>
            </a:r>
            <a:endParaRPr lang="en-CN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728CADB-1798-1010-5514-67AB0F336359}"/>
              </a:ext>
            </a:extLst>
          </p:cNvPr>
          <p:cNvSpPr txBox="1"/>
          <p:nvPr/>
        </p:nvSpPr>
        <p:spPr>
          <a:xfrm>
            <a:off x="9085192" y="5560224"/>
            <a:ext cx="26239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will output an error as local variables can only be used within a function or loop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2649839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1120675" y="446094"/>
            <a:ext cx="31197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Local and Global variables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375535" y="387085"/>
            <a:ext cx="653613" cy="653613"/>
          </a:xfrm>
          <a:prstGeom prst="ellipse">
            <a:avLst/>
          </a:prstGeom>
          <a:solidFill>
            <a:srgbClr val="D385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01</a:t>
            </a:r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96F0BE-CC0F-E238-FA79-AE8FCE48434C}"/>
              </a:ext>
            </a:extLst>
          </p:cNvPr>
          <p:cNvSpPr txBox="1"/>
          <p:nvPr/>
        </p:nvSpPr>
        <p:spPr>
          <a:xfrm>
            <a:off x="1029148" y="1244662"/>
            <a:ext cx="982438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Don’t make this mistake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F2CAD8-BC03-C695-7660-FF81499632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675" y="2074008"/>
            <a:ext cx="3248134" cy="320424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CA46E08-183E-EFB9-DA92-D6818AC43541}"/>
              </a:ext>
            </a:extLst>
          </p:cNvPr>
          <p:cNvSpPr txBox="1"/>
          <p:nvPr/>
        </p:nvSpPr>
        <p:spPr>
          <a:xfrm>
            <a:off x="4664764" y="2258542"/>
            <a:ext cx="675860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</a:t>
            </a:r>
            <a:r>
              <a:rPr lang="en-CN" sz="2400" dirty="0"/>
              <a:t>his will output.                       </a:t>
            </a:r>
            <a:r>
              <a:rPr lang="en-US" sz="2400" dirty="0"/>
              <a:t>B</a:t>
            </a:r>
            <a:r>
              <a:rPr lang="en-CN" sz="2400" dirty="0"/>
              <a:t>ecause even though myvar has been </a:t>
            </a:r>
          </a:p>
          <a:p>
            <a:endParaRPr lang="en-CN" sz="2400" dirty="0"/>
          </a:p>
          <a:p>
            <a:r>
              <a:rPr lang="en-US" sz="2400" dirty="0"/>
              <a:t>G</a:t>
            </a:r>
            <a:r>
              <a:rPr lang="en-CN" sz="2400" dirty="0"/>
              <a:t>iven the value of “hello” in the function, Python actually creates a new local variable in the function</a:t>
            </a:r>
          </a:p>
          <a:p>
            <a:endParaRPr lang="en-CN" sz="2400" dirty="0"/>
          </a:p>
          <a:p>
            <a:r>
              <a:rPr lang="en-CN" sz="2400" dirty="0"/>
              <a:t>Essentially, the myvar outside the function and the myvar inside the function are two different variables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B9183C7-0698-3A8F-B58D-44A6517933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8278" y="2347497"/>
            <a:ext cx="1317487" cy="745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002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1120675" y="446094"/>
            <a:ext cx="31197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Local and Global variables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375535" y="387085"/>
            <a:ext cx="653613" cy="653613"/>
          </a:xfrm>
          <a:prstGeom prst="ellipse">
            <a:avLst/>
          </a:prstGeom>
          <a:solidFill>
            <a:srgbClr val="D385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01</a:t>
            </a:r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96F0BE-CC0F-E238-FA79-AE8FCE48434C}"/>
              </a:ext>
            </a:extLst>
          </p:cNvPr>
          <p:cNvSpPr txBox="1"/>
          <p:nvPr/>
        </p:nvSpPr>
        <p:spPr>
          <a:xfrm>
            <a:off x="1029148" y="1244662"/>
            <a:ext cx="982438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How to use global variables inside a function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BEEA3B-31B8-9C80-0652-FDCF045E3E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3282" y="2175169"/>
            <a:ext cx="3184663" cy="3438169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5BBBF6E-70FB-8390-AF59-2549BAF8010D}"/>
              </a:ext>
            </a:extLst>
          </p:cNvPr>
          <p:cNvCxnSpPr/>
          <p:nvPr/>
        </p:nvCxnSpPr>
        <p:spPr>
          <a:xfrm>
            <a:off x="3631096" y="3525078"/>
            <a:ext cx="1378226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0AB868A-67C2-B656-5455-D8B8B6D53AA2}"/>
              </a:ext>
            </a:extLst>
          </p:cNvPr>
          <p:cNvSpPr txBox="1"/>
          <p:nvPr/>
        </p:nvSpPr>
        <p:spPr>
          <a:xfrm>
            <a:off x="448503" y="2506173"/>
            <a:ext cx="40551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</a:t>
            </a:r>
            <a:r>
              <a:rPr lang="en-CN" sz="2400" dirty="0"/>
              <a:t>his will tell python to use the global variable instead of creating a new local variable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4AC5579-C937-60C6-C64B-CAF2B761D6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3126" y="2693924"/>
            <a:ext cx="1662596" cy="112337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6899183-4FDD-562E-ADB8-DB03A733726D}"/>
              </a:ext>
            </a:extLst>
          </p:cNvPr>
          <p:cNvSpPr txBox="1"/>
          <p:nvPr/>
        </p:nvSpPr>
        <p:spPr>
          <a:xfrm>
            <a:off x="7796834" y="2693924"/>
            <a:ext cx="40551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Output:</a:t>
            </a:r>
            <a:endParaRPr lang="en-CN" sz="2400" dirty="0"/>
          </a:p>
        </p:txBody>
      </p:sp>
    </p:spTree>
    <p:extLst>
      <p:ext uri="{BB962C8B-B14F-4D97-AF65-F5344CB8AC3E}">
        <p14:creationId xmlns:p14="http://schemas.microsoft.com/office/powerpoint/2010/main" val="3439438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FFAE00"/>
      </a:accent1>
      <a:accent2>
        <a:srgbClr val="A4644E"/>
      </a:accent2>
      <a:accent3>
        <a:srgbClr val="B48A7F"/>
      </a:accent3>
      <a:accent4>
        <a:srgbClr val="C3986D"/>
      </a:accent4>
      <a:accent5>
        <a:srgbClr val="A19574"/>
      </a:accent5>
      <a:accent6>
        <a:srgbClr val="C07428"/>
      </a:accent6>
      <a:hlink>
        <a:srgbClr val="FFAE00"/>
      </a:hlink>
      <a:folHlink>
        <a:srgbClr val="BFBFBF"/>
      </a:folHlink>
    </a:clrScheme>
    <a:fontScheme name="kqs33avv">
      <a:majorFont>
        <a:latin typeface="Agency FB"/>
        <a:ea typeface="QisiAaBanSong"/>
        <a:cs typeface=""/>
      </a:majorFont>
      <a:minorFont>
        <a:latin typeface="Agency FB"/>
        <a:ea typeface="QisiAaBanSong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FFAE00"/>
    </a:accent1>
    <a:accent2>
      <a:srgbClr val="A4644E"/>
    </a:accent2>
    <a:accent3>
      <a:srgbClr val="B48A7F"/>
    </a:accent3>
    <a:accent4>
      <a:srgbClr val="C3986D"/>
    </a:accent4>
    <a:accent5>
      <a:srgbClr val="A19574"/>
    </a:accent5>
    <a:accent6>
      <a:srgbClr val="C07428"/>
    </a:accent6>
    <a:hlink>
      <a:srgbClr val="FFAE00"/>
    </a:hlink>
    <a:folHlink>
      <a:srgbClr val="BFBFBF"/>
    </a:folHlink>
  </a:clrScheme>
</a:themeOverride>
</file>

<file path=ppt/theme/themeOverride10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FFAE00"/>
    </a:accent1>
    <a:accent2>
      <a:srgbClr val="A4644E"/>
    </a:accent2>
    <a:accent3>
      <a:srgbClr val="B48A7F"/>
    </a:accent3>
    <a:accent4>
      <a:srgbClr val="C3986D"/>
    </a:accent4>
    <a:accent5>
      <a:srgbClr val="A19574"/>
    </a:accent5>
    <a:accent6>
      <a:srgbClr val="C07428"/>
    </a:accent6>
    <a:hlink>
      <a:srgbClr val="FFAE00"/>
    </a:hlink>
    <a:folHlink>
      <a:srgbClr val="BFBFBF"/>
    </a:folHlink>
  </a:clrScheme>
</a:themeOverride>
</file>

<file path=ppt/theme/themeOverride1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FFAE00"/>
    </a:accent1>
    <a:accent2>
      <a:srgbClr val="A4644E"/>
    </a:accent2>
    <a:accent3>
      <a:srgbClr val="B48A7F"/>
    </a:accent3>
    <a:accent4>
      <a:srgbClr val="C3986D"/>
    </a:accent4>
    <a:accent5>
      <a:srgbClr val="A19574"/>
    </a:accent5>
    <a:accent6>
      <a:srgbClr val="C07428"/>
    </a:accent6>
    <a:hlink>
      <a:srgbClr val="FFAE00"/>
    </a:hlink>
    <a:folHlink>
      <a:srgbClr val="BFBFBF"/>
    </a:folHlink>
  </a:clrScheme>
</a:themeOverride>
</file>

<file path=ppt/theme/themeOverride1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FFAE00"/>
    </a:accent1>
    <a:accent2>
      <a:srgbClr val="A4644E"/>
    </a:accent2>
    <a:accent3>
      <a:srgbClr val="B48A7F"/>
    </a:accent3>
    <a:accent4>
      <a:srgbClr val="C3986D"/>
    </a:accent4>
    <a:accent5>
      <a:srgbClr val="A19574"/>
    </a:accent5>
    <a:accent6>
      <a:srgbClr val="C07428"/>
    </a:accent6>
    <a:hlink>
      <a:srgbClr val="FFAE00"/>
    </a:hlink>
    <a:folHlink>
      <a:srgbClr val="BFBFBF"/>
    </a:folHlink>
  </a:clrScheme>
</a:themeOverride>
</file>

<file path=ppt/theme/themeOverride1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FFAE00"/>
    </a:accent1>
    <a:accent2>
      <a:srgbClr val="A4644E"/>
    </a:accent2>
    <a:accent3>
      <a:srgbClr val="B48A7F"/>
    </a:accent3>
    <a:accent4>
      <a:srgbClr val="C3986D"/>
    </a:accent4>
    <a:accent5>
      <a:srgbClr val="A19574"/>
    </a:accent5>
    <a:accent6>
      <a:srgbClr val="C07428"/>
    </a:accent6>
    <a:hlink>
      <a:srgbClr val="FFAE00"/>
    </a:hlink>
    <a:folHlink>
      <a:srgbClr val="BFBFBF"/>
    </a:folHlink>
  </a:clrScheme>
</a:themeOverride>
</file>

<file path=ppt/theme/themeOverride14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FFAE00"/>
    </a:accent1>
    <a:accent2>
      <a:srgbClr val="A4644E"/>
    </a:accent2>
    <a:accent3>
      <a:srgbClr val="B48A7F"/>
    </a:accent3>
    <a:accent4>
      <a:srgbClr val="C3986D"/>
    </a:accent4>
    <a:accent5>
      <a:srgbClr val="A19574"/>
    </a:accent5>
    <a:accent6>
      <a:srgbClr val="C07428"/>
    </a:accent6>
    <a:hlink>
      <a:srgbClr val="FFAE00"/>
    </a:hlink>
    <a:folHlink>
      <a:srgbClr val="BFBFBF"/>
    </a:folHlink>
  </a:clrScheme>
</a:themeOverride>
</file>

<file path=ppt/theme/themeOverride15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FFAE00"/>
    </a:accent1>
    <a:accent2>
      <a:srgbClr val="A4644E"/>
    </a:accent2>
    <a:accent3>
      <a:srgbClr val="B48A7F"/>
    </a:accent3>
    <a:accent4>
      <a:srgbClr val="C3986D"/>
    </a:accent4>
    <a:accent5>
      <a:srgbClr val="A19574"/>
    </a:accent5>
    <a:accent6>
      <a:srgbClr val="C07428"/>
    </a:accent6>
    <a:hlink>
      <a:srgbClr val="FFAE00"/>
    </a:hlink>
    <a:folHlink>
      <a:srgbClr val="BFBFBF"/>
    </a:folHlink>
  </a:clrScheme>
</a:themeOverride>
</file>

<file path=ppt/theme/themeOverride16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FFAE00"/>
    </a:accent1>
    <a:accent2>
      <a:srgbClr val="A4644E"/>
    </a:accent2>
    <a:accent3>
      <a:srgbClr val="B48A7F"/>
    </a:accent3>
    <a:accent4>
      <a:srgbClr val="C3986D"/>
    </a:accent4>
    <a:accent5>
      <a:srgbClr val="A19574"/>
    </a:accent5>
    <a:accent6>
      <a:srgbClr val="C07428"/>
    </a:accent6>
    <a:hlink>
      <a:srgbClr val="FFAE00"/>
    </a:hlink>
    <a:folHlink>
      <a:srgbClr val="BFBFBF"/>
    </a:folHlink>
  </a:clrScheme>
</a:themeOverride>
</file>

<file path=ppt/theme/themeOverride17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FFAE00"/>
    </a:accent1>
    <a:accent2>
      <a:srgbClr val="A4644E"/>
    </a:accent2>
    <a:accent3>
      <a:srgbClr val="B48A7F"/>
    </a:accent3>
    <a:accent4>
      <a:srgbClr val="C3986D"/>
    </a:accent4>
    <a:accent5>
      <a:srgbClr val="A19574"/>
    </a:accent5>
    <a:accent6>
      <a:srgbClr val="C07428"/>
    </a:accent6>
    <a:hlink>
      <a:srgbClr val="FFAE00"/>
    </a:hlink>
    <a:folHlink>
      <a:srgbClr val="BFBFBF"/>
    </a:folHlink>
  </a:clrScheme>
</a:themeOverride>
</file>

<file path=ppt/theme/themeOverride18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FFAE00"/>
    </a:accent1>
    <a:accent2>
      <a:srgbClr val="A4644E"/>
    </a:accent2>
    <a:accent3>
      <a:srgbClr val="B48A7F"/>
    </a:accent3>
    <a:accent4>
      <a:srgbClr val="C3986D"/>
    </a:accent4>
    <a:accent5>
      <a:srgbClr val="A19574"/>
    </a:accent5>
    <a:accent6>
      <a:srgbClr val="C07428"/>
    </a:accent6>
    <a:hlink>
      <a:srgbClr val="FFAE00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FFAE00"/>
    </a:accent1>
    <a:accent2>
      <a:srgbClr val="A4644E"/>
    </a:accent2>
    <a:accent3>
      <a:srgbClr val="B48A7F"/>
    </a:accent3>
    <a:accent4>
      <a:srgbClr val="C3986D"/>
    </a:accent4>
    <a:accent5>
      <a:srgbClr val="A19574"/>
    </a:accent5>
    <a:accent6>
      <a:srgbClr val="C07428"/>
    </a:accent6>
    <a:hlink>
      <a:srgbClr val="FFAE00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FFAE00"/>
    </a:accent1>
    <a:accent2>
      <a:srgbClr val="A4644E"/>
    </a:accent2>
    <a:accent3>
      <a:srgbClr val="B48A7F"/>
    </a:accent3>
    <a:accent4>
      <a:srgbClr val="C3986D"/>
    </a:accent4>
    <a:accent5>
      <a:srgbClr val="A19574"/>
    </a:accent5>
    <a:accent6>
      <a:srgbClr val="C07428"/>
    </a:accent6>
    <a:hlink>
      <a:srgbClr val="FFAE00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FFAE00"/>
    </a:accent1>
    <a:accent2>
      <a:srgbClr val="A4644E"/>
    </a:accent2>
    <a:accent3>
      <a:srgbClr val="B48A7F"/>
    </a:accent3>
    <a:accent4>
      <a:srgbClr val="C3986D"/>
    </a:accent4>
    <a:accent5>
      <a:srgbClr val="A19574"/>
    </a:accent5>
    <a:accent6>
      <a:srgbClr val="C07428"/>
    </a:accent6>
    <a:hlink>
      <a:srgbClr val="FFAE00"/>
    </a:hlink>
    <a:folHlink>
      <a:srgbClr val="BFBFBF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FFAE00"/>
    </a:accent1>
    <a:accent2>
      <a:srgbClr val="A4644E"/>
    </a:accent2>
    <a:accent3>
      <a:srgbClr val="B48A7F"/>
    </a:accent3>
    <a:accent4>
      <a:srgbClr val="C3986D"/>
    </a:accent4>
    <a:accent5>
      <a:srgbClr val="A19574"/>
    </a:accent5>
    <a:accent6>
      <a:srgbClr val="C07428"/>
    </a:accent6>
    <a:hlink>
      <a:srgbClr val="FFAE00"/>
    </a:hlink>
    <a:folHlink>
      <a:srgbClr val="BFBFBF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FFAE00"/>
    </a:accent1>
    <a:accent2>
      <a:srgbClr val="A4644E"/>
    </a:accent2>
    <a:accent3>
      <a:srgbClr val="B48A7F"/>
    </a:accent3>
    <a:accent4>
      <a:srgbClr val="C3986D"/>
    </a:accent4>
    <a:accent5>
      <a:srgbClr val="A19574"/>
    </a:accent5>
    <a:accent6>
      <a:srgbClr val="C07428"/>
    </a:accent6>
    <a:hlink>
      <a:srgbClr val="FFAE00"/>
    </a:hlink>
    <a:folHlink>
      <a:srgbClr val="BFBFBF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FFAE00"/>
    </a:accent1>
    <a:accent2>
      <a:srgbClr val="A4644E"/>
    </a:accent2>
    <a:accent3>
      <a:srgbClr val="B48A7F"/>
    </a:accent3>
    <a:accent4>
      <a:srgbClr val="C3986D"/>
    </a:accent4>
    <a:accent5>
      <a:srgbClr val="A19574"/>
    </a:accent5>
    <a:accent6>
      <a:srgbClr val="C07428"/>
    </a:accent6>
    <a:hlink>
      <a:srgbClr val="FFAE00"/>
    </a:hlink>
    <a:folHlink>
      <a:srgbClr val="BFBFBF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FFAE00"/>
    </a:accent1>
    <a:accent2>
      <a:srgbClr val="A4644E"/>
    </a:accent2>
    <a:accent3>
      <a:srgbClr val="B48A7F"/>
    </a:accent3>
    <a:accent4>
      <a:srgbClr val="C3986D"/>
    </a:accent4>
    <a:accent5>
      <a:srgbClr val="A19574"/>
    </a:accent5>
    <a:accent6>
      <a:srgbClr val="C07428"/>
    </a:accent6>
    <a:hlink>
      <a:srgbClr val="FFAE00"/>
    </a:hlink>
    <a:folHlink>
      <a:srgbClr val="BFBFBF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FFAE00"/>
    </a:accent1>
    <a:accent2>
      <a:srgbClr val="A4644E"/>
    </a:accent2>
    <a:accent3>
      <a:srgbClr val="B48A7F"/>
    </a:accent3>
    <a:accent4>
      <a:srgbClr val="C3986D"/>
    </a:accent4>
    <a:accent5>
      <a:srgbClr val="A19574"/>
    </a:accent5>
    <a:accent6>
      <a:srgbClr val="C07428"/>
    </a:accent6>
    <a:hlink>
      <a:srgbClr val="FFAE00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3867</TotalTime>
  <Words>644</Words>
  <Application>Microsoft Macintosh PowerPoint</Application>
  <PresentationFormat>Widescreen</PresentationFormat>
  <Paragraphs>100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AppleGothic</vt:lpstr>
      <vt:lpstr>Agency FB</vt:lpstr>
      <vt:lpstr>Arial</vt:lpstr>
      <vt:lpstr>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贾伯宁</dc:creator>
  <cp:lastModifiedBy>Patrick Young [STUDENT]</cp:lastModifiedBy>
  <cp:revision>4</cp:revision>
  <dcterms:created xsi:type="dcterms:W3CDTF">2020-03-02T07:06:09Z</dcterms:created>
  <dcterms:modified xsi:type="dcterms:W3CDTF">2023-03-10T07:55:22Z</dcterms:modified>
</cp:coreProperties>
</file>