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27"/>
  </p:normalViewPr>
  <p:slideViewPr>
    <p:cSldViewPr snapToGrid="0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12/8/23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F7A-D0FF-AC90-B554-4E1FFD45D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Lesson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77144-32B0-F6B6-249C-926DE0D54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Colored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Dictionaries</a:t>
            </a:r>
            <a:r>
              <a:rPr lang="zh-CN" altLang="en-US" dirty="0"/>
              <a:t> 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2389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F209-73C0-A8E8-82E8-06EFFFA3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Multiple colors in one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A3E67-36CE-4CAD-2A5F-490B440B3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774301"/>
            <a:ext cx="10554574" cy="3636511"/>
          </a:xfrm>
        </p:spPr>
        <p:txBody>
          <a:bodyPr/>
          <a:lstStyle/>
          <a:p>
            <a:r>
              <a:rPr lang="en-US" dirty="0"/>
              <a:t>You can change the style and colors in a string while printing by using {},then specifying what modifier you want to use</a:t>
            </a:r>
          </a:p>
          <a:p>
            <a:r>
              <a:rPr lang="en-US" dirty="0"/>
              <a:t>NOTE: The F in the start is VERY IMPORTANT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</a:t>
            </a:r>
          </a:p>
          <a:p>
            <a:pPr marL="0" indent="0">
              <a:buNone/>
            </a:pPr>
            <a:r>
              <a:rPr lang="en-US" dirty="0"/>
              <a:t>output</a:t>
            </a:r>
            <a:br>
              <a:rPr lang="en-US" dirty="0"/>
            </a:br>
            <a:endParaRPr lang="en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DC2BC1-9B3A-8BDB-7522-60896E6CC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4345449"/>
            <a:ext cx="10006136" cy="970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7C64DD-6725-80F9-CB73-3D25FCF6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24" y="5841548"/>
            <a:ext cx="44450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9689-1459-090E-E4F8-9A0B14B1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Dictionary - a brief intro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1C510-4C6A-DCE4-30BF-07F8324C0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630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F209-73C0-A8E8-82E8-06EFFFA3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A3E67-36CE-4CAD-2A5F-490B440B3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56502"/>
            <a:ext cx="10554574" cy="363651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CDD6F4"/>
                </a:solidFill>
                <a:effectLst/>
                <a:latin typeface="Verdana" panose="020B0604030504040204" pitchFamily="34" charset="0"/>
              </a:rPr>
              <a:t>Dictionaries are used to store data values in </a:t>
            </a:r>
            <a:r>
              <a:rPr lang="en-US" b="0" i="0" dirty="0" err="1">
                <a:solidFill>
                  <a:srgbClr val="CDD6F4"/>
                </a:solidFill>
                <a:effectLst/>
                <a:latin typeface="Verdana" panose="020B0604030504040204" pitchFamily="34" charset="0"/>
              </a:rPr>
              <a:t>key:value</a:t>
            </a:r>
            <a:r>
              <a:rPr lang="en-US" b="0" i="0" dirty="0">
                <a:solidFill>
                  <a:srgbClr val="CDD6F4"/>
                </a:solidFill>
                <a:effectLst/>
                <a:latin typeface="Verdana" panose="020B0604030504040204" pitchFamily="34" charset="0"/>
              </a:rPr>
              <a:t> pairs.</a:t>
            </a:r>
          </a:p>
          <a:p>
            <a:pPr algn="l"/>
            <a:r>
              <a:rPr lang="en-US" b="0" i="0" dirty="0">
                <a:solidFill>
                  <a:srgbClr val="CDD6F4"/>
                </a:solidFill>
                <a:effectLst/>
                <a:latin typeface="Verdana" panose="020B0604030504040204" pitchFamily="34" charset="0"/>
              </a:rPr>
              <a:t>A dictionary is a collection which is ordered*, changeable and do not allow duplicates.</a:t>
            </a:r>
          </a:p>
          <a:p>
            <a:pPr algn="l"/>
            <a:endParaRPr lang="en-US" dirty="0">
              <a:solidFill>
                <a:srgbClr val="CDD6F4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0" i="0" dirty="0" err="1">
                <a:solidFill>
                  <a:srgbClr val="CDD6F4"/>
                </a:solidFill>
                <a:effectLst/>
                <a:latin typeface="Verdana" panose="020B0604030504040204" pitchFamily="34" charset="0"/>
              </a:rPr>
              <a:t>Eg</a:t>
            </a:r>
            <a:r>
              <a:rPr lang="en-US" b="0" i="0" dirty="0">
                <a:solidFill>
                  <a:srgbClr val="CDD6F4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algn="l"/>
            <a:endParaRPr lang="en-US" dirty="0">
              <a:solidFill>
                <a:srgbClr val="CDD6F4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CDD6F4"/>
                </a:solidFill>
                <a:effectLst/>
                <a:latin typeface="Verdana" panose="020B0604030504040204" pitchFamily="34" charset="0"/>
              </a:rPr>
              <a:t>In this example, the key “brand” corresponds to the value “Ford”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BE0A0-9B51-19EE-4D8D-78415CC13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51" y="4113605"/>
            <a:ext cx="2237657" cy="1232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68B00F-AB81-E8EA-B922-C519004FFF0B}"/>
              </a:ext>
            </a:extLst>
          </p:cNvPr>
          <p:cNvSpPr txBox="1"/>
          <p:nvPr/>
        </p:nvSpPr>
        <p:spPr>
          <a:xfrm>
            <a:off x="5501148" y="5117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18DDAD-EB7B-5C02-B127-D27EA173FCA4}"/>
              </a:ext>
            </a:extLst>
          </p:cNvPr>
          <p:cNvSpPr txBox="1"/>
          <p:nvPr/>
        </p:nvSpPr>
        <p:spPr>
          <a:xfrm>
            <a:off x="3746090" y="51766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8889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F209-73C0-A8E8-82E8-06EFFFA3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Outputs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8B00F-AB81-E8EA-B922-C519004FFF0B}"/>
              </a:ext>
            </a:extLst>
          </p:cNvPr>
          <p:cNvSpPr txBox="1"/>
          <p:nvPr/>
        </p:nvSpPr>
        <p:spPr>
          <a:xfrm>
            <a:off x="5501148" y="5117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18DDAD-EB7B-5C02-B127-D27EA173FCA4}"/>
              </a:ext>
            </a:extLst>
          </p:cNvPr>
          <p:cNvSpPr txBox="1"/>
          <p:nvPr/>
        </p:nvSpPr>
        <p:spPr>
          <a:xfrm>
            <a:off x="3746090" y="51766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71C3-46AE-1183-D8F4-44F91A842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69" y="2601733"/>
            <a:ext cx="3340711" cy="19260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3F8B4C-CF17-1666-84D3-EAB054CB2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5" y="5285376"/>
            <a:ext cx="5575300" cy="381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667EDE-96F9-9AEC-3E00-5181F5A02FEF}"/>
              </a:ext>
            </a:extLst>
          </p:cNvPr>
          <p:cNvSpPr txBox="1"/>
          <p:nvPr/>
        </p:nvSpPr>
        <p:spPr>
          <a:xfrm>
            <a:off x="1637071" y="4778477"/>
            <a:ext cx="179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output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3A4293-AE25-23CA-3867-C4243356B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879" y="2641868"/>
            <a:ext cx="3694095" cy="18884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A154E6-3BFE-3F1D-E02F-9D295285A849}"/>
              </a:ext>
            </a:extLst>
          </p:cNvPr>
          <p:cNvSpPr txBox="1"/>
          <p:nvPr/>
        </p:nvSpPr>
        <p:spPr>
          <a:xfrm>
            <a:off x="6633274" y="4800288"/>
            <a:ext cx="179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output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A18A3C-89B6-0121-34FB-EB1C12A73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274" y="5361350"/>
            <a:ext cx="6731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16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F209-73C0-A8E8-82E8-06EFFFA3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Data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8B00F-AB81-E8EA-B922-C519004FFF0B}"/>
              </a:ext>
            </a:extLst>
          </p:cNvPr>
          <p:cNvSpPr txBox="1"/>
          <p:nvPr/>
        </p:nvSpPr>
        <p:spPr>
          <a:xfrm>
            <a:off x="5501148" y="5117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18DDAD-EB7B-5C02-B127-D27EA173FCA4}"/>
              </a:ext>
            </a:extLst>
          </p:cNvPr>
          <p:cNvSpPr txBox="1"/>
          <p:nvPr/>
        </p:nvSpPr>
        <p:spPr>
          <a:xfrm>
            <a:off x="3746090" y="51766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67EDE-96F9-9AEC-3E00-5181F5A02FEF}"/>
              </a:ext>
            </a:extLst>
          </p:cNvPr>
          <p:cNvSpPr txBox="1"/>
          <p:nvPr/>
        </p:nvSpPr>
        <p:spPr>
          <a:xfrm>
            <a:off x="437535" y="2319485"/>
            <a:ext cx="474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You can mix data types in a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5AB84-0D85-00C4-0F4A-7A4570467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34" y="2884484"/>
            <a:ext cx="4454111" cy="1863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C4F9B6-1456-4184-49D7-A6EC2A9D2AFA}"/>
              </a:ext>
            </a:extLst>
          </p:cNvPr>
          <p:cNvSpPr txBox="1"/>
          <p:nvPr/>
        </p:nvSpPr>
        <p:spPr>
          <a:xfrm>
            <a:off x="5943600" y="4438020"/>
            <a:ext cx="474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Duplicates are NOT ALLOWED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28CD4C-6BED-B607-AB09-8D946C7C4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400601"/>
            <a:ext cx="4147634" cy="186387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F7970C-CAC0-4D98-884A-66D1D768BD52}"/>
              </a:ext>
            </a:extLst>
          </p:cNvPr>
          <p:cNvCxnSpPr>
            <a:cxnSpLocks/>
          </p:cNvCxnSpPr>
          <p:nvPr/>
        </p:nvCxnSpPr>
        <p:spPr>
          <a:xfrm>
            <a:off x="5593513" y="2319485"/>
            <a:ext cx="4833597" cy="2118535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756D5D-77C5-5E7E-D582-3EE964DFD999}"/>
              </a:ext>
            </a:extLst>
          </p:cNvPr>
          <p:cNvCxnSpPr>
            <a:cxnSpLocks/>
          </p:cNvCxnSpPr>
          <p:nvPr/>
        </p:nvCxnSpPr>
        <p:spPr>
          <a:xfrm flipV="1">
            <a:off x="5943600" y="2348921"/>
            <a:ext cx="4321277" cy="1944991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030671-EF3C-5C32-D2B4-E9DDDF0127CA}"/>
              </a:ext>
            </a:extLst>
          </p:cNvPr>
          <p:cNvSpPr txBox="1"/>
          <p:nvPr/>
        </p:nvSpPr>
        <p:spPr>
          <a:xfrm>
            <a:off x="437534" y="5016701"/>
            <a:ext cx="1124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To get a list of all the keys. </a:t>
            </a:r>
            <a:r>
              <a:rPr lang="en-US" dirty="0"/>
              <a:t>K</a:t>
            </a:r>
            <a:r>
              <a:rPr lang="en-CN" dirty="0"/>
              <a:t>eep in mind that this is a view of the dictionary, meaning that changes            </a:t>
            </a:r>
          </a:p>
          <a:p>
            <a:r>
              <a:rPr lang="en-CN" dirty="0"/>
              <a:t>                                                        done to this will reflect onto the dictionary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32B32B9-67CA-20B8-5996-BBE2C5FD2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92" y="5405870"/>
            <a:ext cx="3512428" cy="4772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8B6C8E-FEEE-81EA-F73D-407B0989F263}"/>
              </a:ext>
            </a:extLst>
          </p:cNvPr>
          <p:cNvSpPr txBox="1"/>
          <p:nvPr/>
        </p:nvSpPr>
        <p:spPr>
          <a:xfrm>
            <a:off x="437534" y="5918547"/>
            <a:ext cx="1133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To get a list of all the values. </a:t>
            </a:r>
            <a:r>
              <a:rPr lang="en-US" dirty="0"/>
              <a:t>K</a:t>
            </a:r>
            <a:r>
              <a:rPr lang="en-CN" dirty="0"/>
              <a:t>eep in mind that this is a view of the dictionary, meaning that changes            </a:t>
            </a:r>
          </a:p>
          <a:p>
            <a:r>
              <a:rPr lang="en-CN" dirty="0"/>
              <a:t>                                                        done to this will reflect onto the dictionary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DCD9599-2B41-F678-A080-22C699807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07" y="6241712"/>
            <a:ext cx="3310797" cy="47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3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F209-73C0-A8E8-82E8-06EFFFA3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Adding(Appending)/Deleting(Removing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8B00F-AB81-E8EA-B922-C519004FFF0B}"/>
              </a:ext>
            </a:extLst>
          </p:cNvPr>
          <p:cNvSpPr txBox="1"/>
          <p:nvPr/>
        </p:nvSpPr>
        <p:spPr>
          <a:xfrm>
            <a:off x="5501148" y="5117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18DDAD-EB7B-5C02-B127-D27EA173FCA4}"/>
              </a:ext>
            </a:extLst>
          </p:cNvPr>
          <p:cNvSpPr txBox="1"/>
          <p:nvPr/>
        </p:nvSpPr>
        <p:spPr>
          <a:xfrm>
            <a:off x="3746090" y="51766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67EDE-96F9-9AEC-3E00-5181F5A02FEF}"/>
              </a:ext>
            </a:extLst>
          </p:cNvPr>
          <p:cNvSpPr txBox="1"/>
          <p:nvPr/>
        </p:nvSpPr>
        <p:spPr>
          <a:xfrm>
            <a:off x="929148" y="2787148"/>
            <a:ext cx="47489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To add something to a dictionary</a:t>
            </a:r>
          </a:p>
          <a:p>
            <a:endParaRPr lang="en-CN" dirty="0"/>
          </a:p>
          <a:p>
            <a:r>
              <a:rPr lang="en-US" b="0" i="0" dirty="0">
                <a:solidFill>
                  <a:srgbClr val="CDD6F4"/>
                </a:solidFill>
                <a:effectLst/>
                <a:latin typeface="Consolas" panose="020B0609020204030204" pitchFamily="49" charset="0"/>
              </a:rPr>
              <a:t>car = {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CDD6F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CDD6F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CDD6F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CDD6F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CDD6F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rgbClr val="CDD6F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b="0" i="0" dirty="0">
                <a:solidFill>
                  <a:srgbClr val="CDD6F4"/>
                </a:solidFill>
                <a:effectLst/>
                <a:latin typeface="Consolas" panose="020B0609020204030204" pitchFamily="49" charset="0"/>
              </a:rPr>
              <a:t>car[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b="0" i="0" dirty="0">
                <a:solidFill>
                  <a:srgbClr val="CDD6F4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"white”</a:t>
            </a: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AppleGothic" pitchFamily="2" charset="-127"/>
                <a:ea typeface="AppleGothic" pitchFamily="2" charset="-127"/>
              </a:rPr>
              <a:t>This will add 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b="0" i="0" dirty="0">
                <a:solidFill>
                  <a:srgbClr val="CDD6F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CDD6F4"/>
                </a:solidFill>
                <a:effectLst/>
                <a:latin typeface="Consolas" panose="020B0609020204030204" pitchFamily="49" charset="0"/>
              </a:rPr>
              <a:t>, to the dictionary</a:t>
            </a:r>
            <a:endParaRPr lang="en-CN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4F9B6-1456-4184-49D7-A6EC2A9D2AFA}"/>
              </a:ext>
            </a:extLst>
          </p:cNvPr>
          <p:cNvSpPr txBox="1"/>
          <p:nvPr/>
        </p:nvSpPr>
        <p:spPr>
          <a:xfrm>
            <a:off x="6223819" y="2787148"/>
            <a:ext cx="474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To remove a specific key:value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0B0E8-636C-0230-2E81-4D47EC455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541" y="3156480"/>
            <a:ext cx="2387600" cy="1638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E381AB-EE86-8E18-C449-4F9ABA64895D}"/>
              </a:ext>
            </a:extLst>
          </p:cNvPr>
          <p:cNvSpPr txBox="1"/>
          <p:nvPr/>
        </p:nvSpPr>
        <p:spPr>
          <a:xfrm>
            <a:off x="6347541" y="4979446"/>
            <a:ext cx="474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CN" dirty="0"/>
              <a:t>o remove the most recently added item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7931E4-FC9D-09C2-6874-2601A6EC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541" y="5361350"/>
            <a:ext cx="2074512" cy="12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F209-73C0-A8E8-82E8-06EFFFA3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96465"/>
            <a:ext cx="10571998" cy="970450"/>
          </a:xfrm>
        </p:spPr>
        <p:txBody>
          <a:bodyPr/>
          <a:lstStyle/>
          <a:p>
            <a:r>
              <a:rPr lang="en-CN" sz="3200" dirty="0"/>
              <a:t>Check if key exists in a 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8B00F-AB81-E8EA-B922-C519004FFF0B}"/>
              </a:ext>
            </a:extLst>
          </p:cNvPr>
          <p:cNvSpPr txBox="1"/>
          <p:nvPr/>
        </p:nvSpPr>
        <p:spPr>
          <a:xfrm>
            <a:off x="5501148" y="5117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18DDAD-EB7B-5C02-B127-D27EA173FCA4}"/>
              </a:ext>
            </a:extLst>
          </p:cNvPr>
          <p:cNvSpPr txBox="1"/>
          <p:nvPr/>
        </p:nvSpPr>
        <p:spPr>
          <a:xfrm>
            <a:off x="3746090" y="51766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CB628-7B4D-38B8-2082-E838FEE8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48" y="2428772"/>
            <a:ext cx="3699831" cy="353818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B97DD51-CD7B-FB95-2F1A-4DDFBB17D8C0}"/>
              </a:ext>
            </a:extLst>
          </p:cNvPr>
          <p:cNvSpPr txBox="1">
            <a:spLocks/>
          </p:cNvSpPr>
          <p:nvPr/>
        </p:nvSpPr>
        <p:spPr>
          <a:xfrm>
            <a:off x="6784258" y="265707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N" sz="3200" dirty="0"/>
              <a:t>keep in mind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56BAD-1867-B3A5-4EDD-36E51C674BFA}"/>
              </a:ext>
            </a:extLst>
          </p:cNvPr>
          <p:cNvSpPr txBox="1"/>
          <p:nvPr/>
        </p:nvSpPr>
        <p:spPr>
          <a:xfrm>
            <a:off x="6828503" y="4102027"/>
            <a:ext cx="4807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</a:t>
            </a:r>
            <a:r>
              <a:rPr lang="en-CN" dirty="0"/>
              <a:t>ython versions before 3.7, lists are unordered, meaning that if you used the popitem() modifier, in a version before 3.7, a random item will be deleted</a:t>
            </a:r>
          </a:p>
        </p:txBody>
      </p:sp>
    </p:spTree>
    <p:extLst>
      <p:ext uri="{BB962C8B-B14F-4D97-AF65-F5344CB8AC3E}">
        <p14:creationId xmlns:p14="http://schemas.microsoft.com/office/powerpoint/2010/main" val="254283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9689-1459-090E-E4F8-9A0B14B1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Exersize (If we have time)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1C510-4C6A-DCE4-30BF-07F8324C0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380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87B05-C946-2F04-766C-89869AB57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65" y="266750"/>
            <a:ext cx="10561418" cy="433955"/>
          </a:xfrm>
        </p:spPr>
        <p:txBody>
          <a:bodyPr/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en-CN" dirty="0"/>
              <a:t>Copy down: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0265A-A13C-31BE-9107-486D408AC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65" y="700704"/>
            <a:ext cx="6388048" cy="350258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D306867-D3A9-889B-8246-597D67B4E061}"/>
              </a:ext>
            </a:extLst>
          </p:cNvPr>
          <p:cNvSpPr txBox="1">
            <a:spLocks/>
          </p:cNvSpPr>
          <p:nvPr/>
        </p:nvSpPr>
        <p:spPr>
          <a:xfrm>
            <a:off x="677265" y="4340430"/>
            <a:ext cx="10561418" cy="4339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 dirty="0"/>
              <a:t>The output should be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C5F242-7711-9952-21EF-9C5CCCFFB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52" y="5508452"/>
            <a:ext cx="11838495" cy="453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E8023B-D9E2-270D-EA42-BE801A3B7E65}"/>
              </a:ext>
            </a:extLst>
          </p:cNvPr>
          <p:cNvSpPr txBox="1"/>
          <p:nvPr/>
        </p:nvSpPr>
        <p:spPr>
          <a:xfrm>
            <a:off x="7374194" y="483727"/>
            <a:ext cx="44982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Oh noes! This data is outdated! Today Bob turned </a:t>
            </a:r>
            <a:r>
              <a:rPr lang="en-CN" dirty="0">
                <a:solidFill>
                  <a:schemeClr val="accent6">
                    <a:lumMod val="75000"/>
                  </a:schemeClr>
                </a:solidFill>
              </a:rPr>
              <a:t>15</a:t>
            </a:r>
            <a:r>
              <a:rPr lang="en-CN" dirty="0"/>
              <a:t>, he also made a new friend named </a:t>
            </a:r>
            <a:r>
              <a:rPr lang="en-CN" dirty="0">
                <a:solidFill>
                  <a:schemeClr val="accent6">
                    <a:lumMod val="75000"/>
                  </a:schemeClr>
                </a:solidFill>
              </a:rPr>
              <a:t>“Jackson”, </a:t>
            </a:r>
            <a:r>
              <a:rPr lang="en-CN" dirty="0"/>
              <a:t>but also broke up with </a:t>
            </a:r>
            <a:r>
              <a:rPr lang="en-CN" dirty="0">
                <a:solidFill>
                  <a:schemeClr val="accent6">
                    <a:lumMod val="75000"/>
                  </a:schemeClr>
                </a:solidFill>
              </a:rPr>
              <a:t>“Kyle” </a:t>
            </a:r>
            <a:r>
              <a:rPr lang="en-CN" dirty="0">
                <a:sym typeface="Wingdings" pitchFamily="2" charset="2"/>
              </a:rPr>
              <a:t></a:t>
            </a:r>
          </a:p>
          <a:p>
            <a:endParaRPr lang="en-CN" dirty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endParaRPr lang="en-CN" dirty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endParaRPr lang="en-CN" dirty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r>
              <a:rPr lang="en-CN" dirty="0"/>
              <a:t> He also changed his name to </a:t>
            </a:r>
            <a:r>
              <a:rPr lang="en-CN" dirty="0">
                <a:solidFill>
                  <a:schemeClr val="accent6">
                    <a:lumMod val="75000"/>
                  </a:schemeClr>
                </a:solidFill>
              </a:rPr>
              <a:t>Bobby</a:t>
            </a:r>
            <a:r>
              <a:rPr lang="en-CN" dirty="0"/>
              <a:t> becase he could</a:t>
            </a:r>
          </a:p>
          <a:p>
            <a:endParaRPr lang="en-CN" dirty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r>
              <a:rPr lang="en-CN" dirty="0"/>
              <a:t> Print the dictionary before and after the changes</a:t>
            </a:r>
          </a:p>
          <a:p>
            <a:endParaRPr lang="en-CN" dirty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r>
              <a:rPr lang="en-CN" dirty="0"/>
              <a:t> Call any teacher when youre done</a:t>
            </a:r>
            <a:endParaRPr lang="en-CN" dirty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19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9689-1459-090E-E4F8-9A0B14B1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Byeeeeeeeeeee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1C510-4C6A-DCE4-30BF-07F8324C0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en-CN" dirty="0">
                <a:latin typeface="Abadi MT Condensed Light" panose="020B0306030101010103" pitchFamily="34" charset="77"/>
              </a:rPr>
              <a:t>OωO have a nice day</a:t>
            </a:r>
          </a:p>
        </p:txBody>
      </p:sp>
    </p:spTree>
    <p:extLst>
      <p:ext uri="{BB962C8B-B14F-4D97-AF65-F5344CB8AC3E}">
        <p14:creationId xmlns:p14="http://schemas.microsoft.com/office/powerpoint/2010/main" val="97960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9951AA-B115-7FA8-FB4B-C3AD6E5356C1}"/>
              </a:ext>
            </a:extLst>
          </p:cNvPr>
          <p:cNvSpPr/>
          <p:nvPr/>
        </p:nvSpPr>
        <p:spPr>
          <a:xfrm>
            <a:off x="810000" y="5086772"/>
            <a:ext cx="5753032" cy="405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C2A44-D889-ECDD-D530-28A434703D2F}"/>
              </a:ext>
            </a:extLst>
          </p:cNvPr>
          <p:cNvSpPr/>
          <p:nvPr/>
        </p:nvSpPr>
        <p:spPr>
          <a:xfrm>
            <a:off x="486696" y="4250749"/>
            <a:ext cx="4704735" cy="405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FD585-989D-25FD-EE11-AE7388250E3A}"/>
              </a:ext>
            </a:extLst>
          </p:cNvPr>
          <p:cNvSpPr/>
          <p:nvPr/>
        </p:nvSpPr>
        <p:spPr>
          <a:xfrm>
            <a:off x="486697" y="3429000"/>
            <a:ext cx="4704735" cy="405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E8D4B-461F-333B-6B6F-81E8B908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0A2B-B48E-4876-C00E-CFFE777A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methods:</a:t>
            </a:r>
          </a:p>
          <a:p>
            <a:r>
              <a:rPr lang="en-US" altLang="zh-CN" dirty="0"/>
              <a:t>.upper()</a:t>
            </a:r>
          </a:p>
          <a:p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uppercase</a:t>
            </a:r>
          </a:p>
          <a:p>
            <a:r>
              <a:rPr lang="en-US" altLang="zh-CN" dirty="0"/>
              <a:t>.lower()</a:t>
            </a:r>
          </a:p>
          <a:p>
            <a:r>
              <a:rPr lang="en-US" altLang="zh-CN" dirty="0"/>
              <a:t>Opposite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.upper()</a:t>
            </a:r>
          </a:p>
          <a:p>
            <a:r>
              <a:rPr lang="en-CN" dirty="0"/>
              <a:t>.capitalize()</a:t>
            </a:r>
          </a:p>
          <a:p>
            <a:r>
              <a:rPr lang="en-US" dirty="0"/>
              <a:t>M</a:t>
            </a:r>
            <a:r>
              <a:rPr lang="en-CN" dirty="0"/>
              <a:t>akes te first character in the string uppercase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C1DC1E-2FC7-8C28-21EE-46EF1348F281}"/>
              </a:ext>
            </a:extLst>
          </p:cNvPr>
          <p:cNvSpPr txBox="1">
            <a:spLocks/>
          </p:cNvSpPr>
          <p:nvPr/>
        </p:nvSpPr>
        <p:spPr>
          <a:xfrm>
            <a:off x="3945540" y="2432494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7310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8D4B-461F-333B-6B6F-81E8B908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0A2B-B48E-4876-C00E-CFFE777A0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32494"/>
            <a:ext cx="10554574" cy="3636511"/>
          </a:xfrm>
        </p:spPr>
        <p:txBody>
          <a:bodyPr>
            <a:normAutofit/>
          </a:bodyPr>
          <a:lstStyle/>
          <a:p>
            <a:r>
              <a:rPr lang="en-CN" dirty="0"/>
              <a:t>.capitalize()</a:t>
            </a:r>
          </a:p>
          <a:p>
            <a:r>
              <a:rPr lang="en-US" dirty="0"/>
              <a:t>M</a:t>
            </a:r>
            <a:r>
              <a:rPr lang="en-CN" dirty="0"/>
              <a:t>akes te first character in the string uppercase</a:t>
            </a:r>
          </a:p>
          <a:p>
            <a:r>
              <a:rPr lang="en-CN" dirty="0"/>
              <a:t>.count(string)</a:t>
            </a:r>
          </a:p>
          <a:p>
            <a:r>
              <a:rPr lang="en-US" dirty="0"/>
              <a:t>Counts the amount of time a string appears in another string/list</a:t>
            </a:r>
          </a:p>
          <a:p>
            <a:r>
              <a:rPr lang="en-CN" dirty="0"/>
              <a:t>.isalpha()</a:t>
            </a:r>
          </a:p>
          <a:p>
            <a:r>
              <a:rPr lang="en-US" dirty="0"/>
              <a:t>Returns whether or not a string includes only characters from the alphabet (True or False)</a:t>
            </a:r>
            <a:endParaRPr lang="en-CN" dirty="0"/>
          </a:p>
          <a:p>
            <a:r>
              <a:rPr lang="en-CN" dirty="0"/>
              <a:t>.replace(string1, string2)</a:t>
            </a:r>
          </a:p>
          <a:p>
            <a:r>
              <a:rPr lang="en-US" dirty="0"/>
              <a:t>Replace all string1 in a string variable with string2</a:t>
            </a:r>
            <a:endParaRPr lang="en-CN" dirty="0"/>
          </a:p>
          <a:p>
            <a:endParaRPr lang="en-C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C1DC1E-2FC7-8C28-21EE-46EF1348F281}"/>
              </a:ext>
            </a:extLst>
          </p:cNvPr>
          <p:cNvSpPr txBox="1">
            <a:spLocks/>
          </p:cNvSpPr>
          <p:nvPr/>
        </p:nvSpPr>
        <p:spPr>
          <a:xfrm>
            <a:off x="3945540" y="2432494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N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8984EB-AB95-EBC6-C088-70312B7CF1DA}"/>
              </a:ext>
            </a:extLst>
          </p:cNvPr>
          <p:cNvSpPr/>
          <p:nvPr/>
        </p:nvSpPr>
        <p:spPr>
          <a:xfrm>
            <a:off x="471948" y="2949677"/>
            <a:ext cx="6164826" cy="235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768B70E-99D1-F543-9110-F77B5B4ACA0B}"/>
              </a:ext>
            </a:extLst>
          </p:cNvPr>
          <p:cNvSpPr/>
          <p:nvPr/>
        </p:nvSpPr>
        <p:spPr>
          <a:xfrm>
            <a:off x="863127" y="3760840"/>
            <a:ext cx="7484460" cy="235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8AE19A9-62B0-3CE2-DE6B-1F5763BEA709}"/>
              </a:ext>
            </a:extLst>
          </p:cNvPr>
          <p:cNvSpPr/>
          <p:nvPr/>
        </p:nvSpPr>
        <p:spPr>
          <a:xfrm>
            <a:off x="1163011" y="4557257"/>
            <a:ext cx="9854034" cy="235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A17CDCF-F4B8-512D-D0F6-6EC00631E24C}"/>
              </a:ext>
            </a:extLst>
          </p:cNvPr>
          <p:cNvSpPr/>
          <p:nvPr/>
        </p:nvSpPr>
        <p:spPr>
          <a:xfrm>
            <a:off x="810000" y="5353674"/>
            <a:ext cx="9854034" cy="235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688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F7A-D0FF-AC90-B554-4E1FFD45D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Colored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77144-32B0-F6B6-249C-926DE0D54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8797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8E6D4-E033-D497-0329-55B284F2A6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4642" y="2567356"/>
            <a:ext cx="3810001" cy="4075465"/>
          </a:xfrm>
        </p:spPr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console</a:t>
            </a:r>
            <a:r>
              <a:rPr lang="zh-CN" altLang="en-US" dirty="0"/>
              <a:t> </a:t>
            </a:r>
            <a:r>
              <a:rPr lang="en-US" altLang="zh-CN" dirty="0"/>
              <a:t>print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colored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endParaRPr lang="en-C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22812A-4610-C26F-5051-B37337923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57" y="2020436"/>
            <a:ext cx="5697078" cy="10938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8620A7-B720-5479-A346-8A3562EFEDF8}"/>
              </a:ext>
            </a:extLst>
          </p:cNvPr>
          <p:cNvSpPr txBox="1"/>
          <p:nvPr/>
        </p:nvSpPr>
        <p:spPr>
          <a:xfrm>
            <a:off x="807357" y="4660490"/>
            <a:ext cx="262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Doesn’t work?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40DCD-C4F9-B1BC-5261-10D1A70CA8A3}"/>
              </a:ext>
            </a:extLst>
          </p:cNvPr>
          <p:cNvSpPr txBox="1"/>
          <p:nvPr/>
        </p:nvSpPr>
        <p:spPr>
          <a:xfrm>
            <a:off x="693174" y="5397910"/>
            <a:ext cx="48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–m</a:t>
            </a:r>
            <a:r>
              <a:rPr lang="zh-CN" altLang="en-US" dirty="0"/>
              <a:t> </a:t>
            </a:r>
            <a:r>
              <a:rPr lang="en-CN"/>
              <a:t>pip </a:t>
            </a:r>
            <a:r>
              <a:rPr lang="en-CN" dirty="0"/>
              <a:t>install colorama</a:t>
            </a:r>
          </a:p>
        </p:txBody>
      </p:sp>
    </p:spTree>
    <p:extLst>
      <p:ext uri="{BB962C8B-B14F-4D97-AF65-F5344CB8AC3E}">
        <p14:creationId xmlns:p14="http://schemas.microsoft.com/office/powerpoint/2010/main" val="742598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87F-0B6E-C752-E00E-D83CFEE2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Options</a:t>
            </a:r>
            <a:endParaRPr lang="en-C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F5B0D-54F8-959A-68B3-22C9575D1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5917"/>
          <a:stretch/>
        </p:blipFill>
        <p:spPr>
          <a:xfrm>
            <a:off x="239934" y="2536931"/>
            <a:ext cx="9624999" cy="8207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457E49-5235-E4A1-8F09-B29F466CBFFD}"/>
              </a:ext>
            </a:extLst>
          </p:cNvPr>
          <p:cNvSpPr txBox="1"/>
          <p:nvPr/>
        </p:nvSpPr>
        <p:spPr>
          <a:xfrm>
            <a:off x="239932" y="3365009"/>
            <a:ext cx="327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some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text</a:t>
            </a:r>
            <a:endParaRPr lang="en-CN" dirty="0">
              <a:solidFill>
                <a:srgbClr val="FF0000"/>
              </a:solidFill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044EACF-57F5-866D-E5D3-49E7C3C6A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03" b="50514"/>
          <a:stretch/>
        </p:blipFill>
        <p:spPr>
          <a:xfrm>
            <a:off x="239934" y="3750046"/>
            <a:ext cx="9624999" cy="8207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20645D-6B46-3054-9ED4-A59A17C6FB92}"/>
              </a:ext>
            </a:extLst>
          </p:cNvPr>
          <p:cNvSpPr txBox="1"/>
          <p:nvPr/>
        </p:nvSpPr>
        <p:spPr>
          <a:xfrm>
            <a:off x="239932" y="4586507"/>
            <a:ext cx="769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Output: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highlight>
                  <a:srgbClr val="008000"/>
                </a:highlight>
              </a:rPr>
              <a:t>and</a:t>
            </a:r>
            <a:r>
              <a:rPr lang="zh-CN" altLang="en-US" dirty="0">
                <a:highlight>
                  <a:srgbClr val="008000"/>
                </a:highlight>
              </a:rPr>
              <a:t> </a:t>
            </a:r>
            <a:r>
              <a:rPr lang="en-US" altLang="zh-CN" dirty="0">
                <a:highlight>
                  <a:srgbClr val="008000"/>
                </a:highlight>
              </a:rPr>
              <a:t>with</a:t>
            </a:r>
            <a:r>
              <a:rPr lang="zh-CN" altLang="en-US" dirty="0">
                <a:highlight>
                  <a:srgbClr val="008000"/>
                </a:highlight>
              </a:rPr>
              <a:t> </a:t>
            </a:r>
            <a:r>
              <a:rPr lang="en-US" altLang="zh-CN" dirty="0">
                <a:highlight>
                  <a:srgbClr val="008000"/>
                </a:highlight>
              </a:rPr>
              <a:t>a</a:t>
            </a:r>
            <a:r>
              <a:rPr lang="zh-CN" altLang="en-US" dirty="0">
                <a:highlight>
                  <a:srgbClr val="008000"/>
                </a:highlight>
              </a:rPr>
              <a:t> </a:t>
            </a:r>
            <a:r>
              <a:rPr lang="en-US" altLang="zh-CN" dirty="0">
                <a:highlight>
                  <a:srgbClr val="008000"/>
                </a:highlight>
              </a:rPr>
              <a:t>green</a:t>
            </a:r>
            <a:r>
              <a:rPr lang="zh-CN" altLang="en-US" dirty="0">
                <a:highlight>
                  <a:srgbClr val="008000"/>
                </a:highlight>
              </a:rPr>
              <a:t> </a:t>
            </a:r>
            <a:r>
              <a:rPr lang="en-US" altLang="zh-CN" dirty="0">
                <a:highlight>
                  <a:srgbClr val="008000"/>
                </a:highlight>
              </a:rPr>
              <a:t>background</a:t>
            </a:r>
            <a:endParaRPr lang="en-CN" dirty="0">
              <a:highlight>
                <a:srgbClr val="008000"/>
              </a:highlight>
            </a:endParaRP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C1BCCB4-8A74-58DF-515A-EF1858B88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76" b="30041"/>
          <a:stretch/>
        </p:blipFill>
        <p:spPr>
          <a:xfrm>
            <a:off x="239932" y="4968621"/>
            <a:ext cx="9625001" cy="8207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71FD93-666C-C4CD-DC87-713D7DA96A54}"/>
              </a:ext>
            </a:extLst>
          </p:cNvPr>
          <p:cNvSpPr txBox="1"/>
          <p:nvPr/>
        </p:nvSpPr>
        <p:spPr>
          <a:xfrm>
            <a:off x="239932" y="5764937"/>
            <a:ext cx="769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Output: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dim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text</a:t>
            </a:r>
            <a:endParaRPr lang="en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580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564961-DFB7-17B9-BF7A-48567749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layer!</a:t>
            </a:r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84D05A-D81C-FFB6-B41C-E625259B9558}"/>
              </a:ext>
            </a:extLst>
          </p:cNvPr>
          <p:cNvSpPr txBox="1"/>
          <p:nvPr/>
        </p:nvSpPr>
        <p:spPr>
          <a:xfrm>
            <a:off x="526464" y="2424223"/>
            <a:ext cx="556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together</a:t>
            </a:r>
            <a:endParaRPr lang="en-C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E28030-DD8B-8981-0799-6C82195F5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226"/>
          <a:stretch/>
        </p:blipFill>
        <p:spPr>
          <a:xfrm>
            <a:off x="526464" y="2973205"/>
            <a:ext cx="7772400" cy="21824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9D0BDD-7F15-0BFE-DED8-8A5D51A4B548}"/>
              </a:ext>
            </a:extLst>
          </p:cNvPr>
          <p:cNvSpPr txBox="1"/>
          <p:nvPr/>
        </p:nvSpPr>
        <p:spPr>
          <a:xfrm>
            <a:off x="526464" y="5335337"/>
            <a:ext cx="556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be:</a:t>
            </a:r>
            <a:endParaRPr lang="en-C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CCF8DA-6732-9925-1E69-2D36073EC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121" y="5440363"/>
            <a:ext cx="4480240" cy="9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40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9689-1459-090E-E4F8-9A0B14B1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Experiment!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1C510-4C6A-DCE4-30BF-07F8324C0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63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564961-DFB7-17B9-BF7A-48567749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Clearing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9D0BDD-7F15-0BFE-DED8-8A5D51A4B548}"/>
              </a:ext>
            </a:extLst>
          </p:cNvPr>
          <p:cNvSpPr txBox="1"/>
          <p:nvPr/>
        </p:nvSpPr>
        <p:spPr>
          <a:xfrm>
            <a:off x="526464" y="2341415"/>
            <a:ext cx="907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noticed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effects</a:t>
            </a:r>
            <a:r>
              <a:rPr lang="zh-CN" altLang="en-US" dirty="0"/>
              <a:t> </a:t>
            </a:r>
            <a:r>
              <a:rPr lang="en-US" altLang="zh-CN" dirty="0" err="1"/>
              <a:t>arnt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away</a:t>
            </a:r>
          </a:p>
          <a:p>
            <a:r>
              <a:rPr lang="en-US" altLang="zh-CN" dirty="0"/>
              <a:t>That’s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clear</a:t>
            </a:r>
            <a:r>
              <a:rPr lang="zh-CN" altLang="en-US" dirty="0"/>
              <a:t> </a:t>
            </a:r>
            <a:r>
              <a:rPr lang="en-US" altLang="zh-CN" dirty="0"/>
              <a:t>them!</a:t>
            </a:r>
          </a:p>
          <a:p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7FD3D7-17FD-70D1-4ADA-B47A61C0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82" y="3429000"/>
            <a:ext cx="4513050" cy="12966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643946-BE09-5AE1-771C-E63AC9ACD9AA}"/>
              </a:ext>
            </a:extLst>
          </p:cNvPr>
          <p:cNvSpPr txBox="1"/>
          <p:nvPr/>
        </p:nvSpPr>
        <p:spPr>
          <a:xfrm>
            <a:off x="526464" y="4889915"/>
            <a:ext cx="556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layered</a:t>
            </a:r>
            <a:r>
              <a:rPr lang="zh-CN" altLang="en-US" dirty="0"/>
              <a:t> </a:t>
            </a:r>
            <a:r>
              <a:rPr lang="en-US" altLang="zh-CN" dirty="0"/>
              <a:t>effects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cleared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7078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910</TotalTime>
  <Words>577</Words>
  <Application>Microsoft Macintosh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AppleGothic</vt:lpstr>
      <vt:lpstr>Abadi MT Condensed Light</vt:lpstr>
      <vt:lpstr>Century Gothic</vt:lpstr>
      <vt:lpstr>Consolas</vt:lpstr>
      <vt:lpstr>Verdana</vt:lpstr>
      <vt:lpstr>Wingdings 2</vt:lpstr>
      <vt:lpstr>Quotable</vt:lpstr>
      <vt:lpstr>Lesson 2</vt:lpstr>
      <vt:lpstr>Review</vt:lpstr>
      <vt:lpstr>Review</vt:lpstr>
      <vt:lpstr>Colored text</vt:lpstr>
      <vt:lpstr>PowerPoint Presentation</vt:lpstr>
      <vt:lpstr>Options</vt:lpstr>
      <vt:lpstr>Effects can layer!</vt:lpstr>
      <vt:lpstr>Experiment!</vt:lpstr>
      <vt:lpstr>Clearing</vt:lpstr>
      <vt:lpstr>Multiple colors in one string</vt:lpstr>
      <vt:lpstr>Dictionary - a brief intro</vt:lpstr>
      <vt:lpstr>What is it?</vt:lpstr>
      <vt:lpstr>Outputs</vt:lpstr>
      <vt:lpstr>Data types</vt:lpstr>
      <vt:lpstr>Adding(Appending)/Deleting(Removing</vt:lpstr>
      <vt:lpstr>Check if key exists in a dictionary</vt:lpstr>
      <vt:lpstr>Exersize (If we have time)</vt:lpstr>
      <vt:lpstr>PowerPoint Presentation</vt:lpstr>
      <vt:lpstr>Byeeeeeeeeeee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dc:creator>Patrick Young [STUDENT]</dc:creator>
  <cp:lastModifiedBy>Patrick Young [STUDENT]</cp:lastModifiedBy>
  <cp:revision>3</cp:revision>
  <dcterms:created xsi:type="dcterms:W3CDTF">2022-11-15T08:07:18Z</dcterms:created>
  <dcterms:modified xsi:type="dcterms:W3CDTF">2023-12-08T08:53:21Z</dcterms:modified>
</cp:coreProperties>
</file>