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8:04:4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494 195 24575,'91'-1'0,"1"0"0,-1-1 0,1 1 0,0 0 0,-1-1 0,1 1 0,-1 0 0,-3 0 0,-16 0 0,17 0 0,-17 0 0,14-1 0,10 1 0,5-1 0,2 0 0,-1-1 0,-7 1 0,-10-1 0,-13 0 0,19-3 0,-15 0 0,-3 0-2132,24 0 1,0-1 2131,-27 2 0,2-1 0,-1 1-231,5 1 0,-1 1 1,-7 1 230,-12 1 0,-2 0 0,42-4 0,-2 1 0,-42 4 0,-4 0 0,3 0 0,-2 0 0,40 0 0,-24 0 0,-1 0 0,20 0 0,-25-4 0,-1 0 0,15 2 0,7-7 0,2 1 0,13 5 113,-7-1 1,-2-1-114,-10 5-268,9-8 268,0 6 0,-25-1 0,1-2 0,35-3 0,-31 7 0,-1 0 1916,24-7-1916,-22 7 0,1 2 0,29-1 0,-9-5 0,0 1 0,13 1 0,-19 0 0,15 0 0,-11 0 0,-20 3 0,-1 0 49,12 0 0,7 0 0,-10 0-49,-21 0 0,0 0 0,17 0 0,9 0 0,-8 0 0,-12 0 0,-2 0 0,41 0 0,-5 0 987,-20 0-987,-19 0 0,0 0 0,17 0 321,14 0-321,-47 0 0,23 12 0,-31-9 1625,22 15-1625,-39-17 0,19 10 0,-14-9 0,21 3 0,-16-5 0,72 0 0,-41 7 0,0-7 0,0 2 0,-5 13 0,27 0 0,-29-5 0,17 10 0,-34-12 0,5 12 0,2 2 0,-8-2 0,-3-1 0,-7-1 0,-3 3 0,15 17 0,-14-14 0,9 14 0,-11-17 0,13 34 0,-16-20 0,15 28 0,-17-23 0,15 52 0,-5-22 0,-7-17 0,0 0 0,6 20 0,-1-10 0,0 0 0,4 13 0,-5-18 0,0-2 0,0-7 0,9 31 0,1 8 0,-13-37 0,1 0-446,6 12 0,3 8 0,-4-8 446,-8-12 0,0-1 0,16 38 0,1 1 0,-11-35 0,0-1 0,7 30 0,-1-4 0,3-6 0,-9-5 0,0 1 0,14 20 0,-13-20 0,0 0 0,9 16 0,-9-10 0,0 2 0,-6-18 0,0-1 0,6 20 0,-1-3 0,1-1 0,-5-12 0,-1 0 0,-1 14 0,-2-17 0,-2-2 0,-7 3 0,0 32 0,0-41 0,0 39 0,0-59 1338,0 46-1338,-7-38 0,6 22 0,-12-34 0,-8 13 0,4-7 0,-9 7 0,13-20 0,-12 11 0,9-14 0,-16 8 0,11-20 0,-52-5 0,24 0 0,-47 0 0,44 0 0,0-3 0,-2-1 0,-16 2 0,16-1 0,2-1 0,-11 4 0,2 0 0,-2 0 0,-13 0 0,13 0 0,-1 0 0,-36 0 0,23 0 0,-14-1 0,5 2 0,-5 4 0,-3 1-692,17-4 0,-9 0 0,2 2 0,13 2 692,6 8 0,0 1 0,-28 0 0,-13 0 0,14 1 0,29 0 0,1 1 0,-29 0 0,-12 1 0,16-4 0,-9-1 0,4 1 0,2-3 0,0-9 0,20 2 0,3 0 0,4-4 0,-4 0 0,-1 0 0,0 0 0,0 0 0,1 0 0,5 0 0,-11 0 0,0 0 0,0 0 0,0 0 0,0 0 0,0 0 2768,11 0-2768,-8 0 0,-25 0 0,14 0 0,28 0 0,0 0 0,-20 0 0,5 0 0,-1 0 0,-20 0-294,19 0 0,2 0 294,-5 0 0,10 0 0,-1 0 0,-23 0 0,23 0 0,1 0 0,-10 0 0,-7 0 0,-2 0 0,-14 0 0,14-4 0,2 0 0,7 2 0,20-6 0,0 0 0,-8 7 0,-21-13 0,44 12 0,7-4 0,-6 6 0,-14-7 0,8 5 588,-19-5-588,22 7 0,-51-8 0,49 6 0,-48-5 0,59 7 0,-51 0 0,43 0 0,-47 0 0,61 0 0,-19 0 0,30 0 0,-10 0 0,13 0 0,-1-5 0,-1 4 0,-5-10 0,4 9 0,-4-3 0,-2 5 0,-10-8 0,-2 7 0,-36-14 0,22 6 0,-10 1 0,-2 0 0,-2-9 0,-33 1 0,44 7 0,-2 2 0,-1-1 0,-11-1 0,11 5 0,1-1 0,2-2 0,-44 0 0,33 5 0,-23-5 0,36 7 0,-19 0 0,20 0 0,-31 0 0,45-7 0,-35 6 0,32-6 0,-20 7 0,26 0 0,-25 0 0,19 0 0,-20 0 0,33-6 0,-30 5 0,24-5 0,-20 6 0,21 0 0,-18 0 0,17 0 0,-16 0 0,31 0 0,-5 0 0,10-5 0,-3-2 0,11-5 0,0-6 0,0 4 0,0-5 0,0-1 0,0-29 0,0-18 0,0 2 0,0-2 0,0-30 0,0 25 0,0-9 0,0 9 0,0-27 0,0 15 0,0 3 0,0 10 0,0-26 0,0 26-723,5 7 0,0-3 723,-3-28 0,1 17 0,0-14 0,1 9 0,0 14 0,0 2 0,-3-11 0,-1-6 0,1 13 0,7-5 0,-7 12 0,-2-1 0,1-8 0,0 16 0,0 0 0,0-5-101,4-22 0,1-4 101,5 1 0,-5 5 0,0 5 0,2 28 0,5-9 0,-9 15 0,16-4 0,-18 9 0,28-56 0,-15 21 0,1 19 0,1 2 0,1-8 1431,-1 2-1431,-1 15 217,-7 3-217,-2 20 0,1-18 0,-6 3 0,6-23 0,-7 9 0,0-26 0,0 29 0,0-11 0,0 38 0,0 12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8:04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12 405 18468,'-7'5'0,"2"18"2784,5 20-2784,0 31 0,0-17 0,0 4-977,0-2 0,0 4 977,0 17 0,0 3 0,0-7 0,0-1 585,0 8 0,0 2-585,0 14 0,0-1 0,0-25 0,0-1 757,0 17 1,0-3-758,0-33 0,0-3 0,0 2 0,0-2 0,0 35 0,0-12 0,0 0 0,0 0 0,0 25 0,0-29 2585,0 6-2585,0-37 7,7 16-7,1-10 0,1 27 0,-2-29 0,-7 44 0,0-37 0,0 34 0,0-24 0,0-2 0,0 3 0,0 26 0,0-22 0,0-1 0,0 10 0,0-10 0,0 0 0,0 13 0,0-17 0,0-4 0,0-16 0,0 43 0,0-34 0,0 5 0,0-1 0,0-7 0,-1 11 0,2 0 0,6-5 0,-5 41 0,12-43 0,-12 0 0,13 43 0,-13-22 0,2-11 0,0-1 0,-4 18 0,0-11 0,0-1 0,0 9 0,0 21 0,0-64 0,0 1 0,0-26 0,0 5 0,6-22 0,1-1 0,5 0 0,42-7 0,-14 3 0,45-6 0,-23 5 0,10 0 0,13-1 0,-17 6 0,10-1 0,-3 1 0,7-1 0,0 1-1287,-7 1 1,4 1-1,-5 2 1287,5 2 0,-1 3 0,-5 0 0,6 1 0,-4 0 0,13 2 0,1 0 0,-6-5 0,5-2 0,-10 2 0,-19 5 0,0 0 0,6-5 0,7-2 0,-6 3 0,-4 4 0,-1-1-399,36-7 0,-5 1 399,-4 5 0,-19-2 0,10-2 0,-8 1 0,-18 5 0,0 0 0,15-2 0,6 0 0,-9 0 0,20 3 0,-10-8 0,3 0 0,-20 6 0,0 0 0,25-11 0,-1 0 0,-32 12 0,0 0 0,43-12 0,4-1 0,-29 11 0,1 2-681,27-8 0,1 0 681,-34 3 0,2 2 0,6 3 0,6 1 0,-4-2 0,6-3 0,0 1 0,-6 3 0,5 1 0,-8 1 0,-13-1 0,0 0 0,17 0 0,10 0 0,-8 0 0,-9 0 0,0 0 0,10 0 0,7 0 0,-11 0 0,-23 0 0,0 0 0,17 0 0,7 0 0,-6 0 0,-11 0 0,2 0 0,33 0 0,15 0 0,-15 0 0,-36 0 0,-3 0 0,14 0 0,7 0 0,-10 0 0,29 0 0,-39 0 0,-2 0 3357,10 0-3357,-8 0 0,-2 0 0,0 0 0,9 0 0,-3 0 0,-20 0 0,25 0 900,-35 0-900,45 0 0,-34 0 0,33 0 1763,-50 0-1763,23 0 0,-26 0 0,19 0 0,-19 0 0,30 0 0,-13 0 0,20 0 0,-19 0 0,38 0 0,-27 0 0,4 0 0,-1 0 0,-6 0 0,7 0 0,1 0 0,-4 0 0,32 0 0,-41 0 0,34 7 0,-19-5 0,19 5 0,-34-7 0,45 0 0,-52 0 0,60 0 0,-67 0 0,32 0 0,-34 0 0,7 0 0,-19 0 0,12-6 0,-9 5 0,25-10 0,-28 3 0,21-4 0,-25 0 0,10 5 0,-12-4 0,11-2 0,-9-1 0,11-12 0,-5 5 0,14-52 0,-9 25 0,16-27 0,-17 28 0,16-10 0,-22 13 0,13-10 0,-23 25 0,16-40 0,-9 30 0,5-39 0,-1 38 0,-4-53 0,7 33 0,-11 8 0,-1 1 0,11-1 0,-9-9 0,-2-3 0,5-11 0,-4 11 0,-2 0 0,-3-9 0,0 20 0,0 1 0,0-10 0,0-19 0,0 52 0,0-57 0,0 34 0,0-44 0,0 47 0,0-7 0,0-2 0,0-18 0,-4 12 0,0 1 0,2-10 0,-10-1 0,-2-2 0,2-16-354,3 16 0,-1 2 354,-7 1 0,6 4 0,-1-1 0,-9-8 0,2 13 0,0 5 0,0 11 0,-3 3 0,-1-1 0,1-13 0,-5-3 0,0 1 0,6 5 0,-10-11 0,-1 0 0,9 14 0,-13-13 0,0 4 0,16 32 0,-32-53 0,35 57 0,-16-20 0,9 9 0,-5 7 0,-14-18 0,0 6 708,-12-12-708,14 9 0,1 1 0,-10-7 0,15 13 0,3 2 0,3 8 0,-11-11 0,16 16 0,-2-1 0,21 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8:04:5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2 321 24575,'0'25'0,"0"23"0,0 6 0,0 13 0,0 8 0,0 6 0,0-20 0,0-1-1138,0 8 0,0 0 1138,-1-1 0,2 0 0,3-3 0,1 0 0,1 3 0,1 0 0,4 1 0,0-1 0,0 0 0,0 0 0,-1 2 0,0-4 0,8 18 729,0 9-729,-10-52 375,5 16-375,-5-23 0,6 36 0,-6-35 0,1 21 0,-3 3 0,-4-5 0,5 4 0,1 0 0,-6 5 0,2-5 0,0 2 0,-4 14 0,0-15 0,0-2 0,0-5 0,0 0 0,0 1 0,0 8 586,0-8 0,0-1-586,0 0 0,4 21 0,0 3 0,-2 7 0,2 9 0,0 0 0,-4-10 0,4-6 0,0-2 0,-2-9 0,3-11 0,-2-5 0,-3-17 0,0 18 0,7-18 0,-6 2 0,6-14 0,-7 12 0,0-14 0,0 19 0,5-22 0,2 23 0,0-13 0,5 16 0,-10-19 0,10 24 0,-4-26 0,-1 19 0,4-25 0,2-1 0,0-5 0,5-1 0,-6-6 0,19 5 0,-7-3 0,25 3 0,-9 2 0,31 3 0,9 0 0,-26-4 0,3 0-1861,39 8 0,4-1 1861,-27-11 0,2-1 0,2 3 0,8 3 0,-5-1 0,15 1 0,0-1-757,-15-2 0,4-1 0,-5 1 757,8 1 0,7 0 0,-21-3 0,11-2 0,4-1 0,0 1 0,-8-1 0,17 1 0,-6 0 0,7 0-580,-12 0 1,10 0 0,1 0 0,-5 0 0,-12 0 579,18 1 0,-3-2 0,-10-3 0,12-2 0,0-1 0,-12 2 0,6 3 0,-1-1 0,-7-4 0,12-2 0,-3-1 0,-15 3 0,-14 1 0,-4 0 0,8-3 0,7-2 0,-8 1 0,-13 3 0,1 1 310,13-3 0,7-2 0,-11 3-310,10-2 0,12-3 0,21-3 0,-10 1 0,-23 2 0,1 0-65,-4 3 1,9-1-1,0-1 1,-6 1 64,19-7 0,0-1 0,-20 5 0,8-1 0,-1-1 0,-4 2 0,-1-1 0,-3 1 0,2-2 0,23-6 0,4-2 0,-10 4 915,-13 8 1,-6-1-916,-5-7 0,-1-2 0,1 5 0,0 0 0,16-4 0,-1-1 0,-18 1 0,-1 0 0,12 5 0,-3 1 0,17-13 0,-12 13 0,-2 2 0,4-6 699,-9 10 0,-3 0-699,-4-7 0,6 3 0,2 0 0,8-9 0,2 4 0,-3 3 0,-21 5 2807,44 3-2807,-56 7 1601,12 0-1601,-34 0 0,39 0 0,-31 0 0,42 0 0,-32 0 0,35-7 0,-29-1 580,17-1-580,-34-4 0,43-2 0,-24-3 0,36-4 0,-44 6 0,23-6 0,-28 13 0,24-10 0,-36 18 0,14-11 0,-22 11 0,8-10 0,-10 9 0,4-9 0,-3 4 0,4-5 0,-7 0 0,2 5 0,-1-11 0,2 2 0,0-13 0,3-32 0,2-21 0,-8 10 0,1-15 0,-1 1-1252,-1 9 1,-1 0 0,0-6 1251,-2-1 0,0-6 0,-1-1 0,0 7 0,2 3 0,1 6 0,-2-8 0,-1 2 0,-1-8 0,0-3 0,-1 3 0,1 12 0,0 6 0,1 8 0,-1-5 0,1-12 0,1-9 0,-1 3 0,-3 17 0,-3-31-61,7 12 61,-5 38 0,5-11 0,-7 46 0,0-46 0,0 30 1870,1-20 0,-2-3-1870,-6 6 0,-4-19 0,-3-1 0,-6 5 0,4 10 0,0 3 0,1 10 0,-13-26 0,10 31 0,-9-22 0,12 28 75,-5-11-75,5 16 0,1-7 0,3 18 0,10-5 0,-5 4 0,6 2 0,0 6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28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3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67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35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299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11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118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14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471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78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189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62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70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0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97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0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62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78CB0-92AC-5A47-A4F5-F69E9970D2C0}" type="datetimeFigureOut">
              <a:rPr lang="en-CN" smtClean="0"/>
              <a:t>2023/2/15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34B576-9ADF-CC40-964E-01D299CF51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2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6BE9-77D9-10AC-3798-106687A8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Python Advanced L3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DAEB7-225F-0966-9A39-6A627C458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Dictionaries, Packages</a:t>
            </a:r>
          </a:p>
        </p:txBody>
      </p:sp>
    </p:spTree>
    <p:extLst>
      <p:ext uri="{BB962C8B-B14F-4D97-AF65-F5344CB8AC3E}">
        <p14:creationId xmlns:p14="http://schemas.microsoft.com/office/powerpoint/2010/main" val="148490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3D82-5601-F537-DE97-79011394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(Pt.1)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07178-2ACA-E5A2-DE56-4B1BA51B3083}"/>
              </a:ext>
            </a:extLst>
          </p:cNvPr>
          <p:cNvSpPr txBox="1"/>
          <p:nvPr/>
        </p:nvSpPr>
        <p:spPr>
          <a:xfrm>
            <a:off x="585457" y="1691428"/>
            <a:ext cx="10039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The </a:t>
            </a:r>
            <a:r>
              <a:rPr lang="en-US" dirty="0" err="1">
                <a:latin typeface="AppleGothic" pitchFamily="2" charset="-127"/>
                <a:ea typeface="AppleGothic" pitchFamily="2" charset="-127"/>
              </a:rPr>
              <a:t>os</a:t>
            </a:r>
            <a:r>
              <a:rPr lang="en-US" dirty="0">
                <a:latin typeface="AppleGothic" pitchFamily="2" charset="-127"/>
                <a:ea typeface="AppleGothic" pitchFamily="2" charset="-127"/>
              </a:rPr>
              <a:t> package provides countless functions, it is essentially a package for your code to directly interact with your computer </a:t>
            </a:r>
            <a:r>
              <a:rPr lang="en-US" dirty="0" err="1">
                <a:latin typeface="AppleGothic" pitchFamily="2" charset="-127"/>
                <a:ea typeface="AppleGothic" pitchFamily="2" charset="-127"/>
              </a:rPr>
              <a:t>eg</a:t>
            </a:r>
            <a:r>
              <a:rPr lang="en-US" dirty="0">
                <a:latin typeface="AppleGothic" pitchFamily="2" charset="-127"/>
                <a:ea typeface="AppleGothic" pitchFamily="2" charset="-127"/>
              </a:rPr>
              <a:t> delete files execute shell commands</a:t>
            </a:r>
          </a:p>
          <a:p>
            <a:endParaRPr lang="en-US" dirty="0">
              <a:latin typeface="AppleGothic" pitchFamily="2" charset="-127"/>
              <a:ea typeface="AppleGothic" pitchFamily="2" charset="-127"/>
            </a:endParaRPr>
          </a:p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We will only be scratching the surface, we will continue some more next lesson but I strongly recommend you read documentation to learn about this packages full potential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22751-4BD8-DCBB-427C-C78AB6EB6A72}"/>
              </a:ext>
            </a:extLst>
          </p:cNvPr>
          <p:cNvSpPr txBox="1"/>
          <p:nvPr/>
        </p:nvSpPr>
        <p:spPr>
          <a:xfrm>
            <a:off x="399156" y="3689245"/>
            <a:ext cx="109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Today we will be learning how to execute shell commands as well as getting the current path of the file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F69834-BB52-D8BE-68EF-255CD920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6" y="4187944"/>
            <a:ext cx="3509830" cy="1722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C69517-38F2-C878-1DAA-B3671FF7A4E6}"/>
              </a:ext>
            </a:extLst>
          </p:cNvPr>
          <p:cNvSpPr txBox="1"/>
          <p:nvPr/>
        </p:nvSpPr>
        <p:spPr>
          <a:xfrm>
            <a:off x="3899102" y="4125670"/>
            <a:ext cx="415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pleGothic" pitchFamily="2" charset="-127"/>
                <a:ea typeface="AppleGothic" pitchFamily="2" charset="-127"/>
              </a:rPr>
              <a:t>Os.getcwd</a:t>
            </a:r>
            <a:r>
              <a:rPr lang="en-US" dirty="0">
                <a:latin typeface="AppleGothic" pitchFamily="2" charset="-127"/>
                <a:ea typeface="AppleGothic" pitchFamily="2" charset="-127"/>
              </a:rPr>
              <a:t>() will get the current path of the file (excluding the name of the file itself)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197C3-51FC-54C4-930D-7FDA4A29B849}"/>
              </a:ext>
            </a:extLst>
          </p:cNvPr>
          <p:cNvSpPr txBox="1"/>
          <p:nvPr/>
        </p:nvSpPr>
        <p:spPr>
          <a:xfrm>
            <a:off x="3899102" y="5258961"/>
            <a:ext cx="415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pleGothic" pitchFamily="2" charset="-127"/>
                <a:ea typeface="AppleGothic" pitchFamily="2" charset="-127"/>
              </a:rPr>
              <a:t>Eg</a:t>
            </a:r>
            <a:r>
              <a:rPr lang="en-US" dirty="0">
                <a:latin typeface="AppleGothic" pitchFamily="2" charset="-127"/>
                <a:ea typeface="AppleGothic" pitchFamily="2" charset="-127"/>
              </a:rPr>
              <a:t> this would output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2100F0-11BE-A7C0-41BA-5203E845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30" y="5291227"/>
            <a:ext cx="3289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3D82-5601-F537-DE97-79011394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(Pt.1)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07178-2ACA-E5A2-DE56-4B1BA51B3083}"/>
              </a:ext>
            </a:extLst>
          </p:cNvPr>
          <p:cNvSpPr txBox="1"/>
          <p:nvPr/>
        </p:nvSpPr>
        <p:spPr>
          <a:xfrm>
            <a:off x="585457" y="1691428"/>
            <a:ext cx="1003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</a:t>
            </a:r>
            <a:r>
              <a:rPr lang="en-CN" dirty="0">
                <a:latin typeface="AppleGothic" pitchFamily="2" charset="-127"/>
                <a:ea typeface="AppleGothic" pitchFamily="2" charset="-127"/>
              </a:rPr>
              <a:t>he second command were going to learn about is about os.system(“”)</a:t>
            </a:r>
          </a:p>
        </p:txBody>
      </p:sp>
    </p:spTree>
    <p:extLst>
      <p:ext uri="{BB962C8B-B14F-4D97-AF65-F5344CB8AC3E}">
        <p14:creationId xmlns:p14="http://schemas.microsoft.com/office/powerpoint/2010/main" val="27886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F2F87-6B84-2364-2691-700CCA2F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en-CN" sz="3600">
                <a:solidFill>
                  <a:srgbClr val="FFFFFF"/>
                </a:solidFill>
              </a:rPr>
              <a:t>Nested dictionaries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D5B1-F008-9146-AC63-CFE469E6A1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4461" y="1226122"/>
            <a:ext cx="2546427" cy="4405756"/>
          </a:xfrm>
        </p:spPr>
        <p:txBody>
          <a:bodyPr anchor="ctr">
            <a:normAutofit/>
          </a:bodyPr>
          <a:lstStyle/>
          <a:p>
            <a:r>
              <a:rPr lang="en-CN" dirty="0">
                <a:solidFill>
                  <a:schemeClr val="tx1">
                    <a:lumMod val="95000"/>
                    <a:lumOff val="5000"/>
                  </a:schemeClr>
                </a:solidFill>
                <a:latin typeface="AppleGothic" pitchFamily="2" charset="-127"/>
                <a:ea typeface="AppleGothic" pitchFamily="2" charset="-127"/>
              </a:rPr>
              <a:t>You can make a nested dictionary, which is basically a set of dictionaries within a dictionary</a:t>
            </a:r>
          </a:p>
          <a:p>
            <a:endParaRPr lang="en-CN" dirty="0">
              <a:solidFill>
                <a:schemeClr val="tx1">
                  <a:lumMod val="95000"/>
                  <a:lumOff val="5000"/>
                </a:schemeClr>
              </a:solidFill>
              <a:latin typeface="AppleGothic" pitchFamily="2" charset="-127"/>
              <a:ea typeface="AppleGothic" pitchFamily="2" charset="-127"/>
            </a:endParaRPr>
          </a:p>
          <a:p>
            <a:endParaRPr lang="en-CN" dirty="0">
              <a:solidFill>
                <a:schemeClr val="tx1">
                  <a:lumMod val="95000"/>
                  <a:lumOff val="5000"/>
                </a:schemeClr>
              </a:solidFill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5D0278-9CF9-7684-F488-BB3D518F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38" y="612023"/>
            <a:ext cx="3904720" cy="5633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5AF6A3-1CB1-F22F-11B3-29E7C659CB96}"/>
                  </a:ext>
                </a:extLst>
              </p14:cNvPr>
              <p14:cNvContentPartPr/>
              <p14:nvPr/>
            </p14:nvContentPartPr>
            <p14:xfrm>
              <a:off x="8026533" y="1145840"/>
              <a:ext cx="3336480" cy="164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5AF6A3-1CB1-F22F-11B3-29E7C659C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7533" y="1136840"/>
                <a:ext cx="3354120" cy="16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A42360-4071-1377-E10E-812D784A7AA4}"/>
                  </a:ext>
                </a:extLst>
              </p14:cNvPr>
              <p14:cNvContentPartPr/>
              <p14:nvPr/>
            </p14:nvContentPartPr>
            <p14:xfrm>
              <a:off x="8071533" y="2573960"/>
              <a:ext cx="3468240" cy="186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A42360-4071-1377-E10E-812D784A7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2533" y="2564960"/>
                <a:ext cx="348588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27156E-F2B4-F7BF-F45D-53437248E688}"/>
                  </a:ext>
                </a:extLst>
              </p14:cNvPr>
              <p14:cNvContentPartPr/>
              <p14:nvPr/>
            </p14:nvContentPartPr>
            <p14:xfrm>
              <a:off x="7996293" y="4201880"/>
              <a:ext cx="3583800" cy="1659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27156E-F2B4-F7BF-F45D-53437248E6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7653" y="4192880"/>
                <a:ext cx="3601440" cy="16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32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F2F87-6B84-2364-2691-700CCA2F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Dictionary</a:t>
            </a:r>
            <a:r>
              <a:rPr lang="zh-CN" altLang="en-US" sz="3600" dirty="0">
                <a:solidFill>
                  <a:srgbClr val="FFFFFF"/>
                </a:solidFill>
              </a:rPr>
              <a:t> </a:t>
            </a:r>
            <a:r>
              <a:rPr lang="en-US" altLang="zh-CN" sz="3600" dirty="0">
                <a:solidFill>
                  <a:srgbClr val="FFFFFF"/>
                </a:solidFill>
              </a:rPr>
              <a:t>Methods</a:t>
            </a:r>
            <a:endParaRPr lang="en-CN" sz="36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8C19F7-9966-5B62-4BE5-A9174A40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612" y="1696402"/>
            <a:ext cx="7772400" cy="3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3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F2F87-6B84-2364-2691-700CCA2F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2929466" cy="4405756"/>
          </a:xfrm>
        </p:spPr>
        <p:txBody>
          <a:bodyPr anchor="ctr"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WOOOOOOOOO</a:t>
            </a:r>
            <a:r>
              <a:rPr lang="zh-CN" altLang="en-US" sz="4800" dirty="0">
                <a:solidFill>
                  <a:srgbClr val="FFFFFF"/>
                </a:solidFill>
              </a:rPr>
              <a:t> </a:t>
            </a:r>
            <a:r>
              <a:rPr lang="en-US" altLang="zh-CN" sz="4800" dirty="0">
                <a:solidFill>
                  <a:srgbClr val="FFFFFF"/>
                </a:solidFill>
              </a:rPr>
              <a:t>PACKAGES</a:t>
            </a:r>
            <a:endParaRPr lang="en-CN" sz="48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6692A650-6DE3-E23A-9762-6E095EF4B556}"/>
              </a:ext>
            </a:extLst>
          </p:cNvPr>
          <p:cNvSpPr/>
          <p:nvPr/>
        </p:nvSpPr>
        <p:spPr>
          <a:xfrm>
            <a:off x="6450724" y="934794"/>
            <a:ext cx="2719070" cy="49884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4826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47C4-A3A1-D724-7944-C04F2F40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CN" dirty="0"/>
              <a:t>hat is a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1CCD4-5D48-F3D3-CA83-8A34AE0D255F}"/>
              </a:ext>
            </a:extLst>
          </p:cNvPr>
          <p:cNvSpPr txBox="1"/>
          <p:nvPr/>
        </p:nvSpPr>
        <p:spPr>
          <a:xfrm>
            <a:off x="809295" y="1713186"/>
            <a:ext cx="1079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 MT Condensed Light" panose="020B0306030101010103" pitchFamily="34" charset="77"/>
              </a:rPr>
              <a:t>A</a:t>
            </a:r>
            <a:r>
              <a:rPr lang="en-CN" sz="4800" dirty="0">
                <a:latin typeface="Abadi MT Condensed Light" panose="020B0306030101010103" pitchFamily="34" charset="77"/>
              </a:rPr>
              <a:t> package is basically something you import to add additional  functionality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29C95-EEBF-62AD-7214-19C8A06F3E84}"/>
              </a:ext>
            </a:extLst>
          </p:cNvPr>
          <p:cNvSpPr txBox="1"/>
          <p:nvPr/>
        </p:nvSpPr>
        <p:spPr>
          <a:xfrm>
            <a:off x="809295" y="366390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g the colorama package we used last class to be able to prink colored text</a:t>
            </a:r>
          </a:p>
        </p:txBody>
      </p:sp>
    </p:spTree>
    <p:extLst>
      <p:ext uri="{BB962C8B-B14F-4D97-AF65-F5344CB8AC3E}">
        <p14:creationId xmlns:p14="http://schemas.microsoft.com/office/powerpoint/2010/main" val="348653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47C4-A3A1-D724-7944-C04F2F40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1CCD4-5D48-F3D3-CA83-8A34AE0D255F}"/>
              </a:ext>
            </a:extLst>
          </p:cNvPr>
          <p:cNvSpPr txBox="1"/>
          <p:nvPr/>
        </p:nvSpPr>
        <p:spPr>
          <a:xfrm>
            <a:off x="809295" y="1713186"/>
            <a:ext cx="1079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 MT Condensed Light" panose="020B0306030101010103" pitchFamily="34" charset="77"/>
              </a:rPr>
              <a:t>To import a package, you simply type</a:t>
            </a:r>
            <a:endParaRPr lang="en-CN" sz="4800" dirty="0">
              <a:latin typeface="Abadi MT Condensed Light" panose="020B03060301010101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538F7-594F-FDCD-DDF5-146C0609D516}"/>
              </a:ext>
            </a:extLst>
          </p:cNvPr>
          <p:cNvSpPr txBox="1"/>
          <p:nvPr/>
        </p:nvSpPr>
        <p:spPr>
          <a:xfrm>
            <a:off x="2123090" y="4897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43324EDE-B0F0-C00B-CD9D-8D36B582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55" y="3429000"/>
            <a:ext cx="5175906" cy="9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47C4-A3A1-D724-7944-C04F2F40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1CCD4-5D48-F3D3-CA83-8A34AE0D255F}"/>
              </a:ext>
            </a:extLst>
          </p:cNvPr>
          <p:cNvSpPr txBox="1"/>
          <p:nvPr/>
        </p:nvSpPr>
        <p:spPr>
          <a:xfrm>
            <a:off x="809295" y="1713186"/>
            <a:ext cx="1079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 MT Condensed Light" panose="020B0306030101010103" pitchFamily="34" charset="77"/>
              </a:rPr>
              <a:t>Some packages are built in to python while others need to be downloaded from the internet</a:t>
            </a:r>
            <a:endParaRPr lang="en-CN" sz="4800" dirty="0">
              <a:latin typeface="Abadi MT Condensed Light" panose="020B03060301010101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538F7-594F-FDCD-DDF5-146C0609D516}"/>
              </a:ext>
            </a:extLst>
          </p:cNvPr>
          <p:cNvSpPr txBox="1"/>
          <p:nvPr/>
        </p:nvSpPr>
        <p:spPr>
          <a:xfrm>
            <a:off x="2123090" y="4897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6BB66-7A48-C062-3F23-A840CA81F5AE}"/>
              </a:ext>
            </a:extLst>
          </p:cNvPr>
          <p:cNvSpPr txBox="1"/>
          <p:nvPr/>
        </p:nvSpPr>
        <p:spPr>
          <a:xfrm>
            <a:off x="809295" y="366390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the ”time” package is built in while the ”</a:t>
            </a:r>
            <a:r>
              <a:rPr lang="en-US" dirty="0" err="1"/>
              <a:t>colorama</a:t>
            </a:r>
            <a:r>
              <a:rPr lang="en-US" dirty="0"/>
              <a:t>” needed to be downloaded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92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3D82-5601-F537-DE97-79011394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07178-2ACA-E5A2-DE56-4B1BA51B3083}"/>
              </a:ext>
            </a:extLst>
          </p:cNvPr>
          <p:cNvSpPr txBox="1"/>
          <p:nvPr/>
        </p:nvSpPr>
        <p:spPr>
          <a:xfrm>
            <a:off x="880533" y="1836220"/>
            <a:ext cx="5215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basically</a:t>
            </a:r>
            <a:r>
              <a:rPr lang="zh-CN" altLang="en-US" dirty="0"/>
              <a:t> </a:t>
            </a:r>
            <a:r>
              <a:rPr lang="en-US" altLang="zh-CN" dirty="0"/>
              <a:t>a package used to randomize things, for example a random integer or a random float</a:t>
            </a:r>
          </a:p>
          <a:p>
            <a:endParaRPr lang="en-US" dirty="0"/>
          </a:p>
          <a:p>
            <a:r>
              <a:rPr lang="en-US" dirty="0"/>
              <a:t>To use</a:t>
            </a:r>
            <a:endParaRPr lang="en-CN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EBA64A-78C2-FF4A-E2E8-5EF3E73F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69" y="2980141"/>
            <a:ext cx="34798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E3695-06BA-B77C-99E6-E3A8A5492D13}"/>
              </a:ext>
            </a:extLst>
          </p:cNvPr>
          <p:cNvSpPr txBox="1"/>
          <p:nvPr/>
        </p:nvSpPr>
        <p:spPr>
          <a:xfrm>
            <a:off x="5884242" y="2944216"/>
            <a:ext cx="52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his prints a random number between 1 and 10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E9747C-4699-E3FC-3725-A72B6AB1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819" y="4641850"/>
            <a:ext cx="3162300" cy="134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C3075-5EEB-67E8-EB56-E80B9487A320}"/>
              </a:ext>
            </a:extLst>
          </p:cNvPr>
          <p:cNvSpPr txBox="1"/>
          <p:nvPr/>
        </p:nvSpPr>
        <p:spPr>
          <a:xfrm>
            <a:off x="0" y="4641850"/>
            <a:ext cx="521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his prints a random float between </a:t>
            </a:r>
          </a:p>
          <a:p>
            <a:r>
              <a:rPr lang="en-CN" dirty="0"/>
              <a:t>0.00000000000</a:t>
            </a:r>
          </a:p>
          <a:p>
            <a:r>
              <a:rPr lang="en-US" dirty="0"/>
              <a:t>A</a:t>
            </a:r>
            <a:r>
              <a:rPr lang="en-CN" dirty="0"/>
              <a:t>nd 1.0000000000</a:t>
            </a:r>
          </a:p>
        </p:txBody>
      </p:sp>
    </p:spTree>
    <p:extLst>
      <p:ext uri="{BB962C8B-B14F-4D97-AF65-F5344CB8AC3E}">
        <p14:creationId xmlns:p14="http://schemas.microsoft.com/office/powerpoint/2010/main" val="231962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3D82-5601-F537-DE97-79011394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07178-2ACA-E5A2-DE56-4B1BA51B3083}"/>
              </a:ext>
            </a:extLst>
          </p:cNvPr>
          <p:cNvSpPr txBox="1"/>
          <p:nvPr/>
        </p:nvSpPr>
        <p:spPr>
          <a:xfrm>
            <a:off x="901553" y="1836220"/>
            <a:ext cx="521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The time package has more functionalities,  though you will mostly be using only two of these. They are as follows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E3695-06BA-B77C-99E6-E3A8A5492D13}"/>
              </a:ext>
            </a:extLst>
          </p:cNvPr>
          <p:cNvSpPr txBox="1"/>
          <p:nvPr/>
        </p:nvSpPr>
        <p:spPr>
          <a:xfrm>
            <a:off x="1059994" y="2865944"/>
            <a:ext cx="645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pleGothic" pitchFamily="2" charset="-127"/>
                <a:ea typeface="AppleGothic" pitchFamily="2" charset="-127"/>
              </a:rPr>
              <a:t>time.localtime</a:t>
            </a:r>
            <a:r>
              <a:rPr lang="en-US" dirty="0">
                <a:latin typeface="AppleGothic" pitchFamily="2" charset="-127"/>
                <a:ea typeface="AppleGothic" pitchFamily="2" charset="-127"/>
              </a:rPr>
              <a:t>() returns the current local time, </a:t>
            </a:r>
            <a:r>
              <a:rPr lang="en-US" dirty="0" err="1">
                <a:latin typeface="AppleGothic" pitchFamily="2" charset="-127"/>
                <a:ea typeface="AppleGothic" pitchFamily="2" charset="-127"/>
              </a:rPr>
              <a:t>eg</a:t>
            </a:r>
            <a:endParaRPr lang="en-CN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7DE3ED-E026-C0B1-1438-C46A4C8A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1" y="4841425"/>
            <a:ext cx="36449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D78422-EF5F-746F-30FF-1914A0F8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94" y="3374373"/>
            <a:ext cx="7772400" cy="357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7CE06-74BA-3AD2-30B1-9B07B1092466}"/>
              </a:ext>
            </a:extLst>
          </p:cNvPr>
          <p:cNvSpPr txBox="1"/>
          <p:nvPr/>
        </p:nvSpPr>
        <p:spPr>
          <a:xfrm>
            <a:off x="901553" y="3869351"/>
            <a:ext cx="972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AppleGothic" pitchFamily="2" charset="-127"/>
                <a:ea typeface="AppleGothic" pitchFamily="2" charset="-127"/>
              </a:rPr>
              <a:t>time.sleep(SECS) haha funny bascially makes the whole program stop and wait for x amount of seconds, eg time.sleep(2) would make the whole program stop and wait for 2 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6E4D1-EC69-8C05-C6E4-11D11D13E6F2}"/>
              </a:ext>
            </a:extLst>
          </p:cNvPr>
          <p:cNvSpPr txBox="1"/>
          <p:nvPr/>
        </p:nvSpPr>
        <p:spPr>
          <a:xfrm>
            <a:off x="4788920" y="4670586"/>
            <a:ext cx="497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pleGothic" pitchFamily="2" charset="-127"/>
                <a:ea typeface="AppleGothic" pitchFamily="2" charset="-127"/>
              </a:rPr>
              <a:t>T</a:t>
            </a:r>
            <a:r>
              <a:rPr lang="en-CN" dirty="0">
                <a:latin typeface="AppleGothic" pitchFamily="2" charset="-127"/>
                <a:ea typeface="AppleGothic" pitchFamily="2" charset="-127"/>
              </a:rPr>
              <a:t>his program will print out the.local time, wait two seconds, then print out “waited for 2 seconds”</a:t>
            </a:r>
          </a:p>
        </p:txBody>
      </p:sp>
    </p:spTree>
    <p:extLst>
      <p:ext uri="{BB962C8B-B14F-4D97-AF65-F5344CB8AC3E}">
        <p14:creationId xmlns:p14="http://schemas.microsoft.com/office/powerpoint/2010/main" val="216790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{D6A24E01-8E7E-134B-A2B3-8C9F4F291A5C}tf10001077</Template>
  <TotalTime>3637</TotalTime>
  <Words>378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AppleGothic</vt:lpstr>
      <vt:lpstr>Abadi MT Condensed Light</vt:lpstr>
      <vt:lpstr>Arial</vt:lpstr>
      <vt:lpstr>Impact</vt:lpstr>
      <vt:lpstr>Main Event</vt:lpstr>
      <vt:lpstr>Python Advanced L3</vt:lpstr>
      <vt:lpstr>Nested dictionaries</vt:lpstr>
      <vt:lpstr>Dictionary Methods</vt:lpstr>
      <vt:lpstr>WOOOOOOOOO PACKAGES</vt:lpstr>
      <vt:lpstr>What is a package</vt:lpstr>
      <vt:lpstr>PowerPoint Presentation</vt:lpstr>
      <vt:lpstr>PowerPoint Presentation</vt:lpstr>
      <vt:lpstr>random</vt:lpstr>
      <vt:lpstr>time</vt:lpstr>
      <vt:lpstr>OS (Pt.1)</vt:lpstr>
      <vt:lpstr>OS (Pt.1)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Young [STUDENT]</dc:creator>
  <cp:lastModifiedBy>Patrick Young [STUDENT]</cp:lastModifiedBy>
  <cp:revision>4</cp:revision>
  <dcterms:created xsi:type="dcterms:W3CDTF">2023-02-14T08:01:02Z</dcterms:created>
  <dcterms:modified xsi:type="dcterms:W3CDTF">2023-02-17T07:37:19Z</dcterms:modified>
</cp:coreProperties>
</file>