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20"/>
  </p:notesMasterIdLst>
  <p:sldIdLst>
    <p:sldId id="306" r:id="rId5"/>
    <p:sldId id="307" r:id="rId6"/>
    <p:sldId id="309" r:id="rId7"/>
    <p:sldId id="294" r:id="rId8"/>
    <p:sldId id="295" r:id="rId9"/>
    <p:sldId id="314" r:id="rId10"/>
    <p:sldId id="313" r:id="rId11"/>
    <p:sldId id="303" r:id="rId12"/>
    <p:sldId id="315" r:id="rId13"/>
    <p:sldId id="316" r:id="rId14"/>
    <p:sldId id="305" r:id="rId15"/>
    <p:sldId id="319" r:id="rId16"/>
    <p:sldId id="318" r:id="rId17"/>
    <p:sldId id="317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4966" autoAdjust="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Name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Title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Name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Title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Name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Title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Name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Title</a:t>
          </a: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0326" custScaleY="146617" custLinFactNeighborX="3682" custLinFactNeighborY="-5464"/>
      <dgm:spPr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0326" custScaleY="146617" custLinFactNeighborX="2791" custLinFactNeighborY="-5464"/>
      <dgm:spPr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44680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4950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62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Name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Title</a:t>
          </a:r>
        </a:p>
      </dsp:txBody>
      <dsp:txXfrm>
        <a:off x="2624" y="3081438"/>
        <a:ext cx="2379213" cy="487349"/>
      </dsp:txXfrm>
    </dsp:sp>
    <dsp:sp modelId="{7D166BBB-55AF-452C-B9A0-94A1EE55FF4F}">
      <dsp:nvSpPr>
        <dsp:cNvPr id="0" name=""/>
        <dsp:cNvSpPr/>
      </dsp:nvSpPr>
      <dsp:spPr>
        <a:xfrm>
          <a:off x="262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952527" y="368939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79819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Name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Title</a:t>
          </a:r>
        </a:p>
      </dsp:txBody>
      <dsp:txXfrm>
        <a:off x="2798199" y="3081438"/>
        <a:ext cx="2379213" cy="487349"/>
      </dsp:txXfrm>
    </dsp:sp>
    <dsp:sp modelId="{1223E777-77CB-4A9A-BF21-12B513842696}">
      <dsp:nvSpPr>
        <dsp:cNvPr id="0" name=""/>
        <dsp:cNvSpPr/>
      </dsp:nvSpPr>
      <dsp:spPr>
        <a:xfrm>
          <a:off x="279819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733099" y="368939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59377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Name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Title</a:t>
          </a:r>
        </a:p>
      </dsp:txBody>
      <dsp:txXfrm>
        <a:off x="5593774" y="3081438"/>
        <a:ext cx="2379213" cy="487349"/>
      </dsp:txXfrm>
    </dsp:sp>
    <dsp:sp modelId="{EE420F84-477D-4635-BEF8-66426E9A259D}">
      <dsp:nvSpPr>
        <dsp:cNvPr id="0" name=""/>
        <dsp:cNvSpPr/>
      </dsp:nvSpPr>
      <dsp:spPr>
        <a:xfrm>
          <a:off x="559377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481676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38934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Name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Title</a:t>
          </a:r>
        </a:p>
      </dsp:txBody>
      <dsp:txXfrm>
        <a:off x="8389349" y="3081438"/>
        <a:ext cx="2379213" cy="487349"/>
      </dsp:txXfrm>
    </dsp:sp>
    <dsp:sp modelId="{5A7600AF-A34B-4D03-B3D6-B3C760AE8E06}">
      <dsp:nvSpPr>
        <dsp:cNvPr id="0" name=""/>
        <dsp:cNvSpPr/>
      </dsp:nvSpPr>
      <dsp:spPr>
        <a:xfrm>
          <a:off x="838934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2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5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Python Advanced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AHHHHHHHHHHHHHHHHHHHHHHHHHHHHHHHHHHHHHHHHHHHHHHHHHHHHHHHHHHHHHHHHHHHHHHHHHHHH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8CE3-74F2-84C2-9EDB-04D89AFA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that you’ve opened the file, lets learn how to read and write to the file!</a:t>
            </a:r>
          </a:p>
          <a:p>
            <a:r>
              <a:rPr lang="en-US" dirty="0"/>
              <a:t>First, you set the file as a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you use .read()</a:t>
            </a:r>
          </a:p>
          <a:p>
            <a:r>
              <a:rPr lang="en-US" dirty="0"/>
              <a:t>To read the contents of said file</a:t>
            </a:r>
          </a:p>
          <a:p>
            <a:endParaRPr lang="en-US" dirty="0"/>
          </a:p>
          <a:p>
            <a:r>
              <a:rPr lang="en-US" dirty="0"/>
              <a:t>(keep in mind that this will only see files from your current directory of the file)</a:t>
            </a:r>
            <a:endParaRPr lang="en-CN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C4F206-5415-5787-50E6-923C945C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6" y="3186111"/>
            <a:ext cx="6301808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.read()</a:t>
            </a:r>
            <a:endParaRPr lang="en-US" sz="5400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37536F74-FE5B-652B-FC52-F2B622E8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7" y="1804257"/>
            <a:ext cx="6274588" cy="1470283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8C7D0989-6E55-F365-111E-20CD0693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4" y="3113903"/>
            <a:ext cx="8978280" cy="6048408"/>
          </a:xfrm>
          <a:prstGeom prst="rect">
            <a:avLst/>
          </a:prstGeom>
        </p:spPr>
      </p:pic>
      <p:pic>
        <p:nvPicPr>
          <p:cNvPr id="22" name="Picture 2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0BC37C0-1D64-153F-1DC6-FCFECC05E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66"/>
          <a:stretch/>
        </p:blipFill>
        <p:spPr>
          <a:xfrm>
            <a:off x="4820434" y="4209143"/>
            <a:ext cx="7148677" cy="14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11F6-D373-8B44-8A70-B4291CADF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6A54-32F9-405D-C73E-884DE8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.write()</a:t>
            </a:r>
            <a:endParaRPr lang="en-US" sz="5400" dirty="0"/>
          </a:p>
        </p:txBody>
      </p:sp>
      <p:pic>
        <p:nvPicPr>
          <p:cNvPr id="4" name="Picture 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D155A0F4-8242-9E8F-9EB8-EA5FFF1E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97" y="1690688"/>
            <a:ext cx="8696543" cy="1791050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3AF2F97-48BA-5962-B112-0183008F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00" y="4017616"/>
            <a:ext cx="9471200" cy="19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6AE5-1E23-B77C-DDBF-8A8D8971C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8F53-B14B-4638-30CD-E7EA279D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Os.mkdir</a:t>
            </a:r>
            <a:r>
              <a:rPr lang="en-US" altLang="zh-CN" sz="5400" dirty="0"/>
              <a:t>()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F5641-BB2D-0474-CA97-5099C444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600990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director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68182C-AF0E-25EB-5A0B-FE27C79C7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pic>
        <p:nvPicPr>
          <p:cNvPr id="16" name="Picture 15" descr="A blue background with green text&#10;&#10;Description automatically generated">
            <a:extLst>
              <a:ext uri="{FF2B5EF4-FFF2-40B4-BE49-F238E27FC236}">
                <a16:creationId xmlns:a16="http://schemas.microsoft.com/office/drawing/2014/main" id="{F7FBC14A-7A6A-B018-CA3E-12777FCB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58" y="1690688"/>
            <a:ext cx="4445069" cy="1467199"/>
          </a:xfrm>
          <a:prstGeom prst="rect">
            <a:avLst/>
          </a:prstGeom>
        </p:spPr>
      </p:pic>
      <p:pic>
        <p:nvPicPr>
          <p:cNvPr id="18" name="Picture 17" descr="A blue folder with white text&#10;&#10;Description automatically generated">
            <a:extLst>
              <a:ext uri="{FF2B5EF4-FFF2-40B4-BE49-F238E27FC236}">
                <a16:creationId xmlns:a16="http://schemas.microsoft.com/office/drawing/2014/main" id="{9622B216-E70E-B9F3-C650-2F176DC7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76" y="1880802"/>
            <a:ext cx="6009903" cy="47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F39A-7CE2-1031-685A-212010FCE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A39B-E12E-2DEF-C842-350C4424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Try:</a:t>
            </a:r>
            <a:r>
              <a:rPr lang="zh-CN" altLang="en-US" sz="5400" dirty="0"/>
              <a:t> </a:t>
            </a:r>
            <a:r>
              <a:rPr lang="en-US" altLang="zh-CN" sz="5400" dirty="0"/>
              <a:t>except</a:t>
            </a:r>
            <a:endParaRPr lang="en-US" sz="5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41F4-8C3D-4057-E0F9-396A7FB5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1" y="1681163"/>
            <a:ext cx="8803653" cy="823912"/>
          </a:xfrm>
        </p:spPr>
        <p:txBody>
          <a:bodyPr/>
          <a:lstStyle/>
          <a:p>
            <a:endParaRPr lang="en-TW" dirty="0"/>
          </a:p>
        </p:txBody>
      </p:sp>
      <p:pic>
        <p:nvPicPr>
          <p:cNvPr id="19" name="Content Placeholder 18" descr="A black screen with red text&#10;&#10;Description automatically generated">
            <a:extLst>
              <a:ext uri="{FF2B5EF4-FFF2-40B4-BE49-F238E27FC236}">
                <a16:creationId xmlns:a16="http://schemas.microsoft.com/office/drawing/2014/main" id="{0028CD86-5CC0-79F7-5812-A40446D1BE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3350" y="3940325"/>
            <a:ext cx="7510198" cy="1984102"/>
          </a:xfrm>
        </p:spPr>
      </p:pic>
      <p:pic>
        <p:nvPicPr>
          <p:cNvPr id="21" name="Picture 2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FDD798-D201-FA13-35A9-8EDACAF4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1" y="6071220"/>
            <a:ext cx="2933700" cy="711200"/>
          </a:xfrm>
          <a:prstGeom prst="rect">
            <a:avLst/>
          </a:prstGeom>
        </p:spPr>
      </p:pic>
      <p:pic>
        <p:nvPicPr>
          <p:cNvPr id="23" name="Picture 2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29D7D2D-3E4D-7D01-6E04-F3E2A3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0" y="1621200"/>
            <a:ext cx="2776764" cy="1653340"/>
          </a:xfrm>
          <a:prstGeom prst="rect">
            <a:avLst/>
          </a:prstGeom>
        </p:spPr>
      </p:pic>
      <p:pic>
        <p:nvPicPr>
          <p:cNvPr id="25" name="Picture 2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FA2C64BA-4988-8C4B-85CB-8257CDED2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396" y="555824"/>
            <a:ext cx="4961338" cy="29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Packages (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r>
              <a:rPr lang="en-US" dirty="0"/>
              <a:t>File operations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 don’t want to live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Package (OS)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OS (Cont.)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1A6B-EA11-597A-A907-4A832090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Last class we learned about the packages “time” and “random”, today we’re going to dive a little deeper and learn about os, a package that allows you to use python to interact with your operating system (in this case macos).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os</a:t>
            </a:r>
            <a:r>
              <a:rPr lang="en-US" dirty="0" err="1"/>
              <a:t>.system</a:t>
            </a:r>
            <a:r>
              <a:rPr lang="en-US" dirty="0"/>
              <a:t>(param)</a:t>
            </a:r>
            <a:endParaRPr lang="en-US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F149-1367-F27D-BD23-D71405CF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he os.system(“”) allows you to run any shell command right through python (the shell is this)</a:t>
            </a:r>
          </a:p>
          <a:p>
            <a:r>
              <a:rPr lang="en-US" dirty="0"/>
              <a:t>A</a:t>
            </a:r>
            <a:r>
              <a:rPr lang="en-CN" dirty="0"/>
              <a:t>nything within the quote will be run</a:t>
            </a:r>
          </a:p>
          <a:p>
            <a:endParaRPr lang="en-CN" dirty="0"/>
          </a:p>
          <a:p>
            <a:r>
              <a:rPr lang="en-US" dirty="0"/>
              <a:t>T</a:t>
            </a:r>
            <a:r>
              <a:rPr lang="en-CN" dirty="0"/>
              <a:t>o quit every app on your mac</a:t>
            </a:r>
          </a:p>
          <a:p>
            <a:r>
              <a:rPr lang="en-US" dirty="0"/>
              <a:t>Y</a:t>
            </a:r>
            <a:r>
              <a:rPr lang="en-CN" dirty="0"/>
              <a:t>ou can do: os.system(“quit -9 -1”)</a:t>
            </a:r>
          </a:p>
        </p:txBody>
      </p:sp>
      <p:pic>
        <p:nvPicPr>
          <p:cNvPr id="8" name="Picture 7" descr="A computer screen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9F2E49FE-8B6E-FF15-DB8A-CD25B62E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14" y="2257425"/>
            <a:ext cx="4917886" cy="36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os.getcwd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 </a:t>
            </a:r>
            <a:endParaRPr lang="en-US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F149-1367-F27D-BD23-D71405CF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os.getcwd</a:t>
            </a:r>
            <a:r>
              <a:rPr lang="en-US" dirty="0"/>
              <a:t>() gets the current directory of the file</a:t>
            </a:r>
          </a:p>
          <a:p>
            <a:endParaRPr lang="en-US" dirty="0"/>
          </a:p>
          <a:p>
            <a:r>
              <a:rPr lang="en-US" dirty="0"/>
              <a:t>For 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Would give the output </a:t>
            </a:r>
          </a:p>
          <a:p>
            <a:endParaRPr lang="en-C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FD13DE-52E4-C31B-5295-C09302CF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4" y="2606685"/>
            <a:ext cx="4025511" cy="1851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0FDD7-B332-2A75-886A-E46F506C4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87" y="5238761"/>
            <a:ext cx="6020938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Funny </a:t>
            </a:r>
            <a:r>
              <a:rPr lang="en-US" dirty="0" err="1"/>
              <a:t>haha</a:t>
            </a:r>
            <a:endParaRPr lang="en-US" dirty="0"/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19030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interact with files, do you have the following: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8CE3-74F2-84C2-9EDB-04D89AFA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US" dirty="0"/>
              <a:t>Y</a:t>
            </a:r>
            <a:r>
              <a:rPr lang="en-CN" dirty="0"/>
              <a:t>ou can set a variable as a file (confusing ik </a:t>
            </a:r>
            <a:r>
              <a:rPr lang="en-US" dirty="0"/>
              <a:t>I</a:t>
            </a:r>
            <a:r>
              <a:rPr lang="en-CN" dirty="0"/>
              <a:t> don’t get it either) by doing 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CN" dirty="0"/>
              <a:t>ut by default you can only read from the file, so if you want to write to it, you can do:</a:t>
            </a:r>
          </a:p>
          <a:p>
            <a:endParaRPr lang="en-CN" dirty="0"/>
          </a:p>
          <a:p>
            <a:r>
              <a:rPr lang="en-US" dirty="0"/>
              <a:t>T</a:t>
            </a:r>
            <a:r>
              <a:rPr lang="en-CN" dirty="0"/>
              <a:t>o open it in write mode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5D5050-992D-95D3-775D-AA7C18D0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2895600"/>
            <a:ext cx="27686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3F82D-26FA-E5A1-00EA-B100F79D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4314825"/>
            <a:ext cx="3492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8CE3-74F2-84C2-9EDB-04D89AFA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ways to open the file, all of them being:</a:t>
            </a:r>
            <a:endParaRPr lang="en-C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80E9B8-1896-4E4C-DDA0-19640797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950"/>
            <a:ext cx="10742976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96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341</Words>
  <Application>Microsoft Macintosh PowerPoint</Application>
  <PresentationFormat>Widescreen</PresentationFormat>
  <Paragraphs>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Univers</vt:lpstr>
      <vt:lpstr>GradientUnivers</vt:lpstr>
      <vt:lpstr>Python Advanced</vt:lpstr>
      <vt:lpstr>Agenda</vt:lpstr>
      <vt:lpstr>Package (OS)</vt:lpstr>
      <vt:lpstr>OS (Cont.)</vt:lpstr>
      <vt:lpstr>os.system(param)</vt:lpstr>
      <vt:lpstr>os.getcwd() </vt:lpstr>
      <vt:lpstr>File Operations</vt:lpstr>
      <vt:lpstr>To interact with files, do you have the following:</vt:lpstr>
      <vt:lpstr>a</vt:lpstr>
      <vt:lpstr>a</vt:lpstr>
      <vt:lpstr>.read()</vt:lpstr>
      <vt:lpstr>.write()</vt:lpstr>
      <vt:lpstr>Os.mkdir()</vt:lpstr>
      <vt:lpstr>Try: except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2024-02-05T08:26:40Z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