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2" r:id="rId3"/>
    <p:sldMasterId id="2147483687" r:id="rId4"/>
    <p:sldMasterId id="2147483699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71" r:id="rId9"/>
    <p:sldId id="320" r:id="rId10"/>
    <p:sldId id="319" r:id="rId11"/>
    <p:sldId id="317" r:id="rId12"/>
    <p:sldId id="277" r:id="rId13"/>
    <p:sldId id="318" r:id="rId14"/>
    <p:sldId id="337" r:id="rId15"/>
    <p:sldId id="341" r:id="rId16"/>
    <p:sldId id="273" r:id="rId17"/>
    <p:sldId id="276" r:id="rId18"/>
    <p:sldId id="34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99"/>
    <a:srgbClr val="0099CC"/>
    <a:srgbClr val="CCFF99"/>
    <a:srgbClr val="009999"/>
    <a:srgbClr val="669900"/>
    <a:srgbClr val="CCCCFF"/>
    <a:srgbClr val="99CC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5" autoAdjust="0"/>
    <p:restoredTop sz="81231" autoAdjust="0"/>
  </p:normalViewPr>
  <p:slideViewPr>
    <p:cSldViewPr>
      <p:cViewPr>
        <p:scale>
          <a:sx n="84" d="100"/>
          <a:sy n="84" d="100"/>
        </p:scale>
        <p:origin x="-103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DB3F7CE-6E49-49A3-873F-E2E23ADF84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392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05A64-F41C-463A-BABC-62C84E1358C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薛传颂带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人开发云游戏系统，目前在学习</a:t>
            </a:r>
            <a:r>
              <a:rPr lang="en-US" altLang="zh-CN" dirty="0" smtClean="0"/>
              <a:t>Onlive</a:t>
            </a:r>
            <a:r>
              <a:rPr lang="zh-CN" altLang="en-US" dirty="0" smtClean="0"/>
              <a:t>，向视频（</a:t>
            </a:r>
            <a:r>
              <a:rPr lang="en-US" altLang="zh-CN" dirty="0" err="1" smtClean="0"/>
              <a:t>Netflex</a:t>
            </a:r>
            <a:r>
              <a:rPr lang="zh-CN" altLang="en-US" dirty="0" smtClean="0"/>
              <a:t>）和远程桌面方向扩展应用。</a:t>
            </a:r>
            <a:endParaRPr lang="en-US" altLang="zh-CN" dirty="0" smtClean="0"/>
          </a:p>
          <a:p>
            <a:r>
              <a:rPr lang="zh-CN" altLang="en-US" dirty="0" smtClean="0"/>
              <a:t>远程控制协议采用私有协议，</a:t>
            </a:r>
            <a:r>
              <a:rPr lang="en-US" altLang="zh-CN" dirty="0" smtClean="0"/>
              <a:t>TCP Over RTP</a:t>
            </a:r>
          </a:p>
          <a:p>
            <a:r>
              <a:rPr lang="en-US" altLang="zh-CN" dirty="0" smtClean="0"/>
              <a:t>Dell</a:t>
            </a:r>
            <a:r>
              <a:rPr lang="zh-CN" altLang="en-US" dirty="0" smtClean="0"/>
              <a:t>的一台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万多）上，两块</a:t>
            </a:r>
            <a:r>
              <a:rPr lang="en-US" altLang="zh-CN" dirty="0" smtClean="0"/>
              <a:t>Quadro2000</a:t>
            </a:r>
            <a:r>
              <a:rPr lang="zh-CN" altLang="en-US" dirty="0" smtClean="0"/>
              <a:t>型号显卡。</a:t>
            </a:r>
            <a:endParaRPr lang="en-US" altLang="zh-CN" dirty="0" smtClean="0"/>
          </a:p>
          <a:p>
            <a:r>
              <a:rPr lang="zh-CN" altLang="en-US" dirty="0" smtClean="0"/>
              <a:t>不跑虚拟机，会影响效率。且做过实验，虚拟机识别不了显卡，无法运行高端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游戏。</a:t>
            </a:r>
            <a:endParaRPr lang="en-US" altLang="zh-CN" dirty="0" smtClean="0"/>
          </a:p>
          <a:p>
            <a:r>
              <a:rPr lang="zh-CN" altLang="en-US" dirty="0" smtClean="0"/>
              <a:t>渲染在显卡，输出的原始数据，调出处理后再传回显卡做编码和流化</a:t>
            </a:r>
            <a:endParaRPr lang="en-US" altLang="zh-CN" dirty="0" smtClean="0"/>
          </a:p>
          <a:p>
            <a:r>
              <a:rPr lang="zh-CN" altLang="en-US" dirty="0" smtClean="0"/>
              <a:t>一个显卡支撑多个游戏服务端应用（极品飞车</a:t>
            </a:r>
            <a:r>
              <a:rPr lang="en-US" altLang="zh-CN" dirty="0" smtClean="0"/>
              <a:t>6</a:t>
            </a:r>
            <a:r>
              <a:rPr lang="zh-CN" altLang="en-US" dirty="0" smtClean="0"/>
              <a:t>路，小游戏</a:t>
            </a:r>
            <a:r>
              <a:rPr lang="en-US" altLang="zh-CN" dirty="0" smtClean="0"/>
              <a:t>40</a:t>
            </a:r>
            <a:r>
              <a:rPr lang="zh-CN" altLang="en-US" dirty="0" smtClean="0"/>
              <a:t>路），每个应用被欺骗以为自己是独占窗口显示。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Hdmi</a:t>
            </a:r>
            <a:r>
              <a:rPr lang="zh-CN" altLang="en-US" dirty="0" smtClean="0"/>
              <a:t>输出到其他设备编码；</a:t>
            </a:r>
            <a:r>
              <a:rPr lang="en-US" altLang="zh-CN" dirty="0" smtClean="0"/>
              <a:t>ms</a:t>
            </a:r>
            <a:r>
              <a:rPr lang="zh-CN" altLang="en-US" dirty="0" smtClean="0"/>
              <a:t>在考虑虚拟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个显卡，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个极品飞车，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个小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olive</a:t>
            </a:r>
            <a:r>
              <a:rPr lang="zh-CN" altLang="en-US" dirty="0" smtClean="0"/>
              <a:t>与视频合作</a:t>
            </a:r>
            <a:r>
              <a:rPr lang="en-US" altLang="zh-CN" dirty="0" err="1" smtClean="0"/>
              <a:t>netflex</a:t>
            </a:r>
            <a:r>
              <a:rPr lang="zh-CN" altLang="en-US" dirty="0" smtClean="0"/>
              <a:t>、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Onlive</a:t>
            </a:r>
            <a:r>
              <a:rPr lang="zh-CN" altLang="en-US" dirty="0" smtClean="0"/>
              <a:t>采用大量定制的最小显示服务单元（支撑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个用户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个游戏）。</a:t>
            </a:r>
            <a:endParaRPr lang="en-US" altLang="zh-CN" dirty="0" smtClean="0"/>
          </a:p>
          <a:p>
            <a:r>
              <a:rPr lang="zh-CN" altLang="en-US" dirty="0" smtClean="0"/>
              <a:t>每个显示单元完成渲染后，通过</a:t>
            </a:r>
            <a:r>
              <a:rPr lang="en-US" altLang="zh-CN" dirty="0" err="1" smtClean="0"/>
              <a:t>Hdmi</a:t>
            </a:r>
            <a:r>
              <a:rPr lang="zh-CN" altLang="en-US" dirty="0" smtClean="0"/>
              <a:t>输出到特定专用编码设备完成编码和流化；</a:t>
            </a:r>
            <a:endParaRPr lang="en-US" altLang="zh-CN" dirty="0" smtClean="0"/>
          </a:p>
          <a:p>
            <a:r>
              <a:rPr lang="en-US" altLang="zh-CN" dirty="0" smtClean="0"/>
              <a:t>Onlive</a:t>
            </a:r>
            <a:r>
              <a:rPr lang="zh-CN" altLang="en-US" dirty="0" smtClean="0"/>
              <a:t>的云游戏目前运营状况不是很好，正在转型两个方向：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）视频服务，与</a:t>
            </a:r>
            <a:r>
              <a:rPr lang="en-US" altLang="zh-CN" dirty="0" err="1" smtClean="0"/>
              <a:t>netflex</a:t>
            </a:r>
            <a:r>
              <a:rPr lang="zh-CN" altLang="en-US" dirty="0" smtClean="0"/>
              <a:t>合作做视频点播业务；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）做云桌面业务。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微软的</a:t>
            </a:r>
            <a:r>
              <a:rPr lang="en-US" altLang="zh-CN" dirty="0" err="1" smtClean="0"/>
              <a:t>HyperV</a:t>
            </a:r>
            <a:r>
              <a:rPr lang="zh-CN" altLang="en-US" dirty="0" smtClean="0"/>
              <a:t>在考虑支持</a:t>
            </a:r>
            <a:r>
              <a:rPr lang="zh-CN" altLang="en-US" dirty="0" smtClean="0">
                <a:solidFill>
                  <a:srgbClr val="FF0000"/>
                </a:solidFill>
              </a:rPr>
              <a:t>显卡虚拟化</a:t>
            </a:r>
            <a:r>
              <a:rPr lang="zh-CN" altLang="en-US" dirty="0" smtClean="0"/>
              <a:t>，虚拟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个显卡，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675B7-F9A1-475D-BF96-0F3FA70AAB1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3" y="6207125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/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 userDrawn="1"/>
        </p:nvSpPr>
        <p:spPr bwMode="auto">
          <a:xfrm>
            <a:off x="3984625" y="6207125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 dirty="0" err="1">
                <a:solidFill>
                  <a:schemeClr val="tx1"/>
                </a:solidFill>
                <a:latin typeface="FrutigerNext LT Bold" pitchFamily="1" charset="0"/>
              </a:rPr>
              <a:t>Huawei</a:t>
            </a:r>
            <a:r>
              <a:rPr lang="en-US" altLang="zh-CN" sz="1200" dirty="0">
                <a:solidFill>
                  <a:schemeClr val="tx1"/>
                </a:solidFill>
                <a:latin typeface="FrutigerNext LT Bold" pitchFamily="1" charset="0"/>
              </a:rPr>
              <a:t>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b="1">
                <a:solidFill>
                  <a:srgbClr val="666666"/>
                </a:solidFill>
              </a:rPr>
              <a:t>Security Level:</a:t>
            </a:r>
            <a:r>
              <a:rPr lang="zh-CN" altLang="en-US" b="1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82575"/>
            <a:ext cx="21336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/>
              <a:pPr/>
              <a:t>2013/5/13</a:t>
            </a:fld>
            <a:endParaRPr lang="en-US" altLang="zh-CN"/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4BCAD9D-719E-4126-9B89-5716AABC1CDB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56217871-A4B2-46F3-8C8B-4105ED60024A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4780C888-D246-4D83-BA9A-935D9575F7D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C0003A64-5180-4BEA-91CE-0BBE5769450C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9" y="1392239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4" y="3182939"/>
            <a:ext cx="5305425" cy="865187"/>
          </a:xfrm>
        </p:spPr>
        <p:txBody>
          <a:bodyPr lIns="80125" tIns="40063" rIns="80125" bIns="40063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6207126"/>
            <a:ext cx="2612001" cy="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1" tIns="40057" rIns="80111" bIns="40057">
            <a:spAutoFit/>
          </a:bodyPr>
          <a:lstStyle/>
          <a:p>
            <a:pPr defTabSz="801553" eaLnBrk="0" hangingPunct="0"/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4094164"/>
            <a:ext cx="1335218" cy="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1" tIns="40057" rIns="80111" bIns="40057">
            <a:spAutoFit/>
          </a:bodyPr>
          <a:lstStyle/>
          <a:p>
            <a:pPr defTabSz="801553" eaLnBrk="0" hangingPunct="0"/>
            <a:r>
              <a:rPr lang="en-US" altLang="zh-CN" sz="1200" dirty="0">
                <a:solidFill>
                  <a:srgbClr val="FFFFFF"/>
                </a:solidFill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6207125"/>
            <a:ext cx="1643826" cy="265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8" tIns="40037" rIns="80078" bIns="40037">
            <a:spAutoFit/>
          </a:bodyPr>
          <a:lstStyle/>
          <a:p>
            <a:pPr defTabSz="801553" eaLnBrk="0" hangingPunct="0"/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247650"/>
            <a:ext cx="1402444" cy="29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8" tIns="40037" rIns="80078" bIns="40037">
            <a:spAutoFit/>
          </a:bodyPr>
          <a:lstStyle/>
          <a:p>
            <a:pPr defTabSz="801553" eaLnBrk="0" hangingPunct="0"/>
            <a:r>
              <a:rPr lang="en-US" altLang="zh-CN" b="1" dirty="0">
                <a:solidFill>
                  <a:srgbClr val="666666"/>
                </a:solidFill>
              </a:rPr>
              <a:t>Security Level:</a:t>
            </a:r>
            <a:r>
              <a:rPr lang="zh-CN" altLang="en-US" b="1" dirty="0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82575"/>
            <a:ext cx="2133600" cy="474663"/>
          </a:xfrm>
        </p:spPr>
        <p:txBody>
          <a:bodyPr lIns="80125" tIns="40063" rIns="80125" bIns="40063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>
                <a:solidFill>
                  <a:srgbClr val="000000"/>
                </a:solidFill>
              </a:rPr>
              <a:pPr/>
              <a:t>2013/5/13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8550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5" tIns="40063" rIns="80125" bIns="40063">
            <a:spAutoFit/>
          </a:bodyPr>
          <a:lstStyle/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53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553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3" indent="0">
              <a:buNone/>
              <a:defRPr sz="1800"/>
            </a:lvl2pPr>
            <a:lvl3pPr marL="914245" indent="0">
              <a:buNone/>
              <a:defRPr sz="1600"/>
            </a:lvl3pPr>
            <a:lvl4pPr marL="1371368" indent="0">
              <a:buNone/>
              <a:defRPr sz="1400"/>
            </a:lvl4pPr>
            <a:lvl5pPr marL="1828491" indent="0">
              <a:buNone/>
              <a:defRPr sz="1400"/>
            </a:lvl5pPr>
            <a:lvl6pPr marL="2285614" indent="0">
              <a:buNone/>
              <a:defRPr sz="1400"/>
            </a:lvl6pPr>
            <a:lvl7pPr marL="2742736" indent="0">
              <a:buNone/>
              <a:defRPr sz="1400"/>
            </a:lvl7pPr>
            <a:lvl8pPr marL="3199859" indent="0">
              <a:buNone/>
              <a:defRPr sz="1400"/>
            </a:lvl8pPr>
            <a:lvl9pPr marL="3656982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0003A64-5180-4BEA-91CE-0BBE5769450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4" y="1641476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641476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F5CBCCD-48F8-4C63-AF73-FB531FA3E16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3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4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9" indent="0">
              <a:buNone/>
              <a:defRPr sz="1600" b="1"/>
            </a:lvl8pPr>
            <a:lvl9pPr marL="365698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3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4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9" indent="0">
              <a:buNone/>
              <a:defRPr sz="1600" b="1"/>
            </a:lvl8pPr>
            <a:lvl9pPr marL="365698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8023818-797A-41E6-8148-BA597C2A099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C2A94E-46DC-45B5-91FC-64F52099060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F5CBCCD-48F8-4C63-AF73-FB531FA3E164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3" indent="0">
              <a:buNone/>
              <a:defRPr sz="1200"/>
            </a:lvl2pPr>
            <a:lvl3pPr marL="914245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4" indent="0">
              <a:buNone/>
              <a:defRPr sz="900"/>
            </a:lvl6pPr>
            <a:lvl7pPr marL="2742736" indent="0">
              <a:buNone/>
              <a:defRPr sz="900"/>
            </a:lvl7pPr>
            <a:lvl8pPr marL="3199859" indent="0">
              <a:buNone/>
              <a:defRPr sz="900"/>
            </a:lvl8pPr>
            <a:lvl9pPr marL="365698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152121-0A45-45A7-9429-ACF7D33D2C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3" indent="0">
              <a:buNone/>
              <a:defRPr sz="2800"/>
            </a:lvl2pPr>
            <a:lvl3pPr marL="914245" indent="0">
              <a:buNone/>
              <a:defRPr sz="24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4" indent="0">
              <a:buNone/>
              <a:defRPr sz="2000"/>
            </a:lvl6pPr>
            <a:lvl7pPr marL="2742736" indent="0">
              <a:buNone/>
              <a:defRPr sz="2000"/>
            </a:lvl7pPr>
            <a:lvl8pPr marL="3199859" indent="0">
              <a:buNone/>
              <a:defRPr sz="2000"/>
            </a:lvl8pPr>
            <a:lvl9pPr marL="3656982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3" indent="0">
              <a:buNone/>
              <a:defRPr sz="1200"/>
            </a:lvl2pPr>
            <a:lvl3pPr marL="914245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4" indent="0">
              <a:buNone/>
              <a:defRPr sz="900"/>
            </a:lvl6pPr>
            <a:lvl7pPr marL="2742736" indent="0">
              <a:buNone/>
              <a:defRPr sz="900"/>
            </a:lvl7pPr>
            <a:lvl8pPr marL="3199859" indent="0">
              <a:buNone/>
              <a:defRPr sz="900"/>
            </a:lvl8pPr>
            <a:lvl9pPr marL="365698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4CCA09C-0C07-4217-81B5-487038311D1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4BCAD9D-719E-4126-9B89-5716AABC1CD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4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4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6217871-A4B2-46F3-8C8B-4105ED60024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3" y="6207125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 smtClean="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200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 smtClean="0">
                <a:solidFill>
                  <a:srgbClr val="FFFFFF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6207125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 smtClean="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b="1" smtClean="0">
                <a:solidFill>
                  <a:srgbClr val="666666"/>
                </a:solidFill>
                <a:ea typeface="MS PGothic" pitchFamily="34" charset="-128"/>
              </a:rPr>
              <a:t>Security Level:</a:t>
            </a:r>
            <a:r>
              <a:rPr lang="zh-CN" altLang="en-US" b="1" smtClean="0">
                <a:solidFill>
                  <a:srgbClr val="666666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82575"/>
            <a:ext cx="21336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4C2C1C1F-AFB0-4507-ABEE-A6271EF006D0}" type="datetime1">
              <a:rPr lang="zh-CN" altLang="en-US">
                <a:solidFill>
                  <a:srgbClr val="000000"/>
                </a:solidFill>
              </a:rPr>
              <a:pPr/>
              <a:t>2013/5/13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英文标题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副标题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内部使用字体 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外部使用字体 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 Arial</a:t>
            </a: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中文标题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 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副标题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:24-28pt</a:t>
            </a: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smtClean="0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A5FE2DB-F876-4263-A316-3D90F5AFB2C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9A90628-05F6-4036-928E-DF4F4B6F543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D589156-D6C1-44BB-A221-E6F2AC032F3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9966005-C556-4469-862D-29C34F2F00E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B8023818-797A-41E6-8148-BA597C2A099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DFE4AB6-13C4-4C28-BB3C-42C621C09CA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DD42DF4-9B95-438F-B631-489A229D592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1D37F4B-C4B6-48C0-A610-F2907297727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0D563F5-ECC2-452E-A495-6CF014973E7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246C0D8-8047-491D-80E6-775D125B31F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F563EFB-FD99-4A0E-985F-884A3CBBE2DF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C984157-EB0D-4A85-B7ED-4ACE3539E31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7929562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2463" y="3814763"/>
            <a:ext cx="7929562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4BF7A19-FF9F-49B3-98C3-A43D32B8CB5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96138" y="4070350"/>
            <a:ext cx="153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>
                <a:solidFill>
                  <a:srgbClr val="FFFFFF"/>
                </a:solidFill>
              </a:rPr>
              <a:t>www.huawei.com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564313" y="247650"/>
            <a:ext cx="2341562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Security Level:  Confidential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52463" y="6202363"/>
            <a:ext cx="26384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202113" y="6202363"/>
            <a:ext cx="16510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HUAWEI Confidential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08013" y="5719763"/>
            <a:ext cx="2654300" cy="444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algn="r"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Advanced Technologies Department,</a:t>
            </a:r>
          </a:p>
          <a:p>
            <a:pPr algn="r"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Wire-line Network Business Unit,</a:t>
            </a:r>
          </a:p>
        </p:txBody>
      </p:sp>
      <p:sp>
        <p:nvSpPr>
          <p:cNvPr id="15267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 algn="ctr">
              <a:defRPr sz="4000" b="1">
                <a:solidFill>
                  <a:srgbClr val="663300"/>
                </a:solidFill>
                <a:latin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67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 lIns="78342" tIns="39171" rIns="78342" bIns="39171"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663300"/>
                </a:solidFill>
                <a:latin typeface="黑体" pitchFamily="2" charset="-122"/>
              </a:defRPr>
            </a:lvl1pPr>
          </a:lstStyle>
          <a:p>
            <a:r>
              <a:rPr lang="zh-CN" altLang="en-US"/>
              <a:t>单击此处编辑评审年月日</a:t>
            </a:r>
          </a:p>
        </p:txBody>
      </p:sp>
      <p:sp>
        <p:nvSpPr>
          <p:cNvPr id="11" name="Rectangle 15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0988"/>
            <a:ext cx="2133600" cy="476250"/>
          </a:xfrm>
        </p:spPr>
        <p:txBody>
          <a:bodyPr lIns="78342" tIns="39171" rIns="78342" bIns="39171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87C396C-67AE-47C5-B6F6-5D34301CA4A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0C2A94E-46DC-45B5-91FC-64F52099060D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94AC3B8-486F-46E0-B70D-A1E961D56754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955675"/>
            <a:ext cx="3887787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955675"/>
            <a:ext cx="3889375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97A767-5FBA-493B-9606-4BA2596D636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FAF1CB6-8374-4F85-A2B5-9DCF73A5BAD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0F6F0E05-4B90-43C0-B75A-60035FEA2E2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19E7249-7483-4A34-ABAF-EEAF562FA01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A5CA58D-0061-43B2-BC2C-E7ACB6C1DA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E892ED7-101E-4B6F-ACD3-4A3B303ACB6B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499405D3-C6ED-4569-99EC-CDAB1AFCEBA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84175"/>
            <a:ext cx="1981200" cy="5781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84175"/>
            <a:ext cx="5795962" cy="5781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D679148F-8234-4607-9FFA-A6E6BF80A83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84175"/>
            <a:ext cx="7923212" cy="465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3" y="955675"/>
            <a:ext cx="7929562" cy="5210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676F88B-8D30-4849-88E6-3CE23A51955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4D749815-7134-4340-B69C-C14A6AA772E6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6D93-F48A-4331-836E-4E58F3F62137}" type="datetime1">
              <a:rPr lang="zh-CN" altLang="en-US" smtClean="0"/>
              <a:pPr/>
              <a:t>2013/5/13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C0003A64-5180-4BEA-91CE-0BBE5769450C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1F5CBCCD-48F8-4C63-AF73-FB531FA3E164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B8023818-797A-41E6-8148-BA597C2A0991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D0C2A94E-46DC-45B5-91FC-64F52099060D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D749815-7134-4340-B69C-C14A6AA772E6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D1152121-0A45-45A7-9429-ACF7D33D2C81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E4CCA09C-0C07-4217-81B5-487038311D11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14BCAD9D-719E-4126-9B89-5716AABC1CDB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1152121-0A45-45A7-9429-ACF7D33D2C8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56217871-A4B2-46F3-8C8B-4105ED60024A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E4CCA09C-0C07-4217-81B5-487038311D1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/>
              <a:t>Page </a:t>
            </a:r>
            <a:fld id="{EA2ED9EB-E98B-4EA1-92D6-3BEF7CD88926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:20-30pt  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):20-30pt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7563"/>
            <a:ext cx="9144000" cy="1003300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38" y="2674938"/>
            <a:ext cx="27797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4400">
                <a:solidFill>
                  <a:srgbClr val="990000"/>
                </a:solidFill>
                <a:latin typeface="Arial" charset="0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00" y="3435350"/>
            <a:ext cx="27384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2600">
                <a:solidFill>
                  <a:srgbClr val="666666"/>
                </a:solidFill>
                <a:latin typeface="Arial" charset="0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0038" indent="-300038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4589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6438900"/>
            <a:ext cx="2612001" cy="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1" tIns="40057" rIns="80111" bIns="40057">
            <a:spAutoFit/>
          </a:bodyPr>
          <a:lstStyle/>
          <a:p>
            <a:pPr defTabSz="801553" eaLnBrk="0" hangingPunct="0"/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399214"/>
            <a:ext cx="1311275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4" y="6489701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553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A2ED9EB-E98B-4EA1-92D6-3BEF7CD8892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430214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43826" cy="265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8" tIns="40037" rIns="80078" bIns="40037">
            <a:spAutoFit/>
          </a:bodyPr>
          <a:lstStyle/>
          <a:p>
            <a:pPr defTabSz="801553" eaLnBrk="0" hangingPunct="0"/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4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1" tIns="40057" rIns="80111" bIns="40057"/>
          <a:lstStyle/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Medium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53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Regular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53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4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1" tIns="40057" rIns="80111" bIns="40057"/>
          <a:lstStyle/>
          <a:p>
            <a:pPr defTabSz="801553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553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4" y="-61912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1" tIns="40057" rIns="80111" bIns="40057"/>
          <a:lstStyle/>
          <a:p>
            <a:pPr defTabSz="801553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53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6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8" tIns="40070" rIns="80138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4" y="5020586"/>
            <a:ext cx="919162" cy="3077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0" tIns="45704" rIns="91410" bIns="45704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8" y="3789364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8" y="4005264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8" y="4797426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8" y="5013326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8" y="5373689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8" y="6615114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23"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245"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368"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491" algn="l" defTabSz="801553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87" indent="-299987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353" indent="-250783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130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526" indent="-199991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095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218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340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463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586" indent="-201579" algn="l" defTabSz="801553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4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9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 smtClean="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200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20" charset="0"/>
              </a:defRPr>
            </a:lvl1pPr>
          </a:lstStyle>
          <a:p>
            <a:r>
              <a:rPr lang="de-DE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CFD0987D-0EA2-4209-9F33-A115B4A77727}" type="slidenum">
              <a:rPr lang="de-DE" smtClean="0">
                <a:solidFill>
                  <a:srgbClr val="000000"/>
                </a:solidFill>
                <a:ea typeface="MS PGothic" pitchFamily="34" charset="-128"/>
              </a:rPr>
              <a:pPr/>
              <a:t>‹#›</a:t>
            </a:fld>
            <a:endParaRPr lang="en-GB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 smtClean="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英文标题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:32-35pt  </a:t>
            </a: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中文标题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:30-32pt  </a:t>
            </a: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英文正文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子目录 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smtClean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中文正文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子目录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(2-5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级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):18pt </a:t>
            </a: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颜色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字体</a:t>
            </a:r>
            <a:r>
              <a:rPr lang="en-US" altLang="zh-CN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:</a:t>
            </a:r>
            <a:r>
              <a:rPr lang="zh-CN" altLang="en-US" sz="110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smtClean="0">
              <a:solidFill>
                <a:srgbClr val="000000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smtClean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 smtClean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63" name="Text Box 3"/>
          <p:cNvSpPr txBox="1">
            <a:spLocks noChangeArrowheads="1"/>
          </p:cNvSpPr>
          <p:nvPr/>
        </p:nvSpPr>
        <p:spPr bwMode="auto">
          <a:xfrm>
            <a:off x="652463" y="6435725"/>
            <a:ext cx="2749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052" name="Picture 4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sz="12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 eaLnBrk="0" hangingPunct="0">
              <a:defRPr/>
            </a:pPr>
            <a:r>
              <a:rPr lang="de-DE" altLang="zh-CN">
                <a:solidFill>
                  <a:srgbClr val="000000"/>
                </a:solidFill>
                <a:latin typeface="Arial" charset="0"/>
              </a:rPr>
              <a:t>Page </a:t>
            </a:r>
            <a:fld id="{A76ACBE3-1F38-4521-9B3C-065580082415}" type="slidenum">
              <a:rPr lang="de-DE" altLang="zh-CN">
                <a:solidFill>
                  <a:srgbClr val="000000"/>
                </a:solidFill>
                <a:latin typeface="Arial" charset="0"/>
              </a:rPr>
              <a:pPr eaLnBrk="0" hangingPunct="0">
                <a:defRPr/>
              </a:pPr>
              <a:t>‹#›</a:t>
            </a:fld>
            <a:endParaRPr lang="en-GB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4175"/>
            <a:ext cx="7923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42" tIns="39171" rIns="78342" bIns="39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25767" name="Rectangle 7"/>
          <p:cNvSpPr>
            <a:spLocks noChangeArrowheads="1"/>
          </p:cNvSpPr>
          <p:nvPr/>
        </p:nvSpPr>
        <p:spPr bwMode="auto">
          <a:xfrm>
            <a:off x="3892550" y="6435725"/>
            <a:ext cx="1546225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Huawei Confidential </a:t>
            </a:r>
          </a:p>
        </p:txBody>
      </p:sp>
      <p:sp>
        <p:nvSpPr>
          <p:cNvPr id="2056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955675"/>
            <a:ext cx="79295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55" tIns="39177" rIns="78355" bIns="39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5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 pitchFamily="34" charset="0"/>
        <a:buChar char="»"/>
        <a:defRPr sz="1500">
          <a:solidFill>
            <a:schemeClr val="tx1"/>
          </a:solidFill>
          <a:latin typeface="FrutigerNext LT Light" pitchFamily="34" charset="0"/>
          <a:ea typeface="+mn-ea"/>
        </a:defRPr>
      </a:lvl3pPr>
      <a:lvl4pPr marL="1371600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763713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5pPr>
      <a:lvl6pPr marL="22209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Page </a:t>
            </a:r>
            <a:fld id="{EA2ED9EB-E98B-4EA1-92D6-3BEF7CD88926}" type="slidenum">
              <a:rPr lang="de-DE" smtClean="0"/>
              <a:pPr/>
              <a:t>‹#›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40C5-CA01-48DB-8842-AD0EF490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hyperlink" Target="http://news.17173.com/viewpic.htm?url=http://images.17173.com/2010/news/2010/12/17/j1217flo01.jpg" TargetMode="Externa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10" Type="http://schemas.openxmlformats.org/officeDocument/2006/relationships/image" Target="../media/image24.jpeg"/><Relationship Id="rId4" Type="http://schemas.openxmlformats.org/officeDocument/2006/relationships/image" Target="../media/image19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云游戏的一些信息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CCDD053-6B35-4204-AF66-131B2C6DC01D}" type="datetime1">
              <a:rPr lang="zh-CN" altLang="en-US"/>
              <a:pPr/>
              <a:t>2013/5/13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45412" cy="871537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云游戏涉及的技术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13" name="组合 51"/>
          <p:cNvGrpSpPr/>
          <p:nvPr/>
        </p:nvGrpSpPr>
        <p:grpSpPr>
          <a:xfrm>
            <a:off x="4931481" y="1355855"/>
            <a:ext cx="3571875" cy="1641097"/>
            <a:chOff x="5429250" y="990591"/>
            <a:chExt cx="3571875" cy="1931323"/>
          </a:xfrm>
          <a:solidFill>
            <a:schemeClr val="bg1">
              <a:lumMod val="85000"/>
            </a:schemeClr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429250" y="993104"/>
              <a:ext cx="3571875" cy="1928810"/>
            </a:xfrm>
            <a:prstGeom prst="roundRect">
              <a:avLst>
                <a:gd name="adj" fmla="val 7806"/>
              </a:avLst>
            </a:prstGeom>
            <a:grpFill/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2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 bwMode="auto">
            <a:xfrm>
              <a:off x="5572132" y="990591"/>
              <a:ext cx="3392481" cy="1847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marL="0" marR="0" lvl="0" indent="-360321" defTabSz="914292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ct val="8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云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游戏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是一种综合了实时流媒体编码、应用虚拟化、远程控制、传输优化等一系列核心技术问题的解决方案，利用流媒体对平台的无关性，实现了瘦终端、多类型终端的接入和体验，同时利用基于云服务的用户收敛比杠杆效应，获得商业成功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" name="Picture 1" descr="C:\Documents and Settings\Administrator\桌面\华为云游戏原理图.jpg"/>
          <p:cNvPicPr>
            <a:picLocks noChangeAspect="1" noChangeArrowheads="1"/>
          </p:cNvPicPr>
          <p:nvPr/>
        </p:nvPicPr>
        <p:blipFill>
          <a:blip r:embed="rId2" cstate="print"/>
          <a:srcRect t="17459" b="12705"/>
          <a:stretch>
            <a:fillRect/>
          </a:stretch>
        </p:blipFill>
        <p:spPr bwMode="auto">
          <a:xfrm>
            <a:off x="179512" y="1196752"/>
            <a:ext cx="4619353" cy="2016224"/>
          </a:xfrm>
          <a:prstGeom prst="rect">
            <a:avLst/>
          </a:prstGeom>
          <a:noFill/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6341" y="3212976"/>
            <a:ext cx="8176099" cy="127923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8145" tIns="39072" rIns="78145" bIns="39072">
            <a:spAutoFit/>
          </a:bodyPr>
          <a:lstStyle/>
          <a:p>
            <a:pPr marL="0" marR="0" lvl="0" indent="0" defTabSz="781446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云游戏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是一个基于云计算的视频游戏服务，其基本理念就是，由云游戏服务器端运行并通过网络传输图像到本地终端，用户通过上网本甚至没有图形处理器的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PC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也能玩到高端的游戏。用户的操作也不再像以前那样通过手柄传输给主机，本地屏幕上显示的内容，都只是由云游戏服务器端运行并通过网络传输过来的图像而已。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9532" y="4632046"/>
            <a:ext cx="2412268" cy="1515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虚拟化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虚拟化技术负责确保每个游戏进程的正常运行，其输出的音视频信号能够独立、正确地传递给编码模块，而从远程获得的控制指令也能够正常获取。</a:t>
            </a: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9852" y="4632046"/>
            <a:ext cx="2412268" cy="1515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实时流媒体编码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画面采集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&gt;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实时编码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&gt;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流媒体输出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负责画面及声音进行实时的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压缩编码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，其核心在于在高帧率、高分辨率、高并发下的编码效率。</a:t>
            </a: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0172" y="4632046"/>
            <a:ext cx="2412268" cy="1515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远程操作控制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终端实时的将控制指令上传到服务器，传输给操作系统上指定的应用程序，就像本地键盘鼠标一样。控制指令支持：键盘、鼠标、重力感应等各种可能。</a:t>
            </a: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45412" cy="8715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云游戏的通用架构及核心指标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4" name="AutoShape 24"/>
          <p:cNvSpPr>
            <a:spLocks noChangeArrowheads="1"/>
          </p:cNvSpPr>
          <p:nvPr/>
        </p:nvSpPr>
        <p:spPr bwMode="auto">
          <a:xfrm>
            <a:off x="395536" y="3068960"/>
            <a:ext cx="7056784" cy="3024336"/>
          </a:xfrm>
          <a:prstGeom prst="roundRect">
            <a:avLst>
              <a:gd name="adj" fmla="val 391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089" tIns="40044" rIns="80089" bIns="40044" anchor="ctr"/>
          <a:lstStyle/>
          <a:p>
            <a:pPr marL="300038" marR="0" lvl="0" indent="-300038" defTabSz="80168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7544" y="3140968"/>
            <a:ext cx="2031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云游戏服务端架构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AutoShape 7"/>
          <p:cNvSpPr>
            <a:spLocks noChangeArrowheads="1"/>
          </p:cNvSpPr>
          <p:nvPr/>
        </p:nvSpPr>
        <p:spPr bwMode="gray">
          <a:xfrm>
            <a:off x="1151620" y="4653136"/>
            <a:ext cx="720401" cy="32458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Encoder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AutoShape 11"/>
          <p:cNvSpPr>
            <a:spLocks noChangeArrowheads="1"/>
          </p:cNvSpPr>
          <p:nvPr/>
        </p:nvSpPr>
        <p:spPr bwMode="gray">
          <a:xfrm>
            <a:off x="468560" y="5523557"/>
            <a:ext cx="5900599" cy="425450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Hardware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(CPU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GPU)</a:t>
            </a: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5"/>
          <p:cNvSpPr>
            <a:spLocks noChangeArrowheads="1"/>
          </p:cNvSpPr>
          <p:nvPr/>
        </p:nvSpPr>
        <p:spPr bwMode="gray">
          <a:xfrm>
            <a:off x="467223" y="3691310"/>
            <a:ext cx="2232570" cy="43021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Game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64"/>
          <p:cNvSpPr>
            <a:spLocks noChangeArrowheads="1"/>
          </p:cNvSpPr>
          <p:nvPr/>
        </p:nvSpPr>
        <p:spPr bwMode="gray">
          <a:xfrm>
            <a:off x="466975" y="4195366"/>
            <a:ext cx="2232818" cy="38576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Virtual  Container   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7"/>
          <p:cNvSpPr>
            <a:spLocks noChangeArrowheads="1"/>
          </p:cNvSpPr>
          <p:nvPr/>
        </p:nvSpPr>
        <p:spPr bwMode="gray">
          <a:xfrm>
            <a:off x="467217" y="5084638"/>
            <a:ext cx="5901818" cy="385763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57"/>
          <p:cNvSpPr txBox="1">
            <a:spLocks noChangeArrowheads="1"/>
          </p:cNvSpPr>
          <p:nvPr/>
        </p:nvSpPr>
        <p:spPr bwMode="auto">
          <a:xfrm>
            <a:off x="5652120" y="4221088"/>
            <a:ext cx="854721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….…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7"/>
          <p:cNvSpPr>
            <a:spLocks noChangeArrowheads="1"/>
          </p:cNvSpPr>
          <p:nvPr/>
        </p:nvSpPr>
        <p:spPr bwMode="gray">
          <a:xfrm>
            <a:off x="503548" y="4653136"/>
            <a:ext cx="576064" cy="324036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Input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23528" y="1196752"/>
            <a:ext cx="4032448" cy="1872209"/>
            <a:chOff x="395536" y="4437111"/>
            <a:chExt cx="4032448" cy="1872209"/>
          </a:xfrm>
          <a:solidFill>
            <a:schemeClr val="bg1"/>
          </a:solidFill>
        </p:grpSpPr>
        <p:sp>
          <p:nvSpPr>
            <p:cNvPr id="119" name="AutoShape 24"/>
            <p:cNvSpPr>
              <a:spLocks noChangeArrowheads="1"/>
            </p:cNvSpPr>
            <p:nvPr/>
          </p:nvSpPr>
          <p:spPr bwMode="auto">
            <a:xfrm>
              <a:off x="395536" y="4437111"/>
              <a:ext cx="4032448" cy="1872209"/>
            </a:xfrm>
            <a:prstGeom prst="roundRect">
              <a:avLst>
                <a:gd name="adj" fmla="val 3912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0089" tIns="40044" rIns="80089" bIns="40044" anchor="ctr"/>
            <a:lstStyle/>
            <a:p>
              <a:pPr marL="300038" marR="0" lvl="0" indent="-300038" defTabSz="80168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zh-CN" alt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39552" y="4843437"/>
              <a:ext cx="3312689" cy="1320031"/>
              <a:chOff x="899271" y="4726980"/>
              <a:chExt cx="3312689" cy="1320031"/>
            </a:xfrm>
            <a:grpFill/>
          </p:grpSpPr>
          <p:sp>
            <p:nvSpPr>
              <p:cNvPr id="136" name="AutoShape 15"/>
              <p:cNvSpPr>
                <a:spLocks noChangeArrowheads="1"/>
              </p:cNvSpPr>
              <p:nvPr/>
            </p:nvSpPr>
            <p:spPr bwMode="gray">
              <a:xfrm>
                <a:off x="899271" y="4726980"/>
                <a:ext cx="1584498" cy="430212"/>
              </a:xfrm>
              <a:prstGeom prst="roundRect">
                <a:avLst>
                  <a:gd name="adj" fmla="val 11921"/>
                </a:avLst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Rectangle 19"/>
              <p:cNvSpPr>
                <a:spLocks noChangeArrowheads="1"/>
              </p:cNvSpPr>
              <p:nvPr/>
            </p:nvSpPr>
            <p:spPr bwMode="gray">
              <a:xfrm>
                <a:off x="1187303" y="4743410"/>
                <a:ext cx="1151807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</p:spPr>
            <p:txBody>
              <a:bodyPr wrap="square"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解码显示</a:t>
                </a: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 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AutoShape 64"/>
              <p:cNvSpPr>
                <a:spLocks noChangeArrowheads="1"/>
              </p:cNvSpPr>
              <p:nvPr/>
            </p:nvSpPr>
            <p:spPr bwMode="gray">
              <a:xfrm>
                <a:off x="899592" y="5203478"/>
                <a:ext cx="3312368" cy="385762"/>
              </a:xfrm>
              <a:prstGeom prst="roundRect">
                <a:avLst>
                  <a:gd name="adj" fmla="val 11921"/>
                </a:avLst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Rectangle 66"/>
              <p:cNvSpPr>
                <a:spLocks noChangeArrowheads="1"/>
              </p:cNvSpPr>
              <p:nvPr/>
            </p:nvSpPr>
            <p:spPr bwMode="gray">
              <a:xfrm>
                <a:off x="2123406" y="5229200"/>
                <a:ext cx="1224137" cy="338554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</p:spPr>
            <p:txBody>
              <a:bodyPr wrap="square"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通信模块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AutoShape 15"/>
              <p:cNvSpPr>
                <a:spLocks noChangeArrowheads="1"/>
              </p:cNvSpPr>
              <p:nvPr/>
            </p:nvSpPr>
            <p:spPr bwMode="gray">
              <a:xfrm>
                <a:off x="2555776" y="4726980"/>
                <a:ext cx="1656184" cy="430212"/>
              </a:xfrm>
              <a:prstGeom prst="roundRect">
                <a:avLst>
                  <a:gd name="adj" fmla="val 11921"/>
                </a:avLst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Rectangle 19"/>
              <p:cNvSpPr>
                <a:spLocks noChangeArrowheads="1"/>
              </p:cNvSpPr>
              <p:nvPr/>
            </p:nvSpPr>
            <p:spPr bwMode="gray">
              <a:xfrm>
                <a:off x="2915495" y="4743410"/>
                <a:ext cx="1135883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</p:spPr>
            <p:txBody>
              <a:bodyPr wrap="square"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事件上传</a:t>
                </a: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 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AutoShape 7"/>
              <p:cNvSpPr>
                <a:spLocks noChangeArrowheads="1"/>
              </p:cNvSpPr>
              <p:nvPr/>
            </p:nvSpPr>
            <p:spPr bwMode="gray">
              <a:xfrm>
                <a:off x="899592" y="5661248"/>
                <a:ext cx="3312368" cy="385763"/>
              </a:xfrm>
              <a:prstGeom prst="roundRect">
                <a:avLst>
                  <a:gd name="adj" fmla="val 11921"/>
                </a:avLst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Rectangle 66"/>
              <p:cNvSpPr>
                <a:spLocks noChangeArrowheads="1"/>
              </p:cNvSpPr>
              <p:nvPr/>
            </p:nvSpPr>
            <p:spPr bwMode="gray">
              <a:xfrm>
                <a:off x="2267744" y="5713511"/>
                <a:ext cx="576064" cy="307777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</p:spPr>
            <p:txBody>
              <a:bodyPr wrap="square"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OS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11560" y="4437111"/>
              <a:ext cx="1441420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01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云游戏终端架构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3995936" y="1583153"/>
            <a:ext cx="2232248" cy="1296133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终端播放优化及输入交互</a:t>
            </a:r>
            <a:endParaRPr kumimoji="0" lang="en-US" altLang="zh-CN" sz="1050" b="1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终端解码时延 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&lt; 10 ms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对于非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PC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终端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比如机顶盒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需要扩展更多的输入设备及用户交互方式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444208" y="1556792"/>
            <a:ext cx="2376264" cy="1780881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服务端虚拟化</a:t>
            </a:r>
            <a:endParaRPr kumimoji="0" lang="en-US" altLang="zh-CN" sz="1050" b="1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GPU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的虚拟化，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3D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游戏的图象渲染必须依赖显卡的能力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提升虚拟化效率，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虚拟开销 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&lt; %10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降低虚拟化成本，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采用应用虚拟的方式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避免使用虚拟机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减少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OS 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软件费用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444208" y="3717032"/>
            <a:ext cx="2376264" cy="2265629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83448" tIns="41724" rIns="83448" bIns="41724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实时编码</a:t>
            </a:r>
            <a:endParaRPr kumimoji="0" lang="en-US" altLang="zh-CN" sz="1050" b="1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低时延：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为降低端到端时延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编码的时延 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&lt; 15ms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高并发：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需要支持多路并发编码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低带宽：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标清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(25fps) &lt; 2M bps  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高清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(25fps) &lt; 5M bps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AutoShape 7"/>
          <p:cNvSpPr>
            <a:spLocks noChangeArrowheads="1"/>
          </p:cNvSpPr>
          <p:nvPr/>
        </p:nvSpPr>
        <p:spPr bwMode="gray">
          <a:xfrm>
            <a:off x="1943708" y="4653136"/>
            <a:ext cx="792088" cy="32458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Streamer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gray">
          <a:xfrm>
            <a:off x="3527884" y="4653136"/>
            <a:ext cx="720401" cy="32458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Encoder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15"/>
          <p:cNvSpPr>
            <a:spLocks noChangeArrowheads="1"/>
          </p:cNvSpPr>
          <p:nvPr/>
        </p:nvSpPr>
        <p:spPr bwMode="gray">
          <a:xfrm>
            <a:off x="2843487" y="3691310"/>
            <a:ext cx="2232570" cy="43021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Game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AutoShape 64"/>
          <p:cNvSpPr>
            <a:spLocks noChangeArrowheads="1"/>
          </p:cNvSpPr>
          <p:nvPr/>
        </p:nvSpPr>
        <p:spPr bwMode="gray">
          <a:xfrm>
            <a:off x="2843239" y="4195366"/>
            <a:ext cx="2232818" cy="38576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Virtual  Container   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gray">
          <a:xfrm>
            <a:off x="2879812" y="4653136"/>
            <a:ext cx="576064" cy="324036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Input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gray">
          <a:xfrm>
            <a:off x="4319972" y="4653136"/>
            <a:ext cx="792088" cy="324582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Streamer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2636"/>
            <a:ext cx="7923212" cy="465138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/>
              <a:t>业界云游戏服务架构</a:t>
            </a: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>
                <a:solidFill>
                  <a:srgbClr val="000000"/>
                </a:solidFill>
              </a:rPr>
              <a:t>Page </a:t>
            </a:r>
            <a:fld id="{687C396C-67AE-47C5-B6F6-5D34301CA4A5}" type="slidenum">
              <a:rPr lang="de-DE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71600" y="1068995"/>
            <a:ext cx="2232248" cy="198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10800" rIns="54000" bIns="108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mtClean="0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899592" y="4741403"/>
            <a:ext cx="972108" cy="684076"/>
            <a:chOff x="431540" y="5049180"/>
            <a:chExt cx="972108" cy="684076"/>
          </a:xfrm>
        </p:grpSpPr>
        <p:sp>
          <p:nvSpPr>
            <p:cNvPr id="25" name="矩形 24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6" name="组合 28"/>
          <p:cNvGrpSpPr/>
          <p:nvPr/>
        </p:nvGrpSpPr>
        <p:grpSpPr>
          <a:xfrm>
            <a:off x="1331640" y="4849415"/>
            <a:ext cx="972108" cy="684076"/>
            <a:chOff x="431540" y="5049180"/>
            <a:chExt cx="972108" cy="684076"/>
          </a:xfrm>
        </p:grpSpPr>
        <p:sp>
          <p:nvSpPr>
            <p:cNvPr id="30" name="矩形 29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7" name="组合 36"/>
          <p:cNvGrpSpPr/>
          <p:nvPr/>
        </p:nvGrpSpPr>
        <p:grpSpPr>
          <a:xfrm>
            <a:off x="2627784" y="4849415"/>
            <a:ext cx="972108" cy="684076"/>
            <a:chOff x="431540" y="5049180"/>
            <a:chExt cx="972108" cy="684076"/>
          </a:xfrm>
        </p:grpSpPr>
        <p:sp>
          <p:nvSpPr>
            <p:cNvPr id="38" name="矩形 37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8" name="组合 32"/>
          <p:cNvGrpSpPr/>
          <p:nvPr/>
        </p:nvGrpSpPr>
        <p:grpSpPr>
          <a:xfrm>
            <a:off x="2123728" y="4561383"/>
            <a:ext cx="972108" cy="684076"/>
            <a:chOff x="431540" y="5049180"/>
            <a:chExt cx="972108" cy="684076"/>
          </a:xfrm>
        </p:grpSpPr>
        <p:sp>
          <p:nvSpPr>
            <p:cNvPr id="34" name="矩形 33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1007604" y="2149115"/>
            <a:ext cx="720080" cy="612068"/>
            <a:chOff x="2267744" y="2780928"/>
            <a:chExt cx="720080" cy="612068"/>
          </a:xfrm>
        </p:grpSpPr>
        <p:sp>
          <p:nvSpPr>
            <p:cNvPr id="66" name="矩形 65"/>
            <p:cNvSpPr/>
            <p:nvPr/>
          </p:nvSpPr>
          <p:spPr bwMode="auto">
            <a:xfrm>
              <a:off x="2303748" y="2780928"/>
              <a:ext cx="684076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339752" y="3104964"/>
              <a:ext cx="576064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Server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67744" y="281693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Verdana"/>
                  <a:ea typeface="微软雅黑"/>
                </a:rPr>
                <a:t>Game</a:t>
              </a:r>
              <a:endParaRPr lang="zh-CN" altLang="en-US" sz="1200" b="1" dirty="0">
                <a:solidFill>
                  <a:prstClr val="white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10" name="组合 68"/>
          <p:cNvGrpSpPr/>
          <p:nvPr/>
        </p:nvGrpSpPr>
        <p:grpSpPr>
          <a:xfrm>
            <a:off x="1511660" y="2329135"/>
            <a:ext cx="720080" cy="612068"/>
            <a:chOff x="2267744" y="2780928"/>
            <a:chExt cx="720080" cy="612068"/>
          </a:xfrm>
        </p:grpSpPr>
        <p:sp>
          <p:nvSpPr>
            <p:cNvPr id="70" name="矩形 69"/>
            <p:cNvSpPr/>
            <p:nvPr/>
          </p:nvSpPr>
          <p:spPr bwMode="auto">
            <a:xfrm>
              <a:off x="2303748" y="2780928"/>
              <a:ext cx="684076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2339752" y="3104964"/>
              <a:ext cx="576064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Server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67744" y="281693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Verdana"/>
                  <a:ea typeface="微软雅黑"/>
                </a:rPr>
                <a:t>Game</a:t>
              </a:r>
              <a:endParaRPr lang="zh-CN" altLang="en-US" sz="1200" b="1" dirty="0">
                <a:solidFill>
                  <a:prstClr val="white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11" name="组合 73"/>
          <p:cNvGrpSpPr/>
          <p:nvPr/>
        </p:nvGrpSpPr>
        <p:grpSpPr>
          <a:xfrm>
            <a:off x="2411760" y="2257127"/>
            <a:ext cx="720080" cy="612068"/>
            <a:chOff x="2267744" y="2780928"/>
            <a:chExt cx="720080" cy="612068"/>
          </a:xfrm>
        </p:grpSpPr>
        <p:sp>
          <p:nvSpPr>
            <p:cNvPr id="75" name="矩形 74"/>
            <p:cNvSpPr/>
            <p:nvPr/>
          </p:nvSpPr>
          <p:spPr bwMode="auto">
            <a:xfrm>
              <a:off x="2303748" y="2780928"/>
              <a:ext cx="684076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2339752" y="3104964"/>
              <a:ext cx="576064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Server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67744" y="281693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Verdana"/>
                  <a:ea typeface="微软雅黑"/>
                </a:rPr>
                <a:t>Game</a:t>
              </a:r>
              <a:endParaRPr lang="zh-CN" altLang="en-US" sz="1200" b="1" dirty="0">
                <a:solidFill>
                  <a:prstClr val="white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1799692" y="2149115"/>
            <a:ext cx="720080" cy="612068"/>
            <a:chOff x="2267744" y="2780928"/>
            <a:chExt cx="720080" cy="612068"/>
          </a:xfrm>
        </p:grpSpPr>
        <p:sp>
          <p:nvSpPr>
            <p:cNvPr id="79" name="矩形 78"/>
            <p:cNvSpPr/>
            <p:nvPr/>
          </p:nvSpPr>
          <p:spPr bwMode="auto">
            <a:xfrm>
              <a:off x="2303748" y="2780928"/>
              <a:ext cx="684076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2339752" y="3104964"/>
              <a:ext cx="576064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Server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67744" y="281693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Verdana"/>
                  <a:ea typeface="微软雅黑"/>
                </a:rPr>
                <a:t>Game</a:t>
              </a:r>
              <a:endParaRPr lang="zh-CN" altLang="en-US" sz="1200" b="1" dirty="0">
                <a:solidFill>
                  <a:prstClr val="white"/>
                </a:solidFill>
                <a:latin typeface="Verdana"/>
                <a:ea typeface="微软雅黑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 bwMode="auto">
          <a:xfrm flipH="1" flipV="1">
            <a:off x="2285746" y="2689175"/>
            <a:ext cx="450050" cy="1944216"/>
          </a:xfrm>
          <a:prstGeom prst="straightConnector1">
            <a:avLst/>
          </a:prstGeom>
          <a:solidFill>
            <a:srgbClr val="CC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2123728" y="2725179"/>
            <a:ext cx="468052" cy="1872208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 flipV="1">
            <a:off x="2915816" y="2905199"/>
            <a:ext cx="450050" cy="1944216"/>
          </a:xfrm>
          <a:prstGeom prst="straightConnector1">
            <a:avLst/>
          </a:prstGeom>
          <a:solidFill>
            <a:srgbClr val="CC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2735796" y="2869195"/>
            <a:ext cx="504056" cy="2016224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92" name="直接箭头连接符 91"/>
          <p:cNvCxnSpPr>
            <a:endCxn id="66" idx="2"/>
          </p:cNvCxnSpPr>
          <p:nvPr/>
        </p:nvCxnSpPr>
        <p:spPr bwMode="auto">
          <a:xfrm flipV="1">
            <a:off x="1385646" y="2761183"/>
            <a:ext cx="0" cy="1980220"/>
          </a:xfrm>
          <a:prstGeom prst="straightConnector1">
            <a:avLst/>
          </a:prstGeom>
          <a:solidFill>
            <a:srgbClr val="CC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flipH="1">
            <a:off x="1151620" y="2761183"/>
            <a:ext cx="36004" cy="2052228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 flipH="1" flipV="1">
            <a:off x="1943708" y="2905199"/>
            <a:ext cx="36004" cy="1908212"/>
          </a:xfrm>
          <a:prstGeom prst="straightConnector1">
            <a:avLst/>
          </a:prstGeom>
          <a:solidFill>
            <a:srgbClr val="CC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>
            <a:endCxn id="30" idx="0"/>
          </p:cNvCxnSpPr>
          <p:nvPr/>
        </p:nvCxnSpPr>
        <p:spPr bwMode="auto">
          <a:xfrm>
            <a:off x="1799692" y="2869195"/>
            <a:ext cx="18002" cy="1980220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04" name="TextBox 20"/>
          <p:cNvSpPr txBox="1">
            <a:spLocks noChangeArrowheads="1"/>
          </p:cNvSpPr>
          <p:nvPr/>
        </p:nvSpPr>
        <p:spPr bwMode="auto">
          <a:xfrm>
            <a:off x="3095836" y="3661283"/>
            <a:ext cx="792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9DD9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Inputs</a:t>
            </a: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287524" y="3589275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7CCA62"/>
                </a:solidFill>
                <a:latin typeface="Arial" pitchFamily="34" charset="0"/>
                <a:cs typeface="Arial" pitchFamily="34" charset="0"/>
              </a:rPr>
              <a:t>Media Streams</a:t>
            </a:r>
            <a:endParaRPr lang="en-US" b="1" dirty="0" smtClean="0">
              <a:solidFill>
                <a:srgbClr val="7CCA6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3" name="组合 111"/>
          <p:cNvGrpSpPr/>
          <p:nvPr/>
        </p:nvGrpSpPr>
        <p:grpSpPr>
          <a:xfrm>
            <a:off x="1116858" y="1177007"/>
            <a:ext cx="934862" cy="612068"/>
            <a:chOff x="4465231" y="1664804"/>
            <a:chExt cx="934862" cy="612068"/>
          </a:xfrm>
        </p:grpSpPr>
        <p:grpSp>
          <p:nvGrpSpPr>
            <p:cNvPr id="14" name="组合 105"/>
            <p:cNvGrpSpPr/>
            <p:nvPr/>
          </p:nvGrpSpPr>
          <p:grpSpPr>
            <a:xfrm>
              <a:off x="4465231" y="1664804"/>
              <a:ext cx="934862" cy="612068"/>
              <a:chOff x="2303750" y="2780928"/>
              <a:chExt cx="903700" cy="612068"/>
            </a:xfrm>
          </p:grpSpPr>
          <p:sp>
            <p:nvSpPr>
              <p:cNvPr id="107" name="矩形 106"/>
              <p:cNvSpPr/>
              <p:nvPr/>
            </p:nvSpPr>
            <p:spPr bwMode="auto">
              <a:xfrm>
                <a:off x="2303750" y="2780928"/>
                <a:ext cx="903700" cy="6120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 bwMode="auto">
              <a:xfrm>
                <a:off x="2339752" y="3104964"/>
                <a:ext cx="252028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R</a:t>
                </a:r>
                <a:endParaRPr lang="zh-CN" altLang="en-US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406960" y="278092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GPU</a:t>
                </a:r>
                <a:endParaRPr lang="zh-CN" altLang="en-US" sz="12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110" name="圆角矩形 109"/>
            <p:cNvSpPr/>
            <p:nvPr/>
          </p:nvSpPr>
          <p:spPr bwMode="auto">
            <a:xfrm>
              <a:off x="4788024" y="198884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76056" y="198884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组合 113"/>
          <p:cNvGrpSpPr/>
          <p:nvPr/>
        </p:nvGrpSpPr>
        <p:grpSpPr>
          <a:xfrm>
            <a:off x="2160974" y="1177007"/>
            <a:ext cx="934862" cy="612068"/>
            <a:chOff x="4465231" y="1664804"/>
            <a:chExt cx="934862" cy="612068"/>
          </a:xfrm>
        </p:grpSpPr>
        <p:grpSp>
          <p:nvGrpSpPr>
            <p:cNvPr id="16" name="组合 105"/>
            <p:cNvGrpSpPr/>
            <p:nvPr/>
          </p:nvGrpSpPr>
          <p:grpSpPr>
            <a:xfrm>
              <a:off x="4465231" y="1664804"/>
              <a:ext cx="934862" cy="612068"/>
              <a:chOff x="2303750" y="2780928"/>
              <a:chExt cx="903700" cy="612068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2303750" y="2780928"/>
                <a:ext cx="903700" cy="6120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9" name="圆角矩形 118"/>
              <p:cNvSpPr/>
              <p:nvPr/>
            </p:nvSpPr>
            <p:spPr bwMode="auto">
              <a:xfrm>
                <a:off x="2339752" y="3104964"/>
                <a:ext cx="252028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R</a:t>
                </a:r>
                <a:endParaRPr lang="zh-CN" altLang="en-US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406960" y="278092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GPU</a:t>
                </a:r>
                <a:endParaRPr lang="zh-CN" altLang="en-US" sz="12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116" name="圆角矩形 115"/>
            <p:cNvSpPr/>
            <p:nvPr/>
          </p:nvSpPr>
          <p:spPr bwMode="auto">
            <a:xfrm>
              <a:off x="4788024" y="198884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 bwMode="auto">
            <a:xfrm>
              <a:off x="5076056" y="198884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21" name="Rounded Rectangle 15"/>
          <p:cNvSpPr>
            <a:spLocks noChangeArrowheads="1"/>
          </p:cNvSpPr>
          <p:nvPr/>
        </p:nvSpPr>
        <p:spPr bwMode="auto">
          <a:xfrm>
            <a:off x="1043608" y="1861083"/>
            <a:ext cx="2052228" cy="216024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54000" bIns="10800" anchor="ctr"/>
          <a:lstStyle/>
          <a:p>
            <a:pPr marL="0" lvl="1" algn="ctr" eaLnBrk="0" hangingPunct="0">
              <a:defRPr/>
            </a:pPr>
            <a:r>
              <a:rPr lang="en-US" altLang="zh-CN" sz="1100" b="1" dirty="0" smtClean="0">
                <a:solidFill>
                  <a:prstClr val="black"/>
                </a:solidFill>
                <a:latin typeface="微软雅黑"/>
              </a:rPr>
              <a:t>OS </a:t>
            </a:r>
            <a:endParaRPr lang="en-US" altLang="en-US" sz="1100" b="1" dirty="0" smtClean="0">
              <a:solidFill>
                <a:prstClr val="black"/>
              </a:solidFill>
            </a:endParaRPr>
          </a:p>
        </p:txBody>
      </p:sp>
      <p:grpSp>
        <p:nvGrpSpPr>
          <p:cNvPr id="17" name="组合 393"/>
          <p:cNvGrpSpPr/>
          <p:nvPr/>
        </p:nvGrpSpPr>
        <p:grpSpPr>
          <a:xfrm>
            <a:off x="6408204" y="2977207"/>
            <a:ext cx="684076" cy="360040"/>
            <a:chOff x="5832140" y="3356992"/>
            <a:chExt cx="684076" cy="360040"/>
          </a:xfrm>
        </p:grpSpPr>
        <p:sp>
          <p:nvSpPr>
            <p:cNvPr id="391" name="矩形 390"/>
            <p:cNvSpPr/>
            <p:nvPr/>
          </p:nvSpPr>
          <p:spPr bwMode="auto">
            <a:xfrm>
              <a:off x="5832140" y="3356992"/>
              <a:ext cx="6840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2" name="圆角矩形 391"/>
            <p:cNvSpPr/>
            <p:nvPr/>
          </p:nvSpPr>
          <p:spPr bwMode="auto">
            <a:xfrm>
              <a:off x="6192180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3" name="圆角矩形 392"/>
            <p:cNvSpPr/>
            <p:nvPr/>
          </p:nvSpPr>
          <p:spPr bwMode="auto">
            <a:xfrm>
              <a:off x="5904148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394"/>
          <p:cNvGrpSpPr/>
          <p:nvPr/>
        </p:nvGrpSpPr>
        <p:grpSpPr>
          <a:xfrm>
            <a:off x="7164288" y="2977207"/>
            <a:ext cx="684076" cy="360040"/>
            <a:chOff x="5832140" y="3356992"/>
            <a:chExt cx="684076" cy="360040"/>
          </a:xfrm>
        </p:grpSpPr>
        <p:sp>
          <p:nvSpPr>
            <p:cNvPr id="396" name="矩形 395"/>
            <p:cNvSpPr/>
            <p:nvPr/>
          </p:nvSpPr>
          <p:spPr bwMode="auto">
            <a:xfrm>
              <a:off x="5832140" y="3356992"/>
              <a:ext cx="6840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7" name="圆角矩形 396"/>
            <p:cNvSpPr/>
            <p:nvPr/>
          </p:nvSpPr>
          <p:spPr bwMode="auto">
            <a:xfrm>
              <a:off x="6192180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8" name="圆角矩形 397"/>
            <p:cNvSpPr/>
            <p:nvPr/>
          </p:nvSpPr>
          <p:spPr bwMode="auto">
            <a:xfrm>
              <a:off x="5904148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398"/>
          <p:cNvGrpSpPr/>
          <p:nvPr/>
        </p:nvGrpSpPr>
        <p:grpSpPr>
          <a:xfrm>
            <a:off x="6552220" y="3121223"/>
            <a:ext cx="684076" cy="360040"/>
            <a:chOff x="5832140" y="3356992"/>
            <a:chExt cx="684076" cy="360040"/>
          </a:xfrm>
        </p:grpSpPr>
        <p:sp>
          <p:nvSpPr>
            <p:cNvPr id="400" name="矩形 399"/>
            <p:cNvSpPr/>
            <p:nvPr/>
          </p:nvSpPr>
          <p:spPr bwMode="auto">
            <a:xfrm>
              <a:off x="5832140" y="3356992"/>
              <a:ext cx="6840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1" name="圆角矩形 400"/>
            <p:cNvSpPr/>
            <p:nvPr/>
          </p:nvSpPr>
          <p:spPr bwMode="auto">
            <a:xfrm>
              <a:off x="6192180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2" name="圆角矩形 401"/>
            <p:cNvSpPr/>
            <p:nvPr/>
          </p:nvSpPr>
          <p:spPr bwMode="auto">
            <a:xfrm>
              <a:off x="5904148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T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402"/>
          <p:cNvGrpSpPr/>
          <p:nvPr/>
        </p:nvGrpSpPr>
        <p:grpSpPr>
          <a:xfrm>
            <a:off x="7308304" y="3121223"/>
            <a:ext cx="684076" cy="360040"/>
            <a:chOff x="5832140" y="3356992"/>
            <a:chExt cx="684076" cy="360040"/>
          </a:xfrm>
        </p:grpSpPr>
        <p:sp>
          <p:nvSpPr>
            <p:cNvPr id="404" name="矩形 403"/>
            <p:cNvSpPr/>
            <p:nvPr/>
          </p:nvSpPr>
          <p:spPr bwMode="auto">
            <a:xfrm>
              <a:off x="5832140" y="3356992"/>
              <a:ext cx="6840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5" name="圆角矩形 404"/>
            <p:cNvSpPr/>
            <p:nvPr/>
          </p:nvSpPr>
          <p:spPr bwMode="auto">
            <a:xfrm>
              <a:off x="6192180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S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6" name="圆角矩形 405"/>
            <p:cNvSpPr/>
            <p:nvPr/>
          </p:nvSpPr>
          <p:spPr bwMode="auto">
            <a:xfrm>
              <a:off x="5904148" y="3429000"/>
              <a:ext cx="252028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T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418" name="直接箭头连接符 417"/>
          <p:cNvCxnSpPr/>
          <p:nvPr/>
        </p:nvCxnSpPr>
        <p:spPr bwMode="auto">
          <a:xfrm flipH="1">
            <a:off x="5616116" y="3481263"/>
            <a:ext cx="1440160" cy="1260140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21" name="组合 419"/>
          <p:cNvGrpSpPr/>
          <p:nvPr/>
        </p:nvGrpSpPr>
        <p:grpSpPr>
          <a:xfrm>
            <a:off x="5256076" y="4741403"/>
            <a:ext cx="972108" cy="684076"/>
            <a:chOff x="431540" y="5049180"/>
            <a:chExt cx="972108" cy="684076"/>
          </a:xfrm>
        </p:grpSpPr>
        <p:sp>
          <p:nvSpPr>
            <p:cNvPr id="421" name="矩形 420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2" name="圆角矩形 421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22" name="组合 423"/>
          <p:cNvGrpSpPr/>
          <p:nvPr/>
        </p:nvGrpSpPr>
        <p:grpSpPr>
          <a:xfrm>
            <a:off x="5688124" y="4849415"/>
            <a:ext cx="972108" cy="684076"/>
            <a:chOff x="431540" y="5049180"/>
            <a:chExt cx="972108" cy="684076"/>
          </a:xfrm>
        </p:grpSpPr>
        <p:sp>
          <p:nvSpPr>
            <p:cNvPr id="425" name="矩形 424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6" name="圆角矩形 425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23" name="组合 427"/>
          <p:cNvGrpSpPr/>
          <p:nvPr/>
        </p:nvGrpSpPr>
        <p:grpSpPr>
          <a:xfrm>
            <a:off x="7560332" y="4813411"/>
            <a:ext cx="972108" cy="684076"/>
            <a:chOff x="431540" y="5049180"/>
            <a:chExt cx="972108" cy="684076"/>
          </a:xfrm>
        </p:grpSpPr>
        <p:sp>
          <p:nvSpPr>
            <p:cNvPr id="429" name="矩形 428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0" name="圆角矩形 429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grpSp>
        <p:nvGrpSpPr>
          <p:cNvPr id="28" name="组合 431"/>
          <p:cNvGrpSpPr/>
          <p:nvPr/>
        </p:nvGrpSpPr>
        <p:grpSpPr>
          <a:xfrm>
            <a:off x="6624228" y="4561383"/>
            <a:ext cx="972108" cy="684076"/>
            <a:chOff x="431540" y="5049180"/>
            <a:chExt cx="972108" cy="684076"/>
          </a:xfrm>
        </p:grpSpPr>
        <p:sp>
          <p:nvSpPr>
            <p:cNvPr id="433" name="矩形 432"/>
            <p:cNvSpPr/>
            <p:nvPr/>
          </p:nvSpPr>
          <p:spPr bwMode="auto">
            <a:xfrm>
              <a:off x="431540" y="5049180"/>
              <a:ext cx="972108" cy="6840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mtClean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4" name="圆角矩形 433"/>
            <p:cNvSpPr/>
            <p:nvPr/>
          </p:nvSpPr>
          <p:spPr bwMode="auto">
            <a:xfrm>
              <a:off x="503548" y="5121188"/>
              <a:ext cx="828092" cy="2160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Client</a:t>
              </a:r>
              <a:r>
                <a:rPr lang="zh-CN" altLang="en-US" sz="12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端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531421" y="53732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 smtClean="0">
                  <a:solidFill>
                    <a:srgbClr val="0F6FC6"/>
                  </a:solidFill>
                  <a:latin typeface="Verdana"/>
                  <a:ea typeface="微软雅黑"/>
                </a:rPr>
                <a:t>用户终端</a:t>
              </a:r>
              <a:endParaRPr lang="zh-CN" altLang="en-US" sz="1200" b="1" dirty="0">
                <a:solidFill>
                  <a:srgbClr val="0F6FC6"/>
                </a:solidFill>
                <a:latin typeface="Verdana"/>
                <a:ea typeface="微软雅黑"/>
              </a:endParaRPr>
            </a:p>
          </p:txBody>
        </p:sp>
      </p:grpSp>
      <p:cxnSp>
        <p:nvCxnSpPr>
          <p:cNvPr id="437" name="直接箭头连接符 436"/>
          <p:cNvCxnSpPr/>
          <p:nvPr/>
        </p:nvCxnSpPr>
        <p:spPr bwMode="auto">
          <a:xfrm>
            <a:off x="7848364" y="3481263"/>
            <a:ext cx="72008" cy="13681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39" name="直接箭头连接符 438"/>
          <p:cNvCxnSpPr>
            <a:stCxn id="405" idx="2"/>
            <a:endCxn id="434" idx="0"/>
          </p:cNvCxnSpPr>
          <p:nvPr/>
        </p:nvCxnSpPr>
        <p:spPr bwMode="auto">
          <a:xfrm flipH="1">
            <a:off x="7110282" y="3409255"/>
            <a:ext cx="684076" cy="122413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41" name="直接箭头连接符 440"/>
          <p:cNvCxnSpPr>
            <a:endCxn id="425" idx="0"/>
          </p:cNvCxnSpPr>
          <p:nvPr/>
        </p:nvCxnSpPr>
        <p:spPr bwMode="auto">
          <a:xfrm flipH="1">
            <a:off x="6174178" y="3445259"/>
            <a:ext cx="918102" cy="140415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446" name="TextBox 20"/>
          <p:cNvSpPr txBox="1">
            <a:spLocks noChangeArrowheads="1"/>
          </p:cNvSpPr>
          <p:nvPr/>
        </p:nvSpPr>
        <p:spPr bwMode="auto">
          <a:xfrm>
            <a:off x="8055880" y="3697287"/>
            <a:ext cx="792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9DD9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Inputs</a:t>
            </a:r>
          </a:p>
        </p:txBody>
      </p:sp>
      <p:sp>
        <p:nvSpPr>
          <p:cNvPr id="449" name="TextBox 20"/>
          <p:cNvSpPr txBox="1">
            <a:spLocks noChangeArrowheads="1"/>
          </p:cNvSpPr>
          <p:nvPr/>
        </p:nvSpPr>
        <p:spPr bwMode="auto">
          <a:xfrm>
            <a:off x="5328084" y="3769295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7CCA62"/>
                </a:solidFill>
                <a:latin typeface="Arial" pitchFamily="34" charset="0"/>
                <a:cs typeface="Arial" pitchFamily="34" charset="0"/>
              </a:rPr>
              <a:t>Media Streams</a:t>
            </a:r>
            <a:endParaRPr lang="en-US" b="1" dirty="0" smtClean="0">
              <a:solidFill>
                <a:srgbClr val="7CCA6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50" name="TextBox 20"/>
          <p:cNvSpPr txBox="1">
            <a:spLocks noChangeArrowheads="1"/>
          </p:cNvSpPr>
          <p:nvPr/>
        </p:nvSpPr>
        <p:spPr bwMode="auto">
          <a:xfrm>
            <a:off x="935596" y="5605499"/>
            <a:ext cx="2952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业软</a:t>
            </a:r>
            <a:r>
              <a:rPr lang="en-US" altLang="zh-CN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云联云游戏业务服务架构</a:t>
            </a:r>
            <a:endParaRPr lang="en-US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451" name="TextBox 20"/>
          <p:cNvSpPr txBox="1">
            <a:spLocks noChangeArrowheads="1"/>
          </p:cNvSpPr>
          <p:nvPr/>
        </p:nvSpPr>
        <p:spPr bwMode="auto">
          <a:xfrm>
            <a:off x="5256076" y="5605499"/>
            <a:ext cx="2628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Onlive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云游戏业务服务架构</a:t>
            </a:r>
            <a:endParaRPr lang="en-US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408" name="TextBox 20"/>
          <p:cNvSpPr txBox="1">
            <a:spLocks noChangeArrowheads="1"/>
          </p:cNvSpPr>
          <p:nvPr/>
        </p:nvSpPr>
        <p:spPr bwMode="auto">
          <a:xfrm>
            <a:off x="1043608" y="780963"/>
            <a:ext cx="21242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dirty="0" smtClean="0">
                <a:solidFill>
                  <a:prstClr val="black"/>
                </a:solidFill>
                <a:latin typeface="微软雅黑"/>
                <a:ea typeface="微软雅黑"/>
                <a:cs typeface="Arial" pitchFamily="34" charset="0"/>
              </a:rPr>
              <a:t>图形工作站服务器</a:t>
            </a:r>
            <a:endParaRPr lang="en-US" b="1" dirty="0" smtClean="0">
              <a:solidFill>
                <a:prstClr val="black"/>
              </a:solidFill>
              <a:latin typeface="Verdana"/>
              <a:cs typeface="Arial" pitchFamily="34" charset="0"/>
            </a:endParaRPr>
          </a:p>
        </p:txBody>
      </p:sp>
      <p:sp>
        <p:nvSpPr>
          <p:cNvPr id="409" name="TextBox 20"/>
          <p:cNvSpPr txBox="1">
            <a:spLocks noChangeArrowheads="1"/>
          </p:cNvSpPr>
          <p:nvPr/>
        </p:nvSpPr>
        <p:spPr bwMode="auto">
          <a:xfrm>
            <a:off x="5040052" y="780963"/>
            <a:ext cx="21242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dirty="0" smtClean="0">
                <a:solidFill>
                  <a:prstClr val="black"/>
                </a:solidFill>
                <a:latin typeface="微软雅黑"/>
                <a:ea typeface="微软雅黑"/>
                <a:cs typeface="Arial" pitchFamily="34" charset="0"/>
              </a:rPr>
              <a:t>定制图形服务器集群</a:t>
            </a:r>
            <a:endParaRPr lang="en-US" b="1" dirty="0" smtClean="0">
              <a:solidFill>
                <a:prstClr val="black"/>
              </a:solidFill>
              <a:latin typeface="Verdana"/>
              <a:cs typeface="Arial" pitchFamily="34" charset="0"/>
            </a:endParaRPr>
          </a:p>
        </p:txBody>
      </p:sp>
      <p:sp>
        <p:nvSpPr>
          <p:cNvPr id="411" name="TextBox 20"/>
          <p:cNvSpPr txBox="1">
            <a:spLocks noChangeArrowheads="1"/>
          </p:cNvSpPr>
          <p:nvPr/>
        </p:nvSpPr>
        <p:spPr bwMode="auto">
          <a:xfrm>
            <a:off x="5220072" y="3049215"/>
            <a:ext cx="11161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dirty="0" smtClean="0">
                <a:solidFill>
                  <a:prstClr val="black"/>
                </a:solidFill>
                <a:latin typeface="微软雅黑"/>
                <a:ea typeface="微软雅黑"/>
                <a:cs typeface="Arial" pitchFamily="34" charset="0"/>
              </a:rPr>
              <a:t>转码流化</a:t>
            </a:r>
            <a:endParaRPr lang="en-US" altLang="zh-CN" b="1" dirty="0" smtClean="0">
              <a:solidFill>
                <a:prstClr val="black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eaLnBrk="0" hangingPunct="0"/>
            <a:r>
              <a:rPr lang="zh-CN" altLang="en-US" b="1" dirty="0" smtClean="0">
                <a:solidFill>
                  <a:prstClr val="black"/>
                </a:solidFill>
                <a:latin typeface="微软雅黑"/>
                <a:ea typeface="微软雅黑"/>
                <a:cs typeface="Arial" pitchFamily="34" charset="0"/>
              </a:rPr>
              <a:t>专用服务器</a:t>
            </a:r>
            <a:endParaRPr lang="en-US" b="1" dirty="0" smtClean="0">
              <a:solidFill>
                <a:prstClr val="black"/>
              </a:solidFill>
              <a:latin typeface="Verdana"/>
              <a:cs typeface="Arial" pitchFamily="34" charset="0"/>
            </a:endParaRPr>
          </a:p>
        </p:txBody>
      </p:sp>
      <p:grpSp>
        <p:nvGrpSpPr>
          <p:cNvPr id="29" name="组合 291"/>
          <p:cNvGrpSpPr/>
          <p:nvPr/>
        </p:nvGrpSpPr>
        <p:grpSpPr>
          <a:xfrm>
            <a:off x="4211960" y="1141003"/>
            <a:ext cx="1044116" cy="648072"/>
            <a:chOff x="3707904" y="2420888"/>
            <a:chExt cx="1044116" cy="648072"/>
          </a:xfrm>
        </p:grpSpPr>
        <p:grpSp>
          <p:nvGrpSpPr>
            <p:cNvPr id="33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353" name="矩形 352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7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355" name="矩形 354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56" name="圆角矩形 355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41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350" name="矩形 349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1" name="圆角矩形 350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288" name="圆角矩形 287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2" name="组合 292"/>
          <p:cNvGrpSpPr/>
          <p:nvPr/>
        </p:nvGrpSpPr>
        <p:grpSpPr>
          <a:xfrm>
            <a:off x="5148064" y="1141003"/>
            <a:ext cx="1044116" cy="648072"/>
            <a:chOff x="3707904" y="2420888"/>
            <a:chExt cx="1044116" cy="648072"/>
          </a:xfrm>
        </p:grpSpPr>
        <p:grpSp>
          <p:nvGrpSpPr>
            <p:cNvPr id="43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315" name="矩形 314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44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321" name="矩形 320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5" name="圆角矩形 324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45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304" name="矩形 303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0" name="圆角矩形 309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303" name="圆角矩形 302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6" name="组合 326"/>
          <p:cNvGrpSpPr/>
          <p:nvPr/>
        </p:nvGrpSpPr>
        <p:grpSpPr>
          <a:xfrm>
            <a:off x="6084168" y="1141003"/>
            <a:ext cx="1044116" cy="648072"/>
            <a:chOff x="3707904" y="2420888"/>
            <a:chExt cx="1044116" cy="648072"/>
          </a:xfrm>
        </p:grpSpPr>
        <p:grpSp>
          <p:nvGrpSpPr>
            <p:cNvPr id="47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348" name="矩形 347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48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354" name="矩形 353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58" name="圆角矩形 357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49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338" name="矩形 337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43" name="圆角矩形 342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337" name="圆角矩形 336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0" name="组合 359"/>
          <p:cNvGrpSpPr/>
          <p:nvPr/>
        </p:nvGrpSpPr>
        <p:grpSpPr>
          <a:xfrm>
            <a:off x="7020272" y="1141003"/>
            <a:ext cx="1044116" cy="648072"/>
            <a:chOff x="3707904" y="2420888"/>
            <a:chExt cx="1044116" cy="648072"/>
          </a:xfrm>
        </p:grpSpPr>
        <p:grpSp>
          <p:nvGrpSpPr>
            <p:cNvPr id="51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381" name="矩形 380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52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387" name="矩形 386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94" name="圆角矩形 393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53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371" name="矩形 370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76" name="圆角矩形 375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370" name="圆角矩形 369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4" name="组合 398"/>
          <p:cNvGrpSpPr/>
          <p:nvPr/>
        </p:nvGrpSpPr>
        <p:grpSpPr>
          <a:xfrm>
            <a:off x="4319972" y="1249015"/>
            <a:ext cx="1044116" cy="648072"/>
            <a:chOff x="3707904" y="2420888"/>
            <a:chExt cx="1044116" cy="648072"/>
          </a:xfrm>
        </p:grpSpPr>
        <p:grpSp>
          <p:nvGrpSpPr>
            <p:cNvPr id="55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420" name="矩形 419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56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428" name="矩形 427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32" name="圆角矩形 431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36" name="TextBox 435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57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15" name="矩形 414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7" name="圆角矩形 416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13" name="圆角矩形 412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8" name="组合 437"/>
          <p:cNvGrpSpPr/>
          <p:nvPr/>
        </p:nvGrpSpPr>
        <p:grpSpPr>
          <a:xfrm>
            <a:off x="5256076" y="1249015"/>
            <a:ext cx="1044116" cy="648072"/>
            <a:chOff x="3707904" y="2420888"/>
            <a:chExt cx="1044116" cy="648072"/>
          </a:xfrm>
        </p:grpSpPr>
        <p:grpSp>
          <p:nvGrpSpPr>
            <p:cNvPr id="59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452" name="矩形 451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0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454" name="矩形 453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55" name="圆角矩形 454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61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44" name="矩形 443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47" name="圆角矩形 446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43" name="圆角矩形 442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2" name="组合 456"/>
          <p:cNvGrpSpPr/>
          <p:nvPr/>
        </p:nvGrpSpPr>
        <p:grpSpPr>
          <a:xfrm>
            <a:off x="6192180" y="1249015"/>
            <a:ext cx="1044116" cy="648072"/>
            <a:chOff x="3707904" y="2420888"/>
            <a:chExt cx="1044116" cy="648072"/>
          </a:xfrm>
        </p:grpSpPr>
        <p:grpSp>
          <p:nvGrpSpPr>
            <p:cNvPr id="63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464" name="矩形 463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4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466" name="矩形 465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67" name="圆角矩形 466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68" name="TextBox 467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65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61" name="矩形 460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2" name="圆角矩形 461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60" name="圆角矩形 459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8" name="组合 468"/>
          <p:cNvGrpSpPr/>
          <p:nvPr/>
        </p:nvGrpSpPr>
        <p:grpSpPr>
          <a:xfrm>
            <a:off x="7128284" y="1249015"/>
            <a:ext cx="1044116" cy="648072"/>
            <a:chOff x="3707904" y="2420888"/>
            <a:chExt cx="1044116" cy="648072"/>
          </a:xfrm>
        </p:grpSpPr>
        <p:grpSp>
          <p:nvGrpSpPr>
            <p:cNvPr id="69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476" name="矩形 475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73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478" name="矩形 477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79" name="圆角矩形 478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80" name="TextBox 479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74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73" name="矩形 472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4" name="圆角矩形 473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72" name="圆角矩形 471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8" name="组合 480"/>
          <p:cNvGrpSpPr/>
          <p:nvPr/>
        </p:nvGrpSpPr>
        <p:grpSpPr>
          <a:xfrm>
            <a:off x="4427984" y="1429035"/>
            <a:ext cx="1044116" cy="648072"/>
            <a:chOff x="3707904" y="2420888"/>
            <a:chExt cx="1044116" cy="648072"/>
          </a:xfrm>
        </p:grpSpPr>
        <p:grpSp>
          <p:nvGrpSpPr>
            <p:cNvPr id="82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488" name="矩形 487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84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490" name="矩形 489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1" name="圆角矩形 490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2" name="TextBox 491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86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85" name="矩形 484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6" name="圆角矩形 485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7" name="TextBox 486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84" name="圆角矩形 483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87" name="组合 492"/>
          <p:cNvGrpSpPr/>
          <p:nvPr/>
        </p:nvGrpSpPr>
        <p:grpSpPr>
          <a:xfrm>
            <a:off x="5364088" y="1429035"/>
            <a:ext cx="1044116" cy="648072"/>
            <a:chOff x="3707904" y="2420888"/>
            <a:chExt cx="1044116" cy="648072"/>
          </a:xfrm>
        </p:grpSpPr>
        <p:grpSp>
          <p:nvGrpSpPr>
            <p:cNvPr id="88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00" name="矩形 499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1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02" name="矩形 501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03" name="圆角矩形 502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04" name="TextBox 503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94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497" name="矩形 496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8" name="圆角矩形 497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9" name="TextBox 498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496" name="圆角矩形 495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95" name="组合 504"/>
          <p:cNvGrpSpPr/>
          <p:nvPr/>
        </p:nvGrpSpPr>
        <p:grpSpPr>
          <a:xfrm>
            <a:off x="6300192" y="1429035"/>
            <a:ext cx="1044116" cy="648072"/>
            <a:chOff x="3707904" y="2420888"/>
            <a:chExt cx="1044116" cy="648072"/>
          </a:xfrm>
        </p:grpSpPr>
        <p:grpSp>
          <p:nvGrpSpPr>
            <p:cNvPr id="96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12" name="矩形 511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7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14" name="矩形 513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15" name="圆角矩形 514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100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09" name="矩形 508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10" name="圆角矩形 509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08" name="圆角矩形 507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1" name="组合 516"/>
          <p:cNvGrpSpPr/>
          <p:nvPr/>
        </p:nvGrpSpPr>
        <p:grpSpPr>
          <a:xfrm>
            <a:off x="7236296" y="1429035"/>
            <a:ext cx="1044116" cy="648072"/>
            <a:chOff x="3707904" y="2420888"/>
            <a:chExt cx="1044116" cy="648072"/>
          </a:xfrm>
        </p:grpSpPr>
        <p:grpSp>
          <p:nvGrpSpPr>
            <p:cNvPr id="102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24" name="矩形 523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03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26" name="矩形 525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27" name="圆角矩形 526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28" name="TextBox 527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106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21" name="矩形 520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2" name="圆角矩形 521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20" name="圆角矩形 519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2" name="组合 528"/>
          <p:cNvGrpSpPr/>
          <p:nvPr/>
        </p:nvGrpSpPr>
        <p:grpSpPr>
          <a:xfrm>
            <a:off x="4535996" y="1537047"/>
            <a:ext cx="1044116" cy="648072"/>
            <a:chOff x="3707904" y="2420888"/>
            <a:chExt cx="1044116" cy="648072"/>
          </a:xfrm>
        </p:grpSpPr>
        <p:grpSp>
          <p:nvGrpSpPr>
            <p:cNvPr id="113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36" name="矩形 535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14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38" name="矩形 537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39" name="圆角矩形 538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40" name="TextBox 539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115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33" name="矩形 532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4" name="圆角矩形 533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5" name="TextBox 534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32" name="圆角矩形 531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2" name="组合 540"/>
          <p:cNvGrpSpPr/>
          <p:nvPr/>
        </p:nvGrpSpPr>
        <p:grpSpPr>
          <a:xfrm>
            <a:off x="5472100" y="1537047"/>
            <a:ext cx="1044116" cy="648072"/>
            <a:chOff x="3707904" y="2420888"/>
            <a:chExt cx="1044116" cy="648072"/>
          </a:xfrm>
        </p:grpSpPr>
        <p:grpSp>
          <p:nvGrpSpPr>
            <p:cNvPr id="123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48" name="矩形 547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4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50" name="矩形 549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51" name="圆角矩形 550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52" name="TextBox 551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125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45" name="矩形 544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6" name="圆角矩形 545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44" name="圆角矩形 543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6" name="组合 552"/>
          <p:cNvGrpSpPr/>
          <p:nvPr/>
        </p:nvGrpSpPr>
        <p:grpSpPr>
          <a:xfrm>
            <a:off x="6408204" y="1537047"/>
            <a:ext cx="1044116" cy="648072"/>
            <a:chOff x="3707904" y="2420888"/>
            <a:chExt cx="1044116" cy="648072"/>
          </a:xfrm>
        </p:grpSpPr>
        <p:grpSp>
          <p:nvGrpSpPr>
            <p:cNvPr id="127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60" name="矩形 559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89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62" name="矩形 561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63" name="圆角矩形 562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64" name="TextBox 563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290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57" name="矩形 556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58" name="圆角矩形 557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59" name="TextBox 558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56" name="圆角矩形 555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91" name="组合 564"/>
          <p:cNvGrpSpPr/>
          <p:nvPr/>
        </p:nvGrpSpPr>
        <p:grpSpPr>
          <a:xfrm>
            <a:off x="7344308" y="1537047"/>
            <a:ext cx="1044116" cy="648072"/>
            <a:chOff x="3707904" y="2420888"/>
            <a:chExt cx="1044116" cy="648072"/>
          </a:xfrm>
        </p:grpSpPr>
        <p:grpSp>
          <p:nvGrpSpPr>
            <p:cNvPr id="292" name="组合 129"/>
            <p:cNvGrpSpPr/>
            <p:nvPr/>
          </p:nvGrpSpPr>
          <p:grpSpPr>
            <a:xfrm>
              <a:off x="3707904" y="2420888"/>
              <a:ext cx="985546" cy="648072"/>
              <a:chOff x="4270530" y="1376772"/>
              <a:chExt cx="985546" cy="648072"/>
            </a:xfrm>
          </p:grpSpPr>
          <p:sp>
            <p:nvSpPr>
              <p:cNvPr id="572" name="矩形 571"/>
              <p:cNvSpPr/>
              <p:nvPr/>
            </p:nvSpPr>
            <p:spPr bwMode="auto">
              <a:xfrm>
                <a:off x="4391980" y="1376772"/>
                <a:ext cx="864096" cy="648072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93" name="组合 105"/>
              <p:cNvGrpSpPr/>
              <p:nvPr/>
            </p:nvGrpSpPr>
            <p:grpSpPr>
              <a:xfrm>
                <a:off x="4270530" y="1412776"/>
                <a:ext cx="661510" cy="540060"/>
                <a:chOff x="2328576" y="2780928"/>
                <a:chExt cx="720080" cy="540060"/>
              </a:xfrm>
            </p:grpSpPr>
            <p:sp>
              <p:nvSpPr>
                <p:cNvPr id="574" name="矩形 573"/>
                <p:cNvSpPr/>
                <p:nvPr/>
              </p:nvSpPr>
              <p:spPr bwMode="auto">
                <a:xfrm>
                  <a:off x="2500208" y="2780928"/>
                  <a:ext cx="352490" cy="5400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CN" altLang="en-US" smtClean="0">
                    <a:solidFill>
                      <a:srgbClr val="000066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75" name="圆角矩形 574"/>
                <p:cNvSpPr/>
                <p:nvPr/>
              </p:nvSpPr>
              <p:spPr bwMode="auto">
                <a:xfrm>
                  <a:off x="2579366" y="3007804"/>
                  <a:ext cx="192133" cy="14401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54000" tIns="10800" rIns="54000" bIns="10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altLang="zh-CN" sz="1100" b="1" dirty="0" smtClean="0">
                      <a:solidFill>
                        <a:prstClr val="white"/>
                      </a:solidFill>
                      <a:latin typeface="Arial" pitchFamily="34" charset="0"/>
                      <a:ea typeface="宋体" pitchFamily="2" charset="-122"/>
                    </a:rPr>
                    <a:t>R</a:t>
                  </a:r>
                  <a:endParaRPr lang="zh-CN" altLang="en-US" sz="11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76" name="TextBox 575"/>
                <p:cNvSpPr txBox="1"/>
                <p:nvPr/>
              </p:nvSpPr>
              <p:spPr>
                <a:xfrm>
                  <a:off x="2328576" y="2780928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b="1" dirty="0" smtClean="0">
                      <a:solidFill>
                        <a:prstClr val="white"/>
                      </a:solidFill>
                      <a:latin typeface="Verdana"/>
                      <a:ea typeface="微软雅黑"/>
                    </a:rPr>
                    <a:t>GPU</a:t>
                  </a:r>
                  <a:endParaRPr lang="zh-CN" altLang="en-US" sz="1000" b="1" dirty="0">
                    <a:solidFill>
                      <a:prstClr val="white"/>
                    </a:solidFill>
                    <a:latin typeface="Verdana"/>
                    <a:ea typeface="微软雅黑"/>
                  </a:endParaRPr>
                </a:p>
              </p:txBody>
            </p:sp>
          </p:grpSp>
        </p:grpSp>
        <p:grpSp>
          <p:nvGrpSpPr>
            <p:cNvPr id="294" name="组合 220"/>
            <p:cNvGrpSpPr/>
            <p:nvPr/>
          </p:nvGrpSpPr>
          <p:grpSpPr>
            <a:xfrm>
              <a:off x="4139952" y="2456892"/>
              <a:ext cx="612068" cy="540060"/>
              <a:chOff x="2015716" y="2780928"/>
              <a:chExt cx="612068" cy="540060"/>
            </a:xfrm>
          </p:grpSpPr>
          <p:sp>
            <p:nvSpPr>
              <p:cNvPr id="569" name="矩形 568"/>
              <p:cNvSpPr/>
              <p:nvPr/>
            </p:nvSpPr>
            <p:spPr bwMode="auto">
              <a:xfrm>
                <a:off x="2087724" y="2780928"/>
                <a:ext cx="43204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CN" altLang="en-US" sz="1100" smtClean="0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70" name="圆角矩形 569"/>
              <p:cNvSpPr/>
              <p:nvPr/>
            </p:nvSpPr>
            <p:spPr bwMode="auto">
              <a:xfrm>
                <a:off x="2123728" y="3032956"/>
                <a:ext cx="360040" cy="2160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54000" tIns="10800" rIns="54000" bIns="10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00" b="1" dirty="0" smtClean="0">
                    <a:solidFill>
                      <a:prstClr val="white"/>
                    </a:solidFill>
                    <a:latin typeface="Arial" pitchFamily="34" charset="0"/>
                    <a:ea typeface="宋体" pitchFamily="2" charset="-122"/>
                  </a:rPr>
                  <a:t>Srv</a:t>
                </a:r>
                <a:endParaRPr lang="zh-CN" altLang="en-US" sz="10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2015716" y="2802124"/>
                <a:ext cx="6120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b="1" dirty="0" smtClean="0">
                    <a:solidFill>
                      <a:prstClr val="white"/>
                    </a:solidFill>
                    <a:latin typeface="Verdana"/>
                    <a:ea typeface="微软雅黑"/>
                  </a:rPr>
                  <a:t>Game</a:t>
                </a:r>
                <a:endParaRPr lang="zh-CN" altLang="en-US" sz="900" b="1" dirty="0">
                  <a:solidFill>
                    <a:prstClr val="white"/>
                  </a:solidFill>
                  <a:latin typeface="Verdana"/>
                  <a:ea typeface="微软雅黑"/>
                </a:endParaRPr>
              </a:p>
            </p:txBody>
          </p:sp>
        </p:grpSp>
        <p:sp>
          <p:nvSpPr>
            <p:cNvPr id="568" name="圆角矩形 567"/>
            <p:cNvSpPr/>
            <p:nvPr/>
          </p:nvSpPr>
          <p:spPr bwMode="auto">
            <a:xfrm>
              <a:off x="3923928" y="2852936"/>
              <a:ext cx="180020" cy="144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54000" tIns="10800" rIns="54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100" b="1" dirty="0" smtClean="0">
                  <a:solidFill>
                    <a:prstClr val="white"/>
                  </a:solidFill>
                  <a:latin typeface="Arial" pitchFamily="34" charset="0"/>
                  <a:ea typeface="宋体" pitchFamily="2" charset="-122"/>
                </a:rPr>
                <a:t>E</a:t>
              </a:r>
              <a:endParaRPr lang="zh-CN" altLang="en-US" sz="1100" b="1" dirty="0" smtClean="0">
                <a:solidFill>
                  <a:prstClr val="whit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407" name="直接箭头连接符 406"/>
          <p:cNvCxnSpPr>
            <a:endCxn id="396" idx="0"/>
          </p:cNvCxnSpPr>
          <p:nvPr/>
        </p:nvCxnSpPr>
        <p:spPr bwMode="auto">
          <a:xfrm flipH="1">
            <a:off x="7506326" y="2113111"/>
            <a:ext cx="90010" cy="8640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10" name="直接箭头连接符 409"/>
          <p:cNvCxnSpPr/>
          <p:nvPr/>
        </p:nvCxnSpPr>
        <p:spPr bwMode="auto">
          <a:xfrm>
            <a:off x="6678234" y="2113111"/>
            <a:ext cx="702078" cy="8640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14" name="直接箭头连接符 413"/>
          <p:cNvCxnSpPr>
            <a:endCxn id="391" idx="0"/>
          </p:cNvCxnSpPr>
          <p:nvPr/>
        </p:nvCxnSpPr>
        <p:spPr bwMode="auto">
          <a:xfrm>
            <a:off x="5832140" y="2113111"/>
            <a:ext cx="918102" cy="8640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16" name="直接箭头连接符 415"/>
          <p:cNvCxnSpPr/>
          <p:nvPr/>
        </p:nvCxnSpPr>
        <p:spPr bwMode="auto">
          <a:xfrm>
            <a:off x="4896036" y="2149115"/>
            <a:ext cx="1476164" cy="8640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445" name="直接箭头连接符 444"/>
          <p:cNvCxnSpPr/>
          <p:nvPr/>
        </p:nvCxnSpPr>
        <p:spPr bwMode="auto">
          <a:xfrm flipH="1" flipV="1">
            <a:off x="8028384" y="2113111"/>
            <a:ext cx="144016" cy="2700300"/>
          </a:xfrm>
          <a:prstGeom prst="straightConnector1">
            <a:avLst/>
          </a:prstGeom>
          <a:solidFill>
            <a:srgbClr val="CC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45412" cy="8715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云游戏的国外代表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 Onlive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3429000"/>
            <a:ext cx="3456384" cy="1404156"/>
          </a:xfrm>
          <a:solidFill>
            <a:schemeClr val="accent5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b="0" dirty="0" err="1" smtClean="0">
                <a:solidFill>
                  <a:schemeClr val="bg1"/>
                </a:solidFill>
                <a:latin typeface="+mn-ea"/>
              </a:rPr>
              <a:t>OnLive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使用服务器端运行游戏，客户端则只负责接受渲染完成的画面，并向服务器发送操作指令即可。这样一来，用户不需要高端硬件配置的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PC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就可享受高画质游戏</a:t>
            </a:r>
            <a:endParaRPr lang="en-US" altLang="zh-CN" sz="1400" b="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600" b="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600" b="0" dirty="0" smtClean="0">
                <a:solidFill>
                  <a:schemeClr val="bg1"/>
                </a:solidFill>
                <a:latin typeface="+mn-ea"/>
              </a:rPr>
            </a:br>
            <a:endParaRPr lang="zh-CN" altLang="en-US" sz="16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5126" name="Picture 6" descr="唐骏,网游最新图片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051" y="1160748"/>
            <a:ext cx="3483429" cy="2196244"/>
          </a:xfrm>
          <a:prstGeom prst="rect">
            <a:avLst/>
          </a:prstGeom>
          <a:noFill/>
        </p:spPr>
      </p:pic>
      <p:pic>
        <p:nvPicPr>
          <p:cNvPr id="8" name="图片 7" descr="mhtml:file://D:\MyWorks\2011-06-16增值业务\01%20云游戏\游戏主机末日%20OnLive远程游戏服务解析.mht!http://other.beareyes.com.cn/2/lib/200903/25/500/onlive-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16731"/>
            <a:ext cx="5184576" cy="342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g_0.5116795639972689" descr="mhtml:file://D:\MyWorks\2011-06-16增值业务\01%20云游戏\游戏主机末日%20OnLive远程游戏服务解析.mht!http://other.beareyes.com.cn/2/lib/200903/25/500/onlive-3.jpg"/>
          <p:cNvPicPr/>
          <p:nvPr/>
        </p:nvPicPr>
        <p:blipFill>
          <a:blip r:embed="rId5" cstate="print"/>
          <a:srcRect b="8008"/>
          <a:stretch>
            <a:fillRect/>
          </a:stretch>
        </p:blipFill>
        <p:spPr bwMode="auto">
          <a:xfrm>
            <a:off x="359532" y="4329100"/>
            <a:ext cx="489654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剖析99美元云计算游戏服务Onlive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8284" y="4905164"/>
            <a:ext cx="175972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剖析99美元云计算游戏服务Onlive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905164"/>
            <a:ext cx="16561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4644"/>
            <a:ext cx="7745412" cy="8715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云游戏的国外代表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 Onlive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3645024"/>
            <a:ext cx="4068452" cy="252028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初期，为保证低延迟，要求用户位于其数据中心的</a:t>
            </a:r>
            <a:r>
              <a:rPr lang="en-US" altLang="zh-CN" sz="1400" b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1000</a:t>
            </a:r>
            <a:r>
              <a:rPr lang="zh-CN" altLang="en-US" sz="1400" b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英里范围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内，基本覆盖美国本土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48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个州。另外由于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AT&amp;T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的赞助，首批用户将可享受一年免费服务（购买完整游戏需要另外付费），一年后月收费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4.95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美元的优惠。</a:t>
            </a:r>
            <a:endParaRPr lang="en-US" altLang="zh-CN" sz="1400" b="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400" b="0" dirty="0" err="1" smtClean="0">
                <a:solidFill>
                  <a:schemeClr val="bg1"/>
                </a:solidFill>
                <a:latin typeface="+mn-ea"/>
              </a:rPr>
              <a:t>OnLive</a:t>
            </a:r>
            <a:r>
              <a:rPr lang="zh-CN" altLang="zh-CN" sz="1400" b="0" dirty="0" smtClean="0">
                <a:solidFill>
                  <a:schemeClr val="bg1"/>
                </a:solidFill>
                <a:latin typeface="+mn-ea"/>
              </a:rPr>
              <a:t>为这项技术已经默默开发了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7</a:t>
            </a:r>
            <a:r>
              <a:rPr lang="zh-CN" altLang="zh-CN" sz="1400" b="0" dirty="0" smtClean="0">
                <a:solidFill>
                  <a:schemeClr val="bg1"/>
                </a:solidFill>
                <a:latin typeface="+mn-ea"/>
              </a:rPr>
              <a:t>年，投资者包括华纳兄弟、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+mn-ea"/>
              </a:rPr>
              <a:t>AutoDesk</a:t>
            </a:r>
            <a:r>
              <a:rPr lang="zh-CN" altLang="zh-CN" sz="1400" b="0" dirty="0" smtClean="0">
                <a:solidFill>
                  <a:schemeClr val="bg1"/>
                </a:solidFill>
                <a:latin typeface="+mn-ea"/>
              </a:rPr>
              <a:t>和投资公司</a:t>
            </a:r>
            <a:r>
              <a:rPr lang="en-US" altLang="zh-CN" sz="1400" b="0" dirty="0" smtClean="0">
                <a:solidFill>
                  <a:schemeClr val="bg1"/>
                </a:solidFill>
                <a:latin typeface="+mn-ea"/>
              </a:rPr>
              <a:t>Maverick Capital</a:t>
            </a:r>
            <a:r>
              <a:rPr lang="zh-CN" altLang="zh-CN" sz="1400" b="0" dirty="0" smtClean="0">
                <a:solidFill>
                  <a:schemeClr val="bg1"/>
                </a:solidFill>
                <a:latin typeface="+mn-ea"/>
              </a:rPr>
              <a:t>。其背后是一家新技术孵化企业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+mn-ea"/>
              </a:rPr>
              <a:t>Rearden</a:t>
            </a:r>
            <a:r>
              <a:rPr lang="zh-CN" altLang="en-US" sz="1400" b="0" dirty="0" smtClean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1600" b="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600" b="0" dirty="0" smtClean="0">
                <a:solidFill>
                  <a:schemeClr val="bg1"/>
                </a:solidFill>
                <a:latin typeface="+mn-ea"/>
              </a:rPr>
            </a:br>
            <a:endParaRPr lang="zh-CN" altLang="en-US" sz="16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3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5122" name="Picture 2" descr="http://articles.csdn.net/uploads/allimg/100621/1451511418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052736"/>
            <a:ext cx="4104456" cy="2520280"/>
          </a:xfrm>
          <a:prstGeom prst="rect">
            <a:avLst/>
          </a:prstGeom>
          <a:noFill/>
        </p:spPr>
      </p:pic>
      <p:pic>
        <p:nvPicPr>
          <p:cNvPr id="8" name="图片 7" descr="mhtml:file://D:\MyWorks\2011-06-16增值业务\01%20云游戏\游戏主机末日%20OnLive远程游戏服务解析.mht!http://other.beareyes.com.cn/2/lib/200903/25/500/onlive-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996" y="1052736"/>
            <a:ext cx="4320480" cy="252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g_0.0172046136349846" descr="mhtml:file://D:\MyWorks\2011-06-16增值业务\01%20云游戏\游戏主机末日%20OnLive远程游戏服务解析.mht!http://other.beareyes.com.cn/2/lib/200903/25/500/onlive-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3645024"/>
            <a:ext cx="43564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0628"/>
            <a:ext cx="8712968" cy="666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5832140" y="1376772"/>
            <a:ext cx="2232248" cy="972108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0172" y="10329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ea"/>
                <a:ea typeface="+mn-ea"/>
              </a:rPr>
              <a:t>Onlive</a:t>
            </a:r>
            <a:r>
              <a:rPr lang="zh-CN" altLang="en-US" b="1" dirty="0" smtClean="0">
                <a:solidFill>
                  <a:srgbClr val="FFFF00"/>
                </a:solidFill>
                <a:latin typeface="+mn-ea"/>
                <a:ea typeface="+mn-ea"/>
              </a:rPr>
              <a:t>的付费方式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4" y="260648"/>
            <a:ext cx="7745412" cy="871537"/>
          </a:xfrm>
        </p:spPr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Onlive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对终端要求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2" y="1052736"/>
            <a:ext cx="8168009" cy="522058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1800" dirty="0" smtClean="0"/>
              <a:t>On a PC or Mac: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/>
              <a:t>MINIMUM SYSTEM REQUIREMENTS:</a:t>
            </a:r>
          </a:p>
          <a:p>
            <a:pPr lvl="1"/>
            <a:r>
              <a:rPr lang="en-US" altLang="zh-CN" sz="1400" dirty="0" smtClean="0"/>
              <a:t>Internet Connection: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 Mbps</a:t>
            </a:r>
            <a:r>
              <a:rPr lang="en-US" altLang="zh-CN" sz="1400" dirty="0" smtClean="0"/>
              <a:t> wired or Wi-Fi connection </a:t>
            </a:r>
          </a:p>
          <a:p>
            <a:pPr lvl="1"/>
            <a:r>
              <a:rPr lang="en-US" altLang="zh-CN" sz="1400" dirty="0" smtClean="0"/>
              <a:t>Operating System: Windows 7 or Vista (32 or 64-bit) or XP SP3 (32-bit), Mac OS X 10.5.8 or later </a:t>
            </a:r>
          </a:p>
          <a:p>
            <a:pPr lvl="1"/>
            <a:r>
              <a:rPr lang="en-US" altLang="zh-CN" sz="1400" dirty="0" smtClean="0"/>
              <a:t>Computer: Most PCs and </a:t>
            </a:r>
            <a:r>
              <a:rPr lang="en-US" altLang="zh-CN" sz="1400" dirty="0" err="1" smtClean="0"/>
              <a:t>netbooks</a:t>
            </a:r>
            <a:r>
              <a:rPr lang="en-US" altLang="zh-CN" sz="1400" dirty="0" smtClean="0"/>
              <a:t>, all Intel-based Macs </a:t>
            </a:r>
          </a:p>
          <a:p>
            <a:pPr lvl="1"/>
            <a:r>
              <a:rPr lang="en-US" altLang="zh-CN" sz="1400" dirty="0" smtClean="0"/>
              <a:t>Screen Resolution: 1024x576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/>
              <a:t>RECOMMENDED SYSTEM REQUIREMENTS:</a:t>
            </a:r>
          </a:p>
          <a:p>
            <a:pPr lvl="1"/>
            <a:r>
              <a:rPr lang="en-US" altLang="zh-CN" sz="1400" dirty="0" smtClean="0"/>
              <a:t>Internet Connection: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5 Mbps </a:t>
            </a:r>
            <a:r>
              <a:rPr lang="en-US" altLang="zh-CN" sz="1400" dirty="0" smtClean="0"/>
              <a:t>wired or Wi-Fi connection </a:t>
            </a:r>
          </a:p>
          <a:p>
            <a:pPr lvl="1"/>
            <a:r>
              <a:rPr lang="en-US" altLang="zh-CN" sz="1400" dirty="0" smtClean="0"/>
              <a:t>Operating System: Windows® 7 or Vista (32 or 64-bit) or XP SP3 (32-bit) </a:t>
            </a:r>
          </a:p>
          <a:p>
            <a:pPr lvl="1"/>
            <a:r>
              <a:rPr lang="en-US" altLang="zh-CN" sz="1400" dirty="0" smtClean="0"/>
              <a:t>Mac® OS X 10.6 or later </a:t>
            </a:r>
          </a:p>
          <a:p>
            <a:pPr lvl="1"/>
            <a:r>
              <a:rPr lang="en-US" altLang="zh-CN" sz="1400" dirty="0" smtClean="0"/>
              <a:t>Computer: Dual-core PCs, all Intel-based Macs </a:t>
            </a:r>
          </a:p>
          <a:p>
            <a:pPr lvl="1"/>
            <a:r>
              <a:rPr lang="en-US" altLang="zh-CN" sz="1400" dirty="0" smtClean="0"/>
              <a:t>Screen Resolution: 1280x720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800" dirty="0" smtClean="0"/>
              <a:t>For the </a:t>
            </a:r>
            <a:r>
              <a:rPr lang="en-US" altLang="zh-CN" sz="1800" dirty="0" err="1" smtClean="0"/>
              <a:t>OnLive</a:t>
            </a:r>
            <a:r>
              <a:rPr lang="en-US" altLang="zh-CN" sz="1800" dirty="0" smtClean="0"/>
              <a:t> Game System: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Wired broadband connection near your television (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 Mbps minimum required, 5+ Mbps recommended</a:t>
            </a:r>
            <a:r>
              <a:rPr lang="en-US" altLang="zh-CN" sz="1400" dirty="0" smtClean="0"/>
              <a:t>)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dirty="0" smtClean="0"/>
              <a:t>HDTV with an HDMI connector OR a Component Cable Adapter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45412" cy="8715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云游戏的国外代表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492896"/>
            <a:ext cx="4032448" cy="10075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云游戏技术的先驱，获得云游戏技术基本专利，投资人有华纳兄弟、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Belgacom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及另外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家风投。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年在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GDC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首次展示云游戏概念，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月在美正式商用。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573017"/>
            <a:ext cx="4032448" cy="10075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商业模式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订阅模式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Onlive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的目的是要替代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XBOX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PS3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等游戏终端。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硬件购置费：游戏终端和手柄，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99$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；其他配件，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HDMI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转接器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业务订阅费：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个游戏的套餐包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9.99$/M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Top Games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4~50$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653655"/>
            <a:ext cx="4032448" cy="1469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技术指标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客户端：机顶盒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嵌入式应用程序，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PC/Mac—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浏览器控件；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服务器架构：通用图形服务器配置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+Onlive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专用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ASIC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芯片编码卡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体验：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720P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；带宽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5.5MB/s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；时延宣称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30~40ms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，实测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150ms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性能：大型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个显卡支持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个用户；小型游戏支持并发；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数据中心：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4008" y="2492897"/>
            <a:ext cx="4032448" cy="10075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成立于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月，投资人是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Limelight Networks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及另外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家风投。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月正式在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个国家进行商用。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Gaikai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自身不经营游戏，而是向游戏开发商，游戏零售商提供解决方案。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3573018"/>
            <a:ext cx="4032448" cy="10075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商业模式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分成模式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Gaikai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并不和游戏终端竞争，购买后用户主要还是用终端玩游戏。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向用户提供免费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；游戏提供商向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Gaikai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支付展示费用；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试玩结束，用户选择购买游戏，游戏提供商向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Gaikai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支付游戏分成；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008" y="4653656"/>
            <a:ext cx="4032448" cy="1469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83448" tIns="41724" rIns="83448" bIns="4172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技术指标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客户端：纯浏览器应用，采用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Silverlight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，支持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服务器架构：定制服务器，强劲的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芯片；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体验：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480P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720P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；带宽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5MB/s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性能：大型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个显卡支持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个用户；小型游戏支持并发；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78" name="Picture 2" descr="Gaikai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8004" y="1448780"/>
            <a:ext cx="3960441" cy="620469"/>
          </a:xfrm>
          <a:prstGeom prst="rect">
            <a:avLst/>
          </a:prstGeom>
          <a:noFill/>
        </p:spPr>
      </p:pic>
      <p:pic>
        <p:nvPicPr>
          <p:cNvPr id="75780" name="Picture 4" descr="Onliv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676" y="1376772"/>
            <a:ext cx="1224136" cy="942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云联云游戏 配置要求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40768"/>
            <a:ext cx="7929562" cy="49198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软件版本：云游戏客户端</a:t>
            </a:r>
            <a:r>
              <a:rPr lang="en-US" altLang="zh-CN" dirty="0" smtClean="0"/>
              <a:t>2.79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2011-05-31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软件大小：</a:t>
            </a:r>
            <a:r>
              <a:rPr lang="en-US" altLang="zh-CN" dirty="0" smtClean="0"/>
              <a:t>5.2 M</a:t>
            </a:r>
          </a:p>
          <a:p>
            <a:r>
              <a:rPr lang="zh-CN" altLang="en-US" dirty="0" smtClean="0"/>
              <a:t>更新时间：</a:t>
            </a:r>
            <a:r>
              <a:rPr lang="en-US" altLang="zh-CN" dirty="0" smtClean="0"/>
              <a:t>2011-05-31</a:t>
            </a:r>
          </a:p>
          <a:p>
            <a:r>
              <a:rPr lang="zh-CN" altLang="en-US" dirty="0" smtClean="0"/>
              <a:t>系统要求：</a:t>
            </a:r>
            <a:r>
              <a:rPr lang="en-US" altLang="zh-CN" dirty="0" smtClean="0"/>
              <a:t>Win XP/2003/Vista/Win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Intel Pentium 4 1GMHz</a:t>
            </a:r>
            <a:r>
              <a:rPr lang="zh-CN" altLang="en-US" dirty="0" smtClean="0"/>
              <a:t>以上 </a:t>
            </a:r>
          </a:p>
          <a:p>
            <a:r>
              <a:rPr lang="zh-CN" altLang="en-US" dirty="0" smtClean="0"/>
              <a:t>内存：</a:t>
            </a:r>
            <a:r>
              <a:rPr lang="en-US" altLang="zh-CN" dirty="0" smtClean="0"/>
              <a:t>1G</a:t>
            </a:r>
            <a:r>
              <a:rPr lang="zh-CN" altLang="en-US" dirty="0" smtClean="0"/>
              <a:t>以上 </a:t>
            </a:r>
          </a:p>
          <a:p>
            <a:r>
              <a:rPr lang="zh-CN" altLang="en-US" dirty="0" smtClean="0"/>
              <a:t>硬盘：剩余空间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以上 </a:t>
            </a:r>
          </a:p>
          <a:p>
            <a:r>
              <a:rPr lang="zh-CN" altLang="en-US" dirty="0" smtClean="0"/>
              <a:t>网卡：集成网卡 </a:t>
            </a:r>
          </a:p>
          <a:p>
            <a:r>
              <a:rPr lang="zh-CN" altLang="en-US" dirty="0" smtClean="0"/>
              <a:t>显卡：集成显卡 </a:t>
            </a:r>
          </a:p>
          <a:p>
            <a:r>
              <a:rPr lang="zh-CN" altLang="en-US" dirty="0" smtClean="0"/>
              <a:t>网络环境：推荐使用</a:t>
            </a:r>
            <a:r>
              <a:rPr lang="en-US" altLang="zh-CN" dirty="0" smtClean="0">
                <a:solidFill>
                  <a:srgbClr val="FF0000"/>
                </a:solidFill>
              </a:rPr>
              <a:t>4M</a:t>
            </a:r>
            <a:r>
              <a:rPr lang="zh-CN" altLang="en-US" dirty="0" smtClean="0">
                <a:solidFill>
                  <a:srgbClr val="FF0000"/>
                </a:solidFill>
              </a:rPr>
              <a:t>以上带宽</a:t>
            </a:r>
            <a:r>
              <a:rPr lang="zh-CN" altLang="en-US" dirty="0" smtClean="0"/>
              <a:t>，获取更流畅的游戏体验过程。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云联其他信息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04764"/>
            <a:ext cx="7929562" cy="4896544"/>
          </a:xfrm>
        </p:spPr>
        <p:txBody>
          <a:bodyPr/>
          <a:lstStyle/>
          <a:p>
            <a:r>
              <a:rPr lang="zh-CN" altLang="en-US" sz="1600" dirty="0" smtClean="0">
                <a:latin typeface="+mn-ea"/>
              </a:rPr>
              <a:t>云联</a:t>
            </a:r>
            <a:r>
              <a:rPr lang="en-US" altLang="zh-CN" sz="1600" dirty="0" smtClean="0">
                <a:latin typeface="+mn-ea"/>
              </a:rPr>
              <a:t>GODHD</a:t>
            </a:r>
            <a:r>
              <a:rPr lang="zh-CN" altLang="zh-CN" sz="1600" dirty="0" smtClean="0">
                <a:latin typeface="+mn-ea"/>
              </a:rPr>
              <a:t>盒子，价值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1000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多元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zh-CN" sz="1600" dirty="0" smtClean="0">
                <a:latin typeface="+mn-ea"/>
              </a:rPr>
              <a:t>再外加一根宽带网线，就将电视机变成了游戏机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zh-CN" sz="1600" dirty="0" smtClean="0">
                <a:latin typeface="+mn-ea"/>
              </a:rPr>
              <a:t>云联科技还对专门对服务器实施了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虚拟</a:t>
            </a:r>
            <a:r>
              <a:rPr lang="zh-CN" altLang="zh-CN" sz="1600" dirty="0" smtClean="0">
                <a:latin typeface="+mn-ea"/>
              </a:rPr>
              <a:t>化处理，相当于一台服务器变成了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台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“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一台</a:t>
            </a:r>
            <a:r>
              <a:rPr lang="zh-CN" altLang="zh-CN" sz="1600" dirty="0" smtClean="0">
                <a:latin typeface="+mn-ea"/>
              </a:rPr>
              <a:t>服务器我们做到了同时支持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20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个游戏</a:t>
            </a:r>
            <a:r>
              <a:rPr lang="zh-CN" altLang="zh-CN" sz="1600" dirty="0" smtClean="0">
                <a:latin typeface="+mn-ea"/>
              </a:rPr>
              <a:t>，我们现在已在全国部署了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100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台服务器</a:t>
            </a:r>
            <a:r>
              <a:rPr lang="zh-CN" altLang="zh-CN" sz="1600" dirty="0" smtClean="0">
                <a:latin typeface="+mn-ea"/>
              </a:rPr>
              <a:t>。当然，支持多游戏，也会牺牲掉游戏的部分性能，很多画面特效就达不到</a:t>
            </a:r>
            <a:r>
              <a:rPr lang="en-US" altLang="zh-CN" sz="1600" dirty="0" smtClean="0">
                <a:latin typeface="+mn-ea"/>
              </a:rPr>
              <a:t>Onlive</a:t>
            </a:r>
            <a:r>
              <a:rPr lang="zh-CN" altLang="zh-CN" sz="1600" dirty="0" smtClean="0">
                <a:latin typeface="+mn-ea"/>
              </a:rPr>
              <a:t>那么多。</a:t>
            </a:r>
            <a:r>
              <a:rPr lang="en-US" altLang="zh-CN" sz="1600" dirty="0" smtClean="0">
                <a:latin typeface="+mn-ea"/>
              </a:rPr>
              <a:t>”</a:t>
            </a:r>
            <a:r>
              <a:rPr lang="zh-CN" altLang="zh-CN" sz="1600" dirty="0" smtClean="0">
                <a:latin typeface="+mn-ea"/>
              </a:rPr>
              <a:t>邓迪说从中国实际情况考虑，这是不得已的牺牲。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zh-CN" sz="1600" dirty="0" smtClean="0">
                <a:latin typeface="+mn-ea"/>
              </a:rPr>
              <a:t>一般的压缩延迟在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500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毫秒左右</a:t>
            </a:r>
            <a:r>
              <a:rPr lang="zh-CN" altLang="zh-CN" sz="1600" dirty="0" smtClean="0">
                <a:latin typeface="+mn-ea"/>
              </a:rPr>
              <a:t>，通过与英特尔和英伟达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zh-CN" sz="1600" dirty="0" smtClean="0">
                <a:latin typeface="+mn-ea"/>
              </a:rPr>
              <a:t>全球知名的显卡厂商之一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zh-CN" sz="1600" dirty="0" smtClean="0">
                <a:latin typeface="+mn-ea"/>
              </a:rPr>
              <a:t>等公司的合作，现在云联能做到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毫秒左右</a:t>
            </a:r>
            <a:r>
              <a:rPr lang="zh-CN" altLang="zh-CN" sz="1600" dirty="0" smtClean="0">
                <a:latin typeface="+mn-ea"/>
              </a:rPr>
              <a:t>。云联采用的是并行压缩技术，动作场景非常多的第一人称射击游戏和赛车游戏，则运用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复杂密集的压缩算法</a:t>
            </a:r>
            <a:r>
              <a:rPr lang="zh-CN" altLang="zh-CN" sz="1600" dirty="0" smtClean="0">
                <a:latin typeface="+mn-ea"/>
              </a:rPr>
              <a:t>，而《植物人大战僵尸》这类的休闲游戏，则运用比较简单的压缩算法。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zh-CN" sz="1600" dirty="0" smtClean="0">
                <a:latin typeface="+mn-ea"/>
              </a:rPr>
              <a:t>在湖南电信的扶持下，他们找到本地一家投资公司，让对方投资购买服务器，并负责日常的运营，而在这个计划中，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用户只需每月向电信支付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200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元，带宽就可以从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2M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提升到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4M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，同时免费享受云联科技的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云游戏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服务</a:t>
            </a:r>
            <a:r>
              <a:rPr lang="zh-CN" altLang="zh-CN" sz="1600" dirty="0" smtClean="0">
                <a:latin typeface="+mn-ea"/>
              </a:rPr>
              <a:t>，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而云联则同湖南电信进行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ADSL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</a:rPr>
              <a:t>套餐的分成</a:t>
            </a:r>
            <a:r>
              <a:rPr lang="zh-CN" altLang="zh-CN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5" tIns="40063" rIns="80125" bIns="4006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用户选择云游戏的成本分析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596" y="1321023"/>
            <a:ext cx="2772308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3517267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硬件成本： 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300~500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每套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949315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正版软件： 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20~60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每款游戏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604" y="29928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一次性付费</a:t>
            </a:r>
          </a:p>
        </p:txBody>
      </p:sp>
      <p:pic>
        <p:nvPicPr>
          <p:cNvPr id="10" name="Picture 4" descr="Onliv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8284" y="1756557"/>
            <a:ext cx="828092" cy="637632"/>
          </a:xfrm>
          <a:prstGeom prst="rect">
            <a:avLst/>
          </a:prstGeom>
          <a:noFill/>
        </p:spPr>
      </p:pic>
      <p:pic>
        <p:nvPicPr>
          <p:cNvPr id="11" name="img_0.5359221666286607" descr="mhtml:file://D:\MyWorks\2011-06-16增值业务\01%20云游戏\游戏主机末日%20OnLive远程游戏服务解析.mht!http://other.beareyes.com.cn/2/lib/200903/25/500/onlive3.jpg"/>
          <p:cNvPicPr/>
          <p:nvPr/>
        </p:nvPicPr>
        <p:blipFill>
          <a:blip r:embed="rId4" cstate="print"/>
          <a:srcRect t="15185" b="20158"/>
          <a:stretch>
            <a:fillRect/>
          </a:stretch>
        </p:blipFill>
        <p:spPr bwMode="auto">
          <a:xfrm>
            <a:off x="7416316" y="1324509"/>
            <a:ext cx="864096" cy="33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216123" y="21688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云游戏平台厂商</a:t>
            </a:r>
          </a:p>
        </p:txBody>
      </p:sp>
      <p:pic>
        <p:nvPicPr>
          <p:cNvPr id="13" name="Picture 10" descr="http://imgsrc.baidu.com/baike/abpic/item/8d158aee986122702cf5347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6036" y="1576537"/>
            <a:ext cx="658359" cy="576064"/>
          </a:xfrm>
          <a:prstGeom prst="rect">
            <a:avLst/>
          </a:prstGeom>
          <a:noFill/>
        </p:spPr>
      </p:pic>
      <p:pic>
        <p:nvPicPr>
          <p:cNvPr id="14" name="Picture 2" descr="Gaikai 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1792561"/>
            <a:ext cx="1378878" cy="21602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27111" y="2293131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专业游戏机（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  <a:ea typeface="+mn-ea"/>
              </a:rPr>
              <a:t>Wii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PS3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X-Box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83568" y="288894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535996" y="2656657"/>
            <a:ext cx="4032448" cy="270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1572" y="2764669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按需付费</a:t>
            </a:r>
            <a:r>
              <a:rPr lang="zh-CN" altLang="en-US" sz="1100" b="1" dirty="0" smtClean="0">
                <a:solidFill>
                  <a:srgbClr val="000000"/>
                </a:solidFill>
                <a:latin typeface="+mn-ea"/>
                <a:ea typeface="+mn-ea"/>
              </a:rPr>
              <a:t>（以</a:t>
            </a:r>
            <a:r>
              <a:rPr lang="en-US" altLang="zh-CN" sz="1100" b="1" dirty="0" smtClean="0">
                <a:solidFill>
                  <a:srgbClr val="000000"/>
                </a:solidFill>
                <a:latin typeface="+mn-ea"/>
                <a:ea typeface="+mn-ea"/>
              </a:rPr>
              <a:t>Onlive</a:t>
            </a:r>
            <a:r>
              <a:rPr lang="zh-CN" altLang="en-US" sz="1100" b="1" dirty="0" smtClean="0">
                <a:solidFill>
                  <a:srgbClr val="000000"/>
                </a:solidFill>
                <a:latin typeface="+mn-ea"/>
                <a:ea typeface="+mn-ea"/>
              </a:rPr>
              <a:t>为例）</a:t>
            </a:r>
            <a:endParaRPr lang="zh-CN" altLang="en-US" sz="20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3248980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平台月租：第一年免费，一年后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4.95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4008" y="3645024"/>
            <a:ext cx="2595582" cy="99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每款游戏费用：可免费试玩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2.99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/3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天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5.99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/5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天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29.99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美元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永久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017" y="4725725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用户避免了硬件升级换代的风险，并能以较低成本试玩很多游戏</a:t>
            </a:r>
          </a:p>
        </p:txBody>
      </p:sp>
      <p:pic>
        <p:nvPicPr>
          <p:cNvPr id="22" name="图片 21" descr="mhtml:file://D:\MyWorks\2011-06-16增值业务\01%20云游戏\游戏主机末日%20OnLive远程游戏服务解析.mht!http://other.beareyes.com.cn/2/lib/200903/25/500/onlive-9.jpg"/>
          <p:cNvPicPr/>
          <p:nvPr/>
        </p:nvPicPr>
        <p:blipFill>
          <a:blip r:embed="rId7" cstate="print"/>
          <a:srcRect l="84392" b="12000"/>
          <a:stretch>
            <a:fillRect/>
          </a:stretch>
        </p:blipFill>
        <p:spPr bwMode="auto">
          <a:xfrm>
            <a:off x="3047027" y="5045694"/>
            <a:ext cx="51272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160813" y="57855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游戏光盘</a:t>
            </a:r>
          </a:p>
        </p:txBody>
      </p:sp>
      <p:pic>
        <p:nvPicPr>
          <p:cNvPr id="24" name="Picture 5" descr="C:\Documents and Settings\Administrator\桌面\暴雪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0923" y="5095470"/>
            <a:ext cx="576064" cy="430129"/>
          </a:xfrm>
          <a:prstGeom prst="rect">
            <a:avLst/>
          </a:prstGeom>
          <a:noFill/>
        </p:spPr>
      </p:pic>
      <p:pic>
        <p:nvPicPr>
          <p:cNvPr id="25" name="Picture 6" descr="C:\Documents and Settings\Administrator\桌面\Ubisoft.jpg"/>
          <p:cNvPicPr>
            <a:picLocks noChangeAspect="1" noChangeArrowheads="1"/>
          </p:cNvPicPr>
          <p:nvPr/>
        </p:nvPicPr>
        <p:blipFill>
          <a:blip r:embed="rId9" cstate="print"/>
          <a:srcRect l="6639" t="7669" r="414" b="7973"/>
          <a:stretch>
            <a:fillRect/>
          </a:stretch>
        </p:blipFill>
        <p:spPr bwMode="auto">
          <a:xfrm>
            <a:off x="1030803" y="5095470"/>
            <a:ext cx="720080" cy="56577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53095" y="56612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游戏软件厂商</a:t>
            </a:r>
          </a:p>
        </p:txBody>
      </p:sp>
      <p:pic>
        <p:nvPicPr>
          <p:cNvPr id="27" name="图片 26" descr="mhtml:file://D:\MyWorks\2011-06-16增值业务\01%20云游戏\游戏主机末日%20OnLive远程游戏服务解析.mht!http://other.beareyes.com.cn/2/lib/200903/25/500/onlive-9.jpg"/>
          <p:cNvPicPr/>
          <p:nvPr/>
        </p:nvPicPr>
        <p:blipFill>
          <a:blip r:embed="rId7" cstate="print"/>
          <a:srcRect l="16860" r="68344" b="10466"/>
          <a:stretch>
            <a:fillRect/>
          </a:stretch>
        </p:blipFill>
        <p:spPr bwMode="auto">
          <a:xfrm>
            <a:off x="3343544" y="4617132"/>
            <a:ext cx="499440" cy="82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mhtml:file://D:\MyWorks\2011-06-16增值业务\01%20云游戏\游戏主机末日%20OnLive远程游戏服务解析.mht!http://other.beareyes.com.cn/2/lib/200903/25/500/onlive-9.jpg"/>
          <p:cNvPicPr/>
          <p:nvPr/>
        </p:nvPicPr>
        <p:blipFill>
          <a:blip r:embed="rId7" cstate="print"/>
          <a:srcRect l="50709" r="33947"/>
          <a:stretch>
            <a:fillRect/>
          </a:stretch>
        </p:blipFill>
        <p:spPr bwMode="auto">
          <a:xfrm>
            <a:off x="3631576" y="4797152"/>
            <a:ext cx="544380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Documents and Settings\Administrator\桌面\EA Sport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0863" y="4761148"/>
            <a:ext cx="468052" cy="468052"/>
          </a:xfrm>
          <a:prstGeom prst="rect">
            <a:avLst/>
          </a:prstGeom>
          <a:noFill/>
        </p:spPr>
      </p:pic>
      <p:cxnSp>
        <p:nvCxnSpPr>
          <p:cNvPr id="31" name="直接连接符 30"/>
          <p:cNvCxnSpPr/>
          <p:nvPr/>
        </p:nvCxnSpPr>
        <p:spPr bwMode="auto">
          <a:xfrm>
            <a:off x="4283968" y="1628800"/>
            <a:ext cx="0" cy="24482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587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10800" rIns="54000" bIns="10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rgbClr val="CCFF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3745</TotalTime>
  <Words>2022</Words>
  <Application>Microsoft Office PowerPoint</Application>
  <PresentationFormat>全屏显示(4:3)</PresentationFormat>
  <Paragraphs>286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Blank</vt:lpstr>
      <vt:lpstr>2_自定义设计方案</vt:lpstr>
      <vt:lpstr>1_自定义设计方案</vt:lpstr>
      <vt:lpstr>1_Blank</vt:lpstr>
      <vt:lpstr>default</vt:lpstr>
      <vt:lpstr>8_default</vt:lpstr>
      <vt:lpstr>Office 主题</vt:lpstr>
      <vt:lpstr>云游戏的一些信息 </vt:lpstr>
      <vt:lpstr>云游戏的国外代表 - Onlive</vt:lpstr>
      <vt:lpstr>云游戏的国外代表 - Onlive</vt:lpstr>
      <vt:lpstr>PowerPoint 演示文稿</vt:lpstr>
      <vt:lpstr>Onlive对终端要求</vt:lpstr>
      <vt:lpstr>云游戏的国外代表</vt:lpstr>
      <vt:lpstr>云联云游戏 配置要求</vt:lpstr>
      <vt:lpstr>云联其他信息</vt:lpstr>
      <vt:lpstr>用户选择云游戏的成本分析</vt:lpstr>
      <vt:lpstr>云游戏涉及的技术</vt:lpstr>
      <vt:lpstr>云游戏的通用架构及核心指标</vt:lpstr>
      <vt:lpstr>业界云游戏服务架构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Yinyue</dc:creator>
  <cp:lastModifiedBy>ywang</cp:lastModifiedBy>
  <cp:revision>72</cp:revision>
  <dcterms:created xsi:type="dcterms:W3CDTF">2010-06-21T05:00:15Z</dcterms:created>
  <dcterms:modified xsi:type="dcterms:W3CDTF">2013-05-13T13:50:42Z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(2)+XOXh2GNJLa5PCtuCl5S6mxIFJBZMSXcdNEv+FrEcrw+DC5aD4xtAXHjZId6zzSknepQ/FYW_x000d_
4Xw/pMHGVnUAjAb61iP29cNi1ymBpajoIYer1BsIbYPPpI1PxEhkDz4LuMBPAxPYfHFLMVYO_x000d_
fjWRETWqTjkMCu7gwKFOmiltT7NARj6SptT3v9wLknWdQZgLb5Hdh/oeiapaBRH1Vbgo0gbG_x000d_
LnyGrV1XBwFjD0l33K</vt:lpwstr>
  </property>
  <property fmtid="{D5CDD505-2E9C-101B-9397-08002B2CF9AE}" pid="3" name="_ms_pID_7253431">
    <vt:lpwstr>RlooDI4CHDpAHo8OWM3F4LXcYe7Sa52Cc3lymgSvd8FKIqgu+cRY9V_x000d_
DhnQ91izRGvGPPACnoFJSzPtP5Keciu9uPZRMDyJfhw8+boeQCRU+Q==</vt:lpwstr>
  </property>
  <property fmtid="{D5CDD505-2E9C-101B-9397-08002B2CF9AE}" pid="4" name="sflag">
    <vt:lpwstr>1346636851</vt:lpwstr>
  </property>
</Properties>
</file>